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9" r:id="rId2"/>
    <p:sldId id="260" r:id="rId3"/>
    <p:sldId id="269" r:id="rId4"/>
    <p:sldId id="272" r:id="rId5"/>
    <p:sldId id="277" r:id="rId6"/>
    <p:sldId id="282" r:id="rId7"/>
    <p:sldId id="278" r:id="rId8"/>
    <p:sldId id="279" r:id="rId9"/>
    <p:sldId id="270" r:id="rId10"/>
    <p:sldId id="283" r:id="rId11"/>
    <p:sldId id="281" r:id="rId1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1" autoAdjust="0"/>
    <p:restoredTop sz="94697" autoAdjust="0"/>
  </p:normalViewPr>
  <p:slideViewPr>
    <p:cSldViewPr>
      <p:cViewPr varScale="1">
        <p:scale>
          <a:sx n="91" d="100"/>
          <a:sy n="91" d="100"/>
        </p:scale>
        <p:origin x="-74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87C5E5B5-9DB0-429E-BA8F-3BDF026E09D7}"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8233D6C6-329C-4004-BFD9-EE1311C8510D}"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2933700" y="8985250"/>
            <a:ext cx="801688" cy="184666"/>
          </a:xfrm>
        </p:spPr>
        <p:txBody>
          <a:bodyPr/>
          <a:lstStyle/>
          <a:p>
            <a:fld id="{3C942205-B031-4EDD-AEE0-191478EF031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2933700" y="8985250"/>
            <a:ext cx="801688" cy="184666"/>
          </a:xfrm>
        </p:spPr>
        <p:txBody>
          <a:bodyPr/>
          <a:lstStyle/>
          <a:p>
            <a:fld id="{3C942205-B031-4EDD-AEE0-191478EF031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March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Roberto Aiello</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348018CE-AFEA-4463-A233-DEACB3DA3F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March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Roberto Aiello</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81C442FF-1665-4C9A-9098-19FF9058C26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March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Roberto Aiello</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088FC33D-8CC3-4D91-9022-945967EA7D0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March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Roberto Aiello</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1C6A979E-6BE7-4840-8ABA-F22D8D8DFF6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March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Roberto Aiello</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6EFF614C-961A-484F-9100-7B1B586DECB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March 2010</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Roberto Aiello</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8664E72B-B00D-49CE-B61C-6952A72AC2E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March 2010</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Roberto Aiello</a:t>
            </a:r>
            <a:endParaRPr lang="en-US" dirty="0"/>
          </a:p>
        </p:txBody>
      </p:sp>
      <p:sp>
        <p:nvSpPr>
          <p:cNvPr id="9" name="Slide Number Placeholder 8"/>
          <p:cNvSpPr>
            <a:spLocks noGrp="1"/>
          </p:cNvSpPr>
          <p:nvPr>
            <p:ph type="sldNum" sz="quarter" idx="12"/>
          </p:nvPr>
        </p:nvSpPr>
        <p:spPr/>
        <p:txBody>
          <a:bodyPr/>
          <a:lstStyle>
            <a:lvl1pPr>
              <a:defRPr/>
            </a:lvl1pPr>
          </a:lstStyle>
          <a:p>
            <a:r>
              <a:rPr lang="en-US"/>
              <a:t>Slide </a:t>
            </a:r>
            <a:fld id="{0C78AB60-850F-47FA-8749-3F180F94BA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t>March 2010</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Roberto Aiello</a:t>
            </a:r>
            <a:endParaRPr lang="en-US" dirty="0"/>
          </a:p>
        </p:txBody>
      </p:sp>
      <p:sp>
        <p:nvSpPr>
          <p:cNvPr id="5" name="Slide Number Placeholder 4"/>
          <p:cNvSpPr>
            <a:spLocks noGrp="1"/>
          </p:cNvSpPr>
          <p:nvPr>
            <p:ph type="sldNum" sz="quarter" idx="12"/>
          </p:nvPr>
        </p:nvSpPr>
        <p:spPr/>
        <p:txBody>
          <a:bodyPr/>
          <a:lstStyle>
            <a:lvl1pPr>
              <a:defRPr/>
            </a:lvl1pPr>
          </a:lstStyle>
          <a:p>
            <a:r>
              <a:rPr lang="en-US"/>
              <a:t>Slide </a:t>
            </a:r>
            <a:fld id="{B8D27E25-C7AE-4F3E-9E47-DF30E8F007A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March 2010</a:t>
            </a:r>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Roberto Aiello</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44F949DA-6DC1-48A5-A68B-9225C040069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March 2010</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Roberto Aiello</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572AA6EF-2754-44AC-A922-20329262E1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March 2010</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Roberto Aiello</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7D364153-44DC-4450-A93C-DA0CE2C2628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March 2010</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Roberto Aiello</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097AEC2D-0215-4ED6-ACE7-CBA4A5C99407}" type="slidenum">
              <a:rPr lang="en-US"/>
              <a:pPr/>
              <a:t>‹#›</a:t>
            </a:fld>
            <a:endParaRPr lang="en-US"/>
          </a:p>
        </p:txBody>
      </p:sp>
      <p:sp>
        <p:nvSpPr>
          <p:cNvPr id="1031" name="Rectangle 7"/>
          <p:cNvSpPr>
            <a:spLocks noChangeArrowheads="1"/>
          </p:cNvSpPr>
          <p:nvPr/>
        </p:nvSpPr>
        <p:spPr bwMode="auto">
          <a:xfrm>
            <a:off x="4225925" y="394156"/>
            <a:ext cx="4264025" cy="215444"/>
          </a:xfrm>
          <a:prstGeom prst="rect">
            <a:avLst/>
          </a:prstGeom>
          <a:noFill/>
          <a:ln w="9525">
            <a:noFill/>
            <a:miter lim="800000"/>
            <a:headEnd/>
            <a:tailEnd/>
          </a:ln>
          <a:effectLst/>
        </p:spPr>
        <p:txBody>
          <a:bodyPr lIns="0" tIns="0" rIns="0" bIns="0" anchor="b">
            <a:spAutoFit/>
          </a:bodyPr>
          <a:lstStyle/>
          <a:p>
            <a:pPr lvl="4" algn="r"/>
            <a:r>
              <a:rPr lang="en-US" sz="1400" b="1" dirty="0"/>
              <a:t>doc.: </a:t>
            </a:r>
            <a:r>
              <a:rPr lang="en-US" sz="1400" b="1" dirty="0" smtClean="0"/>
              <a:t>IEEE 15-10-0186-00-leci</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pen-silicon.com/Sites/opensilicon/section.cfm?id=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dirty="0" smtClean="0"/>
              <a:t>March 2010</a:t>
            </a:r>
            <a:endParaRPr lang="en-US" dirty="0"/>
          </a:p>
        </p:txBody>
      </p:sp>
      <p:sp>
        <p:nvSpPr>
          <p:cNvPr id="4" name="Footer Placeholder 2"/>
          <p:cNvSpPr>
            <a:spLocks noGrp="1"/>
          </p:cNvSpPr>
          <p:nvPr>
            <p:ph type="ftr" sz="quarter" idx="11"/>
          </p:nvPr>
        </p:nvSpPr>
        <p:spPr/>
        <p:txBody>
          <a:bodyPr/>
          <a:lstStyle/>
          <a:p>
            <a:r>
              <a:rPr lang="en-US" dirty="0" smtClean="0"/>
              <a:t>Roberto Aiello</a:t>
            </a:r>
            <a:endParaRPr lang="en-US" dirty="0"/>
          </a:p>
        </p:txBody>
      </p:sp>
      <p:sp>
        <p:nvSpPr>
          <p:cNvPr id="5" name="Slide Number Placeholder 3"/>
          <p:cNvSpPr>
            <a:spLocks noGrp="1"/>
          </p:cNvSpPr>
          <p:nvPr>
            <p:ph type="sldNum" sz="quarter" idx="12"/>
          </p:nvPr>
        </p:nvSpPr>
        <p:spPr/>
        <p:txBody>
          <a:bodyPr/>
          <a:lstStyle/>
          <a:p>
            <a:r>
              <a:rPr lang="en-US"/>
              <a:t>Slide </a:t>
            </a:r>
            <a:fld id="{CB9CE78F-DA64-4F71-9F79-58F6479410CA}" type="slidenum">
              <a:rPr lang="en-US"/>
              <a:pPr/>
              <a:t>1</a:t>
            </a:fld>
            <a:endParaRPr lang="en-US"/>
          </a:p>
        </p:txBody>
      </p:sp>
      <p:sp>
        <p:nvSpPr>
          <p:cNvPr id="27651" name="Rectangle 3"/>
          <p:cNvSpPr>
            <a:spLocks noChangeArrowheads="1"/>
          </p:cNvSpPr>
          <p:nvPr/>
        </p:nvSpPr>
        <p:spPr bwMode="auto">
          <a:xfrm>
            <a:off x="152400" y="609600"/>
            <a:ext cx="8991600" cy="4124206"/>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a:t>
            </a:r>
            <a:r>
              <a:rPr lang="en-US" sz="1600" b="1" dirty="0"/>
              <a:t>Title:</a:t>
            </a:r>
            <a:r>
              <a:rPr lang="en-US" sz="1600" dirty="0"/>
              <a:t> </a:t>
            </a:r>
            <a:r>
              <a:rPr lang="en-US" sz="1600" dirty="0" smtClean="0"/>
              <a:t>[Container </a:t>
            </a:r>
            <a:r>
              <a:rPr lang="en-US" sz="1600" dirty="0" smtClean="0"/>
              <a:t>Monitoring Application</a:t>
            </a:r>
            <a:r>
              <a:rPr lang="en-US" sz="1600" dirty="0" smtClean="0"/>
              <a:t>]</a:t>
            </a:r>
            <a:r>
              <a:rPr lang="en-US" sz="1600" dirty="0"/>
              <a:t>	</a:t>
            </a:r>
          </a:p>
          <a:p>
            <a:r>
              <a:rPr lang="en-US" sz="1600" b="1" dirty="0"/>
              <a:t>Date Submitted: </a:t>
            </a:r>
            <a:r>
              <a:rPr lang="en-US" sz="1600" dirty="0" smtClean="0"/>
              <a:t>[March 2010]</a:t>
            </a:r>
            <a:r>
              <a:rPr lang="en-US" sz="1600" dirty="0"/>
              <a:t>	</a:t>
            </a:r>
          </a:p>
          <a:p>
            <a:r>
              <a:rPr lang="en-US" sz="1600" b="1" dirty="0"/>
              <a:t>Source:</a:t>
            </a:r>
            <a:r>
              <a:rPr lang="en-US" sz="1600" dirty="0"/>
              <a:t> </a:t>
            </a:r>
            <a:r>
              <a:rPr lang="en-US" sz="1600" dirty="0" smtClean="0"/>
              <a:t>[Roberto Aiello] </a:t>
            </a:r>
            <a:r>
              <a:rPr lang="en-US" sz="1600" dirty="0"/>
              <a:t>Company </a:t>
            </a:r>
            <a:r>
              <a:rPr lang="en-US" sz="1600" dirty="0" smtClean="0"/>
              <a:t>[Independent]</a:t>
            </a:r>
            <a:endParaRPr lang="en-US" sz="1600" dirty="0"/>
          </a:p>
          <a:p>
            <a:r>
              <a:rPr lang="en-US" sz="1600" dirty="0"/>
              <a:t>Address </a:t>
            </a:r>
            <a:r>
              <a:rPr lang="en-US" sz="1600" dirty="0" smtClean="0"/>
              <a:t>[San Diego, CA USA</a:t>
            </a:r>
            <a:r>
              <a:rPr lang="en-US" sz="1600" dirty="0"/>
              <a:t>]</a:t>
            </a:r>
          </a:p>
          <a:p>
            <a:r>
              <a:rPr lang="en-US" sz="1600" dirty="0" smtClean="0"/>
              <a:t>Voice:[], </a:t>
            </a:r>
            <a:r>
              <a:rPr lang="en-US" sz="1600" dirty="0"/>
              <a:t>FAX</a:t>
            </a:r>
            <a:r>
              <a:rPr lang="en-US" sz="1600" dirty="0" smtClean="0"/>
              <a:t>:], </a:t>
            </a:r>
            <a:r>
              <a:rPr lang="en-US" sz="1600" dirty="0"/>
              <a:t>E-Mail</a:t>
            </a:r>
            <a:r>
              <a:rPr lang="en-US" sz="1600" dirty="0" smtClean="0"/>
              <a:t>:[aiello@ieee.org]</a:t>
            </a:r>
            <a:r>
              <a:rPr lang="en-US" sz="1600" dirty="0"/>
              <a:t>	</a:t>
            </a:r>
            <a:r>
              <a:rPr lang="en-US" dirty="0"/>
              <a:t>	</a:t>
            </a:r>
          </a:p>
          <a:p>
            <a:pPr>
              <a:spcBef>
                <a:spcPts val="600"/>
              </a:spcBef>
              <a:spcAft>
                <a:spcPts val="600"/>
              </a:spcAft>
            </a:pPr>
            <a:r>
              <a:rPr lang="en-US" sz="1600" b="1" dirty="0"/>
              <a:t>Abstract:</a:t>
            </a:r>
            <a:r>
              <a:rPr lang="en-US" sz="1600" dirty="0"/>
              <a:t>	</a:t>
            </a:r>
            <a:r>
              <a:rPr lang="en-US" sz="1600" dirty="0" smtClean="0"/>
              <a:t>[This presentation describes a potential application for LECIM]</a:t>
            </a:r>
            <a:endParaRPr lang="en-US" sz="1600" dirty="0"/>
          </a:p>
          <a:p>
            <a:pPr>
              <a:spcBef>
                <a:spcPts val="600"/>
              </a:spcBef>
              <a:spcAft>
                <a:spcPts val="600"/>
              </a:spcAft>
            </a:pPr>
            <a:r>
              <a:rPr lang="en-US" sz="1600" b="1" dirty="0"/>
              <a:t>Purpose:</a:t>
            </a:r>
            <a:r>
              <a:rPr lang="en-US" sz="1600" dirty="0"/>
              <a:t>	[For information]</a:t>
            </a:r>
          </a:p>
          <a:p>
            <a:r>
              <a:rPr lang="en-US" sz="1600" b="1" dirty="0"/>
              <a:t>Notice:</a:t>
            </a:r>
            <a:r>
              <a:rPr lang="en-US" sz="1600" dirty="0"/>
              <a:t>	This document</a:t>
            </a:r>
            <a:r>
              <a:rPr lang="en-US" sz="1600" dirty="0">
                <a:solidFill>
                  <a:schemeClr val="tx2"/>
                </a:solidFill>
              </a:rPr>
              <a: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signal in-out of container</a:t>
            </a:r>
            <a:endParaRPr lang="en-US" dirty="0"/>
          </a:p>
        </p:txBody>
      </p:sp>
      <p:sp>
        <p:nvSpPr>
          <p:cNvPr id="3" name="Content Placeholder 2"/>
          <p:cNvSpPr>
            <a:spLocks noGrp="1"/>
          </p:cNvSpPr>
          <p:nvPr>
            <p:ph idx="1"/>
          </p:nvPr>
        </p:nvSpPr>
        <p:spPr>
          <a:xfrm>
            <a:off x="685800" y="3733800"/>
            <a:ext cx="4381500" cy="2705100"/>
          </a:xfrm>
        </p:spPr>
        <p:txBody>
          <a:bodyPr/>
          <a:lstStyle/>
          <a:p>
            <a:r>
              <a:rPr lang="en-US" sz="1400" dirty="0" smtClean="0"/>
              <a:t>Up to 80dB attenuation at 915MHz</a:t>
            </a:r>
          </a:p>
          <a:p>
            <a:endParaRPr lang="en-US" sz="1400" dirty="0" smtClean="0"/>
          </a:p>
          <a:p>
            <a:endParaRPr lang="en-US" sz="1400" dirty="0" smtClean="0"/>
          </a:p>
          <a:p>
            <a:pPr>
              <a:buNone/>
            </a:pPr>
            <a:endParaRPr lang="en-US" sz="1200" dirty="0" smtClean="0"/>
          </a:p>
          <a:p>
            <a:pPr>
              <a:buNone/>
            </a:pPr>
            <a:endParaRPr lang="en-US" sz="1200" dirty="0" smtClean="0"/>
          </a:p>
          <a:p>
            <a:pPr>
              <a:buNone/>
            </a:pPr>
            <a:endParaRPr lang="en-US" sz="1200" dirty="0" smtClean="0"/>
          </a:p>
          <a:p>
            <a:pPr>
              <a:buNone/>
            </a:pPr>
            <a:r>
              <a:rPr lang="en-US" sz="1200" dirty="0" smtClean="0"/>
              <a:t>Ref: “RFID </a:t>
            </a:r>
            <a:r>
              <a:rPr lang="en-US" sz="1200" dirty="0" smtClean="0"/>
              <a:t>behavior study in enclosed marine container for </a:t>
            </a:r>
            <a:r>
              <a:rPr lang="en-US" sz="1200" dirty="0" smtClean="0"/>
              <a:t>real time </a:t>
            </a:r>
            <a:r>
              <a:rPr lang="en-US" sz="1200" dirty="0" smtClean="0"/>
              <a:t>temperature </a:t>
            </a:r>
            <a:r>
              <a:rPr lang="en-US" sz="1200" dirty="0" smtClean="0"/>
              <a:t>tracking”, </a:t>
            </a:r>
            <a:r>
              <a:rPr lang="en-US" sz="1200" dirty="0" err="1" smtClean="0"/>
              <a:t>Magalie</a:t>
            </a:r>
            <a:r>
              <a:rPr lang="en-US" sz="1200" dirty="0" smtClean="0"/>
              <a:t> </a:t>
            </a:r>
            <a:r>
              <a:rPr lang="en-US" sz="1200" dirty="0" err="1" smtClean="0"/>
              <a:t>Laniel</a:t>
            </a:r>
            <a:r>
              <a:rPr lang="en-US" sz="1200" dirty="0" smtClean="0"/>
              <a:t> </a:t>
            </a:r>
            <a:r>
              <a:rPr lang="en-US" sz="1200" dirty="0" smtClean="0"/>
              <a:t>Jean-Pierre </a:t>
            </a:r>
            <a:r>
              <a:rPr lang="en-US" sz="1200" dirty="0" err="1" smtClean="0"/>
              <a:t>Emond</a:t>
            </a:r>
            <a:r>
              <a:rPr lang="en-US" sz="1200" dirty="0" smtClean="0"/>
              <a:t> </a:t>
            </a:r>
            <a:r>
              <a:rPr lang="en-US" sz="1200" dirty="0" err="1" smtClean="0"/>
              <a:t>Ahmet</a:t>
            </a:r>
            <a:r>
              <a:rPr lang="en-US" sz="1200" dirty="0" smtClean="0"/>
              <a:t> </a:t>
            </a:r>
            <a:r>
              <a:rPr lang="en-US" sz="1200" dirty="0" smtClean="0"/>
              <a:t>E. </a:t>
            </a:r>
            <a:r>
              <a:rPr lang="en-US" sz="1200" dirty="0" err="1" smtClean="0"/>
              <a:t>Altunbas</a:t>
            </a:r>
            <a:r>
              <a:rPr lang="en-US" sz="1200" dirty="0" smtClean="0"/>
              <a:t>, Sens. &amp; </a:t>
            </a:r>
            <a:r>
              <a:rPr lang="en-US" sz="1200" dirty="0" err="1" smtClean="0"/>
              <a:t>Instrumen</a:t>
            </a:r>
            <a:r>
              <a:rPr lang="en-US" sz="1200" dirty="0" smtClean="0"/>
              <a:t>. Food Qual. (2009) 3:34–40, DOI 10.1007/s11694-009-9075-3</a:t>
            </a:r>
            <a:endParaRPr lang="en-US" sz="1200" dirty="0"/>
          </a:p>
        </p:txBody>
      </p:sp>
      <p:sp>
        <p:nvSpPr>
          <p:cNvPr id="4" name="Date Placeholder 3"/>
          <p:cNvSpPr>
            <a:spLocks noGrp="1"/>
          </p:cNvSpPr>
          <p:nvPr>
            <p:ph type="dt" sz="half" idx="10"/>
          </p:nvPr>
        </p:nvSpPr>
        <p:spPr/>
        <p:txBody>
          <a:bodyPr/>
          <a:lstStyle/>
          <a:p>
            <a:r>
              <a:rPr lang="en-US" smtClean="0"/>
              <a:t>March 2010</a:t>
            </a:r>
            <a:endParaRPr lang="en-US" dirty="0"/>
          </a:p>
        </p:txBody>
      </p:sp>
      <p:sp>
        <p:nvSpPr>
          <p:cNvPr id="5" name="Footer Placeholder 4"/>
          <p:cNvSpPr>
            <a:spLocks noGrp="1"/>
          </p:cNvSpPr>
          <p:nvPr>
            <p:ph type="ftr" sz="quarter" idx="11"/>
          </p:nvPr>
        </p:nvSpPr>
        <p:spPr/>
        <p:txBody>
          <a:bodyPr/>
          <a:lstStyle/>
          <a:p>
            <a:r>
              <a:rPr lang="en-US" smtClean="0"/>
              <a:t>Roberto Aiello</a:t>
            </a:r>
            <a:endParaRPr lang="en-US" dirty="0"/>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10</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5295900" y="1676400"/>
            <a:ext cx="2695575" cy="48387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1066800" y="1762125"/>
            <a:ext cx="3648075" cy="16287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lstStyle/>
          <a:p>
            <a:r>
              <a:rPr lang="en-US" sz="2800" dirty="0" smtClean="0"/>
              <a:t>Container monitoring part of LECIM</a:t>
            </a:r>
          </a:p>
          <a:p>
            <a:r>
              <a:rPr lang="en-US" sz="2800" dirty="0" smtClean="0"/>
              <a:t>Substantial </a:t>
            </a:r>
            <a:r>
              <a:rPr lang="en-US" sz="2800" dirty="0" smtClean="0"/>
              <a:t>commercial opportunity</a:t>
            </a:r>
          </a:p>
          <a:p>
            <a:r>
              <a:rPr lang="en-US" sz="2800" dirty="0" smtClean="0"/>
              <a:t>Challenging technical problem</a:t>
            </a:r>
          </a:p>
          <a:p>
            <a:r>
              <a:rPr lang="en-US" sz="2800" dirty="0" smtClean="0"/>
              <a:t>Not a good technical solution available</a:t>
            </a:r>
          </a:p>
          <a:p>
            <a:r>
              <a:rPr lang="en-US" sz="2800" dirty="0" smtClean="0"/>
              <a:t>Need </a:t>
            </a:r>
            <a:r>
              <a:rPr lang="en-US" sz="2800" dirty="0" smtClean="0"/>
              <a:t>a standard</a:t>
            </a:r>
            <a:endParaRPr lang="en-US" sz="2800" dirty="0"/>
          </a:p>
        </p:txBody>
      </p:sp>
      <p:sp>
        <p:nvSpPr>
          <p:cNvPr id="4" name="Date Placeholder 3"/>
          <p:cNvSpPr>
            <a:spLocks noGrp="1"/>
          </p:cNvSpPr>
          <p:nvPr>
            <p:ph type="dt" sz="half" idx="10"/>
          </p:nvPr>
        </p:nvSpPr>
        <p:spPr/>
        <p:txBody>
          <a:bodyPr/>
          <a:lstStyle/>
          <a:p>
            <a:r>
              <a:rPr lang="en-US" smtClean="0"/>
              <a:t>March 2010</a:t>
            </a:r>
            <a:endParaRPr lang="en-US" dirty="0"/>
          </a:p>
        </p:txBody>
      </p:sp>
      <p:sp>
        <p:nvSpPr>
          <p:cNvPr id="5" name="Footer Placeholder 4"/>
          <p:cNvSpPr>
            <a:spLocks noGrp="1"/>
          </p:cNvSpPr>
          <p:nvPr>
            <p:ph type="ftr" sz="quarter" idx="11"/>
          </p:nvPr>
        </p:nvSpPr>
        <p:spPr/>
        <p:txBody>
          <a:bodyPr/>
          <a:lstStyle/>
          <a:p>
            <a:r>
              <a:rPr lang="en-US" smtClean="0"/>
              <a:t>Roberto Aiello</a:t>
            </a:r>
            <a:endParaRPr lang="en-US" dirty="0"/>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11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685800" y="1981200"/>
            <a:ext cx="8039100" cy="4114800"/>
          </a:xfrm>
        </p:spPr>
        <p:txBody>
          <a:bodyPr/>
          <a:lstStyle/>
          <a:p>
            <a:r>
              <a:rPr lang="en-US" sz="2800" dirty="0" smtClean="0"/>
              <a:t>Motivation</a:t>
            </a:r>
          </a:p>
          <a:p>
            <a:pPr lvl="1"/>
            <a:r>
              <a:rPr lang="en-US" sz="2400" dirty="0" smtClean="0"/>
              <a:t>LECIM: Low energy critical infrastructure monitoring</a:t>
            </a:r>
          </a:p>
          <a:p>
            <a:pPr lvl="1"/>
            <a:r>
              <a:rPr lang="en-US" sz="2400" dirty="0" smtClean="0"/>
              <a:t>Container monitoring is interesting application</a:t>
            </a:r>
          </a:p>
          <a:p>
            <a:endParaRPr lang="en-US" sz="2800" dirty="0" smtClean="0"/>
          </a:p>
          <a:p>
            <a:r>
              <a:rPr lang="en-US" sz="2800" dirty="0" smtClean="0"/>
              <a:t>Objective </a:t>
            </a:r>
            <a:endParaRPr lang="en-US" sz="2800" dirty="0" smtClean="0"/>
          </a:p>
          <a:p>
            <a:pPr lvl="1"/>
            <a:r>
              <a:rPr lang="en-US" sz="2400" dirty="0" smtClean="0"/>
              <a:t>Application </a:t>
            </a:r>
            <a:r>
              <a:rPr lang="en-US" sz="2400" dirty="0" smtClean="0"/>
              <a:t>description</a:t>
            </a:r>
          </a:p>
          <a:p>
            <a:pPr lvl="1"/>
            <a:r>
              <a:rPr lang="en-US" sz="2400" dirty="0" smtClean="0"/>
              <a:t>Application requirements</a:t>
            </a:r>
          </a:p>
          <a:p>
            <a:pPr lvl="1"/>
            <a:r>
              <a:rPr lang="en-US" sz="2400" dirty="0" smtClean="0"/>
              <a:t>Challenges </a:t>
            </a:r>
          </a:p>
          <a:p>
            <a:pPr lvl="1"/>
            <a:r>
              <a:rPr lang="en-US" sz="2400" dirty="0" smtClean="0"/>
              <a:t>No discussion on technical solutions</a:t>
            </a:r>
            <a:endParaRPr lang="en-US" sz="2400" dirty="0"/>
          </a:p>
        </p:txBody>
      </p:sp>
      <p:sp>
        <p:nvSpPr>
          <p:cNvPr id="2" name="Date Placeholder 1"/>
          <p:cNvSpPr>
            <a:spLocks noGrp="1"/>
          </p:cNvSpPr>
          <p:nvPr>
            <p:ph type="dt" sz="half" idx="10"/>
          </p:nvPr>
        </p:nvSpPr>
        <p:spPr/>
        <p:txBody>
          <a:bodyPr/>
          <a:lstStyle/>
          <a:p>
            <a:r>
              <a:rPr lang="en-US" smtClean="0"/>
              <a:t>March 2010</a:t>
            </a:r>
            <a:endParaRPr lang="en-US" dirty="0"/>
          </a:p>
        </p:txBody>
      </p:sp>
      <p:sp>
        <p:nvSpPr>
          <p:cNvPr id="3" name="Footer Placeholder 2"/>
          <p:cNvSpPr>
            <a:spLocks noGrp="1"/>
          </p:cNvSpPr>
          <p:nvPr>
            <p:ph type="ftr" sz="quarter" idx="11"/>
          </p:nvPr>
        </p:nvSpPr>
        <p:spPr/>
        <p:txBody>
          <a:bodyPr/>
          <a:lstStyle/>
          <a:p>
            <a:r>
              <a:rPr lang="en-US" smtClean="0"/>
              <a:t>Roberto Aiello</a:t>
            </a:r>
            <a:endParaRPr lang="en-US" dirty="0"/>
          </a:p>
        </p:txBody>
      </p:sp>
      <p:sp>
        <p:nvSpPr>
          <p:cNvPr id="4" name="Slide Number Placeholder 3"/>
          <p:cNvSpPr>
            <a:spLocks noGrp="1"/>
          </p:cNvSpPr>
          <p:nvPr>
            <p:ph type="sldNum" sz="quarter" idx="12"/>
          </p:nvPr>
        </p:nvSpPr>
        <p:spPr/>
        <p:txBody>
          <a:bodyPr/>
          <a:lstStyle/>
          <a:p>
            <a:r>
              <a:rPr lang="en-US" smtClean="0"/>
              <a:t>Slide </a:t>
            </a:r>
            <a:fld id="{44F949DA-6DC1-48A5-A68B-9225C040069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Opportunity </a:t>
            </a:r>
            <a:endParaRPr lang="en-US" dirty="0"/>
          </a:p>
        </p:txBody>
      </p:sp>
      <p:sp>
        <p:nvSpPr>
          <p:cNvPr id="3" name="Content Placeholder 2"/>
          <p:cNvSpPr>
            <a:spLocks noGrp="1"/>
          </p:cNvSpPr>
          <p:nvPr>
            <p:ph idx="1"/>
          </p:nvPr>
        </p:nvSpPr>
        <p:spPr>
          <a:xfrm>
            <a:off x="152400" y="1981200"/>
            <a:ext cx="5853836" cy="4578096"/>
          </a:xfrm>
        </p:spPr>
        <p:txBody>
          <a:bodyPr>
            <a:noAutofit/>
          </a:bodyPr>
          <a:lstStyle/>
          <a:p>
            <a:r>
              <a:rPr lang="en-US" sz="1800" dirty="0" smtClean="0"/>
              <a:t>$120B industry</a:t>
            </a:r>
          </a:p>
          <a:p>
            <a:r>
              <a:rPr lang="en-US" sz="1800" dirty="0" smtClean="0"/>
              <a:t>90% of non-bulk cargo shipped in containers</a:t>
            </a:r>
          </a:p>
          <a:p>
            <a:endParaRPr lang="en-US" sz="1800" dirty="0" smtClean="0"/>
          </a:p>
          <a:p>
            <a:r>
              <a:rPr lang="en-US" sz="1800" dirty="0" smtClean="0"/>
              <a:t>11 </a:t>
            </a:r>
            <a:r>
              <a:rPr lang="en-US" sz="1800" dirty="0" smtClean="0"/>
              <a:t>million containers per year enter the U.S. alone and only 3% are inspected – Billion Dollar Wireless System Market Opportunity</a:t>
            </a:r>
          </a:p>
          <a:p>
            <a:pPr lvl="1"/>
            <a:r>
              <a:rPr lang="en-US" sz="1600" dirty="0" smtClean="0"/>
              <a:t>Growth in global trade poses an enormous security risk &amp; logistics automation is required to keep up with expansion</a:t>
            </a:r>
          </a:p>
          <a:p>
            <a:endParaRPr lang="en-US" sz="1800" dirty="0" smtClean="0"/>
          </a:p>
          <a:p>
            <a:r>
              <a:rPr lang="en-US" sz="1800" dirty="0" smtClean="0"/>
              <a:t>No </a:t>
            </a:r>
            <a:r>
              <a:rPr lang="en-US" sz="1800" dirty="0" smtClean="0"/>
              <a:t>real-time tracking of location or conditions (temp, vibration, chemicals)</a:t>
            </a:r>
          </a:p>
          <a:p>
            <a:r>
              <a:rPr lang="en-US" sz="1800" dirty="0" smtClean="0"/>
              <a:t>Ad </a:t>
            </a:r>
            <a:r>
              <a:rPr lang="en-US" sz="1800" dirty="0" smtClean="0"/>
              <a:t>hoc tracking and inspection only at choke </a:t>
            </a:r>
            <a:r>
              <a:rPr lang="en-US" sz="1800" dirty="0" smtClean="0"/>
              <a:t>points (RFID)</a:t>
            </a:r>
            <a:endParaRPr lang="en-US" sz="1800" dirty="0" smtClean="0"/>
          </a:p>
        </p:txBody>
      </p:sp>
      <p:pic>
        <p:nvPicPr>
          <p:cNvPr id="4" name="Picture 7" descr="i3_t">
            <a:hlinkClick r:id="rId3"/>
          </p:cNvPr>
          <p:cNvPicPr>
            <a:picLocks noChangeAspect="1" noChangeArrowheads="1"/>
          </p:cNvPicPr>
          <p:nvPr/>
        </p:nvPicPr>
        <p:blipFill>
          <a:blip r:embed="rId4" cstate="print"/>
          <a:srcRect/>
          <a:stretch>
            <a:fillRect/>
          </a:stretch>
        </p:blipFill>
        <p:spPr bwMode="auto">
          <a:xfrm>
            <a:off x="6006236" y="2808287"/>
            <a:ext cx="3075127" cy="21066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challenges</a:t>
            </a:r>
            <a:endParaRPr lang="en-US" dirty="0"/>
          </a:p>
        </p:txBody>
      </p:sp>
      <p:sp>
        <p:nvSpPr>
          <p:cNvPr id="3" name="Content Placeholder 2"/>
          <p:cNvSpPr>
            <a:spLocks noGrp="1"/>
          </p:cNvSpPr>
          <p:nvPr>
            <p:ph idx="1"/>
          </p:nvPr>
        </p:nvSpPr>
        <p:spPr/>
        <p:txBody>
          <a:bodyPr/>
          <a:lstStyle/>
          <a:p>
            <a:r>
              <a:rPr lang="en-US" sz="2000" dirty="0" smtClean="0"/>
              <a:t>No single player responsible for everything in the container transportation process</a:t>
            </a:r>
          </a:p>
          <a:p>
            <a:r>
              <a:rPr lang="en-US" sz="2000" dirty="0" smtClean="0"/>
              <a:t>Large number of handoff between various players</a:t>
            </a:r>
          </a:p>
          <a:p>
            <a:r>
              <a:rPr lang="en-US" sz="2000" dirty="0" smtClean="0"/>
              <a:t>Often cross international lines: useful to know the exact point of failure</a:t>
            </a:r>
          </a:p>
          <a:p>
            <a:r>
              <a:rPr lang="en-US" sz="2000" dirty="0" smtClean="0"/>
              <a:t>Features </a:t>
            </a:r>
          </a:p>
          <a:p>
            <a:pPr lvl="1"/>
            <a:r>
              <a:rPr lang="en-US" sz="1600" dirty="0" smtClean="0"/>
              <a:t>Ensure container’s security</a:t>
            </a:r>
          </a:p>
          <a:p>
            <a:pPr lvl="1"/>
            <a:r>
              <a:rPr lang="en-US" sz="1600" dirty="0" smtClean="0"/>
              <a:t>Streamline </a:t>
            </a:r>
            <a:r>
              <a:rPr lang="en-US" sz="1600" dirty="0" smtClean="0"/>
              <a:t>supply chain</a:t>
            </a:r>
          </a:p>
          <a:p>
            <a:pPr lvl="1"/>
            <a:r>
              <a:rPr lang="en-US" sz="1600" dirty="0" smtClean="0"/>
              <a:t>Prevent loss</a:t>
            </a:r>
            <a:endParaRPr lang="en-US" sz="1600" dirty="0" smtClean="0"/>
          </a:p>
          <a:p>
            <a:pPr lvl="1"/>
            <a:r>
              <a:rPr lang="en-US" sz="1600" dirty="0" smtClean="0"/>
              <a:t>Reduce terrorism risk</a:t>
            </a:r>
            <a:endParaRPr lang="en-US" sz="1600" dirty="0" smtClean="0"/>
          </a:p>
          <a:p>
            <a:pPr lvl="1"/>
            <a:r>
              <a:rPr lang="en-US" sz="1600" dirty="0" smtClean="0"/>
              <a:t>Reduce </a:t>
            </a:r>
            <a:r>
              <a:rPr lang="en-US" sz="1600" dirty="0" smtClean="0"/>
              <a:t>cost</a:t>
            </a:r>
          </a:p>
          <a:p>
            <a:pPr lvl="1"/>
            <a:r>
              <a:rPr lang="en-US" sz="1600" dirty="0" smtClean="0"/>
              <a:t>Improve </a:t>
            </a:r>
            <a:r>
              <a:rPr lang="en-US" sz="1600" dirty="0" smtClean="0"/>
              <a:t>customer service</a:t>
            </a:r>
          </a:p>
          <a:p>
            <a:pPr lvl="1"/>
            <a:r>
              <a:rPr lang="en-US" sz="1600" dirty="0" smtClean="0"/>
              <a:t>Update status real-time status</a:t>
            </a:r>
            <a:endParaRPr lang="en-US" sz="1600" dirty="0"/>
          </a:p>
        </p:txBody>
      </p:sp>
      <p:sp>
        <p:nvSpPr>
          <p:cNvPr id="4" name="Date Placeholder 3"/>
          <p:cNvSpPr>
            <a:spLocks noGrp="1"/>
          </p:cNvSpPr>
          <p:nvPr>
            <p:ph type="dt" sz="half" idx="10"/>
          </p:nvPr>
        </p:nvSpPr>
        <p:spPr/>
        <p:txBody>
          <a:bodyPr/>
          <a:lstStyle/>
          <a:p>
            <a:r>
              <a:rPr lang="en-US" smtClean="0"/>
              <a:t>March 2010</a:t>
            </a:r>
            <a:endParaRPr lang="en-US" dirty="0"/>
          </a:p>
        </p:txBody>
      </p:sp>
      <p:sp>
        <p:nvSpPr>
          <p:cNvPr id="5" name="Footer Placeholder 4"/>
          <p:cNvSpPr>
            <a:spLocks noGrp="1"/>
          </p:cNvSpPr>
          <p:nvPr>
            <p:ph type="ftr" sz="quarter" idx="11"/>
          </p:nvPr>
        </p:nvSpPr>
        <p:spPr/>
        <p:txBody>
          <a:bodyPr/>
          <a:lstStyle/>
          <a:p>
            <a:r>
              <a:rPr lang="en-US" smtClean="0"/>
              <a:t>Roberto Aiello</a:t>
            </a:r>
            <a:endParaRPr lang="en-US" dirty="0"/>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4</a:t>
            </a:fld>
            <a:endParaRPr lang="en-US"/>
          </a:p>
        </p:txBody>
      </p:sp>
      <p:pic>
        <p:nvPicPr>
          <p:cNvPr id="9" name="Picture 3"/>
          <p:cNvPicPr>
            <a:picLocks noChangeAspect="1" noChangeArrowheads="1"/>
          </p:cNvPicPr>
          <p:nvPr/>
        </p:nvPicPr>
        <p:blipFill>
          <a:blip r:embed="rId3" cstate="print"/>
          <a:srcRect/>
          <a:stretch>
            <a:fillRect/>
          </a:stretch>
        </p:blipFill>
        <p:spPr bwMode="auto">
          <a:xfrm>
            <a:off x="5372100" y="4152900"/>
            <a:ext cx="2381250" cy="17907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containers</a:t>
            </a:r>
            <a:endParaRPr lang="en-US" dirty="0"/>
          </a:p>
        </p:txBody>
      </p:sp>
      <p:sp>
        <p:nvSpPr>
          <p:cNvPr id="3" name="Content Placeholder 2"/>
          <p:cNvSpPr>
            <a:spLocks noGrp="1"/>
          </p:cNvSpPr>
          <p:nvPr>
            <p:ph idx="1"/>
          </p:nvPr>
        </p:nvSpPr>
        <p:spPr/>
        <p:txBody>
          <a:bodyPr/>
          <a:lstStyle/>
          <a:p>
            <a:r>
              <a:rPr lang="en-US" sz="2400" dirty="0" smtClean="0"/>
              <a:t>Size defined by ISO</a:t>
            </a:r>
          </a:p>
          <a:p>
            <a:pPr lvl="1"/>
            <a:r>
              <a:rPr lang="en-US" sz="2000" dirty="0" smtClean="0"/>
              <a:t>10ft, 20ft and 40ft length</a:t>
            </a:r>
          </a:p>
          <a:p>
            <a:r>
              <a:rPr lang="en-US" sz="2400" dirty="0" smtClean="0"/>
              <a:t>Other sizes</a:t>
            </a:r>
          </a:p>
          <a:p>
            <a:pPr lvl="1"/>
            <a:r>
              <a:rPr lang="en-US" sz="2000" dirty="0" smtClean="0"/>
              <a:t>Super-high cube containers (oversize containers)</a:t>
            </a:r>
          </a:p>
          <a:p>
            <a:pPr lvl="1"/>
            <a:r>
              <a:rPr lang="en-US" sz="2000" dirty="0" smtClean="0"/>
              <a:t>Air containers (for air transport)</a:t>
            </a:r>
          </a:p>
          <a:p>
            <a:r>
              <a:rPr lang="en-US" sz="2400" dirty="0" smtClean="0"/>
              <a:t>Others</a:t>
            </a:r>
          </a:p>
          <a:p>
            <a:pPr lvl="1"/>
            <a:r>
              <a:rPr lang="en-US" sz="2000" dirty="0" smtClean="0"/>
              <a:t>45ft, 48ft, 53ft length</a:t>
            </a:r>
          </a:p>
          <a:p>
            <a:pPr lvl="1"/>
            <a:r>
              <a:rPr lang="en-US" sz="2000" dirty="0" smtClean="0"/>
              <a:t>8ft, 8ft6in, 9ft6in </a:t>
            </a:r>
            <a:r>
              <a:rPr lang="en-US" sz="2000" dirty="0" smtClean="0"/>
              <a:t>height</a:t>
            </a:r>
          </a:p>
          <a:p>
            <a:r>
              <a:rPr lang="en-US" sz="2400" dirty="0" smtClean="0"/>
              <a:t>Ship size</a:t>
            </a:r>
            <a:endParaRPr lang="en-US" sz="2400" dirty="0" smtClean="0"/>
          </a:p>
          <a:p>
            <a:pPr lvl="1"/>
            <a:r>
              <a:rPr lang="en-US" sz="2000" dirty="0" smtClean="0"/>
              <a:t>10-15,000 containers per ship</a:t>
            </a:r>
          </a:p>
          <a:p>
            <a:pPr lvl="1"/>
            <a:endParaRPr lang="en-US" sz="2000" dirty="0"/>
          </a:p>
        </p:txBody>
      </p:sp>
      <p:sp>
        <p:nvSpPr>
          <p:cNvPr id="4" name="Date Placeholder 3"/>
          <p:cNvSpPr>
            <a:spLocks noGrp="1"/>
          </p:cNvSpPr>
          <p:nvPr>
            <p:ph type="dt" sz="half" idx="10"/>
          </p:nvPr>
        </p:nvSpPr>
        <p:spPr/>
        <p:txBody>
          <a:bodyPr/>
          <a:lstStyle/>
          <a:p>
            <a:r>
              <a:rPr lang="en-US" smtClean="0"/>
              <a:t>March 2010</a:t>
            </a:r>
            <a:endParaRPr lang="en-US" dirty="0"/>
          </a:p>
        </p:txBody>
      </p:sp>
      <p:sp>
        <p:nvSpPr>
          <p:cNvPr id="5" name="Footer Placeholder 4"/>
          <p:cNvSpPr>
            <a:spLocks noGrp="1"/>
          </p:cNvSpPr>
          <p:nvPr>
            <p:ph type="ftr" sz="quarter" idx="11"/>
          </p:nvPr>
        </p:nvSpPr>
        <p:spPr/>
        <p:txBody>
          <a:bodyPr/>
          <a:lstStyle/>
          <a:p>
            <a:r>
              <a:rPr lang="en-US" smtClean="0"/>
              <a:t>Roberto Aiello</a:t>
            </a:r>
            <a:endParaRPr lang="en-US" dirty="0"/>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5</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5143500" y="3886200"/>
            <a:ext cx="3733800" cy="2489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containers</a:t>
            </a:r>
            <a:endParaRPr lang="en-US" dirty="0"/>
          </a:p>
        </p:txBody>
      </p:sp>
      <p:sp>
        <p:nvSpPr>
          <p:cNvPr id="3" name="Content Placeholder 2"/>
          <p:cNvSpPr>
            <a:spLocks noGrp="1"/>
          </p:cNvSpPr>
          <p:nvPr>
            <p:ph idx="1"/>
          </p:nvPr>
        </p:nvSpPr>
        <p:spPr/>
        <p:txBody>
          <a:bodyPr/>
          <a:lstStyle/>
          <a:p>
            <a:r>
              <a:rPr lang="en-US" dirty="0" smtClean="0"/>
              <a:t>10,000 containers lost at sea per year</a:t>
            </a:r>
            <a:endParaRPr lang="en-US" dirty="0"/>
          </a:p>
        </p:txBody>
      </p:sp>
      <p:sp>
        <p:nvSpPr>
          <p:cNvPr id="4" name="Date Placeholder 3"/>
          <p:cNvSpPr>
            <a:spLocks noGrp="1"/>
          </p:cNvSpPr>
          <p:nvPr>
            <p:ph type="dt" sz="half" idx="10"/>
          </p:nvPr>
        </p:nvSpPr>
        <p:spPr/>
        <p:txBody>
          <a:bodyPr/>
          <a:lstStyle/>
          <a:p>
            <a:r>
              <a:rPr lang="en-US" smtClean="0"/>
              <a:t>March 2010</a:t>
            </a:r>
            <a:endParaRPr lang="en-US" dirty="0"/>
          </a:p>
        </p:txBody>
      </p:sp>
      <p:sp>
        <p:nvSpPr>
          <p:cNvPr id="5" name="Footer Placeholder 4"/>
          <p:cNvSpPr>
            <a:spLocks noGrp="1"/>
          </p:cNvSpPr>
          <p:nvPr>
            <p:ph type="ftr" sz="quarter" idx="11"/>
          </p:nvPr>
        </p:nvSpPr>
        <p:spPr/>
        <p:txBody>
          <a:bodyPr/>
          <a:lstStyle/>
          <a:p>
            <a:r>
              <a:rPr lang="en-US" smtClean="0"/>
              <a:t>Roberto Aiello</a:t>
            </a:r>
            <a:endParaRPr lang="en-US" dirty="0"/>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6</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5981700" y="3352800"/>
            <a:ext cx="2332338" cy="28765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81050" y="3048000"/>
            <a:ext cx="4171950" cy="31289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communication technologies</a:t>
            </a:r>
            <a:endParaRPr lang="en-US" dirty="0"/>
          </a:p>
        </p:txBody>
      </p:sp>
      <p:sp>
        <p:nvSpPr>
          <p:cNvPr id="3" name="Content Placeholder 2"/>
          <p:cNvSpPr>
            <a:spLocks noGrp="1"/>
          </p:cNvSpPr>
          <p:nvPr>
            <p:ph idx="1"/>
          </p:nvPr>
        </p:nvSpPr>
        <p:spPr/>
        <p:txBody>
          <a:bodyPr/>
          <a:lstStyle/>
          <a:p>
            <a:r>
              <a:rPr lang="en-US" sz="1800" dirty="0" smtClean="0"/>
              <a:t>Satellite </a:t>
            </a:r>
            <a:r>
              <a:rPr lang="en-US" sz="1800" dirty="0" smtClean="0"/>
              <a:t>communication</a:t>
            </a:r>
          </a:p>
          <a:p>
            <a:pPr lvl="1"/>
            <a:r>
              <a:rPr lang="en-US" sz="1600" dirty="0" smtClean="0"/>
              <a:t>Advantage: ubiquitous coverage</a:t>
            </a:r>
          </a:p>
          <a:p>
            <a:pPr lvl="1"/>
            <a:r>
              <a:rPr lang="en-US" sz="1600" dirty="0" smtClean="0"/>
              <a:t>Disadvantage: expensive</a:t>
            </a:r>
          </a:p>
          <a:p>
            <a:r>
              <a:rPr lang="en-US" sz="1800" dirty="0" smtClean="0"/>
              <a:t>RFID</a:t>
            </a:r>
          </a:p>
          <a:p>
            <a:pPr lvl="1"/>
            <a:r>
              <a:rPr lang="en-US" sz="1600" dirty="0" smtClean="0"/>
              <a:t>Advantage: low operating cost</a:t>
            </a:r>
          </a:p>
          <a:p>
            <a:pPr lvl="1"/>
            <a:r>
              <a:rPr lang="en-US" sz="1600" dirty="0" smtClean="0"/>
              <a:t>Disadvantage: expensive infrastructure</a:t>
            </a:r>
          </a:p>
          <a:p>
            <a:r>
              <a:rPr lang="en-US" sz="2000" dirty="0" smtClean="0"/>
              <a:t>Others</a:t>
            </a:r>
          </a:p>
          <a:p>
            <a:pPr lvl="1"/>
            <a:r>
              <a:rPr lang="en-US" sz="1600" dirty="0" smtClean="0"/>
              <a:t>Smaller deployments with Wi-Fi, UWB, Bluetooth, OCR, </a:t>
            </a:r>
            <a:r>
              <a:rPr lang="en-US" sz="1600" dirty="0" err="1" smtClean="0"/>
              <a:t>ZigBee</a:t>
            </a:r>
            <a:endParaRPr lang="en-US" sz="1600" dirty="0" smtClean="0"/>
          </a:p>
          <a:p>
            <a:pPr lvl="1"/>
            <a:endParaRPr lang="en-US" sz="1600" dirty="0"/>
          </a:p>
        </p:txBody>
      </p:sp>
      <p:sp>
        <p:nvSpPr>
          <p:cNvPr id="4" name="Date Placeholder 3"/>
          <p:cNvSpPr>
            <a:spLocks noGrp="1"/>
          </p:cNvSpPr>
          <p:nvPr>
            <p:ph type="dt" sz="half" idx="10"/>
          </p:nvPr>
        </p:nvSpPr>
        <p:spPr/>
        <p:txBody>
          <a:bodyPr/>
          <a:lstStyle/>
          <a:p>
            <a:r>
              <a:rPr lang="en-US" smtClean="0"/>
              <a:t>March 2010</a:t>
            </a:r>
            <a:endParaRPr lang="en-US" dirty="0"/>
          </a:p>
        </p:txBody>
      </p:sp>
      <p:sp>
        <p:nvSpPr>
          <p:cNvPr id="5" name="Footer Placeholder 4"/>
          <p:cNvSpPr>
            <a:spLocks noGrp="1"/>
          </p:cNvSpPr>
          <p:nvPr>
            <p:ph type="ftr" sz="quarter" idx="11"/>
          </p:nvPr>
        </p:nvSpPr>
        <p:spPr/>
        <p:txBody>
          <a:bodyPr/>
          <a:lstStyle/>
          <a:p>
            <a:r>
              <a:rPr lang="en-US" smtClean="0"/>
              <a:t>Roberto Aiello</a:t>
            </a:r>
            <a:endParaRPr lang="en-US" dirty="0"/>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security initiatives</a:t>
            </a:r>
            <a:endParaRPr lang="en-US" dirty="0"/>
          </a:p>
        </p:txBody>
      </p:sp>
      <p:sp>
        <p:nvSpPr>
          <p:cNvPr id="3" name="Content Placeholder 2"/>
          <p:cNvSpPr>
            <a:spLocks noGrp="1"/>
          </p:cNvSpPr>
          <p:nvPr>
            <p:ph idx="1"/>
          </p:nvPr>
        </p:nvSpPr>
        <p:spPr/>
        <p:txBody>
          <a:bodyPr/>
          <a:lstStyle/>
          <a:p>
            <a:r>
              <a:rPr lang="en-US" sz="2000" dirty="0" smtClean="0"/>
              <a:t>Operation Safe Commerce (OSC)</a:t>
            </a:r>
          </a:p>
          <a:p>
            <a:pPr lvl="1"/>
            <a:r>
              <a:rPr lang="en-US" sz="1800" dirty="0" smtClean="0"/>
              <a:t>Joint industry/ government project to demonstrate advanced techniques and technologies </a:t>
            </a:r>
          </a:p>
          <a:p>
            <a:r>
              <a:rPr lang="en-US" sz="2000" dirty="0" smtClean="0"/>
              <a:t>Container Security initiative (CSI)</a:t>
            </a:r>
          </a:p>
          <a:p>
            <a:pPr lvl="1"/>
            <a:r>
              <a:rPr lang="en-US" sz="1800" dirty="0" smtClean="0"/>
              <a:t>Target and screens containers at foreign seaports before shipping to US</a:t>
            </a:r>
          </a:p>
          <a:p>
            <a:pPr lvl="1"/>
            <a:r>
              <a:rPr lang="en-US" sz="1800" dirty="0" smtClean="0"/>
              <a:t>Over 20 overseas ports involved since 2002</a:t>
            </a:r>
          </a:p>
          <a:p>
            <a:r>
              <a:rPr lang="en-US" sz="2000" dirty="0" smtClean="0"/>
              <a:t>Smart and Secure </a:t>
            </a:r>
            <a:r>
              <a:rPr lang="en-US" sz="2000" dirty="0" err="1" smtClean="0"/>
              <a:t>Tradelanes</a:t>
            </a:r>
            <a:r>
              <a:rPr lang="en-US" sz="2000" dirty="0" smtClean="0"/>
              <a:t> (</a:t>
            </a:r>
            <a:r>
              <a:rPr lang="en-US" sz="2000" dirty="0" smtClean="0"/>
              <a:t>SST)</a:t>
            </a:r>
            <a:endParaRPr lang="en-US" sz="2000" dirty="0" smtClean="0"/>
          </a:p>
          <a:p>
            <a:pPr lvl="1"/>
            <a:r>
              <a:rPr lang="en-US" sz="1800" dirty="0" smtClean="0"/>
              <a:t>Commercial deployment of end-to-end security</a:t>
            </a:r>
          </a:p>
          <a:p>
            <a:pPr lvl="1"/>
            <a:r>
              <a:rPr lang="en-US" sz="1800" dirty="0" smtClean="0"/>
              <a:t>Over 70 companies involved</a:t>
            </a:r>
            <a:endParaRPr lang="en-US" sz="1800" dirty="0"/>
          </a:p>
        </p:txBody>
      </p:sp>
      <p:sp>
        <p:nvSpPr>
          <p:cNvPr id="4" name="Date Placeholder 3"/>
          <p:cNvSpPr>
            <a:spLocks noGrp="1"/>
          </p:cNvSpPr>
          <p:nvPr>
            <p:ph type="dt" sz="half" idx="10"/>
          </p:nvPr>
        </p:nvSpPr>
        <p:spPr/>
        <p:txBody>
          <a:bodyPr/>
          <a:lstStyle/>
          <a:p>
            <a:r>
              <a:rPr lang="en-US" smtClean="0"/>
              <a:t>March 2010</a:t>
            </a:r>
            <a:endParaRPr lang="en-US" dirty="0"/>
          </a:p>
        </p:txBody>
      </p:sp>
      <p:sp>
        <p:nvSpPr>
          <p:cNvPr id="5" name="Footer Placeholder 4"/>
          <p:cNvSpPr>
            <a:spLocks noGrp="1"/>
          </p:cNvSpPr>
          <p:nvPr>
            <p:ph type="ftr" sz="quarter" idx="11"/>
          </p:nvPr>
        </p:nvSpPr>
        <p:spPr/>
        <p:txBody>
          <a:bodyPr/>
          <a:lstStyle/>
          <a:p>
            <a:r>
              <a:rPr lang="en-US" smtClean="0"/>
              <a:t>Roberto Aiello</a:t>
            </a:r>
            <a:endParaRPr lang="en-US" dirty="0"/>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3"/>
          <p:cNvGrpSpPr>
            <a:grpSpLocks noChangeAspect="1"/>
          </p:cNvGrpSpPr>
          <p:nvPr/>
        </p:nvGrpSpPr>
        <p:grpSpPr>
          <a:xfrm>
            <a:off x="7809351" y="2362200"/>
            <a:ext cx="420249" cy="363663"/>
            <a:chOff x="3930142" y="876235"/>
            <a:chExt cx="491430" cy="425260"/>
          </a:xfrm>
        </p:grpSpPr>
        <p:sp>
          <p:nvSpPr>
            <p:cNvPr id="81" name="Snip Same Side Corner Rectangle 80"/>
            <p:cNvSpPr/>
            <p:nvPr/>
          </p:nvSpPr>
          <p:spPr>
            <a:xfrm>
              <a:off x="4247133" y="1011936"/>
              <a:ext cx="48768" cy="243840"/>
            </a:xfrm>
            <a:prstGeom prst="snip2Same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a:off x="3930142" y="1255776"/>
              <a:ext cx="438912" cy="4571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107"/>
            <p:cNvGrpSpPr/>
            <p:nvPr/>
          </p:nvGrpSpPr>
          <p:grpSpPr>
            <a:xfrm>
              <a:off x="4121463" y="876235"/>
              <a:ext cx="300109" cy="266765"/>
              <a:chOff x="4419600" y="812795"/>
              <a:chExt cx="1828800" cy="1625605"/>
            </a:xfrm>
          </p:grpSpPr>
          <p:sp>
            <p:nvSpPr>
              <p:cNvPr id="84" name="Block Arc 83"/>
              <p:cNvSpPr>
                <a:spLocks noChangeAspect="1"/>
              </p:cNvSpPr>
              <p:nvPr/>
            </p:nvSpPr>
            <p:spPr>
              <a:xfrm>
                <a:off x="4661906" y="1066800"/>
                <a:ext cx="1371600" cy="1219203"/>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Block Arc 84"/>
              <p:cNvSpPr>
                <a:spLocks noChangeAspect="1"/>
              </p:cNvSpPr>
              <p:nvPr/>
            </p:nvSpPr>
            <p:spPr>
              <a:xfrm>
                <a:off x="4419600" y="812795"/>
                <a:ext cx="1828800" cy="1625605"/>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4" name="Group 292"/>
          <p:cNvGrpSpPr/>
          <p:nvPr/>
        </p:nvGrpSpPr>
        <p:grpSpPr>
          <a:xfrm>
            <a:off x="5105400" y="3499122"/>
            <a:ext cx="1978766" cy="2520678"/>
            <a:chOff x="2871537" y="1828800"/>
            <a:chExt cx="3529263" cy="4495800"/>
          </a:xfrm>
        </p:grpSpPr>
        <p:grpSp>
          <p:nvGrpSpPr>
            <p:cNvPr id="5" name="Group 156"/>
            <p:cNvGrpSpPr/>
            <p:nvPr/>
          </p:nvGrpSpPr>
          <p:grpSpPr>
            <a:xfrm>
              <a:off x="3864142" y="1828800"/>
              <a:ext cx="2536658" cy="3198390"/>
              <a:chOff x="6346658" y="2133600"/>
              <a:chExt cx="2536658" cy="3198390"/>
            </a:xfrm>
          </p:grpSpPr>
          <p:sp>
            <p:nvSpPr>
              <p:cNvPr id="205" name="Cube 204"/>
              <p:cNvSpPr/>
              <p:nvPr/>
            </p:nvSpPr>
            <p:spPr>
              <a:xfrm>
                <a:off x="6346658" y="4449673"/>
                <a:ext cx="2536657" cy="882317"/>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Cube 205"/>
              <p:cNvSpPr/>
              <p:nvPr/>
            </p:nvSpPr>
            <p:spPr>
              <a:xfrm>
                <a:off x="6346658" y="3677653"/>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Cube 206"/>
              <p:cNvSpPr/>
              <p:nvPr/>
            </p:nvSpPr>
            <p:spPr>
              <a:xfrm>
                <a:off x="6346658" y="2905626"/>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Cube 207"/>
              <p:cNvSpPr/>
              <p:nvPr/>
            </p:nvSpPr>
            <p:spPr>
              <a:xfrm>
                <a:off x="6346658" y="2133600"/>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103"/>
            <p:cNvGrpSpPr>
              <a:grpSpLocks noChangeAspect="1"/>
            </p:cNvGrpSpPr>
            <p:nvPr/>
          </p:nvGrpSpPr>
          <p:grpSpPr>
            <a:xfrm>
              <a:off x="3994482" y="2094642"/>
              <a:ext cx="268141" cy="238348"/>
              <a:chOff x="3905256" y="3200399"/>
              <a:chExt cx="514344" cy="457196"/>
            </a:xfrm>
          </p:grpSpPr>
          <p:sp>
            <p:nvSpPr>
              <p:cNvPr id="202" name="Oval 201"/>
              <p:cNvSpPr>
                <a:spLocks noChangeAspect="1"/>
              </p:cNvSpPr>
              <p:nvPr/>
            </p:nvSpPr>
            <p:spPr>
              <a:xfrm>
                <a:off x="4082642" y="3390869"/>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203" name="Block Arc 202"/>
              <p:cNvSpPr>
                <a:spLocks noChangeAspect="1"/>
              </p:cNvSpPr>
              <p:nvPr/>
            </p:nvSpPr>
            <p:spPr>
              <a:xfrm>
                <a:off x="3969550" y="3271836"/>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Block Arc 203"/>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155"/>
            <p:cNvGrpSpPr/>
            <p:nvPr/>
          </p:nvGrpSpPr>
          <p:grpSpPr>
            <a:xfrm>
              <a:off x="3533274" y="2261266"/>
              <a:ext cx="2536658" cy="3198394"/>
              <a:chOff x="6015790" y="2464468"/>
              <a:chExt cx="2536658" cy="3198394"/>
            </a:xfrm>
          </p:grpSpPr>
          <p:sp>
            <p:nvSpPr>
              <p:cNvPr id="198" name="Cube 197"/>
              <p:cNvSpPr/>
              <p:nvPr/>
            </p:nvSpPr>
            <p:spPr>
              <a:xfrm>
                <a:off x="6015790" y="4780545"/>
                <a:ext cx="2536657" cy="882317"/>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Cube 198"/>
              <p:cNvSpPr/>
              <p:nvPr/>
            </p:nvSpPr>
            <p:spPr>
              <a:xfrm>
                <a:off x="6015790" y="4008521"/>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Cube 199"/>
              <p:cNvSpPr/>
              <p:nvPr/>
            </p:nvSpPr>
            <p:spPr>
              <a:xfrm>
                <a:off x="6015790" y="3236494"/>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Cube 200"/>
              <p:cNvSpPr/>
              <p:nvPr/>
            </p:nvSpPr>
            <p:spPr>
              <a:xfrm>
                <a:off x="6015790" y="2464468"/>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103"/>
            <p:cNvGrpSpPr>
              <a:grpSpLocks noChangeAspect="1"/>
            </p:cNvGrpSpPr>
            <p:nvPr/>
          </p:nvGrpSpPr>
          <p:grpSpPr>
            <a:xfrm>
              <a:off x="3650143" y="2514602"/>
              <a:ext cx="268141" cy="238348"/>
              <a:chOff x="3905256" y="3200399"/>
              <a:chExt cx="514344" cy="457196"/>
            </a:xfrm>
          </p:grpSpPr>
          <p:sp>
            <p:nvSpPr>
              <p:cNvPr id="195" name="Oval 194"/>
              <p:cNvSpPr>
                <a:spLocks noChangeAspect="1"/>
              </p:cNvSpPr>
              <p:nvPr/>
            </p:nvSpPr>
            <p:spPr>
              <a:xfrm>
                <a:off x="4082643" y="3390870"/>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96" name="Block Arc 195"/>
              <p:cNvSpPr>
                <a:spLocks noChangeAspect="1"/>
              </p:cNvSpPr>
              <p:nvPr/>
            </p:nvSpPr>
            <p:spPr>
              <a:xfrm>
                <a:off x="3969549" y="3271837"/>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7" name="Block Arc 196"/>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 name="Group 154"/>
            <p:cNvGrpSpPr/>
            <p:nvPr/>
          </p:nvGrpSpPr>
          <p:grpSpPr>
            <a:xfrm>
              <a:off x="3202405" y="2693736"/>
              <a:ext cx="2536658" cy="3198393"/>
              <a:chOff x="5684921" y="2795337"/>
              <a:chExt cx="2536658" cy="3198393"/>
            </a:xfrm>
          </p:grpSpPr>
          <p:sp>
            <p:nvSpPr>
              <p:cNvPr id="191" name="Cube 190"/>
              <p:cNvSpPr/>
              <p:nvPr/>
            </p:nvSpPr>
            <p:spPr>
              <a:xfrm>
                <a:off x="5684921" y="5111413"/>
                <a:ext cx="2536657" cy="882317"/>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Cube 191"/>
              <p:cNvSpPr/>
              <p:nvPr/>
            </p:nvSpPr>
            <p:spPr>
              <a:xfrm>
                <a:off x="5684921" y="4339390"/>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Cube 192"/>
              <p:cNvSpPr/>
              <p:nvPr/>
            </p:nvSpPr>
            <p:spPr>
              <a:xfrm>
                <a:off x="5684921" y="3567363"/>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Cube 193"/>
              <p:cNvSpPr/>
              <p:nvPr/>
            </p:nvSpPr>
            <p:spPr>
              <a:xfrm>
                <a:off x="5684921" y="2795337"/>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103"/>
            <p:cNvGrpSpPr>
              <a:grpSpLocks noChangeAspect="1"/>
            </p:cNvGrpSpPr>
            <p:nvPr/>
          </p:nvGrpSpPr>
          <p:grpSpPr>
            <a:xfrm>
              <a:off x="3316750" y="2949455"/>
              <a:ext cx="268141" cy="238348"/>
              <a:chOff x="3905256" y="3200399"/>
              <a:chExt cx="514344" cy="457196"/>
            </a:xfrm>
          </p:grpSpPr>
          <p:sp>
            <p:nvSpPr>
              <p:cNvPr id="188" name="Oval 187"/>
              <p:cNvSpPr>
                <a:spLocks noChangeAspect="1"/>
              </p:cNvSpPr>
              <p:nvPr/>
            </p:nvSpPr>
            <p:spPr>
              <a:xfrm>
                <a:off x="4082642" y="3390869"/>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89" name="Block Arc 188"/>
              <p:cNvSpPr>
                <a:spLocks noChangeAspect="1"/>
              </p:cNvSpPr>
              <p:nvPr/>
            </p:nvSpPr>
            <p:spPr>
              <a:xfrm>
                <a:off x="3969550" y="3271836"/>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Block Arc 189"/>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 name="Group 153"/>
            <p:cNvGrpSpPr/>
            <p:nvPr/>
          </p:nvGrpSpPr>
          <p:grpSpPr>
            <a:xfrm>
              <a:off x="2871537" y="3126205"/>
              <a:ext cx="2536658" cy="3198395"/>
              <a:chOff x="5354053" y="3126205"/>
              <a:chExt cx="2536658" cy="3198395"/>
            </a:xfrm>
          </p:grpSpPr>
          <p:sp>
            <p:nvSpPr>
              <p:cNvPr id="184" name="Cube 183"/>
              <p:cNvSpPr/>
              <p:nvPr/>
            </p:nvSpPr>
            <p:spPr>
              <a:xfrm>
                <a:off x="5354053" y="5442283"/>
                <a:ext cx="2536657" cy="882317"/>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Cube 184"/>
              <p:cNvSpPr/>
              <p:nvPr/>
            </p:nvSpPr>
            <p:spPr>
              <a:xfrm>
                <a:off x="5354053" y="4670258"/>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Cube 185"/>
              <p:cNvSpPr/>
              <p:nvPr/>
            </p:nvSpPr>
            <p:spPr>
              <a:xfrm>
                <a:off x="5354053" y="3898231"/>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Cube 186"/>
              <p:cNvSpPr/>
              <p:nvPr/>
            </p:nvSpPr>
            <p:spPr>
              <a:xfrm>
                <a:off x="5354053" y="3126205"/>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9"/>
            <p:cNvGrpSpPr/>
            <p:nvPr/>
          </p:nvGrpSpPr>
          <p:grpSpPr>
            <a:xfrm>
              <a:off x="2964334" y="3409501"/>
              <a:ext cx="268141" cy="2534097"/>
              <a:chOff x="341450" y="3419250"/>
              <a:chExt cx="268141" cy="2534097"/>
            </a:xfrm>
          </p:grpSpPr>
          <p:grpSp>
            <p:nvGrpSpPr>
              <p:cNvPr id="13" name="Group 103"/>
              <p:cNvGrpSpPr>
                <a:grpSpLocks noChangeAspect="1"/>
              </p:cNvGrpSpPr>
              <p:nvPr/>
            </p:nvGrpSpPr>
            <p:grpSpPr>
              <a:xfrm>
                <a:off x="341450" y="3419250"/>
                <a:ext cx="268141" cy="238348"/>
                <a:chOff x="3905256" y="3200399"/>
                <a:chExt cx="514344" cy="457196"/>
              </a:xfrm>
            </p:grpSpPr>
            <p:sp>
              <p:nvSpPr>
                <p:cNvPr id="181" name="Oval 180"/>
                <p:cNvSpPr>
                  <a:spLocks noChangeAspect="1"/>
                </p:cNvSpPr>
                <p:nvPr/>
              </p:nvSpPr>
              <p:spPr>
                <a:xfrm>
                  <a:off x="4082643" y="3390870"/>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82" name="Block Arc 181"/>
                <p:cNvSpPr>
                  <a:spLocks noChangeAspect="1"/>
                </p:cNvSpPr>
                <p:nvPr/>
              </p:nvSpPr>
              <p:spPr>
                <a:xfrm>
                  <a:off x="3969549" y="3271837"/>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Block Arc 182"/>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 name="Group 103"/>
              <p:cNvGrpSpPr>
                <a:grpSpLocks noChangeAspect="1"/>
              </p:cNvGrpSpPr>
              <p:nvPr/>
            </p:nvGrpSpPr>
            <p:grpSpPr>
              <a:xfrm>
                <a:off x="341450" y="4181250"/>
                <a:ext cx="268141" cy="238348"/>
                <a:chOff x="3905256" y="3200399"/>
                <a:chExt cx="514344" cy="457196"/>
              </a:xfrm>
            </p:grpSpPr>
            <p:sp>
              <p:nvSpPr>
                <p:cNvPr id="178" name="Oval 177"/>
                <p:cNvSpPr>
                  <a:spLocks noChangeAspect="1"/>
                </p:cNvSpPr>
                <p:nvPr/>
              </p:nvSpPr>
              <p:spPr>
                <a:xfrm>
                  <a:off x="4082643" y="3390870"/>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79" name="Block Arc 178"/>
                <p:cNvSpPr>
                  <a:spLocks noChangeAspect="1"/>
                </p:cNvSpPr>
                <p:nvPr/>
              </p:nvSpPr>
              <p:spPr>
                <a:xfrm>
                  <a:off x="3969549" y="3271837"/>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Block Arc 179"/>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 name="Group 103"/>
              <p:cNvGrpSpPr>
                <a:grpSpLocks noChangeAspect="1"/>
              </p:cNvGrpSpPr>
              <p:nvPr/>
            </p:nvGrpSpPr>
            <p:grpSpPr>
              <a:xfrm>
                <a:off x="341450" y="5714999"/>
                <a:ext cx="268141" cy="238348"/>
                <a:chOff x="3905256" y="3200399"/>
                <a:chExt cx="514344" cy="457196"/>
              </a:xfrm>
            </p:grpSpPr>
            <p:sp>
              <p:nvSpPr>
                <p:cNvPr id="175" name="Oval 174"/>
                <p:cNvSpPr>
                  <a:spLocks noChangeAspect="1"/>
                </p:cNvSpPr>
                <p:nvPr/>
              </p:nvSpPr>
              <p:spPr>
                <a:xfrm>
                  <a:off x="4082643" y="3390870"/>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76" name="Block Arc 175"/>
                <p:cNvSpPr>
                  <a:spLocks noChangeAspect="1"/>
                </p:cNvSpPr>
                <p:nvPr/>
              </p:nvSpPr>
              <p:spPr>
                <a:xfrm>
                  <a:off x="3969549" y="3271837"/>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7" name="Block Arc 176"/>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03"/>
              <p:cNvGrpSpPr>
                <a:grpSpLocks noChangeAspect="1"/>
              </p:cNvGrpSpPr>
              <p:nvPr/>
            </p:nvGrpSpPr>
            <p:grpSpPr>
              <a:xfrm>
                <a:off x="341450" y="4943250"/>
                <a:ext cx="268141" cy="238348"/>
                <a:chOff x="3905256" y="3200399"/>
                <a:chExt cx="514344" cy="457196"/>
              </a:xfrm>
            </p:grpSpPr>
            <p:sp>
              <p:nvSpPr>
                <p:cNvPr id="172" name="Oval 171"/>
                <p:cNvSpPr>
                  <a:spLocks noChangeAspect="1"/>
                </p:cNvSpPr>
                <p:nvPr/>
              </p:nvSpPr>
              <p:spPr>
                <a:xfrm>
                  <a:off x="4082643" y="3390870"/>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73" name="Block Arc 172"/>
                <p:cNvSpPr>
                  <a:spLocks noChangeAspect="1"/>
                </p:cNvSpPr>
                <p:nvPr/>
              </p:nvSpPr>
              <p:spPr>
                <a:xfrm>
                  <a:off x="3969549" y="3271837"/>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Block Arc 173"/>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grpSp>
      <p:grpSp>
        <p:nvGrpSpPr>
          <p:cNvPr id="17" name="Group 293"/>
          <p:cNvGrpSpPr/>
          <p:nvPr/>
        </p:nvGrpSpPr>
        <p:grpSpPr>
          <a:xfrm>
            <a:off x="6497282" y="3499122"/>
            <a:ext cx="1978766" cy="2520678"/>
            <a:chOff x="5354053" y="1828800"/>
            <a:chExt cx="3529263" cy="4495800"/>
          </a:xfrm>
        </p:grpSpPr>
        <p:grpSp>
          <p:nvGrpSpPr>
            <p:cNvPr id="18" name="Group 156"/>
            <p:cNvGrpSpPr/>
            <p:nvPr/>
          </p:nvGrpSpPr>
          <p:grpSpPr>
            <a:xfrm>
              <a:off x="6346658" y="1828800"/>
              <a:ext cx="2536658" cy="3198390"/>
              <a:chOff x="6346658" y="2133600"/>
              <a:chExt cx="2536658" cy="3198390"/>
            </a:xfrm>
          </p:grpSpPr>
          <p:sp>
            <p:nvSpPr>
              <p:cNvPr id="75" name="Cube 74"/>
              <p:cNvSpPr/>
              <p:nvPr/>
            </p:nvSpPr>
            <p:spPr>
              <a:xfrm>
                <a:off x="6346658" y="4449673"/>
                <a:ext cx="2536657" cy="882317"/>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p:cNvSpPr/>
              <p:nvPr/>
            </p:nvSpPr>
            <p:spPr>
              <a:xfrm>
                <a:off x="6346658" y="3677653"/>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ube 66"/>
              <p:cNvSpPr/>
              <p:nvPr/>
            </p:nvSpPr>
            <p:spPr>
              <a:xfrm>
                <a:off x="6346658" y="2905626"/>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ube 62"/>
              <p:cNvSpPr/>
              <p:nvPr/>
            </p:nvSpPr>
            <p:spPr>
              <a:xfrm>
                <a:off x="6346658" y="2133600"/>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03"/>
            <p:cNvGrpSpPr>
              <a:grpSpLocks noChangeAspect="1"/>
            </p:cNvGrpSpPr>
            <p:nvPr/>
          </p:nvGrpSpPr>
          <p:grpSpPr>
            <a:xfrm>
              <a:off x="6477000" y="2094642"/>
              <a:ext cx="268141" cy="238348"/>
              <a:chOff x="3905256" y="3200399"/>
              <a:chExt cx="514344" cy="457196"/>
            </a:xfrm>
          </p:grpSpPr>
          <p:sp>
            <p:nvSpPr>
              <p:cNvPr id="142" name="Oval 141"/>
              <p:cNvSpPr>
                <a:spLocks noChangeAspect="1"/>
              </p:cNvSpPr>
              <p:nvPr/>
            </p:nvSpPr>
            <p:spPr>
              <a:xfrm>
                <a:off x="4082642" y="3390869"/>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43" name="Block Arc 142"/>
              <p:cNvSpPr>
                <a:spLocks noChangeAspect="1"/>
              </p:cNvSpPr>
              <p:nvPr/>
            </p:nvSpPr>
            <p:spPr>
              <a:xfrm>
                <a:off x="3969550" y="3271836"/>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Block Arc 143"/>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55"/>
            <p:cNvGrpSpPr/>
            <p:nvPr/>
          </p:nvGrpSpPr>
          <p:grpSpPr>
            <a:xfrm>
              <a:off x="6015790" y="2261266"/>
              <a:ext cx="2536658" cy="3198394"/>
              <a:chOff x="6015790" y="2464468"/>
              <a:chExt cx="2536658" cy="3198394"/>
            </a:xfrm>
          </p:grpSpPr>
          <p:sp>
            <p:nvSpPr>
              <p:cNvPr id="76" name="Cube 75"/>
              <p:cNvSpPr/>
              <p:nvPr/>
            </p:nvSpPr>
            <p:spPr>
              <a:xfrm>
                <a:off x="6015790" y="4780545"/>
                <a:ext cx="2536657" cy="882317"/>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ube 71"/>
              <p:cNvSpPr/>
              <p:nvPr/>
            </p:nvSpPr>
            <p:spPr>
              <a:xfrm>
                <a:off x="6015790" y="4008521"/>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Cube 67"/>
              <p:cNvSpPr/>
              <p:nvPr/>
            </p:nvSpPr>
            <p:spPr>
              <a:xfrm>
                <a:off x="6015790" y="3236494"/>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ube 63"/>
              <p:cNvSpPr/>
              <p:nvPr/>
            </p:nvSpPr>
            <p:spPr>
              <a:xfrm>
                <a:off x="6015790" y="2464468"/>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103"/>
            <p:cNvGrpSpPr>
              <a:grpSpLocks noChangeAspect="1"/>
            </p:cNvGrpSpPr>
            <p:nvPr/>
          </p:nvGrpSpPr>
          <p:grpSpPr>
            <a:xfrm>
              <a:off x="6132659" y="2514600"/>
              <a:ext cx="268141" cy="238348"/>
              <a:chOff x="3905256" y="3200399"/>
              <a:chExt cx="514344" cy="457196"/>
            </a:xfrm>
          </p:grpSpPr>
          <p:sp>
            <p:nvSpPr>
              <p:cNvPr id="145" name="Oval 144"/>
              <p:cNvSpPr>
                <a:spLocks noChangeAspect="1"/>
              </p:cNvSpPr>
              <p:nvPr/>
            </p:nvSpPr>
            <p:spPr>
              <a:xfrm>
                <a:off x="4082643" y="3390870"/>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46" name="Block Arc 145"/>
              <p:cNvSpPr>
                <a:spLocks noChangeAspect="1"/>
              </p:cNvSpPr>
              <p:nvPr/>
            </p:nvSpPr>
            <p:spPr>
              <a:xfrm>
                <a:off x="3969549" y="3271837"/>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7" name="Block Arc 146"/>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154"/>
            <p:cNvGrpSpPr/>
            <p:nvPr/>
          </p:nvGrpSpPr>
          <p:grpSpPr>
            <a:xfrm>
              <a:off x="5684921" y="2693736"/>
              <a:ext cx="2536658" cy="3198393"/>
              <a:chOff x="5684921" y="2795337"/>
              <a:chExt cx="2536658" cy="3198393"/>
            </a:xfrm>
          </p:grpSpPr>
          <p:sp>
            <p:nvSpPr>
              <p:cNvPr id="77" name="Cube 76"/>
              <p:cNvSpPr/>
              <p:nvPr/>
            </p:nvSpPr>
            <p:spPr>
              <a:xfrm>
                <a:off x="5684921" y="5111413"/>
                <a:ext cx="2536657" cy="882317"/>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ube 72"/>
              <p:cNvSpPr/>
              <p:nvPr/>
            </p:nvSpPr>
            <p:spPr>
              <a:xfrm>
                <a:off x="5684921" y="4339390"/>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ube 68"/>
              <p:cNvSpPr/>
              <p:nvPr/>
            </p:nvSpPr>
            <p:spPr>
              <a:xfrm>
                <a:off x="5684921" y="3567363"/>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p:nvSpPr>
            <p:spPr>
              <a:xfrm>
                <a:off x="5684921" y="2795337"/>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103"/>
            <p:cNvGrpSpPr>
              <a:grpSpLocks noChangeAspect="1"/>
            </p:cNvGrpSpPr>
            <p:nvPr/>
          </p:nvGrpSpPr>
          <p:grpSpPr>
            <a:xfrm>
              <a:off x="5799268" y="2949455"/>
              <a:ext cx="268141" cy="238348"/>
              <a:chOff x="3905256" y="3200399"/>
              <a:chExt cx="514344" cy="457196"/>
            </a:xfrm>
          </p:grpSpPr>
          <p:sp>
            <p:nvSpPr>
              <p:cNvPr id="151" name="Oval 150"/>
              <p:cNvSpPr>
                <a:spLocks noChangeAspect="1"/>
              </p:cNvSpPr>
              <p:nvPr/>
            </p:nvSpPr>
            <p:spPr>
              <a:xfrm>
                <a:off x="4082642" y="3390869"/>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52" name="Block Arc 151"/>
              <p:cNvSpPr>
                <a:spLocks noChangeAspect="1"/>
              </p:cNvSpPr>
              <p:nvPr/>
            </p:nvSpPr>
            <p:spPr>
              <a:xfrm>
                <a:off x="3969550" y="3271836"/>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Block Arc 152"/>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 name="Group 153"/>
            <p:cNvGrpSpPr/>
            <p:nvPr/>
          </p:nvGrpSpPr>
          <p:grpSpPr>
            <a:xfrm>
              <a:off x="5354053" y="3126205"/>
              <a:ext cx="2536658" cy="3198395"/>
              <a:chOff x="5354053" y="3126205"/>
              <a:chExt cx="2536658" cy="3198395"/>
            </a:xfrm>
          </p:grpSpPr>
          <p:sp>
            <p:nvSpPr>
              <p:cNvPr id="78" name="Cube 77"/>
              <p:cNvSpPr/>
              <p:nvPr/>
            </p:nvSpPr>
            <p:spPr>
              <a:xfrm>
                <a:off x="5354053" y="5442283"/>
                <a:ext cx="2536657" cy="882317"/>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ube 73"/>
              <p:cNvSpPr/>
              <p:nvPr/>
            </p:nvSpPr>
            <p:spPr>
              <a:xfrm>
                <a:off x="5354053" y="4670258"/>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be 69"/>
              <p:cNvSpPr/>
              <p:nvPr/>
            </p:nvSpPr>
            <p:spPr>
              <a:xfrm>
                <a:off x="5354053" y="3898231"/>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be 65"/>
              <p:cNvSpPr/>
              <p:nvPr/>
            </p:nvSpPr>
            <p:spPr>
              <a:xfrm>
                <a:off x="5354053" y="3126205"/>
                <a:ext cx="2536658" cy="882316"/>
              </a:xfrm>
              <a:prstGeom prst="cub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119"/>
            <p:cNvGrpSpPr/>
            <p:nvPr/>
          </p:nvGrpSpPr>
          <p:grpSpPr>
            <a:xfrm>
              <a:off x="5446850" y="3409499"/>
              <a:ext cx="268141" cy="2534097"/>
              <a:chOff x="341450" y="3419248"/>
              <a:chExt cx="268141" cy="2534097"/>
            </a:xfrm>
          </p:grpSpPr>
          <p:grpSp>
            <p:nvGrpSpPr>
              <p:cNvPr id="26" name="Group 103"/>
              <p:cNvGrpSpPr>
                <a:grpSpLocks noChangeAspect="1"/>
              </p:cNvGrpSpPr>
              <p:nvPr/>
            </p:nvGrpSpPr>
            <p:grpSpPr>
              <a:xfrm>
                <a:off x="341450" y="3419248"/>
                <a:ext cx="268141" cy="238348"/>
                <a:chOff x="3905256" y="3200399"/>
                <a:chExt cx="514344" cy="457196"/>
              </a:xfrm>
            </p:grpSpPr>
            <p:sp>
              <p:nvSpPr>
                <p:cNvPr id="134" name="Oval 133"/>
                <p:cNvSpPr>
                  <a:spLocks noChangeAspect="1"/>
                </p:cNvSpPr>
                <p:nvPr/>
              </p:nvSpPr>
              <p:spPr>
                <a:xfrm>
                  <a:off x="4082643" y="3390870"/>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35" name="Block Arc 134"/>
                <p:cNvSpPr>
                  <a:spLocks noChangeAspect="1"/>
                </p:cNvSpPr>
                <p:nvPr/>
              </p:nvSpPr>
              <p:spPr>
                <a:xfrm>
                  <a:off x="3969549" y="3271837"/>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6" name="Block Arc 135"/>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7" name="Group 103"/>
              <p:cNvGrpSpPr>
                <a:grpSpLocks noChangeAspect="1"/>
              </p:cNvGrpSpPr>
              <p:nvPr/>
            </p:nvGrpSpPr>
            <p:grpSpPr>
              <a:xfrm>
                <a:off x="341450" y="4181248"/>
                <a:ext cx="268141" cy="238348"/>
                <a:chOff x="3905256" y="3200399"/>
                <a:chExt cx="514344" cy="457196"/>
              </a:xfrm>
            </p:grpSpPr>
            <p:sp>
              <p:nvSpPr>
                <p:cNvPr id="131" name="Oval 130"/>
                <p:cNvSpPr>
                  <a:spLocks noChangeAspect="1"/>
                </p:cNvSpPr>
                <p:nvPr/>
              </p:nvSpPr>
              <p:spPr>
                <a:xfrm>
                  <a:off x="4082643" y="3390870"/>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32" name="Block Arc 131"/>
                <p:cNvSpPr>
                  <a:spLocks noChangeAspect="1"/>
                </p:cNvSpPr>
                <p:nvPr/>
              </p:nvSpPr>
              <p:spPr>
                <a:xfrm>
                  <a:off x="3969549" y="3271837"/>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Block Arc 132"/>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8" name="Group 103"/>
              <p:cNvGrpSpPr>
                <a:grpSpLocks noChangeAspect="1"/>
              </p:cNvGrpSpPr>
              <p:nvPr/>
            </p:nvGrpSpPr>
            <p:grpSpPr>
              <a:xfrm>
                <a:off x="341450" y="5714997"/>
                <a:ext cx="268141" cy="238348"/>
                <a:chOff x="3905256" y="3200399"/>
                <a:chExt cx="514344" cy="457196"/>
              </a:xfrm>
            </p:grpSpPr>
            <p:sp>
              <p:nvSpPr>
                <p:cNvPr id="128" name="Oval 127"/>
                <p:cNvSpPr>
                  <a:spLocks noChangeAspect="1"/>
                </p:cNvSpPr>
                <p:nvPr/>
              </p:nvSpPr>
              <p:spPr>
                <a:xfrm>
                  <a:off x="4082643" y="3390870"/>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29" name="Block Arc 128"/>
                <p:cNvSpPr>
                  <a:spLocks noChangeAspect="1"/>
                </p:cNvSpPr>
                <p:nvPr/>
              </p:nvSpPr>
              <p:spPr>
                <a:xfrm>
                  <a:off x="3969549" y="3271837"/>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Block Arc 129"/>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9" name="Group 103"/>
              <p:cNvGrpSpPr>
                <a:grpSpLocks noChangeAspect="1"/>
              </p:cNvGrpSpPr>
              <p:nvPr/>
            </p:nvGrpSpPr>
            <p:grpSpPr>
              <a:xfrm>
                <a:off x="341450" y="4943248"/>
                <a:ext cx="268141" cy="238348"/>
                <a:chOff x="3905256" y="3200399"/>
                <a:chExt cx="514344" cy="457196"/>
              </a:xfrm>
            </p:grpSpPr>
            <p:sp>
              <p:nvSpPr>
                <p:cNvPr id="125" name="Oval 124"/>
                <p:cNvSpPr>
                  <a:spLocks noChangeAspect="1"/>
                </p:cNvSpPr>
                <p:nvPr/>
              </p:nvSpPr>
              <p:spPr>
                <a:xfrm>
                  <a:off x="4082643" y="3390870"/>
                  <a:ext cx="159570" cy="159570"/>
                </a:xfrm>
                <a:prstGeom prst="ellipse">
                  <a:avLst/>
                </a:prstGeom>
                <a:solidFill>
                  <a:schemeClr val="accent1"/>
                </a:solidFill>
                <a:ln w="254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126" name="Block Arc 125"/>
                <p:cNvSpPr>
                  <a:spLocks noChangeAspect="1"/>
                </p:cNvSpPr>
                <p:nvPr/>
              </p:nvSpPr>
              <p:spPr>
                <a:xfrm>
                  <a:off x="3969549" y="3271837"/>
                  <a:ext cx="385758" cy="342897"/>
                </a:xfrm>
                <a:prstGeom prst="blockArc">
                  <a:avLst>
                    <a:gd name="adj1" fmla="val 10800000"/>
                    <a:gd name="adj2" fmla="val 75460"/>
                    <a:gd name="adj3" fmla="val 678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7" name="Block Arc 126"/>
                <p:cNvSpPr>
                  <a:spLocks noChangeAspect="1"/>
                </p:cNvSpPr>
                <p:nvPr/>
              </p:nvSpPr>
              <p:spPr>
                <a:xfrm>
                  <a:off x="3905256" y="3200399"/>
                  <a:ext cx="514344" cy="457196"/>
                </a:xfrm>
                <a:prstGeom prst="blockArc">
                  <a:avLst>
                    <a:gd name="adj1" fmla="val 10800000"/>
                    <a:gd name="adj2" fmla="val 33240"/>
                    <a:gd name="adj3" fmla="val 4585"/>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grpSp>
      <p:grpSp>
        <p:nvGrpSpPr>
          <p:cNvPr id="30" name="Group 282"/>
          <p:cNvGrpSpPr/>
          <p:nvPr/>
        </p:nvGrpSpPr>
        <p:grpSpPr>
          <a:xfrm>
            <a:off x="6624036" y="4481759"/>
            <a:ext cx="890" cy="1153528"/>
            <a:chOff x="5580127" y="3581400"/>
            <a:chExt cx="1588" cy="2057396"/>
          </a:xfrm>
        </p:grpSpPr>
        <p:cxnSp>
          <p:nvCxnSpPr>
            <p:cNvPr id="262" name="Straight Connector 261"/>
            <p:cNvCxnSpPr/>
            <p:nvPr/>
          </p:nvCxnSpPr>
          <p:spPr>
            <a:xfrm rot="5400000" flipH="1" flipV="1">
              <a:off x="5314222" y="5371304"/>
              <a:ext cx="533397" cy="1588"/>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rot="5400000" flipH="1" flipV="1">
              <a:off x="5314222" y="4609307"/>
              <a:ext cx="533397" cy="1588"/>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rot="5400000" flipH="1" flipV="1">
              <a:off x="5314222" y="3847305"/>
              <a:ext cx="533397" cy="1588"/>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1" name="Group 287"/>
          <p:cNvGrpSpPr/>
          <p:nvPr/>
        </p:nvGrpSpPr>
        <p:grpSpPr>
          <a:xfrm>
            <a:off x="5232153" y="4478761"/>
            <a:ext cx="890" cy="1153528"/>
            <a:chOff x="5580127" y="3581400"/>
            <a:chExt cx="1588" cy="2057396"/>
          </a:xfrm>
        </p:grpSpPr>
        <p:cxnSp>
          <p:nvCxnSpPr>
            <p:cNvPr id="289" name="Straight Connector 288"/>
            <p:cNvCxnSpPr/>
            <p:nvPr/>
          </p:nvCxnSpPr>
          <p:spPr>
            <a:xfrm rot="5400000" flipH="1" flipV="1">
              <a:off x="5314222" y="5371304"/>
              <a:ext cx="533397" cy="1588"/>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rot="5400000" flipH="1" flipV="1">
              <a:off x="5314222" y="4609307"/>
              <a:ext cx="533397" cy="1588"/>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rot="5400000" flipH="1" flipV="1">
              <a:off x="5314222" y="3847305"/>
              <a:ext cx="533397" cy="1588"/>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298" name="Straight Connector 297"/>
          <p:cNvCxnSpPr/>
          <p:nvPr/>
        </p:nvCxnSpPr>
        <p:spPr>
          <a:xfrm flipV="1">
            <a:off x="5303276" y="2851394"/>
            <a:ext cx="2517570" cy="1533986"/>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rot="5400000" flipH="1" flipV="1">
            <a:off x="6504826" y="3048813"/>
            <a:ext cx="1492054" cy="1139989"/>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09" name="TextBox 308"/>
          <p:cNvSpPr txBox="1"/>
          <p:nvPr/>
        </p:nvSpPr>
        <p:spPr>
          <a:xfrm>
            <a:off x="7819723" y="2743200"/>
            <a:ext cx="1095677" cy="253916"/>
          </a:xfrm>
          <a:prstGeom prst="rect">
            <a:avLst/>
          </a:prstGeom>
          <a:noFill/>
        </p:spPr>
        <p:txBody>
          <a:bodyPr wrap="square" rtlCol="0">
            <a:spAutoFit/>
          </a:bodyPr>
          <a:lstStyle/>
          <a:p>
            <a:r>
              <a:rPr lang="en-US" sz="1050" dirty="0" smtClean="0"/>
              <a:t>Access </a:t>
            </a:r>
            <a:r>
              <a:rPr lang="en-US" sz="1050" dirty="0" smtClean="0"/>
              <a:t>point</a:t>
            </a:r>
            <a:endParaRPr lang="en-US" sz="1050" dirty="0"/>
          </a:p>
        </p:txBody>
      </p:sp>
      <p:sp>
        <p:nvSpPr>
          <p:cNvPr id="310" name="TextBox 309"/>
          <p:cNvSpPr txBox="1"/>
          <p:nvPr/>
        </p:nvSpPr>
        <p:spPr>
          <a:xfrm>
            <a:off x="6664827" y="5596141"/>
            <a:ext cx="1156019" cy="415498"/>
          </a:xfrm>
          <a:prstGeom prst="rect">
            <a:avLst/>
          </a:prstGeom>
          <a:noFill/>
        </p:spPr>
        <p:txBody>
          <a:bodyPr wrap="square" rtlCol="0">
            <a:spAutoFit/>
          </a:bodyPr>
          <a:lstStyle/>
          <a:p>
            <a:r>
              <a:rPr lang="en-US" sz="1050" dirty="0" smtClean="0"/>
              <a:t>Sensor Node inside container</a:t>
            </a:r>
            <a:endParaRPr lang="en-US" sz="1050" dirty="0"/>
          </a:p>
        </p:txBody>
      </p:sp>
      <p:sp>
        <p:nvSpPr>
          <p:cNvPr id="312" name="Title 311"/>
          <p:cNvSpPr>
            <a:spLocks noGrp="1"/>
          </p:cNvSpPr>
          <p:nvPr>
            <p:ph type="title"/>
          </p:nvPr>
        </p:nvSpPr>
        <p:spPr/>
        <p:txBody>
          <a:bodyPr>
            <a:noAutofit/>
          </a:bodyPr>
          <a:lstStyle/>
          <a:p>
            <a:r>
              <a:rPr lang="en-US" dirty="0" smtClean="0"/>
              <a:t>Application requirements </a:t>
            </a:r>
            <a:endParaRPr lang="en-US" dirty="0"/>
          </a:p>
        </p:txBody>
      </p:sp>
      <p:sp>
        <p:nvSpPr>
          <p:cNvPr id="313" name="Content Placeholder 312"/>
          <p:cNvSpPr>
            <a:spLocks noGrp="1"/>
          </p:cNvSpPr>
          <p:nvPr>
            <p:ph idx="1"/>
          </p:nvPr>
        </p:nvSpPr>
        <p:spPr>
          <a:xfrm>
            <a:off x="685800" y="1981200"/>
            <a:ext cx="4191000" cy="4114800"/>
          </a:xfrm>
        </p:spPr>
        <p:txBody>
          <a:bodyPr>
            <a:noAutofit/>
          </a:bodyPr>
          <a:lstStyle/>
          <a:p>
            <a:r>
              <a:rPr lang="en-US" sz="1600" dirty="0" smtClean="0"/>
              <a:t>Real Time Seamless </a:t>
            </a:r>
            <a:r>
              <a:rPr lang="en-US" sz="1600" dirty="0" smtClean="0"/>
              <a:t>Monitoring</a:t>
            </a:r>
            <a:endParaRPr lang="en-US" sz="1600" dirty="0" smtClean="0"/>
          </a:p>
          <a:p>
            <a:pPr lvl="1"/>
            <a:r>
              <a:rPr lang="en-US" sz="1400" dirty="0" smtClean="0"/>
              <a:t>Good coverage</a:t>
            </a:r>
          </a:p>
          <a:p>
            <a:pPr lvl="1"/>
            <a:r>
              <a:rPr lang="en-US" sz="1400" dirty="0" smtClean="0"/>
              <a:t>Low infrastructure cost</a:t>
            </a:r>
          </a:p>
          <a:p>
            <a:pPr lvl="1"/>
            <a:r>
              <a:rPr lang="en-US" sz="1400" dirty="0" smtClean="0"/>
              <a:t>Low operational cost</a:t>
            </a:r>
          </a:p>
          <a:p>
            <a:r>
              <a:rPr lang="en-US" sz="1600" dirty="0" smtClean="0"/>
              <a:t>Ability to install node inside container</a:t>
            </a:r>
          </a:p>
          <a:p>
            <a:r>
              <a:rPr lang="en-US" sz="1600" dirty="0" smtClean="0"/>
              <a:t>Battery life: </a:t>
            </a:r>
            <a:r>
              <a:rPr lang="en-US" sz="1600" dirty="0" smtClean="0"/>
              <a:t>&gt; 2 </a:t>
            </a:r>
            <a:r>
              <a:rPr lang="en-US" sz="1600" dirty="0" smtClean="0"/>
              <a:t>years</a:t>
            </a:r>
          </a:p>
          <a:p>
            <a:r>
              <a:rPr lang="en-US" sz="1600" dirty="0" smtClean="0"/>
              <a:t>Includes variety of sensors in same node (temperature, vibration, door open/ close</a:t>
            </a:r>
          </a:p>
          <a:p>
            <a:r>
              <a:rPr lang="en-US" sz="1600" dirty="0" smtClean="0"/>
              <a:t>Access </a:t>
            </a:r>
            <a:r>
              <a:rPr lang="en-US" sz="1600" dirty="0" smtClean="0"/>
              <a:t>point </a:t>
            </a:r>
            <a:r>
              <a:rPr lang="en-US" sz="1600" dirty="0" smtClean="0"/>
              <a:t>connected to backhaul</a:t>
            </a:r>
          </a:p>
        </p:txBody>
      </p:sp>
      <p:cxnSp>
        <p:nvCxnSpPr>
          <p:cNvPr id="315" name="Straight Connector 314"/>
          <p:cNvCxnSpPr/>
          <p:nvPr/>
        </p:nvCxnSpPr>
        <p:spPr>
          <a:xfrm flipV="1">
            <a:off x="5866554" y="2851394"/>
            <a:ext cx="1954292" cy="796780"/>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IEEE-P802_15">
  <a:themeElements>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1000</TotalTime>
  <Words>684</Words>
  <Application>Microsoft Office PowerPoint</Application>
  <PresentationFormat>On-screen Show (4:3)</PresentationFormat>
  <Paragraphs>163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IEEE-P802_15</vt:lpstr>
      <vt:lpstr>Slide 1</vt:lpstr>
      <vt:lpstr>Summary</vt:lpstr>
      <vt:lpstr>Opportunity </vt:lpstr>
      <vt:lpstr>Application challenges</vt:lpstr>
      <vt:lpstr>About containers</vt:lpstr>
      <vt:lpstr>Lost containers</vt:lpstr>
      <vt:lpstr>Monitoring communication technologies</vt:lpstr>
      <vt:lpstr>Major security initiatives</vt:lpstr>
      <vt:lpstr>Application requirements </vt:lpstr>
      <vt:lpstr>RF signal in-out of container</vt:lpstr>
      <vt:lpstr>Conclusions </vt:lpstr>
    </vt:vector>
  </TitlesOfParts>
  <Company>Texas Instruments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cp:lastModifiedBy>Roberto</cp:lastModifiedBy>
  <cp:revision>90</cp:revision>
  <cp:lastPrinted>1998-02-10T13:28:06Z</cp:lastPrinted>
  <dcterms:created xsi:type="dcterms:W3CDTF">2009-08-30T00:33:34Z</dcterms:created>
  <dcterms:modified xsi:type="dcterms:W3CDTF">2010-03-15T22:46:35Z</dcterms:modified>
</cp:coreProperties>
</file>