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62" r:id="rId3"/>
    <p:sldId id="263" r:id="rId4"/>
    <p:sldId id="264" r:id="rId5"/>
    <p:sldId id="265" r:id="rId6"/>
    <p:sldId id="266" r:id="rId7"/>
    <p:sldId id="267" r:id="rId8"/>
    <p:sldId id="268" r:id="rId9"/>
    <p:sldId id="269" r:id="rId10"/>
    <p:sldId id="270" r:id="rId11"/>
    <p:sldId id="271" r:id="rId12"/>
    <p:sldId id="272" r:id="rId13"/>
    <p:sldId id="283" r:id="rId14"/>
    <p:sldId id="279" r:id="rId15"/>
    <p:sldId id="280" r:id="rId16"/>
    <p:sldId id="28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2094" y="-6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doc.: IEEE 802.15-&lt;15-09-0758-00-004e&gt;</a:t>
            </a:r>
          </a:p>
        </p:txBody>
      </p:sp>
      <p:sp>
        <p:nvSpPr>
          <p:cNvPr id="19459" name="Rectangle 3"/>
          <p:cNvSpPr>
            <a:spLocks noGrp="1" noChangeArrowheads="1"/>
          </p:cNvSpPr>
          <p:nvPr>
            <p:ph type="dt" sz="quarter" idx="1"/>
          </p:nvPr>
        </p:nvSpPr>
        <p:spPr>
          <a:noFill/>
        </p:spPr>
        <p:txBody>
          <a:bodyPr/>
          <a:lstStyle/>
          <a:p>
            <a:r>
              <a:rPr lang="en-US" smtClean="0"/>
              <a:t>&lt;month year&gt;</a:t>
            </a:r>
          </a:p>
        </p:txBody>
      </p:sp>
      <p:sp>
        <p:nvSpPr>
          <p:cNvPr id="19460" name="Rectangle 7"/>
          <p:cNvSpPr>
            <a:spLocks noGrp="1" noChangeArrowheads="1"/>
          </p:cNvSpPr>
          <p:nvPr>
            <p:ph type="sldNum" sz="quarter" idx="5"/>
          </p:nvPr>
        </p:nvSpPr>
        <p:spPr>
          <a:noFill/>
        </p:spPr>
        <p:txBody>
          <a:bodyPr/>
          <a:lstStyle/>
          <a:p>
            <a:r>
              <a:rPr lang="en-US" smtClean="0"/>
              <a:t>Page </a:t>
            </a:r>
            <a:fld id="{843D9276-C24B-410C-8B95-D732657E43EB}" type="slidenum">
              <a:rPr lang="en-US" smtClean="0"/>
              <a:pPr/>
              <a:t>1</a:t>
            </a:fld>
            <a:endParaRPr lang="en-US"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p>
            <a:r>
              <a:rPr lang="en-US" smtClean="0"/>
              <a:t>doc.: IEEE 802.15-&lt;15-09-0758-00-004e&gt;</a:t>
            </a:r>
          </a:p>
        </p:txBody>
      </p:sp>
      <p:sp>
        <p:nvSpPr>
          <p:cNvPr id="28675" name="Rectangle 3"/>
          <p:cNvSpPr>
            <a:spLocks noGrp="1" noChangeArrowheads="1"/>
          </p:cNvSpPr>
          <p:nvPr>
            <p:ph type="dt" sz="quarter" idx="1"/>
          </p:nvPr>
        </p:nvSpPr>
        <p:spPr>
          <a:noFill/>
        </p:spPr>
        <p:txBody>
          <a:bodyPr/>
          <a:lstStyle/>
          <a:p>
            <a:r>
              <a:rPr lang="en-US" smtClean="0"/>
              <a:t>&lt;month year&gt;</a:t>
            </a:r>
          </a:p>
        </p:txBody>
      </p:sp>
      <p:sp>
        <p:nvSpPr>
          <p:cNvPr id="28676" name="Rectangle 7"/>
          <p:cNvSpPr>
            <a:spLocks noGrp="1" noChangeArrowheads="1"/>
          </p:cNvSpPr>
          <p:nvPr>
            <p:ph type="sldNum" sz="quarter" idx="5"/>
          </p:nvPr>
        </p:nvSpPr>
        <p:spPr>
          <a:noFill/>
        </p:spPr>
        <p:txBody>
          <a:bodyPr/>
          <a:lstStyle/>
          <a:p>
            <a:r>
              <a:rPr lang="en-US" smtClean="0"/>
              <a:t>Page </a:t>
            </a:r>
            <a:fld id="{B22D028F-69FB-45BF-AA99-26277CFD25F7}" type="slidenum">
              <a:rPr lang="en-US" smtClean="0"/>
              <a:pPr/>
              <a:t>16</a:t>
            </a:fld>
            <a:endParaRPr lang="en-US" smtClean="0"/>
          </a:p>
        </p:txBody>
      </p:sp>
      <p:sp>
        <p:nvSpPr>
          <p:cNvPr id="28677"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03C5D525-AF29-4047-92D7-60BEE951788C}" type="datetime6">
              <a:rPr lang="en-US" sz="1400" b="1"/>
              <a:pPr defTabSz="920750"/>
              <a:t>March 10</a:t>
            </a:fld>
            <a:endParaRPr lang="en-US" sz="1400" b="1"/>
          </a:p>
        </p:txBody>
      </p:sp>
      <p:sp>
        <p:nvSpPr>
          <p:cNvPr id="28678"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9C03D97-2AF7-4902-A2B2-365D5C81F0E5}" type="slidenum">
              <a:rPr lang="en-US"/>
              <a:pPr algn="r" defTabSz="920750"/>
              <a:t>16</a:t>
            </a:fld>
            <a:endParaRPr lang="en-US"/>
          </a:p>
        </p:txBody>
      </p:sp>
      <p:sp>
        <p:nvSpPr>
          <p:cNvPr id="28679" name="Rectangle 2"/>
          <p:cNvSpPr>
            <a:spLocks noGrp="1" noRot="1" noChangeAspect="1" noChangeArrowheads="1" noTextEdit="1"/>
          </p:cNvSpPr>
          <p:nvPr>
            <p:ph type="sldImg"/>
          </p:nvPr>
        </p:nvSpPr>
        <p:spPr>
          <a:xfrm>
            <a:off x="1157288" y="701675"/>
            <a:ext cx="4624387" cy="3468688"/>
          </a:xfrm>
          <a:ln/>
        </p:spPr>
      </p:sp>
      <p:sp>
        <p:nvSpPr>
          <p:cNvPr id="28680"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802.15-&lt;15-09-0758-00-004e&gt;</a:t>
            </a:r>
          </a:p>
        </p:txBody>
      </p:sp>
      <p:sp>
        <p:nvSpPr>
          <p:cNvPr id="20483" name="Rectangle 3"/>
          <p:cNvSpPr>
            <a:spLocks noGrp="1" noChangeArrowheads="1"/>
          </p:cNvSpPr>
          <p:nvPr>
            <p:ph type="dt" sz="quarter" idx="1"/>
          </p:nvPr>
        </p:nvSpPr>
        <p:spPr>
          <a:noFill/>
        </p:spPr>
        <p:txBody>
          <a:bodyPr/>
          <a:lstStyle/>
          <a:p>
            <a:r>
              <a:rPr lang="en-US" smtClean="0"/>
              <a:t>&lt;month year&gt;</a:t>
            </a:r>
          </a:p>
        </p:txBody>
      </p:sp>
      <p:sp>
        <p:nvSpPr>
          <p:cNvPr id="20484" name="Rectangle 7"/>
          <p:cNvSpPr>
            <a:spLocks noGrp="1" noChangeArrowheads="1"/>
          </p:cNvSpPr>
          <p:nvPr>
            <p:ph type="sldNum" sz="quarter" idx="5"/>
          </p:nvPr>
        </p:nvSpPr>
        <p:spPr>
          <a:noFill/>
        </p:spPr>
        <p:txBody>
          <a:bodyPr/>
          <a:lstStyle/>
          <a:p>
            <a:r>
              <a:rPr lang="en-US" smtClean="0"/>
              <a:t>Page </a:t>
            </a:r>
            <a:fld id="{69BFF822-28EF-45B4-A06F-20A1D7AE6122}" type="slidenum">
              <a:rPr lang="en-US" smtClean="0"/>
              <a:pPr/>
              <a:t>2</a:t>
            </a:fld>
            <a:endParaRPr lang="en-US"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March 10</a:t>
            </a:fld>
            <a:endParaRPr lang="en-US" sz="1400" b="1"/>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59BF5548-E374-4740-B428-50ADDFE72A0A}" type="slidenum">
              <a:rPr lang="en-US"/>
              <a:pPr algn="r" defTabSz="920750"/>
              <a:t>2</a:t>
            </a:fld>
            <a:endParaRPr lang="en-US"/>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802.15-&lt;15-09-0758-00-004e&gt;</a:t>
            </a:r>
          </a:p>
        </p:txBody>
      </p:sp>
      <p:sp>
        <p:nvSpPr>
          <p:cNvPr id="21507" name="Rectangle 3"/>
          <p:cNvSpPr>
            <a:spLocks noGrp="1" noChangeArrowheads="1"/>
          </p:cNvSpPr>
          <p:nvPr>
            <p:ph type="dt" sz="quarter" idx="1"/>
          </p:nvPr>
        </p:nvSpPr>
        <p:spPr>
          <a:noFill/>
        </p:spPr>
        <p:txBody>
          <a:bodyPr/>
          <a:lstStyle/>
          <a:p>
            <a:r>
              <a:rPr lang="en-US" smtClean="0"/>
              <a:t>&lt;month year&gt;</a:t>
            </a:r>
          </a:p>
        </p:txBody>
      </p:sp>
      <p:sp>
        <p:nvSpPr>
          <p:cNvPr id="21508" name="Rectangle 7"/>
          <p:cNvSpPr>
            <a:spLocks noGrp="1" noChangeArrowheads="1"/>
          </p:cNvSpPr>
          <p:nvPr>
            <p:ph type="sldNum" sz="quarter" idx="5"/>
          </p:nvPr>
        </p:nvSpPr>
        <p:spPr>
          <a:noFill/>
        </p:spPr>
        <p:txBody>
          <a:bodyPr/>
          <a:lstStyle/>
          <a:p>
            <a:r>
              <a:rPr lang="en-US" smtClean="0"/>
              <a:t>Page </a:t>
            </a:r>
            <a:fld id="{4580B3E8-04BC-425D-978C-481CE86723B7}" type="slidenum">
              <a:rPr lang="en-US" smtClean="0"/>
              <a:pPr/>
              <a:t>3</a:t>
            </a:fld>
            <a:endParaRPr lang="en-US"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March 10</a:t>
            </a:fld>
            <a:endParaRPr lang="en-US" sz="1400" b="1"/>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C8AD4FCE-3063-4066-9D4B-DEFAEDD44FD1}" type="slidenum">
              <a:rPr lang="en-US"/>
              <a:pPr algn="r" defTabSz="920750"/>
              <a:t>3</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smtClean="0"/>
              <a:t>doc.: IEEE 802.15-&lt;15-09-0758-00-004e&gt;</a:t>
            </a:r>
          </a:p>
        </p:txBody>
      </p:sp>
      <p:sp>
        <p:nvSpPr>
          <p:cNvPr id="22531" name="Rectangle 3"/>
          <p:cNvSpPr>
            <a:spLocks noGrp="1" noChangeArrowheads="1"/>
          </p:cNvSpPr>
          <p:nvPr>
            <p:ph type="dt" sz="quarter" idx="1"/>
          </p:nvPr>
        </p:nvSpPr>
        <p:spPr>
          <a:noFill/>
        </p:spPr>
        <p:txBody>
          <a:bodyPr/>
          <a:lstStyle/>
          <a:p>
            <a:r>
              <a:rPr lang="en-US" smtClean="0"/>
              <a:t>&lt;month year&gt;</a:t>
            </a:r>
          </a:p>
        </p:txBody>
      </p:sp>
      <p:sp>
        <p:nvSpPr>
          <p:cNvPr id="22532" name="Rectangle 7"/>
          <p:cNvSpPr>
            <a:spLocks noGrp="1" noChangeArrowheads="1"/>
          </p:cNvSpPr>
          <p:nvPr>
            <p:ph type="sldNum" sz="quarter" idx="5"/>
          </p:nvPr>
        </p:nvSpPr>
        <p:spPr>
          <a:noFill/>
        </p:spPr>
        <p:txBody>
          <a:bodyPr/>
          <a:lstStyle/>
          <a:p>
            <a:r>
              <a:rPr lang="en-US" smtClean="0"/>
              <a:t>Page </a:t>
            </a:r>
            <a:fld id="{49158715-11AB-499D-AD9C-4BAFDBE77DB5}" type="slidenum">
              <a:rPr lang="en-US" smtClean="0"/>
              <a:pPr/>
              <a:t>4</a:t>
            </a:fld>
            <a:endParaRPr lang="en-US"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March 10</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6C4BDA4-BD78-481E-A508-FC76C184C2F5}" type="slidenum">
              <a:rPr lang="en-US"/>
              <a:pPr algn="r" defTabSz="920750"/>
              <a:t>4</a:t>
            </a:fld>
            <a:endParaRPr lang="en-US"/>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802.15-&lt;15-09-0758-00-004e&gt;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7"/>
          <p:cNvSpPr>
            <a:spLocks noGrp="1" noChangeArrowheads="1"/>
          </p:cNvSpPr>
          <p:nvPr>
            <p:ph type="sldNum" sz="quarter" idx="5"/>
          </p:nvPr>
        </p:nvSpPr>
        <p:spPr>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7C5DAE0E-A9F2-4736-86C5-EA4E26E479B2}" type="slidenum">
              <a:rPr lang="en-US"/>
              <a:pPr algn="r" defTabSz="920750"/>
              <a:t>6</a:t>
            </a:fld>
            <a:endParaRPr lang="en-US"/>
          </a:p>
        </p:txBody>
      </p:sp>
      <p:sp>
        <p:nvSpPr>
          <p:cNvPr id="24582" name="Rectangle 1026"/>
          <p:cNvSpPr>
            <a:spLocks noGrp="1" noChangeArrowheads="1"/>
          </p:cNvSpPr>
          <p:nvPr>
            <p:ph type="body" idx="1"/>
          </p:nvPr>
        </p:nvSpPr>
        <p:spPr>
          <a:noFill/>
          <a:ln/>
        </p:spPr>
        <p:txBody>
          <a:bodyPr lIns="91662" tIns="45028" rIns="91662" bIns="45028"/>
          <a:lstStyle/>
          <a:p>
            <a:pPr defTabSz="914400"/>
            <a:endParaRPr lang="en-GB"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802.15-&lt;15-09-0758-00-004e&gt;</a:t>
            </a:r>
          </a:p>
        </p:txBody>
      </p:sp>
      <p:sp>
        <p:nvSpPr>
          <p:cNvPr id="25603" name="Rectangle 3"/>
          <p:cNvSpPr>
            <a:spLocks noGrp="1" noChangeArrowheads="1"/>
          </p:cNvSpPr>
          <p:nvPr>
            <p:ph type="dt" sz="quarter" idx="1"/>
          </p:nvPr>
        </p:nvSpPr>
        <p:spPr>
          <a:noFill/>
        </p:spPr>
        <p:txBody>
          <a:bodyPr/>
          <a:lstStyle/>
          <a:p>
            <a:r>
              <a:rPr lang="en-US" smtClean="0"/>
              <a:t>&lt;month year&gt;</a:t>
            </a:r>
          </a:p>
        </p:txBody>
      </p:sp>
      <p:sp>
        <p:nvSpPr>
          <p:cNvPr id="25604" name="Rectangle 7"/>
          <p:cNvSpPr>
            <a:spLocks noGrp="1" noChangeArrowheads="1"/>
          </p:cNvSpPr>
          <p:nvPr>
            <p:ph type="sldNum" sz="quarter" idx="5"/>
          </p:nvPr>
        </p:nvSpPr>
        <p:spPr>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EE76617A-817A-41D1-AE97-3A7CE851319E}" type="slidenum">
              <a:rPr lang="en-US"/>
              <a:pPr algn="r" defTabSz="920750"/>
              <a:t>7</a:t>
            </a:fld>
            <a:endParaRPr lang="en-US"/>
          </a:p>
        </p:txBody>
      </p:sp>
      <p:sp>
        <p:nvSpPr>
          <p:cNvPr id="25606" name="Rectangle 2"/>
          <p:cNvSpPr>
            <a:spLocks noGrp="1" noRot="1" noChangeAspect="1" noChangeArrowheads="1" noTextEdit="1"/>
          </p:cNvSpPr>
          <p:nvPr>
            <p:ph type="sldImg"/>
          </p:nvPr>
        </p:nvSpPr>
        <p:spPr>
          <a:xfrm>
            <a:off x="1157288" y="701675"/>
            <a:ext cx="4624387" cy="3468688"/>
          </a:xfrm>
          <a:ln/>
        </p:spPr>
      </p:sp>
      <p:sp>
        <p:nvSpPr>
          <p:cNvPr id="25607"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802.15-&lt;15-09-0758-00-004e&gt;</a:t>
            </a:r>
          </a:p>
        </p:txBody>
      </p:sp>
      <p:sp>
        <p:nvSpPr>
          <p:cNvPr id="26627" name="Rectangle 3"/>
          <p:cNvSpPr>
            <a:spLocks noGrp="1" noChangeArrowheads="1"/>
          </p:cNvSpPr>
          <p:nvPr>
            <p:ph type="dt" sz="quarter" idx="1"/>
          </p:nvPr>
        </p:nvSpPr>
        <p:spPr>
          <a:noFill/>
        </p:spPr>
        <p:txBody>
          <a:bodyPr/>
          <a:lstStyle/>
          <a:p>
            <a:r>
              <a:rPr lang="en-US" smtClean="0"/>
              <a:t>&lt;month year&gt;</a:t>
            </a:r>
          </a:p>
        </p:txBody>
      </p:sp>
      <p:sp>
        <p:nvSpPr>
          <p:cNvPr id="26628" name="Rectangle 7"/>
          <p:cNvSpPr>
            <a:spLocks noGrp="1" noChangeArrowheads="1"/>
          </p:cNvSpPr>
          <p:nvPr>
            <p:ph type="sldNum" sz="quarter" idx="5"/>
          </p:nvPr>
        </p:nvSpPr>
        <p:spPr>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1D280A2B-ABE9-42AD-AD8A-50DECAE13A5A}" type="slidenum">
              <a:rPr lang="en-US"/>
              <a:pPr algn="r" defTabSz="920750"/>
              <a:t>10</a:t>
            </a:fld>
            <a:endParaRPr lang="en-US"/>
          </a:p>
        </p:txBody>
      </p:sp>
      <p:sp>
        <p:nvSpPr>
          <p:cNvPr id="26630" name="Rectangle 2"/>
          <p:cNvSpPr>
            <a:spLocks noGrp="1" noRot="1" noChangeAspect="1" noChangeArrowheads="1" noTextEdit="1"/>
          </p:cNvSpPr>
          <p:nvPr>
            <p:ph type="sldImg"/>
          </p:nvPr>
        </p:nvSpPr>
        <p:spPr>
          <a:xfrm>
            <a:off x="1157288" y="701675"/>
            <a:ext cx="4624387" cy="3468688"/>
          </a:xfrm>
          <a:ln/>
        </p:spPr>
      </p:sp>
      <p:sp>
        <p:nvSpPr>
          <p:cNvPr id="26631"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doc.: IEEE 802.15-&lt;15-09-0758-00-004e&gt;</a:t>
            </a:r>
          </a:p>
        </p:txBody>
      </p:sp>
      <p:sp>
        <p:nvSpPr>
          <p:cNvPr id="27651" name="Rectangle 3"/>
          <p:cNvSpPr>
            <a:spLocks noGrp="1" noChangeArrowheads="1"/>
          </p:cNvSpPr>
          <p:nvPr>
            <p:ph type="dt" sz="quarter" idx="1"/>
          </p:nvPr>
        </p:nvSpPr>
        <p:spPr>
          <a:noFill/>
        </p:spPr>
        <p:txBody>
          <a:bodyPr/>
          <a:lstStyle/>
          <a:p>
            <a:r>
              <a:rPr lang="en-US" smtClean="0"/>
              <a:t>&lt;month year&gt;</a:t>
            </a:r>
          </a:p>
        </p:txBody>
      </p:sp>
      <p:sp>
        <p:nvSpPr>
          <p:cNvPr id="27652" name="Rectangle 7"/>
          <p:cNvSpPr>
            <a:spLocks noGrp="1" noChangeArrowheads="1"/>
          </p:cNvSpPr>
          <p:nvPr>
            <p:ph type="sldNum" sz="quarter" idx="5"/>
          </p:nvPr>
        </p:nvSpPr>
        <p:spPr>
          <a:noFill/>
        </p:spPr>
        <p:txBody>
          <a:bodyPr/>
          <a:lstStyle/>
          <a:p>
            <a:r>
              <a:rPr lang="en-US" smtClean="0"/>
              <a:t>Page </a:t>
            </a:r>
            <a:fld id="{AADA8A00-737F-49A7-85FE-BCD7666DA5D6}" type="slidenum">
              <a:rPr lang="en-US" smtClean="0"/>
              <a:pPr/>
              <a:t>12</a:t>
            </a:fld>
            <a:endParaRPr lang="en-US" smtClean="0"/>
          </a:p>
        </p:txBody>
      </p:sp>
      <p:sp>
        <p:nvSpPr>
          <p:cNvPr id="27653" name="Date Placeholder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73D9AB2A-8362-4EB3-8898-36461718C264}" type="datetime6">
              <a:rPr lang="en-US" sz="1400" b="1"/>
              <a:pPr defTabSz="920750"/>
              <a:t>March 10</a:t>
            </a:fld>
            <a:endParaRPr lang="en-US" sz="1400" b="1"/>
          </a:p>
        </p:txBody>
      </p:sp>
      <p:sp>
        <p:nvSpPr>
          <p:cNvPr id="2765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21E58EB9-CDDC-4D0D-A1B3-7E96720F9B98}" type="slidenum">
              <a:rPr lang="en-US"/>
              <a:pPr algn="r" defTabSz="920750"/>
              <a:t>12</a:t>
            </a:fld>
            <a:endParaRPr lang="en-US"/>
          </a:p>
        </p:txBody>
      </p:sp>
      <p:sp>
        <p:nvSpPr>
          <p:cNvPr id="27655" name="Rectangle 2"/>
          <p:cNvSpPr>
            <a:spLocks noGrp="1" noRot="1" noChangeAspect="1" noChangeArrowheads="1" noTextEdit="1"/>
          </p:cNvSpPr>
          <p:nvPr>
            <p:ph type="sldImg"/>
          </p:nvPr>
        </p:nvSpPr>
        <p:spPr>
          <a:xfrm>
            <a:off x="1157288" y="701675"/>
            <a:ext cx="4624387" cy="3468688"/>
          </a:xfrm>
          <a:ln/>
        </p:spPr>
      </p:sp>
      <p:sp>
        <p:nvSpPr>
          <p:cNvPr id="27656" name="Rectangle 3"/>
          <p:cNvSpPr>
            <a:spLocks noGrp="1" noChangeArrowheads="1"/>
          </p:cNvSpPr>
          <p:nvPr>
            <p:ph type="body" idx="1"/>
          </p:nvPr>
        </p:nvSpPr>
        <p:spPr>
          <a:noFill/>
          <a:ln/>
        </p:spPr>
        <p:txBody>
          <a:bodyPr lIns="92756" tIns="46379" rIns="92756" bIns="46379"/>
          <a:lstStyle/>
          <a:p>
            <a:pPr defTabSz="914400"/>
            <a:r>
              <a:rPr lang="en-US" sz="1000" b="1" smtClean="0">
                <a:latin typeface="Times New Roman" pitchFamily="18" charset="0"/>
              </a:rPr>
              <a:t>Meta-issues </a:t>
            </a:r>
            <a:r>
              <a:rPr lang="en-US" sz="1000" smtClean="0">
                <a:latin typeface="Times New Roman" pitchFamily="18" charset="0"/>
              </a:rPr>
              <a:t>When there are two valid points in opposition, the strategy is to move the group away from polarity. This can be done by raising the meta-issue—“Does the group believe that a decision needs to be made?”. Agreement on that question focuses the group on reaching consensus to resolve the impasse.</a:t>
            </a:r>
          </a:p>
          <a:p>
            <a:pPr defTabSz="914400"/>
            <a:r>
              <a:rPr lang="en-US" sz="1000" b="1" smtClean="0">
                <a:latin typeface="Times New Roman" pitchFamily="18" charset="0"/>
              </a:rPr>
              <a:t>What it Ain’t </a:t>
            </a:r>
            <a:r>
              <a:rPr lang="en-US" sz="1000" smtClean="0">
                <a:latin typeface="Times New Roman" pitchFamily="18" charset="0"/>
              </a:rPr>
              <a:t>Educate members on what standards are and are not! </a:t>
            </a:r>
          </a:p>
          <a:p>
            <a:pPr defTabSz="914400"/>
            <a:r>
              <a:rPr lang="en-US" sz="1000" b="1" smtClean="0">
                <a:latin typeface="Times New Roman" pitchFamily="18" charset="0"/>
              </a:rPr>
              <a:t>Creeping Featurism </a:t>
            </a:r>
            <a:r>
              <a:rPr lang="en-US" sz="1000" smtClean="0">
                <a:latin typeface="Times New Roman" pitchFamily="18" charset="0"/>
              </a:rPr>
              <a:t>Avoid add-ons, new features that would be “nice” as opposed to “necessary”—features that get added after the die has been cast.</a:t>
            </a:r>
          </a:p>
          <a:p>
            <a:pPr defTabSz="914400"/>
            <a:r>
              <a:rPr lang="en-US" sz="1000" b="1" smtClean="0">
                <a:latin typeface="Times New Roman" pitchFamily="18" charset="0"/>
              </a:rPr>
              <a:t>Two Hats </a:t>
            </a:r>
            <a:r>
              <a:rPr lang="en-US" sz="1000" smtClean="0">
                <a:latin typeface="Times New Roman" pitchFamily="18" charset="0"/>
              </a:rPr>
              <a:t>When the chair needs to shift from a management focus to make a technical point, put on a baseball cap with the company logo and move from the head of the table to another seat, signifying that he now wishes to be seen as taking a “company” position on a particular issue. This makes it very clear where he stands and eliminates confusion about what role he is fulfilling at the time. When at the chair’s position, he is perceived as wearing the chairs’ hat by default. </a:t>
            </a:r>
          </a:p>
          <a:p>
            <a:pPr defTabSz="914400"/>
            <a:r>
              <a:rPr lang="en-US" sz="1000" b="1" smtClean="0">
                <a:latin typeface="Times New Roman" pitchFamily="18" charset="0"/>
              </a:rPr>
              <a:t>The Duelists </a:t>
            </a:r>
            <a:r>
              <a:rPr lang="en-US" sz="1000" smtClean="0">
                <a:latin typeface="Times New Roman" pitchFamily="18" charset="0"/>
              </a:rPr>
              <a:t>When two individuals are vehemently opposed or dead-locked on an issue and it appears to be disrupting the group process, send them off to a separate room. The winner will come back to present their position which has been “forged under fire”. A similar suggestion would have the chair form ad hoc groups out of parties in conflict forcing disputing stakeholders together and charging them with resolving their disagreement as a precondition to the committee proceeding with development of the standard. This places the burden on the antagonists to subordinate their individual differences to that of the group.</a:t>
            </a:r>
          </a:p>
          <a:p>
            <a:pPr defTabSz="914400"/>
            <a:endParaRPr lang="en-US" sz="10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61442D-DCCF-40A1-9E87-AA3C232943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69D2894-258C-4914-971D-D7088B48E0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&lt;March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15-10-0181-00-004e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11.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1"/>
          </p:nvPr>
        </p:nvSpPr>
        <p:spPr>
          <a:noFill/>
        </p:spPr>
        <p:txBody>
          <a:bodyPr/>
          <a:lstStyle/>
          <a:p>
            <a:r>
              <a:rPr lang="en-US" smtClean="0"/>
              <a:t>&lt;Pat Kinney&gt;, &lt;Kinney Consulting LLC&gt;</a:t>
            </a:r>
          </a:p>
        </p:txBody>
      </p:sp>
      <p:sp>
        <p:nvSpPr>
          <p:cNvPr id="3075" name="Slide Number Placeholder 3"/>
          <p:cNvSpPr>
            <a:spLocks noGrp="1"/>
          </p:cNvSpPr>
          <p:nvPr>
            <p:ph type="sldNum" sz="quarter" idx="12"/>
          </p:nvPr>
        </p:nvSpPr>
        <p:spPr>
          <a:noFill/>
        </p:spPr>
        <p:txBody>
          <a:bodyPr/>
          <a:lstStyle/>
          <a:p>
            <a:r>
              <a:rPr lang="en-US" smtClean="0"/>
              <a:t>Slide </a:t>
            </a:r>
            <a:fld id="{F2FD15CD-1FDC-49A7-9D76-8DF8903865BE}" type="slidenum">
              <a:rPr lang="en-US" smtClean="0"/>
              <a:pPr/>
              <a:t>1</a:t>
            </a:fld>
            <a:endParaRPr lang="en-US"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TG4e Opening Report for </a:t>
            </a:r>
            <a:r>
              <a:rPr lang="en-US" sz="1600" dirty="0" smtClean="0">
                <a:solidFill>
                  <a:srgbClr val="FF0000"/>
                </a:solidFill>
              </a:rPr>
              <a:t>March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March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TG4e Opening Report for </a:t>
            </a:r>
            <a:r>
              <a:rPr lang="en-US" sz="1600" dirty="0" smtClean="0"/>
              <a:t>March 2010Session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t>Opening Report for the TG4e Session in </a:t>
            </a:r>
            <a:r>
              <a:rPr lang="en-US" sz="1600" dirty="0" smtClean="0"/>
              <a:t>March</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Amendments to IEEE 802.15.4 MAC</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noFill/>
        </p:spPr>
        <p:txBody>
          <a:bodyPr/>
          <a:lstStyle/>
          <a:p>
            <a:r>
              <a:rPr lang="en-US" smtClean="0"/>
              <a:t>&lt;March 2010&gt;</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US" smtClean="0"/>
              <a:t>&lt;March 2010&gt;</a:t>
            </a:r>
            <a:endParaRPr lang="en-US" smtClean="0"/>
          </a:p>
        </p:txBody>
      </p:sp>
      <p:sp>
        <p:nvSpPr>
          <p:cNvPr id="12291" name="Footer Placeholder 2"/>
          <p:cNvSpPr>
            <a:spLocks noGrp="1"/>
          </p:cNvSpPr>
          <p:nvPr>
            <p:ph type="ftr" sz="quarter" idx="11"/>
          </p:nvPr>
        </p:nvSpPr>
        <p:spPr>
          <a:noFill/>
        </p:spPr>
        <p:txBody>
          <a:bodyPr/>
          <a:lstStyle/>
          <a:p>
            <a:r>
              <a:rPr lang="en-US" smtClean="0"/>
              <a:t>&lt;Pat Kinney&gt;, &lt;Kinney Consulting LLC&gt;</a:t>
            </a:r>
          </a:p>
        </p:txBody>
      </p:sp>
      <p:sp>
        <p:nvSpPr>
          <p:cNvPr id="12292" name="Slide Number Placeholder 3"/>
          <p:cNvSpPr>
            <a:spLocks noGrp="1"/>
          </p:cNvSpPr>
          <p:nvPr>
            <p:ph type="sldNum" sz="quarter" idx="12"/>
          </p:nvPr>
        </p:nvSpPr>
        <p:spPr>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US" smtClean="0"/>
              <a:t>&lt;March 2010&gt;</a:t>
            </a:r>
            <a:endParaRPr lang="en-US" smtClean="0"/>
          </a:p>
        </p:txBody>
      </p:sp>
      <p:sp>
        <p:nvSpPr>
          <p:cNvPr id="13315" name="Footer Placeholder 2"/>
          <p:cNvSpPr>
            <a:spLocks noGrp="1"/>
          </p:cNvSpPr>
          <p:nvPr>
            <p:ph type="ftr" sz="quarter" idx="11"/>
          </p:nvPr>
        </p:nvSpPr>
        <p:spPr>
          <a:noFill/>
        </p:spPr>
        <p:txBody>
          <a:bodyPr/>
          <a:lstStyle/>
          <a:p>
            <a:r>
              <a:rPr lang="en-US" smtClean="0"/>
              <a:t>&lt;Pat Kinney&gt;, &lt;Kinney Consulting LLC&gt;</a:t>
            </a:r>
          </a:p>
        </p:txBody>
      </p:sp>
      <p:sp>
        <p:nvSpPr>
          <p:cNvPr id="13316" name="Slide Number Placeholder 3"/>
          <p:cNvSpPr>
            <a:spLocks noGrp="1"/>
          </p:cNvSpPr>
          <p:nvPr>
            <p:ph type="sldNum" sz="quarter" idx="12"/>
          </p:nvPr>
        </p:nvSpPr>
        <p:spPr>
          <a:noFill/>
        </p:spPr>
        <p:txBody>
          <a:bodyPr/>
          <a:lstStyle/>
          <a:p>
            <a:r>
              <a:rPr lang="en-US" smtClean="0"/>
              <a:t>Slide </a:t>
            </a:r>
            <a:fld id="{DBD94596-466B-4510-9118-E12C9FAB00BE}" type="slidenum">
              <a:rPr lang="en-US" smtClean="0"/>
              <a:pPr/>
              <a:t>11</a:t>
            </a:fld>
            <a:endParaRPr lang="en-US" smtClean="0"/>
          </a:p>
        </p:txBody>
      </p:sp>
      <p:sp>
        <p:nvSpPr>
          <p:cNvPr id="1331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F01C7C30-5184-4ED6-B246-14B17BCA8A4A}" type="slidenum">
              <a:rPr lang="en-US"/>
              <a:pPr algn="ctr"/>
              <a:t>11</a:t>
            </a:fld>
            <a:endParaRPr lang="en-US"/>
          </a:p>
        </p:txBody>
      </p:sp>
      <p:sp>
        <p:nvSpPr>
          <p:cNvPr id="13318" name="Rectangle 2"/>
          <p:cNvSpPr>
            <a:spLocks noGrp="1" noChangeArrowheads="1"/>
          </p:cNvSpPr>
          <p:nvPr>
            <p:ph type="title" idx="4294967295"/>
          </p:nvPr>
        </p:nvSpPr>
        <p:spPr/>
        <p:txBody>
          <a:bodyPr/>
          <a:lstStyle/>
          <a:p>
            <a:r>
              <a:rPr lang="en-US" smtClean="0"/>
              <a:t>TG4e Officers</a:t>
            </a:r>
          </a:p>
        </p:txBody>
      </p:sp>
      <p:sp>
        <p:nvSpPr>
          <p:cNvPr id="13319"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smtClean="0"/>
              <a:t>Chair:		Patrick Kinney</a:t>
            </a:r>
          </a:p>
          <a:p>
            <a:pPr>
              <a:lnSpc>
                <a:spcPct val="80000"/>
              </a:lnSpc>
              <a:buFontTx/>
              <a:buNone/>
            </a:pPr>
            <a:endParaRPr lang="en-US" sz="1800" smtClean="0"/>
          </a:p>
          <a:p>
            <a:pPr>
              <a:lnSpc>
                <a:spcPct val="80000"/>
              </a:lnSpc>
              <a:buFontTx/>
              <a:buNone/>
            </a:pPr>
            <a:r>
              <a:rPr lang="en-US" sz="1800" smtClean="0"/>
              <a:t>Vice Chair:	Seong-Soon Joo </a:t>
            </a:r>
          </a:p>
          <a:p>
            <a:pPr>
              <a:lnSpc>
                <a:spcPct val="80000"/>
              </a:lnSpc>
              <a:buFontTx/>
              <a:buNone/>
            </a:pPr>
            <a:endParaRPr lang="en-US" sz="1800" smtClean="0"/>
          </a:p>
          <a:p>
            <a:pPr>
              <a:lnSpc>
                <a:spcPct val="80000"/>
              </a:lnSpc>
              <a:buFontTx/>
              <a:buNone/>
            </a:pPr>
            <a:r>
              <a:rPr lang="en-US" sz="1800" smtClean="0"/>
              <a:t>Secretary:	TBD</a:t>
            </a:r>
          </a:p>
          <a:p>
            <a:pPr>
              <a:lnSpc>
                <a:spcPct val="80000"/>
              </a:lnSpc>
              <a:buFontTx/>
              <a:buNone/>
            </a:pPr>
            <a:endParaRPr lang="en-US" sz="1800" smtClean="0"/>
          </a:p>
          <a:p>
            <a:pPr>
              <a:lnSpc>
                <a:spcPct val="80000"/>
              </a:lnSpc>
              <a:buFontTx/>
              <a:buNone/>
            </a:pPr>
            <a:r>
              <a:rPr lang="en-US" sz="1800" smtClean="0"/>
              <a:t>Technical Editor:	Ludwig Winkel, Zafer Sahinoglu, Liang Li</a:t>
            </a:r>
          </a:p>
          <a:p>
            <a:pPr>
              <a:lnSpc>
                <a:spcPct val="80000"/>
              </a:lnSpc>
              <a:buFontTx/>
              <a:buNone/>
            </a:pPr>
            <a:endParaRPr lang="en-US" sz="1800" smtClean="0"/>
          </a:p>
          <a:p>
            <a:pPr>
              <a:lnSpc>
                <a:spcPct val="80000"/>
              </a:lnSpc>
              <a:buFontTx/>
              <a:buNone/>
            </a:pPr>
            <a:r>
              <a:rPr lang="en-US" sz="1800" smtClean="0"/>
              <a:t>Editing Advisor:	Jay Bain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p:spPr>
        <p:txBody>
          <a:bodyPr/>
          <a:lstStyle/>
          <a:p>
            <a:r>
              <a:rPr lang="en-US" smtClean="0"/>
              <a:t>&lt;March 2010&gt;</a:t>
            </a:r>
            <a:endParaRPr lang="en-US" smtClean="0"/>
          </a:p>
        </p:txBody>
      </p:sp>
      <p:sp>
        <p:nvSpPr>
          <p:cNvPr id="14339" name="Footer Placeholder 2"/>
          <p:cNvSpPr>
            <a:spLocks noGrp="1"/>
          </p:cNvSpPr>
          <p:nvPr>
            <p:ph type="ftr" sz="quarter" idx="11"/>
          </p:nvPr>
        </p:nvSpPr>
        <p:spPr>
          <a:noFill/>
        </p:spPr>
        <p:txBody>
          <a:bodyPr/>
          <a:lstStyle/>
          <a:p>
            <a:r>
              <a:rPr lang="en-US" smtClean="0"/>
              <a:t>&lt;Pat Kinney&gt;, &lt;Kinney Consulting LLC&gt;</a:t>
            </a:r>
          </a:p>
        </p:txBody>
      </p:sp>
      <p:sp>
        <p:nvSpPr>
          <p:cNvPr id="14340" name="Slide Number Placeholder 3"/>
          <p:cNvSpPr>
            <a:spLocks noGrp="1"/>
          </p:cNvSpPr>
          <p:nvPr>
            <p:ph type="sldNum" sz="quarter" idx="12"/>
          </p:nvPr>
        </p:nvSpPr>
        <p:spPr>
          <a:noFill/>
        </p:spPr>
        <p:txBody>
          <a:bodyPr/>
          <a:lstStyle/>
          <a:p>
            <a:r>
              <a:rPr lang="en-US" smtClean="0"/>
              <a:t>Slide </a:t>
            </a:r>
            <a:fld id="{F6C331C5-CDDE-4330-B73F-BBD1A82D0C4B}" type="slidenum">
              <a:rPr lang="en-US" smtClean="0"/>
              <a:pPr/>
              <a:t>12</a:t>
            </a:fld>
            <a:endParaRPr lang="en-US" smtClean="0"/>
          </a:p>
        </p:txBody>
      </p:sp>
      <p:sp>
        <p:nvSpPr>
          <p:cNvPr id="1434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B0FEB3BD-7946-4036-A899-E9BB946C7C65}" type="slidenum">
              <a:rPr lang="en-US"/>
              <a:pPr algn="ctr"/>
              <a:t>12</a:t>
            </a:fld>
            <a:endParaRPr lang="en-US"/>
          </a:p>
        </p:txBody>
      </p:sp>
      <p:sp>
        <p:nvSpPr>
          <p:cNvPr id="14342" name="Rectangle 2"/>
          <p:cNvSpPr>
            <a:spLocks noGrp="1" noChangeArrowheads="1"/>
          </p:cNvSpPr>
          <p:nvPr>
            <p:ph type="title" idx="4294967295"/>
          </p:nvPr>
        </p:nvSpPr>
        <p:spPr>
          <a:xfrm>
            <a:off x="762000" y="457200"/>
            <a:ext cx="7772400" cy="762000"/>
          </a:xfrm>
        </p:spPr>
        <p:txBody>
          <a:bodyPr/>
          <a:lstStyle/>
          <a:p>
            <a:r>
              <a:rPr lang="en-US" smtClean="0"/>
              <a:t>Chair’s Role</a:t>
            </a:r>
          </a:p>
        </p:txBody>
      </p:sp>
      <p:sp>
        <p:nvSpPr>
          <p:cNvPr id="14343"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smtClean="0">
                <a:hlinkClick r:id="rId3"/>
              </a:rPr>
              <a:t>http://ieee802.org/Mike_Spring_Article_on_Stds_Process.pdf</a:t>
            </a:r>
            <a:endParaRPr lang="en-US" sz="2400" b="1" smtClean="0"/>
          </a:p>
          <a:p>
            <a:pPr>
              <a:lnSpc>
                <a:spcPct val="80000"/>
              </a:lnSpc>
              <a:buFontTx/>
              <a:buNone/>
            </a:pPr>
            <a:r>
              <a:rPr lang="en-US" sz="2400" i="1" smtClean="0"/>
              <a:t>…the chairperson of the working group is key to what and how fast a standard is produced.</a:t>
            </a:r>
            <a:endParaRPr lang="en-US" sz="2400" smtClean="0"/>
          </a:p>
          <a:p>
            <a:pPr>
              <a:lnSpc>
                <a:spcPct val="80000"/>
              </a:lnSpc>
              <a:buFontTx/>
              <a:buNone/>
            </a:pPr>
            <a:endParaRPr lang="en-US" sz="2400" smtClean="0"/>
          </a:p>
          <a:p>
            <a:pPr>
              <a:lnSpc>
                <a:spcPct val="80000"/>
              </a:lnSpc>
              <a:buFontTx/>
              <a:buNone/>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13</a:t>
            </a:fld>
            <a:endParaRPr lang="en-US"/>
          </a:p>
        </p:txBody>
      </p:sp>
      <p:grpSp>
        <p:nvGrpSpPr>
          <p:cNvPr id="3"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
        <p:nvSpPr>
          <p:cNvPr id="32" name="TextBox 31"/>
          <p:cNvSpPr txBox="1"/>
          <p:nvPr/>
        </p:nvSpPr>
        <p:spPr>
          <a:xfrm>
            <a:off x="609600" y="4876800"/>
            <a:ext cx="2286000" cy="646331"/>
          </a:xfrm>
          <a:prstGeom prst="rect">
            <a:avLst/>
          </a:prstGeom>
          <a:noFill/>
        </p:spPr>
        <p:txBody>
          <a:bodyPr wrap="square" rtlCol="0">
            <a:spAutoFit/>
          </a:bodyPr>
          <a:lstStyle/>
          <a:p>
            <a:r>
              <a:rPr lang="en-US" dirty="0" smtClean="0">
                <a:solidFill>
                  <a:srgbClr val="FF0000"/>
                </a:solidFill>
              </a:rPr>
              <a:t>Red	Existing Users</a:t>
            </a:r>
            <a:r>
              <a:rPr lang="en-US" dirty="0" smtClean="0"/>
              <a:t>	</a:t>
            </a:r>
            <a:endParaRPr lang="en-US" dirty="0"/>
          </a:p>
          <a:p>
            <a:r>
              <a:rPr lang="en-US" dirty="0" smtClean="0">
                <a:solidFill>
                  <a:schemeClr val="accent2"/>
                </a:solidFill>
              </a:rPr>
              <a:t>Blue	TG4e adds</a:t>
            </a:r>
          </a:p>
          <a:p>
            <a:r>
              <a:rPr lang="en-US" dirty="0" smtClean="0"/>
              <a:t>Black	Informational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&lt;March 2010&gt;</a:t>
            </a:r>
            <a:endParaRPr lang="en-US" smtClean="0"/>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14</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143000"/>
            <a:ext cx="8382000" cy="5334000"/>
          </a:xfrm>
        </p:spPr>
        <p:txBody>
          <a:bodyPr/>
          <a:lstStyle/>
          <a:p>
            <a:pPr marL="609600" indent="-609600">
              <a:lnSpc>
                <a:spcPct val="80000"/>
              </a:lnSpc>
              <a:buFontTx/>
              <a:buAutoNum type="arabicPeriod"/>
            </a:pPr>
            <a:r>
              <a:rPr lang="en-US" sz="2800" dirty="0" smtClean="0"/>
              <a:t>Editor and subgroup work on each proposal to provide necessary detail as to specific changes to 802.15.4-2006</a:t>
            </a:r>
          </a:p>
          <a:p>
            <a:pPr marL="609600" indent="-609600">
              <a:lnSpc>
                <a:spcPct val="80000"/>
              </a:lnSpc>
              <a:buFontTx/>
              <a:buAutoNum type="arabicPeriod"/>
            </a:pPr>
            <a:r>
              <a:rPr lang="en-US" sz="2800" dirty="0" smtClean="0"/>
              <a:t>Subgroups work with other subgroups to merge their proposals</a:t>
            </a:r>
          </a:p>
          <a:p>
            <a:pPr marL="609600" indent="-609600">
              <a:lnSpc>
                <a:spcPct val="80000"/>
              </a:lnSpc>
              <a:buFontTx/>
              <a:buAutoNum type="arabicPeriod"/>
            </a:pPr>
            <a:r>
              <a:rPr lang="en-US" sz="2800" dirty="0" smtClean="0"/>
              <a:t>Coordination between proposal editors and subgroups with goal of unification or harmonization of changes</a:t>
            </a:r>
          </a:p>
          <a:p>
            <a:pPr marL="609600" indent="-609600">
              <a:lnSpc>
                <a:spcPct val="80000"/>
              </a:lnSpc>
              <a:buFontTx/>
              <a:buAutoNum type="arabicPeriod"/>
            </a:pPr>
            <a:r>
              <a:rPr lang="en-US" sz="2800" dirty="0" smtClean="0"/>
              <a:t>Collect all changes into rough draft of amendment </a:t>
            </a:r>
          </a:p>
          <a:p>
            <a:pPr marL="609600" indent="-609600">
              <a:lnSpc>
                <a:spcPct val="80000"/>
              </a:lnSpc>
              <a:buFontTx/>
              <a:buAutoNum type="arabicPeriod"/>
            </a:pPr>
            <a:r>
              <a:rPr lang="en-US" sz="2800" dirty="0" smtClean="0"/>
              <a:t>TG ballot of rough draft</a:t>
            </a:r>
          </a:p>
          <a:p>
            <a:pPr marL="609600" indent="-609600">
              <a:lnSpc>
                <a:spcPct val="80000"/>
              </a:lnSpc>
              <a:buFontTx/>
              <a:buAutoNum type="arabicPeriod"/>
            </a:pPr>
            <a:r>
              <a:rPr lang="en-US" sz="2800" dirty="0" smtClean="0">
                <a:solidFill>
                  <a:srgbClr val="FF0000"/>
                </a:solidFill>
              </a:rPr>
              <a:t>Comment resolution effort</a:t>
            </a:r>
          </a:p>
          <a:p>
            <a:pPr marL="609600" indent="-609600">
              <a:lnSpc>
                <a:spcPct val="80000"/>
              </a:lnSpc>
              <a:buFontTx/>
              <a:buAutoNum type="arabicPeriod"/>
            </a:pPr>
            <a:r>
              <a:rPr lang="en-US" sz="2800" dirty="0" smtClean="0">
                <a:solidFill>
                  <a:srgbClr val="FF0000"/>
                </a:solidFill>
              </a:rPr>
              <a:t>WG ballot of draft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smtClean="0"/>
              <a:t>&lt;March 2010&gt;</a:t>
            </a:r>
            <a:endParaRPr lang="en-US" smtClean="0"/>
          </a:p>
        </p:txBody>
      </p:sp>
      <p:sp>
        <p:nvSpPr>
          <p:cNvPr id="17411" name="Footer Placeholder 4"/>
          <p:cNvSpPr>
            <a:spLocks noGrp="1"/>
          </p:cNvSpPr>
          <p:nvPr>
            <p:ph type="ftr" sz="quarter" idx="11"/>
          </p:nvPr>
        </p:nvSpPr>
        <p:spPr>
          <a:noFill/>
        </p:spPr>
        <p:txBody>
          <a:bodyPr/>
          <a:lstStyle/>
          <a:p>
            <a:r>
              <a:rPr lang="en-US" smtClean="0"/>
              <a:t>&lt;Pat Kinney&gt;, &lt;Kinney Consulting LLC&gt;</a:t>
            </a:r>
          </a:p>
        </p:txBody>
      </p:sp>
      <p:sp>
        <p:nvSpPr>
          <p:cNvPr id="17412" name="Slide Number Placeholder 5"/>
          <p:cNvSpPr>
            <a:spLocks noGrp="1"/>
          </p:cNvSpPr>
          <p:nvPr>
            <p:ph type="sldNum" sz="quarter" idx="12"/>
          </p:nvPr>
        </p:nvSpPr>
        <p:spPr>
          <a:noFill/>
        </p:spPr>
        <p:txBody>
          <a:bodyPr/>
          <a:lstStyle/>
          <a:p>
            <a:r>
              <a:rPr lang="en-US" smtClean="0"/>
              <a:t>Slide </a:t>
            </a:r>
            <a:fld id="{49F5F6E9-6701-49AC-86DC-62FF46B0BE63}" type="slidenum">
              <a:rPr lang="en-US" smtClean="0"/>
              <a:pPr/>
              <a:t>15</a:t>
            </a:fld>
            <a:endParaRPr lang="en-US" smtClean="0"/>
          </a:p>
        </p:txBody>
      </p:sp>
      <p:sp>
        <p:nvSpPr>
          <p:cNvPr id="17413" name="Rectangle 139"/>
          <p:cNvSpPr>
            <a:spLocks noGrp="1" noChangeArrowheads="1"/>
          </p:cNvSpPr>
          <p:nvPr>
            <p:ph type="title"/>
          </p:nvPr>
        </p:nvSpPr>
        <p:spPr/>
        <p:txBody>
          <a:bodyPr/>
          <a:lstStyle/>
          <a:p>
            <a:r>
              <a:rPr lang="en-US" b="1" smtClean="0"/>
              <a:t>Editing Assignments</a:t>
            </a:r>
          </a:p>
        </p:txBody>
      </p:sp>
      <p:graphicFrame>
        <p:nvGraphicFramePr>
          <p:cNvPr id="61578" name="Group 138"/>
          <p:cNvGraphicFramePr>
            <a:graphicFrameLocks noGrp="1"/>
          </p:cNvGraphicFramePr>
          <p:nvPr>
            <p:ph idx="1"/>
          </p:nvPr>
        </p:nvGraphicFramePr>
        <p:xfrm>
          <a:off x="685800" y="1981200"/>
          <a:ext cx="7772400" cy="4114803"/>
        </p:xfrm>
        <a:graphic>
          <a:graphicData uri="http://schemas.openxmlformats.org/drawingml/2006/table">
            <a:tbl>
              <a:tblPr/>
              <a:tblGrid>
                <a:gridCol w="2609850"/>
                <a:gridCol w="2284413"/>
                <a:gridCol w="2878137"/>
              </a:tblGrid>
              <a:tr h="7604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Subgroup Proposal</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Lead</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Editor</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87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EGTS</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Myung Lee</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Liang Li</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87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TSCH</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Chol Su Kang</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Ludwig Winkel</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87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Factory Automation</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Michael Bahr</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Zafer Sahinoglu</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7604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Channel Diversity</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Wun-Cheol Jeong</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Ludwig Winkel</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76200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Overhead Reduction</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Rene Struik</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Liang Li</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5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Low Energy</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Wei Hong</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Zafer Sahinoglu</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1"/>
          <p:cNvSpPr>
            <a:spLocks noGrp="1"/>
          </p:cNvSpPr>
          <p:nvPr>
            <p:ph type="dt" sz="quarter" idx="10"/>
          </p:nvPr>
        </p:nvSpPr>
        <p:spPr>
          <a:noFill/>
        </p:spPr>
        <p:txBody>
          <a:bodyPr/>
          <a:lstStyle/>
          <a:p>
            <a:r>
              <a:rPr lang="en-US" smtClean="0"/>
              <a:t>&lt;March 2010&gt;</a:t>
            </a:r>
            <a:endParaRPr lang="en-US" smtClean="0"/>
          </a:p>
        </p:txBody>
      </p:sp>
      <p:sp>
        <p:nvSpPr>
          <p:cNvPr id="1028" name="Footer Placeholder 2"/>
          <p:cNvSpPr>
            <a:spLocks noGrp="1"/>
          </p:cNvSpPr>
          <p:nvPr>
            <p:ph type="ftr" sz="quarter" idx="11"/>
          </p:nvPr>
        </p:nvSpPr>
        <p:spPr>
          <a:noFill/>
        </p:spPr>
        <p:txBody>
          <a:bodyPr/>
          <a:lstStyle/>
          <a:p>
            <a:r>
              <a:rPr lang="en-US" dirty="0" smtClean="0"/>
              <a:t>&lt;Pat Kinney&gt;, &lt;Kinney Consulting LLC&gt;</a:t>
            </a:r>
          </a:p>
        </p:txBody>
      </p:sp>
      <p:sp>
        <p:nvSpPr>
          <p:cNvPr id="1029" name="Slide Number Placeholder 3"/>
          <p:cNvSpPr>
            <a:spLocks noGrp="1"/>
          </p:cNvSpPr>
          <p:nvPr>
            <p:ph type="sldNum" sz="quarter" idx="12"/>
          </p:nvPr>
        </p:nvSpPr>
        <p:spPr>
          <a:noFill/>
        </p:spPr>
        <p:txBody>
          <a:bodyPr/>
          <a:lstStyle/>
          <a:p>
            <a:r>
              <a:rPr lang="en-US" dirty="0" smtClean="0"/>
              <a:t>Slide </a:t>
            </a:r>
            <a:fld id="{F308F63D-9B95-4296-A260-8DF365C99FD9}" type="slidenum">
              <a:rPr lang="en-US" smtClean="0"/>
              <a:pPr/>
              <a:t>16</a:t>
            </a:fld>
            <a:endParaRPr lang="en-US" dirty="0" smtClean="0"/>
          </a:p>
        </p:txBody>
      </p:sp>
      <p:sp>
        <p:nvSpPr>
          <p:cNvPr id="1030"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5CE624D0-BD51-4E3F-9649-3329FC213E82}" type="slidenum">
              <a:rPr lang="en-US"/>
              <a:pPr algn="ctr"/>
              <a:t>16</a:t>
            </a:fld>
            <a:endParaRPr lang="en-US"/>
          </a:p>
        </p:txBody>
      </p:sp>
      <p:sp>
        <p:nvSpPr>
          <p:cNvPr id="1031" name="Rectangle 2"/>
          <p:cNvSpPr>
            <a:spLocks noGrp="1" noChangeArrowheads="1"/>
          </p:cNvSpPr>
          <p:nvPr>
            <p:ph type="title" idx="4294967295"/>
          </p:nvPr>
        </p:nvSpPr>
        <p:spPr>
          <a:xfrm>
            <a:off x="685800" y="533400"/>
            <a:ext cx="7772400" cy="838200"/>
          </a:xfrm>
        </p:spPr>
        <p:txBody>
          <a:bodyPr/>
          <a:lstStyle/>
          <a:p>
            <a:r>
              <a:rPr lang="en-US" smtClean="0"/>
              <a:t>Proposed TG4e Baseline Schedule</a:t>
            </a:r>
          </a:p>
        </p:txBody>
      </p:sp>
      <p:graphicFrame>
        <p:nvGraphicFramePr>
          <p:cNvPr id="1026" name="Object 2"/>
          <p:cNvGraphicFramePr>
            <a:graphicFrameLocks noChangeAspect="1"/>
          </p:cNvGraphicFramePr>
          <p:nvPr>
            <p:ph idx="4294967295"/>
          </p:nvPr>
        </p:nvGraphicFramePr>
        <p:xfrm>
          <a:off x="228600" y="1295400"/>
          <a:ext cx="8763000" cy="4630738"/>
        </p:xfrm>
        <a:graphic>
          <a:graphicData uri="http://schemas.openxmlformats.org/presentationml/2006/ole">
            <p:oleObj spid="_x0000_s1026" name="Worksheet" r:id="rId4" imgW="7467505" imgH="3924314"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&lt;March 2010&gt;</a:t>
            </a:r>
            <a:endParaRPr lang="en-US" smtClean="0"/>
          </a:p>
        </p:txBody>
      </p:sp>
      <p:sp>
        <p:nvSpPr>
          <p:cNvPr id="4099" name="Footer Placeholder 2"/>
          <p:cNvSpPr>
            <a:spLocks noGrp="1"/>
          </p:cNvSpPr>
          <p:nvPr>
            <p:ph type="ftr" sz="quarter" idx="11"/>
          </p:nvPr>
        </p:nvSpPr>
        <p:spPr>
          <a:noFill/>
        </p:spPr>
        <p:txBody>
          <a:bodyPr/>
          <a:lstStyle/>
          <a:p>
            <a:r>
              <a:rPr lang="en-US" smtClean="0"/>
              <a:t>&lt;Pat Kinney&gt;, &lt;Kinney Consulting LLC&gt;</a:t>
            </a:r>
          </a:p>
        </p:txBody>
      </p:sp>
      <p:sp>
        <p:nvSpPr>
          <p:cNvPr id="4100" name="Slide Number Placeholder 3"/>
          <p:cNvSpPr>
            <a:spLocks noGrp="1"/>
          </p:cNvSpPr>
          <p:nvPr>
            <p:ph type="sldNum" sz="quarter" idx="12"/>
          </p:nvPr>
        </p:nvSpPr>
        <p:spPr>
          <a:noFill/>
        </p:spPr>
        <p:txBody>
          <a:bodyPr/>
          <a:lstStyle/>
          <a:p>
            <a:r>
              <a:rPr lang="en-US" smtClean="0"/>
              <a:t>Slide </a:t>
            </a:r>
            <a:fld id="{9230D252-BE47-4D81-9CB9-7505A3BA9232}" type="slidenum">
              <a:rPr lang="en-US" smtClean="0"/>
              <a:pPr/>
              <a:t>2</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828AEEB-CB98-4959-9073-6522584E671D}" type="slidenum">
              <a:rPr lang="en-US"/>
              <a:pPr algn="ctr"/>
              <a:t>2</a:t>
            </a:fld>
            <a:endParaRPr lang="en-US"/>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smtClean="0"/>
              <a:t>TG4e PAR Scope of Proposed Standard </a:t>
            </a:r>
          </a:p>
        </p:txBody>
      </p:sp>
      <p:sp>
        <p:nvSpPr>
          <p:cNvPr id="4103" name="Rectangle 3"/>
          <p:cNvSpPr>
            <a:spLocks noGrp="1" noChangeArrowheads="1"/>
          </p:cNvSpPr>
          <p:nvPr>
            <p:ph type="body" idx="4294967295"/>
          </p:nvPr>
        </p:nvSpPr>
        <p:spPr>
          <a:xfrm>
            <a:off x="381000" y="1295400"/>
            <a:ext cx="8458200" cy="5105400"/>
          </a:xfrm>
        </p:spPr>
        <p:txBody>
          <a:bodyPr/>
          <a:lstStyle/>
          <a:p>
            <a:pPr>
              <a:lnSpc>
                <a:spcPct val="80000"/>
              </a:lnSpc>
              <a:buFontTx/>
              <a:buNone/>
            </a:pPr>
            <a:r>
              <a:rPr lang="en-US" sz="2200" smtClean="0"/>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2200" smtClean="0"/>
              <a:t>Specifically, the MAC enhancements are limited to:</a:t>
            </a:r>
          </a:p>
          <a:p>
            <a:pPr>
              <a:lnSpc>
                <a:spcPct val="80000"/>
              </a:lnSpc>
            </a:pPr>
            <a:r>
              <a:rPr lang="en-US" sz="2200" smtClean="0"/>
              <a:t>TDMA: to provide a) determinism, b) enhanced utilization of bandwidth</a:t>
            </a:r>
          </a:p>
          <a:p>
            <a:pPr>
              <a:lnSpc>
                <a:spcPct val="80000"/>
              </a:lnSpc>
            </a:pPr>
            <a:r>
              <a:rPr lang="en-US" sz="2200" smtClean="0"/>
              <a:t>Channel Hopping: to provide additional robustness in high interfering environments and enhance coexistence with other wireless networks</a:t>
            </a:r>
          </a:p>
          <a:p>
            <a:pPr>
              <a:lnSpc>
                <a:spcPct val="80000"/>
              </a:lnSpc>
            </a:pPr>
            <a:r>
              <a:rPr lang="en-US" sz="2200" smtClean="0"/>
              <a:t>GTS: to increase its flexibility such as a) supporting peer to peer, b) the length of the slot, and c) number of slots</a:t>
            </a:r>
          </a:p>
          <a:p>
            <a:pPr>
              <a:lnSpc>
                <a:spcPct val="80000"/>
              </a:lnSpc>
            </a:pPr>
            <a:r>
              <a:rPr lang="en-US" sz="2200" smtClean="0"/>
              <a:t>CSMA: to improve throughput and reduce energy consumption</a:t>
            </a:r>
          </a:p>
          <a:p>
            <a:pPr>
              <a:lnSpc>
                <a:spcPct val="80000"/>
              </a:lnSpc>
            </a:pPr>
            <a:r>
              <a:rPr lang="en-US" sz="2200" smtClean="0"/>
              <a:t>Security: to add support for additional options such as asymmetrical keys</a:t>
            </a:r>
          </a:p>
          <a:p>
            <a:pPr>
              <a:lnSpc>
                <a:spcPct val="80000"/>
              </a:lnSpc>
            </a:pPr>
            <a:r>
              <a:rPr lang="en-US" sz="2200" smtClean="0"/>
              <a:t>Low latency: to reduce end to end delivery time such as needed for control applications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&lt;March 2010&gt;</a:t>
            </a:r>
            <a:endParaRPr lang="en-US" smtClean="0"/>
          </a:p>
        </p:txBody>
      </p:sp>
      <p:sp>
        <p:nvSpPr>
          <p:cNvPr id="5123" name="Footer Placeholder 2"/>
          <p:cNvSpPr>
            <a:spLocks noGrp="1"/>
          </p:cNvSpPr>
          <p:nvPr>
            <p:ph type="ftr" sz="quarter" idx="11"/>
          </p:nvPr>
        </p:nvSpPr>
        <p:spPr>
          <a:noFill/>
        </p:spPr>
        <p:txBody>
          <a:bodyPr/>
          <a:lstStyle/>
          <a:p>
            <a:r>
              <a:rPr lang="en-US" smtClean="0"/>
              <a:t>&lt;Pat Kinney&gt;, &lt;Kinney Consulting LLC&gt;</a:t>
            </a:r>
          </a:p>
        </p:txBody>
      </p:sp>
      <p:sp>
        <p:nvSpPr>
          <p:cNvPr id="5124" name="Slide Number Placeholder 3"/>
          <p:cNvSpPr>
            <a:spLocks noGrp="1"/>
          </p:cNvSpPr>
          <p:nvPr>
            <p:ph type="sldNum" sz="quarter" idx="12"/>
          </p:nvPr>
        </p:nvSpPr>
        <p:spPr>
          <a:noFill/>
        </p:spPr>
        <p:txBody>
          <a:bodyPr/>
          <a:lstStyle/>
          <a:p>
            <a:r>
              <a:rPr lang="en-US" smtClean="0"/>
              <a:t>Slide </a:t>
            </a:r>
            <a:fld id="{AA2BD249-70A0-481B-A26C-E7AC791F99DE}" type="slidenum">
              <a:rPr lang="en-US" smtClean="0"/>
              <a:pPr/>
              <a:t>3</a:t>
            </a:fld>
            <a:endParaRPr lang="en-US"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E0BFA60-92B6-450F-BF66-88AA70700007}" type="slidenum">
              <a:rPr lang="en-US"/>
              <a:pPr algn="ctr"/>
              <a:t>3</a:t>
            </a:fld>
            <a:endParaRPr lang="en-US"/>
          </a:p>
        </p:txBody>
      </p:sp>
      <p:sp>
        <p:nvSpPr>
          <p:cNvPr id="5126" name="Rectangle 2"/>
          <p:cNvSpPr>
            <a:spLocks noGrp="1" noChangeArrowheads="1"/>
          </p:cNvSpPr>
          <p:nvPr>
            <p:ph type="title" idx="4294967295"/>
          </p:nvPr>
        </p:nvSpPr>
        <p:spPr>
          <a:xfrm>
            <a:off x="609600" y="609600"/>
            <a:ext cx="7772400" cy="762000"/>
          </a:xfrm>
        </p:spPr>
        <p:txBody>
          <a:bodyPr/>
          <a:lstStyle/>
          <a:p>
            <a:r>
              <a:rPr lang="en-US" b="1"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350520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&lt;March 2010&gt;</a:t>
            </a:r>
            <a:endParaRPr lang="en-US" smtClean="0"/>
          </a:p>
        </p:txBody>
      </p:sp>
      <p:sp>
        <p:nvSpPr>
          <p:cNvPr id="6147" name="Footer Placeholder 2"/>
          <p:cNvSpPr>
            <a:spLocks noGrp="1"/>
          </p:cNvSpPr>
          <p:nvPr>
            <p:ph type="ftr" sz="quarter" idx="11"/>
          </p:nvPr>
        </p:nvSpPr>
        <p:spPr>
          <a:noFill/>
        </p:spPr>
        <p:txBody>
          <a:bodyPr/>
          <a:lstStyle/>
          <a:p>
            <a:r>
              <a:rPr lang="en-US" smtClean="0"/>
              <a:t>&lt;Pat Kinney&gt;, &lt;Kinney Consulting LLC&gt;</a:t>
            </a:r>
          </a:p>
        </p:txBody>
      </p:sp>
      <p:sp>
        <p:nvSpPr>
          <p:cNvPr id="6148" name="Slide Number Placeholder 3"/>
          <p:cNvSpPr>
            <a:spLocks noGrp="1"/>
          </p:cNvSpPr>
          <p:nvPr>
            <p:ph type="sldNum" sz="quarter" idx="12"/>
          </p:nvPr>
        </p:nvSpPr>
        <p:spPr>
          <a:noFill/>
        </p:spPr>
        <p:txBody>
          <a:bodyPr/>
          <a:lstStyle/>
          <a:p>
            <a:r>
              <a:rPr lang="en-US" smtClean="0"/>
              <a:t>Slide </a:t>
            </a:r>
            <a:fld id="{80799979-859A-40EF-880D-0A6BBFBC7477}" type="slidenum">
              <a:rPr lang="en-US" smtClean="0"/>
              <a:pPr/>
              <a:t>4</a:t>
            </a:fld>
            <a:endParaRPr lang="en-US"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2B868BAB-F8BF-4499-8439-1550BEB8A957}" type="slidenum">
              <a:rPr lang="en-US"/>
              <a:pPr algn="ctr"/>
              <a:t>4</a:t>
            </a:fld>
            <a:endParaRPr lang="en-US"/>
          </a:p>
        </p:txBody>
      </p:sp>
      <p:sp>
        <p:nvSpPr>
          <p:cNvPr id="6150" name="Rectangle 2"/>
          <p:cNvSpPr>
            <a:spLocks noGrp="1" noChangeArrowheads="1"/>
          </p:cNvSpPr>
          <p:nvPr>
            <p:ph type="title" idx="4294967295"/>
          </p:nvPr>
        </p:nvSpPr>
        <p:spPr>
          <a:xfrm>
            <a:off x="609600" y="533400"/>
            <a:ext cx="7772400" cy="762000"/>
          </a:xfrm>
        </p:spPr>
        <p:txBody>
          <a:bodyPr/>
          <a:lstStyle/>
          <a:p>
            <a:r>
              <a:rPr lang="en-US" smtClean="0"/>
              <a:t>Meeting Goals</a:t>
            </a:r>
          </a:p>
        </p:txBody>
      </p:sp>
      <p:sp>
        <p:nvSpPr>
          <p:cNvPr id="6151" name="Rectangle 5"/>
          <p:cNvSpPr>
            <a:spLocks noChangeArrowheads="1"/>
          </p:cNvSpPr>
          <p:nvPr/>
        </p:nvSpPr>
        <p:spPr bwMode="auto">
          <a:xfrm>
            <a:off x="304800" y="1295400"/>
            <a:ext cx="8686800" cy="18288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q"/>
            </a:pPr>
            <a:r>
              <a:rPr lang="en-US" sz="2600" dirty="0" smtClean="0">
                <a:latin typeface="Arial" pitchFamily="34" charset="0"/>
              </a:rPr>
              <a:t>Review </a:t>
            </a:r>
            <a:r>
              <a:rPr lang="en-US" sz="2600" dirty="0" smtClean="0">
                <a:latin typeface="Arial" pitchFamily="34" charset="0"/>
              </a:rPr>
              <a:t>all comments pertaining to draft</a:t>
            </a:r>
          </a:p>
          <a:p>
            <a:pPr marL="533400" indent="-533400" fontAlgn="b">
              <a:buClr>
                <a:srgbClr val="FF0000"/>
              </a:buClr>
              <a:buFont typeface="Wingdings" pitchFamily="2" charset="2"/>
              <a:buChar char="q"/>
            </a:pPr>
            <a:r>
              <a:rPr lang="en-US" sz="2600" dirty="0" smtClean="0">
                <a:latin typeface="Arial" pitchFamily="34" charset="0"/>
              </a:rPr>
              <a:t>Prepare draft for WG letter ballot</a:t>
            </a:r>
          </a:p>
          <a:p>
            <a:pPr marL="990600" lvl="1" indent="-533400" fontAlgn="b">
              <a:buClr>
                <a:srgbClr val="FF0000"/>
              </a:buClr>
              <a:buFont typeface="Wingdings" pitchFamily="2" charset="2"/>
              <a:buChar char="q"/>
            </a:pPr>
            <a:r>
              <a:rPr lang="en-US" sz="2600" dirty="0" smtClean="0">
                <a:latin typeface="Arial" pitchFamily="34" charset="0"/>
              </a:rPr>
              <a:t>Formatted </a:t>
            </a:r>
            <a:r>
              <a:rPr lang="en-US" sz="2600" dirty="0">
                <a:latin typeface="Arial" pitchFamily="34" charset="0"/>
              </a:rPr>
              <a:t>as per IEEE-SA Styles manual</a:t>
            </a:r>
          </a:p>
          <a:p>
            <a:pPr marL="533400" indent="-533400" fontAlgn="b">
              <a:buClr>
                <a:srgbClr val="FF0000"/>
              </a:buClr>
              <a:buFont typeface="Wingdings" pitchFamily="2" charset="2"/>
              <a:buChar char="q"/>
            </a:pPr>
            <a:r>
              <a:rPr lang="en-US" sz="2600" dirty="0" smtClean="0">
                <a:latin typeface="Arial" pitchFamily="34" charset="0"/>
              </a:rPr>
              <a:t>Approve draft for Letter Ballot</a:t>
            </a:r>
            <a:endParaRPr lang="en-US" sz="26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&lt;March 2010&gt;</a:t>
            </a:r>
            <a:endParaRPr lang="en-US" smtClean="0"/>
          </a:p>
        </p:txBody>
      </p:sp>
      <p:sp>
        <p:nvSpPr>
          <p:cNvPr id="7171" name="Footer Placeholder 2"/>
          <p:cNvSpPr>
            <a:spLocks noGrp="1"/>
          </p:cNvSpPr>
          <p:nvPr>
            <p:ph type="ftr" sz="quarter" idx="11"/>
          </p:nvPr>
        </p:nvSpPr>
        <p:spPr>
          <a:noFill/>
        </p:spPr>
        <p:txBody>
          <a:bodyPr/>
          <a:lstStyle/>
          <a:p>
            <a:r>
              <a:rPr lang="en-US"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smtClean="0"/>
              <a:t>Slide </a:t>
            </a:r>
            <a:fld id="{B0C2847D-E81D-4F95-A6A8-D72B9F1BEA4B}" type="slidenum">
              <a:rPr lang="en-US" smtClean="0"/>
              <a:pPr/>
              <a:t>5</a:t>
            </a:fld>
            <a:endParaRPr lang="en-US"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FE58060-DE19-4C2D-BE0D-3A8F4E28A022}" type="slidenum">
              <a:rPr lang="en-US"/>
              <a:pPr algn="ctr"/>
              <a:t>5</a:t>
            </a:fld>
            <a:endParaRPr lang="en-US"/>
          </a:p>
        </p:txBody>
      </p:sp>
      <p:sp>
        <p:nvSpPr>
          <p:cNvPr id="7174" name="Rectangle 4"/>
          <p:cNvSpPr>
            <a:spLocks noGrp="1" noChangeArrowheads="1"/>
          </p:cNvSpPr>
          <p:nvPr>
            <p:ph type="title" idx="4294967295"/>
          </p:nvPr>
        </p:nvSpPr>
        <p:spPr>
          <a:xfrm>
            <a:off x="762000" y="457200"/>
            <a:ext cx="7772400" cy="1066800"/>
          </a:xfrm>
        </p:spPr>
        <p:txBody>
          <a:bodyPr/>
          <a:lstStyle/>
          <a:p>
            <a:r>
              <a:rPr lang="en-US" b="1" smtClean="0"/>
              <a:t>TG4e Meetings This Week</a:t>
            </a:r>
          </a:p>
        </p:txBody>
      </p:sp>
      <p:graphicFrame>
        <p:nvGraphicFramePr>
          <p:cNvPr id="37978" name="Group 90"/>
          <p:cNvGraphicFramePr>
            <a:graphicFrameLocks noGrp="1"/>
          </p:cNvGraphicFramePr>
          <p:nvPr>
            <p:ph type="tbl" idx="4294967295"/>
          </p:nvPr>
        </p:nvGraphicFramePr>
        <p:xfrm>
          <a:off x="152400" y="1371600"/>
          <a:ext cx="8839200" cy="4447541"/>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Annex M</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Section 5</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Comment Doc review, Presentations</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Clause 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Clause 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Final Editing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Joint Meeting w/4f, 4g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Clause 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Approve draft for WG LB, closing logistics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noFill/>
        </p:spPr>
        <p:txBody>
          <a:bodyPr/>
          <a:lstStyle/>
          <a:p>
            <a:r>
              <a:rPr lang="en-US" smtClean="0"/>
              <a:t>&lt;March 2010&gt;</a:t>
            </a:r>
            <a:endParaRPr lang="en-US" smtClean="0"/>
          </a:p>
        </p:txBody>
      </p:sp>
      <p:sp>
        <p:nvSpPr>
          <p:cNvPr id="8195" name="Footer Placeholder 2"/>
          <p:cNvSpPr>
            <a:spLocks noGrp="1"/>
          </p:cNvSpPr>
          <p:nvPr>
            <p:ph type="ftr" sz="quarter" idx="11"/>
          </p:nvPr>
        </p:nvSpPr>
        <p:spPr>
          <a:noFill/>
        </p:spPr>
        <p:txBody>
          <a:bodyPr/>
          <a:lstStyle/>
          <a:p>
            <a:r>
              <a:rPr lang="en-US" smtClean="0"/>
              <a:t>&lt;Pat Kinney&gt;, &lt;Kinney Consulting LLC&gt;</a:t>
            </a:r>
          </a:p>
        </p:txBody>
      </p:sp>
      <p:sp>
        <p:nvSpPr>
          <p:cNvPr id="8196" name="Slide Number Placeholder 3"/>
          <p:cNvSpPr>
            <a:spLocks noGrp="1"/>
          </p:cNvSpPr>
          <p:nvPr>
            <p:ph type="sldNum" sz="quarter" idx="12"/>
          </p:nvPr>
        </p:nvSpPr>
        <p:spPr>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noFill/>
        </p:spPr>
        <p:txBody>
          <a:bodyPr/>
          <a:lstStyle/>
          <a:p>
            <a:r>
              <a:rPr lang="en-US" smtClean="0"/>
              <a:t>&lt;March 2010&gt;</a:t>
            </a:r>
            <a:endParaRPr lang="en-US" smtClean="0"/>
          </a:p>
        </p:txBody>
      </p:sp>
      <p:sp>
        <p:nvSpPr>
          <p:cNvPr id="9219" name="Footer Placeholder 2"/>
          <p:cNvSpPr>
            <a:spLocks noGrp="1"/>
          </p:cNvSpPr>
          <p:nvPr>
            <p:ph type="ftr" sz="quarter" idx="11"/>
          </p:nvPr>
        </p:nvSpPr>
        <p:spPr>
          <a:noFill/>
        </p:spPr>
        <p:txBody>
          <a:bodyPr/>
          <a:lstStyle/>
          <a:p>
            <a:r>
              <a:rPr lang="en-US" smtClean="0"/>
              <a:t>&lt;Pat Kinney&gt;, &lt;Kinney Consulting LLC&gt;</a:t>
            </a:r>
          </a:p>
        </p:txBody>
      </p:sp>
      <p:sp>
        <p:nvSpPr>
          <p:cNvPr id="9220" name="Slide Number Placeholder 3"/>
          <p:cNvSpPr>
            <a:spLocks noGrp="1"/>
          </p:cNvSpPr>
          <p:nvPr>
            <p:ph type="sldNum" sz="quarter" idx="12"/>
          </p:nvPr>
        </p:nvSpPr>
        <p:spPr>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p:spPr>
        <p:txBody>
          <a:bodyPr/>
          <a:lstStyle/>
          <a:p>
            <a:r>
              <a:rPr lang="en-US" smtClean="0"/>
              <a:t>&lt;March 2010&gt;</a:t>
            </a:r>
            <a:endParaRPr lang="en-US" smtClean="0"/>
          </a:p>
        </p:txBody>
      </p:sp>
      <p:sp>
        <p:nvSpPr>
          <p:cNvPr id="10243" name="Footer Placeholder 2"/>
          <p:cNvSpPr>
            <a:spLocks noGrp="1"/>
          </p:cNvSpPr>
          <p:nvPr>
            <p:ph type="ftr" sz="quarter" idx="11"/>
          </p:nvPr>
        </p:nvSpPr>
        <p:spPr>
          <a:noFill/>
        </p:spPr>
        <p:txBody>
          <a:bodyPr/>
          <a:lstStyle/>
          <a:p>
            <a:r>
              <a:rPr lang="en-US" smtClean="0"/>
              <a:t>&lt;Pat Kinney&gt;, &lt;Kinney Consulting LLC&gt;</a:t>
            </a:r>
          </a:p>
        </p:txBody>
      </p:sp>
      <p:sp>
        <p:nvSpPr>
          <p:cNvPr id="10244" name="Slide Number Placeholder 3"/>
          <p:cNvSpPr>
            <a:spLocks noGrp="1"/>
          </p:cNvSpPr>
          <p:nvPr>
            <p:ph type="sldNum" sz="quarter" idx="12"/>
          </p:nvPr>
        </p:nvSpPr>
        <p:spPr>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noFill/>
        </p:spPr>
        <p:txBody>
          <a:bodyPr/>
          <a:lstStyle/>
          <a:p>
            <a:r>
              <a:rPr lang="en-US" smtClean="0"/>
              <a:t>&lt;March 2010&gt;</a:t>
            </a:r>
            <a:endParaRPr lang="en-US" smtClean="0"/>
          </a:p>
        </p:txBody>
      </p:sp>
      <p:sp>
        <p:nvSpPr>
          <p:cNvPr id="11267" name="Footer Placeholder 2"/>
          <p:cNvSpPr>
            <a:spLocks noGrp="1"/>
          </p:cNvSpPr>
          <p:nvPr>
            <p:ph type="ftr" sz="quarter" idx="11"/>
          </p:nvPr>
        </p:nvSpPr>
        <p:spPr>
          <a:noFill/>
        </p:spPr>
        <p:txBody>
          <a:bodyPr/>
          <a:lstStyle/>
          <a:p>
            <a:r>
              <a:rPr lang="en-US" smtClean="0"/>
              <a:t>&lt;Pat Kinney&gt;, &lt;Kinney Consulting LLC&gt;</a:t>
            </a:r>
          </a:p>
        </p:txBody>
      </p:sp>
      <p:sp>
        <p:nvSpPr>
          <p:cNvPr id="11268" name="Slide Number Placeholder 3"/>
          <p:cNvSpPr>
            <a:spLocks noGrp="1"/>
          </p:cNvSpPr>
          <p:nvPr>
            <p:ph type="sldNum" sz="quarter" idx="12"/>
          </p:nvPr>
        </p:nvSpPr>
        <p:spPr>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2891</TotalTime>
  <Words>1612</Words>
  <Application>Microsoft Office PowerPoint</Application>
  <PresentationFormat>On-screen Show (4:3)</PresentationFormat>
  <Paragraphs>283</Paragraphs>
  <Slides>16</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Default Design</vt:lpstr>
      <vt:lpstr>Worksheet</vt:lpstr>
      <vt:lpstr>Slide 1</vt:lpstr>
      <vt:lpstr>TG4e PAR Scope of Proposed Standard </vt:lpstr>
      <vt:lpstr>Purpose of Proposed Standard</vt:lpstr>
      <vt:lpstr>Meeting Goals</vt:lpstr>
      <vt:lpstr>TG4e Meetings This Week</vt:lpstr>
      <vt:lpstr>Instructions for the WG Chair</vt:lpstr>
      <vt:lpstr>Participants, Patents, and Duty to Inform</vt:lpstr>
      <vt:lpstr>Patent Related Links</vt:lpstr>
      <vt:lpstr>Call for Potentially Essential Patents</vt:lpstr>
      <vt:lpstr>Other Guidelines for IEEE WG Meetings</vt:lpstr>
      <vt:lpstr>TG4e Officers</vt:lpstr>
      <vt:lpstr>Chair’s Role</vt:lpstr>
      <vt:lpstr>802.15.4 MAC Pictorial</vt:lpstr>
      <vt:lpstr>Technical Editing Path Forward</vt:lpstr>
      <vt:lpstr>Editing Assignments</vt:lpstr>
      <vt:lpstr>Proposed TG4e Baseline Schedule</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Orlando</dc:title>
  <dc:subject>IEEE 802.15 &lt;TG4e Opening Report&gt;</dc:subject>
  <dc:creator>Pat Kinney</dc:creator>
  <cp:keywords/>
  <dc:description>&lt;15-10-0181-00-004e&gt;</dc:description>
  <cp:lastModifiedBy>Pat Kinney</cp:lastModifiedBy>
  <cp:revision>125</cp:revision>
  <cp:lastPrinted>1998-02-10T13:28:06Z</cp:lastPrinted>
  <dcterms:created xsi:type="dcterms:W3CDTF">2009-07-12T16:25:16Z</dcterms:created>
  <dcterms:modified xsi:type="dcterms:W3CDTF">2010-03-15T21:00:02Z</dcterms:modified>
</cp:coreProperties>
</file>