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72" r:id="rId4"/>
    <p:sldId id="260" r:id="rId5"/>
    <p:sldId id="262" r:id="rId6"/>
    <p:sldId id="257" r:id="rId7"/>
    <p:sldId id="258" r:id="rId8"/>
    <p:sldId id="259" r:id="rId9"/>
    <p:sldId id="261" r:id="rId10"/>
    <p:sldId id="263" r:id="rId11"/>
    <p:sldId id="265" r:id="rId12"/>
    <p:sldId id="267"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558"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1B32DF6-CDE7-462C-9C7E-1E7D56AF7246}" type="datetimeFigureOut">
              <a:rPr lang="en-US" smtClean="0"/>
              <a:pPr/>
              <a:t>3/17/2010</a:t>
            </a:fld>
            <a:endParaRPr lang="en-IE"/>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E"/>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73C3ADD-7446-462D-9E15-D2292E58CF51}"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lvl1pPr algn="r">
              <a:defRPr i="1"/>
            </a:lvl1p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7" name="Text Box 1"/>
          <p:cNvSpPr txBox="1">
            <a:spLocks noChangeArrowheads="1"/>
          </p:cNvSpPr>
          <p:nvPr userDrawn="1"/>
        </p:nvSpPr>
        <p:spPr bwMode="auto">
          <a:xfrm>
            <a:off x="4527550" y="6480175"/>
            <a:ext cx="165100" cy="177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solidFill>
                  <a:schemeClr val="tx1"/>
                </a:solidFill>
                <a:latin typeface="+mj-lt"/>
                <a:cs typeface="Times New Roman" charset="0"/>
                <a:sym typeface="Times New Roman"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03C8EE-6B1F-4C13-97D8-4C2C378DD9ED}" type="slidenum">
              <a:rPr kumimoji="0" lang="en-US" sz="1200" b="0" i="0" u="none" strike="noStrike" kern="1200" cap="none" spc="0" normalizeH="0" baseline="0" noProof="0" smtClean="0">
                <a:ln>
                  <a:noFill/>
                </a:ln>
                <a:solidFill>
                  <a:schemeClr val="tx1"/>
                </a:solidFill>
                <a:effectLst/>
                <a:uLnTx/>
                <a:uFillTx/>
                <a:latin typeface="+mj-lt"/>
                <a:ea typeface="+mn-ea"/>
                <a:cs typeface="Times New Roman" charset="0"/>
                <a:sym typeface="Times New Roman"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j-lt"/>
              <a:ea typeface="+mn-ea"/>
              <a:cs typeface="Times New Roman" charset="0"/>
              <a:sym typeface="Times New Roman" charset="0"/>
            </a:endParaRPr>
          </a:p>
        </p:txBody>
      </p:sp>
      <p:sp>
        <p:nvSpPr>
          <p:cNvPr id="8" name="Rectangle 5"/>
          <p:cNvSpPr>
            <a:spLocks/>
          </p:cNvSpPr>
          <p:nvPr userDrawn="1"/>
        </p:nvSpPr>
        <p:spPr bwMode="auto">
          <a:xfrm>
            <a:off x="71438" y="71438"/>
            <a:ext cx="1612900" cy="190500"/>
          </a:xfrm>
          <a:prstGeom prst="rect">
            <a:avLst/>
          </a:prstGeom>
          <a:noFill/>
          <a:ln w="9525" cap="flat">
            <a:noFill/>
            <a:miter lim="800000"/>
            <a:headEnd type="none" w="med" len="med"/>
            <a:tailEnd type="none" w="med" len="med"/>
          </a:ln>
        </p:spPr>
        <p:txBody>
          <a:bodyPr lIns="0" tIns="0" rIns="0" bIns="0" anchor="b"/>
          <a:lstStyle/>
          <a:p>
            <a:pPr algn="l">
              <a:defRPr/>
            </a:pPr>
            <a:r>
              <a:rPr lang="en-US" sz="1400" dirty="0" smtClean="0">
                <a:solidFill>
                  <a:schemeClr val="tx1"/>
                </a:solidFill>
                <a:latin typeface="+mn-lt"/>
                <a:cs typeface="Times New Roman" charset="0"/>
                <a:sym typeface="Times New Roman" charset="0"/>
              </a:rPr>
              <a:t>March 2010</a:t>
            </a:r>
            <a:endParaRPr lang="en-US" sz="1400" dirty="0">
              <a:solidFill>
                <a:schemeClr val="tx1"/>
              </a:solidFill>
              <a:latin typeface="+mn-lt"/>
              <a:cs typeface="Times New Roman" charset="0"/>
              <a:sym typeface="Times New Roman" charset="0"/>
            </a:endParaRPr>
          </a:p>
        </p:txBody>
      </p:sp>
      <p:sp>
        <p:nvSpPr>
          <p:cNvPr id="9" name="Rectangle 6"/>
          <p:cNvSpPr>
            <a:spLocks/>
          </p:cNvSpPr>
          <p:nvPr userDrawn="1"/>
        </p:nvSpPr>
        <p:spPr bwMode="auto">
          <a:xfrm>
            <a:off x="5935663" y="6608763"/>
            <a:ext cx="3136900" cy="177800"/>
          </a:xfrm>
          <a:prstGeom prst="rect">
            <a:avLst/>
          </a:prstGeom>
          <a:noFill/>
          <a:ln w="9525" cap="flat">
            <a:noFill/>
            <a:miter lim="800000"/>
            <a:headEnd type="none" w="med" len="med"/>
            <a:tailEnd type="none" w="med" len="med"/>
          </a:ln>
        </p:spPr>
        <p:txBody>
          <a:bodyPr lIns="0" tIns="0" rIns="0" bIns="0"/>
          <a:lstStyle/>
          <a:p>
            <a:pPr algn="r">
              <a:defRPr/>
            </a:pPr>
            <a:r>
              <a:rPr lang="en-US" sz="1200" dirty="0" err="1">
                <a:solidFill>
                  <a:schemeClr val="tx1"/>
                </a:solidFill>
                <a:latin typeface="+mn-lt"/>
                <a:cs typeface="Times New Roman" charset="0"/>
                <a:sym typeface="Times New Roman" charset="0"/>
              </a:rPr>
              <a:t>Micheal</a:t>
            </a:r>
            <a:r>
              <a:rPr lang="en-US" sz="1200" dirty="0">
                <a:solidFill>
                  <a:schemeClr val="tx1"/>
                </a:solidFill>
                <a:latin typeface="+mn-lt"/>
                <a:cs typeface="Times New Roman" charset="0"/>
                <a:sym typeface="Times New Roman" charset="0"/>
              </a:rPr>
              <a:t> McLaughlin, DecaWave</a:t>
            </a:r>
          </a:p>
        </p:txBody>
      </p:sp>
      <p:sp>
        <p:nvSpPr>
          <p:cNvPr id="10" name="Rectangle 3"/>
          <p:cNvSpPr>
            <a:spLocks/>
          </p:cNvSpPr>
          <p:nvPr userDrawn="1"/>
        </p:nvSpPr>
        <p:spPr bwMode="auto">
          <a:xfrm>
            <a:off x="71438" y="6546850"/>
            <a:ext cx="814387" cy="239713"/>
          </a:xfrm>
          <a:prstGeom prst="rect">
            <a:avLst/>
          </a:prstGeom>
          <a:noFill/>
          <a:ln w="9525" cap="flat">
            <a:noFill/>
            <a:miter lim="800000"/>
            <a:headEnd type="none" w="med" len="med"/>
            <a:tailEnd type="none" w="med" len="med"/>
          </a:ln>
        </p:spPr>
        <p:txBody>
          <a:bodyPr lIns="0" tIns="0" rIns="0" bIns="0"/>
          <a:lstStyle/>
          <a:p>
            <a:pPr algn="l">
              <a:defRPr/>
            </a:pPr>
            <a:r>
              <a:rPr lang="en-US" sz="1200" dirty="0">
                <a:solidFill>
                  <a:schemeClr val="tx1"/>
                </a:solidFill>
                <a:latin typeface="+mn-lt"/>
                <a:cs typeface="Times New Roman" charset="0"/>
                <a:sym typeface="Times New Roman" charset="0"/>
              </a:rPr>
              <a:t>Submission</a:t>
            </a:r>
          </a:p>
        </p:txBody>
      </p:sp>
      <p:sp>
        <p:nvSpPr>
          <p:cNvPr id="11" name="TextBox 10"/>
          <p:cNvSpPr txBox="1"/>
          <p:nvPr userDrawn="1"/>
        </p:nvSpPr>
        <p:spPr>
          <a:xfrm>
            <a:off x="6000750" y="0"/>
            <a:ext cx="3143250" cy="307975"/>
          </a:xfrm>
          <a:prstGeom prst="rect">
            <a:avLst/>
          </a:prstGeom>
          <a:noFill/>
        </p:spPr>
        <p:txBody>
          <a:bodyPr>
            <a:spAutoFit/>
          </a:bodyPr>
          <a:lstStyle/>
          <a:p>
            <a:pPr algn="r">
              <a:defRPr/>
            </a:pPr>
            <a:r>
              <a:rPr lang="en-US" sz="1400" dirty="0" smtClean="0">
                <a:solidFill>
                  <a:schemeClr val="tx1"/>
                </a:solidFill>
                <a:cs typeface="Times New Roman Bold" charset="0"/>
                <a:sym typeface="Times New Roman Bold" charset="0"/>
              </a:rPr>
              <a:t>IEEE </a:t>
            </a:r>
            <a:r>
              <a:rPr lang="en-US" sz="1400" dirty="0">
                <a:solidFill>
                  <a:schemeClr val="tx1"/>
                </a:solidFill>
                <a:cs typeface="Times New Roman Bold" charset="0"/>
                <a:sym typeface="Times New Roman Bold" charset="0"/>
              </a:rPr>
              <a:t>802. </a:t>
            </a:r>
            <a:r>
              <a:rPr lang="en-US" sz="1400" dirty="0" smtClean="0">
                <a:solidFill>
                  <a:schemeClr val="tx1"/>
                </a:solidFill>
                <a:cs typeface="Times New Roman Bold" charset="0"/>
                <a:sym typeface="Times New Roman Bold" charset="0"/>
              </a:rPr>
              <a:t>15-10-0166-00-004h</a:t>
            </a:r>
            <a:endParaRPr lang="en-IE"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Line 2"/>
          <p:cNvSpPr>
            <a:spLocks noChangeShapeType="1"/>
          </p:cNvSpPr>
          <p:nvPr/>
        </p:nvSpPr>
        <p:spPr bwMode="auto">
          <a:xfrm>
            <a:off x="685800" y="609600"/>
            <a:ext cx="7772400" cy="0"/>
          </a:xfrm>
          <a:prstGeom prst="line">
            <a:avLst/>
          </a:prstGeom>
          <a:noFill/>
          <a:ln w="12700">
            <a:solidFill>
              <a:schemeClr val="tx1"/>
            </a:solidFill>
            <a:round/>
            <a:headEnd/>
            <a:tailEnd/>
          </a:ln>
        </p:spPr>
        <p:txBody>
          <a:bodyPr lIns="0" tIns="0" rIns="0" bIns="0"/>
          <a:lstStyle/>
          <a:p>
            <a:endParaRPr lang="en-IE"/>
          </a:p>
        </p:txBody>
      </p:sp>
      <p:sp>
        <p:nvSpPr>
          <p:cNvPr id="2052" name="Line 4"/>
          <p:cNvSpPr>
            <a:spLocks noChangeShapeType="1"/>
          </p:cNvSpPr>
          <p:nvPr/>
        </p:nvSpPr>
        <p:spPr bwMode="auto">
          <a:xfrm>
            <a:off x="685800" y="6477000"/>
            <a:ext cx="7848600" cy="0"/>
          </a:xfrm>
          <a:prstGeom prst="line">
            <a:avLst/>
          </a:prstGeom>
          <a:noFill/>
          <a:ln w="12700">
            <a:solidFill>
              <a:schemeClr val="tx1"/>
            </a:solidFill>
            <a:round/>
            <a:headEnd/>
            <a:tailEnd/>
          </a:ln>
        </p:spPr>
        <p:txBody>
          <a:bodyPr lIns="0" tIns="0" rIns="0" bIns="0"/>
          <a:lstStyle/>
          <a:p>
            <a:endParaRPr lang="en-IE"/>
          </a:p>
        </p:txBody>
      </p:sp>
      <p:sp>
        <p:nvSpPr>
          <p:cNvPr id="6151" name="Rectangle 7"/>
          <p:cNvSpPr>
            <a:spLocks/>
          </p:cNvSpPr>
          <p:nvPr/>
        </p:nvSpPr>
        <p:spPr bwMode="auto">
          <a:xfrm>
            <a:off x="152400" y="609600"/>
            <a:ext cx="9004300" cy="4978400"/>
          </a:xfrm>
          <a:prstGeom prst="rect">
            <a:avLst/>
          </a:prstGeom>
          <a:noFill/>
          <a:ln w="12700" cap="flat">
            <a:noFill/>
            <a:miter lim="800000"/>
            <a:headEnd type="none" w="med" len="med"/>
            <a:tailEnd type="none" w="med" len="med"/>
          </a:ln>
        </p:spPr>
        <p:txBody>
          <a:bodyPr lIns="38100" tIns="38100" rIns="38100" bIns="38100"/>
          <a:lstStyle/>
          <a:p>
            <a:pPr>
              <a:defRPr/>
            </a:pPr>
            <a:r>
              <a:rPr lang="en-US" sz="1800" u="sng" dirty="0">
                <a:solidFill>
                  <a:schemeClr val="tx1"/>
                </a:solidFill>
                <a:effectLst>
                  <a:outerShdw blurRad="38100" dist="38100" dir="2700000" algn="tl">
                    <a:srgbClr val="C0C0C0"/>
                  </a:outerShdw>
                </a:effectLst>
                <a:latin typeface="+mn-lt"/>
                <a:cs typeface="Times New Roman Bold" charset="0"/>
                <a:sym typeface="Times New Roman Bold" charset="0"/>
              </a:rPr>
              <a:t>Project: IEEE P802.15 Working Group for Wireless Personal Area Networks (WPANs)</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Submission Title: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[Errors in 802.15.4a]</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charset="0"/>
                <a:sym typeface="Times New Roman" charset="0"/>
              </a:rPr>
              <a:t>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Date Submitted: </a:t>
            </a:r>
            <a:r>
              <a:rPr lang="en-US" sz="1600" dirty="0">
                <a:solidFill>
                  <a:schemeClr val="tx1"/>
                </a:solidFill>
                <a:latin typeface="+mn-lt"/>
                <a:cs typeface="Times New Roman" charset="0"/>
                <a:sym typeface="Times New Roman" charset="0"/>
              </a:rPr>
              <a:t>[19 February, 2010]	</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Source:</a:t>
            </a:r>
            <a:r>
              <a:rPr lang="en-US" sz="1600" dirty="0">
                <a:solidFill>
                  <a:schemeClr val="tx1"/>
                </a:solidFill>
                <a:latin typeface="+mn-lt"/>
                <a:cs typeface="Times New Roman" charset="0"/>
                <a:sym typeface="Times New Roman" charset="0"/>
              </a:rPr>
              <a:t> [Michael McLaughlin] Company [DecaWave]</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Address [Digital Depot, Thomas Street, Dublin 8, Ireland]</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Voice:[+353 688 2514], FAX: [none], E-Mail:[michael.mclaughlin@decawave.com]	</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Re: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Errors in 802.15.4a</a:t>
            </a:r>
            <a:r>
              <a:rPr lang="en-US" sz="1600" dirty="0" smtClean="0">
                <a:solidFill>
                  <a:schemeClr val="tx1"/>
                </a:solidFill>
                <a:latin typeface="+mn-lt"/>
                <a:cs typeface="Times New Roman"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Abstract:</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Errors in 802.15.4a</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Purpose:</a:t>
            </a:r>
            <a:r>
              <a:rPr lang="en-US" sz="1600" dirty="0">
                <a:solidFill>
                  <a:schemeClr val="tx1"/>
                </a:solidFill>
                <a:latin typeface="+mn-lt"/>
                <a:cs typeface="Times" charset="0"/>
                <a:sym typeface="Times New Roman" charset="0"/>
              </a:rPr>
              <a:t>	[To </a:t>
            </a:r>
            <a:r>
              <a:rPr lang="en-US" sz="1600" dirty="0" smtClean="0">
                <a:solidFill>
                  <a:schemeClr val="tx1"/>
                </a:solidFill>
                <a:latin typeface="+mn-lt"/>
                <a:cs typeface="Times" charset="0"/>
                <a:sym typeface="Times New Roman" charset="0"/>
              </a:rPr>
              <a:t>correct e</a:t>
            </a:r>
            <a:r>
              <a:rPr lang="en-US" sz="1600" dirty="0" smtClean="0">
                <a:cs typeface="Times New Roman" charset="0"/>
                <a:sym typeface="Times New Roman" charset="0"/>
              </a:rPr>
              <a:t>rrors in 802.15.4a</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lgn="l">
              <a:spcBef>
                <a:spcPts val="600"/>
              </a:spcBef>
              <a:defRPr/>
            </a:pPr>
            <a:r>
              <a:rPr lang="en-US" sz="1600" dirty="0">
                <a:solidFill>
                  <a:schemeClr val="tx1"/>
                </a:solidFill>
                <a:latin typeface="+mn-lt"/>
                <a:cs typeface="Times New Roman Bold" charset="0"/>
                <a:sym typeface="Times New Roman Bold" charset="0"/>
              </a:rPr>
              <a:t>Notice:</a:t>
            </a:r>
            <a:r>
              <a:rPr lang="en-US" sz="1600" dirty="0">
                <a:solidFill>
                  <a:schemeClr val="tx1"/>
                </a:solidFill>
                <a:latin typeface="+mn-lt"/>
                <a:cs typeface="Times" charset="0"/>
                <a:sym typeface="Times New Roman"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Release:</a:t>
            </a:r>
            <a:r>
              <a:rPr lang="en-US" sz="1600" dirty="0">
                <a:solidFill>
                  <a:schemeClr val="tx1"/>
                </a:solidFill>
                <a:latin typeface="+mn-lt"/>
                <a:cs typeface="Times" charset="0"/>
                <a:sym typeface="Times New Roman" charset="0"/>
              </a:rPr>
              <a:t>	The contributor acknowledges and accepts that this contribution becomes the property of IEEE and may be made publicly available by P802.15.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Personal view</a:t>
            </a:r>
            <a:endParaRPr lang="en-IE" dirty="0"/>
          </a:p>
        </p:txBody>
      </p:sp>
      <p:sp>
        <p:nvSpPr>
          <p:cNvPr id="3" name="Content Placeholder 2"/>
          <p:cNvSpPr>
            <a:spLocks noGrp="1"/>
          </p:cNvSpPr>
          <p:nvPr>
            <p:ph idx="1"/>
          </p:nvPr>
        </p:nvSpPr>
        <p:spPr>
          <a:xfrm>
            <a:off x="457200" y="1357298"/>
            <a:ext cx="8229600" cy="5072098"/>
          </a:xfrm>
        </p:spPr>
        <p:txBody>
          <a:bodyPr>
            <a:normAutofit fontScale="77500" lnSpcReduction="20000"/>
          </a:bodyPr>
          <a:lstStyle/>
          <a:p>
            <a:r>
              <a:rPr lang="en-IE" dirty="0" smtClean="0"/>
              <a:t>My own view is that Interpretation 3 is the correct one</a:t>
            </a:r>
          </a:p>
          <a:p>
            <a:pPr lvl="1"/>
            <a:r>
              <a:rPr lang="en-IE" dirty="0" smtClean="0"/>
              <a:t>The switch to a higher data rate happens AFTER all the header bits, including the </a:t>
            </a:r>
            <a:r>
              <a:rPr lang="en-IE" dirty="0" err="1" smtClean="0"/>
              <a:t>convolutional</a:t>
            </a:r>
            <a:r>
              <a:rPr lang="en-IE" dirty="0" smtClean="0"/>
              <a:t> parity bits have been received. </a:t>
            </a:r>
          </a:p>
          <a:p>
            <a:pPr lvl="1"/>
            <a:endParaRPr lang="en-IE" dirty="0" smtClean="0"/>
          </a:p>
          <a:p>
            <a:pPr lvl="1"/>
            <a:r>
              <a:rPr lang="en-IE" dirty="0" smtClean="0"/>
              <a:t>This makes the most sense, since </a:t>
            </a:r>
          </a:p>
          <a:p>
            <a:pPr lvl="2"/>
            <a:r>
              <a:rPr lang="en-IE" dirty="0" smtClean="0"/>
              <a:t>(a) all these bits are required to use the SECDED code to correct the R0 and R1 bits which tell you </a:t>
            </a:r>
            <a:r>
              <a:rPr lang="en-IE" dirty="0" err="1" smtClean="0"/>
              <a:t>you</a:t>
            </a:r>
            <a:r>
              <a:rPr lang="en-IE" dirty="0" smtClean="0"/>
              <a:t> need to switch rates.</a:t>
            </a:r>
          </a:p>
          <a:p>
            <a:pPr lvl="2"/>
            <a:endParaRPr lang="en-IE" dirty="0" smtClean="0"/>
          </a:p>
          <a:p>
            <a:pPr lvl="2"/>
            <a:r>
              <a:rPr lang="en-IE" dirty="0" smtClean="0"/>
              <a:t>(b) all the header bits are sent at the  robust 850k default rate</a:t>
            </a:r>
          </a:p>
          <a:p>
            <a:pPr lvl="2"/>
            <a:endParaRPr lang="en-IE" dirty="0" smtClean="0"/>
          </a:p>
          <a:p>
            <a:r>
              <a:rPr lang="en-IE" dirty="0" smtClean="0"/>
              <a:t>Fig 27b needs to be corrected</a:t>
            </a:r>
          </a:p>
          <a:p>
            <a:endParaRPr lang="en-IE" dirty="0" smtClean="0"/>
          </a:p>
          <a:p>
            <a:r>
              <a:rPr lang="en-IE" dirty="0" smtClean="0"/>
              <a:t>We should put interpretation 3 into the standard (Perhaps into Annex 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Is the leading zero transmitted?</a:t>
            </a:r>
            <a:endParaRPr lang="en-IE" dirty="0"/>
          </a:p>
        </p:txBody>
      </p:sp>
      <p:sp>
        <p:nvSpPr>
          <p:cNvPr id="9" name="Content Placeholder 8"/>
          <p:cNvSpPr>
            <a:spLocks noGrp="1"/>
          </p:cNvSpPr>
          <p:nvPr>
            <p:ph idx="1"/>
          </p:nvPr>
        </p:nvSpPr>
        <p:spPr/>
        <p:txBody>
          <a:bodyPr>
            <a:normAutofit/>
          </a:bodyPr>
          <a:lstStyle/>
          <a:p>
            <a:r>
              <a:rPr lang="en-IE" sz="2400" dirty="0" smtClean="0"/>
              <a:t>It has been said to me that a reasonable interpretation of the text of the standard is that the first symbol with the “initialisation zero” as the position and the first data bit as the polarity is not transmitted. </a:t>
            </a:r>
          </a:p>
          <a:p>
            <a:endParaRPr lang="en-IE" sz="2400" dirty="0" smtClean="0"/>
          </a:p>
          <a:p>
            <a:r>
              <a:rPr lang="en-IE" sz="2400" dirty="0" smtClean="0"/>
              <a:t>In this interpretation, the first bit to be transmitted is symbol 1 in the above tables</a:t>
            </a:r>
          </a:p>
          <a:p>
            <a:endParaRPr lang="en-IE"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Annex I clears this up</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This interpretation is most likely to occur to implementers of a non-coherent receiver, because, in this case,  the first symbol contains absolutely no information.</a:t>
            </a:r>
          </a:p>
          <a:p>
            <a:endParaRPr lang="en-IE" dirty="0" smtClean="0"/>
          </a:p>
          <a:p>
            <a:r>
              <a:rPr lang="en-IE" dirty="0" smtClean="0"/>
              <a:t>This interpretation is wrong because it results in the first data bit having less redundancy than the other bits.</a:t>
            </a:r>
          </a:p>
          <a:p>
            <a:endParaRPr lang="en-IE" dirty="0" smtClean="0"/>
          </a:p>
          <a:p>
            <a:r>
              <a:rPr lang="en-IE" dirty="0" smtClean="0"/>
              <a:t>Annex I clearly shows that this first symbol IS transmitted</a:t>
            </a:r>
          </a:p>
          <a:p>
            <a:endParaRPr lang="en-IE" dirty="0"/>
          </a:p>
          <a:p>
            <a:r>
              <a:rPr lang="en-IE" dirty="0" smtClean="0"/>
              <a:t>Nonetheless, to avoid misinterpretation, the main body of the text should explicitly state that this symbol is transmitted.</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Various small corrections</a:t>
            </a:r>
            <a:endParaRPr lang="en-IE" dirty="0"/>
          </a:p>
        </p:txBody>
      </p:sp>
      <p:sp>
        <p:nvSpPr>
          <p:cNvPr id="3" name="Content Placeholder 2"/>
          <p:cNvSpPr>
            <a:spLocks noGrp="1"/>
          </p:cNvSpPr>
          <p:nvPr>
            <p:ph idx="1"/>
          </p:nvPr>
        </p:nvSpPr>
        <p:spPr>
          <a:xfrm>
            <a:off x="457200" y="1357298"/>
            <a:ext cx="8229600" cy="4768865"/>
          </a:xfrm>
        </p:spPr>
        <p:txBody>
          <a:bodyPr>
            <a:normAutofit fontScale="32500" lnSpcReduction="20000"/>
          </a:bodyPr>
          <a:lstStyle/>
          <a:p>
            <a:r>
              <a:rPr lang="en-IE" dirty="0" smtClean="0"/>
              <a:t>Table 39c - </a:t>
            </a:r>
            <a:r>
              <a:rPr lang="en-IE" dirty="0" err="1" smtClean="0"/>
              <a:t>Nhdr</a:t>
            </a:r>
            <a:r>
              <a:rPr lang="en-IE" dirty="0" smtClean="0"/>
              <a:t>=19 not 16</a:t>
            </a:r>
          </a:p>
          <a:p>
            <a:r>
              <a:rPr lang="en-IE" dirty="0" smtClean="0"/>
              <a:t>Table 39c - </a:t>
            </a:r>
            <a:r>
              <a:rPr lang="en-IE" dirty="0" err="1" smtClean="0"/>
              <a:t>Thdr</a:t>
            </a:r>
            <a:r>
              <a:rPr lang="en-IE" dirty="0" smtClean="0"/>
              <a:t> should be 19.5, 20.0, 77.9</a:t>
            </a:r>
          </a:p>
          <a:p>
            <a:r>
              <a:rPr lang="en-IE" dirty="0" smtClean="0"/>
              <a:t>Table 39c - </a:t>
            </a:r>
            <a:r>
              <a:rPr lang="en-IE" dirty="0" err="1" smtClean="0"/>
              <a:t>Ndata</a:t>
            </a:r>
            <a:r>
              <a:rPr lang="en-IE" dirty="0" smtClean="0"/>
              <a:t> is given by -&gt; (round up to =8*(6*ROUNDUP(Length*8/(6*55)+Length))</a:t>
            </a:r>
          </a:p>
          <a:p>
            <a:endParaRPr lang="en-IE" dirty="0" smtClean="0"/>
          </a:p>
          <a:p>
            <a:pPr>
              <a:buNone/>
            </a:pPr>
            <a:endParaRPr lang="en-IE" dirty="0" smtClean="0"/>
          </a:p>
          <a:p>
            <a:r>
              <a:rPr lang="en-IE" dirty="0" smtClean="0"/>
              <a:t>Fig 27m shows an example of a 1ns pulse width (which does not correspond to any specified bandwidth). The text says it is 2ns, but it is not.</a:t>
            </a:r>
            <a:br>
              <a:rPr lang="en-IE" dirty="0" smtClean="0"/>
            </a:br>
            <a:endParaRPr lang="en-IE" dirty="0" smtClean="0"/>
          </a:p>
          <a:p>
            <a:r>
              <a:rPr lang="en-IE" dirty="0" smtClean="0"/>
              <a:t>The equation for r(t) is wrong. to correct:</a:t>
            </a:r>
          </a:p>
          <a:p>
            <a:r>
              <a:rPr lang="en-IE" dirty="0" smtClean="0"/>
              <a:t>            a) Remove square bracket at end of Sin term</a:t>
            </a:r>
            <a:br>
              <a:rPr lang="en-IE" dirty="0" smtClean="0"/>
            </a:br>
            <a:r>
              <a:rPr lang="en-IE" dirty="0" smtClean="0"/>
              <a:t>            b) Add a square bracket at end of </a:t>
            </a:r>
            <a:r>
              <a:rPr lang="en-IE" dirty="0" err="1" smtClean="0"/>
              <a:t>cos</a:t>
            </a:r>
            <a:r>
              <a:rPr lang="en-IE" dirty="0" smtClean="0"/>
              <a:t> term, just before the +</a:t>
            </a:r>
            <a:br>
              <a:rPr lang="en-IE" dirty="0" smtClean="0"/>
            </a:br>
            <a:r>
              <a:rPr lang="en-IE" dirty="0" smtClean="0"/>
              <a:t>            c) put a minus sign in front of the whole thing, i.e. negate the whole thing.</a:t>
            </a:r>
            <a:br>
              <a:rPr lang="en-IE" dirty="0" smtClean="0"/>
            </a:br>
            <a:r>
              <a:rPr lang="en-IE" dirty="0" smtClean="0"/>
              <a:t/>
            </a:r>
            <a:br>
              <a:rPr lang="en-IE" dirty="0" smtClean="0"/>
            </a:br>
            <a:r>
              <a:rPr lang="en-IE" b="1" dirty="0" smtClean="0"/>
              <a:t>Clarifications:</a:t>
            </a:r>
            <a:r>
              <a:rPr lang="en-IE" dirty="0" smtClean="0"/>
              <a:t/>
            </a:r>
            <a:br>
              <a:rPr lang="en-IE" dirty="0" smtClean="0"/>
            </a:br>
            <a:r>
              <a:rPr lang="en-IE" dirty="0" smtClean="0"/>
              <a:t>110kbps bit rate always uses length 64 SFD. Paragraph 6.8a.6.2 is ambiguously worded. It could be read as meaning that either length SFD can be used with 110kbps. This is not the case. It must be the longer one, otherwise you cannot know how to demodulate the PHR.</a:t>
            </a:r>
            <a:br>
              <a:rPr lang="en-IE" dirty="0" smtClean="0"/>
            </a:br>
            <a:endParaRPr lang="en-IE" dirty="0" smtClean="0"/>
          </a:p>
          <a:p>
            <a:r>
              <a:rPr lang="en-IE" dirty="0" smtClean="0"/>
              <a:t>Receiver is not aware of bit rate and must decode from received PHR, can determine bit rate of PHR 110kbps or 850kbps based on number of SFD symbols received, 64 or 8 respectively.</a:t>
            </a:r>
          </a:p>
          <a:p>
            <a:endParaRPr lang="en-IE" dirty="0" smtClean="0"/>
          </a:p>
          <a:p>
            <a:r>
              <a:rPr lang="en-IE" dirty="0" smtClean="0"/>
              <a:t/>
            </a:r>
            <a:br>
              <a:rPr lang="en-IE" dirty="0" smtClean="0"/>
            </a:br>
            <a:endParaRPr lang="en-IE" dirty="0" smtClean="0"/>
          </a:p>
          <a:p>
            <a:r>
              <a:rPr lang="en-IE" dirty="0" smtClean="0"/>
              <a:t>PHY PIB parameter 0x08 </a:t>
            </a:r>
            <a:r>
              <a:rPr lang="en-IE" i="1" dirty="0" err="1" smtClean="0"/>
              <a:t>phyPreambleSymbolLength</a:t>
            </a:r>
            <a:r>
              <a:rPr lang="en-IE" dirty="0" smtClean="0"/>
              <a:t> (0 = 31 symbols, 1 = 127 symbols) is redundant since PHY PIB parameter 0x1A </a:t>
            </a:r>
            <a:r>
              <a:rPr lang="en-IE" i="1" dirty="0" err="1" smtClean="0"/>
              <a:t>phyCurrentCode</a:t>
            </a:r>
            <a:r>
              <a:rPr lang="en-IE" i="1" dirty="0" smtClean="0"/>
              <a:t> </a:t>
            </a:r>
            <a:r>
              <a:rPr lang="en-IE" dirty="0" smtClean="0"/>
              <a:t>which specifies the preamble code index, essentially gives this same information.  Here codes 1 to 8 are 31 symbols long, while codes 9 to 24 are 128 symbols long.  </a:t>
            </a:r>
          </a:p>
          <a:p>
            <a:endParaRPr lang="en-IE" dirty="0" smtClean="0"/>
          </a:p>
          <a:p>
            <a:r>
              <a:rPr lang="en-IE" dirty="0" smtClean="0"/>
              <a:t>Proposed Fix: Make </a:t>
            </a:r>
            <a:r>
              <a:rPr lang="en-IE" i="1" dirty="0" err="1" smtClean="0"/>
              <a:t>phyPreambleSymbolLength</a:t>
            </a:r>
            <a:r>
              <a:rPr lang="en-IE" dirty="0" smtClean="0"/>
              <a:t> a </a:t>
            </a:r>
            <a:r>
              <a:rPr lang="en-IE" dirty="0" err="1" smtClean="0"/>
              <a:t>ReadOnly</a:t>
            </a:r>
            <a:r>
              <a:rPr lang="en-IE" dirty="0" smtClean="0"/>
              <a:t> element of the PIB. The MAC will return 0 if </a:t>
            </a:r>
            <a:r>
              <a:rPr lang="en-IE" i="1" dirty="0" err="1" smtClean="0"/>
              <a:t>phyCurrentCode</a:t>
            </a:r>
            <a:r>
              <a:rPr lang="en-IE" i="1" dirty="0" smtClean="0"/>
              <a:t> </a:t>
            </a:r>
            <a:r>
              <a:rPr lang="en-IE" dirty="0" smtClean="0"/>
              <a:t>is less than or equal to 8</a:t>
            </a:r>
            <a:br>
              <a:rPr lang="en-IE" dirty="0" smtClean="0"/>
            </a:b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Figure 27d</a:t>
            </a:r>
            <a:endParaRPr lang="en-IE" dirty="0"/>
          </a:p>
        </p:txBody>
      </p:sp>
      <p:sp>
        <p:nvSpPr>
          <p:cNvPr id="3" name="Content Placeholder 2"/>
          <p:cNvSpPr>
            <a:spLocks noGrp="1"/>
          </p:cNvSpPr>
          <p:nvPr>
            <p:ph idx="1"/>
          </p:nvPr>
        </p:nvSpPr>
        <p:spPr/>
        <p:txBody>
          <a:bodyPr/>
          <a:lstStyle/>
          <a:p>
            <a:r>
              <a:rPr lang="en-IE" dirty="0" smtClean="0"/>
              <a:t>Corrected Figure 27d </a:t>
            </a:r>
            <a:endParaRPr lang="en-IE"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E"/>
          </a:p>
        </p:txBody>
      </p:sp>
      <p:graphicFrame>
        <p:nvGraphicFramePr>
          <p:cNvPr id="1025" name="Object 1"/>
          <p:cNvGraphicFramePr>
            <a:graphicFrameLocks noChangeAspect="1"/>
          </p:cNvGraphicFramePr>
          <p:nvPr/>
        </p:nvGraphicFramePr>
        <p:xfrm>
          <a:off x="1857356" y="2714620"/>
          <a:ext cx="5943600" cy="3114675"/>
        </p:xfrm>
        <a:graphic>
          <a:graphicData uri="http://schemas.openxmlformats.org/presentationml/2006/ole">
            <p:oleObj spid="_x0000_s1025" name="Visio" r:id="rId3" imgW="6000274" imgH="3148012" progId="Visio.Drawing.11">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Errors and ambiguities in 802.15.4a</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SECDED code in PHR</a:t>
            </a:r>
            <a:endParaRPr lang="en-IE" dirty="0"/>
          </a:p>
        </p:txBody>
      </p:sp>
      <p:sp>
        <p:nvSpPr>
          <p:cNvPr id="3" name="Content Placeholder 2"/>
          <p:cNvSpPr>
            <a:spLocks noGrp="1"/>
          </p:cNvSpPr>
          <p:nvPr>
            <p:ph idx="1"/>
          </p:nvPr>
        </p:nvSpPr>
        <p:spPr/>
        <p:txBody>
          <a:bodyPr/>
          <a:lstStyle/>
          <a:p>
            <a:pPr>
              <a:buNone/>
            </a:pPr>
            <a:endParaRPr lang="en-IE" dirty="0" smtClean="0"/>
          </a:p>
          <a:p>
            <a:r>
              <a:rPr lang="en-IE" sz="1800" dirty="0" smtClean="0"/>
              <a:t>There is an error in paragraph *6.8a.7.2*:  </a:t>
            </a:r>
            <a:endParaRPr lang="en-IE" sz="1800" dirty="0" smtClean="0"/>
          </a:p>
          <a:p>
            <a:endParaRPr lang="en-IE" sz="1800" dirty="0" smtClean="0"/>
          </a:p>
          <a:p>
            <a:r>
              <a:rPr lang="en-IE" sz="1800" dirty="0" smtClean="0"/>
              <a:t>C5 </a:t>
            </a:r>
            <a:r>
              <a:rPr lang="en-IE" sz="1800" dirty="0" smtClean="0"/>
              <a:t>= XOR(R0, R1, L5, L6, C3, C4)</a:t>
            </a:r>
          </a:p>
          <a:p>
            <a:pPr>
              <a:buNone/>
            </a:pPr>
            <a:r>
              <a:rPr lang="en-IE" sz="1800" dirty="0" smtClean="0"/>
              <a:t>  should read</a:t>
            </a:r>
          </a:p>
          <a:p>
            <a:r>
              <a:rPr lang="en-IE" sz="1800" dirty="0" smtClean="0"/>
              <a:t>C5 = XOR(R1, R0, L6, L5, L4, L3, L2, L1, L0, RNG, EXT, P1, P0, C4, C3, C2, C1, C0</a:t>
            </a:r>
            <a:r>
              <a:rPr lang="en-IE" sz="1800" dirty="0" smtClean="0"/>
              <a:t>)</a:t>
            </a:r>
          </a:p>
          <a:p>
            <a:endParaRPr lang="en-IE" sz="1800" dirty="0" smtClean="0"/>
          </a:p>
          <a:p>
            <a:pPr>
              <a:buNone/>
            </a:pPr>
            <a:endParaRPr lang="en-IE"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When to switch to 6.8M bit/sec</a:t>
            </a:r>
            <a:endParaRPr lang="en-IE" dirty="0"/>
          </a:p>
        </p:txBody>
      </p:sp>
      <p:sp>
        <p:nvSpPr>
          <p:cNvPr id="3" name="Content Placeholder 2"/>
          <p:cNvSpPr>
            <a:spLocks noGrp="1"/>
          </p:cNvSpPr>
          <p:nvPr>
            <p:ph idx="1"/>
          </p:nvPr>
        </p:nvSpPr>
        <p:spPr/>
        <p:txBody>
          <a:bodyPr>
            <a:normAutofit/>
          </a:bodyPr>
          <a:lstStyle/>
          <a:p>
            <a:r>
              <a:rPr lang="en-IE" sz="2400" dirty="0" smtClean="0"/>
              <a:t>The IEEE 802.15.4a standard is not entirely clear as to when the switch from PHY Header mode modulation into modulation at the data rate should be made</a:t>
            </a:r>
          </a:p>
          <a:p>
            <a:endParaRPr lang="en-IE" sz="2400" dirty="0" smtClean="0"/>
          </a:p>
          <a:p>
            <a:r>
              <a:rPr lang="en-IE" sz="2400" dirty="0" smtClean="0"/>
              <a:t>This is only relevant when at 6.8Mbps and 27Mbps. The other two rates use identical modulation for PHY header and data</a:t>
            </a:r>
          </a:p>
          <a:p>
            <a:endParaRPr lang="en-IE" sz="2400" dirty="0" smtClean="0"/>
          </a:p>
          <a:p>
            <a:r>
              <a:rPr lang="en-IE" sz="2400" dirty="0" smtClean="0"/>
              <a:t>Annex I does not clear this ambiguity up because the data rate used in the example is 850kbps</a:t>
            </a:r>
          </a:p>
          <a:p>
            <a:endParaRPr lang="en-IE" sz="2400" dirty="0" smtClean="0"/>
          </a:p>
          <a:p>
            <a:pPr>
              <a:buNone/>
            </a:pPr>
            <a:endParaRPr lang="en-IE"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sp>
        <p:nvSpPr>
          <p:cNvPr id="3" name="Content Placeholder 2"/>
          <p:cNvSpPr>
            <a:spLocks noGrp="1"/>
          </p:cNvSpPr>
          <p:nvPr>
            <p:ph idx="1"/>
          </p:nvPr>
        </p:nvSpPr>
        <p:spPr/>
        <p:txBody>
          <a:bodyPr/>
          <a:lstStyle/>
          <a:p>
            <a:r>
              <a:rPr lang="en-IE" dirty="0" smtClean="0"/>
              <a:t>Let us denote the 19 PHY header bit as H</a:t>
            </a:r>
            <a:r>
              <a:rPr lang="en-IE" baseline="-25000" dirty="0" smtClean="0"/>
              <a:t>0</a:t>
            </a:r>
            <a:r>
              <a:rPr lang="en-IE" dirty="0" smtClean="0"/>
              <a:t> to H</a:t>
            </a:r>
            <a:r>
              <a:rPr lang="en-IE" baseline="-25000" dirty="0" smtClean="0"/>
              <a:t>18</a:t>
            </a:r>
            <a:endParaRPr lang="en-IE" dirty="0"/>
          </a:p>
          <a:p>
            <a:r>
              <a:rPr lang="en-IE" dirty="0" smtClean="0"/>
              <a:t>Let this be followed by N data bits, D</a:t>
            </a:r>
            <a:r>
              <a:rPr lang="en-IE" baseline="-25000" dirty="0" smtClean="0"/>
              <a:t>0</a:t>
            </a:r>
            <a:r>
              <a:rPr lang="en-IE" dirty="0" smtClean="0"/>
              <a:t> to D</a:t>
            </a:r>
            <a:r>
              <a:rPr lang="en-IE" baseline="-25000" dirty="0" smtClean="0"/>
              <a:t>N-1</a:t>
            </a:r>
          </a:p>
          <a:p>
            <a:r>
              <a:rPr lang="en-IE" dirty="0" smtClean="0"/>
              <a:t>Appended to this are two tail bit T</a:t>
            </a:r>
            <a:r>
              <a:rPr lang="en-IE" baseline="-25000" dirty="0" smtClean="0"/>
              <a:t>0</a:t>
            </a:r>
            <a:r>
              <a:rPr lang="en-IE" dirty="0" smtClean="0"/>
              <a:t> and T</a:t>
            </a:r>
            <a:r>
              <a:rPr lang="en-IE" baseline="-25000" dirty="0" smtClean="0"/>
              <a:t>1</a:t>
            </a:r>
          </a:p>
          <a:p>
            <a:r>
              <a:rPr lang="en-IE" dirty="0" smtClean="0"/>
              <a:t>There are then three possible interpretations as follows:</a:t>
            </a:r>
          </a:p>
          <a:p>
            <a:endParaRPr lang="en-IE" dirty="0" smtClean="0"/>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1</a:t>
            </a:r>
            <a:endParaRPr lang="en-IE" dirty="0"/>
          </a:p>
        </p:txBody>
      </p:sp>
      <p:sp>
        <p:nvSpPr>
          <p:cNvPr id="8" name="Right Brace 7"/>
          <p:cNvSpPr/>
          <p:nvPr/>
        </p:nvSpPr>
        <p:spPr>
          <a:xfrm>
            <a:off x="4857752" y="1928802"/>
            <a:ext cx="142876" cy="1928826"/>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19 Symbols of Pure Header at 850kbps</a:t>
            </a:r>
            <a:endParaRPr lang="en-IE" dirty="0"/>
          </a:p>
        </p:txBody>
      </p:sp>
      <p:sp>
        <p:nvSpPr>
          <p:cNvPr id="10" name="Right Brace 9"/>
          <p:cNvSpPr/>
          <p:nvPr/>
        </p:nvSpPr>
        <p:spPr>
          <a:xfrm>
            <a:off x="4857752" y="4000504"/>
            <a:ext cx="142876" cy="1928826"/>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214578" cy="646331"/>
          </a:xfrm>
          <a:prstGeom prst="rect">
            <a:avLst/>
          </a:prstGeom>
          <a:noFill/>
        </p:spPr>
        <p:txBody>
          <a:bodyPr wrap="square" rtlCol="0">
            <a:spAutoFit/>
          </a:bodyPr>
          <a:lstStyle/>
          <a:p>
            <a:r>
              <a:rPr lang="en-IE" dirty="0" smtClean="0"/>
              <a:t>N+2 Symbols of Data at e.g. 6.8 Mbps</a:t>
            </a:r>
            <a:endParaRPr lang="en-IE" dirty="0"/>
          </a:p>
        </p:txBody>
      </p:sp>
      <p:pic>
        <p:nvPicPr>
          <p:cNvPr id="1029" name="Picture 5"/>
          <p:cNvPicPr>
            <a:picLocks noGrp="1" noChangeAspect="1" noChangeArrowheads="1"/>
          </p:cNvPicPr>
          <p:nvPr>
            <p:ph idx="1"/>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2</a:t>
            </a:r>
            <a:endParaRPr lang="en-IE" dirty="0"/>
          </a:p>
        </p:txBody>
      </p:sp>
      <p:sp>
        <p:nvSpPr>
          <p:cNvPr id="8" name="Right Brace 7"/>
          <p:cNvSpPr/>
          <p:nvPr/>
        </p:nvSpPr>
        <p:spPr>
          <a:xfrm>
            <a:off x="4857752" y="1928802"/>
            <a:ext cx="142876" cy="2214578"/>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20 Symbols of Header at 850kbps</a:t>
            </a:r>
            <a:endParaRPr lang="en-IE" dirty="0"/>
          </a:p>
        </p:txBody>
      </p:sp>
      <p:sp>
        <p:nvSpPr>
          <p:cNvPr id="10" name="Right Brace 9"/>
          <p:cNvSpPr/>
          <p:nvPr/>
        </p:nvSpPr>
        <p:spPr>
          <a:xfrm>
            <a:off x="4857752" y="4214818"/>
            <a:ext cx="142876" cy="1714512"/>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143140" cy="646331"/>
          </a:xfrm>
          <a:prstGeom prst="rect">
            <a:avLst/>
          </a:prstGeom>
          <a:noFill/>
        </p:spPr>
        <p:txBody>
          <a:bodyPr wrap="square" rtlCol="0">
            <a:spAutoFit/>
          </a:bodyPr>
          <a:lstStyle/>
          <a:p>
            <a:r>
              <a:rPr lang="en-IE" dirty="0" smtClean="0"/>
              <a:t>N+1 Symbols of Data at e.g. 6.8 Mbps</a:t>
            </a:r>
            <a:endParaRPr lang="en-IE" dirty="0"/>
          </a:p>
        </p:txBody>
      </p:sp>
      <p:pic>
        <p:nvPicPr>
          <p:cNvPr id="13" name="Picture 5"/>
          <p:cNvPicPr>
            <a:picLocks noChangeAspect="1" noChangeArrowheads="1"/>
          </p:cNvPicPr>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3</a:t>
            </a:r>
            <a:endParaRPr lang="en-IE" dirty="0"/>
          </a:p>
        </p:txBody>
      </p:sp>
      <p:sp>
        <p:nvSpPr>
          <p:cNvPr id="8" name="Right Brace 7"/>
          <p:cNvSpPr/>
          <p:nvPr/>
        </p:nvSpPr>
        <p:spPr>
          <a:xfrm>
            <a:off x="4857752" y="1928802"/>
            <a:ext cx="142876" cy="250033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21 Symbols of Header at 850kbps</a:t>
            </a:r>
            <a:endParaRPr lang="en-IE" dirty="0"/>
          </a:p>
        </p:txBody>
      </p:sp>
      <p:sp>
        <p:nvSpPr>
          <p:cNvPr id="10" name="Right Brace 9"/>
          <p:cNvSpPr/>
          <p:nvPr/>
        </p:nvSpPr>
        <p:spPr>
          <a:xfrm>
            <a:off x="4857752" y="4500570"/>
            <a:ext cx="142876" cy="142876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000264" cy="646331"/>
          </a:xfrm>
          <a:prstGeom prst="rect">
            <a:avLst/>
          </a:prstGeom>
          <a:noFill/>
        </p:spPr>
        <p:txBody>
          <a:bodyPr wrap="square" rtlCol="0">
            <a:spAutoFit/>
          </a:bodyPr>
          <a:lstStyle/>
          <a:p>
            <a:r>
              <a:rPr lang="en-IE" dirty="0" smtClean="0"/>
              <a:t>N Symbols of Data at e.g. 6.8 Mbps</a:t>
            </a:r>
            <a:endParaRPr lang="en-IE" dirty="0"/>
          </a:p>
        </p:txBody>
      </p:sp>
      <p:pic>
        <p:nvPicPr>
          <p:cNvPr id="12" name="Picture 5"/>
          <p:cNvPicPr>
            <a:picLocks noChangeAspect="1" noChangeArrowheads="1"/>
          </p:cNvPicPr>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4"/>
            <a:ext cx="8229600" cy="928686"/>
          </a:xfrm>
        </p:spPr>
        <p:txBody>
          <a:bodyPr>
            <a:normAutofit fontScale="90000"/>
          </a:bodyPr>
          <a:lstStyle/>
          <a:p>
            <a:r>
              <a:rPr lang="en-IE" dirty="0" smtClean="0"/>
              <a:t>Arguments for various interpretations</a:t>
            </a:r>
            <a:endParaRPr lang="en-IE" dirty="0"/>
          </a:p>
        </p:txBody>
      </p:sp>
      <p:sp>
        <p:nvSpPr>
          <p:cNvPr id="3" name="Content Placeholder 2"/>
          <p:cNvSpPr>
            <a:spLocks noGrp="1"/>
          </p:cNvSpPr>
          <p:nvPr>
            <p:ph idx="1"/>
          </p:nvPr>
        </p:nvSpPr>
        <p:spPr>
          <a:xfrm>
            <a:off x="457200" y="1142984"/>
            <a:ext cx="8229600" cy="4983179"/>
          </a:xfrm>
        </p:spPr>
        <p:txBody>
          <a:bodyPr>
            <a:normAutofit fontScale="70000" lnSpcReduction="20000"/>
          </a:bodyPr>
          <a:lstStyle/>
          <a:p>
            <a:r>
              <a:rPr lang="en-IE" dirty="0" smtClean="0"/>
              <a:t>Figure 27b of the standard says that there are 19 symbols of PHY header followed by 0 – 1209 symbols of Data</a:t>
            </a:r>
          </a:p>
          <a:p>
            <a:endParaRPr lang="en-IE" dirty="0" smtClean="0"/>
          </a:p>
          <a:p>
            <a:r>
              <a:rPr lang="en-IE" dirty="0" smtClean="0"/>
              <a:t>19 Symbols is consistent with interpretation 1</a:t>
            </a:r>
          </a:p>
          <a:p>
            <a:pPr lvl="1"/>
            <a:r>
              <a:rPr lang="en-IE" dirty="0" smtClean="0"/>
              <a:t>In this case the data field should be 2-1210 symbols long. 0 is not allowed and two tail bits are added</a:t>
            </a:r>
          </a:p>
          <a:p>
            <a:endParaRPr lang="en-IE" dirty="0" smtClean="0"/>
          </a:p>
          <a:p>
            <a:r>
              <a:rPr lang="en-IE" dirty="0" smtClean="0"/>
              <a:t>Interpretation 3 is consistent with the view that all symbols which contain information coming from the header need to be encoded at the lower data rate. In this case Figure 27b should have 21 symbols in the header and 0-1208 symbols in the data.</a:t>
            </a:r>
          </a:p>
          <a:p>
            <a:endParaRPr lang="en-IE" dirty="0" smtClean="0"/>
          </a:p>
          <a:p>
            <a:r>
              <a:rPr lang="en-IE" dirty="0" smtClean="0"/>
              <a:t>Interpretations 1 &amp; 2 both require the strange situation where, even with an empty data field, the data rate needs to be switched, e.g. to 6.8Mbps, to send the last one or two symbols.</a:t>
            </a:r>
          </a:p>
          <a:p>
            <a:endParaRPr lang="en-I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1600</TotalTime>
  <Words>683</Words>
  <Application>Microsoft Office PowerPoint</Application>
  <PresentationFormat>On-screen Show (4:3)</PresentationFormat>
  <Paragraphs>93</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Visio</vt:lpstr>
      <vt:lpstr>Slide 1</vt:lpstr>
      <vt:lpstr>Errors and ambiguities in 802.15.4a</vt:lpstr>
      <vt:lpstr>SECDED code in PHR</vt:lpstr>
      <vt:lpstr>When to switch to 6.8M bit/sec</vt:lpstr>
      <vt:lpstr> </vt:lpstr>
      <vt:lpstr>Interpretation 1</vt:lpstr>
      <vt:lpstr>Interpretation 2</vt:lpstr>
      <vt:lpstr>Interpretation 3</vt:lpstr>
      <vt:lpstr>Arguments for various interpretations</vt:lpstr>
      <vt:lpstr>Personal view</vt:lpstr>
      <vt:lpstr>Is the leading zero transmitted?</vt:lpstr>
      <vt:lpstr>Annex I clears this up</vt:lpstr>
      <vt:lpstr>Various small corrections</vt:lpstr>
      <vt:lpstr>Figure 27d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michael.mclaughlin</dc:creator>
  <cp:lastModifiedBy>michaelmclaughlin</cp:lastModifiedBy>
  <cp:revision>60</cp:revision>
  <dcterms:created xsi:type="dcterms:W3CDTF">2009-08-20T17:37:25Z</dcterms:created>
  <dcterms:modified xsi:type="dcterms:W3CDTF">2010-03-17T17:43:51Z</dcterms:modified>
</cp:coreProperties>
</file>