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9" r:id="rId2"/>
    <p:sldId id="270" r:id="rId3"/>
    <p:sldId id="258" r:id="rId4"/>
    <p:sldId id="256" r:id="rId5"/>
    <p:sldId id="260" r:id="rId6"/>
    <p:sldId id="261" r:id="rId7"/>
    <p:sldId id="262" r:id="rId8"/>
    <p:sldId id="263" r:id="rId9"/>
    <p:sldId id="271" r:id="rId10"/>
    <p:sldId id="264" r:id="rId11"/>
    <p:sldId id="265" r:id="rId12"/>
    <p:sldId id="266" r:id="rId13"/>
    <p:sldId id="267" r:id="rId14"/>
    <p:sldId id="268" r:id="rId15"/>
    <p:sldId id="273" r:id="rId16"/>
    <p:sldId id="274" r:id="rId17"/>
    <p:sldId id="275" r:id="rId18"/>
    <p:sldId id="276" r:id="rId19"/>
    <p:sldId id="277" r:id="rId20"/>
    <p:sldId id="272" r:id="rId21"/>
    <p:sldId id="269" r:id="rId22"/>
    <p:sldId id="278" r:id="rId23"/>
    <p:sldId id="279" r:id="rId24"/>
    <p:sldId id="280" r:id="rId25"/>
    <p:sldId id="281" r:id="rId26"/>
    <p:sldId id="282" r:id="rId27"/>
    <p:sldId id="283" r:id="rId28"/>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73188"/>
            <a:ext cx="284200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3075" name="Rectangle 3"/>
          <p:cNvSpPr>
            <a:spLocks noGrp="1" noChangeArrowheads="1"/>
          </p:cNvSpPr>
          <p:nvPr>
            <p:ph type="dt" sz="quarter" idx="1"/>
          </p:nvPr>
        </p:nvSpPr>
        <p:spPr bwMode="auto">
          <a:xfrm>
            <a:off x="733531" y="173188"/>
            <a:ext cx="2436725"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3076" name="Rectangle 4"/>
          <p:cNvSpPr>
            <a:spLocks noGrp="1" noChangeArrowheads="1"/>
          </p:cNvSpPr>
          <p:nvPr>
            <p:ph type="ftr" sz="quarter" idx="2"/>
          </p:nvPr>
        </p:nvSpPr>
        <p:spPr bwMode="auto">
          <a:xfrm>
            <a:off x="4389456" y="9292438"/>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sz="1000"/>
            </a:lvl1pPr>
          </a:lstStyle>
          <a:p>
            <a:r>
              <a:rPr lang="en-US"/>
              <a:t>&lt;author&gt;, &lt;company&gt;</a:t>
            </a:r>
          </a:p>
        </p:txBody>
      </p:sp>
      <p:sp>
        <p:nvSpPr>
          <p:cNvPr id="3077" name="Rectangle 5"/>
          <p:cNvSpPr>
            <a:spLocks noGrp="1" noChangeArrowheads="1"/>
          </p:cNvSpPr>
          <p:nvPr>
            <p:ph type="sldNum" sz="quarter" idx="3"/>
          </p:nvPr>
        </p:nvSpPr>
        <p:spPr bwMode="auto">
          <a:xfrm>
            <a:off x="2845361" y="9292438"/>
            <a:ext cx="1462034"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7415">
              <a:defRPr sz="1000"/>
            </a:lvl1pPr>
          </a:lstStyle>
          <a:p>
            <a:r>
              <a:rPr lang="en-US"/>
              <a:t>Page </a:t>
            </a:r>
            <a:fld id="{55D27E8F-4BF8-4965-AC61-96F316864C94}" type="slidenum">
              <a:rPr lang="en-US"/>
              <a:pPr/>
              <a:t>‹#›</a:t>
            </a:fld>
            <a:endParaRPr lang="en-US"/>
          </a:p>
        </p:txBody>
      </p:sp>
      <p:sp>
        <p:nvSpPr>
          <p:cNvPr id="3078" name="Line 6"/>
          <p:cNvSpPr>
            <a:spLocks noChangeShapeType="1"/>
          </p:cNvSpPr>
          <p:nvPr/>
        </p:nvSpPr>
        <p:spPr bwMode="auto">
          <a:xfrm>
            <a:off x="731856" y="400735"/>
            <a:ext cx="5851490"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3079" name="Rectangle 7"/>
          <p:cNvSpPr>
            <a:spLocks noChangeArrowheads="1"/>
          </p:cNvSpPr>
          <p:nvPr/>
        </p:nvSpPr>
        <p:spPr bwMode="auto">
          <a:xfrm>
            <a:off x="731856" y="9292438"/>
            <a:ext cx="750277" cy="184666"/>
          </a:xfrm>
          <a:prstGeom prst="rect">
            <a:avLst/>
          </a:prstGeom>
          <a:noFill/>
          <a:ln w="9525">
            <a:noFill/>
            <a:miter lim="800000"/>
            <a:headEnd/>
            <a:tailEnd/>
          </a:ln>
          <a:effectLst/>
        </p:spPr>
        <p:txBody>
          <a:bodyPr lIns="0" tIns="0" rIns="0" bIns="0">
            <a:spAutoFit/>
          </a:bodyPr>
          <a:lstStyle/>
          <a:p>
            <a:pPr defTabSz="977415"/>
            <a:r>
              <a:rPr lang="en-US" dirty="0"/>
              <a:t>Submission</a:t>
            </a:r>
          </a:p>
        </p:txBody>
      </p:sp>
      <p:sp>
        <p:nvSpPr>
          <p:cNvPr id="3080" name="Line 8"/>
          <p:cNvSpPr>
            <a:spLocks noChangeShapeType="1"/>
          </p:cNvSpPr>
          <p:nvPr/>
        </p:nvSpPr>
        <p:spPr bwMode="auto">
          <a:xfrm>
            <a:off x="731856" y="9280941"/>
            <a:ext cx="6013938"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1070"/>
            <a:ext cx="296928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2051" name="Rectangle 3"/>
          <p:cNvSpPr>
            <a:spLocks noGrp="1" noChangeArrowheads="1"/>
          </p:cNvSpPr>
          <p:nvPr>
            <p:ph type="dt" idx="1"/>
          </p:nvPr>
        </p:nvSpPr>
        <p:spPr bwMode="auto">
          <a:xfrm>
            <a:off x="689988" y="91070"/>
            <a:ext cx="288722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266825" y="727075"/>
            <a:ext cx="4781550" cy="35861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3"/>
          </a:xfrm>
          <a:prstGeom prst="rect">
            <a:avLst/>
          </a:prstGeom>
          <a:noFill/>
          <a:ln w="9525">
            <a:noFill/>
            <a:miter lim="800000"/>
            <a:headEnd/>
            <a:tailEnd/>
          </a:ln>
          <a:effectLst/>
        </p:spPr>
        <p:txBody>
          <a:bodyPr vert="horz" wrap="square" lIns="98073" tIns="48206" rIns="98073" bIns="4820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79148" y="9295723"/>
            <a:ext cx="2647741"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8734" lvl="4" algn="r" defTabSz="977415">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94893" y="9295723"/>
            <a:ext cx="845737"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a:lvl1pPr>
          </a:lstStyle>
          <a:p>
            <a:r>
              <a:rPr lang="en-US"/>
              <a:t>Page </a:t>
            </a:r>
            <a:fld id="{7937F270-3AB9-4987-8024-AB69728E5890}" type="slidenum">
              <a:rPr lang="en-US"/>
              <a:pPr/>
              <a:t>‹#›</a:t>
            </a:fld>
            <a:endParaRPr lang="en-US"/>
          </a:p>
        </p:txBody>
      </p:sp>
      <p:sp>
        <p:nvSpPr>
          <p:cNvPr id="2056" name="Rectangle 8"/>
          <p:cNvSpPr>
            <a:spLocks noChangeArrowheads="1"/>
          </p:cNvSpPr>
          <p:nvPr/>
        </p:nvSpPr>
        <p:spPr bwMode="auto">
          <a:xfrm>
            <a:off x="763675" y="9295723"/>
            <a:ext cx="750277"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2058" name="Line 10"/>
          <p:cNvSpPr>
            <a:spLocks noChangeShapeType="1"/>
          </p:cNvSpPr>
          <p:nvPr/>
        </p:nvSpPr>
        <p:spPr bwMode="auto">
          <a:xfrm>
            <a:off x="683289" y="307121"/>
            <a:ext cx="5948624"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4</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6</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8</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9</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11</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13</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20</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21</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94778C2-9E0C-459D-A973-49A78B77F5C6}"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15-10-0159-03-0007</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6CA7C45-DB7D-4445-9D83-389D7A30FE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F4282E23-B000-4255-8554-EFB1337A21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2480D9B-C0A3-4873-ACEE-6BFE45675EE2}"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15-10-0159-03-0007</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190B6CD-10D1-4AB5-ABCF-28AD78ADC77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881A2EFA-C8A7-4C21-86EC-A70C835069C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987FD425-80A1-452B-B099-7C8B0AABE61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0266BFB6-B705-4A12-8669-64EC1A9C52D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Box 5"/>
          <p:cNvSpPr txBox="1"/>
          <p:nvPr userDrawn="1"/>
        </p:nvSpPr>
        <p:spPr>
          <a:xfrm>
            <a:off x="7315200" y="304800"/>
            <a:ext cx="1467068" cy="276999"/>
          </a:xfrm>
          <a:prstGeom prst="rect">
            <a:avLst/>
          </a:prstGeom>
          <a:solidFill>
            <a:schemeClr val="bg1"/>
          </a:solidFill>
        </p:spPr>
        <p:txBody>
          <a:bodyPr wrap="none" rtlCol="0">
            <a:spAutoFit/>
          </a:bodyPr>
          <a:lstStyle/>
          <a:p>
            <a:r>
              <a:rPr lang="en-US" b="1" dirty="0" smtClean="0"/>
              <a:t>15-10-0159-03-0007</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289EC440-06EC-49C9-B1F0-6FC5F47FA3B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0704737F-8CC2-4A70-9CEA-33AA8D8ADC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E0A218AD-D1CC-4AC1-AD26-D5B98F790137}"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p:spPr>
        <p:txBody>
          <a:bodyPr/>
          <a:lstStyle/>
          <a:p>
            <a:r>
              <a:rPr lang="en-US" dirty="0" smtClean="0"/>
              <a:t>March 2010</a:t>
            </a:r>
            <a:endParaRPr lang="en-US" dirty="0"/>
          </a:p>
        </p:txBody>
      </p:sp>
      <p:sp>
        <p:nvSpPr>
          <p:cNvPr id="5" name="Footer Placeholder 2"/>
          <p:cNvSpPr>
            <a:spLocks noGrp="1"/>
          </p:cNvSpPr>
          <p:nvPr>
            <p:ph type="ftr" sz="quarter" idx="4294967295"/>
          </p:nvPr>
        </p:nvSpPr>
        <p:spPr>
          <a:xfrm>
            <a:off x="5486400" y="6475413"/>
            <a:ext cx="3124200" cy="184666"/>
          </a:xfrm>
        </p:spPr>
        <p:txBody>
          <a:bodyPr/>
          <a:lstStyle/>
          <a:p>
            <a:r>
              <a:rPr lang="en-US" dirty="0" smtClean="0"/>
              <a:t>R. Roberts, P. Gopalakrishnan (Intel Labs)</a:t>
            </a:r>
            <a:endParaRPr lang="en-US" dirty="0"/>
          </a:p>
        </p:txBody>
      </p:sp>
      <p:sp>
        <p:nvSpPr>
          <p:cNvPr id="6" name="Slide Number Placeholder 3"/>
          <p:cNvSpPr>
            <a:spLocks noGrp="1"/>
          </p:cNvSpPr>
          <p:nvPr>
            <p:ph type="sldNum" sz="quarter" idx="4294967295"/>
          </p:nvPr>
        </p:nvSpPr>
        <p:spPr>
          <a:xfrm>
            <a:off x="4344988" y="6475413"/>
            <a:ext cx="530225" cy="182562"/>
          </a:xfrm>
        </p:spPr>
        <p:txBody>
          <a:bodyPr/>
          <a:lstStyle/>
          <a:p>
            <a:r>
              <a:rPr lang="en-US"/>
              <a:t>Slide </a:t>
            </a:r>
            <a:fld id="{6486484C-AB50-4347-B7D2-360597D394E3}" type="slidenum">
              <a:rPr lang="en-US"/>
              <a:pPr/>
              <a:t>1</a:t>
            </a:fld>
            <a:endParaRPr lang="en-US"/>
          </a:p>
        </p:txBody>
      </p:sp>
      <p:sp>
        <p:nvSpPr>
          <p:cNvPr id="27651"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Amplitude Modulated VLC Dimming Challenges</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March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Praveen Gopalakrishnan [Intel Corporation]</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Contact Information: 503-929-5624 [richard.d.roberts@intel.com]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10</a:t>
            </a:fld>
            <a:endParaRPr lang="en-US"/>
          </a:p>
        </p:txBody>
      </p:sp>
      <p:sp>
        <p:nvSpPr>
          <p:cNvPr id="7" name="TextBox 6"/>
          <p:cNvSpPr txBox="1"/>
          <p:nvPr/>
        </p:nvSpPr>
        <p:spPr>
          <a:xfrm>
            <a:off x="457200" y="627757"/>
            <a:ext cx="8458200" cy="5555367"/>
          </a:xfrm>
          <a:prstGeom prst="rect">
            <a:avLst/>
          </a:prstGeom>
          <a:noFill/>
        </p:spPr>
        <p:txBody>
          <a:bodyPr wrap="square" rtlCol="0">
            <a:spAutoFit/>
          </a:bodyPr>
          <a:lstStyle/>
          <a:p>
            <a:r>
              <a:rPr lang="en-US" sz="2400" u="sng" dirty="0">
                <a:solidFill>
                  <a:srgbClr val="000000"/>
                </a:solidFill>
              </a:rPr>
              <a:t>Point #2 - dimming related intra-frame flicker in OOK (cont</a:t>
            </a:r>
            <a:r>
              <a:rPr lang="en-US" sz="2400" u="sng" dirty="0" smtClean="0">
                <a:solidFill>
                  <a:srgbClr val="000000"/>
                </a:solidFill>
              </a:rPr>
              <a:t>.)</a:t>
            </a:r>
          </a:p>
          <a:p>
            <a:endParaRPr lang="en-US" sz="2400" dirty="0" smtClean="0">
              <a:solidFill>
                <a:srgbClr val="000000"/>
              </a:solidFill>
            </a:endParaRPr>
          </a:p>
          <a:p>
            <a:endParaRPr lang="en-US" sz="2400" dirty="0">
              <a:solidFill>
                <a:srgbClr val="000000"/>
              </a:solidFill>
            </a:endParaRPr>
          </a:p>
          <a:p>
            <a:endParaRPr lang="en-US" sz="2400" dirty="0" smtClean="0"/>
          </a:p>
          <a:p>
            <a:endParaRPr lang="en-US" sz="2400" dirty="0" smtClean="0"/>
          </a:p>
          <a:p>
            <a:r>
              <a:rPr lang="en-US" sz="2400" dirty="0" smtClean="0"/>
              <a:t>The amount of required comp time is determined by three factors:</a:t>
            </a:r>
          </a:p>
          <a:p>
            <a:r>
              <a:rPr lang="en-US" sz="2400" dirty="0" smtClean="0"/>
              <a:t>1. Number of bytes (bits) in a null packet (minimum length packet)</a:t>
            </a:r>
          </a:p>
          <a:p>
            <a:r>
              <a:rPr lang="en-US" sz="2400" dirty="0" smtClean="0"/>
              <a:t>2. The bit rate used to transmit the null packet</a:t>
            </a:r>
          </a:p>
          <a:p>
            <a:r>
              <a:rPr lang="en-US" sz="2400" dirty="0" smtClean="0"/>
              <a:t>3. The actual dimming required (i.e. necessary duty cycle)</a:t>
            </a:r>
          </a:p>
          <a:p>
            <a:endParaRPr lang="en-US" sz="2400" dirty="0"/>
          </a:p>
          <a:p>
            <a:r>
              <a:rPr lang="en-US" sz="2300" b="1" i="1" dirty="0" smtClean="0"/>
              <a:t>The fact is - given any null packet length and reasonable bit rate, we can always find an extreme dimming requirement that will result in flicker; that is, in theory it is not possible to avoid intra-frame flicker due to dimming UNLESS we pragmatically state that at some degree of dimming we NO LONGER ATTEMPT data communications!</a:t>
            </a:r>
            <a:endParaRPr lang="en-US" sz="2300" b="1" i="1" dirty="0"/>
          </a:p>
        </p:txBody>
      </p:sp>
      <p:sp>
        <p:nvSpPr>
          <p:cNvPr id="8" name="TextBox 7"/>
          <p:cNvSpPr txBox="1"/>
          <p:nvPr/>
        </p:nvSpPr>
        <p:spPr>
          <a:xfrm>
            <a:off x="3657600" y="1237357"/>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4522559" y="1237357"/>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4267200" y="2021443"/>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4876800" y="2250043"/>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3657600" y="2250043"/>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11</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rPr>
              <a:t>Point #3 - Given </a:t>
            </a:r>
            <a:r>
              <a:rPr lang="en-US" sz="2400" u="sng" dirty="0">
                <a:solidFill>
                  <a:srgbClr val="000000"/>
                </a:solidFill>
              </a:rPr>
              <a:t>a minimum size link establishment packet and a practical dimming limit, a minimum data rate restriction is </a:t>
            </a:r>
            <a:r>
              <a:rPr lang="en-US" sz="2400" u="sng" dirty="0" smtClean="0">
                <a:solidFill>
                  <a:srgbClr val="000000"/>
                </a:solidFill>
              </a:rPr>
              <a:t>imposed</a:t>
            </a:r>
          </a:p>
        </p:txBody>
      </p:sp>
      <p:sp>
        <p:nvSpPr>
          <p:cNvPr id="10" name="TextBox 9"/>
          <p:cNvSpPr txBox="1"/>
          <p:nvPr/>
        </p:nvSpPr>
        <p:spPr>
          <a:xfrm>
            <a:off x="1752600" y="16002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2514600" y="18288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1295400" y="18288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TextBox 12"/>
          <p:cNvSpPr txBox="1"/>
          <p:nvPr/>
        </p:nvSpPr>
        <p:spPr>
          <a:xfrm>
            <a:off x="29718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4" name="TextBox 13"/>
          <p:cNvSpPr txBox="1"/>
          <p:nvPr/>
        </p:nvSpPr>
        <p:spPr>
          <a:xfrm>
            <a:off x="38367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5" name="TextBox 14"/>
          <p:cNvSpPr txBox="1"/>
          <p:nvPr/>
        </p:nvSpPr>
        <p:spPr>
          <a:xfrm>
            <a:off x="12954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6" name="TextBox 15"/>
          <p:cNvSpPr txBox="1"/>
          <p:nvPr/>
        </p:nvSpPr>
        <p:spPr>
          <a:xfrm>
            <a:off x="21603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7" name="TextBox 16"/>
          <p:cNvSpPr txBox="1"/>
          <p:nvPr/>
        </p:nvSpPr>
        <p:spPr>
          <a:xfrm>
            <a:off x="63246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8" name="TextBox 17"/>
          <p:cNvSpPr txBox="1"/>
          <p:nvPr/>
        </p:nvSpPr>
        <p:spPr>
          <a:xfrm>
            <a:off x="71895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9" name="TextBox 18"/>
          <p:cNvSpPr txBox="1"/>
          <p:nvPr/>
        </p:nvSpPr>
        <p:spPr>
          <a:xfrm>
            <a:off x="46482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55131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3581400" y="32004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2" name="Straight Connector 21"/>
          <p:cNvCxnSpPr/>
          <p:nvPr/>
        </p:nvCxnSpPr>
        <p:spPr bwMode="auto">
          <a:xfrm>
            <a:off x="5867400" y="33528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3" name="Straight Connector 22"/>
          <p:cNvCxnSpPr/>
          <p:nvPr/>
        </p:nvCxnSpPr>
        <p:spPr bwMode="auto">
          <a:xfrm>
            <a:off x="1371600" y="33528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1536526" y="2743200"/>
            <a:ext cx="444674" cy="400110"/>
          </a:xfrm>
          <a:prstGeom prst="rect">
            <a:avLst/>
          </a:prstGeom>
          <a:noFill/>
        </p:spPr>
        <p:txBody>
          <a:bodyPr wrap="none" rtlCol="0">
            <a:spAutoFit/>
          </a:bodyPr>
          <a:lstStyle/>
          <a:p>
            <a:r>
              <a:rPr lang="en-US" sz="2000" dirty="0" smtClean="0"/>
              <a:t>T</a:t>
            </a:r>
            <a:r>
              <a:rPr lang="en-US" sz="2000" baseline="-25000" dirty="0" smtClean="0"/>
              <a:t>A</a:t>
            </a:r>
            <a:endParaRPr lang="en-US" sz="2000" baseline="-25000" dirty="0"/>
          </a:p>
        </p:txBody>
      </p:sp>
      <p:sp>
        <p:nvSpPr>
          <p:cNvPr id="25" name="TextBox 24"/>
          <p:cNvSpPr txBox="1"/>
          <p:nvPr/>
        </p:nvSpPr>
        <p:spPr>
          <a:xfrm>
            <a:off x="2362200" y="2743200"/>
            <a:ext cx="455574" cy="400110"/>
          </a:xfrm>
          <a:prstGeom prst="rect">
            <a:avLst/>
          </a:prstGeom>
          <a:noFill/>
        </p:spPr>
        <p:txBody>
          <a:bodyPr wrap="none" rtlCol="0">
            <a:spAutoFit/>
          </a:bodyPr>
          <a:lstStyle/>
          <a:p>
            <a:r>
              <a:rPr lang="en-US" sz="2000" dirty="0" smtClean="0"/>
              <a:t>T</a:t>
            </a:r>
            <a:r>
              <a:rPr lang="en-US" sz="2000" baseline="-25000" dirty="0" smtClean="0"/>
              <a:t>C</a:t>
            </a:r>
            <a:endParaRPr lang="en-US" sz="2000" baseline="-25000" dirty="0"/>
          </a:p>
        </p:txBody>
      </p:sp>
      <p:sp>
        <p:nvSpPr>
          <p:cNvPr id="26" name="TextBox 25"/>
          <p:cNvSpPr txBox="1"/>
          <p:nvPr/>
        </p:nvSpPr>
        <p:spPr>
          <a:xfrm>
            <a:off x="2438400" y="3810000"/>
            <a:ext cx="4505657" cy="461665"/>
          </a:xfrm>
          <a:prstGeom prst="rect">
            <a:avLst/>
          </a:prstGeom>
          <a:noFill/>
        </p:spPr>
        <p:txBody>
          <a:bodyPr wrap="none" rtlCol="0">
            <a:spAutoFit/>
          </a:bodyPr>
          <a:lstStyle/>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rep</a:t>
            </a:r>
            <a:r>
              <a:rPr lang="en-US" sz="2400" baseline="-25000" dirty="0" smtClean="0"/>
              <a:t> </a:t>
            </a:r>
            <a:r>
              <a:rPr lang="en-US" sz="2400" dirty="0" smtClean="0"/>
              <a:t>= T</a:t>
            </a:r>
            <a:r>
              <a:rPr lang="en-US" sz="2400" baseline="-25000" dirty="0" smtClean="0"/>
              <a:t>A</a:t>
            </a:r>
            <a:r>
              <a:rPr lang="en-US" sz="2400" dirty="0" smtClean="0"/>
              <a:t>+T</a:t>
            </a:r>
            <a:r>
              <a:rPr lang="en-US" sz="2400" baseline="-25000" dirty="0" smtClean="0"/>
              <a:t>C </a:t>
            </a:r>
            <a:r>
              <a:rPr lang="en-US" sz="2400" dirty="0" smtClean="0"/>
              <a:t>&lt;= </a:t>
            </a:r>
            <a:r>
              <a:rPr lang="en-US" sz="2400" dirty="0" err="1" smtClean="0"/>
              <a:t>T</a:t>
            </a:r>
            <a:r>
              <a:rPr lang="en-US" sz="2400" baseline="-25000" dirty="0" err="1" smtClean="0"/>
              <a:t>flicker</a:t>
            </a:r>
            <a:endParaRPr lang="en-US" sz="2400" baseline="-25000" dirty="0"/>
          </a:p>
        </p:txBody>
      </p:sp>
      <p:sp>
        <p:nvSpPr>
          <p:cNvPr id="27" name="TextBox 26"/>
          <p:cNvSpPr txBox="1"/>
          <p:nvPr/>
        </p:nvSpPr>
        <p:spPr>
          <a:xfrm>
            <a:off x="762000" y="4415135"/>
            <a:ext cx="7632346" cy="461665"/>
          </a:xfrm>
          <a:prstGeom prst="rect">
            <a:avLst/>
          </a:prstGeom>
          <a:noFill/>
        </p:spPr>
        <p:txBody>
          <a:bodyPr wrap="none" rtlCol="0">
            <a:spAutoFit/>
          </a:bodyPr>
          <a:lstStyle/>
          <a:p>
            <a:r>
              <a:rPr lang="en-US" sz="2400" dirty="0" smtClean="0"/>
              <a:t>T</a:t>
            </a:r>
            <a:r>
              <a:rPr lang="en-US" sz="2400" baseline="-25000" dirty="0" smtClean="0"/>
              <a:t>C </a:t>
            </a:r>
            <a:r>
              <a:rPr lang="en-US" sz="2400" dirty="0" smtClean="0"/>
              <a:t>= T</a:t>
            </a:r>
            <a:r>
              <a:rPr lang="en-US" sz="2400" baseline="-25000" dirty="0" smtClean="0"/>
              <a:t>A </a:t>
            </a:r>
            <a:r>
              <a:rPr lang="en-US" sz="2400" dirty="0" smtClean="0"/>
              <a:t>x </a:t>
            </a:r>
            <a:r>
              <a:rPr lang="en-US" sz="2400" dirty="0" err="1" smtClean="0"/>
              <a:t>K</a:t>
            </a:r>
            <a:r>
              <a:rPr lang="en-US" sz="2400" baseline="-25000" dirty="0" err="1" smtClean="0"/>
              <a:t>dim</a:t>
            </a:r>
            <a:r>
              <a:rPr lang="en-US" sz="2400" baseline="-25000" dirty="0" smtClean="0"/>
              <a:t> </a:t>
            </a:r>
            <a:r>
              <a:rPr lang="en-US" sz="2400" dirty="0" smtClean="0"/>
              <a:t>where </a:t>
            </a:r>
            <a:r>
              <a:rPr lang="en-US" sz="2400" dirty="0" err="1" smtClean="0"/>
              <a:t>K</a:t>
            </a:r>
            <a:r>
              <a:rPr lang="en-US" sz="2400" baseline="-25000" dirty="0" err="1" smtClean="0"/>
              <a:t>dim</a:t>
            </a:r>
            <a:r>
              <a:rPr lang="en-US" sz="2400" baseline="-25000" dirty="0" smtClean="0"/>
              <a:t> </a:t>
            </a:r>
            <a:r>
              <a:rPr lang="en-US" sz="2400" dirty="0" smtClean="0"/>
              <a:t>is the required dimming constant</a:t>
            </a:r>
            <a:endParaRPr lang="en-US" sz="2400" baseline="-25000" dirty="0"/>
          </a:p>
        </p:txBody>
      </p:sp>
      <p:sp>
        <p:nvSpPr>
          <p:cNvPr id="28" name="TextBox 27"/>
          <p:cNvSpPr txBox="1"/>
          <p:nvPr/>
        </p:nvSpPr>
        <p:spPr>
          <a:xfrm>
            <a:off x="1899178" y="5024735"/>
            <a:ext cx="5644622" cy="461665"/>
          </a:xfrm>
          <a:prstGeom prst="rect">
            <a:avLst/>
          </a:prstGeom>
          <a:noFill/>
        </p:spPr>
        <p:txBody>
          <a:bodyPr wrap="none" rtlCol="0">
            <a:spAutoFit/>
          </a:bodyPr>
          <a:lstStyle/>
          <a:p>
            <a:r>
              <a:rPr lang="en-US" sz="2400" dirty="0" smtClean="0"/>
              <a:t>T</a:t>
            </a:r>
            <a:r>
              <a:rPr lang="en-US" sz="2400" baseline="-25000" dirty="0" smtClean="0"/>
              <a:t>A </a:t>
            </a:r>
            <a:r>
              <a:rPr lang="en-US" sz="2400" dirty="0" smtClean="0"/>
              <a:t>= </a:t>
            </a:r>
            <a:r>
              <a:rPr lang="en-US" sz="2400" dirty="0" err="1" smtClean="0"/>
              <a:t>L</a:t>
            </a:r>
            <a:r>
              <a:rPr lang="en-US" sz="2400" baseline="-25000" dirty="0" err="1" smtClean="0"/>
              <a:t>bits</a:t>
            </a:r>
            <a:r>
              <a:rPr lang="en-US" sz="2400" baseline="-25000" dirty="0" smtClean="0"/>
              <a:t> min </a:t>
            </a:r>
            <a:r>
              <a:rPr lang="en-US" sz="2400" dirty="0" smtClean="0"/>
              <a:t>x </a:t>
            </a:r>
            <a:r>
              <a:rPr lang="en-US" sz="2400" dirty="0" err="1" smtClean="0"/>
              <a:t>T</a:t>
            </a:r>
            <a:r>
              <a:rPr lang="en-US" sz="2400" baseline="-25000" dirty="0" err="1" smtClean="0"/>
              <a:t>rate</a:t>
            </a:r>
            <a:r>
              <a:rPr lang="en-US" sz="2400" baseline="-25000" dirty="0" smtClean="0"/>
              <a:t> </a:t>
            </a:r>
            <a:r>
              <a:rPr lang="en-US" sz="2400" dirty="0" smtClean="0"/>
              <a:t>where </a:t>
            </a:r>
            <a:r>
              <a:rPr lang="en-US" sz="2400" dirty="0" err="1" smtClean="0"/>
              <a:t>T</a:t>
            </a:r>
            <a:r>
              <a:rPr lang="en-US" sz="2400" baseline="-25000" dirty="0" err="1" smtClean="0"/>
              <a:t>rate</a:t>
            </a:r>
            <a:r>
              <a:rPr lang="en-US" sz="2400" baseline="-25000" dirty="0" smtClean="0"/>
              <a:t> </a:t>
            </a:r>
            <a:r>
              <a:rPr lang="en-US" sz="2400" dirty="0" smtClean="0"/>
              <a:t>= 1/(data rate)</a:t>
            </a:r>
            <a:endParaRPr lang="en-US" sz="2400" baseline="-25000" dirty="0"/>
          </a:p>
        </p:txBody>
      </p:sp>
      <p:sp>
        <p:nvSpPr>
          <p:cNvPr id="30" name="TextBox 29"/>
          <p:cNvSpPr txBox="1"/>
          <p:nvPr/>
        </p:nvSpPr>
        <p:spPr>
          <a:xfrm>
            <a:off x="76200" y="5791200"/>
            <a:ext cx="8991600" cy="461665"/>
          </a:xfrm>
          <a:prstGeom prst="rect">
            <a:avLst/>
          </a:prstGeom>
          <a:noFill/>
        </p:spPr>
        <p:txBody>
          <a:bodyPr wrap="square" rtlCol="0">
            <a:spAutoFit/>
          </a:bodyPr>
          <a:lstStyle/>
          <a:p>
            <a:r>
              <a:rPr lang="en-US" sz="2400" dirty="0" smtClean="0"/>
              <a:t>Solving for </a:t>
            </a:r>
            <a:r>
              <a:rPr lang="en-US" sz="2400" dirty="0" err="1" smtClean="0"/>
              <a:t>T</a:t>
            </a:r>
            <a:r>
              <a:rPr lang="en-US" sz="2400" baseline="-25000" dirty="0" err="1" smtClean="0"/>
              <a:t>rate</a:t>
            </a:r>
            <a:r>
              <a:rPr lang="en-US" sz="2400" baseline="-25000" dirty="0" smtClean="0"/>
              <a:t> </a:t>
            </a:r>
            <a:r>
              <a:rPr lang="en-US" sz="2400" dirty="0" smtClean="0"/>
              <a:t>in terms of constants: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endParaRPr lang="en-US" sz="2400" baseline="-25000" dirty="0"/>
          </a:p>
        </p:txBody>
      </p:sp>
      <p:sp>
        <p:nvSpPr>
          <p:cNvPr id="2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31"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12</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latin typeface="Arial Narrow" pitchFamily="34" charset="0"/>
              </a:rPr>
              <a:t>Point #3 - Given </a:t>
            </a:r>
            <a:r>
              <a:rPr lang="en-US" sz="2400" u="sng" dirty="0">
                <a:solidFill>
                  <a:srgbClr val="000000"/>
                </a:solidFill>
                <a:latin typeface="Arial Narrow" pitchFamily="34" charset="0"/>
              </a:rPr>
              <a:t>a minimum size link establishment packet and a practical dimming limit, a minimum data rate restriction is </a:t>
            </a:r>
            <a:r>
              <a:rPr lang="en-US" sz="2400" u="sng" dirty="0" smtClean="0">
                <a:solidFill>
                  <a:srgbClr val="000000"/>
                </a:solidFill>
                <a:latin typeface="Arial Narrow" pitchFamily="34" charset="0"/>
              </a:rPr>
              <a:t>imposed (cont.)</a:t>
            </a:r>
          </a:p>
        </p:txBody>
      </p:sp>
      <p:sp>
        <p:nvSpPr>
          <p:cNvPr id="8" name="TextBox 7"/>
          <p:cNvSpPr txBox="1"/>
          <p:nvPr/>
        </p:nvSpPr>
        <p:spPr>
          <a:xfrm>
            <a:off x="76200" y="1571685"/>
            <a:ext cx="8915400" cy="4893647"/>
          </a:xfrm>
          <a:prstGeom prst="rect">
            <a:avLst/>
          </a:prstGeom>
          <a:noFill/>
        </p:spPr>
        <p:txBody>
          <a:bodyPr wrap="square" rtlCol="0">
            <a:spAutoFit/>
          </a:bodyPr>
          <a:lstStyle/>
          <a:p>
            <a:r>
              <a:rPr lang="en-US" sz="2400" dirty="0" smtClean="0"/>
              <a:t>So for a given dimming constant and minimum length “null packet”, there is a minimum bit rate that can be used and still avoid flicker.</a:t>
            </a:r>
          </a:p>
          <a:p>
            <a:endParaRPr lang="en-US" sz="2400" dirty="0" smtClean="0"/>
          </a:p>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p>
          <a:p>
            <a:pPr algn="ctr"/>
            <a:endParaRPr lang="en-US" sz="2400" dirty="0" smtClean="0"/>
          </a:p>
          <a:p>
            <a:pPr algn="ctr"/>
            <a:endParaRPr lang="en-US" sz="2400" dirty="0" smtClean="0"/>
          </a:p>
          <a:p>
            <a:pPr algn="ctr"/>
            <a:endParaRPr lang="en-US" sz="2400" dirty="0" smtClean="0"/>
          </a:p>
          <a:p>
            <a:pPr algn="ctr"/>
            <a:endParaRPr lang="en-US" sz="2400" dirty="0" smtClean="0"/>
          </a:p>
          <a:p>
            <a:endParaRPr lang="en-US" sz="2400" dirty="0" smtClean="0"/>
          </a:p>
          <a:p>
            <a:r>
              <a:rPr lang="en-US" sz="2400" dirty="0" smtClean="0"/>
              <a:t>If no constraints are placed on the dimming constant then in theory the minimum data rate, to avoid flicker, is unconstrained.</a:t>
            </a:r>
          </a:p>
          <a:p>
            <a:endParaRPr lang="en-US" sz="2400" dirty="0"/>
          </a:p>
          <a:p>
            <a:pPr algn="ctr"/>
            <a:r>
              <a:rPr lang="en-US" sz="2400" b="1" dirty="0" smtClean="0"/>
              <a:t>The question is “what to do about this”?</a:t>
            </a:r>
          </a:p>
        </p:txBody>
      </p:sp>
      <p:pic>
        <p:nvPicPr>
          <p:cNvPr id="1026" name="Picture 2"/>
          <p:cNvPicPr>
            <a:picLocks noChangeAspect="1" noChangeArrowheads="1"/>
          </p:cNvPicPr>
          <p:nvPr/>
        </p:nvPicPr>
        <p:blipFill>
          <a:blip r:embed="rId2" cstate="print"/>
          <a:srcRect/>
          <a:stretch>
            <a:fillRect/>
          </a:stretch>
        </p:blipFill>
        <p:spPr bwMode="auto">
          <a:xfrm>
            <a:off x="5835834" y="2514600"/>
            <a:ext cx="3233024" cy="2286000"/>
          </a:xfrm>
          <a:prstGeom prst="rect">
            <a:avLst/>
          </a:prstGeom>
          <a:noFill/>
          <a:ln w="9525">
            <a:noFill/>
            <a:miter lim="800000"/>
            <a:headEnd/>
            <a:tailEnd/>
          </a:ln>
          <a:effectLst/>
        </p:spPr>
      </p:pic>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13</a:t>
            </a:fld>
            <a:endParaRPr lang="en-US"/>
          </a:p>
        </p:txBody>
      </p:sp>
      <p:sp>
        <p:nvSpPr>
          <p:cNvPr id="7" name="TextBox 6"/>
          <p:cNvSpPr txBox="1"/>
          <p:nvPr/>
        </p:nvSpPr>
        <p:spPr>
          <a:xfrm>
            <a:off x="381000" y="762000"/>
            <a:ext cx="8458200" cy="1569660"/>
          </a:xfrm>
          <a:prstGeom prst="rect">
            <a:avLst/>
          </a:prstGeom>
          <a:noFill/>
        </p:spPr>
        <p:txBody>
          <a:bodyPr wrap="square" rtlCol="0">
            <a:spAutoFit/>
          </a:bodyPr>
          <a:lstStyle/>
          <a:p>
            <a:r>
              <a:rPr lang="en-US" sz="2400" b="1" u="sng" dirty="0" smtClean="0"/>
              <a:t>The authors suggested way forward is two fold</a:t>
            </a:r>
            <a:r>
              <a:rPr lang="en-US" sz="2400" dirty="0" smtClean="0"/>
              <a:t>:</a:t>
            </a:r>
          </a:p>
          <a:p>
            <a:endParaRPr lang="en-US" sz="2400" dirty="0" smtClean="0"/>
          </a:p>
          <a:p>
            <a:r>
              <a:rPr lang="en-US" sz="2400" dirty="0" smtClean="0"/>
              <a:t>1. For PHY TYPE 1 … for link establishment, OOK and VPM use different bit rates according to the modulation type.</a:t>
            </a:r>
          </a:p>
        </p:txBody>
      </p:sp>
      <p:pic>
        <p:nvPicPr>
          <p:cNvPr id="2050" name="Picture 2"/>
          <p:cNvPicPr>
            <a:picLocks noChangeAspect="1" noChangeArrowheads="1"/>
          </p:cNvPicPr>
          <p:nvPr/>
        </p:nvPicPr>
        <p:blipFill>
          <a:blip r:embed="rId3" cstate="print"/>
          <a:srcRect/>
          <a:stretch>
            <a:fillRect/>
          </a:stretch>
        </p:blipFill>
        <p:spPr bwMode="auto">
          <a:xfrm>
            <a:off x="457200" y="2438400"/>
            <a:ext cx="6858000" cy="3746500"/>
          </a:xfrm>
          <a:prstGeom prst="rect">
            <a:avLst/>
          </a:prstGeom>
          <a:noFill/>
          <a:ln w="9525">
            <a:noFill/>
            <a:miter lim="800000"/>
            <a:headEnd/>
            <a:tailEnd/>
          </a:ln>
        </p:spPr>
      </p:pic>
      <p:cxnSp>
        <p:nvCxnSpPr>
          <p:cNvPr id="14" name="Straight Connector 13"/>
          <p:cNvCxnSpPr/>
          <p:nvPr/>
        </p:nvCxnSpPr>
        <p:spPr bwMode="auto">
          <a:xfrm flipV="1">
            <a:off x="4876800" y="3352800"/>
            <a:ext cx="2133600" cy="7620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7" name="Line Callout 1 16"/>
          <p:cNvSpPr/>
          <p:nvPr/>
        </p:nvSpPr>
        <p:spPr bwMode="auto">
          <a:xfrm>
            <a:off x="7696200" y="2667000"/>
            <a:ext cx="914400" cy="457200"/>
          </a:xfrm>
          <a:prstGeom prst="borderCallout1">
            <a:avLst>
              <a:gd name="adj1" fmla="val 18750"/>
              <a:gd name="adj2" fmla="val -8333"/>
              <a:gd name="adj3" fmla="val 144079"/>
              <a:gd name="adj4" fmla="val -70965"/>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Delete – too slow</a:t>
            </a:r>
          </a:p>
        </p:txBody>
      </p:sp>
      <p:sp>
        <p:nvSpPr>
          <p:cNvPr id="18" name="Line Callout 1 17"/>
          <p:cNvSpPr/>
          <p:nvPr/>
        </p:nvSpPr>
        <p:spPr bwMode="auto">
          <a:xfrm>
            <a:off x="7772400" y="33528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OOK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19" name="Line Callout 1 18"/>
          <p:cNvSpPr/>
          <p:nvPr/>
        </p:nvSpPr>
        <p:spPr bwMode="auto">
          <a:xfrm>
            <a:off x="7772400" y="48006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VPM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20" name="TextBox 19"/>
          <p:cNvSpPr txBox="1"/>
          <p:nvPr/>
        </p:nvSpPr>
        <p:spPr>
          <a:xfrm>
            <a:off x="7010400" y="6172200"/>
            <a:ext cx="2050561" cy="276999"/>
          </a:xfrm>
          <a:prstGeom prst="rect">
            <a:avLst/>
          </a:prstGeom>
          <a:noFill/>
        </p:spPr>
        <p:txBody>
          <a:bodyPr wrap="none" rtlCol="0">
            <a:spAutoFit/>
          </a:bodyPr>
          <a:lstStyle/>
          <a:p>
            <a:r>
              <a:rPr lang="en-US" b="1" i="1" dirty="0" smtClean="0"/>
              <a:t>LE</a:t>
            </a:r>
            <a:r>
              <a:rPr lang="en-US" dirty="0" smtClean="0"/>
              <a:t> means Link Establishment</a:t>
            </a:r>
            <a:endParaRPr lang="en-US"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14</a:t>
            </a:fld>
            <a:endParaRPr lang="en-US"/>
          </a:p>
        </p:txBody>
      </p:sp>
      <p:sp>
        <p:nvSpPr>
          <p:cNvPr id="8" name="TextBox 7"/>
          <p:cNvSpPr txBox="1"/>
          <p:nvPr/>
        </p:nvSpPr>
        <p:spPr>
          <a:xfrm>
            <a:off x="381000" y="762000"/>
            <a:ext cx="8458200" cy="4524315"/>
          </a:xfrm>
          <a:prstGeom prst="rect">
            <a:avLst/>
          </a:prstGeom>
          <a:noFill/>
        </p:spPr>
        <p:txBody>
          <a:bodyPr wrap="square" rtlCol="0">
            <a:spAutoFit/>
          </a:bodyPr>
          <a:lstStyle/>
          <a:p>
            <a:r>
              <a:rPr lang="en-US" sz="2400" dirty="0" smtClean="0"/>
              <a:t>2. All PHY types must support dimming down to 0.1% (as currently in the draft) BUT the transmission of data under any given dimming condition is an implementation option.  </a:t>
            </a:r>
          </a:p>
          <a:p>
            <a:endParaRPr lang="en-US" sz="2400" dirty="0" smtClean="0"/>
          </a:p>
          <a:p>
            <a:r>
              <a:rPr lang="en-US" sz="2400" dirty="0" smtClean="0"/>
              <a:t>To clarify, a device can decide to no longer support data transmission for an arbitrary level of dimming.  To do this the device simply no longer participates in the link establishment.</a:t>
            </a:r>
          </a:p>
          <a:p>
            <a:endParaRPr lang="en-US" sz="2400" dirty="0" smtClean="0"/>
          </a:p>
          <a:p>
            <a:r>
              <a:rPr lang="en-US" sz="2400" dirty="0" smtClean="0"/>
              <a:t>If a problematic amount of dimming is requested during a data transmission session, the device can issue a “stopping transmission due to dimming” command and then go off the air.  </a:t>
            </a:r>
            <a:r>
              <a:rPr lang="en-US" sz="2400" i="1" dirty="0" smtClean="0"/>
              <a:t>This command would have to be added to the draft.</a:t>
            </a:r>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362200"/>
            <a:ext cx="7772400" cy="1066800"/>
          </a:xfrm>
        </p:spPr>
        <p:txBody>
          <a:bodyPr/>
          <a:lstStyle/>
          <a:p>
            <a:r>
              <a:rPr lang="en-US" dirty="0" smtClean="0"/>
              <a:t>Phy Header Modifications</a:t>
            </a:r>
            <a:br>
              <a:rPr lang="en-US" dirty="0" smtClean="0"/>
            </a:br>
            <a:r>
              <a:rPr lang="en-US" dirty="0" smtClean="0"/>
              <a:t>to support OOK dimming</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16</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228600" y="762000"/>
            <a:ext cx="8686800" cy="234970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276600" y="3216787"/>
            <a:ext cx="5638800" cy="3031613"/>
          </a:xfrm>
          <a:prstGeom prst="rect">
            <a:avLst/>
          </a:prstGeom>
          <a:noFill/>
          <a:ln w="9525">
            <a:noFill/>
            <a:miter lim="800000"/>
            <a:headEnd/>
            <a:tailEnd/>
          </a:ln>
        </p:spPr>
      </p:pic>
      <p:sp>
        <p:nvSpPr>
          <p:cNvPr id="11" name="TextBox 10"/>
          <p:cNvSpPr txBox="1"/>
          <p:nvPr/>
        </p:nvSpPr>
        <p:spPr>
          <a:xfrm>
            <a:off x="304800" y="3673987"/>
            <a:ext cx="2895599" cy="1815882"/>
          </a:xfrm>
          <a:prstGeom prst="rect">
            <a:avLst/>
          </a:prstGeom>
          <a:noFill/>
        </p:spPr>
        <p:txBody>
          <a:bodyPr wrap="square" rtlCol="0">
            <a:spAutoFit/>
          </a:bodyPr>
          <a:lstStyle/>
          <a:p>
            <a:r>
              <a:rPr lang="en-US" sz="1600" dirty="0" smtClean="0"/>
              <a:t>There seems to be a discrepancy between the PHR defined in Figure 21 and the PHR details as shown in Table 23.</a:t>
            </a:r>
          </a:p>
          <a:p>
            <a:endParaRPr lang="en-US" sz="1600" dirty="0" smtClean="0"/>
          </a:p>
          <a:p>
            <a:r>
              <a:rPr lang="en-US" sz="1600" dirty="0" smtClean="0"/>
              <a:t>We propose a modified approach.</a:t>
            </a:r>
          </a:p>
        </p:txBody>
      </p:sp>
      <p:sp>
        <p:nvSpPr>
          <p:cNvPr id="12" name="TextBox 11"/>
          <p:cNvSpPr txBox="1"/>
          <p:nvPr/>
        </p:nvSpPr>
        <p:spPr>
          <a:xfrm>
            <a:off x="2895600" y="76200"/>
            <a:ext cx="2973250" cy="400110"/>
          </a:xfrm>
          <a:prstGeom prst="rect">
            <a:avLst/>
          </a:prstGeom>
          <a:noFill/>
        </p:spPr>
        <p:txBody>
          <a:bodyPr wrap="none" rtlCol="0">
            <a:spAutoFit/>
          </a:bodyPr>
          <a:lstStyle/>
          <a:p>
            <a:r>
              <a:rPr lang="en-US" sz="1800" b="1" dirty="0" smtClean="0"/>
              <a:t>Current Text in </a:t>
            </a:r>
            <a:r>
              <a:rPr lang="en-US" sz="2000" b="1" dirty="0" smtClean="0"/>
              <a:t>LB50</a:t>
            </a:r>
            <a:r>
              <a:rPr lang="en-US" sz="1800" b="1" dirty="0" smtClean="0"/>
              <a:t> Draft</a:t>
            </a:r>
            <a:endParaRPr lang="en-US" sz="1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17</a:t>
            </a:fld>
            <a:endParaRPr lang="en-US"/>
          </a:p>
        </p:txBody>
      </p:sp>
      <p:sp>
        <p:nvSpPr>
          <p:cNvPr id="7" name="TextBox 6"/>
          <p:cNvSpPr txBox="1"/>
          <p:nvPr/>
        </p:nvSpPr>
        <p:spPr>
          <a:xfrm>
            <a:off x="2133600" y="990600"/>
            <a:ext cx="4859472" cy="400110"/>
          </a:xfrm>
          <a:prstGeom prst="rect">
            <a:avLst/>
          </a:prstGeom>
          <a:noFill/>
        </p:spPr>
        <p:txBody>
          <a:bodyPr wrap="none" rtlCol="0">
            <a:spAutoFit/>
          </a:bodyPr>
          <a:lstStyle/>
          <a:p>
            <a:r>
              <a:rPr lang="en-US" sz="2000" dirty="0" smtClean="0"/>
              <a:t>We suggest the following 4 byte PHY Header</a:t>
            </a:r>
            <a:endParaRPr lang="en-US" sz="2000" dirty="0"/>
          </a:p>
        </p:txBody>
      </p:sp>
      <p:graphicFrame>
        <p:nvGraphicFramePr>
          <p:cNvPr id="8" name="Table 7"/>
          <p:cNvGraphicFramePr>
            <a:graphicFrameLocks noGrp="1"/>
          </p:cNvGraphicFramePr>
          <p:nvPr/>
        </p:nvGraphicFramePr>
        <p:xfrm>
          <a:off x="228600" y="1828800"/>
          <a:ext cx="8610600" cy="3688080"/>
        </p:xfrm>
        <a:graphic>
          <a:graphicData uri="http://schemas.openxmlformats.org/drawingml/2006/table">
            <a:tbl>
              <a:tblPr firstRow="1" bandRow="1">
                <a:tableStyleId>{5C22544A-7EE6-4342-B048-85BDC9FD1C3A}</a:tableStyleId>
              </a:tblPr>
              <a:tblGrid>
                <a:gridCol w="2870200"/>
                <a:gridCol w="1092200"/>
                <a:gridCol w="4648200"/>
              </a:tblGrid>
              <a:tr h="370840">
                <a:tc>
                  <a:txBody>
                    <a:bodyPr/>
                    <a:lstStyle/>
                    <a:p>
                      <a:pPr algn="ctr"/>
                      <a:r>
                        <a:rPr lang="en-US" sz="1400" dirty="0" smtClean="0">
                          <a:solidFill>
                            <a:schemeClr val="tx1"/>
                          </a:solidFill>
                        </a:rPr>
                        <a:t>PHY header fields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Bits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Explanation on use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Mode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00=Single Mode</a:t>
                      </a:r>
                    </a:p>
                    <a:p>
                      <a:pPr algn="ctr"/>
                      <a:r>
                        <a:rPr lang="en-US" sz="1400" dirty="0" smtClean="0">
                          <a:solidFill>
                            <a:schemeClr val="tx1"/>
                          </a:solidFill>
                        </a:rPr>
                        <a:t>01=Packed Mode</a:t>
                      </a:r>
                    </a:p>
                    <a:p>
                      <a:pPr algn="ctr"/>
                      <a:r>
                        <a:rPr lang="en-US" sz="1400" dirty="0" smtClean="0">
                          <a:solidFill>
                            <a:schemeClr val="tx1"/>
                          </a:solidFill>
                        </a:rPr>
                        <a:t>10=Burst Mode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Spectral Peak</a:t>
                      </a:r>
                      <a:r>
                        <a:rPr lang="en-US" sz="1400" baseline="0" dirty="0" smtClean="0">
                          <a:solidFill>
                            <a:schemeClr val="tx1"/>
                          </a:solidFill>
                        </a:rPr>
                        <a:t> Band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Band plan ID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reserved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MCS Number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PHY 1: MCS</a:t>
                      </a:r>
                      <a:r>
                        <a:rPr lang="en-US" sz="1400" baseline="0" dirty="0" smtClean="0">
                          <a:solidFill>
                            <a:schemeClr val="tx1"/>
                          </a:solidFill>
                        </a:rPr>
                        <a:t> 1-9</a:t>
                      </a:r>
                    </a:p>
                    <a:p>
                      <a:pPr algn="ctr"/>
                      <a:r>
                        <a:rPr lang="en-US" sz="1400" baseline="0" dirty="0" smtClean="0">
                          <a:solidFill>
                            <a:schemeClr val="tx1"/>
                          </a:solidFill>
                        </a:rPr>
                        <a:t>PHY 2: MCS10-23</a:t>
                      </a:r>
                    </a:p>
                    <a:p>
                      <a:pPr algn="ctr"/>
                      <a:r>
                        <a:rPr lang="en-US" sz="1400" baseline="0" dirty="0" smtClean="0">
                          <a:solidFill>
                            <a:schemeClr val="tx1"/>
                          </a:solidFill>
                        </a:rPr>
                        <a:t>PHY 3: MCS 24-30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reserved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MAC payload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Length up to </a:t>
                      </a:r>
                      <a:r>
                        <a:rPr lang="en-US" sz="1400" dirty="0" err="1" smtClean="0">
                          <a:solidFill>
                            <a:schemeClr val="tx1"/>
                          </a:solidFill>
                        </a:rPr>
                        <a:t>aMax-MacPayloadSize</a:t>
                      </a:r>
                      <a:r>
                        <a:rPr lang="en-US" sz="1400" dirty="0" smtClean="0">
                          <a:solidFill>
                            <a:schemeClr val="tx1"/>
                          </a:solidFill>
                        </a:rPr>
                        <a:t> (Table 84)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PHR Extension Field</a:t>
                      </a:r>
                      <a:r>
                        <a:rPr lang="en-US" sz="1400" baseline="0" dirty="0" smtClean="0">
                          <a:solidFill>
                            <a:schemeClr val="tx1"/>
                          </a:solidFill>
                        </a:rPr>
                        <a:t> Indication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Indicates</a:t>
                      </a:r>
                      <a:r>
                        <a:rPr lang="en-US" sz="1400" baseline="0" dirty="0" smtClean="0">
                          <a:solidFill>
                            <a:schemeClr val="tx1"/>
                          </a:solidFill>
                        </a:rPr>
                        <a:t> the presence of optional PHR extension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18</a:t>
            </a:fld>
            <a:endParaRPr lang="en-US"/>
          </a:p>
        </p:txBody>
      </p:sp>
      <p:sp>
        <p:nvSpPr>
          <p:cNvPr id="7" name="TextBox 6"/>
          <p:cNvSpPr txBox="1"/>
          <p:nvPr/>
        </p:nvSpPr>
        <p:spPr>
          <a:xfrm>
            <a:off x="2743200" y="843280"/>
            <a:ext cx="3778599" cy="400110"/>
          </a:xfrm>
          <a:prstGeom prst="rect">
            <a:avLst/>
          </a:prstGeom>
          <a:noFill/>
        </p:spPr>
        <p:txBody>
          <a:bodyPr wrap="none" rtlCol="0">
            <a:spAutoFit/>
          </a:bodyPr>
          <a:lstStyle/>
          <a:p>
            <a:r>
              <a:rPr lang="en-US" sz="2000" dirty="0" smtClean="0"/>
              <a:t>The format of the suggested PPDU</a:t>
            </a:r>
            <a:endParaRPr lang="en-US" sz="2000" dirty="0"/>
          </a:p>
        </p:txBody>
      </p:sp>
      <p:graphicFrame>
        <p:nvGraphicFramePr>
          <p:cNvPr id="8" name="Table 7"/>
          <p:cNvGraphicFramePr>
            <a:graphicFrameLocks noGrp="1"/>
          </p:cNvGraphicFramePr>
          <p:nvPr/>
        </p:nvGraphicFramePr>
        <p:xfrm>
          <a:off x="1524000" y="1554480"/>
          <a:ext cx="6096000" cy="1036320"/>
        </p:xfrm>
        <a:graphic>
          <a:graphicData uri="http://schemas.openxmlformats.org/drawingml/2006/table">
            <a:tbl>
              <a:tblPr firstRow="1" bandRow="1">
                <a:tableStyleId>{F5AB1C69-6EDB-4FF4-983F-18BD219EF322}</a:tableStyleId>
              </a:tblPr>
              <a:tblGrid>
                <a:gridCol w="1016000"/>
                <a:gridCol w="1016000"/>
                <a:gridCol w="1016000"/>
                <a:gridCol w="1016000"/>
                <a:gridCol w="1016000"/>
                <a:gridCol w="1016000"/>
              </a:tblGrid>
              <a:tr h="370840">
                <a:tc>
                  <a:txBody>
                    <a:bodyPr/>
                    <a:lstStyle/>
                    <a:p>
                      <a:pPr algn="ctr"/>
                      <a:r>
                        <a:rPr lang="en-US" sz="1400" dirty="0" smtClean="0">
                          <a:solidFill>
                            <a:schemeClr val="tx1"/>
                          </a:solidFill>
                        </a:rPr>
                        <a:t>Octets:</a:t>
                      </a:r>
                    </a:p>
                    <a:p>
                      <a:pPr algn="ctr"/>
                      <a:r>
                        <a:rPr lang="en-US" sz="1400" dirty="0" smtClean="0">
                          <a:solidFill>
                            <a:schemeClr val="tx1"/>
                          </a:solidFill>
                        </a:rPr>
                        <a:t>variable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dirty="0" smtClean="0">
                          <a:solidFill>
                            <a:schemeClr val="tx1"/>
                          </a:solidFill>
                        </a:rPr>
                        <a:t>3</a:t>
                      </a:r>
                      <a:endParaRPr lang="en-US" sz="1400" b="1"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variable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solidFill>
                            <a:schemeClr val="tx1"/>
                          </a:solidFill>
                        </a:rPr>
                        <a:t>SHR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Optional</a:t>
                      </a:r>
                      <a:r>
                        <a:rPr lang="en-US" sz="1400" baseline="0" dirty="0" smtClean="0">
                          <a:solidFill>
                            <a:schemeClr val="tx1"/>
                          </a:solidFill>
                        </a:rPr>
                        <a:t> PHR 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HCS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PSDU</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FCS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19</a:t>
            </a:fld>
            <a:endParaRPr lang="en-US"/>
          </a:p>
        </p:txBody>
      </p:sp>
      <p:sp>
        <p:nvSpPr>
          <p:cNvPr id="7" name="TextBox 6"/>
          <p:cNvSpPr txBox="1"/>
          <p:nvPr/>
        </p:nvSpPr>
        <p:spPr>
          <a:xfrm>
            <a:off x="1143000" y="838200"/>
            <a:ext cx="6842386" cy="400110"/>
          </a:xfrm>
          <a:prstGeom prst="rect">
            <a:avLst/>
          </a:prstGeom>
          <a:noFill/>
        </p:spPr>
        <p:txBody>
          <a:bodyPr wrap="none" rtlCol="0">
            <a:spAutoFit/>
          </a:bodyPr>
          <a:lstStyle/>
          <a:p>
            <a:r>
              <a:rPr lang="en-US" sz="2000" dirty="0" smtClean="0"/>
              <a:t>We suggest the following variable length PHY Header Extension</a:t>
            </a:r>
            <a:endParaRPr lang="en-US" sz="2000" dirty="0"/>
          </a:p>
        </p:txBody>
      </p:sp>
      <p:sp>
        <p:nvSpPr>
          <p:cNvPr id="9" name="Rectangle 8"/>
          <p:cNvSpPr/>
          <p:nvPr/>
        </p:nvSpPr>
        <p:spPr bwMode="auto">
          <a:xfrm>
            <a:off x="16764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19050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25908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28194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30480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2578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4864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61722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400800" y="4124980"/>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6629400" y="4124980"/>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7315200" y="4124980"/>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 name="Straight Connector 21"/>
          <p:cNvCxnSpPr>
            <a:stCxn id="14" idx="3"/>
            <a:endCxn id="15" idx="1"/>
          </p:cNvCxnSpPr>
          <p:nvPr/>
        </p:nvCxnSpPr>
        <p:spPr bwMode="auto">
          <a:xfrm>
            <a:off x="3962400" y="4315480"/>
            <a:ext cx="1295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6" name="Straight Connector 25"/>
          <p:cNvCxnSpPr/>
          <p:nvPr/>
        </p:nvCxnSpPr>
        <p:spPr bwMode="auto">
          <a:xfrm rot="5400000" flipH="1" flipV="1">
            <a:off x="1524000" y="3896380"/>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rot="5400000" flipH="1" flipV="1">
            <a:off x="7391399" y="3896380"/>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Arrow Connector 28"/>
          <p:cNvCxnSpPr/>
          <p:nvPr/>
        </p:nvCxnSpPr>
        <p:spPr bwMode="auto">
          <a:xfrm rot="10800000">
            <a:off x="1752600" y="3896380"/>
            <a:ext cx="1905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a:off x="5257800" y="3886200"/>
            <a:ext cx="2286000" cy="117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2" name="TextBox 31"/>
          <p:cNvSpPr txBox="1"/>
          <p:nvPr/>
        </p:nvSpPr>
        <p:spPr>
          <a:xfrm>
            <a:off x="3815520" y="3700046"/>
            <a:ext cx="1366080" cy="338554"/>
          </a:xfrm>
          <a:prstGeom prst="rect">
            <a:avLst/>
          </a:prstGeom>
          <a:noFill/>
        </p:spPr>
        <p:txBody>
          <a:bodyPr wrap="none" rtlCol="0">
            <a:spAutoFit/>
          </a:bodyPr>
          <a:lstStyle/>
          <a:p>
            <a:r>
              <a:rPr lang="en-US" sz="1600" dirty="0" smtClean="0"/>
              <a:t>Packet Length</a:t>
            </a:r>
            <a:endParaRPr lang="en-US" sz="1600" dirty="0"/>
          </a:p>
        </p:txBody>
      </p:sp>
      <p:sp>
        <p:nvSpPr>
          <p:cNvPr id="33" name="TextBox 32"/>
          <p:cNvSpPr txBox="1"/>
          <p:nvPr/>
        </p:nvSpPr>
        <p:spPr>
          <a:xfrm>
            <a:off x="1752600" y="5344180"/>
            <a:ext cx="1459054" cy="523220"/>
          </a:xfrm>
          <a:prstGeom prst="rect">
            <a:avLst/>
          </a:prstGeom>
          <a:solidFill>
            <a:srgbClr val="FF0000"/>
          </a:solidFill>
          <a:ln>
            <a:solidFill>
              <a:schemeClr val="tx1"/>
            </a:solidFill>
          </a:ln>
        </p:spPr>
        <p:txBody>
          <a:bodyPr wrap="none" rtlCol="0">
            <a:spAutoFit/>
          </a:bodyPr>
          <a:lstStyle/>
          <a:p>
            <a:r>
              <a:rPr lang="en-US" sz="1400" b="1" dirty="0" smtClean="0"/>
              <a:t>Short Sync Field</a:t>
            </a:r>
          </a:p>
          <a:p>
            <a:r>
              <a:rPr lang="en-US" sz="1400" b="1" dirty="0" smtClean="0"/>
              <a:t>i.e. 1010 pattern</a:t>
            </a:r>
            <a:endParaRPr lang="en-US" sz="1400" b="1" dirty="0"/>
          </a:p>
        </p:txBody>
      </p:sp>
      <p:sp>
        <p:nvSpPr>
          <p:cNvPr id="34" name="TextBox 33"/>
          <p:cNvSpPr txBox="1"/>
          <p:nvPr/>
        </p:nvSpPr>
        <p:spPr>
          <a:xfrm>
            <a:off x="3200400" y="5344180"/>
            <a:ext cx="2743200" cy="523220"/>
          </a:xfrm>
          <a:prstGeom prst="rect">
            <a:avLst/>
          </a:prstGeom>
          <a:solidFill>
            <a:schemeClr val="accent2">
              <a:lumMod val="60000"/>
              <a:lumOff val="40000"/>
            </a:schemeClr>
          </a:solidFill>
          <a:ln>
            <a:solidFill>
              <a:schemeClr val="tx1"/>
            </a:solidFill>
          </a:ln>
        </p:spPr>
        <p:txBody>
          <a:bodyPr wrap="square" rtlCol="0">
            <a:spAutoFit/>
          </a:bodyPr>
          <a:lstStyle/>
          <a:p>
            <a:pPr algn="ctr"/>
            <a:r>
              <a:rPr lang="en-US" sz="1400" b="1" dirty="0" smtClean="0"/>
              <a:t>Data Sub-packet</a:t>
            </a:r>
          </a:p>
          <a:p>
            <a:pPr algn="ctr"/>
            <a:endParaRPr lang="en-US" sz="1400" b="1" dirty="0"/>
          </a:p>
        </p:txBody>
      </p:sp>
      <p:sp>
        <p:nvSpPr>
          <p:cNvPr id="35" name="TextBox 34"/>
          <p:cNvSpPr txBox="1"/>
          <p:nvPr/>
        </p:nvSpPr>
        <p:spPr>
          <a:xfrm>
            <a:off x="5943600" y="5344180"/>
            <a:ext cx="1290738" cy="523220"/>
          </a:xfrm>
          <a:prstGeom prst="rect">
            <a:avLst/>
          </a:prstGeom>
          <a:solidFill>
            <a:schemeClr val="bg1"/>
          </a:solidFill>
          <a:ln>
            <a:solidFill>
              <a:schemeClr val="tx1"/>
            </a:solidFill>
          </a:ln>
        </p:spPr>
        <p:txBody>
          <a:bodyPr wrap="none" rtlCol="0">
            <a:spAutoFit/>
          </a:bodyPr>
          <a:lstStyle/>
          <a:p>
            <a:r>
              <a:rPr lang="en-US" sz="1400" b="1" dirty="0" smtClean="0"/>
              <a:t>Compensation</a:t>
            </a:r>
          </a:p>
          <a:p>
            <a:pPr algn="ctr"/>
            <a:r>
              <a:rPr lang="en-US" sz="1400" b="1" dirty="0" smtClean="0"/>
              <a:t>symbols</a:t>
            </a:r>
            <a:endParaRPr lang="en-US" sz="1400" b="1" dirty="0"/>
          </a:p>
        </p:txBody>
      </p:sp>
      <p:cxnSp>
        <p:nvCxnSpPr>
          <p:cNvPr id="37" name="Straight Connector 36"/>
          <p:cNvCxnSpPr/>
          <p:nvPr/>
        </p:nvCxnSpPr>
        <p:spPr bwMode="auto">
          <a:xfrm rot="10800000" flipV="1">
            <a:off x="1752600" y="4505980"/>
            <a:ext cx="10668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3962400" y="4505980"/>
            <a:ext cx="32766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30" name="Table 29"/>
          <p:cNvGraphicFramePr>
            <a:graphicFrameLocks noGrp="1"/>
          </p:cNvGraphicFramePr>
          <p:nvPr/>
        </p:nvGraphicFramePr>
        <p:xfrm>
          <a:off x="304800" y="1640840"/>
          <a:ext cx="8610600" cy="1483360"/>
        </p:xfrm>
        <a:graphic>
          <a:graphicData uri="http://schemas.openxmlformats.org/drawingml/2006/table">
            <a:tbl>
              <a:tblPr firstRow="1" bandRow="1">
                <a:tableStyleId>{5C22544A-7EE6-4342-B048-85BDC9FD1C3A}</a:tableStyleId>
              </a:tblPr>
              <a:tblGrid>
                <a:gridCol w="2870200"/>
                <a:gridCol w="1092200"/>
                <a:gridCol w="4648200"/>
              </a:tblGrid>
              <a:tr h="370840">
                <a:tc>
                  <a:txBody>
                    <a:bodyPr/>
                    <a:lstStyle/>
                    <a:p>
                      <a:pPr algn="ctr"/>
                      <a:r>
                        <a:rPr lang="en-US" sz="1400" dirty="0" smtClean="0">
                          <a:solidFill>
                            <a:schemeClr val="tx1"/>
                          </a:solidFill>
                        </a:rPr>
                        <a:t>PHY header extension fields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bits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Explanation on use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Short Sync Field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0</a:t>
                      </a:r>
                      <a:r>
                        <a:rPr lang="en-US" sz="1400" baseline="0" dirty="0" smtClean="0">
                          <a:solidFill>
                            <a:schemeClr val="tx1"/>
                          </a:solidFill>
                        </a:rPr>
                        <a:t> to N symbols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Length of sub-packet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10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Sub-packet length symbol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solidFill>
                            <a:schemeClr val="tx1"/>
                          </a:solidFill>
                        </a:rPr>
                        <a:t>Number</a:t>
                      </a:r>
                      <a:r>
                        <a:rPr lang="en-US" sz="1400" baseline="0" dirty="0" smtClean="0">
                          <a:solidFill>
                            <a:schemeClr val="tx1"/>
                          </a:solidFill>
                        </a:rPr>
                        <a:t> of compensation symbols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 10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smtClean="0">
                          <a:solidFill>
                            <a:schemeClr val="tx1"/>
                          </a:solidFill>
                        </a:rPr>
                        <a:t>i.e.</a:t>
                      </a:r>
                      <a:r>
                        <a:rPr lang="en-US" sz="1400" baseline="0" dirty="0" smtClean="0">
                          <a:solidFill>
                            <a:schemeClr val="tx1"/>
                          </a:solidFill>
                        </a:rPr>
                        <a:t> number of symbols that the LED is turned OFF</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a:t>
            </a:fld>
            <a:endParaRPr lang="en-US"/>
          </a:p>
        </p:txBody>
      </p:sp>
      <p:sp>
        <p:nvSpPr>
          <p:cNvPr id="7" name="TextBox 6"/>
          <p:cNvSpPr txBox="1"/>
          <p:nvPr/>
        </p:nvSpPr>
        <p:spPr>
          <a:xfrm>
            <a:off x="228600" y="762000"/>
            <a:ext cx="8610601" cy="5262979"/>
          </a:xfrm>
          <a:prstGeom prst="rect">
            <a:avLst/>
          </a:prstGeom>
          <a:noFill/>
        </p:spPr>
        <p:txBody>
          <a:bodyPr wrap="square" rtlCol="0">
            <a:spAutoFit/>
          </a:bodyPr>
          <a:lstStyle/>
          <a:p>
            <a:pPr algn="ctr"/>
            <a:r>
              <a:rPr lang="en-US" sz="2400" u="sng" dirty="0" smtClean="0"/>
              <a:t>Problem Statement</a:t>
            </a:r>
          </a:p>
          <a:p>
            <a:endParaRPr lang="en-US" sz="2400" dirty="0"/>
          </a:p>
          <a:p>
            <a:r>
              <a:rPr lang="en-US" sz="2400" dirty="0" smtClean="0"/>
              <a:t>This presentation pertains to PHY 1 and PHY 2 type devices and the challenges that dimming poses.  In this presentation we’ll discuss:</a:t>
            </a:r>
          </a:p>
          <a:p>
            <a:endParaRPr lang="en-US" sz="2400" dirty="0"/>
          </a:p>
          <a:p>
            <a:r>
              <a:rPr lang="en-US" sz="2400" dirty="0" smtClean="0"/>
              <a:t>1. While 802.15.7 must honor all dimming requests, it is not possible to support useful data communications under all dimming conditions.</a:t>
            </a:r>
          </a:p>
          <a:p>
            <a:endParaRPr lang="en-US" sz="2400" dirty="0"/>
          </a:p>
          <a:p>
            <a:r>
              <a:rPr lang="en-US" sz="2400" dirty="0" smtClean="0"/>
              <a:t>2. The useful bit rate is dimming related; that is, for different dimming requirements the minimum bit rate varies.</a:t>
            </a:r>
          </a:p>
          <a:p>
            <a:endParaRPr lang="en-US" sz="2400" dirty="0"/>
          </a:p>
          <a:p>
            <a:r>
              <a:rPr lang="en-US" sz="2400" dirty="0" smtClean="0"/>
              <a:t>3. The un-resolved issue is “ if the minimum bit rate is dimming dependent, then what bit rate shall be used for link establishment?”</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20</a:t>
            </a:fld>
            <a:endParaRPr lang="en-US"/>
          </a:p>
        </p:txBody>
      </p:sp>
      <p:sp>
        <p:nvSpPr>
          <p:cNvPr id="7" name="TextBox 6"/>
          <p:cNvSpPr txBox="1"/>
          <p:nvPr/>
        </p:nvSpPr>
        <p:spPr>
          <a:xfrm>
            <a:off x="3200400" y="2971800"/>
            <a:ext cx="2839239" cy="646331"/>
          </a:xfrm>
          <a:prstGeom prst="rect">
            <a:avLst/>
          </a:prstGeom>
          <a:noFill/>
        </p:spPr>
        <p:txBody>
          <a:bodyPr wrap="none" rtlCol="0">
            <a:spAutoFit/>
          </a:bodyPr>
          <a:lstStyle/>
          <a:p>
            <a:r>
              <a:rPr lang="en-US" sz="3600" dirty="0" smtClean="0"/>
              <a:t>Backup Slides</a:t>
            </a:r>
            <a:endParaRPr lang="en-US" sz="3600" dirty="0"/>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21</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291203" y="1143000"/>
            <a:ext cx="4204598" cy="2819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4648200" y="1143000"/>
            <a:ext cx="4191000" cy="2819400"/>
          </a:xfrm>
          <a:prstGeom prst="rect">
            <a:avLst/>
          </a:prstGeom>
          <a:noFill/>
          <a:ln w="9525">
            <a:noFill/>
            <a:miter lim="800000"/>
            <a:headEnd/>
            <a:tailEnd/>
          </a:ln>
          <a:effectLst/>
        </p:spPr>
      </p:pic>
      <p:sp>
        <p:nvSpPr>
          <p:cNvPr id="11" name="TextBox 10"/>
          <p:cNvSpPr txBox="1"/>
          <p:nvPr/>
        </p:nvSpPr>
        <p:spPr>
          <a:xfrm>
            <a:off x="2667000" y="685800"/>
            <a:ext cx="3877985" cy="400110"/>
          </a:xfrm>
          <a:prstGeom prst="rect">
            <a:avLst/>
          </a:prstGeom>
          <a:noFill/>
        </p:spPr>
        <p:txBody>
          <a:bodyPr wrap="none" rtlCol="0">
            <a:spAutoFit/>
          </a:bodyPr>
          <a:lstStyle/>
          <a:p>
            <a:r>
              <a:rPr lang="en-US" sz="2000" b="1" u="sng" dirty="0" smtClean="0"/>
              <a:t>Calculated Bit Rates vs. Dimming</a:t>
            </a:r>
            <a:endParaRPr lang="en-US" sz="2000" b="1" u="sng" dirty="0"/>
          </a:p>
        </p:txBody>
      </p:sp>
      <p:sp>
        <p:nvSpPr>
          <p:cNvPr id="12" name="TextBox 11"/>
          <p:cNvSpPr txBox="1"/>
          <p:nvPr/>
        </p:nvSpPr>
        <p:spPr>
          <a:xfrm>
            <a:off x="304800" y="4014787"/>
            <a:ext cx="3962400" cy="2462213"/>
          </a:xfrm>
          <a:prstGeom prst="rect">
            <a:avLst/>
          </a:prstGeom>
          <a:noFill/>
        </p:spPr>
        <p:txBody>
          <a:bodyPr wrap="square" rtlCol="0">
            <a:spAutoFit/>
          </a:bodyPr>
          <a:lstStyle/>
          <a:p>
            <a:r>
              <a:rPr lang="en-US" sz="2200" dirty="0" smtClean="0">
                <a:latin typeface="Arial" pitchFamily="34" charset="0"/>
                <a:cs typeface="Arial" pitchFamily="34" charset="0"/>
              </a:rPr>
              <a:t>The missing data is related to the link budget: what does the </a:t>
            </a:r>
            <a:r>
              <a:rPr lang="en-US" sz="2200" b="1" dirty="0" smtClean="0">
                <a:latin typeface="Arial" pitchFamily="34" charset="0"/>
                <a:cs typeface="Arial" pitchFamily="34" charset="0"/>
              </a:rPr>
              <a:t>Range vs. Data Rate </a:t>
            </a:r>
            <a:r>
              <a:rPr lang="en-US" sz="2200" dirty="0" smtClean="0">
                <a:latin typeface="Arial" pitchFamily="34" charset="0"/>
                <a:cs typeface="Arial" pitchFamily="34" charset="0"/>
              </a:rPr>
              <a:t>curve look like (specifically for the auto use case)?  I fear the standard is getting out in front of the science!  </a:t>
            </a:r>
            <a:endParaRPr lang="en-US" sz="2200" dirty="0">
              <a:latin typeface="Arial" pitchFamily="34" charset="0"/>
              <a:cs typeface="Arial" pitchFamily="34" charset="0"/>
            </a:endParaRPr>
          </a:p>
        </p:txBody>
      </p:sp>
      <p:cxnSp>
        <p:nvCxnSpPr>
          <p:cNvPr id="14" name="Straight Connector 13"/>
          <p:cNvCxnSpPr/>
          <p:nvPr/>
        </p:nvCxnSpPr>
        <p:spPr bwMode="auto">
          <a:xfrm rot="5400000">
            <a:off x="3695700" y="5219700"/>
            <a:ext cx="1905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4648200" y="6172200"/>
            <a:ext cx="403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5943600" y="6172200"/>
            <a:ext cx="1550424" cy="276999"/>
          </a:xfrm>
          <a:prstGeom prst="rect">
            <a:avLst/>
          </a:prstGeom>
          <a:noFill/>
        </p:spPr>
        <p:txBody>
          <a:bodyPr wrap="none" rtlCol="0">
            <a:spAutoFit/>
          </a:bodyPr>
          <a:lstStyle/>
          <a:p>
            <a:r>
              <a:rPr lang="en-US" dirty="0" smtClean="0"/>
              <a:t>Range (10s of meters)</a:t>
            </a:r>
            <a:endParaRPr lang="en-US" dirty="0"/>
          </a:p>
        </p:txBody>
      </p:sp>
      <p:sp>
        <p:nvSpPr>
          <p:cNvPr id="19" name="TextBox 18"/>
          <p:cNvSpPr txBox="1"/>
          <p:nvPr/>
        </p:nvSpPr>
        <p:spPr>
          <a:xfrm rot="16200000">
            <a:off x="3866988" y="5048412"/>
            <a:ext cx="1229824" cy="276999"/>
          </a:xfrm>
          <a:prstGeom prst="rect">
            <a:avLst/>
          </a:prstGeom>
          <a:noFill/>
        </p:spPr>
        <p:txBody>
          <a:bodyPr wrap="none" rtlCol="0">
            <a:spAutoFit/>
          </a:bodyPr>
          <a:lstStyle/>
          <a:p>
            <a:r>
              <a:rPr lang="en-US" dirty="0" smtClean="0"/>
              <a:t>Data Rate (kbps)</a:t>
            </a:r>
            <a:endParaRPr lang="en-US" dirty="0"/>
          </a:p>
        </p:txBody>
      </p:sp>
      <p:sp>
        <p:nvSpPr>
          <p:cNvPr id="20" name="TextBox 19"/>
          <p:cNvSpPr txBox="1"/>
          <p:nvPr/>
        </p:nvSpPr>
        <p:spPr>
          <a:xfrm>
            <a:off x="5401613" y="5257800"/>
            <a:ext cx="2690160" cy="830997"/>
          </a:xfrm>
          <a:prstGeom prst="rect">
            <a:avLst/>
          </a:prstGeom>
          <a:noFill/>
        </p:spPr>
        <p:txBody>
          <a:bodyPr wrap="none" rtlCol="0">
            <a:spAutoFit/>
          </a:bodyPr>
          <a:lstStyle/>
          <a:p>
            <a:pPr algn="ctr"/>
            <a:r>
              <a:rPr lang="en-US" sz="1600" dirty="0" smtClean="0"/>
              <a:t>Auto Use Case</a:t>
            </a:r>
          </a:p>
          <a:p>
            <a:pPr algn="ctr"/>
            <a:endParaRPr lang="en-US" sz="1600" dirty="0" smtClean="0"/>
          </a:p>
          <a:p>
            <a:pPr algn="ctr"/>
            <a:r>
              <a:rPr lang="en-US" sz="1600" dirty="0" smtClean="0"/>
              <a:t>How many kbps at 100 meters</a:t>
            </a:r>
            <a:endParaRPr lang="en-US" sz="1600" dirty="0"/>
          </a:p>
        </p:txBody>
      </p:sp>
      <p:sp>
        <p:nvSpPr>
          <p:cNvPr id="21" name="TextBox 20"/>
          <p:cNvSpPr txBox="1"/>
          <p:nvPr/>
        </p:nvSpPr>
        <p:spPr>
          <a:xfrm>
            <a:off x="6286381" y="4495800"/>
            <a:ext cx="800219" cy="584775"/>
          </a:xfrm>
          <a:prstGeom prst="rect">
            <a:avLst/>
          </a:prstGeom>
          <a:noFill/>
        </p:spPr>
        <p:txBody>
          <a:bodyPr wrap="none" rtlCol="0">
            <a:spAutoFit/>
          </a:bodyPr>
          <a:lstStyle/>
          <a:p>
            <a:r>
              <a:rPr lang="en-US" sz="3200" b="1" dirty="0" smtClean="0"/>
              <a:t>???</a:t>
            </a:r>
            <a:endParaRPr lang="en-US" sz="3200" b="1" dirty="0"/>
          </a:p>
        </p:txBody>
      </p:sp>
      <p:sp>
        <p:nvSpPr>
          <p:cNvPr id="22" name="TextBox 21"/>
          <p:cNvSpPr txBox="1"/>
          <p:nvPr/>
        </p:nvSpPr>
        <p:spPr>
          <a:xfrm>
            <a:off x="6705600" y="3124200"/>
            <a:ext cx="1804148" cy="276999"/>
          </a:xfrm>
          <a:prstGeom prst="rect">
            <a:avLst/>
          </a:prstGeom>
          <a:noFill/>
        </p:spPr>
        <p:txBody>
          <a:bodyPr wrap="none" rtlCol="0">
            <a:spAutoFit/>
          </a:bodyPr>
          <a:lstStyle/>
          <a:p>
            <a:r>
              <a:rPr lang="en-US" dirty="0" err="1" smtClean="0"/>
              <a:t>Lbits</a:t>
            </a:r>
            <a:r>
              <a:rPr lang="en-US" dirty="0" smtClean="0"/>
              <a:t>=204; </a:t>
            </a:r>
            <a:r>
              <a:rPr lang="en-US" dirty="0" err="1" smtClean="0"/>
              <a:t>Tflicker</a:t>
            </a:r>
            <a:r>
              <a:rPr lang="en-US" dirty="0" smtClean="0"/>
              <a:t>=5 </a:t>
            </a:r>
            <a:r>
              <a:rPr lang="en-US" dirty="0" err="1" smtClean="0"/>
              <a:t>mS</a:t>
            </a:r>
            <a:endParaRPr lang="en-US" dirty="0"/>
          </a:p>
        </p:txBody>
      </p:sp>
      <p:cxnSp>
        <p:nvCxnSpPr>
          <p:cNvPr id="23" name="Straight Arrow Connector 22"/>
          <p:cNvCxnSpPr/>
          <p:nvPr/>
        </p:nvCxnSpPr>
        <p:spPr bwMode="auto">
          <a:xfrm>
            <a:off x="4191000" y="4343400"/>
            <a:ext cx="1066800" cy="685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22</a:t>
            </a:fld>
            <a:endParaRPr lang="en-US"/>
          </a:p>
        </p:txBody>
      </p:sp>
      <p:sp>
        <p:nvSpPr>
          <p:cNvPr id="7" name="TextBox 6"/>
          <p:cNvSpPr txBox="1"/>
          <p:nvPr/>
        </p:nvSpPr>
        <p:spPr>
          <a:xfrm>
            <a:off x="1807567" y="2590800"/>
            <a:ext cx="5753499" cy="1569660"/>
          </a:xfrm>
          <a:prstGeom prst="rect">
            <a:avLst/>
          </a:prstGeom>
          <a:noFill/>
        </p:spPr>
        <p:txBody>
          <a:bodyPr wrap="none" rtlCol="0">
            <a:spAutoFit/>
          </a:bodyPr>
          <a:lstStyle/>
          <a:p>
            <a:pPr algn="ctr"/>
            <a:r>
              <a:rPr lang="en-US" sz="3200" b="1" dirty="0" smtClean="0">
                <a:latin typeface="+mn-lt"/>
              </a:rPr>
              <a:t>Appendix A</a:t>
            </a:r>
          </a:p>
          <a:p>
            <a:pPr algn="ctr"/>
            <a:endParaRPr lang="en-US" sz="3200" b="1" dirty="0" smtClean="0">
              <a:latin typeface="+mn-lt"/>
            </a:endParaRPr>
          </a:p>
          <a:p>
            <a:pPr algn="ctr"/>
            <a:r>
              <a:rPr lang="en-US" sz="3200" b="1" dirty="0" smtClean="0">
                <a:latin typeface="+mn-lt"/>
              </a:rPr>
              <a:t>Text for inclusion in Draft D2</a:t>
            </a:r>
            <a:endParaRPr lang="en-US" sz="3200" b="1"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23</a:t>
            </a:fld>
            <a:endParaRPr lang="en-US"/>
          </a:p>
        </p:txBody>
      </p:sp>
      <p:sp>
        <p:nvSpPr>
          <p:cNvPr id="9" name="TextBox 8"/>
          <p:cNvSpPr txBox="1"/>
          <p:nvPr/>
        </p:nvSpPr>
        <p:spPr>
          <a:xfrm>
            <a:off x="533400" y="685800"/>
            <a:ext cx="8229600" cy="338554"/>
          </a:xfrm>
          <a:prstGeom prst="rect">
            <a:avLst/>
          </a:prstGeom>
          <a:noFill/>
        </p:spPr>
        <p:txBody>
          <a:bodyPr wrap="square" rtlCol="0">
            <a:spAutoFit/>
          </a:bodyPr>
          <a:lstStyle/>
          <a:p>
            <a:r>
              <a:rPr lang="en-US" sz="1600" dirty="0" smtClean="0"/>
              <a:t>Make the following modifications to the text being incorporated into draft D2 from doc 10/448r1</a:t>
            </a:r>
            <a:endParaRPr lang="en-US" sz="1600" dirty="0"/>
          </a:p>
        </p:txBody>
      </p:sp>
      <p:pic>
        <p:nvPicPr>
          <p:cNvPr id="1028" name="Picture 4"/>
          <p:cNvPicPr>
            <a:picLocks noChangeAspect="1" noChangeArrowheads="1"/>
          </p:cNvPicPr>
          <p:nvPr/>
        </p:nvPicPr>
        <p:blipFill>
          <a:blip r:embed="rId2" cstate="print"/>
          <a:srcRect/>
          <a:stretch>
            <a:fillRect/>
          </a:stretch>
        </p:blipFill>
        <p:spPr bwMode="auto">
          <a:xfrm>
            <a:off x="990600" y="1600200"/>
            <a:ext cx="6991350" cy="619125"/>
          </a:xfrm>
          <a:prstGeom prst="rect">
            <a:avLst/>
          </a:prstGeom>
          <a:noFill/>
          <a:ln w="9525">
            <a:noFill/>
            <a:miter lim="800000"/>
            <a:headEnd/>
            <a:tailEnd/>
          </a:ln>
        </p:spPr>
      </p:pic>
      <p:sp>
        <p:nvSpPr>
          <p:cNvPr id="22" name="TextBox 21"/>
          <p:cNvSpPr txBox="1"/>
          <p:nvPr/>
        </p:nvSpPr>
        <p:spPr>
          <a:xfrm>
            <a:off x="3429000" y="1170801"/>
            <a:ext cx="2186817" cy="276999"/>
          </a:xfrm>
          <a:prstGeom prst="rect">
            <a:avLst/>
          </a:prstGeom>
          <a:noFill/>
        </p:spPr>
        <p:txBody>
          <a:bodyPr wrap="none" rtlCol="0">
            <a:spAutoFit/>
          </a:bodyPr>
          <a:lstStyle/>
          <a:p>
            <a:r>
              <a:rPr lang="en-US" dirty="0" smtClean="0"/>
              <a:t>As originally shown in 10/448r1</a:t>
            </a:r>
            <a:endParaRPr lang="en-US" dirty="0"/>
          </a:p>
        </p:txBody>
      </p:sp>
      <p:graphicFrame>
        <p:nvGraphicFramePr>
          <p:cNvPr id="24" name="Table 23"/>
          <p:cNvGraphicFramePr>
            <a:graphicFrameLocks noGrp="1"/>
          </p:cNvGraphicFramePr>
          <p:nvPr/>
        </p:nvGraphicFramePr>
        <p:xfrm>
          <a:off x="228600" y="4185920"/>
          <a:ext cx="8382000" cy="919480"/>
        </p:xfrm>
        <a:graphic>
          <a:graphicData uri="http://schemas.openxmlformats.org/drawingml/2006/table">
            <a:tbl>
              <a:tblPr firstRow="1" bandRow="1">
                <a:tableStyleId>{5C22544A-7EE6-4342-B048-85BDC9FD1C3A}</a:tableStyleId>
              </a:tblPr>
              <a:tblGrid>
                <a:gridCol w="685800"/>
                <a:gridCol w="762000"/>
                <a:gridCol w="685800"/>
                <a:gridCol w="685800"/>
                <a:gridCol w="685800"/>
                <a:gridCol w="685800"/>
                <a:gridCol w="685800"/>
                <a:gridCol w="685800"/>
                <a:gridCol w="685800"/>
                <a:gridCol w="685800"/>
                <a:gridCol w="762000"/>
                <a:gridCol w="685800"/>
              </a:tblGrid>
              <a:tr h="370840">
                <a:tc>
                  <a:txBody>
                    <a:bodyPr/>
                    <a:lstStyle/>
                    <a:p>
                      <a:r>
                        <a:rPr lang="en-US" sz="1000" b="0" dirty="0" smtClean="0">
                          <a:solidFill>
                            <a:schemeClr val="tx1"/>
                          </a:solidFill>
                          <a:latin typeface="Arial Narrow" pitchFamily="34" charset="0"/>
                        </a:rPr>
                        <a:t>Preamble</a:t>
                      </a:r>
                    </a:p>
                    <a:p>
                      <a:r>
                        <a:rPr lang="en-US" sz="1000" b="0" dirty="0" smtClean="0">
                          <a:solidFill>
                            <a:schemeClr val="tx1"/>
                          </a:solidFill>
                          <a:latin typeface="Arial Narrow" pitchFamily="34" charset="0"/>
                        </a:rPr>
                        <a:t>(6.4.1.1)</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err="1" smtClean="0">
                          <a:solidFill>
                            <a:schemeClr val="tx1"/>
                          </a:solidFill>
                          <a:latin typeface="Arial Narrow" pitchFamily="34" charset="0"/>
                        </a:rPr>
                        <a:t>BurstMode</a:t>
                      </a:r>
                      <a:endParaRPr lang="en-US" sz="1000" b="0" dirty="0" smtClean="0">
                        <a:solidFill>
                          <a:schemeClr val="tx1"/>
                        </a:solidFill>
                        <a:latin typeface="Arial Narrow" pitchFamily="34" charset="0"/>
                      </a:endParaRPr>
                    </a:p>
                    <a:p>
                      <a:r>
                        <a:rPr lang="en-US" sz="1000" b="0" dirty="0" smtClean="0">
                          <a:solidFill>
                            <a:schemeClr val="tx1"/>
                          </a:solidFill>
                          <a:latin typeface="Arial Narrow" pitchFamily="34" charset="0"/>
                        </a:rPr>
                        <a:t>(6.4.1.3.1)</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Chan</a:t>
                      </a:r>
                      <a:r>
                        <a:rPr lang="en-US" sz="1000" b="0" baseline="0" dirty="0" smtClean="0">
                          <a:solidFill>
                            <a:schemeClr val="tx1"/>
                          </a:solidFill>
                          <a:latin typeface="Arial Narrow" pitchFamily="34" charset="0"/>
                        </a:rPr>
                        <a:t> Num</a:t>
                      </a:r>
                    </a:p>
                    <a:p>
                      <a:r>
                        <a:rPr lang="en-US" sz="1000" b="0" baseline="0" dirty="0" smtClean="0">
                          <a:solidFill>
                            <a:schemeClr val="tx1"/>
                          </a:solidFill>
                          <a:latin typeface="Arial Narrow" pitchFamily="34" charset="0"/>
                        </a:rPr>
                        <a:t>(6.4.1.3.2)</a:t>
                      </a:r>
                      <a:endParaRPr lang="en-US" sz="1000" b="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MCS ID</a:t>
                      </a:r>
                    </a:p>
                    <a:p>
                      <a:r>
                        <a:rPr lang="en-US" sz="1000" b="0" dirty="0" smtClean="0">
                          <a:solidFill>
                            <a:schemeClr val="tx1"/>
                          </a:solidFill>
                          <a:latin typeface="Arial Narrow" pitchFamily="34" charset="0"/>
                        </a:rPr>
                        <a:t>(6.4.1.3.3)</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PSDU Len</a:t>
                      </a:r>
                    </a:p>
                    <a:p>
                      <a:r>
                        <a:rPr lang="en-US" sz="1000" b="0" dirty="0" smtClean="0">
                          <a:solidFill>
                            <a:schemeClr val="tx1"/>
                          </a:solidFill>
                          <a:latin typeface="Arial Narrow" pitchFamily="34" charset="0"/>
                        </a:rPr>
                        <a:t>(6.4.1.3.4)</a:t>
                      </a:r>
                    </a:p>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Reserved</a:t>
                      </a:r>
                    </a:p>
                    <a:p>
                      <a:r>
                        <a:rPr lang="en-US" sz="1000" b="0" dirty="0" smtClean="0">
                          <a:solidFill>
                            <a:schemeClr val="tx1"/>
                          </a:solidFill>
                          <a:latin typeface="Arial Narrow" pitchFamily="34" charset="0"/>
                        </a:rPr>
                        <a:t>(6.4.1.3.5)</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Dimmed</a:t>
                      </a:r>
                    </a:p>
                    <a:p>
                      <a:r>
                        <a:rPr lang="en-US" sz="1000" b="0" dirty="0" smtClean="0">
                          <a:solidFill>
                            <a:schemeClr val="tx1"/>
                          </a:solidFill>
                          <a:latin typeface="Arial Narrow" pitchFamily="34" charset="0"/>
                        </a:rPr>
                        <a:t>OOK</a:t>
                      </a:r>
                    </a:p>
                    <a:p>
                      <a:r>
                        <a:rPr lang="en-US" sz="1000" b="0" dirty="0" smtClean="0">
                          <a:solidFill>
                            <a:schemeClr val="tx1"/>
                          </a:solidFill>
                          <a:latin typeface="Arial Narrow" pitchFamily="34" charset="0"/>
                        </a:rPr>
                        <a:t>(6.4.1.3.6)</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HCS</a:t>
                      </a:r>
                    </a:p>
                    <a:p>
                      <a:r>
                        <a:rPr lang="en-US" sz="1000" b="0" dirty="0" smtClean="0">
                          <a:solidFill>
                            <a:schemeClr val="tx1"/>
                          </a:solidFill>
                          <a:latin typeface="Arial Narrow" pitchFamily="34" charset="0"/>
                        </a:rPr>
                        <a:t>(6.4.1.3.7)</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Comp</a:t>
                      </a:r>
                      <a:r>
                        <a:rPr lang="en-US" sz="1000" b="0" baseline="0" dirty="0" smtClean="0">
                          <a:solidFill>
                            <a:schemeClr val="tx1"/>
                          </a:solidFill>
                          <a:latin typeface="Arial Narrow" pitchFamily="34" charset="0"/>
                        </a:rPr>
                        <a:t> Len</a:t>
                      </a:r>
                    </a:p>
                    <a:p>
                      <a:r>
                        <a:rPr lang="en-US" sz="1000" b="0" baseline="0" dirty="0" smtClean="0">
                          <a:solidFill>
                            <a:schemeClr val="tx1"/>
                          </a:solidFill>
                          <a:latin typeface="Arial Narrow" pitchFamily="34" charset="0"/>
                        </a:rPr>
                        <a:t>(6.4.1.3.8)</a:t>
                      </a:r>
                      <a:endParaRPr lang="en-US" sz="1000" b="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err="1" smtClean="0">
                          <a:solidFill>
                            <a:schemeClr val="tx1"/>
                          </a:solidFill>
                          <a:latin typeface="Arial Narrow" pitchFamily="34" charset="0"/>
                        </a:rPr>
                        <a:t>Resync</a:t>
                      </a:r>
                      <a:r>
                        <a:rPr lang="en-US" sz="1000" b="0" dirty="0" smtClean="0">
                          <a:solidFill>
                            <a:schemeClr val="tx1"/>
                          </a:solidFill>
                          <a:latin typeface="Arial Narrow" pitchFamily="34" charset="0"/>
                        </a:rPr>
                        <a:t> Length</a:t>
                      </a:r>
                    </a:p>
                    <a:p>
                      <a:r>
                        <a:rPr lang="en-US" sz="1000" b="0" dirty="0" smtClean="0">
                          <a:solidFill>
                            <a:schemeClr val="tx1"/>
                          </a:solidFill>
                          <a:latin typeface="Arial Narrow" pitchFamily="34" charset="0"/>
                        </a:rPr>
                        <a:t>(6.4.1.3.9)</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err="1" smtClean="0">
                          <a:solidFill>
                            <a:schemeClr val="tx1"/>
                          </a:solidFill>
                          <a:latin typeface="Arial Narrow" pitchFamily="34" charset="0"/>
                        </a:rPr>
                        <a:t>Subframe</a:t>
                      </a:r>
                      <a:endParaRPr lang="en-US" sz="1000" b="0" dirty="0" smtClean="0">
                        <a:solidFill>
                          <a:schemeClr val="tx1"/>
                        </a:solidFill>
                        <a:latin typeface="Arial Narrow" pitchFamily="34" charset="0"/>
                      </a:endParaRPr>
                    </a:p>
                    <a:p>
                      <a:r>
                        <a:rPr lang="en-US" sz="1000" b="0" dirty="0" smtClean="0">
                          <a:solidFill>
                            <a:schemeClr val="tx1"/>
                          </a:solidFill>
                          <a:latin typeface="Arial Narrow" pitchFamily="34" charset="0"/>
                        </a:rPr>
                        <a:t>Length</a:t>
                      </a:r>
                    </a:p>
                    <a:p>
                      <a:r>
                        <a:rPr lang="en-US" sz="1000" b="0" dirty="0" smtClean="0">
                          <a:solidFill>
                            <a:schemeClr val="tx1"/>
                          </a:solidFill>
                          <a:latin typeface="Arial Narrow" pitchFamily="34" charset="0"/>
                        </a:rPr>
                        <a:t>(6.4.1.3.10)</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smtClean="0">
                          <a:solidFill>
                            <a:schemeClr val="tx1"/>
                          </a:solidFill>
                          <a:latin typeface="Arial Narrow" pitchFamily="34" charset="0"/>
                        </a:rPr>
                        <a:t>HCS</a:t>
                      </a:r>
                    </a:p>
                    <a:p>
                      <a:r>
                        <a:rPr lang="en-US" sz="1000" b="0" dirty="0" smtClean="0">
                          <a:solidFill>
                            <a:schemeClr val="tx1"/>
                          </a:solidFill>
                          <a:latin typeface="Arial Narrow" pitchFamily="34" charset="0"/>
                        </a:rPr>
                        <a:t>(6.4.1.3.7)</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000" b="0" dirty="0" smtClean="0">
                          <a:solidFill>
                            <a:schemeClr val="tx1"/>
                          </a:solidFill>
                          <a:latin typeface="Arial Narrow" pitchFamily="34" charset="0"/>
                        </a:rPr>
                        <a:t>SHR</a:t>
                      </a: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PHR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6" name="TextBox 25"/>
          <p:cNvSpPr txBox="1"/>
          <p:nvPr/>
        </p:nvSpPr>
        <p:spPr>
          <a:xfrm>
            <a:off x="3429000" y="3756521"/>
            <a:ext cx="1601721" cy="276999"/>
          </a:xfrm>
          <a:prstGeom prst="rect">
            <a:avLst/>
          </a:prstGeom>
          <a:noFill/>
        </p:spPr>
        <p:txBody>
          <a:bodyPr wrap="none" rtlCol="0">
            <a:spAutoFit/>
          </a:bodyPr>
          <a:lstStyle/>
          <a:p>
            <a:r>
              <a:rPr lang="en-US" dirty="0" smtClean="0"/>
              <a:t>Proposed Modification</a:t>
            </a:r>
            <a:endParaRPr lang="en-US" dirty="0"/>
          </a:p>
        </p:txBody>
      </p:sp>
      <p:sp>
        <p:nvSpPr>
          <p:cNvPr id="28" name="TextBox 27"/>
          <p:cNvSpPr txBox="1"/>
          <p:nvPr/>
        </p:nvSpPr>
        <p:spPr>
          <a:xfrm>
            <a:off x="1676400" y="5232737"/>
            <a:ext cx="6935617" cy="1015663"/>
          </a:xfrm>
          <a:prstGeom prst="rect">
            <a:avLst/>
          </a:prstGeom>
          <a:noFill/>
        </p:spPr>
        <p:txBody>
          <a:bodyPr wrap="none" rtlCol="0">
            <a:spAutoFit/>
          </a:bodyPr>
          <a:lstStyle/>
          <a:p>
            <a:r>
              <a:rPr lang="en-US" dirty="0" smtClean="0"/>
              <a:t>Text Modifications in Doc 10/448r1</a:t>
            </a:r>
          </a:p>
          <a:p>
            <a:r>
              <a:rPr lang="en-US" dirty="0" smtClean="0"/>
              <a:t>1) Clause </a:t>
            </a:r>
            <a:r>
              <a:rPr lang="en-US" dirty="0" smtClean="0"/>
              <a:t>6.4.1.3.6 </a:t>
            </a:r>
            <a:r>
              <a:rPr lang="en-US" b="1" dirty="0" smtClean="0"/>
              <a:t>HCS</a:t>
            </a:r>
            <a:r>
              <a:rPr lang="en-US" dirty="0" smtClean="0"/>
              <a:t> becomes 6.4.1.3.7 </a:t>
            </a:r>
            <a:r>
              <a:rPr lang="en-US" i="1" dirty="0" smtClean="0"/>
              <a:t>and</a:t>
            </a:r>
            <a:r>
              <a:rPr lang="en-US" dirty="0" smtClean="0"/>
              <a:t> 6.4.1.3.7 </a:t>
            </a:r>
            <a:r>
              <a:rPr lang="en-US" b="1" dirty="0" smtClean="0"/>
              <a:t>Channel Estimation Sequence</a:t>
            </a:r>
            <a:r>
              <a:rPr lang="en-US" dirty="0" smtClean="0"/>
              <a:t> becomes 6.4.1.3.11</a:t>
            </a:r>
          </a:p>
          <a:p>
            <a:r>
              <a:rPr lang="en-US" dirty="0" smtClean="0"/>
              <a:t>2) Add new clause 6.4.1.3.6, 6.4.1.3.8, 6.4.1.3.9 and 6.4.1.3.10 as shown on slide 25</a:t>
            </a:r>
          </a:p>
          <a:p>
            <a:r>
              <a:rPr lang="en-US" dirty="0" smtClean="0"/>
              <a:t>3) Modify table 23 as shown on slide 24</a:t>
            </a:r>
          </a:p>
          <a:p>
            <a:r>
              <a:rPr lang="en-US" dirty="0" smtClean="0"/>
              <a:t>4) Add introductory text as shown slide 26 </a:t>
            </a:r>
          </a:p>
        </p:txBody>
      </p:sp>
      <p:cxnSp>
        <p:nvCxnSpPr>
          <p:cNvPr id="30" name="Straight Connector 29"/>
          <p:cNvCxnSpPr/>
          <p:nvPr/>
        </p:nvCxnSpPr>
        <p:spPr bwMode="auto">
          <a:xfrm>
            <a:off x="8610600" y="4719320"/>
            <a:ext cx="457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Straight Connector 32"/>
          <p:cNvCxnSpPr/>
          <p:nvPr/>
        </p:nvCxnSpPr>
        <p:spPr bwMode="auto">
          <a:xfrm>
            <a:off x="5791200" y="2057400"/>
            <a:ext cx="2819400" cy="2057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Straight Connector 34"/>
          <p:cNvCxnSpPr/>
          <p:nvPr/>
        </p:nvCxnSpPr>
        <p:spPr bwMode="auto">
          <a:xfrm rot="5400000">
            <a:off x="-419100" y="2705100"/>
            <a:ext cx="2057400" cy="7620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24</a:t>
            </a:fld>
            <a:endParaRPr lang="en-US"/>
          </a:p>
        </p:txBody>
      </p:sp>
      <p:graphicFrame>
        <p:nvGraphicFramePr>
          <p:cNvPr id="7" name="Table 6"/>
          <p:cNvGraphicFramePr>
            <a:graphicFrameLocks noGrp="1"/>
          </p:cNvGraphicFramePr>
          <p:nvPr/>
        </p:nvGraphicFramePr>
        <p:xfrm>
          <a:off x="1447800" y="1066800"/>
          <a:ext cx="6096000" cy="52374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sz="1200" dirty="0" smtClean="0">
                          <a:solidFill>
                            <a:schemeClr val="tx1"/>
                          </a:solidFill>
                        </a:rPr>
                        <a:t>PHY Header Fields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Bit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Explanation on 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Mode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Reduce</a:t>
                      </a:r>
                      <a:r>
                        <a:rPr lang="en-US" sz="1200" baseline="0" dirty="0" smtClean="0">
                          <a:solidFill>
                            <a:schemeClr val="tx1"/>
                          </a:solidFill>
                        </a:rPr>
                        <a:t> preamble and IFS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Channel Number</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Band Plan ID</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MCS ID</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smtClean="0">
                          <a:solidFill>
                            <a:schemeClr val="tx1"/>
                          </a:solidFill>
                        </a:rPr>
                        <a:t>Provide</a:t>
                      </a:r>
                      <a:r>
                        <a:rPr lang="en-US" sz="1200" baseline="0" smtClean="0">
                          <a:solidFill>
                            <a:schemeClr val="tx1"/>
                          </a:solidFill>
                        </a:rPr>
                        <a:t> information on PHY type and data rate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Length of PSDU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Length up</a:t>
                      </a:r>
                      <a:r>
                        <a:rPr lang="en-US" sz="1200" baseline="0" dirty="0" smtClean="0">
                          <a:solidFill>
                            <a:schemeClr val="tx1"/>
                          </a:solidFill>
                        </a:rPr>
                        <a:t> to </a:t>
                      </a:r>
                      <a:r>
                        <a:rPr lang="en-US" sz="1200" baseline="0" dirty="0" err="1" smtClean="0">
                          <a:solidFill>
                            <a:schemeClr val="tx1"/>
                          </a:solidFill>
                        </a:rPr>
                        <a:t>aMaxPHYPacketSize</a:t>
                      </a:r>
                      <a:endParaRPr lang="en-US" sz="1200" baseline="0" dirty="0" smtClean="0">
                        <a:solidFill>
                          <a:schemeClr val="tx1"/>
                        </a:solidFill>
                      </a:endParaRPr>
                    </a:p>
                    <a:p>
                      <a:pPr algn="ctr"/>
                      <a:r>
                        <a:rPr lang="en-US" sz="1200" baseline="0" dirty="0" smtClean="0">
                          <a:solidFill>
                            <a:schemeClr val="tx1"/>
                          </a:solidFill>
                        </a:rPr>
                        <a:t>(Table 24)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Reserved Fields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5</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Future 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Dimmed OOK</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Info</a:t>
                      </a:r>
                      <a:r>
                        <a:rPr lang="en-US" sz="1200" baseline="0" dirty="0" smtClean="0">
                          <a:solidFill>
                            <a:schemeClr val="tx1"/>
                          </a:solidFill>
                        </a:rPr>
                        <a:t> on comp time, </a:t>
                      </a:r>
                      <a:r>
                        <a:rPr lang="en-US" sz="1200" baseline="0" dirty="0" err="1" smtClean="0">
                          <a:solidFill>
                            <a:schemeClr val="tx1"/>
                          </a:solidFill>
                        </a:rPr>
                        <a:t>resynch</a:t>
                      </a:r>
                      <a:r>
                        <a:rPr lang="en-US" sz="1200" baseline="0" dirty="0" smtClean="0">
                          <a:solidFill>
                            <a:schemeClr val="tx1"/>
                          </a:solidFill>
                        </a:rPr>
                        <a:t> and length of sub-frame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HCS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Header check sequence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Comp Length</a:t>
                      </a:r>
                    </a:p>
                    <a:p>
                      <a:pPr algn="ctr"/>
                      <a:r>
                        <a:rPr lang="en-US" sz="1200" dirty="0" smtClean="0">
                          <a:solidFill>
                            <a:schemeClr val="tx1"/>
                          </a:solidFill>
                        </a:rPr>
                        <a:t>(only if OOK Dimmed=1)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Compensation length in Optical Clocks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err="1" smtClean="0">
                          <a:solidFill>
                            <a:schemeClr val="tx1"/>
                          </a:solidFill>
                        </a:rPr>
                        <a:t>Resynch</a:t>
                      </a:r>
                      <a:r>
                        <a:rPr lang="en-US" sz="1200" dirty="0" smtClean="0">
                          <a:solidFill>
                            <a:schemeClr val="tx1"/>
                          </a:solidFill>
                        </a:rPr>
                        <a:t> Length</a:t>
                      </a:r>
                    </a:p>
                    <a:p>
                      <a:pPr algn="ctr"/>
                      <a:r>
                        <a:rPr lang="en-US" sz="1200" dirty="0" smtClean="0">
                          <a:solidFill>
                            <a:schemeClr val="tx1"/>
                          </a:solidFill>
                        </a:rPr>
                        <a:t>(only if OOK Dimmed=1)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Number of </a:t>
                      </a:r>
                      <a:r>
                        <a:rPr lang="en-US" sz="1200" dirty="0" err="1" smtClean="0">
                          <a:solidFill>
                            <a:schemeClr val="tx1"/>
                          </a:solidFill>
                        </a:rPr>
                        <a:t>resync</a:t>
                      </a:r>
                      <a:r>
                        <a:rPr lang="en-US" sz="1200" baseline="0" dirty="0" smtClean="0">
                          <a:solidFill>
                            <a:schemeClr val="tx1"/>
                          </a:solidFill>
                        </a:rPr>
                        <a:t> </a:t>
                      </a:r>
                      <a:r>
                        <a:rPr lang="en-US" sz="1200" baseline="0" dirty="0" err="1" smtClean="0">
                          <a:solidFill>
                            <a:schemeClr val="tx1"/>
                          </a:solidFill>
                        </a:rPr>
                        <a:t>opical</a:t>
                      </a:r>
                      <a:r>
                        <a:rPr lang="en-US" sz="1200" baseline="0" dirty="0" smtClean="0">
                          <a:solidFill>
                            <a:schemeClr val="tx1"/>
                          </a:solidFill>
                        </a:rPr>
                        <a:t> clocks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Sub-frame</a:t>
                      </a:r>
                      <a:r>
                        <a:rPr lang="en-US" sz="1200" baseline="0" dirty="0" smtClean="0">
                          <a:solidFill>
                            <a:schemeClr val="tx1"/>
                          </a:solidFill>
                        </a:rPr>
                        <a:t> Length</a:t>
                      </a:r>
                    </a:p>
                    <a:p>
                      <a:pPr algn="ctr"/>
                      <a:r>
                        <a:rPr lang="en-US" sz="1200" dirty="0" smtClean="0">
                          <a:solidFill>
                            <a:schemeClr val="tx1"/>
                          </a:solidFill>
                        </a:rPr>
                        <a:t>(only if OOK Dimmed=1)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Length of sub-frame in optical clocks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rPr>
                        <a:t>HCS 2</a:t>
                      </a:r>
                    </a:p>
                    <a:p>
                      <a:pPr algn="ctr"/>
                      <a:r>
                        <a:rPr lang="en-US" sz="1200" dirty="0" smtClean="0">
                          <a:solidFill>
                            <a:schemeClr val="tx1"/>
                          </a:solidFill>
                        </a:rPr>
                        <a:t>(only if OOK Dimmed=1)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16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Header check sequence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3676623" y="685800"/>
            <a:ext cx="1996957" cy="307777"/>
          </a:xfrm>
          <a:prstGeom prst="rect">
            <a:avLst/>
          </a:prstGeom>
          <a:noFill/>
        </p:spPr>
        <p:txBody>
          <a:bodyPr wrap="none" rtlCol="0">
            <a:spAutoFit/>
          </a:bodyPr>
          <a:lstStyle/>
          <a:p>
            <a:r>
              <a:rPr lang="en-US" sz="1400" b="1" dirty="0" smtClean="0"/>
              <a:t>Table 23 – PHY Header</a:t>
            </a:r>
            <a:endParaRPr lang="en-US" sz="1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25</a:t>
            </a:fld>
            <a:endParaRPr lang="en-US"/>
          </a:p>
        </p:txBody>
      </p:sp>
      <p:sp>
        <p:nvSpPr>
          <p:cNvPr id="7" name="TextBox 6"/>
          <p:cNvSpPr txBox="1"/>
          <p:nvPr/>
        </p:nvSpPr>
        <p:spPr>
          <a:xfrm>
            <a:off x="533400" y="914400"/>
            <a:ext cx="8305801" cy="4708981"/>
          </a:xfrm>
          <a:prstGeom prst="rect">
            <a:avLst/>
          </a:prstGeom>
          <a:noFill/>
        </p:spPr>
        <p:txBody>
          <a:bodyPr wrap="square" rtlCol="0">
            <a:spAutoFit/>
          </a:bodyPr>
          <a:lstStyle/>
          <a:p>
            <a:r>
              <a:rPr lang="en-US" b="1" dirty="0" smtClean="0"/>
              <a:t>6.4.1.3.6 Dimmed OOK Bit</a:t>
            </a:r>
          </a:p>
          <a:p>
            <a:endParaRPr lang="en-US" dirty="0" smtClean="0"/>
          </a:p>
          <a:p>
            <a:r>
              <a:rPr lang="en-US" dirty="0" smtClean="0"/>
              <a:t>The dimmed OOK bit shall be set to one when supporting  dimming while using OOK modulation.  This bit indicates that 3 more fields are present at the end of the header.  These fields are described in 6.4.1.3.8, 6.4.1.3.9 and 6.4.1.3.8.  The three added fields have their own HCS post-appended.</a:t>
            </a:r>
          </a:p>
          <a:p>
            <a:endParaRPr lang="en-US" dirty="0" smtClean="0"/>
          </a:p>
          <a:p>
            <a:r>
              <a:rPr lang="en-US" b="1" dirty="0" smtClean="0"/>
              <a:t>6.4.1.3.8 Compensation Length</a:t>
            </a:r>
          </a:p>
          <a:p>
            <a:endParaRPr lang="en-US" dirty="0" smtClean="0"/>
          </a:p>
          <a:p>
            <a:r>
              <a:rPr lang="en-US" dirty="0" smtClean="0"/>
              <a:t>The compensation length has a 10 bit value which indicates the number of compensation symbols at the optical clock rate.  The value of these symbols are user defined.  When used this field shall be set to a value from 0 to 1023.</a:t>
            </a:r>
          </a:p>
          <a:p>
            <a:endParaRPr lang="en-US" dirty="0" smtClean="0"/>
          </a:p>
          <a:p>
            <a:r>
              <a:rPr lang="en-US" b="1" dirty="0" smtClean="0"/>
              <a:t>6.4.1.3.9 </a:t>
            </a:r>
            <a:r>
              <a:rPr lang="en-US" b="1" dirty="0" err="1" smtClean="0"/>
              <a:t>Resynch</a:t>
            </a:r>
            <a:r>
              <a:rPr lang="en-US" b="1" dirty="0" smtClean="0"/>
              <a:t> Length</a:t>
            </a:r>
          </a:p>
          <a:p>
            <a:endParaRPr lang="en-US" b="1" dirty="0" smtClean="0"/>
          </a:p>
          <a:p>
            <a:r>
              <a:rPr lang="en-US" dirty="0" smtClean="0"/>
              <a:t>The </a:t>
            </a:r>
            <a:r>
              <a:rPr lang="en-US" dirty="0" err="1" smtClean="0"/>
              <a:t>resynch</a:t>
            </a:r>
            <a:r>
              <a:rPr lang="en-US" dirty="0" smtClean="0"/>
              <a:t> length has a 4 bit value which indicates the number of </a:t>
            </a:r>
            <a:r>
              <a:rPr lang="en-US" dirty="0" err="1" smtClean="0"/>
              <a:t>resync</a:t>
            </a:r>
            <a:r>
              <a:rPr lang="en-US" dirty="0" smtClean="0"/>
              <a:t> symbols at the optical clock rate.  The </a:t>
            </a:r>
            <a:r>
              <a:rPr lang="en-US" dirty="0" err="1" smtClean="0"/>
              <a:t>resynch</a:t>
            </a:r>
            <a:r>
              <a:rPr lang="en-US" dirty="0" smtClean="0"/>
              <a:t> pattern is the same as the preamble.  When used this field shall be set to a value from 0 to 15.</a:t>
            </a:r>
          </a:p>
          <a:p>
            <a:endParaRPr lang="en-US" dirty="0" smtClean="0"/>
          </a:p>
          <a:p>
            <a:r>
              <a:rPr lang="en-US" b="1" dirty="0" smtClean="0"/>
              <a:t>6.4.1.3.10 </a:t>
            </a:r>
            <a:r>
              <a:rPr lang="en-US" b="1" dirty="0" err="1" smtClean="0"/>
              <a:t>Subframe</a:t>
            </a:r>
            <a:r>
              <a:rPr lang="en-US" b="1" dirty="0" smtClean="0"/>
              <a:t> Length</a:t>
            </a:r>
          </a:p>
          <a:p>
            <a:endParaRPr lang="en-US" dirty="0" smtClean="0"/>
          </a:p>
          <a:p>
            <a:r>
              <a:rPr lang="en-US" dirty="0" smtClean="0"/>
              <a:t>The </a:t>
            </a:r>
            <a:r>
              <a:rPr lang="en-US" dirty="0" err="1" smtClean="0"/>
              <a:t>subframe</a:t>
            </a:r>
            <a:r>
              <a:rPr lang="en-US" dirty="0" smtClean="0"/>
              <a:t> length has a 10 bit value which indicates the number of </a:t>
            </a:r>
            <a:r>
              <a:rPr lang="en-US" dirty="0" err="1" smtClean="0"/>
              <a:t>uncoded</a:t>
            </a:r>
            <a:r>
              <a:rPr lang="en-US" dirty="0" smtClean="0"/>
              <a:t> data bits in the </a:t>
            </a:r>
            <a:r>
              <a:rPr lang="en-US" dirty="0" err="1" smtClean="0"/>
              <a:t>subframe</a:t>
            </a:r>
            <a:r>
              <a:rPr lang="en-US" dirty="0" smtClean="0"/>
              <a:t>.  When used this field shall be set to a value of 0 to 1023. </a:t>
            </a:r>
          </a:p>
          <a:p>
            <a:endParaRPr lang="en-US" dirty="0" smtClean="0"/>
          </a:p>
          <a:p>
            <a:r>
              <a:rPr lang="en-US" b="1" dirty="0" smtClean="0"/>
              <a:t>6.4.1.3.10.1 </a:t>
            </a:r>
            <a:r>
              <a:rPr lang="en-US" b="1" dirty="0" err="1" smtClean="0"/>
              <a:t>Subframe</a:t>
            </a:r>
            <a:r>
              <a:rPr lang="en-US" b="1" dirty="0" smtClean="0"/>
              <a:t> Generation</a:t>
            </a:r>
          </a:p>
          <a:p>
            <a:endParaRPr lang="en-US" dirty="0" smtClean="0"/>
          </a:p>
          <a:p>
            <a:r>
              <a:rPr lang="en-US" dirty="0" smtClean="0"/>
              <a:t>When used, the </a:t>
            </a:r>
            <a:r>
              <a:rPr lang="en-US" dirty="0" err="1" smtClean="0"/>
              <a:t>subframes</a:t>
            </a:r>
            <a:r>
              <a:rPr lang="en-US" dirty="0" smtClean="0"/>
              <a:t> shall be generated at the transmitter after the FCS has be determined and the FEC has been applied.  That is, the FEC and FCS shall not include the compensation symbols and the </a:t>
            </a:r>
            <a:r>
              <a:rPr lang="en-US" dirty="0" err="1" smtClean="0"/>
              <a:t>resync</a:t>
            </a:r>
            <a:r>
              <a:rPr lang="en-US" dirty="0" smtClean="0"/>
              <a:t> symbols.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26</a:t>
            </a:fld>
            <a:endParaRPr lang="en-US"/>
          </a:p>
        </p:txBody>
      </p:sp>
      <p:cxnSp>
        <p:nvCxnSpPr>
          <p:cNvPr id="7" name="Straight Connector 6"/>
          <p:cNvCxnSpPr/>
          <p:nvPr/>
        </p:nvCxnSpPr>
        <p:spPr bwMode="auto">
          <a:xfrm rot="16200000" flipH="1">
            <a:off x="2324100" y="3968234"/>
            <a:ext cx="18288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3048000" y="3091934"/>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3276600" y="3091934"/>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3962400" y="3091934"/>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4191000" y="3091934"/>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4419600" y="3091934"/>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5105400" y="3091934"/>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6629400" y="3091934"/>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6858000" y="3091934"/>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7543800" y="3091934"/>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7772400" y="3091934"/>
            <a:ext cx="228600" cy="381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8001000" y="3091934"/>
            <a:ext cx="685800" cy="3810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Connector 18"/>
          <p:cNvCxnSpPr>
            <a:stCxn id="13" idx="3"/>
            <a:endCxn id="14" idx="1"/>
          </p:cNvCxnSpPr>
          <p:nvPr/>
        </p:nvCxnSpPr>
        <p:spPr bwMode="auto">
          <a:xfrm>
            <a:off x="5334000" y="3282434"/>
            <a:ext cx="1295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0" name="Straight Connector 19"/>
          <p:cNvCxnSpPr/>
          <p:nvPr/>
        </p:nvCxnSpPr>
        <p:spPr bwMode="auto">
          <a:xfrm rot="5400000" flipH="1" flipV="1">
            <a:off x="2667000" y="2787134"/>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rot="5400000" flipH="1" flipV="1">
            <a:off x="8534399" y="2787134"/>
            <a:ext cx="30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Arrow Connector 21"/>
          <p:cNvCxnSpPr/>
          <p:nvPr/>
        </p:nvCxnSpPr>
        <p:spPr bwMode="auto">
          <a:xfrm rot="10800000">
            <a:off x="2819400" y="2787134"/>
            <a:ext cx="19812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Straight Arrow Connector 22"/>
          <p:cNvCxnSpPr/>
          <p:nvPr/>
        </p:nvCxnSpPr>
        <p:spPr bwMode="auto">
          <a:xfrm>
            <a:off x="6400800" y="2776954"/>
            <a:ext cx="2286000" cy="101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4" name="TextBox 23"/>
          <p:cNvSpPr txBox="1"/>
          <p:nvPr/>
        </p:nvSpPr>
        <p:spPr>
          <a:xfrm>
            <a:off x="4958520" y="2590800"/>
            <a:ext cx="1343638" cy="338554"/>
          </a:xfrm>
          <a:prstGeom prst="rect">
            <a:avLst/>
          </a:prstGeom>
          <a:noFill/>
        </p:spPr>
        <p:txBody>
          <a:bodyPr wrap="none" rtlCol="0">
            <a:spAutoFit/>
          </a:bodyPr>
          <a:lstStyle/>
          <a:p>
            <a:r>
              <a:rPr lang="en-US" sz="1600" dirty="0" smtClean="0"/>
              <a:t>Frame Length</a:t>
            </a:r>
            <a:endParaRPr lang="en-US" sz="1600" dirty="0"/>
          </a:p>
        </p:txBody>
      </p:sp>
      <p:sp>
        <p:nvSpPr>
          <p:cNvPr id="25" name="TextBox 24"/>
          <p:cNvSpPr txBox="1"/>
          <p:nvPr/>
        </p:nvSpPr>
        <p:spPr>
          <a:xfrm>
            <a:off x="4800600" y="4321314"/>
            <a:ext cx="1459054" cy="523220"/>
          </a:xfrm>
          <a:prstGeom prst="rect">
            <a:avLst/>
          </a:prstGeom>
          <a:solidFill>
            <a:srgbClr val="FF0000"/>
          </a:solidFill>
          <a:ln>
            <a:solidFill>
              <a:schemeClr val="tx1"/>
            </a:solidFill>
          </a:ln>
        </p:spPr>
        <p:txBody>
          <a:bodyPr wrap="none" rtlCol="0">
            <a:spAutoFit/>
          </a:bodyPr>
          <a:lstStyle/>
          <a:p>
            <a:r>
              <a:rPr lang="en-US" sz="1400" b="1" dirty="0" smtClean="0"/>
              <a:t>Short Sync Field</a:t>
            </a:r>
          </a:p>
          <a:p>
            <a:r>
              <a:rPr lang="en-US" sz="1400" b="1" dirty="0" smtClean="0"/>
              <a:t>i.e. 1010 pattern</a:t>
            </a:r>
            <a:endParaRPr lang="en-US" sz="1400" b="1" dirty="0"/>
          </a:p>
        </p:txBody>
      </p:sp>
      <p:sp>
        <p:nvSpPr>
          <p:cNvPr id="26" name="TextBox 25"/>
          <p:cNvSpPr txBox="1"/>
          <p:nvPr/>
        </p:nvSpPr>
        <p:spPr>
          <a:xfrm>
            <a:off x="6248400" y="4321314"/>
            <a:ext cx="2743200" cy="523220"/>
          </a:xfrm>
          <a:prstGeom prst="rect">
            <a:avLst/>
          </a:prstGeom>
          <a:solidFill>
            <a:schemeClr val="accent2">
              <a:lumMod val="60000"/>
              <a:lumOff val="40000"/>
            </a:schemeClr>
          </a:solidFill>
          <a:ln>
            <a:solidFill>
              <a:schemeClr val="tx1"/>
            </a:solidFill>
          </a:ln>
        </p:spPr>
        <p:txBody>
          <a:bodyPr wrap="square" rtlCol="0">
            <a:spAutoFit/>
          </a:bodyPr>
          <a:lstStyle/>
          <a:p>
            <a:pPr algn="ctr"/>
            <a:r>
              <a:rPr lang="en-US" sz="1400" b="1" dirty="0" smtClean="0"/>
              <a:t>Data Sub-frame</a:t>
            </a:r>
          </a:p>
          <a:p>
            <a:pPr algn="ctr"/>
            <a:endParaRPr lang="en-US" sz="1400" b="1" dirty="0"/>
          </a:p>
        </p:txBody>
      </p:sp>
      <p:sp>
        <p:nvSpPr>
          <p:cNvPr id="27" name="TextBox 26"/>
          <p:cNvSpPr txBox="1"/>
          <p:nvPr/>
        </p:nvSpPr>
        <p:spPr>
          <a:xfrm>
            <a:off x="3509862" y="4311134"/>
            <a:ext cx="1290738" cy="523220"/>
          </a:xfrm>
          <a:prstGeom prst="rect">
            <a:avLst/>
          </a:prstGeom>
          <a:solidFill>
            <a:schemeClr val="bg1"/>
          </a:solidFill>
          <a:ln>
            <a:solidFill>
              <a:schemeClr val="tx1"/>
            </a:solidFill>
          </a:ln>
        </p:spPr>
        <p:txBody>
          <a:bodyPr wrap="none" rtlCol="0">
            <a:spAutoFit/>
          </a:bodyPr>
          <a:lstStyle/>
          <a:p>
            <a:r>
              <a:rPr lang="en-US" sz="1400" b="1" dirty="0" smtClean="0"/>
              <a:t>Compensation</a:t>
            </a:r>
          </a:p>
          <a:p>
            <a:pPr algn="ctr"/>
            <a:r>
              <a:rPr lang="en-US" sz="1400" b="1" dirty="0" smtClean="0"/>
              <a:t>symbols</a:t>
            </a:r>
            <a:endParaRPr lang="en-US" sz="1400" b="1" dirty="0"/>
          </a:p>
        </p:txBody>
      </p:sp>
      <p:cxnSp>
        <p:nvCxnSpPr>
          <p:cNvPr id="28" name="Straight Connector 27"/>
          <p:cNvCxnSpPr/>
          <p:nvPr/>
        </p:nvCxnSpPr>
        <p:spPr bwMode="auto">
          <a:xfrm rot="5400000">
            <a:off x="3314700" y="3663434"/>
            <a:ext cx="83820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5105400" y="3472934"/>
            <a:ext cx="3886200" cy="838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2819400" y="3091934"/>
            <a:ext cx="228600" cy="381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2590800" y="3091934"/>
            <a:ext cx="228600" cy="3810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905000" y="3091934"/>
            <a:ext cx="685800" cy="3810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2819400" y="5311914"/>
            <a:ext cx="824265" cy="523220"/>
          </a:xfrm>
          <a:prstGeom prst="rect">
            <a:avLst/>
          </a:prstGeom>
          <a:solidFill>
            <a:srgbClr val="92D050"/>
          </a:solidFill>
          <a:ln>
            <a:solidFill>
              <a:schemeClr val="tx1"/>
            </a:solidFill>
          </a:ln>
        </p:spPr>
        <p:txBody>
          <a:bodyPr wrap="none" rtlCol="0">
            <a:spAutoFit/>
          </a:bodyPr>
          <a:lstStyle/>
          <a:p>
            <a:r>
              <a:rPr lang="en-US" sz="1400" b="1" dirty="0" smtClean="0"/>
              <a:t>Headers</a:t>
            </a:r>
          </a:p>
          <a:p>
            <a:endParaRPr lang="en-US" sz="1400" b="1" dirty="0"/>
          </a:p>
        </p:txBody>
      </p:sp>
      <p:sp>
        <p:nvSpPr>
          <p:cNvPr id="34" name="TextBox 33"/>
          <p:cNvSpPr txBox="1"/>
          <p:nvPr/>
        </p:nvSpPr>
        <p:spPr>
          <a:xfrm>
            <a:off x="76200" y="5311914"/>
            <a:ext cx="2743200" cy="523220"/>
          </a:xfrm>
          <a:prstGeom prst="rect">
            <a:avLst/>
          </a:prstGeom>
          <a:solidFill>
            <a:srgbClr val="00B0F0"/>
          </a:solidFill>
          <a:ln>
            <a:solidFill>
              <a:schemeClr val="tx1"/>
            </a:solidFill>
          </a:ln>
        </p:spPr>
        <p:txBody>
          <a:bodyPr wrap="square" rtlCol="0">
            <a:spAutoFit/>
          </a:bodyPr>
          <a:lstStyle/>
          <a:p>
            <a:pPr algn="ctr"/>
            <a:r>
              <a:rPr lang="en-US" sz="1400" b="1" dirty="0" smtClean="0"/>
              <a:t>Preambles</a:t>
            </a:r>
          </a:p>
          <a:p>
            <a:pPr algn="ctr"/>
            <a:endParaRPr lang="en-US" sz="1400" b="1" dirty="0"/>
          </a:p>
        </p:txBody>
      </p:sp>
      <p:cxnSp>
        <p:nvCxnSpPr>
          <p:cNvPr id="35" name="Straight Connector 34"/>
          <p:cNvCxnSpPr/>
          <p:nvPr/>
        </p:nvCxnSpPr>
        <p:spPr bwMode="auto">
          <a:xfrm rot="5400000">
            <a:off x="76200" y="3472934"/>
            <a:ext cx="1828800" cy="1828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6" name="TextBox 35"/>
          <p:cNvSpPr txBox="1"/>
          <p:nvPr/>
        </p:nvSpPr>
        <p:spPr>
          <a:xfrm>
            <a:off x="685801" y="990600"/>
            <a:ext cx="8229600" cy="1200329"/>
          </a:xfrm>
          <a:prstGeom prst="rect">
            <a:avLst/>
          </a:prstGeom>
          <a:noFill/>
        </p:spPr>
        <p:txBody>
          <a:bodyPr wrap="square" rtlCol="0">
            <a:spAutoFit/>
          </a:bodyPr>
          <a:lstStyle/>
          <a:p>
            <a:r>
              <a:rPr lang="en-US" b="1" dirty="0" smtClean="0"/>
              <a:t>5.x.x.x</a:t>
            </a:r>
          </a:p>
          <a:p>
            <a:endParaRPr lang="en-US" dirty="0" smtClean="0"/>
          </a:p>
          <a:p>
            <a:r>
              <a:rPr lang="en-US" dirty="0" smtClean="0"/>
              <a:t>Since OOK is always sent with a symmetric Manchester symbol, compensation time needs to be inserted into the data frame to adjust the average intensity of the perceived source intensity as shown in Figure X.  This process breaks the frame in sub-frames and each sub-frame can be proceeded by a </a:t>
            </a:r>
            <a:r>
              <a:rPr lang="en-US" dirty="0" err="1" smtClean="0"/>
              <a:t>resync</a:t>
            </a:r>
            <a:r>
              <a:rPr lang="en-US" dirty="0" smtClean="0"/>
              <a:t> field that aids in readjusting the data clock after the compensation time.  The data frame is fragmented into sub-frames after the FCS has been calculated and the FEC has been applied (TBR). </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12480D9B-C0A3-4873-ACEE-6BFE45675EE2}" type="slidenum">
              <a:rPr lang="en-US" smtClean="0"/>
              <a:pPr/>
              <a:t>27</a:t>
            </a:fld>
            <a:endParaRPr lang="en-US"/>
          </a:p>
        </p:txBody>
      </p:sp>
      <p:sp>
        <p:nvSpPr>
          <p:cNvPr id="7" name="TextBox 6"/>
          <p:cNvSpPr txBox="1"/>
          <p:nvPr/>
        </p:nvSpPr>
        <p:spPr>
          <a:xfrm>
            <a:off x="2928260" y="838200"/>
            <a:ext cx="3320140" cy="338554"/>
          </a:xfrm>
          <a:prstGeom prst="rect">
            <a:avLst/>
          </a:prstGeom>
          <a:noFill/>
        </p:spPr>
        <p:txBody>
          <a:bodyPr wrap="none" rtlCol="0">
            <a:spAutoFit/>
          </a:bodyPr>
          <a:lstStyle/>
          <a:p>
            <a:r>
              <a:rPr lang="en-US" sz="1600" b="1" dirty="0" smtClean="0"/>
              <a:t>General Comment </a:t>
            </a:r>
            <a:r>
              <a:rPr lang="en-US" sz="1600" dirty="0" smtClean="0"/>
              <a:t>(not part of text)</a:t>
            </a:r>
            <a:endParaRPr lang="en-US" sz="1600" dirty="0"/>
          </a:p>
        </p:txBody>
      </p:sp>
      <p:sp>
        <p:nvSpPr>
          <p:cNvPr id="8" name="TextBox 7"/>
          <p:cNvSpPr txBox="1"/>
          <p:nvPr/>
        </p:nvSpPr>
        <p:spPr>
          <a:xfrm>
            <a:off x="914400" y="1219200"/>
            <a:ext cx="7848600" cy="1169551"/>
          </a:xfrm>
          <a:prstGeom prst="rect">
            <a:avLst/>
          </a:prstGeom>
          <a:noFill/>
        </p:spPr>
        <p:txBody>
          <a:bodyPr wrap="square" rtlCol="0">
            <a:spAutoFit/>
          </a:bodyPr>
          <a:lstStyle/>
          <a:p>
            <a:r>
              <a:rPr lang="en-US" sz="1400" dirty="0" smtClean="0"/>
              <a:t>It is believed we are not done in regards to determining the bit rate vs. range trade-off (link budget)  and later editions of this standard might want to adjust the optical clock rates of PHY 1 devices accordingly.  It would be advantageous to adjust the clock rate as high as possible, as allowed by the link budget, so as to minimize the needed compensation time for OOK modulation.  In fact, it is entirely possible that a future merger of PHY 1 and PHY II devices might be feasible.</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3</a:t>
            </a:fld>
            <a:endParaRPr lang="en-US"/>
          </a:p>
        </p:txBody>
      </p:sp>
      <p:sp>
        <p:nvSpPr>
          <p:cNvPr id="7" name="TextBox 6"/>
          <p:cNvSpPr txBox="1"/>
          <p:nvPr/>
        </p:nvSpPr>
        <p:spPr>
          <a:xfrm>
            <a:off x="457200" y="838200"/>
            <a:ext cx="8305800" cy="4154984"/>
          </a:xfrm>
          <a:prstGeom prst="rect">
            <a:avLst/>
          </a:prstGeom>
          <a:noFill/>
        </p:spPr>
        <p:txBody>
          <a:bodyPr wrap="square" rtlCol="0">
            <a:spAutoFit/>
          </a:bodyPr>
          <a:lstStyle/>
          <a:p>
            <a:pPr algn="ctr"/>
            <a:r>
              <a:rPr lang="en-US" sz="2400" u="sng" dirty="0" smtClean="0"/>
              <a:t>Assumptions</a:t>
            </a:r>
          </a:p>
          <a:p>
            <a:endParaRPr lang="en-US" sz="2400" dirty="0"/>
          </a:p>
          <a:p>
            <a:r>
              <a:rPr lang="en-US" sz="2400" dirty="0" smtClean="0"/>
              <a:t>In regards to PHY 1 and PHY 2 … dimming is challenging and problematic.  </a:t>
            </a:r>
          </a:p>
          <a:p>
            <a:endParaRPr lang="en-US" sz="2400" dirty="0"/>
          </a:p>
          <a:p>
            <a:r>
              <a:rPr lang="en-US" sz="2400" dirty="0" smtClean="0"/>
              <a:t>Assumptions in this presentation:</a:t>
            </a:r>
          </a:p>
          <a:p>
            <a:endParaRPr lang="en-US" sz="2400" dirty="0"/>
          </a:p>
          <a:p>
            <a:r>
              <a:rPr lang="en-US" sz="2400" dirty="0" smtClean="0"/>
              <a:t>1. During amplitude modulation the LED is either ON or OFF</a:t>
            </a:r>
          </a:p>
          <a:p>
            <a:endParaRPr lang="en-US" sz="2400" dirty="0"/>
          </a:p>
          <a:p>
            <a:r>
              <a:rPr lang="en-US" sz="2400" dirty="0" smtClean="0"/>
              <a:t>2. The optical rate is so high that intra-frame flicker is not a problem</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96875"/>
            <a:ext cx="1600200" cy="212725"/>
          </a:xfrm>
        </p:spPr>
        <p:txBody>
          <a:bodyPr/>
          <a:lstStyle/>
          <a:p>
            <a:r>
              <a:rPr lang="en-US" dirty="0"/>
              <a:t>&lt;month year&gt;</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1E42FC1D-E2C1-4CB3-8FB9-20412D4CAB84}" type="slidenum">
              <a:rPr lang="en-US"/>
              <a:pPr/>
              <a:t>4</a:t>
            </a:fld>
            <a:endParaRPr lang="en-US"/>
          </a:p>
        </p:txBody>
      </p:sp>
      <p:sp>
        <p:nvSpPr>
          <p:cNvPr id="7" name="TextBox 6"/>
          <p:cNvSpPr txBox="1"/>
          <p:nvPr/>
        </p:nvSpPr>
        <p:spPr>
          <a:xfrm>
            <a:off x="152400" y="914400"/>
            <a:ext cx="8915400" cy="4524315"/>
          </a:xfrm>
          <a:prstGeom prst="rect">
            <a:avLst/>
          </a:prstGeom>
          <a:noFill/>
        </p:spPr>
        <p:txBody>
          <a:bodyPr wrap="square" rtlCol="0">
            <a:spAutoFit/>
          </a:bodyPr>
          <a:lstStyle/>
          <a:p>
            <a:r>
              <a:rPr lang="en-US" sz="2400" dirty="0" smtClean="0"/>
              <a:t>Terminology interpretation:</a:t>
            </a:r>
          </a:p>
          <a:p>
            <a:endParaRPr lang="en-US" sz="2400" dirty="0"/>
          </a:p>
          <a:p>
            <a:r>
              <a:rPr lang="en-US" sz="2400" dirty="0" smtClean="0"/>
              <a:t>1. </a:t>
            </a:r>
            <a:r>
              <a:rPr lang="en-US" sz="2400" u="sng" dirty="0" smtClean="0"/>
              <a:t>Intra-frame flicker has two possible causes </a:t>
            </a:r>
            <a:r>
              <a:rPr lang="en-US" sz="1800" i="1" u="sng" dirty="0" smtClean="0">
                <a:cs typeface="Times New Roman" pitchFamily="18" charset="0"/>
              </a:rPr>
              <a:t>(need to modify definition)</a:t>
            </a:r>
          </a:p>
          <a:p>
            <a:pPr marL="457200" indent="-457200">
              <a:buFont typeface="+mj-lt"/>
              <a:buAutoNum type="alphaLcParenR"/>
            </a:pPr>
            <a:r>
              <a:rPr lang="en-US" sz="2400" dirty="0" smtClean="0"/>
              <a:t>Optical rate (which we assumed is very high – so not a problem)</a:t>
            </a:r>
          </a:p>
          <a:p>
            <a:pPr marL="457200" indent="-457200">
              <a:buFont typeface="+mj-lt"/>
              <a:buAutoNum type="alphaLcParenR"/>
            </a:pPr>
            <a:r>
              <a:rPr lang="en-US" sz="2400" dirty="0" smtClean="0">
                <a:solidFill>
                  <a:srgbClr val="FF0000"/>
                </a:solidFill>
              </a:rPr>
              <a:t>Frame modification to accommodate dimming (potential problem)</a:t>
            </a:r>
          </a:p>
          <a:p>
            <a:pPr marL="457200" indent="-457200"/>
            <a:endParaRPr lang="en-US" sz="2400" dirty="0"/>
          </a:p>
          <a:p>
            <a:pPr marL="457200" indent="-457200"/>
            <a:endParaRPr lang="en-US" sz="2400" dirty="0" smtClean="0"/>
          </a:p>
          <a:p>
            <a:pPr marL="457200" indent="-457200">
              <a:buFont typeface="+mj-lt"/>
              <a:buAutoNum type="alphaLcParenR"/>
            </a:pPr>
            <a:endParaRPr lang="en-US" sz="2400" dirty="0"/>
          </a:p>
          <a:p>
            <a:pPr marL="457200" indent="-457200"/>
            <a:endParaRPr lang="en-US" sz="2400" dirty="0" smtClean="0"/>
          </a:p>
          <a:p>
            <a:pPr marL="457200" indent="-457200"/>
            <a:endParaRPr lang="en-US" sz="2400" dirty="0"/>
          </a:p>
          <a:p>
            <a:r>
              <a:rPr lang="en-US" sz="2400" dirty="0" smtClean="0"/>
              <a:t>2. </a:t>
            </a:r>
            <a:r>
              <a:rPr lang="en-US" sz="2400" u="sng" dirty="0" smtClean="0"/>
              <a:t>Inter-frame flicker is the flicker between frames</a:t>
            </a:r>
          </a:p>
          <a:p>
            <a:pPr marL="457200" indent="-457200">
              <a:buFont typeface="+mj-lt"/>
              <a:buAutoNum type="alphaLcParenR"/>
            </a:pPr>
            <a:r>
              <a:rPr lang="en-US" sz="2400" dirty="0" smtClean="0"/>
              <a:t>Requires compensation transmission between frames (no problem)</a:t>
            </a:r>
          </a:p>
        </p:txBody>
      </p:sp>
      <p:sp>
        <p:nvSpPr>
          <p:cNvPr id="8" name="TextBox 7"/>
          <p:cNvSpPr txBox="1"/>
          <p:nvPr/>
        </p:nvSpPr>
        <p:spPr>
          <a:xfrm>
            <a:off x="990600" y="5619690"/>
            <a:ext cx="2133918" cy="400110"/>
          </a:xfrm>
          <a:prstGeom prst="rect">
            <a:avLst/>
          </a:prstGeom>
          <a:noFill/>
          <a:ln>
            <a:solidFill>
              <a:schemeClr val="tx1"/>
            </a:solidFill>
          </a:ln>
        </p:spPr>
        <p:txBody>
          <a:bodyPr wrap="none" rtlCol="0">
            <a:spAutoFit/>
          </a:bodyPr>
          <a:lstStyle/>
          <a:p>
            <a:r>
              <a:rPr lang="en-US" sz="2000" dirty="0" smtClean="0"/>
              <a:t>Active Data Frame</a:t>
            </a:r>
            <a:endParaRPr lang="en-US" sz="2000" dirty="0"/>
          </a:p>
        </p:txBody>
      </p:sp>
      <p:sp>
        <p:nvSpPr>
          <p:cNvPr id="9" name="TextBox 8"/>
          <p:cNvSpPr txBox="1"/>
          <p:nvPr/>
        </p:nvSpPr>
        <p:spPr>
          <a:xfrm>
            <a:off x="3124200" y="5619690"/>
            <a:ext cx="2382383" cy="400110"/>
          </a:xfrm>
          <a:prstGeom prst="rect">
            <a:avLst/>
          </a:prstGeom>
          <a:noFill/>
          <a:ln>
            <a:solidFill>
              <a:schemeClr val="tx1"/>
            </a:solidFill>
          </a:ln>
        </p:spPr>
        <p:txBody>
          <a:bodyPr wrap="none" rtlCol="0">
            <a:spAutoFit/>
          </a:bodyPr>
          <a:lstStyle/>
          <a:p>
            <a:r>
              <a:rPr lang="en-US" sz="2000" dirty="0" smtClean="0"/>
              <a:t>Compensation Frame</a:t>
            </a:r>
            <a:endParaRPr lang="en-US" sz="2000" dirty="0"/>
          </a:p>
        </p:txBody>
      </p:sp>
      <p:sp>
        <p:nvSpPr>
          <p:cNvPr id="10" name="TextBox 9"/>
          <p:cNvSpPr txBox="1"/>
          <p:nvPr/>
        </p:nvSpPr>
        <p:spPr>
          <a:xfrm>
            <a:off x="5486082" y="5619690"/>
            <a:ext cx="2133918" cy="400110"/>
          </a:xfrm>
          <a:prstGeom prst="rect">
            <a:avLst/>
          </a:prstGeom>
          <a:noFill/>
          <a:ln>
            <a:solidFill>
              <a:schemeClr val="bg1">
                <a:lumMod val="65000"/>
              </a:schemeClr>
            </a:solidFill>
          </a:ln>
        </p:spPr>
        <p:txBody>
          <a:bodyPr wrap="none" rtlCol="0">
            <a:spAutoFit/>
          </a:bodyPr>
          <a:lstStyle/>
          <a:p>
            <a:r>
              <a:rPr lang="en-US" sz="2000" dirty="0" smtClean="0">
                <a:solidFill>
                  <a:schemeClr val="bg1">
                    <a:lumMod val="65000"/>
                  </a:schemeClr>
                </a:solidFill>
              </a:rPr>
              <a:t>Active Data Frame</a:t>
            </a:r>
            <a:endParaRPr lang="en-US" sz="2000" dirty="0">
              <a:solidFill>
                <a:schemeClr val="bg1">
                  <a:lumMod val="65000"/>
                </a:schemeClr>
              </a:solidFill>
            </a:endParaRPr>
          </a:p>
        </p:txBody>
      </p:sp>
      <p:sp>
        <p:nvSpPr>
          <p:cNvPr id="14" name="TextBox 13"/>
          <p:cNvSpPr txBox="1"/>
          <p:nvPr/>
        </p:nvSpPr>
        <p:spPr>
          <a:xfrm>
            <a:off x="25908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34557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9144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7" name="TextBox 16"/>
          <p:cNvSpPr txBox="1"/>
          <p:nvPr/>
        </p:nvSpPr>
        <p:spPr>
          <a:xfrm>
            <a:off x="17793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8" name="TextBox 17"/>
          <p:cNvSpPr txBox="1"/>
          <p:nvPr/>
        </p:nvSpPr>
        <p:spPr>
          <a:xfrm>
            <a:off x="59436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9" name="TextBox 18"/>
          <p:cNvSpPr txBox="1"/>
          <p:nvPr/>
        </p:nvSpPr>
        <p:spPr>
          <a:xfrm>
            <a:off x="68085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0" name="TextBox 19"/>
          <p:cNvSpPr txBox="1"/>
          <p:nvPr/>
        </p:nvSpPr>
        <p:spPr>
          <a:xfrm>
            <a:off x="42672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1" name="TextBox 20"/>
          <p:cNvSpPr txBox="1"/>
          <p:nvPr/>
        </p:nvSpPr>
        <p:spPr>
          <a:xfrm>
            <a:off x="51321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2" name="TextBox 21"/>
          <p:cNvSpPr txBox="1"/>
          <p:nvPr/>
        </p:nvSpPr>
        <p:spPr>
          <a:xfrm>
            <a:off x="3200400" y="38862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4" name="Straight Connector 23"/>
          <p:cNvCxnSpPr/>
          <p:nvPr/>
        </p:nvCxnSpPr>
        <p:spPr bwMode="auto">
          <a:xfrm>
            <a:off x="5486400" y="40386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6" name="Straight Connector 25"/>
          <p:cNvCxnSpPr/>
          <p:nvPr/>
        </p:nvCxnSpPr>
        <p:spPr bwMode="auto">
          <a:xfrm>
            <a:off x="990600" y="40386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5"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5</a:t>
            </a:fld>
            <a:endParaRPr lang="en-US"/>
          </a:p>
        </p:txBody>
      </p:sp>
      <p:sp>
        <p:nvSpPr>
          <p:cNvPr id="8" name="TextBox 7"/>
          <p:cNvSpPr txBox="1"/>
          <p:nvPr/>
        </p:nvSpPr>
        <p:spPr>
          <a:xfrm>
            <a:off x="457200" y="838200"/>
            <a:ext cx="8382000" cy="4524315"/>
          </a:xfrm>
          <a:prstGeom prst="rect">
            <a:avLst/>
          </a:prstGeom>
          <a:noFill/>
        </p:spPr>
        <p:txBody>
          <a:bodyPr wrap="square" rtlCol="0">
            <a:spAutoFit/>
          </a:bodyPr>
          <a:lstStyle/>
          <a:p>
            <a:r>
              <a:rPr lang="en-US" sz="2400" u="sng" dirty="0" smtClean="0"/>
              <a:t>Dimming impacts performance three ways:</a:t>
            </a:r>
          </a:p>
          <a:p>
            <a:endParaRPr lang="en-US" sz="2400" dirty="0"/>
          </a:p>
          <a:p>
            <a:r>
              <a:rPr lang="en-US" sz="2400" dirty="0" smtClean="0"/>
              <a:t>1. Causes data rate reduction in OOK and range reduction in VPM.</a:t>
            </a:r>
          </a:p>
          <a:p>
            <a:endParaRPr lang="en-US" sz="2400" dirty="0"/>
          </a:p>
          <a:p>
            <a:r>
              <a:rPr lang="en-US" sz="2400" dirty="0" smtClean="0"/>
              <a:t>2. Can cause dimming related intra-frame flicker in OOK and link reliability problems in VPM.</a:t>
            </a:r>
          </a:p>
          <a:p>
            <a:endParaRPr lang="en-US" sz="2400" dirty="0"/>
          </a:p>
          <a:p>
            <a:r>
              <a:rPr lang="en-US" sz="2400" dirty="0" smtClean="0"/>
              <a:t>3. Given a minimum size link establishment packet and a practical dimming limit, a minimum data rate restriction is imposed.</a:t>
            </a:r>
          </a:p>
          <a:p>
            <a:endParaRPr lang="en-US" sz="2400" dirty="0"/>
          </a:p>
          <a:p>
            <a:r>
              <a:rPr lang="en-US" sz="2400" dirty="0" smtClean="0"/>
              <a:t>We now qualitatively expound on these three points in the following slides.</a:t>
            </a:r>
            <a:endParaRPr lang="en-US" sz="2400" dirty="0"/>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6</a:t>
            </a:fld>
            <a:endParaRPr lang="en-US"/>
          </a:p>
        </p:txBody>
      </p:sp>
      <p:sp>
        <p:nvSpPr>
          <p:cNvPr id="7" name="TextBox 6"/>
          <p:cNvSpPr txBox="1"/>
          <p:nvPr/>
        </p:nvSpPr>
        <p:spPr>
          <a:xfrm>
            <a:off x="457200" y="685800"/>
            <a:ext cx="8305800" cy="5632311"/>
          </a:xfrm>
          <a:prstGeom prst="rect">
            <a:avLst/>
          </a:prstGeom>
          <a:noFill/>
        </p:spPr>
        <p:txBody>
          <a:bodyPr wrap="square" rtlCol="0">
            <a:spAutoFit/>
          </a:bodyPr>
          <a:lstStyle/>
          <a:p>
            <a:r>
              <a:rPr lang="en-US" sz="2400" u="sng" dirty="0" smtClean="0"/>
              <a:t>Point #1 – impact of dimming on data rate and range</a:t>
            </a:r>
          </a:p>
          <a:p>
            <a:endParaRPr lang="en-US" sz="2400" dirty="0"/>
          </a:p>
          <a:p>
            <a:r>
              <a:rPr lang="en-US" sz="2400" dirty="0" smtClean="0"/>
              <a:t>As the LED dims, the energy available for amplitude modulated data transmission has to decrease. </a:t>
            </a:r>
          </a:p>
          <a:p>
            <a:endParaRPr lang="en-US" sz="2400" dirty="0"/>
          </a:p>
          <a:p>
            <a:r>
              <a:rPr lang="en-US" sz="2400" b="1" i="1" dirty="0" smtClean="0"/>
              <a:t>OOK impact: constant range with reduced data rate</a:t>
            </a:r>
          </a:p>
          <a:p>
            <a:pPr>
              <a:buFont typeface="Arial" pitchFamily="34" charset="0"/>
              <a:buChar char="•"/>
            </a:pPr>
            <a:r>
              <a:rPr lang="en-US" sz="2400" dirty="0" smtClean="0"/>
              <a:t> OOK sends data with either the LED full-on or full-off (stated assumption), so if the energy per bit stays constant then the data rate must be reduced (because of less available energy)</a:t>
            </a:r>
          </a:p>
          <a:p>
            <a:pPr>
              <a:buFont typeface="Arial" pitchFamily="34" charset="0"/>
              <a:buChar char="•"/>
            </a:pPr>
            <a:r>
              <a:rPr lang="en-US" sz="2400" dirty="0"/>
              <a:t> </a:t>
            </a:r>
            <a:r>
              <a:rPr lang="en-US" sz="2400" dirty="0" smtClean="0"/>
              <a:t>This is manifested in the fact that to achieve dimming with OOK, intra-frame dead time must be inserted</a:t>
            </a:r>
          </a:p>
          <a:p>
            <a:pPr>
              <a:buFont typeface="Arial" pitchFamily="34" charset="0"/>
              <a:buChar char="•"/>
            </a:pPr>
            <a:endParaRPr lang="en-US" sz="2400" dirty="0"/>
          </a:p>
          <a:p>
            <a:r>
              <a:rPr lang="en-US" sz="2400" b="1" i="1" dirty="0" smtClean="0"/>
              <a:t>VPM impact: constant data rate with reduced range</a:t>
            </a:r>
          </a:p>
          <a:p>
            <a:pPr>
              <a:buFont typeface="Arial" pitchFamily="34" charset="0"/>
              <a:buChar char="•"/>
            </a:pPr>
            <a:r>
              <a:rPr lang="en-US" sz="2400" dirty="0"/>
              <a:t> </a:t>
            </a:r>
            <a:r>
              <a:rPr lang="en-US" sz="2400" dirty="0" smtClean="0"/>
              <a:t>As the light dims, VPM continues to send data at the same rate but with less energy per bit; hence, the range must be reduced</a:t>
            </a:r>
          </a:p>
        </p:txBody>
      </p:sp>
      <p:sp>
        <p:nvSpPr>
          <p:cNvPr id="11" name="Date Placeholder 3"/>
          <p:cNvSpPr>
            <a:spLocks noGrp="1"/>
          </p:cNvSpPr>
          <p:nvPr>
            <p:ph type="dt" sz="half" idx="10"/>
          </p:nvPr>
        </p:nvSpPr>
        <p:spPr>
          <a:xfrm>
            <a:off x="685800" y="381000"/>
            <a:ext cx="1600200" cy="212725"/>
          </a:xfrm>
        </p:spPr>
        <p:txBody>
          <a:bodyPr/>
          <a:lstStyle/>
          <a:p>
            <a:r>
              <a:rPr lang="en-US" dirty="0"/>
              <a:t>&lt;month year&gt;</a:t>
            </a:r>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7</a:t>
            </a:fld>
            <a:endParaRPr lang="en-US"/>
          </a:p>
        </p:txBody>
      </p:sp>
      <p:sp>
        <p:nvSpPr>
          <p:cNvPr id="8" name="Rectangle 7"/>
          <p:cNvSpPr/>
          <p:nvPr/>
        </p:nvSpPr>
        <p:spPr>
          <a:xfrm>
            <a:off x="381000" y="685800"/>
            <a:ext cx="8458201" cy="5632311"/>
          </a:xfrm>
          <a:prstGeom prst="rect">
            <a:avLst/>
          </a:prstGeom>
        </p:spPr>
        <p:txBody>
          <a:bodyPr wrap="square">
            <a:spAutoFit/>
          </a:bodyPr>
          <a:lstStyle/>
          <a:p>
            <a:pPr lvl="0"/>
            <a:r>
              <a:rPr lang="en-US" sz="2400" u="sng" dirty="0">
                <a:solidFill>
                  <a:srgbClr val="000000"/>
                </a:solidFill>
              </a:rPr>
              <a:t>Point #1 – </a:t>
            </a:r>
            <a:r>
              <a:rPr lang="en-US" sz="2400" u="sng" dirty="0" smtClean="0"/>
              <a:t>impact of dimming on data rate and range </a:t>
            </a:r>
            <a:r>
              <a:rPr lang="en-US" sz="2400" u="sng" dirty="0" smtClean="0">
                <a:solidFill>
                  <a:srgbClr val="000000"/>
                </a:solidFill>
              </a:rPr>
              <a:t>(continued)</a:t>
            </a:r>
          </a:p>
          <a:p>
            <a:pPr lvl="0"/>
            <a:endParaRPr lang="en-US" sz="2400" dirty="0">
              <a:solidFill>
                <a:srgbClr val="000000"/>
              </a:solidFill>
            </a:endParaRPr>
          </a:p>
          <a:p>
            <a:pPr lvl="0"/>
            <a:r>
              <a:rPr lang="en-US" sz="2400" b="1" i="1" dirty="0" smtClean="0">
                <a:solidFill>
                  <a:srgbClr val="000000"/>
                </a:solidFill>
              </a:rPr>
              <a:t>Impact of using OOK for link establishment and then switching to “dimmed VPM” for packet data transmission</a:t>
            </a:r>
          </a:p>
          <a:p>
            <a:pPr lvl="0"/>
            <a:endParaRPr lang="en-US" sz="2400" dirty="0">
              <a:solidFill>
                <a:srgbClr val="000000"/>
              </a:solidFill>
            </a:endParaRPr>
          </a:p>
          <a:p>
            <a:pPr lvl="0"/>
            <a:r>
              <a:rPr lang="en-US" sz="2400" dirty="0" smtClean="0">
                <a:solidFill>
                  <a:srgbClr val="000000"/>
                </a:solidFill>
              </a:rPr>
              <a:t>According to the draft, VPM does link establishment using OOK (50% duty cycle VPM) and then switches to “dimmed VPM” (less than 50% duty cycle) for the packet body.</a:t>
            </a:r>
          </a:p>
          <a:p>
            <a:pPr lvl="0">
              <a:buFont typeface="Arial" pitchFamily="34" charset="0"/>
              <a:buChar char="•"/>
            </a:pPr>
            <a:r>
              <a:rPr lang="en-US" sz="2400" dirty="0">
                <a:solidFill>
                  <a:srgbClr val="000000"/>
                </a:solidFill>
              </a:rPr>
              <a:t> </a:t>
            </a:r>
            <a:r>
              <a:rPr lang="en-US" sz="2400" dirty="0" smtClean="0">
                <a:solidFill>
                  <a:srgbClr val="000000"/>
                </a:solidFill>
              </a:rPr>
              <a:t>Dead time is inserted between the OOK transmission and the VPM transmission to compensate for the OOK part of the frame</a:t>
            </a:r>
          </a:p>
          <a:p>
            <a:pPr lvl="0"/>
            <a:endParaRPr lang="en-US" sz="2400" dirty="0" smtClean="0">
              <a:solidFill>
                <a:srgbClr val="000000"/>
              </a:solidFill>
            </a:endParaRPr>
          </a:p>
          <a:p>
            <a:pPr lvl="0"/>
            <a:endParaRPr lang="en-US" sz="2400" dirty="0" smtClean="0">
              <a:solidFill>
                <a:srgbClr val="000000"/>
              </a:solidFill>
            </a:endParaRPr>
          </a:p>
          <a:p>
            <a:pPr lvl="0">
              <a:buFont typeface="Arial" pitchFamily="34" charset="0"/>
              <a:buChar char="•"/>
            </a:pPr>
            <a:r>
              <a:rPr lang="en-US" sz="2400" dirty="0">
                <a:solidFill>
                  <a:srgbClr val="000000"/>
                </a:solidFill>
              </a:rPr>
              <a:t> </a:t>
            </a:r>
            <a:r>
              <a:rPr lang="en-US" sz="2400" b="1" i="1" dirty="0" smtClean="0">
                <a:solidFill>
                  <a:srgbClr val="000000"/>
                </a:solidFill>
              </a:rPr>
              <a:t>It is possible that the link can be established at longer range than the packet body can be transmitted</a:t>
            </a:r>
            <a:r>
              <a:rPr lang="en-US" sz="2400" dirty="0" smtClean="0">
                <a:solidFill>
                  <a:srgbClr val="000000"/>
                </a:solidFill>
              </a:rPr>
              <a:t>.  This will result in being able to connect but not being able to pass data.</a:t>
            </a:r>
            <a:endParaRPr lang="en-US" sz="2400" dirty="0">
              <a:solidFill>
                <a:srgbClr val="000000"/>
              </a:solidFill>
            </a:endParaRPr>
          </a:p>
        </p:txBody>
      </p:sp>
      <p:sp>
        <p:nvSpPr>
          <p:cNvPr id="9" name="TextBox 8"/>
          <p:cNvSpPr txBox="1"/>
          <p:nvPr/>
        </p:nvSpPr>
        <p:spPr>
          <a:xfrm>
            <a:off x="762000" y="4552890"/>
            <a:ext cx="2803973" cy="400110"/>
          </a:xfrm>
          <a:prstGeom prst="rect">
            <a:avLst/>
          </a:prstGeom>
          <a:noFill/>
          <a:ln>
            <a:solidFill>
              <a:schemeClr val="tx1"/>
            </a:solidFill>
          </a:ln>
        </p:spPr>
        <p:txBody>
          <a:bodyPr wrap="none" rtlCol="0">
            <a:spAutoFit/>
          </a:bodyPr>
          <a:lstStyle/>
          <a:p>
            <a:r>
              <a:rPr lang="en-US" sz="2000" dirty="0" smtClean="0"/>
              <a:t>OOK Link Establishment</a:t>
            </a:r>
            <a:endParaRPr lang="en-US" sz="2000" dirty="0"/>
          </a:p>
        </p:txBody>
      </p:sp>
      <p:sp>
        <p:nvSpPr>
          <p:cNvPr id="10" name="TextBox 9"/>
          <p:cNvSpPr txBox="1"/>
          <p:nvPr/>
        </p:nvSpPr>
        <p:spPr>
          <a:xfrm>
            <a:off x="3581400" y="4552890"/>
            <a:ext cx="1466235" cy="400110"/>
          </a:xfrm>
          <a:prstGeom prst="rect">
            <a:avLst/>
          </a:prstGeom>
          <a:noFill/>
          <a:ln>
            <a:solidFill>
              <a:schemeClr val="tx1"/>
            </a:solidFill>
          </a:ln>
        </p:spPr>
        <p:txBody>
          <a:bodyPr wrap="none" rtlCol="0">
            <a:spAutoFit/>
          </a:bodyPr>
          <a:lstStyle/>
          <a:p>
            <a:r>
              <a:rPr lang="en-US" sz="2000" dirty="0" smtClean="0"/>
              <a:t>Comp Time </a:t>
            </a:r>
            <a:endParaRPr lang="en-US" sz="2000" dirty="0"/>
          </a:p>
        </p:txBody>
      </p:sp>
      <p:sp>
        <p:nvSpPr>
          <p:cNvPr id="11" name="TextBox 10"/>
          <p:cNvSpPr txBox="1"/>
          <p:nvPr/>
        </p:nvSpPr>
        <p:spPr>
          <a:xfrm>
            <a:off x="5024703" y="4552890"/>
            <a:ext cx="3384260" cy="400110"/>
          </a:xfrm>
          <a:prstGeom prst="rect">
            <a:avLst/>
          </a:prstGeom>
          <a:noFill/>
          <a:ln>
            <a:solidFill>
              <a:schemeClr val="tx1"/>
            </a:solidFill>
          </a:ln>
        </p:spPr>
        <p:txBody>
          <a:bodyPr wrap="none" rtlCol="0">
            <a:spAutoFit/>
          </a:bodyPr>
          <a:lstStyle/>
          <a:p>
            <a:r>
              <a:rPr lang="en-US" sz="2000" dirty="0" smtClean="0"/>
              <a:t>VPM Data Body                       </a:t>
            </a:r>
            <a:endParaRPr lang="en-US" sz="2000"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8</a:t>
            </a:fld>
            <a:endParaRPr lang="en-US"/>
          </a:p>
        </p:txBody>
      </p:sp>
      <p:sp>
        <p:nvSpPr>
          <p:cNvPr id="7" name="Rectangle 6"/>
          <p:cNvSpPr/>
          <p:nvPr/>
        </p:nvSpPr>
        <p:spPr>
          <a:xfrm>
            <a:off x="609600" y="685800"/>
            <a:ext cx="7924800" cy="1569660"/>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a:t>
            </a:r>
          </a:p>
          <a:p>
            <a:endParaRPr lang="en-US" sz="2400" dirty="0">
              <a:solidFill>
                <a:srgbClr val="000000"/>
              </a:solidFill>
            </a:endParaRPr>
          </a:p>
          <a:p>
            <a:r>
              <a:rPr lang="en-US" sz="2400" dirty="0" smtClean="0">
                <a:solidFill>
                  <a:srgbClr val="000000"/>
                </a:solidFill>
              </a:rPr>
              <a:t>Intra-frame dimming in OOK is achieved by the insertion of compensation time into the active frame.</a:t>
            </a:r>
            <a:endParaRPr lang="en-US" dirty="0"/>
          </a:p>
        </p:txBody>
      </p:sp>
      <p:sp>
        <p:nvSpPr>
          <p:cNvPr id="8" name="TextBox 7"/>
          <p:cNvSpPr txBox="1"/>
          <p:nvPr/>
        </p:nvSpPr>
        <p:spPr>
          <a:xfrm>
            <a:off x="28194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36843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11430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1" name="TextBox 10"/>
          <p:cNvSpPr txBox="1"/>
          <p:nvPr/>
        </p:nvSpPr>
        <p:spPr>
          <a:xfrm>
            <a:off x="20079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2" name="TextBox 11"/>
          <p:cNvSpPr txBox="1"/>
          <p:nvPr/>
        </p:nvSpPr>
        <p:spPr>
          <a:xfrm>
            <a:off x="61722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3" name="TextBox 12"/>
          <p:cNvSpPr txBox="1"/>
          <p:nvPr/>
        </p:nvSpPr>
        <p:spPr>
          <a:xfrm>
            <a:off x="70371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4" name="TextBox 13"/>
          <p:cNvSpPr txBox="1"/>
          <p:nvPr/>
        </p:nvSpPr>
        <p:spPr>
          <a:xfrm>
            <a:off x="44958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53607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3429000" y="325749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17" name="Straight Connector 16"/>
          <p:cNvCxnSpPr/>
          <p:nvPr/>
        </p:nvCxnSpPr>
        <p:spPr bwMode="auto">
          <a:xfrm>
            <a:off x="5715000" y="340989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8" name="Straight Connector 17"/>
          <p:cNvCxnSpPr/>
          <p:nvPr/>
        </p:nvCxnSpPr>
        <p:spPr bwMode="auto">
          <a:xfrm>
            <a:off x="1219200" y="340989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9" name="TextBox 18"/>
          <p:cNvSpPr txBox="1"/>
          <p:nvPr/>
        </p:nvSpPr>
        <p:spPr>
          <a:xfrm>
            <a:off x="3962400" y="4854714"/>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4827359" y="4854714"/>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685800" y="3810000"/>
            <a:ext cx="8153399" cy="830997"/>
          </a:xfrm>
          <a:prstGeom prst="rect">
            <a:avLst/>
          </a:prstGeom>
          <a:noFill/>
        </p:spPr>
        <p:txBody>
          <a:bodyPr wrap="square" rtlCol="0">
            <a:spAutoFit/>
          </a:bodyPr>
          <a:lstStyle/>
          <a:p>
            <a:r>
              <a:rPr lang="en-US" sz="2400" dirty="0" smtClean="0"/>
              <a:t>If the repetition rate of the active and comp time becomes too low then flicker can start to occur</a:t>
            </a:r>
            <a:endParaRPr lang="en-US" sz="2400" dirty="0"/>
          </a:p>
        </p:txBody>
      </p:sp>
      <p:sp>
        <p:nvSpPr>
          <p:cNvPr id="22" name="TextBox 21"/>
          <p:cNvSpPr txBox="1"/>
          <p:nvPr/>
        </p:nvSpPr>
        <p:spPr>
          <a:xfrm>
            <a:off x="4572000" y="56388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23" name="Straight Connector 22"/>
          <p:cNvCxnSpPr/>
          <p:nvPr/>
        </p:nvCxnSpPr>
        <p:spPr bwMode="auto">
          <a:xfrm>
            <a:off x="5181600" y="58674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4" name="Straight Connector 23"/>
          <p:cNvCxnSpPr/>
          <p:nvPr/>
        </p:nvCxnSpPr>
        <p:spPr bwMode="auto">
          <a:xfrm>
            <a:off x="3962400" y="58674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5"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6"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9</a:t>
            </a:fld>
            <a:endParaRPr lang="en-US"/>
          </a:p>
        </p:txBody>
      </p:sp>
      <p:sp>
        <p:nvSpPr>
          <p:cNvPr id="8" name="Rectangle 7"/>
          <p:cNvSpPr/>
          <p:nvPr/>
        </p:nvSpPr>
        <p:spPr>
          <a:xfrm>
            <a:off x="685800" y="838200"/>
            <a:ext cx="7924800" cy="4524315"/>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 (cont.)</a:t>
            </a:r>
          </a:p>
          <a:p>
            <a:endParaRPr lang="en-US" sz="2400" dirty="0">
              <a:solidFill>
                <a:srgbClr val="000000"/>
              </a:solidFill>
            </a:endParaRPr>
          </a:p>
          <a:p>
            <a:r>
              <a:rPr lang="en-US" sz="2400" dirty="0" smtClean="0">
                <a:solidFill>
                  <a:srgbClr val="000000"/>
                </a:solidFill>
              </a:rPr>
              <a:t>The minimum active time is determined by a null packet (no data body, as shown below)</a:t>
            </a: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r>
              <a:rPr lang="en-US" sz="2400" dirty="0" smtClean="0">
                <a:solidFill>
                  <a:srgbClr val="000000"/>
                </a:solidFill>
              </a:rPr>
              <a:t>PHY rates and corresponding active times for null packet:</a:t>
            </a:r>
          </a:p>
          <a:p>
            <a:r>
              <a:rPr lang="en-US" sz="2400" dirty="0" smtClean="0">
                <a:solidFill>
                  <a:srgbClr val="000000"/>
                </a:solidFill>
              </a:rPr>
              <a:t>5 kbps     </a:t>
            </a:r>
            <a:r>
              <a:rPr lang="en-US" sz="2400" dirty="0" smtClean="0">
                <a:solidFill>
                  <a:srgbClr val="000000"/>
                </a:solidFill>
                <a:sym typeface="Wingdings" pitchFamily="2" charset="2"/>
              </a:rPr>
              <a:t>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50 kbps   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100 kbps  2.04 </a:t>
            </a:r>
            <a:r>
              <a:rPr lang="en-US" sz="2400" dirty="0" err="1" smtClean="0">
                <a:solidFill>
                  <a:srgbClr val="000000"/>
                </a:solidFill>
                <a:sym typeface="Wingdings" pitchFamily="2" charset="2"/>
              </a:rPr>
              <a:t>msec</a:t>
            </a:r>
            <a:endParaRPr lang="en-US" dirty="0"/>
          </a:p>
        </p:txBody>
      </p:sp>
      <p:grpSp>
        <p:nvGrpSpPr>
          <p:cNvPr id="9" name="Group 8"/>
          <p:cNvGrpSpPr/>
          <p:nvPr/>
        </p:nvGrpSpPr>
        <p:grpSpPr>
          <a:xfrm>
            <a:off x="2438400" y="2771715"/>
            <a:ext cx="3886200" cy="533400"/>
            <a:chOff x="1295400" y="2819400"/>
            <a:chExt cx="3886200" cy="533400"/>
          </a:xfrm>
        </p:grpSpPr>
        <p:sp>
          <p:nvSpPr>
            <p:cNvPr id="10" name="Rectangle 9"/>
            <p:cNvSpPr/>
            <p:nvPr/>
          </p:nvSpPr>
          <p:spPr bwMode="auto">
            <a:xfrm>
              <a:off x="12954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Preamble</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(124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25908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Header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8862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 Header</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750</TotalTime>
  <Words>2842</Words>
  <Application>Microsoft Office PowerPoint</Application>
  <PresentationFormat>On-screen Show (4:3)</PresentationFormat>
  <Paragraphs>521</Paragraphs>
  <Slides>27</Slides>
  <Notes>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IEEE-P802_15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Phy Header Modifications to support OOK dimming</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142</cp:revision>
  <cp:lastPrinted>1998-02-10T13:28:06Z</cp:lastPrinted>
  <dcterms:created xsi:type="dcterms:W3CDTF">2010-03-09T15:26:51Z</dcterms:created>
  <dcterms:modified xsi:type="dcterms:W3CDTF">2010-07-14T07:04:13Z</dcterms:modified>
</cp:coreProperties>
</file>