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70" r:id="rId3"/>
    <p:sldId id="258" r:id="rId4"/>
    <p:sldId id="256" r:id="rId5"/>
    <p:sldId id="260" r:id="rId6"/>
    <p:sldId id="261" r:id="rId7"/>
    <p:sldId id="262" r:id="rId8"/>
    <p:sldId id="263" r:id="rId9"/>
    <p:sldId id="271" r:id="rId10"/>
    <p:sldId id="264" r:id="rId11"/>
    <p:sldId id="265" r:id="rId12"/>
    <p:sldId id="266" r:id="rId13"/>
    <p:sldId id="267" r:id="rId14"/>
    <p:sldId id="268" r:id="rId15"/>
    <p:sldId id="273" r:id="rId16"/>
    <p:sldId id="274" r:id="rId17"/>
    <p:sldId id="275" r:id="rId18"/>
    <p:sldId id="276" r:id="rId19"/>
    <p:sldId id="277" r:id="rId20"/>
    <p:sldId id="272" r:id="rId21"/>
    <p:sldId id="269" r:id="rId22"/>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8" d="100"/>
          <a:sy n="88" d="100"/>
        </p:scale>
        <p:origin x="-165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39663" y="173188"/>
            <a:ext cx="2842009"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7415">
              <a:defRPr sz="1500" b="1"/>
            </a:lvl1pPr>
          </a:lstStyle>
          <a:p>
            <a:r>
              <a:rPr lang="en-US"/>
              <a:t>doc.: IEEE 802.15-&lt;doc#&gt;</a:t>
            </a:r>
          </a:p>
        </p:txBody>
      </p:sp>
      <p:sp>
        <p:nvSpPr>
          <p:cNvPr id="3075" name="Rectangle 3"/>
          <p:cNvSpPr>
            <a:spLocks noGrp="1" noChangeArrowheads="1"/>
          </p:cNvSpPr>
          <p:nvPr>
            <p:ph type="dt" sz="quarter" idx="1"/>
          </p:nvPr>
        </p:nvSpPr>
        <p:spPr bwMode="auto">
          <a:xfrm>
            <a:off x="733531" y="173188"/>
            <a:ext cx="2436725"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7415">
              <a:defRPr sz="1500" b="1"/>
            </a:lvl1pPr>
          </a:lstStyle>
          <a:p>
            <a:r>
              <a:rPr lang="en-US"/>
              <a:t>&lt;month year&gt;</a:t>
            </a:r>
          </a:p>
        </p:txBody>
      </p:sp>
      <p:sp>
        <p:nvSpPr>
          <p:cNvPr id="3076" name="Rectangle 4"/>
          <p:cNvSpPr>
            <a:spLocks noGrp="1" noChangeArrowheads="1"/>
          </p:cNvSpPr>
          <p:nvPr>
            <p:ph type="ftr" sz="quarter" idx="2"/>
          </p:nvPr>
        </p:nvSpPr>
        <p:spPr bwMode="auto">
          <a:xfrm>
            <a:off x="4389456" y="9292438"/>
            <a:ext cx="2275951"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7415">
              <a:defRPr sz="1000"/>
            </a:lvl1pPr>
          </a:lstStyle>
          <a:p>
            <a:r>
              <a:rPr lang="en-US"/>
              <a:t>&lt;author&gt;, &lt;company&gt;</a:t>
            </a:r>
          </a:p>
        </p:txBody>
      </p:sp>
      <p:sp>
        <p:nvSpPr>
          <p:cNvPr id="3077" name="Rectangle 5"/>
          <p:cNvSpPr>
            <a:spLocks noGrp="1" noChangeArrowheads="1"/>
          </p:cNvSpPr>
          <p:nvPr>
            <p:ph type="sldNum" sz="quarter" idx="3"/>
          </p:nvPr>
        </p:nvSpPr>
        <p:spPr bwMode="auto">
          <a:xfrm>
            <a:off x="2845361" y="9292438"/>
            <a:ext cx="1462034"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7415">
              <a:defRPr sz="1000"/>
            </a:lvl1pPr>
          </a:lstStyle>
          <a:p>
            <a:r>
              <a:rPr lang="en-US"/>
              <a:t>Page </a:t>
            </a:r>
            <a:fld id="{55D27E8F-4BF8-4965-AC61-96F316864C94}" type="slidenum">
              <a:rPr lang="en-US"/>
              <a:pPr/>
              <a:t>‹#›</a:t>
            </a:fld>
            <a:endParaRPr lang="en-US"/>
          </a:p>
        </p:txBody>
      </p:sp>
      <p:sp>
        <p:nvSpPr>
          <p:cNvPr id="3078" name="Line 6"/>
          <p:cNvSpPr>
            <a:spLocks noChangeShapeType="1"/>
          </p:cNvSpPr>
          <p:nvPr/>
        </p:nvSpPr>
        <p:spPr bwMode="auto">
          <a:xfrm>
            <a:off x="731856" y="400735"/>
            <a:ext cx="5851490"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
        <p:nvSpPr>
          <p:cNvPr id="3079" name="Rectangle 7"/>
          <p:cNvSpPr>
            <a:spLocks noChangeArrowheads="1"/>
          </p:cNvSpPr>
          <p:nvPr/>
        </p:nvSpPr>
        <p:spPr bwMode="auto">
          <a:xfrm>
            <a:off x="731856" y="9292438"/>
            <a:ext cx="750277" cy="184666"/>
          </a:xfrm>
          <a:prstGeom prst="rect">
            <a:avLst/>
          </a:prstGeom>
          <a:noFill/>
          <a:ln w="9525">
            <a:noFill/>
            <a:miter lim="800000"/>
            <a:headEnd/>
            <a:tailEnd/>
          </a:ln>
          <a:effectLst/>
        </p:spPr>
        <p:txBody>
          <a:bodyPr lIns="0" tIns="0" rIns="0" bIns="0">
            <a:spAutoFit/>
          </a:bodyPr>
          <a:lstStyle/>
          <a:p>
            <a:pPr defTabSz="977415"/>
            <a:r>
              <a:rPr lang="en-US" dirty="0"/>
              <a:t>Submission</a:t>
            </a:r>
          </a:p>
        </p:txBody>
      </p:sp>
      <p:sp>
        <p:nvSpPr>
          <p:cNvPr id="3080" name="Line 8"/>
          <p:cNvSpPr>
            <a:spLocks noChangeShapeType="1"/>
          </p:cNvSpPr>
          <p:nvPr/>
        </p:nvSpPr>
        <p:spPr bwMode="auto">
          <a:xfrm>
            <a:off x="731856" y="9280941"/>
            <a:ext cx="6013938"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91070"/>
            <a:ext cx="2969289"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7415">
              <a:defRPr sz="1500" b="1"/>
            </a:lvl1pPr>
          </a:lstStyle>
          <a:p>
            <a:r>
              <a:rPr lang="en-US"/>
              <a:t>doc.: IEEE 802.15-&lt;doc#&gt;</a:t>
            </a:r>
          </a:p>
        </p:txBody>
      </p:sp>
      <p:sp>
        <p:nvSpPr>
          <p:cNvPr id="2051" name="Rectangle 3"/>
          <p:cNvSpPr>
            <a:spLocks noGrp="1" noChangeArrowheads="1"/>
          </p:cNvSpPr>
          <p:nvPr>
            <p:ph type="dt" idx="1"/>
          </p:nvPr>
        </p:nvSpPr>
        <p:spPr bwMode="auto">
          <a:xfrm>
            <a:off x="689988" y="91070"/>
            <a:ext cx="2887227"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7415">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266825" y="727075"/>
            <a:ext cx="4781550" cy="35861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690" y="4560817"/>
            <a:ext cx="5365820" cy="4321033"/>
          </a:xfrm>
          <a:prstGeom prst="rect">
            <a:avLst/>
          </a:prstGeom>
          <a:noFill/>
          <a:ln w="9525">
            <a:noFill/>
            <a:miter lim="800000"/>
            <a:headEnd/>
            <a:tailEnd/>
          </a:ln>
          <a:effectLst/>
        </p:spPr>
        <p:txBody>
          <a:bodyPr vert="horz" wrap="square" lIns="98073" tIns="48206" rIns="98073" bIns="4820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79148" y="9295723"/>
            <a:ext cx="2647741" cy="1907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8734" lvl="4" algn="r" defTabSz="977415">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94893" y="9295723"/>
            <a:ext cx="845737" cy="1907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7415">
              <a:defRPr/>
            </a:lvl1pPr>
          </a:lstStyle>
          <a:p>
            <a:r>
              <a:rPr lang="en-US"/>
              <a:t>Page </a:t>
            </a:r>
            <a:fld id="{7937F270-3AB9-4987-8024-AB69728E5890}" type="slidenum">
              <a:rPr lang="en-US"/>
              <a:pPr/>
              <a:t>‹#›</a:t>
            </a:fld>
            <a:endParaRPr lang="en-US"/>
          </a:p>
        </p:txBody>
      </p:sp>
      <p:sp>
        <p:nvSpPr>
          <p:cNvPr id="2056" name="Rectangle 8"/>
          <p:cNvSpPr>
            <a:spLocks noChangeArrowheads="1"/>
          </p:cNvSpPr>
          <p:nvPr/>
        </p:nvSpPr>
        <p:spPr bwMode="auto">
          <a:xfrm>
            <a:off x="763675" y="9295723"/>
            <a:ext cx="750277"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
        <p:nvSpPr>
          <p:cNvPr id="2058" name="Line 10"/>
          <p:cNvSpPr>
            <a:spLocks noChangeShapeType="1"/>
          </p:cNvSpPr>
          <p:nvPr/>
        </p:nvSpPr>
        <p:spPr bwMode="auto">
          <a:xfrm>
            <a:off x="683289" y="307121"/>
            <a:ext cx="5948624"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2</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4</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6</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8</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9</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11</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13</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20</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21</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94778C2-9E0C-459D-A973-49A78B77F5C6}" type="slidenum">
              <a:rPr lang="en-US"/>
              <a:pPr/>
              <a:t>‹#›</a:t>
            </a:fld>
            <a:endParaRPr lang="en-US"/>
          </a:p>
        </p:txBody>
      </p:sp>
      <p:sp>
        <p:nvSpPr>
          <p:cNvPr id="7" name="Rectangle 6"/>
          <p:cNvSpPr/>
          <p:nvPr userDrawn="1"/>
        </p:nvSpPr>
        <p:spPr>
          <a:xfrm>
            <a:off x="7315200" y="304800"/>
            <a:ext cx="1467068" cy="276999"/>
          </a:xfrm>
          <a:prstGeom prst="rect">
            <a:avLst/>
          </a:prstGeom>
          <a:solidFill>
            <a:schemeClr val="bg1"/>
          </a:solidFill>
        </p:spPr>
        <p:txBody>
          <a:bodyPr wrap="none">
            <a:spAutoFit/>
          </a:bodyPr>
          <a:lstStyle/>
          <a:p>
            <a:r>
              <a:rPr lang="en-US" b="1" dirty="0" smtClean="0"/>
              <a:t>15-10-0159-02-0007</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6CA7C45-DB7D-4445-9D83-389D7A30FED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F4282E23-B000-4255-8554-EFB1337A214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2480D9B-C0A3-4873-ACEE-6BFE45675EE2}" type="slidenum">
              <a:rPr lang="en-US"/>
              <a:pPr/>
              <a:t>‹#›</a:t>
            </a:fld>
            <a:endParaRPr lang="en-US"/>
          </a:p>
        </p:txBody>
      </p:sp>
      <p:sp>
        <p:nvSpPr>
          <p:cNvPr id="7" name="Rectangle 6"/>
          <p:cNvSpPr/>
          <p:nvPr userDrawn="1"/>
        </p:nvSpPr>
        <p:spPr>
          <a:xfrm>
            <a:off x="7315200" y="304800"/>
            <a:ext cx="1467068" cy="276999"/>
          </a:xfrm>
          <a:prstGeom prst="rect">
            <a:avLst/>
          </a:prstGeom>
          <a:solidFill>
            <a:schemeClr val="bg1"/>
          </a:solidFill>
        </p:spPr>
        <p:txBody>
          <a:bodyPr wrap="none">
            <a:spAutoFit/>
          </a:bodyPr>
          <a:lstStyle/>
          <a:p>
            <a:r>
              <a:rPr lang="en-US" b="1" dirty="0" smtClean="0"/>
              <a:t>15-10-0159-02-0007</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190B6CD-10D1-4AB5-ABCF-28AD78ADC77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881A2EFA-C8A7-4C21-86EC-A70C835069C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987FD425-80A1-452B-B099-7C8B0AABE61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0266BFB6-B705-4A12-8669-64EC1A9C52D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Box 5"/>
          <p:cNvSpPr txBox="1"/>
          <p:nvPr userDrawn="1"/>
        </p:nvSpPr>
        <p:spPr>
          <a:xfrm>
            <a:off x="7315200" y="304800"/>
            <a:ext cx="1467068" cy="276999"/>
          </a:xfrm>
          <a:prstGeom prst="rect">
            <a:avLst/>
          </a:prstGeom>
          <a:solidFill>
            <a:schemeClr val="bg1"/>
          </a:solidFill>
        </p:spPr>
        <p:txBody>
          <a:bodyPr wrap="none" rtlCol="0">
            <a:spAutoFit/>
          </a:bodyPr>
          <a:lstStyle/>
          <a:p>
            <a:r>
              <a:rPr lang="en-US" b="1" dirty="0" smtClean="0"/>
              <a:t>15-10-0159-02-0007</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289EC440-06EC-49C9-B1F0-6FC5F47FA3B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0704737F-8CC2-4A70-9CEA-33AA8D8ADC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E0A218AD-D1CC-4AC1-AD26-D5B98F790137}"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78281"/>
            <a:ext cx="1600200" cy="215444"/>
          </a:xfrm>
        </p:spPr>
        <p:txBody>
          <a:bodyPr/>
          <a:lstStyle/>
          <a:p>
            <a:r>
              <a:rPr lang="en-US" dirty="0" smtClean="0"/>
              <a:t>March 2010</a:t>
            </a:r>
            <a:endParaRPr lang="en-US" dirty="0"/>
          </a:p>
        </p:txBody>
      </p:sp>
      <p:sp>
        <p:nvSpPr>
          <p:cNvPr id="5" name="Footer Placeholder 2"/>
          <p:cNvSpPr>
            <a:spLocks noGrp="1"/>
          </p:cNvSpPr>
          <p:nvPr>
            <p:ph type="ftr" sz="quarter" idx="4294967295"/>
          </p:nvPr>
        </p:nvSpPr>
        <p:spPr>
          <a:xfrm>
            <a:off x="5486400" y="6475413"/>
            <a:ext cx="3124200" cy="184666"/>
          </a:xfrm>
        </p:spPr>
        <p:txBody>
          <a:bodyPr/>
          <a:lstStyle/>
          <a:p>
            <a:r>
              <a:rPr lang="en-US" dirty="0" smtClean="0"/>
              <a:t>R. Roberts, P. Gopalakrishnan (Intel Labs)</a:t>
            </a:r>
            <a:endParaRPr lang="en-US" dirty="0"/>
          </a:p>
        </p:txBody>
      </p:sp>
      <p:sp>
        <p:nvSpPr>
          <p:cNvPr id="6" name="Slide Number Placeholder 3"/>
          <p:cNvSpPr>
            <a:spLocks noGrp="1"/>
          </p:cNvSpPr>
          <p:nvPr>
            <p:ph type="sldNum" sz="quarter" idx="4294967295"/>
          </p:nvPr>
        </p:nvSpPr>
        <p:spPr>
          <a:xfrm>
            <a:off x="4344988" y="6475413"/>
            <a:ext cx="530225" cy="182562"/>
          </a:xfrm>
        </p:spPr>
        <p:txBody>
          <a:bodyPr/>
          <a:lstStyle/>
          <a:p>
            <a:r>
              <a:rPr lang="en-US"/>
              <a:t>Slide </a:t>
            </a:r>
            <a:fld id="{6486484C-AB50-4347-B7D2-360597D394E3}" type="slidenum">
              <a:rPr lang="en-US"/>
              <a:pPr/>
              <a:t>1</a:t>
            </a:fld>
            <a:endParaRPr lang="en-US"/>
          </a:p>
        </p:txBody>
      </p:sp>
      <p:sp>
        <p:nvSpPr>
          <p:cNvPr id="27651" name="Rectangle 3"/>
          <p:cNvSpPr>
            <a:spLocks noChangeArrowheads="1"/>
          </p:cNvSpPr>
          <p:nvPr/>
        </p:nvSpPr>
        <p:spPr bwMode="auto">
          <a:xfrm>
            <a:off x="762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Amplitude Modulated VLC Dimming Challenges</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March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Rick Roberts, Praveen Gopalakrishnan [Intel Corporation]</a:t>
            </a:r>
            <a:endParaRPr lang="en-US" sz="1600" dirty="0">
              <a:solidFill>
                <a:schemeClr val="tx2"/>
              </a:solidFill>
            </a:endParaRPr>
          </a:p>
          <a:p>
            <a:r>
              <a:rPr lang="en-US" sz="1600" dirty="0" smtClean="0">
                <a:solidFill>
                  <a:schemeClr val="tx2"/>
                </a:solidFill>
              </a:rPr>
              <a:t>Address:</a:t>
            </a:r>
            <a:endParaRPr lang="en-US" sz="1600" dirty="0">
              <a:solidFill>
                <a:schemeClr val="tx2"/>
              </a:solidFill>
            </a:endParaRPr>
          </a:p>
          <a:p>
            <a:r>
              <a:rPr lang="en-US" sz="1600" dirty="0" smtClean="0">
                <a:solidFill>
                  <a:schemeClr val="tx2"/>
                </a:solidFill>
              </a:rPr>
              <a:t>Contact Information: 503-929-5624 [richard.d.roberts@intel.com]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10</a:t>
            </a:fld>
            <a:endParaRPr lang="en-US"/>
          </a:p>
        </p:txBody>
      </p:sp>
      <p:sp>
        <p:nvSpPr>
          <p:cNvPr id="7" name="TextBox 6"/>
          <p:cNvSpPr txBox="1"/>
          <p:nvPr/>
        </p:nvSpPr>
        <p:spPr>
          <a:xfrm>
            <a:off x="457200" y="627757"/>
            <a:ext cx="8458200" cy="5555367"/>
          </a:xfrm>
          <a:prstGeom prst="rect">
            <a:avLst/>
          </a:prstGeom>
          <a:noFill/>
        </p:spPr>
        <p:txBody>
          <a:bodyPr wrap="square" rtlCol="0">
            <a:spAutoFit/>
          </a:bodyPr>
          <a:lstStyle/>
          <a:p>
            <a:r>
              <a:rPr lang="en-US" sz="2400" u="sng" dirty="0">
                <a:solidFill>
                  <a:srgbClr val="000000"/>
                </a:solidFill>
              </a:rPr>
              <a:t>Point #2 - dimming related intra-frame flicker in OOK (cont</a:t>
            </a:r>
            <a:r>
              <a:rPr lang="en-US" sz="2400" u="sng" dirty="0" smtClean="0">
                <a:solidFill>
                  <a:srgbClr val="000000"/>
                </a:solidFill>
              </a:rPr>
              <a:t>.)</a:t>
            </a:r>
          </a:p>
          <a:p>
            <a:endParaRPr lang="en-US" sz="2400" dirty="0" smtClean="0">
              <a:solidFill>
                <a:srgbClr val="000000"/>
              </a:solidFill>
            </a:endParaRPr>
          </a:p>
          <a:p>
            <a:endParaRPr lang="en-US" sz="2400" dirty="0">
              <a:solidFill>
                <a:srgbClr val="000000"/>
              </a:solidFill>
            </a:endParaRPr>
          </a:p>
          <a:p>
            <a:endParaRPr lang="en-US" sz="2400" dirty="0" smtClean="0"/>
          </a:p>
          <a:p>
            <a:endParaRPr lang="en-US" sz="2400" dirty="0" smtClean="0"/>
          </a:p>
          <a:p>
            <a:r>
              <a:rPr lang="en-US" sz="2400" dirty="0" smtClean="0"/>
              <a:t>The amount of required comp time is determined by three factors:</a:t>
            </a:r>
          </a:p>
          <a:p>
            <a:r>
              <a:rPr lang="en-US" sz="2400" dirty="0" smtClean="0"/>
              <a:t>1. Number of bytes (bits) in a null packet (minimum length packet)</a:t>
            </a:r>
          </a:p>
          <a:p>
            <a:r>
              <a:rPr lang="en-US" sz="2400" dirty="0" smtClean="0"/>
              <a:t>2. The bit rate used to transmit the null packet</a:t>
            </a:r>
          </a:p>
          <a:p>
            <a:r>
              <a:rPr lang="en-US" sz="2400" dirty="0" smtClean="0"/>
              <a:t>3. The actual dimming required (i.e. necessary duty cycle)</a:t>
            </a:r>
          </a:p>
          <a:p>
            <a:endParaRPr lang="en-US" sz="2400" dirty="0"/>
          </a:p>
          <a:p>
            <a:r>
              <a:rPr lang="en-US" sz="2300" b="1" i="1" dirty="0" smtClean="0"/>
              <a:t>The fact is - given any null packet length and reasonable bit rate, we can always find an extreme dimming requirement that will result in flicker; that is, in theory it is not possible to avoid intra-frame flicker due to dimming UNLESS we pragmatically state that at some degree of dimming we NO LONGER ATTEMPT data communications!</a:t>
            </a:r>
            <a:endParaRPr lang="en-US" sz="2300" b="1" i="1" dirty="0"/>
          </a:p>
        </p:txBody>
      </p:sp>
      <p:sp>
        <p:nvSpPr>
          <p:cNvPr id="8" name="TextBox 7"/>
          <p:cNvSpPr txBox="1"/>
          <p:nvPr/>
        </p:nvSpPr>
        <p:spPr>
          <a:xfrm>
            <a:off x="3657600" y="1237357"/>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9" name="TextBox 8"/>
          <p:cNvSpPr txBox="1"/>
          <p:nvPr/>
        </p:nvSpPr>
        <p:spPr>
          <a:xfrm>
            <a:off x="4522559" y="1237357"/>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0" name="TextBox 9"/>
          <p:cNvSpPr txBox="1"/>
          <p:nvPr/>
        </p:nvSpPr>
        <p:spPr>
          <a:xfrm>
            <a:off x="4267200" y="2021443"/>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11" name="Straight Connector 10"/>
          <p:cNvCxnSpPr/>
          <p:nvPr/>
        </p:nvCxnSpPr>
        <p:spPr bwMode="auto">
          <a:xfrm>
            <a:off x="4876800" y="2250043"/>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 name="Straight Connector 11"/>
          <p:cNvCxnSpPr/>
          <p:nvPr/>
        </p:nvCxnSpPr>
        <p:spPr bwMode="auto">
          <a:xfrm>
            <a:off x="3657600" y="2250043"/>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11</a:t>
            </a:fld>
            <a:endParaRPr lang="en-US"/>
          </a:p>
        </p:txBody>
      </p:sp>
      <p:sp>
        <p:nvSpPr>
          <p:cNvPr id="7" name="Rectangle 6"/>
          <p:cNvSpPr/>
          <p:nvPr/>
        </p:nvSpPr>
        <p:spPr>
          <a:xfrm>
            <a:off x="304800" y="685800"/>
            <a:ext cx="8534400" cy="830997"/>
          </a:xfrm>
          <a:prstGeom prst="rect">
            <a:avLst/>
          </a:prstGeom>
        </p:spPr>
        <p:txBody>
          <a:bodyPr wrap="square">
            <a:spAutoFit/>
          </a:bodyPr>
          <a:lstStyle/>
          <a:p>
            <a:r>
              <a:rPr lang="en-US" sz="2400" u="sng" dirty="0" smtClean="0">
                <a:solidFill>
                  <a:srgbClr val="000000"/>
                </a:solidFill>
              </a:rPr>
              <a:t>Point #3 - Given </a:t>
            </a:r>
            <a:r>
              <a:rPr lang="en-US" sz="2400" u="sng" dirty="0">
                <a:solidFill>
                  <a:srgbClr val="000000"/>
                </a:solidFill>
              </a:rPr>
              <a:t>a minimum size link establishment packet and a practical dimming limit, a minimum data rate restriction is </a:t>
            </a:r>
            <a:r>
              <a:rPr lang="en-US" sz="2400" u="sng" dirty="0" smtClean="0">
                <a:solidFill>
                  <a:srgbClr val="000000"/>
                </a:solidFill>
              </a:rPr>
              <a:t>imposed</a:t>
            </a:r>
          </a:p>
        </p:txBody>
      </p:sp>
      <p:sp>
        <p:nvSpPr>
          <p:cNvPr id="10" name="TextBox 9"/>
          <p:cNvSpPr txBox="1"/>
          <p:nvPr/>
        </p:nvSpPr>
        <p:spPr>
          <a:xfrm>
            <a:off x="1752600" y="1600200"/>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11" name="Straight Connector 10"/>
          <p:cNvCxnSpPr/>
          <p:nvPr/>
        </p:nvCxnSpPr>
        <p:spPr bwMode="auto">
          <a:xfrm>
            <a:off x="2514600" y="1828800"/>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 name="Straight Connector 11"/>
          <p:cNvCxnSpPr/>
          <p:nvPr/>
        </p:nvCxnSpPr>
        <p:spPr bwMode="auto">
          <a:xfrm>
            <a:off x="1295400" y="1828800"/>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3" name="TextBox 12"/>
          <p:cNvSpPr txBox="1"/>
          <p:nvPr/>
        </p:nvSpPr>
        <p:spPr>
          <a:xfrm>
            <a:off x="29718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4" name="TextBox 13"/>
          <p:cNvSpPr txBox="1"/>
          <p:nvPr/>
        </p:nvSpPr>
        <p:spPr>
          <a:xfrm>
            <a:off x="38367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5" name="TextBox 14"/>
          <p:cNvSpPr txBox="1"/>
          <p:nvPr/>
        </p:nvSpPr>
        <p:spPr>
          <a:xfrm>
            <a:off x="12954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6" name="TextBox 15"/>
          <p:cNvSpPr txBox="1"/>
          <p:nvPr/>
        </p:nvSpPr>
        <p:spPr>
          <a:xfrm>
            <a:off x="21603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7" name="TextBox 16"/>
          <p:cNvSpPr txBox="1"/>
          <p:nvPr/>
        </p:nvSpPr>
        <p:spPr>
          <a:xfrm>
            <a:off x="63246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8" name="TextBox 17"/>
          <p:cNvSpPr txBox="1"/>
          <p:nvPr/>
        </p:nvSpPr>
        <p:spPr>
          <a:xfrm>
            <a:off x="71895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9" name="TextBox 18"/>
          <p:cNvSpPr txBox="1"/>
          <p:nvPr/>
        </p:nvSpPr>
        <p:spPr>
          <a:xfrm>
            <a:off x="46482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0" name="TextBox 19"/>
          <p:cNvSpPr txBox="1"/>
          <p:nvPr/>
        </p:nvSpPr>
        <p:spPr>
          <a:xfrm>
            <a:off x="55131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1" name="TextBox 20"/>
          <p:cNvSpPr txBox="1"/>
          <p:nvPr/>
        </p:nvSpPr>
        <p:spPr>
          <a:xfrm>
            <a:off x="3581400" y="320040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22" name="Straight Connector 21"/>
          <p:cNvCxnSpPr/>
          <p:nvPr/>
        </p:nvCxnSpPr>
        <p:spPr bwMode="auto">
          <a:xfrm>
            <a:off x="5867400" y="335280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3" name="Straight Connector 22"/>
          <p:cNvCxnSpPr/>
          <p:nvPr/>
        </p:nvCxnSpPr>
        <p:spPr bwMode="auto">
          <a:xfrm>
            <a:off x="1371600" y="335280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1536526" y="2743200"/>
            <a:ext cx="444674" cy="400110"/>
          </a:xfrm>
          <a:prstGeom prst="rect">
            <a:avLst/>
          </a:prstGeom>
          <a:noFill/>
        </p:spPr>
        <p:txBody>
          <a:bodyPr wrap="none" rtlCol="0">
            <a:spAutoFit/>
          </a:bodyPr>
          <a:lstStyle/>
          <a:p>
            <a:r>
              <a:rPr lang="en-US" sz="2000" dirty="0" smtClean="0"/>
              <a:t>T</a:t>
            </a:r>
            <a:r>
              <a:rPr lang="en-US" sz="2000" baseline="-25000" dirty="0" smtClean="0"/>
              <a:t>A</a:t>
            </a:r>
            <a:endParaRPr lang="en-US" sz="2000" baseline="-25000" dirty="0"/>
          </a:p>
        </p:txBody>
      </p:sp>
      <p:sp>
        <p:nvSpPr>
          <p:cNvPr id="25" name="TextBox 24"/>
          <p:cNvSpPr txBox="1"/>
          <p:nvPr/>
        </p:nvSpPr>
        <p:spPr>
          <a:xfrm>
            <a:off x="2362200" y="2743200"/>
            <a:ext cx="455574" cy="400110"/>
          </a:xfrm>
          <a:prstGeom prst="rect">
            <a:avLst/>
          </a:prstGeom>
          <a:noFill/>
        </p:spPr>
        <p:txBody>
          <a:bodyPr wrap="none" rtlCol="0">
            <a:spAutoFit/>
          </a:bodyPr>
          <a:lstStyle/>
          <a:p>
            <a:r>
              <a:rPr lang="en-US" sz="2000" dirty="0" smtClean="0"/>
              <a:t>T</a:t>
            </a:r>
            <a:r>
              <a:rPr lang="en-US" sz="2000" baseline="-25000" dirty="0" smtClean="0"/>
              <a:t>C</a:t>
            </a:r>
            <a:endParaRPr lang="en-US" sz="2000" baseline="-25000" dirty="0"/>
          </a:p>
        </p:txBody>
      </p:sp>
      <p:sp>
        <p:nvSpPr>
          <p:cNvPr id="26" name="TextBox 25"/>
          <p:cNvSpPr txBox="1"/>
          <p:nvPr/>
        </p:nvSpPr>
        <p:spPr>
          <a:xfrm>
            <a:off x="2438400" y="3810000"/>
            <a:ext cx="4505657" cy="461665"/>
          </a:xfrm>
          <a:prstGeom prst="rect">
            <a:avLst/>
          </a:prstGeom>
          <a:noFill/>
        </p:spPr>
        <p:txBody>
          <a:bodyPr wrap="none" rtlCol="0">
            <a:spAutoFit/>
          </a:bodyPr>
          <a:lstStyle/>
          <a:p>
            <a:r>
              <a:rPr lang="en-US" sz="2400" dirty="0" smtClean="0"/>
              <a:t>If </a:t>
            </a:r>
            <a:r>
              <a:rPr lang="en-US" sz="2400" dirty="0" err="1" smtClean="0"/>
              <a:t>T</a:t>
            </a:r>
            <a:r>
              <a:rPr lang="en-US" sz="2400" baseline="-25000" dirty="0" err="1" smtClean="0"/>
              <a:t>c</a:t>
            </a:r>
            <a:r>
              <a:rPr lang="en-US" sz="2400" dirty="0" smtClean="0"/>
              <a:t>&gt;0 then </a:t>
            </a:r>
            <a:r>
              <a:rPr lang="en-US" sz="2400" dirty="0" err="1" smtClean="0"/>
              <a:t>T</a:t>
            </a:r>
            <a:r>
              <a:rPr lang="en-US" sz="2400" baseline="-25000" dirty="0" err="1" smtClean="0"/>
              <a:t>rep</a:t>
            </a:r>
            <a:r>
              <a:rPr lang="en-US" sz="2400" baseline="-25000" dirty="0" smtClean="0"/>
              <a:t> </a:t>
            </a:r>
            <a:r>
              <a:rPr lang="en-US" sz="2400" dirty="0" smtClean="0"/>
              <a:t>= T</a:t>
            </a:r>
            <a:r>
              <a:rPr lang="en-US" sz="2400" baseline="-25000" dirty="0" smtClean="0"/>
              <a:t>A</a:t>
            </a:r>
            <a:r>
              <a:rPr lang="en-US" sz="2400" dirty="0" smtClean="0"/>
              <a:t>+T</a:t>
            </a:r>
            <a:r>
              <a:rPr lang="en-US" sz="2400" baseline="-25000" dirty="0" smtClean="0"/>
              <a:t>C </a:t>
            </a:r>
            <a:r>
              <a:rPr lang="en-US" sz="2400" dirty="0" smtClean="0"/>
              <a:t>&lt;= </a:t>
            </a:r>
            <a:r>
              <a:rPr lang="en-US" sz="2400" dirty="0" err="1" smtClean="0"/>
              <a:t>T</a:t>
            </a:r>
            <a:r>
              <a:rPr lang="en-US" sz="2400" baseline="-25000" dirty="0" err="1" smtClean="0"/>
              <a:t>flicker</a:t>
            </a:r>
            <a:endParaRPr lang="en-US" sz="2400" baseline="-25000" dirty="0"/>
          </a:p>
        </p:txBody>
      </p:sp>
      <p:sp>
        <p:nvSpPr>
          <p:cNvPr id="27" name="TextBox 26"/>
          <p:cNvSpPr txBox="1"/>
          <p:nvPr/>
        </p:nvSpPr>
        <p:spPr>
          <a:xfrm>
            <a:off x="762000" y="4415135"/>
            <a:ext cx="7632346" cy="461665"/>
          </a:xfrm>
          <a:prstGeom prst="rect">
            <a:avLst/>
          </a:prstGeom>
          <a:noFill/>
        </p:spPr>
        <p:txBody>
          <a:bodyPr wrap="none" rtlCol="0">
            <a:spAutoFit/>
          </a:bodyPr>
          <a:lstStyle/>
          <a:p>
            <a:r>
              <a:rPr lang="en-US" sz="2400" dirty="0" smtClean="0"/>
              <a:t>T</a:t>
            </a:r>
            <a:r>
              <a:rPr lang="en-US" sz="2400" baseline="-25000" dirty="0" smtClean="0"/>
              <a:t>C </a:t>
            </a:r>
            <a:r>
              <a:rPr lang="en-US" sz="2400" dirty="0" smtClean="0"/>
              <a:t>= T</a:t>
            </a:r>
            <a:r>
              <a:rPr lang="en-US" sz="2400" baseline="-25000" dirty="0" smtClean="0"/>
              <a:t>A </a:t>
            </a:r>
            <a:r>
              <a:rPr lang="en-US" sz="2400" dirty="0" smtClean="0"/>
              <a:t>x </a:t>
            </a:r>
            <a:r>
              <a:rPr lang="en-US" sz="2400" dirty="0" err="1" smtClean="0"/>
              <a:t>K</a:t>
            </a:r>
            <a:r>
              <a:rPr lang="en-US" sz="2400" baseline="-25000" dirty="0" err="1" smtClean="0"/>
              <a:t>dim</a:t>
            </a:r>
            <a:r>
              <a:rPr lang="en-US" sz="2400" baseline="-25000" dirty="0" smtClean="0"/>
              <a:t> </a:t>
            </a:r>
            <a:r>
              <a:rPr lang="en-US" sz="2400" dirty="0" smtClean="0"/>
              <a:t>where </a:t>
            </a:r>
            <a:r>
              <a:rPr lang="en-US" sz="2400" dirty="0" err="1" smtClean="0"/>
              <a:t>K</a:t>
            </a:r>
            <a:r>
              <a:rPr lang="en-US" sz="2400" baseline="-25000" dirty="0" err="1" smtClean="0"/>
              <a:t>dim</a:t>
            </a:r>
            <a:r>
              <a:rPr lang="en-US" sz="2400" baseline="-25000" dirty="0" smtClean="0"/>
              <a:t> </a:t>
            </a:r>
            <a:r>
              <a:rPr lang="en-US" sz="2400" dirty="0" smtClean="0"/>
              <a:t>is the required dimming constant</a:t>
            </a:r>
            <a:endParaRPr lang="en-US" sz="2400" baseline="-25000" dirty="0"/>
          </a:p>
        </p:txBody>
      </p:sp>
      <p:sp>
        <p:nvSpPr>
          <p:cNvPr id="28" name="TextBox 27"/>
          <p:cNvSpPr txBox="1"/>
          <p:nvPr/>
        </p:nvSpPr>
        <p:spPr>
          <a:xfrm>
            <a:off x="1899178" y="5024735"/>
            <a:ext cx="5644622" cy="461665"/>
          </a:xfrm>
          <a:prstGeom prst="rect">
            <a:avLst/>
          </a:prstGeom>
          <a:noFill/>
        </p:spPr>
        <p:txBody>
          <a:bodyPr wrap="none" rtlCol="0">
            <a:spAutoFit/>
          </a:bodyPr>
          <a:lstStyle/>
          <a:p>
            <a:r>
              <a:rPr lang="en-US" sz="2400" dirty="0" smtClean="0"/>
              <a:t>T</a:t>
            </a:r>
            <a:r>
              <a:rPr lang="en-US" sz="2400" baseline="-25000" dirty="0" smtClean="0"/>
              <a:t>A </a:t>
            </a:r>
            <a:r>
              <a:rPr lang="en-US" sz="2400" dirty="0" smtClean="0"/>
              <a:t>= </a:t>
            </a:r>
            <a:r>
              <a:rPr lang="en-US" sz="2400" dirty="0" err="1" smtClean="0"/>
              <a:t>L</a:t>
            </a:r>
            <a:r>
              <a:rPr lang="en-US" sz="2400" baseline="-25000" dirty="0" err="1" smtClean="0"/>
              <a:t>bits</a:t>
            </a:r>
            <a:r>
              <a:rPr lang="en-US" sz="2400" baseline="-25000" dirty="0" smtClean="0"/>
              <a:t> min </a:t>
            </a:r>
            <a:r>
              <a:rPr lang="en-US" sz="2400" dirty="0" smtClean="0"/>
              <a:t>x </a:t>
            </a:r>
            <a:r>
              <a:rPr lang="en-US" sz="2400" dirty="0" err="1" smtClean="0"/>
              <a:t>T</a:t>
            </a:r>
            <a:r>
              <a:rPr lang="en-US" sz="2400" baseline="-25000" dirty="0" err="1" smtClean="0"/>
              <a:t>rate</a:t>
            </a:r>
            <a:r>
              <a:rPr lang="en-US" sz="2400" baseline="-25000" dirty="0" smtClean="0"/>
              <a:t> </a:t>
            </a:r>
            <a:r>
              <a:rPr lang="en-US" sz="2400" dirty="0" smtClean="0"/>
              <a:t>where </a:t>
            </a:r>
            <a:r>
              <a:rPr lang="en-US" sz="2400" dirty="0" err="1" smtClean="0"/>
              <a:t>T</a:t>
            </a:r>
            <a:r>
              <a:rPr lang="en-US" sz="2400" baseline="-25000" dirty="0" err="1" smtClean="0"/>
              <a:t>rate</a:t>
            </a:r>
            <a:r>
              <a:rPr lang="en-US" sz="2400" baseline="-25000" dirty="0" smtClean="0"/>
              <a:t> </a:t>
            </a:r>
            <a:r>
              <a:rPr lang="en-US" sz="2400" dirty="0" smtClean="0"/>
              <a:t>= 1/(data rate)</a:t>
            </a:r>
            <a:endParaRPr lang="en-US" sz="2400" baseline="-25000" dirty="0"/>
          </a:p>
        </p:txBody>
      </p:sp>
      <p:sp>
        <p:nvSpPr>
          <p:cNvPr id="30" name="TextBox 29"/>
          <p:cNvSpPr txBox="1"/>
          <p:nvPr/>
        </p:nvSpPr>
        <p:spPr>
          <a:xfrm>
            <a:off x="76200" y="5791200"/>
            <a:ext cx="8991600" cy="461665"/>
          </a:xfrm>
          <a:prstGeom prst="rect">
            <a:avLst/>
          </a:prstGeom>
          <a:noFill/>
        </p:spPr>
        <p:txBody>
          <a:bodyPr wrap="square" rtlCol="0">
            <a:spAutoFit/>
          </a:bodyPr>
          <a:lstStyle/>
          <a:p>
            <a:r>
              <a:rPr lang="en-US" sz="2400" dirty="0" smtClean="0"/>
              <a:t>Solving for </a:t>
            </a:r>
            <a:r>
              <a:rPr lang="en-US" sz="2400" dirty="0" err="1" smtClean="0"/>
              <a:t>T</a:t>
            </a:r>
            <a:r>
              <a:rPr lang="en-US" sz="2400" baseline="-25000" dirty="0" err="1" smtClean="0"/>
              <a:t>rate</a:t>
            </a:r>
            <a:r>
              <a:rPr lang="en-US" sz="2400" baseline="-25000" dirty="0" smtClean="0"/>
              <a:t> </a:t>
            </a:r>
            <a:r>
              <a:rPr lang="en-US" sz="2400" dirty="0" smtClean="0"/>
              <a:t>in terms of constants: </a:t>
            </a:r>
            <a:r>
              <a:rPr lang="en-US" sz="2400" dirty="0" err="1" smtClean="0"/>
              <a:t>T</a:t>
            </a:r>
            <a:r>
              <a:rPr lang="en-US" sz="2400" baseline="-25000" dirty="0" err="1" smtClean="0"/>
              <a:t>rate</a:t>
            </a:r>
            <a:r>
              <a:rPr lang="en-US" sz="2400" dirty="0" smtClean="0"/>
              <a:t> </a:t>
            </a:r>
            <a:r>
              <a:rPr lang="en-US" sz="2400" dirty="0" smtClean="0">
                <a:sym typeface="Symbol"/>
              </a:rPr>
              <a:t></a:t>
            </a:r>
            <a:r>
              <a:rPr lang="en-US" sz="2400" dirty="0" smtClean="0"/>
              <a:t> </a:t>
            </a:r>
            <a:r>
              <a:rPr lang="en-US" sz="2400" dirty="0" err="1" smtClean="0"/>
              <a:t>T</a:t>
            </a:r>
            <a:r>
              <a:rPr lang="en-US" sz="2400" baseline="-25000" dirty="0" err="1" smtClean="0"/>
              <a:t>flicker</a:t>
            </a:r>
            <a:r>
              <a:rPr lang="en-US" sz="2400" baseline="-25000" dirty="0" smtClean="0"/>
              <a:t> </a:t>
            </a:r>
            <a:r>
              <a:rPr lang="en-US" sz="2400" dirty="0" smtClean="0"/>
              <a:t>/ {(1+ </a:t>
            </a:r>
            <a:r>
              <a:rPr lang="en-US" sz="2400" dirty="0" err="1" smtClean="0"/>
              <a:t>K</a:t>
            </a:r>
            <a:r>
              <a:rPr lang="en-US" sz="2400" baseline="-25000" dirty="0" err="1" smtClean="0"/>
              <a:t>dim</a:t>
            </a:r>
            <a:r>
              <a:rPr lang="en-US" sz="2400" baseline="-25000" dirty="0" smtClean="0"/>
              <a:t> </a:t>
            </a:r>
            <a:r>
              <a:rPr lang="en-US" sz="2400" dirty="0" smtClean="0"/>
              <a:t>)</a:t>
            </a:r>
            <a:r>
              <a:rPr lang="en-US" sz="2400" dirty="0" err="1" smtClean="0"/>
              <a:t>L</a:t>
            </a:r>
            <a:r>
              <a:rPr lang="en-US" sz="2400" baseline="-25000" dirty="0" err="1" smtClean="0"/>
              <a:t>bits</a:t>
            </a:r>
            <a:r>
              <a:rPr lang="en-US" sz="2400" baseline="-25000" dirty="0" smtClean="0"/>
              <a:t> min </a:t>
            </a:r>
            <a:r>
              <a:rPr lang="en-US" sz="2400" dirty="0" smtClean="0"/>
              <a:t>}</a:t>
            </a:r>
            <a:endParaRPr lang="en-US" sz="2400" baseline="-25000" dirty="0"/>
          </a:p>
        </p:txBody>
      </p:sp>
      <p:sp>
        <p:nvSpPr>
          <p:cNvPr id="2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31"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12</a:t>
            </a:fld>
            <a:endParaRPr lang="en-US"/>
          </a:p>
        </p:txBody>
      </p:sp>
      <p:sp>
        <p:nvSpPr>
          <p:cNvPr id="7" name="Rectangle 6"/>
          <p:cNvSpPr/>
          <p:nvPr/>
        </p:nvSpPr>
        <p:spPr>
          <a:xfrm>
            <a:off x="304800" y="685800"/>
            <a:ext cx="8534400" cy="830997"/>
          </a:xfrm>
          <a:prstGeom prst="rect">
            <a:avLst/>
          </a:prstGeom>
        </p:spPr>
        <p:txBody>
          <a:bodyPr wrap="square">
            <a:spAutoFit/>
          </a:bodyPr>
          <a:lstStyle/>
          <a:p>
            <a:r>
              <a:rPr lang="en-US" sz="2400" u="sng" dirty="0" smtClean="0">
                <a:solidFill>
                  <a:srgbClr val="000000"/>
                </a:solidFill>
                <a:latin typeface="Arial Narrow" pitchFamily="34" charset="0"/>
              </a:rPr>
              <a:t>Point #3 - Given </a:t>
            </a:r>
            <a:r>
              <a:rPr lang="en-US" sz="2400" u="sng" dirty="0">
                <a:solidFill>
                  <a:srgbClr val="000000"/>
                </a:solidFill>
                <a:latin typeface="Arial Narrow" pitchFamily="34" charset="0"/>
              </a:rPr>
              <a:t>a minimum size link establishment packet and a practical dimming limit, a minimum data rate restriction is </a:t>
            </a:r>
            <a:r>
              <a:rPr lang="en-US" sz="2400" u="sng" dirty="0" smtClean="0">
                <a:solidFill>
                  <a:srgbClr val="000000"/>
                </a:solidFill>
                <a:latin typeface="Arial Narrow" pitchFamily="34" charset="0"/>
              </a:rPr>
              <a:t>imposed (cont.)</a:t>
            </a:r>
          </a:p>
        </p:txBody>
      </p:sp>
      <p:sp>
        <p:nvSpPr>
          <p:cNvPr id="8" name="TextBox 7"/>
          <p:cNvSpPr txBox="1"/>
          <p:nvPr/>
        </p:nvSpPr>
        <p:spPr>
          <a:xfrm>
            <a:off x="76200" y="1571685"/>
            <a:ext cx="8915400" cy="4893647"/>
          </a:xfrm>
          <a:prstGeom prst="rect">
            <a:avLst/>
          </a:prstGeom>
          <a:noFill/>
        </p:spPr>
        <p:txBody>
          <a:bodyPr wrap="square" rtlCol="0">
            <a:spAutoFit/>
          </a:bodyPr>
          <a:lstStyle/>
          <a:p>
            <a:r>
              <a:rPr lang="en-US" sz="2400" dirty="0" smtClean="0"/>
              <a:t>So for a given dimming constant and minimum length “null packet”, there is a minimum bit rate that can be used and still avoid flicker.</a:t>
            </a:r>
          </a:p>
          <a:p>
            <a:endParaRPr lang="en-US" sz="2400" dirty="0" smtClean="0"/>
          </a:p>
          <a:p>
            <a:r>
              <a:rPr lang="en-US" sz="2400" dirty="0" smtClean="0"/>
              <a:t>If </a:t>
            </a:r>
            <a:r>
              <a:rPr lang="en-US" sz="2400" dirty="0" err="1" smtClean="0"/>
              <a:t>T</a:t>
            </a:r>
            <a:r>
              <a:rPr lang="en-US" sz="2400" baseline="-25000" dirty="0" err="1" smtClean="0"/>
              <a:t>c</a:t>
            </a:r>
            <a:r>
              <a:rPr lang="en-US" sz="2400" dirty="0" smtClean="0"/>
              <a:t>&gt;0 then </a:t>
            </a:r>
            <a:r>
              <a:rPr lang="en-US" sz="2400" dirty="0" err="1" smtClean="0"/>
              <a:t>T</a:t>
            </a:r>
            <a:r>
              <a:rPr lang="en-US" sz="2400" baseline="-25000" dirty="0" err="1" smtClean="0"/>
              <a:t>rate</a:t>
            </a:r>
            <a:r>
              <a:rPr lang="en-US" sz="2400" dirty="0" smtClean="0"/>
              <a:t> </a:t>
            </a:r>
            <a:r>
              <a:rPr lang="en-US" sz="2400" dirty="0" smtClean="0">
                <a:sym typeface="Symbol"/>
              </a:rPr>
              <a:t></a:t>
            </a:r>
            <a:r>
              <a:rPr lang="en-US" sz="2400" dirty="0" smtClean="0"/>
              <a:t> </a:t>
            </a:r>
            <a:r>
              <a:rPr lang="en-US" sz="2400" dirty="0" err="1" smtClean="0"/>
              <a:t>T</a:t>
            </a:r>
            <a:r>
              <a:rPr lang="en-US" sz="2400" baseline="-25000" dirty="0" err="1" smtClean="0"/>
              <a:t>flicker</a:t>
            </a:r>
            <a:r>
              <a:rPr lang="en-US" sz="2400" baseline="-25000" dirty="0" smtClean="0"/>
              <a:t> </a:t>
            </a:r>
            <a:r>
              <a:rPr lang="en-US" sz="2400" dirty="0" smtClean="0"/>
              <a:t>/ {(1+ </a:t>
            </a:r>
            <a:r>
              <a:rPr lang="en-US" sz="2400" dirty="0" err="1" smtClean="0"/>
              <a:t>K</a:t>
            </a:r>
            <a:r>
              <a:rPr lang="en-US" sz="2400" baseline="-25000" dirty="0" err="1" smtClean="0"/>
              <a:t>dim</a:t>
            </a:r>
            <a:r>
              <a:rPr lang="en-US" sz="2400" baseline="-25000" dirty="0" smtClean="0"/>
              <a:t> </a:t>
            </a:r>
            <a:r>
              <a:rPr lang="en-US" sz="2400" dirty="0" smtClean="0"/>
              <a:t>)</a:t>
            </a:r>
            <a:r>
              <a:rPr lang="en-US" sz="2400" dirty="0" err="1" smtClean="0"/>
              <a:t>L</a:t>
            </a:r>
            <a:r>
              <a:rPr lang="en-US" sz="2400" baseline="-25000" dirty="0" err="1" smtClean="0"/>
              <a:t>bits</a:t>
            </a:r>
            <a:r>
              <a:rPr lang="en-US" sz="2400" baseline="-25000" dirty="0" smtClean="0"/>
              <a:t> min </a:t>
            </a:r>
            <a:r>
              <a:rPr lang="en-US" sz="2400" dirty="0" smtClean="0"/>
              <a:t>}</a:t>
            </a:r>
          </a:p>
          <a:p>
            <a:pPr algn="ctr"/>
            <a:endParaRPr lang="en-US" sz="2400" dirty="0" smtClean="0"/>
          </a:p>
          <a:p>
            <a:pPr algn="ctr"/>
            <a:endParaRPr lang="en-US" sz="2400" dirty="0" smtClean="0"/>
          </a:p>
          <a:p>
            <a:pPr algn="ctr"/>
            <a:endParaRPr lang="en-US" sz="2400" dirty="0" smtClean="0"/>
          </a:p>
          <a:p>
            <a:pPr algn="ctr"/>
            <a:endParaRPr lang="en-US" sz="2400" dirty="0" smtClean="0"/>
          </a:p>
          <a:p>
            <a:endParaRPr lang="en-US" sz="2400" dirty="0" smtClean="0"/>
          </a:p>
          <a:p>
            <a:r>
              <a:rPr lang="en-US" sz="2400" dirty="0" smtClean="0"/>
              <a:t>If no constraints are placed on the dimming constant then in theory the minimum data rate, to avoid flicker, is unconstrained.</a:t>
            </a:r>
          </a:p>
          <a:p>
            <a:endParaRPr lang="en-US" sz="2400" dirty="0"/>
          </a:p>
          <a:p>
            <a:pPr algn="ctr"/>
            <a:r>
              <a:rPr lang="en-US" sz="2400" b="1" dirty="0" smtClean="0"/>
              <a:t>The question is “what to do about this”?</a:t>
            </a:r>
          </a:p>
        </p:txBody>
      </p:sp>
      <p:pic>
        <p:nvPicPr>
          <p:cNvPr id="1026" name="Picture 2"/>
          <p:cNvPicPr>
            <a:picLocks noChangeAspect="1" noChangeArrowheads="1"/>
          </p:cNvPicPr>
          <p:nvPr/>
        </p:nvPicPr>
        <p:blipFill>
          <a:blip r:embed="rId2" cstate="print"/>
          <a:srcRect/>
          <a:stretch>
            <a:fillRect/>
          </a:stretch>
        </p:blipFill>
        <p:spPr bwMode="auto">
          <a:xfrm>
            <a:off x="5835834" y="2514600"/>
            <a:ext cx="3233024" cy="2286000"/>
          </a:xfrm>
          <a:prstGeom prst="rect">
            <a:avLst/>
          </a:prstGeom>
          <a:noFill/>
          <a:ln w="9525">
            <a:noFill/>
            <a:miter lim="800000"/>
            <a:headEnd/>
            <a:tailEnd/>
          </a:ln>
          <a:effectLst/>
        </p:spPr>
      </p:pic>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13</a:t>
            </a:fld>
            <a:endParaRPr lang="en-US"/>
          </a:p>
        </p:txBody>
      </p:sp>
      <p:sp>
        <p:nvSpPr>
          <p:cNvPr id="7" name="TextBox 6"/>
          <p:cNvSpPr txBox="1"/>
          <p:nvPr/>
        </p:nvSpPr>
        <p:spPr>
          <a:xfrm>
            <a:off x="381000" y="762000"/>
            <a:ext cx="8458200" cy="1569660"/>
          </a:xfrm>
          <a:prstGeom prst="rect">
            <a:avLst/>
          </a:prstGeom>
          <a:noFill/>
        </p:spPr>
        <p:txBody>
          <a:bodyPr wrap="square" rtlCol="0">
            <a:spAutoFit/>
          </a:bodyPr>
          <a:lstStyle/>
          <a:p>
            <a:r>
              <a:rPr lang="en-US" sz="2400" b="1" u="sng" dirty="0" smtClean="0"/>
              <a:t>The authors suggested way forward is two fold</a:t>
            </a:r>
            <a:r>
              <a:rPr lang="en-US" sz="2400" dirty="0" smtClean="0"/>
              <a:t>:</a:t>
            </a:r>
          </a:p>
          <a:p>
            <a:endParaRPr lang="en-US" sz="2400" dirty="0" smtClean="0"/>
          </a:p>
          <a:p>
            <a:r>
              <a:rPr lang="en-US" sz="2400" dirty="0" smtClean="0"/>
              <a:t>1. For PHY TYPE 1 … for link establishment, OOK and VPM use different bit rates according to the modulation type.</a:t>
            </a:r>
          </a:p>
        </p:txBody>
      </p:sp>
      <p:pic>
        <p:nvPicPr>
          <p:cNvPr id="2050" name="Picture 2"/>
          <p:cNvPicPr>
            <a:picLocks noChangeAspect="1" noChangeArrowheads="1"/>
          </p:cNvPicPr>
          <p:nvPr/>
        </p:nvPicPr>
        <p:blipFill>
          <a:blip r:embed="rId3" cstate="print"/>
          <a:srcRect/>
          <a:stretch>
            <a:fillRect/>
          </a:stretch>
        </p:blipFill>
        <p:spPr bwMode="auto">
          <a:xfrm>
            <a:off x="457200" y="2438400"/>
            <a:ext cx="6858000" cy="3746500"/>
          </a:xfrm>
          <a:prstGeom prst="rect">
            <a:avLst/>
          </a:prstGeom>
          <a:noFill/>
          <a:ln w="9525">
            <a:noFill/>
            <a:miter lim="800000"/>
            <a:headEnd/>
            <a:tailEnd/>
          </a:ln>
        </p:spPr>
      </p:pic>
      <p:cxnSp>
        <p:nvCxnSpPr>
          <p:cNvPr id="14" name="Straight Connector 13"/>
          <p:cNvCxnSpPr/>
          <p:nvPr/>
        </p:nvCxnSpPr>
        <p:spPr bwMode="auto">
          <a:xfrm flipV="1">
            <a:off x="4876800" y="3352800"/>
            <a:ext cx="2133600" cy="7620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7" name="Line Callout 1 16"/>
          <p:cNvSpPr/>
          <p:nvPr/>
        </p:nvSpPr>
        <p:spPr bwMode="auto">
          <a:xfrm>
            <a:off x="7696200" y="2667000"/>
            <a:ext cx="914400" cy="457200"/>
          </a:xfrm>
          <a:prstGeom prst="borderCallout1">
            <a:avLst>
              <a:gd name="adj1" fmla="val 18750"/>
              <a:gd name="adj2" fmla="val -8333"/>
              <a:gd name="adj3" fmla="val 144079"/>
              <a:gd name="adj4" fmla="val -70965"/>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Delete – too slow</a:t>
            </a:r>
          </a:p>
        </p:txBody>
      </p:sp>
      <p:sp>
        <p:nvSpPr>
          <p:cNvPr id="18" name="Line Callout 1 17"/>
          <p:cNvSpPr/>
          <p:nvPr/>
        </p:nvSpPr>
        <p:spPr bwMode="auto">
          <a:xfrm>
            <a:off x="7772400" y="3352800"/>
            <a:ext cx="1066800" cy="457200"/>
          </a:xfrm>
          <a:prstGeom prst="borderCallout1">
            <a:avLst>
              <a:gd name="adj1" fmla="val 18750"/>
              <a:gd name="adj2" fmla="val -8333"/>
              <a:gd name="adj3" fmla="val 66184"/>
              <a:gd name="adj4" fmla="val -76228"/>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Use for OOK </a:t>
            </a:r>
            <a:r>
              <a:rPr lang="en-US" sz="1400" b="1" i="1" dirty="0" smtClean="0">
                <a:solidFill>
                  <a:srgbClr val="FF0000"/>
                </a:solidFill>
              </a:rPr>
              <a:t>LE</a:t>
            </a:r>
            <a:endParaRPr kumimoji="0" lang="en-US" sz="1400" b="1" i="1" u="none" strike="noStrike" cap="none" normalizeH="0" baseline="0" dirty="0" smtClean="0">
              <a:ln>
                <a:noFill/>
              </a:ln>
              <a:solidFill>
                <a:srgbClr val="FF0000"/>
              </a:solidFill>
              <a:effectLst/>
              <a:latin typeface="Times New Roman" pitchFamily="18" charset="0"/>
            </a:endParaRPr>
          </a:p>
        </p:txBody>
      </p:sp>
      <p:sp>
        <p:nvSpPr>
          <p:cNvPr id="19" name="Line Callout 1 18"/>
          <p:cNvSpPr/>
          <p:nvPr/>
        </p:nvSpPr>
        <p:spPr bwMode="auto">
          <a:xfrm>
            <a:off x="7772400" y="4800600"/>
            <a:ext cx="1066800" cy="457200"/>
          </a:xfrm>
          <a:prstGeom prst="borderCallout1">
            <a:avLst>
              <a:gd name="adj1" fmla="val 18750"/>
              <a:gd name="adj2" fmla="val -8333"/>
              <a:gd name="adj3" fmla="val 66184"/>
              <a:gd name="adj4" fmla="val -76228"/>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Use for VPM </a:t>
            </a:r>
            <a:r>
              <a:rPr lang="en-US" sz="1400" b="1" i="1" dirty="0" smtClean="0">
                <a:solidFill>
                  <a:srgbClr val="FF0000"/>
                </a:solidFill>
              </a:rPr>
              <a:t>LE</a:t>
            </a:r>
            <a:endParaRPr kumimoji="0" lang="en-US" sz="1400" b="1" i="1" u="none" strike="noStrike" cap="none" normalizeH="0" baseline="0" dirty="0" smtClean="0">
              <a:ln>
                <a:noFill/>
              </a:ln>
              <a:solidFill>
                <a:srgbClr val="FF0000"/>
              </a:solidFill>
              <a:effectLst/>
              <a:latin typeface="Times New Roman" pitchFamily="18" charset="0"/>
            </a:endParaRPr>
          </a:p>
        </p:txBody>
      </p:sp>
      <p:sp>
        <p:nvSpPr>
          <p:cNvPr id="20" name="TextBox 19"/>
          <p:cNvSpPr txBox="1"/>
          <p:nvPr/>
        </p:nvSpPr>
        <p:spPr>
          <a:xfrm>
            <a:off x="7010400" y="6172200"/>
            <a:ext cx="2050561" cy="276999"/>
          </a:xfrm>
          <a:prstGeom prst="rect">
            <a:avLst/>
          </a:prstGeom>
          <a:noFill/>
        </p:spPr>
        <p:txBody>
          <a:bodyPr wrap="none" rtlCol="0">
            <a:spAutoFit/>
          </a:bodyPr>
          <a:lstStyle/>
          <a:p>
            <a:r>
              <a:rPr lang="en-US" b="1" i="1" dirty="0" smtClean="0"/>
              <a:t>LE</a:t>
            </a:r>
            <a:r>
              <a:rPr lang="en-US" dirty="0" smtClean="0"/>
              <a:t> means Link Establishment</a:t>
            </a:r>
            <a:endParaRPr lang="en-US" dirty="0"/>
          </a:p>
        </p:txBody>
      </p:sp>
      <p:sp>
        <p:nvSpPr>
          <p:cNvPr id="12"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3"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14</a:t>
            </a:fld>
            <a:endParaRPr lang="en-US"/>
          </a:p>
        </p:txBody>
      </p:sp>
      <p:sp>
        <p:nvSpPr>
          <p:cNvPr id="8" name="TextBox 7"/>
          <p:cNvSpPr txBox="1"/>
          <p:nvPr/>
        </p:nvSpPr>
        <p:spPr>
          <a:xfrm>
            <a:off x="381000" y="762000"/>
            <a:ext cx="8458200" cy="4524315"/>
          </a:xfrm>
          <a:prstGeom prst="rect">
            <a:avLst/>
          </a:prstGeom>
          <a:noFill/>
        </p:spPr>
        <p:txBody>
          <a:bodyPr wrap="square" rtlCol="0">
            <a:spAutoFit/>
          </a:bodyPr>
          <a:lstStyle/>
          <a:p>
            <a:r>
              <a:rPr lang="en-US" sz="2400" dirty="0" smtClean="0"/>
              <a:t>2. All PHY types must support dimming down to 0.1% (as currently in the draft) BUT the transmission of data under any given dimming condition is an implementation option.  </a:t>
            </a:r>
          </a:p>
          <a:p>
            <a:endParaRPr lang="en-US" sz="2400" dirty="0" smtClean="0"/>
          </a:p>
          <a:p>
            <a:r>
              <a:rPr lang="en-US" sz="2400" dirty="0" smtClean="0"/>
              <a:t>To clarify, a device can decide to no longer support data transmission for an arbitrary level of dimming.  To do this the device simply no longer participates in the link establishment.</a:t>
            </a:r>
          </a:p>
          <a:p>
            <a:endParaRPr lang="en-US" sz="2400" dirty="0" smtClean="0"/>
          </a:p>
          <a:p>
            <a:r>
              <a:rPr lang="en-US" sz="2400" dirty="0" smtClean="0"/>
              <a:t>If a problematic amount of dimming is requested during a data transmission session, the device can issue a “stopping transmission due to dimming” command and then go off the air.  </a:t>
            </a:r>
            <a:r>
              <a:rPr lang="en-US" sz="2400" i="1" dirty="0" smtClean="0"/>
              <a:t>This command would have to be added to the draft.</a:t>
            </a:r>
          </a:p>
        </p:txBody>
      </p:sp>
      <p:sp>
        <p:nvSpPr>
          <p:cNvPr id="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362200"/>
            <a:ext cx="7772400" cy="1066800"/>
          </a:xfrm>
        </p:spPr>
        <p:txBody>
          <a:bodyPr/>
          <a:lstStyle/>
          <a:p>
            <a:r>
              <a:rPr lang="en-US" dirty="0" smtClean="0"/>
              <a:t>Phy Header Modifications</a:t>
            </a:r>
            <a:br>
              <a:rPr lang="en-US" dirty="0" smtClean="0"/>
            </a:br>
            <a:r>
              <a:rPr lang="en-US" dirty="0" smtClean="0"/>
              <a:t>to support OOK dimming</a:t>
            </a:r>
            <a:endParaRPr lang="en-US"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16</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228600" y="762000"/>
            <a:ext cx="8686800" cy="2349708"/>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276600" y="3216787"/>
            <a:ext cx="5638800" cy="3031613"/>
          </a:xfrm>
          <a:prstGeom prst="rect">
            <a:avLst/>
          </a:prstGeom>
          <a:noFill/>
          <a:ln w="9525">
            <a:noFill/>
            <a:miter lim="800000"/>
            <a:headEnd/>
            <a:tailEnd/>
          </a:ln>
        </p:spPr>
      </p:pic>
      <p:sp>
        <p:nvSpPr>
          <p:cNvPr id="11" name="TextBox 10"/>
          <p:cNvSpPr txBox="1"/>
          <p:nvPr/>
        </p:nvSpPr>
        <p:spPr>
          <a:xfrm>
            <a:off x="304800" y="3673987"/>
            <a:ext cx="2895599" cy="1815882"/>
          </a:xfrm>
          <a:prstGeom prst="rect">
            <a:avLst/>
          </a:prstGeom>
          <a:noFill/>
        </p:spPr>
        <p:txBody>
          <a:bodyPr wrap="square" rtlCol="0">
            <a:spAutoFit/>
          </a:bodyPr>
          <a:lstStyle/>
          <a:p>
            <a:r>
              <a:rPr lang="en-US" sz="1600" dirty="0" smtClean="0"/>
              <a:t>There seems to be a discrepancy between the PHR defined in Figure 21 and the PHR details as shown in Table 23.</a:t>
            </a:r>
          </a:p>
          <a:p>
            <a:endParaRPr lang="en-US" sz="1600" dirty="0" smtClean="0"/>
          </a:p>
          <a:p>
            <a:r>
              <a:rPr lang="en-US" sz="1600" dirty="0" smtClean="0"/>
              <a:t>We propose a modified approach.</a:t>
            </a:r>
          </a:p>
        </p:txBody>
      </p:sp>
      <p:sp>
        <p:nvSpPr>
          <p:cNvPr id="12" name="TextBox 11"/>
          <p:cNvSpPr txBox="1"/>
          <p:nvPr/>
        </p:nvSpPr>
        <p:spPr>
          <a:xfrm>
            <a:off x="2895600" y="76200"/>
            <a:ext cx="2973250" cy="400110"/>
          </a:xfrm>
          <a:prstGeom prst="rect">
            <a:avLst/>
          </a:prstGeom>
          <a:noFill/>
        </p:spPr>
        <p:txBody>
          <a:bodyPr wrap="none" rtlCol="0">
            <a:spAutoFit/>
          </a:bodyPr>
          <a:lstStyle/>
          <a:p>
            <a:r>
              <a:rPr lang="en-US" sz="1800" b="1" dirty="0" smtClean="0"/>
              <a:t>Current Text in </a:t>
            </a:r>
            <a:r>
              <a:rPr lang="en-US" sz="2000" b="1" dirty="0" smtClean="0"/>
              <a:t>LB50</a:t>
            </a:r>
            <a:r>
              <a:rPr lang="en-US" sz="1800" b="1" dirty="0" smtClean="0"/>
              <a:t> Draft</a:t>
            </a:r>
            <a:endParaRPr lang="en-US" sz="1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17</a:t>
            </a:fld>
            <a:endParaRPr lang="en-US"/>
          </a:p>
        </p:txBody>
      </p:sp>
      <p:sp>
        <p:nvSpPr>
          <p:cNvPr id="7" name="TextBox 6"/>
          <p:cNvSpPr txBox="1"/>
          <p:nvPr/>
        </p:nvSpPr>
        <p:spPr>
          <a:xfrm>
            <a:off x="2133600" y="990600"/>
            <a:ext cx="4859472" cy="400110"/>
          </a:xfrm>
          <a:prstGeom prst="rect">
            <a:avLst/>
          </a:prstGeom>
          <a:noFill/>
        </p:spPr>
        <p:txBody>
          <a:bodyPr wrap="none" rtlCol="0">
            <a:spAutoFit/>
          </a:bodyPr>
          <a:lstStyle/>
          <a:p>
            <a:r>
              <a:rPr lang="en-US" sz="2000" dirty="0" smtClean="0"/>
              <a:t>We suggest the following 4 byte PHY Header</a:t>
            </a:r>
            <a:endParaRPr lang="en-US" sz="2000" dirty="0"/>
          </a:p>
        </p:txBody>
      </p:sp>
      <p:graphicFrame>
        <p:nvGraphicFramePr>
          <p:cNvPr id="8" name="Table 7"/>
          <p:cNvGraphicFramePr>
            <a:graphicFrameLocks noGrp="1"/>
          </p:cNvGraphicFramePr>
          <p:nvPr/>
        </p:nvGraphicFramePr>
        <p:xfrm>
          <a:off x="228600" y="1828800"/>
          <a:ext cx="8610600" cy="3688080"/>
        </p:xfrm>
        <a:graphic>
          <a:graphicData uri="http://schemas.openxmlformats.org/drawingml/2006/table">
            <a:tbl>
              <a:tblPr firstRow="1" bandRow="1">
                <a:tableStyleId>{5C22544A-7EE6-4342-B048-85BDC9FD1C3A}</a:tableStyleId>
              </a:tblPr>
              <a:tblGrid>
                <a:gridCol w="2870200"/>
                <a:gridCol w="1092200"/>
                <a:gridCol w="4648200"/>
              </a:tblGrid>
              <a:tr h="370840">
                <a:tc>
                  <a:txBody>
                    <a:bodyPr/>
                    <a:lstStyle/>
                    <a:p>
                      <a:pPr algn="ctr"/>
                      <a:r>
                        <a:rPr lang="en-US" sz="1400" dirty="0" smtClean="0">
                          <a:solidFill>
                            <a:schemeClr val="tx1"/>
                          </a:solidFill>
                        </a:rPr>
                        <a:t>PHY header fields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Bits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Explanation on use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Mode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00=Single Mode</a:t>
                      </a:r>
                    </a:p>
                    <a:p>
                      <a:pPr algn="ctr"/>
                      <a:r>
                        <a:rPr lang="en-US" sz="1400" dirty="0" smtClean="0">
                          <a:solidFill>
                            <a:schemeClr val="tx1"/>
                          </a:solidFill>
                        </a:rPr>
                        <a:t>01=Packed Mode</a:t>
                      </a:r>
                    </a:p>
                    <a:p>
                      <a:pPr algn="ctr"/>
                      <a:r>
                        <a:rPr lang="en-US" sz="1400" dirty="0" smtClean="0">
                          <a:solidFill>
                            <a:schemeClr val="tx1"/>
                          </a:solidFill>
                        </a:rPr>
                        <a:t>10=Burst Mode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Spectral Peak</a:t>
                      </a:r>
                      <a:r>
                        <a:rPr lang="en-US" sz="1400" baseline="0" dirty="0" smtClean="0">
                          <a:solidFill>
                            <a:schemeClr val="tx1"/>
                          </a:solidFill>
                        </a:rPr>
                        <a:t> Band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Band plan ID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reserved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MCS Number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PHY 1: MCS</a:t>
                      </a:r>
                      <a:r>
                        <a:rPr lang="en-US" sz="1400" baseline="0" dirty="0" smtClean="0">
                          <a:solidFill>
                            <a:schemeClr val="tx1"/>
                          </a:solidFill>
                        </a:rPr>
                        <a:t> 1-9</a:t>
                      </a:r>
                    </a:p>
                    <a:p>
                      <a:pPr algn="ctr"/>
                      <a:r>
                        <a:rPr lang="en-US" sz="1400" baseline="0" dirty="0" smtClean="0">
                          <a:solidFill>
                            <a:schemeClr val="tx1"/>
                          </a:solidFill>
                        </a:rPr>
                        <a:t>PHY 2: MCS10-23</a:t>
                      </a:r>
                    </a:p>
                    <a:p>
                      <a:pPr algn="ctr"/>
                      <a:r>
                        <a:rPr lang="en-US" sz="1400" baseline="0" dirty="0" smtClean="0">
                          <a:solidFill>
                            <a:schemeClr val="tx1"/>
                          </a:solidFill>
                        </a:rPr>
                        <a:t>PHY 3: MCS 24-30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reserved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Length of MAC payload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16</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Length up to </a:t>
                      </a:r>
                      <a:r>
                        <a:rPr lang="en-US" sz="1400" dirty="0" err="1" smtClean="0">
                          <a:solidFill>
                            <a:schemeClr val="tx1"/>
                          </a:solidFill>
                        </a:rPr>
                        <a:t>aMax-MacPayloadSize</a:t>
                      </a:r>
                      <a:r>
                        <a:rPr lang="en-US" sz="1400" dirty="0" smtClean="0">
                          <a:solidFill>
                            <a:schemeClr val="tx1"/>
                          </a:solidFill>
                        </a:rPr>
                        <a:t> (Table 84)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PHR Extension Field</a:t>
                      </a:r>
                      <a:r>
                        <a:rPr lang="en-US" sz="1400" baseline="0" dirty="0" smtClean="0">
                          <a:solidFill>
                            <a:schemeClr val="tx1"/>
                          </a:solidFill>
                        </a:rPr>
                        <a:t> Indication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Indicates</a:t>
                      </a:r>
                      <a:r>
                        <a:rPr lang="en-US" sz="1400" baseline="0" dirty="0" smtClean="0">
                          <a:solidFill>
                            <a:schemeClr val="tx1"/>
                          </a:solidFill>
                        </a:rPr>
                        <a:t> the presence of optional PHR extension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18</a:t>
            </a:fld>
            <a:endParaRPr lang="en-US"/>
          </a:p>
        </p:txBody>
      </p:sp>
      <p:sp>
        <p:nvSpPr>
          <p:cNvPr id="7" name="TextBox 6"/>
          <p:cNvSpPr txBox="1"/>
          <p:nvPr/>
        </p:nvSpPr>
        <p:spPr>
          <a:xfrm>
            <a:off x="2743200" y="843280"/>
            <a:ext cx="3778599" cy="400110"/>
          </a:xfrm>
          <a:prstGeom prst="rect">
            <a:avLst/>
          </a:prstGeom>
          <a:noFill/>
        </p:spPr>
        <p:txBody>
          <a:bodyPr wrap="none" rtlCol="0">
            <a:spAutoFit/>
          </a:bodyPr>
          <a:lstStyle/>
          <a:p>
            <a:r>
              <a:rPr lang="en-US" sz="2000" dirty="0" smtClean="0"/>
              <a:t>The format of the suggested PPDU</a:t>
            </a:r>
            <a:endParaRPr lang="en-US" sz="2000" dirty="0"/>
          </a:p>
        </p:txBody>
      </p:sp>
      <p:graphicFrame>
        <p:nvGraphicFramePr>
          <p:cNvPr id="8" name="Table 7"/>
          <p:cNvGraphicFramePr>
            <a:graphicFrameLocks noGrp="1"/>
          </p:cNvGraphicFramePr>
          <p:nvPr/>
        </p:nvGraphicFramePr>
        <p:xfrm>
          <a:off x="1524000" y="1554480"/>
          <a:ext cx="6096000" cy="1036320"/>
        </p:xfrm>
        <a:graphic>
          <a:graphicData uri="http://schemas.openxmlformats.org/drawingml/2006/table">
            <a:tbl>
              <a:tblPr firstRow="1" bandRow="1">
                <a:tableStyleId>{F5AB1C69-6EDB-4FF4-983F-18BD219EF322}</a:tableStyleId>
              </a:tblPr>
              <a:tblGrid>
                <a:gridCol w="1016000"/>
                <a:gridCol w="1016000"/>
                <a:gridCol w="1016000"/>
                <a:gridCol w="1016000"/>
                <a:gridCol w="1016000"/>
                <a:gridCol w="1016000"/>
              </a:tblGrid>
              <a:tr h="370840">
                <a:tc>
                  <a:txBody>
                    <a:bodyPr/>
                    <a:lstStyle/>
                    <a:p>
                      <a:pPr algn="ctr"/>
                      <a:r>
                        <a:rPr lang="en-US" sz="1400" dirty="0" smtClean="0">
                          <a:solidFill>
                            <a:schemeClr val="tx1"/>
                          </a:solidFill>
                        </a:rPr>
                        <a:t>Octets:</a:t>
                      </a:r>
                    </a:p>
                    <a:p>
                      <a:pPr algn="ctr"/>
                      <a:r>
                        <a:rPr lang="en-US" sz="1400" dirty="0" smtClean="0">
                          <a:solidFill>
                            <a:schemeClr val="tx1"/>
                          </a:solidFill>
                        </a:rPr>
                        <a:t>variable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dirty="0" smtClean="0">
                          <a:solidFill>
                            <a:schemeClr val="tx1"/>
                          </a:solidFill>
                        </a:rPr>
                        <a:t>3</a:t>
                      </a:r>
                      <a:endParaRPr lang="en-US" sz="1400" b="1" i="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variable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solidFill>
                            <a:schemeClr val="tx1"/>
                          </a:solidFill>
                        </a:rPr>
                        <a:t>SHR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PHR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Optional</a:t>
                      </a:r>
                      <a:r>
                        <a:rPr lang="en-US" sz="1400" baseline="0" dirty="0" smtClean="0">
                          <a:solidFill>
                            <a:schemeClr val="tx1"/>
                          </a:solidFill>
                        </a:rPr>
                        <a:t> PHR Ext.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HCS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PSDU</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FCS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19</a:t>
            </a:fld>
            <a:endParaRPr lang="en-US"/>
          </a:p>
        </p:txBody>
      </p:sp>
      <p:sp>
        <p:nvSpPr>
          <p:cNvPr id="7" name="TextBox 6"/>
          <p:cNvSpPr txBox="1"/>
          <p:nvPr/>
        </p:nvSpPr>
        <p:spPr>
          <a:xfrm>
            <a:off x="1143000" y="838200"/>
            <a:ext cx="6842386" cy="400110"/>
          </a:xfrm>
          <a:prstGeom prst="rect">
            <a:avLst/>
          </a:prstGeom>
          <a:noFill/>
        </p:spPr>
        <p:txBody>
          <a:bodyPr wrap="none" rtlCol="0">
            <a:spAutoFit/>
          </a:bodyPr>
          <a:lstStyle/>
          <a:p>
            <a:r>
              <a:rPr lang="en-US" sz="2000" dirty="0" smtClean="0"/>
              <a:t>We suggest the following variable length PHY Header Extension</a:t>
            </a:r>
            <a:endParaRPr lang="en-US" sz="2000" dirty="0"/>
          </a:p>
        </p:txBody>
      </p:sp>
      <p:sp>
        <p:nvSpPr>
          <p:cNvPr id="9" name="Rectangle 8"/>
          <p:cNvSpPr/>
          <p:nvPr/>
        </p:nvSpPr>
        <p:spPr bwMode="auto">
          <a:xfrm>
            <a:off x="16764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19050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25908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28194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30480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2578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4864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61722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64008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66294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73152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2" name="Straight Connector 21"/>
          <p:cNvCxnSpPr>
            <a:stCxn id="14" idx="3"/>
            <a:endCxn id="15" idx="1"/>
          </p:cNvCxnSpPr>
          <p:nvPr/>
        </p:nvCxnSpPr>
        <p:spPr bwMode="auto">
          <a:xfrm>
            <a:off x="3962400" y="4315480"/>
            <a:ext cx="1295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6" name="Straight Connector 25"/>
          <p:cNvCxnSpPr/>
          <p:nvPr/>
        </p:nvCxnSpPr>
        <p:spPr bwMode="auto">
          <a:xfrm rot="5400000" flipH="1" flipV="1">
            <a:off x="1524000" y="3896380"/>
            <a:ext cx="30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rot="5400000" flipH="1" flipV="1">
            <a:off x="7391399" y="3896380"/>
            <a:ext cx="30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Arrow Connector 28"/>
          <p:cNvCxnSpPr/>
          <p:nvPr/>
        </p:nvCxnSpPr>
        <p:spPr bwMode="auto">
          <a:xfrm rot="10800000">
            <a:off x="1752600" y="3896380"/>
            <a:ext cx="1905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Straight Arrow Connector 30"/>
          <p:cNvCxnSpPr/>
          <p:nvPr/>
        </p:nvCxnSpPr>
        <p:spPr bwMode="auto">
          <a:xfrm>
            <a:off x="5257800" y="3886200"/>
            <a:ext cx="2286000" cy="117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2" name="TextBox 31"/>
          <p:cNvSpPr txBox="1"/>
          <p:nvPr/>
        </p:nvSpPr>
        <p:spPr>
          <a:xfrm>
            <a:off x="3815520" y="3700046"/>
            <a:ext cx="1366080" cy="338554"/>
          </a:xfrm>
          <a:prstGeom prst="rect">
            <a:avLst/>
          </a:prstGeom>
          <a:noFill/>
        </p:spPr>
        <p:txBody>
          <a:bodyPr wrap="none" rtlCol="0">
            <a:spAutoFit/>
          </a:bodyPr>
          <a:lstStyle/>
          <a:p>
            <a:r>
              <a:rPr lang="en-US" sz="1600" dirty="0" smtClean="0"/>
              <a:t>Packet Length</a:t>
            </a:r>
            <a:endParaRPr lang="en-US" sz="1600" dirty="0"/>
          </a:p>
        </p:txBody>
      </p:sp>
      <p:sp>
        <p:nvSpPr>
          <p:cNvPr id="33" name="TextBox 32"/>
          <p:cNvSpPr txBox="1"/>
          <p:nvPr/>
        </p:nvSpPr>
        <p:spPr>
          <a:xfrm>
            <a:off x="1752600" y="5344180"/>
            <a:ext cx="1459054" cy="523220"/>
          </a:xfrm>
          <a:prstGeom prst="rect">
            <a:avLst/>
          </a:prstGeom>
          <a:solidFill>
            <a:srgbClr val="FF0000"/>
          </a:solidFill>
          <a:ln>
            <a:solidFill>
              <a:schemeClr val="tx1"/>
            </a:solidFill>
          </a:ln>
        </p:spPr>
        <p:txBody>
          <a:bodyPr wrap="none" rtlCol="0">
            <a:spAutoFit/>
          </a:bodyPr>
          <a:lstStyle/>
          <a:p>
            <a:r>
              <a:rPr lang="en-US" sz="1400" b="1" dirty="0" smtClean="0"/>
              <a:t>Short Sync Field</a:t>
            </a:r>
          </a:p>
          <a:p>
            <a:r>
              <a:rPr lang="en-US" sz="1400" b="1" dirty="0" smtClean="0"/>
              <a:t>i.e. 1010 pattern</a:t>
            </a:r>
            <a:endParaRPr lang="en-US" sz="1400" b="1" dirty="0"/>
          </a:p>
        </p:txBody>
      </p:sp>
      <p:sp>
        <p:nvSpPr>
          <p:cNvPr id="34" name="TextBox 33"/>
          <p:cNvSpPr txBox="1"/>
          <p:nvPr/>
        </p:nvSpPr>
        <p:spPr>
          <a:xfrm>
            <a:off x="3200400" y="5344180"/>
            <a:ext cx="2743200" cy="523220"/>
          </a:xfrm>
          <a:prstGeom prst="rect">
            <a:avLst/>
          </a:prstGeom>
          <a:solidFill>
            <a:schemeClr val="accent2">
              <a:lumMod val="60000"/>
              <a:lumOff val="40000"/>
            </a:schemeClr>
          </a:solidFill>
          <a:ln>
            <a:solidFill>
              <a:schemeClr val="tx1"/>
            </a:solidFill>
          </a:ln>
        </p:spPr>
        <p:txBody>
          <a:bodyPr wrap="square" rtlCol="0">
            <a:spAutoFit/>
          </a:bodyPr>
          <a:lstStyle/>
          <a:p>
            <a:pPr algn="ctr"/>
            <a:r>
              <a:rPr lang="en-US" sz="1400" b="1" dirty="0" smtClean="0"/>
              <a:t>Data Sub-packet</a:t>
            </a:r>
          </a:p>
          <a:p>
            <a:pPr algn="ctr"/>
            <a:endParaRPr lang="en-US" sz="1400" b="1" dirty="0"/>
          </a:p>
        </p:txBody>
      </p:sp>
      <p:sp>
        <p:nvSpPr>
          <p:cNvPr id="35" name="TextBox 34"/>
          <p:cNvSpPr txBox="1"/>
          <p:nvPr/>
        </p:nvSpPr>
        <p:spPr>
          <a:xfrm>
            <a:off x="5943600" y="5344180"/>
            <a:ext cx="1290738" cy="523220"/>
          </a:xfrm>
          <a:prstGeom prst="rect">
            <a:avLst/>
          </a:prstGeom>
          <a:solidFill>
            <a:schemeClr val="bg1"/>
          </a:solidFill>
          <a:ln>
            <a:solidFill>
              <a:schemeClr val="tx1"/>
            </a:solidFill>
          </a:ln>
        </p:spPr>
        <p:txBody>
          <a:bodyPr wrap="none" rtlCol="0">
            <a:spAutoFit/>
          </a:bodyPr>
          <a:lstStyle/>
          <a:p>
            <a:r>
              <a:rPr lang="en-US" sz="1400" b="1" dirty="0" smtClean="0"/>
              <a:t>Compensation</a:t>
            </a:r>
          </a:p>
          <a:p>
            <a:pPr algn="ctr"/>
            <a:r>
              <a:rPr lang="en-US" sz="1400" b="1" dirty="0" smtClean="0"/>
              <a:t>symbols</a:t>
            </a:r>
            <a:endParaRPr lang="en-US" sz="1400" b="1" dirty="0"/>
          </a:p>
        </p:txBody>
      </p:sp>
      <p:cxnSp>
        <p:nvCxnSpPr>
          <p:cNvPr id="37" name="Straight Connector 36"/>
          <p:cNvCxnSpPr/>
          <p:nvPr/>
        </p:nvCxnSpPr>
        <p:spPr bwMode="auto">
          <a:xfrm rot="10800000" flipV="1">
            <a:off x="1752600" y="4505980"/>
            <a:ext cx="106680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3962400" y="4505980"/>
            <a:ext cx="327660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30" name="Table 29"/>
          <p:cNvGraphicFramePr>
            <a:graphicFrameLocks noGrp="1"/>
          </p:cNvGraphicFramePr>
          <p:nvPr/>
        </p:nvGraphicFramePr>
        <p:xfrm>
          <a:off x="304800" y="1640840"/>
          <a:ext cx="8610600" cy="1483360"/>
        </p:xfrm>
        <a:graphic>
          <a:graphicData uri="http://schemas.openxmlformats.org/drawingml/2006/table">
            <a:tbl>
              <a:tblPr firstRow="1" bandRow="1">
                <a:tableStyleId>{5C22544A-7EE6-4342-B048-85BDC9FD1C3A}</a:tableStyleId>
              </a:tblPr>
              <a:tblGrid>
                <a:gridCol w="2870200"/>
                <a:gridCol w="1092200"/>
                <a:gridCol w="4648200"/>
              </a:tblGrid>
              <a:tr h="370840">
                <a:tc>
                  <a:txBody>
                    <a:bodyPr/>
                    <a:lstStyle/>
                    <a:p>
                      <a:pPr algn="ctr"/>
                      <a:r>
                        <a:rPr lang="en-US" sz="1400" dirty="0" smtClean="0">
                          <a:solidFill>
                            <a:schemeClr val="tx1"/>
                          </a:solidFill>
                        </a:rPr>
                        <a:t>PHY header extension fields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bits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Explanation on use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Length of Short Sync Field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0</a:t>
                      </a:r>
                      <a:r>
                        <a:rPr lang="en-US" sz="1400" baseline="0" dirty="0" smtClean="0">
                          <a:solidFill>
                            <a:schemeClr val="tx1"/>
                          </a:solidFill>
                        </a:rPr>
                        <a:t> to N symbols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Length of sub-packet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10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Sub-packet length symbol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Number</a:t>
                      </a:r>
                      <a:r>
                        <a:rPr lang="en-US" sz="1400" baseline="0" dirty="0" smtClean="0">
                          <a:solidFill>
                            <a:schemeClr val="tx1"/>
                          </a:solidFill>
                        </a:rPr>
                        <a:t> of compensation symbols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 10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i.e.</a:t>
                      </a:r>
                      <a:r>
                        <a:rPr lang="en-US" sz="1400" baseline="0" dirty="0" smtClean="0">
                          <a:solidFill>
                            <a:schemeClr val="tx1"/>
                          </a:solidFill>
                        </a:rPr>
                        <a:t> number of symbols that the LED is turned OFF</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2</a:t>
            </a:fld>
            <a:endParaRPr lang="en-US"/>
          </a:p>
        </p:txBody>
      </p:sp>
      <p:sp>
        <p:nvSpPr>
          <p:cNvPr id="7" name="TextBox 6"/>
          <p:cNvSpPr txBox="1"/>
          <p:nvPr/>
        </p:nvSpPr>
        <p:spPr>
          <a:xfrm>
            <a:off x="228600" y="762000"/>
            <a:ext cx="8610601" cy="5262979"/>
          </a:xfrm>
          <a:prstGeom prst="rect">
            <a:avLst/>
          </a:prstGeom>
          <a:noFill/>
        </p:spPr>
        <p:txBody>
          <a:bodyPr wrap="square" rtlCol="0">
            <a:spAutoFit/>
          </a:bodyPr>
          <a:lstStyle/>
          <a:p>
            <a:pPr algn="ctr"/>
            <a:r>
              <a:rPr lang="en-US" sz="2400" u="sng" dirty="0" smtClean="0"/>
              <a:t>Problem Statement</a:t>
            </a:r>
          </a:p>
          <a:p>
            <a:endParaRPr lang="en-US" sz="2400" dirty="0"/>
          </a:p>
          <a:p>
            <a:r>
              <a:rPr lang="en-US" sz="2400" dirty="0" smtClean="0"/>
              <a:t>This presentation pertains to PHY 1 and PHY 2 type devices and the challenges that dimming poses.  In this presentation we’ll discuss:</a:t>
            </a:r>
          </a:p>
          <a:p>
            <a:endParaRPr lang="en-US" sz="2400" dirty="0"/>
          </a:p>
          <a:p>
            <a:r>
              <a:rPr lang="en-US" sz="2400" dirty="0" smtClean="0"/>
              <a:t>1. While 802.15.7 must honor all dimming requests, it is not possible to support useful data communications under all dimming conditions.</a:t>
            </a:r>
          </a:p>
          <a:p>
            <a:endParaRPr lang="en-US" sz="2400" dirty="0"/>
          </a:p>
          <a:p>
            <a:r>
              <a:rPr lang="en-US" sz="2400" dirty="0" smtClean="0"/>
              <a:t>2. The useful bit rate is dimming related; that is, for different dimming requirements the minimum bit rate varies.</a:t>
            </a:r>
          </a:p>
          <a:p>
            <a:endParaRPr lang="en-US" sz="2400" dirty="0"/>
          </a:p>
          <a:p>
            <a:r>
              <a:rPr lang="en-US" sz="2400" dirty="0" smtClean="0"/>
              <a:t>3. The un-resolved issue is “ if the minimum bit rate is dimming dependent, then what bit rate shall be used for link establishment?”</a:t>
            </a:r>
            <a:endParaRPr lang="en-US" sz="2400" dirty="0"/>
          </a:p>
        </p:txBody>
      </p:sp>
      <p:sp>
        <p:nvSpPr>
          <p:cNvPr id="8"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20</a:t>
            </a:fld>
            <a:endParaRPr lang="en-US"/>
          </a:p>
        </p:txBody>
      </p:sp>
      <p:sp>
        <p:nvSpPr>
          <p:cNvPr id="7" name="TextBox 6"/>
          <p:cNvSpPr txBox="1"/>
          <p:nvPr/>
        </p:nvSpPr>
        <p:spPr>
          <a:xfrm>
            <a:off x="3200400" y="2971800"/>
            <a:ext cx="2839239" cy="646331"/>
          </a:xfrm>
          <a:prstGeom prst="rect">
            <a:avLst/>
          </a:prstGeom>
          <a:noFill/>
        </p:spPr>
        <p:txBody>
          <a:bodyPr wrap="none" rtlCol="0">
            <a:spAutoFit/>
          </a:bodyPr>
          <a:lstStyle/>
          <a:p>
            <a:r>
              <a:rPr lang="en-US" sz="3600" dirty="0" smtClean="0"/>
              <a:t>Backup Slides</a:t>
            </a:r>
            <a:endParaRPr lang="en-US" sz="3600" dirty="0"/>
          </a:p>
        </p:txBody>
      </p:sp>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21</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291203" y="1143000"/>
            <a:ext cx="4204598" cy="28194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4648200" y="1143000"/>
            <a:ext cx="4191000" cy="2819400"/>
          </a:xfrm>
          <a:prstGeom prst="rect">
            <a:avLst/>
          </a:prstGeom>
          <a:noFill/>
          <a:ln w="9525">
            <a:noFill/>
            <a:miter lim="800000"/>
            <a:headEnd/>
            <a:tailEnd/>
          </a:ln>
          <a:effectLst/>
        </p:spPr>
      </p:pic>
      <p:sp>
        <p:nvSpPr>
          <p:cNvPr id="11" name="TextBox 10"/>
          <p:cNvSpPr txBox="1"/>
          <p:nvPr/>
        </p:nvSpPr>
        <p:spPr>
          <a:xfrm>
            <a:off x="2667000" y="685800"/>
            <a:ext cx="3877985" cy="400110"/>
          </a:xfrm>
          <a:prstGeom prst="rect">
            <a:avLst/>
          </a:prstGeom>
          <a:noFill/>
        </p:spPr>
        <p:txBody>
          <a:bodyPr wrap="none" rtlCol="0">
            <a:spAutoFit/>
          </a:bodyPr>
          <a:lstStyle/>
          <a:p>
            <a:r>
              <a:rPr lang="en-US" sz="2000" b="1" u="sng" dirty="0" smtClean="0"/>
              <a:t>Calculated Bit Rates vs. Dimming</a:t>
            </a:r>
            <a:endParaRPr lang="en-US" sz="2000" b="1" u="sng" dirty="0"/>
          </a:p>
        </p:txBody>
      </p:sp>
      <p:sp>
        <p:nvSpPr>
          <p:cNvPr id="12" name="TextBox 11"/>
          <p:cNvSpPr txBox="1"/>
          <p:nvPr/>
        </p:nvSpPr>
        <p:spPr>
          <a:xfrm>
            <a:off x="304800" y="4014787"/>
            <a:ext cx="3962400" cy="2462213"/>
          </a:xfrm>
          <a:prstGeom prst="rect">
            <a:avLst/>
          </a:prstGeom>
          <a:noFill/>
        </p:spPr>
        <p:txBody>
          <a:bodyPr wrap="square" rtlCol="0">
            <a:spAutoFit/>
          </a:bodyPr>
          <a:lstStyle/>
          <a:p>
            <a:r>
              <a:rPr lang="en-US" sz="2200" dirty="0" smtClean="0">
                <a:latin typeface="Arial" pitchFamily="34" charset="0"/>
                <a:cs typeface="Arial" pitchFamily="34" charset="0"/>
              </a:rPr>
              <a:t>The missing data is related to the link budget: what does the </a:t>
            </a:r>
            <a:r>
              <a:rPr lang="en-US" sz="2200" b="1" dirty="0" smtClean="0">
                <a:latin typeface="Arial" pitchFamily="34" charset="0"/>
                <a:cs typeface="Arial" pitchFamily="34" charset="0"/>
              </a:rPr>
              <a:t>Range vs. Data Rate </a:t>
            </a:r>
            <a:r>
              <a:rPr lang="en-US" sz="2200" dirty="0" smtClean="0">
                <a:latin typeface="Arial" pitchFamily="34" charset="0"/>
                <a:cs typeface="Arial" pitchFamily="34" charset="0"/>
              </a:rPr>
              <a:t>curve look like (specifically for the auto use case)?  I fear the standard is getting out in front of the science!  </a:t>
            </a:r>
            <a:endParaRPr lang="en-US" sz="2200" dirty="0">
              <a:latin typeface="Arial" pitchFamily="34" charset="0"/>
              <a:cs typeface="Arial" pitchFamily="34" charset="0"/>
            </a:endParaRPr>
          </a:p>
        </p:txBody>
      </p:sp>
      <p:cxnSp>
        <p:nvCxnSpPr>
          <p:cNvPr id="14" name="Straight Connector 13"/>
          <p:cNvCxnSpPr/>
          <p:nvPr/>
        </p:nvCxnSpPr>
        <p:spPr bwMode="auto">
          <a:xfrm rot="5400000">
            <a:off x="3695700" y="5219700"/>
            <a:ext cx="1905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a:off x="4648200" y="6172200"/>
            <a:ext cx="403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5943600" y="6172200"/>
            <a:ext cx="1550424" cy="276999"/>
          </a:xfrm>
          <a:prstGeom prst="rect">
            <a:avLst/>
          </a:prstGeom>
          <a:noFill/>
        </p:spPr>
        <p:txBody>
          <a:bodyPr wrap="none" rtlCol="0">
            <a:spAutoFit/>
          </a:bodyPr>
          <a:lstStyle/>
          <a:p>
            <a:r>
              <a:rPr lang="en-US" dirty="0" smtClean="0"/>
              <a:t>Range (10s of meters)</a:t>
            </a:r>
            <a:endParaRPr lang="en-US" dirty="0"/>
          </a:p>
        </p:txBody>
      </p:sp>
      <p:sp>
        <p:nvSpPr>
          <p:cNvPr id="19" name="TextBox 18"/>
          <p:cNvSpPr txBox="1"/>
          <p:nvPr/>
        </p:nvSpPr>
        <p:spPr>
          <a:xfrm rot="16200000">
            <a:off x="3866988" y="5048412"/>
            <a:ext cx="1229824" cy="276999"/>
          </a:xfrm>
          <a:prstGeom prst="rect">
            <a:avLst/>
          </a:prstGeom>
          <a:noFill/>
        </p:spPr>
        <p:txBody>
          <a:bodyPr wrap="none" rtlCol="0">
            <a:spAutoFit/>
          </a:bodyPr>
          <a:lstStyle/>
          <a:p>
            <a:r>
              <a:rPr lang="en-US" dirty="0" smtClean="0"/>
              <a:t>Data Rate (kbps)</a:t>
            </a:r>
            <a:endParaRPr lang="en-US" dirty="0"/>
          </a:p>
        </p:txBody>
      </p:sp>
      <p:sp>
        <p:nvSpPr>
          <p:cNvPr id="20" name="TextBox 19"/>
          <p:cNvSpPr txBox="1"/>
          <p:nvPr/>
        </p:nvSpPr>
        <p:spPr>
          <a:xfrm>
            <a:off x="5401613" y="5257800"/>
            <a:ext cx="2690160" cy="830997"/>
          </a:xfrm>
          <a:prstGeom prst="rect">
            <a:avLst/>
          </a:prstGeom>
          <a:noFill/>
        </p:spPr>
        <p:txBody>
          <a:bodyPr wrap="none" rtlCol="0">
            <a:spAutoFit/>
          </a:bodyPr>
          <a:lstStyle/>
          <a:p>
            <a:pPr algn="ctr"/>
            <a:r>
              <a:rPr lang="en-US" sz="1600" dirty="0" smtClean="0"/>
              <a:t>Auto Use Case</a:t>
            </a:r>
          </a:p>
          <a:p>
            <a:pPr algn="ctr"/>
            <a:endParaRPr lang="en-US" sz="1600" dirty="0" smtClean="0"/>
          </a:p>
          <a:p>
            <a:pPr algn="ctr"/>
            <a:r>
              <a:rPr lang="en-US" sz="1600" dirty="0" smtClean="0"/>
              <a:t>How many kbps at 100 meters</a:t>
            </a:r>
            <a:endParaRPr lang="en-US" sz="1600" dirty="0"/>
          </a:p>
        </p:txBody>
      </p:sp>
      <p:sp>
        <p:nvSpPr>
          <p:cNvPr id="21" name="TextBox 20"/>
          <p:cNvSpPr txBox="1"/>
          <p:nvPr/>
        </p:nvSpPr>
        <p:spPr>
          <a:xfrm>
            <a:off x="6286381" y="4495800"/>
            <a:ext cx="800219" cy="584775"/>
          </a:xfrm>
          <a:prstGeom prst="rect">
            <a:avLst/>
          </a:prstGeom>
          <a:noFill/>
        </p:spPr>
        <p:txBody>
          <a:bodyPr wrap="none" rtlCol="0">
            <a:spAutoFit/>
          </a:bodyPr>
          <a:lstStyle/>
          <a:p>
            <a:r>
              <a:rPr lang="en-US" sz="3200" b="1" dirty="0" smtClean="0"/>
              <a:t>???</a:t>
            </a:r>
            <a:endParaRPr lang="en-US" sz="3200" b="1" dirty="0"/>
          </a:p>
        </p:txBody>
      </p:sp>
      <p:sp>
        <p:nvSpPr>
          <p:cNvPr id="22" name="TextBox 21"/>
          <p:cNvSpPr txBox="1"/>
          <p:nvPr/>
        </p:nvSpPr>
        <p:spPr>
          <a:xfrm>
            <a:off x="6705600" y="3124200"/>
            <a:ext cx="1804148" cy="276999"/>
          </a:xfrm>
          <a:prstGeom prst="rect">
            <a:avLst/>
          </a:prstGeom>
          <a:noFill/>
        </p:spPr>
        <p:txBody>
          <a:bodyPr wrap="none" rtlCol="0">
            <a:spAutoFit/>
          </a:bodyPr>
          <a:lstStyle/>
          <a:p>
            <a:r>
              <a:rPr lang="en-US" dirty="0" err="1" smtClean="0"/>
              <a:t>Lbits</a:t>
            </a:r>
            <a:r>
              <a:rPr lang="en-US" dirty="0" smtClean="0"/>
              <a:t>=204; </a:t>
            </a:r>
            <a:r>
              <a:rPr lang="en-US" dirty="0" err="1" smtClean="0"/>
              <a:t>Tflicker</a:t>
            </a:r>
            <a:r>
              <a:rPr lang="en-US" dirty="0" smtClean="0"/>
              <a:t>=5 </a:t>
            </a:r>
            <a:r>
              <a:rPr lang="en-US" dirty="0" err="1" smtClean="0"/>
              <a:t>mS</a:t>
            </a:r>
            <a:endParaRPr lang="en-US" dirty="0"/>
          </a:p>
        </p:txBody>
      </p:sp>
      <p:cxnSp>
        <p:nvCxnSpPr>
          <p:cNvPr id="23" name="Straight Arrow Connector 22"/>
          <p:cNvCxnSpPr/>
          <p:nvPr/>
        </p:nvCxnSpPr>
        <p:spPr bwMode="auto">
          <a:xfrm>
            <a:off x="4191000" y="4343400"/>
            <a:ext cx="1066800" cy="685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3</a:t>
            </a:fld>
            <a:endParaRPr lang="en-US"/>
          </a:p>
        </p:txBody>
      </p:sp>
      <p:sp>
        <p:nvSpPr>
          <p:cNvPr id="7" name="TextBox 6"/>
          <p:cNvSpPr txBox="1"/>
          <p:nvPr/>
        </p:nvSpPr>
        <p:spPr>
          <a:xfrm>
            <a:off x="457200" y="838200"/>
            <a:ext cx="8305800" cy="4154984"/>
          </a:xfrm>
          <a:prstGeom prst="rect">
            <a:avLst/>
          </a:prstGeom>
          <a:noFill/>
        </p:spPr>
        <p:txBody>
          <a:bodyPr wrap="square" rtlCol="0">
            <a:spAutoFit/>
          </a:bodyPr>
          <a:lstStyle/>
          <a:p>
            <a:pPr algn="ctr"/>
            <a:r>
              <a:rPr lang="en-US" sz="2400" u="sng" dirty="0" smtClean="0"/>
              <a:t>Assumptions</a:t>
            </a:r>
          </a:p>
          <a:p>
            <a:endParaRPr lang="en-US" sz="2400" dirty="0"/>
          </a:p>
          <a:p>
            <a:r>
              <a:rPr lang="en-US" sz="2400" dirty="0" smtClean="0"/>
              <a:t>In regards to PHY 1 and PHY 2 … dimming is challenging and problematic.  </a:t>
            </a:r>
          </a:p>
          <a:p>
            <a:endParaRPr lang="en-US" sz="2400" dirty="0"/>
          </a:p>
          <a:p>
            <a:r>
              <a:rPr lang="en-US" sz="2400" dirty="0" smtClean="0"/>
              <a:t>Assumptions in this presentation:</a:t>
            </a:r>
          </a:p>
          <a:p>
            <a:endParaRPr lang="en-US" sz="2400" dirty="0"/>
          </a:p>
          <a:p>
            <a:r>
              <a:rPr lang="en-US" sz="2400" dirty="0" smtClean="0"/>
              <a:t>1. During amplitude modulation the LED is either ON or OFF</a:t>
            </a:r>
          </a:p>
          <a:p>
            <a:endParaRPr lang="en-US" sz="2400" dirty="0"/>
          </a:p>
          <a:p>
            <a:r>
              <a:rPr lang="en-US" sz="2400" dirty="0" smtClean="0"/>
              <a:t>2. The optical rate is so high that intra-frame flicker is not a problem</a:t>
            </a:r>
            <a:endParaRPr lang="en-US" sz="2400" dirty="0"/>
          </a:p>
        </p:txBody>
      </p:sp>
      <p:sp>
        <p:nvSpPr>
          <p:cNvPr id="8"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96875"/>
            <a:ext cx="1600200" cy="212725"/>
          </a:xfrm>
        </p:spPr>
        <p:txBody>
          <a:bodyPr/>
          <a:lstStyle/>
          <a:p>
            <a:r>
              <a:rPr lang="en-US" dirty="0"/>
              <a:t>&lt;month year&gt;</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1E42FC1D-E2C1-4CB3-8FB9-20412D4CAB84}" type="slidenum">
              <a:rPr lang="en-US"/>
              <a:pPr/>
              <a:t>4</a:t>
            </a:fld>
            <a:endParaRPr lang="en-US"/>
          </a:p>
        </p:txBody>
      </p:sp>
      <p:sp>
        <p:nvSpPr>
          <p:cNvPr id="7" name="TextBox 6"/>
          <p:cNvSpPr txBox="1"/>
          <p:nvPr/>
        </p:nvSpPr>
        <p:spPr>
          <a:xfrm>
            <a:off x="152400" y="914400"/>
            <a:ext cx="8915400" cy="4524315"/>
          </a:xfrm>
          <a:prstGeom prst="rect">
            <a:avLst/>
          </a:prstGeom>
          <a:noFill/>
        </p:spPr>
        <p:txBody>
          <a:bodyPr wrap="square" rtlCol="0">
            <a:spAutoFit/>
          </a:bodyPr>
          <a:lstStyle/>
          <a:p>
            <a:r>
              <a:rPr lang="en-US" sz="2400" dirty="0" smtClean="0"/>
              <a:t>Terminology interpretation:</a:t>
            </a:r>
          </a:p>
          <a:p>
            <a:endParaRPr lang="en-US" sz="2400" dirty="0"/>
          </a:p>
          <a:p>
            <a:r>
              <a:rPr lang="en-US" sz="2400" dirty="0" smtClean="0"/>
              <a:t>1. </a:t>
            </a:r>
            <a:r>
              <a:rPr lang="en-US" sz="2400" u="sng" dirty="0" smtClean="0"/>
              <a:t>Intra-frame flicker has two possible causes </a:t>
            </a:r>
            <a:r>
              <a:rPr lang="en-US" sz="1800" i="1" u="sng" dirty="0" smtClean="0">
                <a:cs typeface="Times New Roman" pitchFamily="18" charset="0"/>
              </a:rPr>
              <a:t>(need to modify definition)</a:t>
            </a:r>
          </a:p>
          <a:p>
            <a:pPr marL="457200" indent="-457200">
              <a:buFont typeface="+mj-lt"/>
              <a:buAutoNum type="alphaLcParenR"/>
            </a:pPr>
            <a:r>
              <a:rPr lang="en-US" sz="2400" dirty="0" smtClean="0"/>
              <a:t>Optical rate (which we assumed is very high – so not a problem)</a:t>
            </a:r>
          </a:p>
          <a:p>
            <a:pPr marL="457200" indent="-457200">
              <a:buFont typeface="+mj-lt"/>
              <a:buAutoNum type="alphaLcParenR"/>
            </a:pPr>
            <a:r>
              <a:rPr lang="en-US" sz="2400" dirty="0" smtClean="0">
                <a:solidFill>
                  <a:srgbClr val="FF0000"/>
                </a:solidFill>
              </a:rPr>
              <a:t>Frame modification to accommodate dimming (potential problem)</a:t>
            </a:r>
          </a:p>
          <a:p>
            <a:pPr marL="457200" indent="-457200"/>
            <a:endParaRPr lang="en-US" sz="2400" dirty="0"/>
          </a:p>
          <a:p>
            <a:pPr marL="457200" indent="-457200"/>
            <a:endParaRPr lang="en-US" sz="2400" dirty="0" smtClean="0"/>
          </a:p>
          <a:p>
            <a:pPr marL="457200" indent="-457200">
              <a:buFont typeface="+mj-lt"/>
              <a:buAutoNum type="alphaLcParenR"/>
            </a:pPr>
            <a:endParaRPr lang="en-US" sz="2400" dirty="0"/>
          </a:p>
          <a:p>
            <a:pPr marL="457200" indent="-457200"/>
            <a:endParaRPr lang="en-US" sz="2400" dirty="0" smtClean="0"/>
          </a:p>
          <a:p>
            <a:pPr marL="457200" indent="-457200"/>
            <a:endParaRPr lang="en-US" sz="2400" dirty="0"/>
          </a:p>
          <a:p>
            <a:r>
              <a:rPr lang="en-US" sz="2400" dirty="0" smtClean="0"/>
              <a:t>2. </a:t>
            </a:r>
            <a:r>
              <a:rPr lang="en-US" sz="2400" u="sng" dirty="0" smtClean="0"/>
              <a:t>Inter-frame flicker is the flicker between frames</a:t>
            </a:r>
          </a:p>
          <a:p>
            <a:pPr marL="457200" indent="-457200">
              <a:buFont typeface="+mj-lt"/>
              <a:buAutoNum type="alphaLcParenR"/>
            </a:pPr>
            <a:r>
              <a:rPr lang="en-US" sz="2400" dirty="0" smtClean="0"/>
              <a:t>Requires compensation transmission between frames (no problem)</a:t>
            </a:r>
          </a:p>
        </p:txBody>
      </p:sp>
      <p:sp>
        <p:nvSpPr>
          <p:cNvPr id="8" name="TextBox 7"/>
          <p:cNvSpPr txBox="1"/>
          <p:nvPr/>
        </p:nvSpPr>
        <p:spPr>
          <a:xfrm>
            <a:off x="990600" y="5619690"/>
            <a:ext cx="2133918" cy="400110"/>
          </a:xfrm>
          <a:prstGeom prst="rect">
            <a:avLst/>
          </a:prstGeom>
          <a:noFill/>
          <a:ln>
            <a:solidFill>
              <a:schemeClr val="tx1"/>
            </a:solidFill>
          </a:ln>
        </p:spPr>
        <p:txBody>
          <a:bodyPr wrap="none" rtlCol="0">
            <a:spAutoFit/>
          </a:bodyPr>
          <a:lstStyle/>
          <a:p>
            <a:r>
              <a:rPr lang="en-US" sz="2000" dirty="0" smtClean="0"/>
              <a:t>Active Data Frame</a:t>
            </a:r>
            <a:endParaRPr lang="en-US" sz="2000" dirty="0"/>
          </a:p>
        </p:txBody>
      </p:sp>
      <p:sp>
        <p:nvSpPr>
          <p:cNvPr id="9" name="TextBox 8"/>
          <p:cNvSpPr txBox="1"/>
          <p:nvPr/>
        </p:nvSpPr>
        <p:spPr>
          <a:xfrm>
            <a:off x="3124200" y="5619690"/>
            <a:ext cx="2382383" cy="400110"/>
          </a:xfrm>
          <a:prstGeom prst="rect">
            <a:avLst/>
          </a:prstGeom>
          <a:noFill/>
          <a:ln>
            <a:solidFill>
              <a:schemeClr val="tx1"/>
            </a:solidFill>
          </a:ln>
        </p:spPr>
        <p:txBody>
          <a:bodyPr wrap="none" rtlCol="0">
            <a:spAutoFit/>
          </a:bodyPr>
          <a:lstStyle/>
          <a:p>
            <a:r>
              <a:rPr lang="en-US" sz="2000" dirty="0" smtClean="0"/>
              <a:t>Compensation Frame</a:t>
            </a:r>
            <a:endParaRPr lang="en-US" sz="2000" dirty="0"/>
          </a:p>
        </p:txBody>
      </p:sp>
      <p:sp>
        <p:nvSpPr>
          <p:cNvPr id="10" name="TextBox 9"/>
          <p:cNvSpPr txBox="1"/>
          <p:nvPr/>
        </p:nvSpPr>
        <p:spPr>
          <a:xfrm>
            <a:off x="5486082" y="5619690"/>
            <a:ext cx="2133918" cy="400110"/>
          </a:xfrm>
          <a:prstGeom prst="rect">
            <a:avLst/>
          </a:prstGeom>
          <a:noFill/>
          <a:ln>
            <a:solidFill>
              <a:schemeClr val="bg1">
                <a:lumMod val="65000"/>
              </a:schemeClr>
            </a:solidFill>
          </a:ln>
        </p:spPr>
        <p:txBody>
          <a:bodyPr wrap="none" rtlCol="0">
            <a:spAutoFit/>
          </a:bodyPr>
          <a:lstStyle/>
          <a:p>
            <a:r>
              <a:rPr lang="en-US" sz="2000" dirty="0" smtClean="0">
                <a:solidFill>
                  <a:schemeClr val="bg1">
                    <a:lumMod val="65000"/>
                  </a:schemeClr>
                </a:solidFill>
              </a:rPr>
              <a:t>Active Data Frame</a:t>
            </a:r>
            <a:endParaRPr lang="en-US" sz="2000" dirty="0">
              <a:solidFill>
                <a:schemeClr val="bg1">
                  <a:lumMod val="65000"/>
                </a:schemeClr>
              </a:solidFill>
            </a:endParaRPr>
          </a:p>
        </p:txBody>
      </p:sp>
      <p:sp>
        <p:nvSpPr>
          <p:cNvPr id="14" name="TextBox 13"/>
          <p:cNvSpPr txBox="1"/>
          <p:nvPr/>
        </p:nvSpPr>
        <p:spPr>
          <a:xfrm>
            <a:off x="25908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5" name="TextBox 14"/>
          <p:cNvSpPr txBox="1"/>
          <p:nvPr/>
        </p:nvSpPr>
        <p:spPr>
          <a:xfrm>
            <a:off x="34557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6" name="TextBox 15"/>
          <p:cNvSpPr txBox="1"/>
          <p:nvPr/>
        </p:nvSpPr>
        <p:spPr>
          <a:xfrm>
            <a:off x="9144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7" name="TextBox 16"/>
          <p:cNvSpPr txBox="1"/>
          <p:nvPr/>
        </p:nvSpPr>
        <p:spPr>
          <a:xfrm>
            <a:off x="17793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8" name="TextBox 17"/>
          <p:cNvSpPr txBox="1"/>
          <p:nvPr/>
        </p:nvSpPr>
        <p:spPr>
          <a:xfrm>
            <a:off x="59436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9" name="TextBox 18"/>
          <p:cNvSpPr txBox="1"/>
          <p:nvPr/>
        </p:nvSpPr>
        <p:spPr>
          <a:xfrm>
            <a:off x="68085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0" name="TextBox 19"/>
          <p:cNvSpPr txBox="1"/>
          <p:nvPr/>
        </p:nvSpPr>
        <p:spPr>
          <a:xfrm>
            <a:off x="42672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1" name="TextBox 20"/>
          <p:cNvSpPr txBox="1"/>
          <p:nvPr/>
        </p:nvSpPr>
        <p:spPr>
          <a:xfrm>
            <a:off x="51321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2" name="TextBox 21"/>
          <p:cNvSpPr txBox="1"/>
          <p:nvPr/>
        </p:nvSpPr>
        <p:spPr>
          <a:xfrm>
            <a:off x="3200400" y="388620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24" name="Straight Connector 23"/>
          <p:cNvCxnSpPr/>
          <p:nvPr/>
        </p:nvCxnSpPr>
        <p:spPr bwMode="auto">
          <a:xfrm>
            <a:off x="5486400" y="403860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6" name="Straight Connector 25"/>
          <p:cNvCxnSpPr/>
          <p:nvPr/>
        </p:nvCxnSpPr>
        <p:spPr bwMode="auto">
          <a:xfrm>
            <a:off x="990600" y="403860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5"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5</a:t>
            </a:fld>
            <a:endParaRPr lang="en-US"/>
          </a:p>
        </p:txBody>
      </p:sp>
      <p:sp>
        <p:nvSpPr>
          <p:cNvPr id="8" name="TextBox 7"/>
          <p:cNvSpPr txBox="1"/>
          <p:nvPr/>
        </p:nvSpPr>
        <p:spPr>
          <a:xfrm>
            <a:off x="457200" y="838200"/>
            <a:ext cx="8382000" cy="4524315"/>
          </a:xfrm>
          <a:prstGeom prst="rect">
            <a:avLst/>
          </a:prstGeom>
          <a:noFill/>
        </p:spPr>
        <p:txBody>
          <a:bodyPr wrap="square" rtlCol="0">
            <a:spAutoFit/>
          </a:bodyPr>
          <a:lstStyle/>
          <a:p>
            <a:r>
              <a:rPr lang="en-US" sz="2400" u="sng" dirty="0" smtClean="0"/>
              <a:t>Dimming impacts performance three ways:</a:t>
            </a:r>
          </a:p>
          <a:p>
            <a:endParaRPr lang="en-US" sz="2400" dirty="0"/>
          </a:p>
          <a:p>
            <a:r>
              <a:rPr lang="en-US" sz="2400" dirty="0" smtClean="0"/>
              <a:t>1. Causes data rate reduction in OOK and range reduction in VPM.</a:t>
            </a:r>
          </a:p>
          <a:p>
            <a:endParaRPr lang="en-US" sz="2400" dirty="0"/>
          </a:p>
          <a:p>
            <a:r>
              <a:rPr lang="en-US" sz="2400" dirty="0" smtClean="0"/>
              <a:t>2. Can cause dimming related intra-frame flicker in OOK and link reliability problems in VPM.</a:t>
            </a:r>
          </a:p>
          <a:p>
            <a:endParaRPr lang="en-US" sz="2400" dirty="0"/>
          </a:p>
          <a:p>
            <a:r>
              <a:rPr lang="en-US" sz="2400" dirty="0" smtClean="0"/>
              <a:t>3. Given a minimum size link establishment packet and a practical dimming limit, a minimum data rate restriction is imposed.</a:t>
            </a:r>
          </a:p>
          <a:p>
            <a:endParaRPr lang="en-US" sz="2400" dirty="0"/>
          </a:p>
          <a:p>
            <a:r>
              <a:rPr lang="en-US" sz="2400" dirty="0" smtClean="0"/>
              <a:t>We now qualitatively expound on these three points in the following slides.</a:t>
            </a:r>
            <a:endParaRPr lang="en-US" sz="2400" dirty="0"/>
          </a:p>
        </p:txBody>
      </p:sp>
      <p:sp>
        <p:nvSpPr>
          <p:cNvPr id="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6</a:t>
            </a:fld>
            <a:endParaRPr lang="en-US"/>
          </a:p>
        </p:txBody>
      </p:sp>
      <p:sp>
        <p:nvSpPr>
          <p:cNvPr id="7" name="TextBox 6"/>
          <p:cNvSpPr txBox="1"/>
          <p:nvPr/>
        </p:nvSpPr>
        <p:spPr>
          <a:xfrm>
            <a:off x="457200" y="685800"/>
            <a:ext cx="8305800" cy="5632311"/>
          </a:xfrm>
          <a:prstGeom prst="rect">
            <a:avLst/>
          </a:prstGeom>
          <a:noFill/>
        </p:spPr>
        <p:txBody>
          <a:bodyPr wrap="square" rtlCol="0">
            <a:spAutoFit/>
          </a:bodyPr>
          <a:lstStyle/>
          <a:p>
            <a:r>
              <a:rPr lang="en-US" sz="2400" u="sng" dirty="0" smtClean="0"/>
              <a:t>Point #1 – impact of dimming on data rate and range</a:t>
            </a:r>
          </a:p>
          <a:p>
            <a:endParaRPr lang="en-US" sz="2400" dirty="0"/>
          </a:p>
          <a:p>
            <a:r>
              <a:rPr lang="en-US" sz="2400" dirty="0" smtClean="0"/>
              <a:t>As the LED dims, the energy available for amplitude modulated data transmission has to decrease. </a:t>
            </a:r>
          </a:p>
          <a:p>
            <a:endParaRPr lang="en-US" sz="2400" dirty="0"/>
          </a:p>
          <a:p>
            <a:r>
              <a:rPr lang="en-US" sz="2400" b="1" i="1" dirty="0" smtClean="0"/>
              <a:t>OOK impact: constant range with reduced data rate</a:t>
            </a:r>
          </a:p>
          <a:p>
            <a:pPr>
              <a:buFont typeface="Arial" pitchFamily="34" charset="0"/>
              <a:buChar char="•"/>
            </a:pPr>
            <a:r>
              <a:rPr lang="en-US" sz="2400" dirty="0" smtClean="0"/>
              <a:t> OOK sends data with either the LED full-on or full-off (stated assumption), so if the energy per bit stays constant then the data rate must be reduced (because of less available energy)</a:t>
            </a:r>
          </a:p>
          <a:p>
            <a:pPr>
              <a:buFont typeface="Arial" pitchFamily="34" charset="0"/>
              <a:buChar char="•"/>
            </a:pPr>
            <a:r>
              <a:rPr lang="en-US" sz="2400" dirty="0"/>
              <a:t> </a:t>
            </a:r>
            <a:r>
              <a:rPr lang="en-US" sz="2400" dirty="0" smtClean="0"/>
              <a:t>This is manifested in the fact that to achieve dimming with OOK, intra-frame dead time must be inserted</a:t>
            </a:r>
          </a:p>
          <a:p>
            <a:pPr>
              <a:buFont typeface="Arial" pitchFamily="34" charset="0"/>
              <a:buChar char="•"/>
            </a:pPr>
            <a:endParaRPr lang="en-US" sz="2400" dirty="0"/>
          </a:p>
          <a:p>
            <a:r>
              <a:rPr lang="en-US" sz="2400" b="1" i="1" dirty="0" smtClean="0"/>
              <a:t>VPM impact: constant data rate with reduced range</a:t>
            </a:r>
          </a:p>
          <a:p>
            <a:pPr>
              <a:buFont typeface="Arial" pitchFamily="34" charset="0"/>
              <a:buChar char="•"/>
            </a:pPr>
            <a:r>
              <a:rPr lang="en-US" sz="2400" dirty="0"/>
              <a:t> </a:t>
            </a:r>
            <a:r>
              <a:rPr lang="en-US" sz="2400" dirty="0" smtClean="0"/>
              <a:t>As the light dims, VPM continues to send data at the same rate but with less energy per bit; hence, the range must be reduced</a:t>
            </a:r>
          </a:p>
        </p:txBody>
      </p:sp>
      <p:sp>
        <p:nvSpPr>
          <p:cNvPr id="11" name="Date Placeholder 3"/>
          <p:cNvSpPr>
            <a:spLocks noGrp="1"/>
          </p:cNvSpPr>
          <p:nvPr>
            <p:ph type="dt" sz="half" idx="10"/>
          </p:nvPr>
        </p:nvSpPr>
        <p:spPr>
          <a:xfrm>
            <a:off x="685800" y="381000"/>
            <a:ext cx="1600200" cy="212725"/>
          </a:xfrm>
        </p:spPr>
        <p:txBody>
          <a:bodyPr/>
          <a:lstStyle/>
          <a:p>
            <a:r>
              <a:rPr lang="en-US" dirty="0"/>
              <a:t>&lt;month year&gt;</a:t>
            </a:r>
          </a:p>
        </p:txBody>
      </p:sp>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7</a:t>
            </a:fld>
            <a:endParaRPr lang="en-US"/>
          </a:p>
        </p:txBody>
      </p:sp>
      <p:sp>
        <p:nvSpPr>
          <p:cNvPr id="8" name="Rectangle 7"/>
          <p:cNvSpPr/>
          <p:nvPr/>
        </p:nvSpPr>
        <p:spPr>
          <a:xfrm>
            <a:off x="381000" y="685800"/>
            <a:ext cx="8458201" cy="5632311"/>
          </a:xfrm>
          <a:prstGeom prst="rect">
            <a:avLst/>
          </a:prstGeom>
        </p:spPr>
        <p:txBody>
          <a:bodyPr wrap="square">
            <a:spAutoFit/>
          </a:bodyPr>
          <a:lstStyle/>
          <a:p>
            <a:pPr lvl="0"/>
            <a:r>
              <a:rPr lang="en-US" sz="2400" u="sng" dirty="0">
                <a:solidFill>
                  <a:srgbClr val="000000"/>
                </a:solidFill>
              </a:rPr>
              <a:t>Point #1 – </a:t>
            </a:r>
            <a:r>
              <a:rPr lang="en-US" sz="2400" u="sng" dirty="0" smtClean="0"/>
              <a:t>impact of dimming on data rate and range </a:t>
            </a:r>
            <a:r>
              <a:rPr lang="en-US" sz="2400" u="sng" dirty="0" smtClean="0">
                <a:solidFill>
                  <a:srgbClr val="000000"/>
                </a:solidFill>
              </a:rPr>
              <a:t>(continued)</a:t>
            </a:r>
          </a:p>
          <a:p>
            <a:pPr lvl="0"/>
            <a:endParaRPr lang="en-US" sz="2400" dirty="0">
              <a:solidFill>
                <a:srgbClr val="000000"/>
              </a:solidFill>
            </a:endParaRPr>
          </a:p>
          <a:p>
            <a:pPr lvl="0"/>
            <a:r>
              <a:rPr lang="en-US" sz="2400" b="1" i="1" dirty="0" smtClean="0">
                <a:solidFill>
                  <a:srgbClr val="000000"/>
                </a:solidFill>
              </a:rPr>
              <a:t>Impact of using OOK for link establishment and then switching to “dimmed VPM” for packet data transmission</a:t>
            </a:r>
          </a:p>
          <a:p>
            <a:pPr lvl="0"/>
            <a:endParaRPr lang="en-US" sz="2400" dirty="0">
              <a:solidFill>
                <a:srgbClr val="000000"/>
              </a:solidFill>
            </a:endParaRPr>
          </a:p>
          <a:p>
            <a:pPr lvl="0"/>
            <a:r>
              <a:rPr lang="en-US" sz="2400" dirty="0" smtClean="0">
                <a:solidFill>
                  <a:srgbClr val="000000"/>
                </a:solidFill>
              </a:rPr>
              <a:t>According to the draft, VPM does link establishment using OOK (50% duty cycle VPM) and then switches to “dimmed VPM” (less than 50% duty cycle) for the packet body.</a:t>
            </a:r>
          </a:p>
          <a:p>
            <a:pPr lvl="0">
              <a:buFont typeface="Arial" pitchFamily="34" charset="0"/>
              <a:buChar char="•"/>
            </a:pPr>
            <a:r>
              <a:rPr lang="en-US" sz="2400" dirty="0">
                <a:solidFill>
                  <a:srgbClr val="000000"/>
                </a:solidFill>
              </a:rPr>
              <a:t> </a:t>
            </a:r>
            <a:r>
              <a:rPr lang="en-US" sz="2400" dirty="0" smtClean="0">
                <a:solidFill>
                  <a:srgbClr val="000000"/>
                </a:solidFill>
              </a:rPr>
              <a:t>Dead time is inserted between the OOK transmission and the VPM transmission to compensate for the OOK part of the frame</a:t>
            </a:r>
          </a:p>
          <a:p>
            <a:pPr lvl="0"/>
            <a:endParaRPr lang="en-US" sz="2400" dirty="0" smtClean="0">
              <a:solidFill>
                <a:srgbClr val="000000"/>
              </a:solidFill>
            </a:endParaRPr>
          </a:p>
          <a:p>
            <a:pPr lvl="0"/>
            <a:endParaRPr lang="en-US" sz="2400" dirty="0" smtClean="0">
              <a:solidFill>
                <a:srgbClr val="000000"/>
              </a:solidFill>
            </a:endParaRPr>
          </a:p>
          <a:p>
            <a:pPr lvl="0">
              <a:buFont typeface="Arial" pitchFamily="34" charset="0"/>
              <a:buChar char="•"/>
            </a:pPr>
            <a:r>
              <a:rPr lang="en-US" sz="2400" dirty="0">
                <a:solidFill>
                  <a:srgbClr val="000000"/>
                </a:solidFill>
              </a:rPr>
              <a:t> </a:t>
            </a:r>
            <a:r>
              <a:rPr lang="en-US" sz="2400" b="1" i="1" dirty="0" smtClean="0">
                <a:solidFill>
                  <a:srgbClr val="000000"/>
                </a:solidFill>
              </a:rPr>
              <a:t>It is possible that the link can be established at longer range than the packet body can be transmitted</a:t>
            </a:r>
            <a:r>
              <a:rPr lang="en-US" sz="2400" dirty="0" smtClean="0">
                <a:solidFill>
                  <a:srgbClr val="000000"/>
                </a:solidFill>
              </a:rPr>
              <a:t>.  This will result in being able to connect but not being able to pass data.</a:t>
            </a:r>
            <a:endParaRPr lang="en-US" sz="2400" dirty="0">
              <a:solidFill>
                <a:srgbClr val="000000"/>
              </a:solidFill>
            </a:endParaRPr>
          </a:p>
        </p:txBody>
      </p:sp>
      <p:sp>
        <p:nvSpPr>
          <p:cNvPr id="9" name="TextBox 8"/>
          <p:cNvSpPr txBox="1"/>
          <p:nvPr/>
        </p:nvSpPr>
        <p:spPr>
          <a:xfrm>
            <a:off x="762000" y="4552890"/>
            <a:ext cx="2803973" cy="400110"/>
          </a:xfrm>
          <a:prstGeom prst="rect">
            <a:avLst/>
          </a:prstGeom>
          <a:noFill/>
          <a:ln>
            <a:solidFill>
              <a:schemeClr val="tx1"/>
            </a:solidFill>
          </a:ln>
        </p:spPr>
        <p:txBody>
          <a:bodyPr wrap="none" rtlCol="0">
            <a:spAutoFit/>
          </a:bodyPr>
          <a:lstStyle/>
          <a:p>
            <a:r>
              <a:rPr lang="en-US" sz="2000" dirty="0" smtClean="0"/>
              <a:t>OOK Link Establishment</a:t>
            </a:r>
            <a:endParaRPr lang="en-US" sz="2000" dirty="0"/>
          </a:p>
        </p:txBody>
      </p:sp>
      <p:sp>
        <p:nvSpPr>
          <p:cNvPr id="10" name="TextBox 9"/>
          <p:cNvSpPr txBox="1"/>
          <p:nvPr/>
        </p:nvSpPr>
        <p:spPr>
          <a:xfrm>
            <a:off x="3581400" y="4552890"/>
            <a:ext cx="1466235" cy="400110"/>
          </a:xfrm>
          <a:prstGeom prst="rect">
            <a:avLst/>
          </a:prstGeom>
          <a:noFill/>
          <a:ln>
            <a:solidFill>
              <a:schemeClr val="tx1"/>
            </a:solidFill>
          </a:ln>
        </p:spPr>
        <p:txBody>
          <a:bodyPr wrap="none" rtlCol="0">
            <a:spAutoFit/>
          </a:bodyPr>
          <a:lstStyle/>
          <a:p>
            <a:r>
              <a:rPr lang="en-US" sz="2000" dirty="0" smtClean="0"/>
              <a:t>Comp Time </a:t>
            </a:r>
            <a:endParaRPr lang="en-US" sz="2000" dirty="0"/>
          </a:p>
        </p:txBody>
      </p:sp>
      <p:sp>
        <p:nvSpPr>
          <p:cNvPr id="11" name="TextBox 10"/>
          <p:cNvSpPr txBox="1"/>
          <p:nvPr/>
        </p:nvSpPr>
        <p:spPr>
          <a:xfrm>
            <a:off x="5024703" y="4552890"/>
            <a:ext cx="3384260" cy="400110"/>
          </a:xfrm>
          <a:prstGeom prst="rect">
            <a:avLst/>
          </a:prstGeom>
          <a:noFill/>
          <a:ln>
            <a:solidFill>
              <a:schemeClr val="tx1"/>
            </a:solidFill>
          </a:ln>
        </p:spPr>
        <p:txBody>
          <a:bodyPr wrap="none" rtlCol="0">
            <a:spAutoFit/>
          </a:bodyPr>
          <a:lstStyle/>
          <a:p>
            <a:r>
              <a:rPr lang="en-US" sz="2000" dirty="0" smtClean="0"/>
              <a:t>VPM Data Body                       </a:t>
            </a:r>
            <a:endParaRPr lang="en-US" sz="2000" dirty="0"/>
          </a:p>
        </p:txBody>
      </p:sp>
      <p:sp>
        <p:nvSpPr>
          <p:cNvPr id="12"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3"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8</a:t>
            </a:fld>
            <a:endParaRPr lang="en-US"/>
          </a:p>
        </p:txBody>
      </p:sp>
      <p:sp>
        <p:nvSpPr>
          <p:cNvPr id="7" name="Rectangle 6"/>
          <p:cNvSpPr/>
          <p:nvPr/>
        </p:nvSpPr>
        <p:spPr>
          <a:xfrm>
            <a:off x="609600" y="685800"/>
            <a:ext cx="7924800" cy="1569660"/>
          </a:xfrm>
          <a:prstGeom prst="rect">
            <a:avLst/>
          </a:prstGeom>
        </p:spPr>
        <p:txBody>
          <a:bodyPr wrap="square">
            <a:spAutoFit/>
          </a:bodyPr>
          <a:lstStyle/>
          <a:p>
            <a:r>
              <a:rPr lang="en-US" sz="2400" u="sng" dirty="0" smtClean="0">
                <a:solidFill>
                  <a:srgbClr val="000000"/>
                </a:solidFill>
              </a:rPr>
              <a:t>Point #2 - dimming </a:t>
            </a:r>
            <a:r>
              <a:rPr lang="en-US" sz="2400" u="sng" dirty="0">
                <a:solidFill>
                  <a:srgbClr val="000000"/>
                </a:solidFill>
              </a:rPr>
              <a:t>related intra-frame flicker in </a:t>
            </a:r>
            <a:r>
              <a:rPr lang="en-US" sz="2400" u="sng" dirty="0" smtClean="0">
                <a:solidFill>
                  <a:srgbClr val="000000"/>
                </a:solidFill>
              </a:rPr>
              <a:t>OOK</a:t>
            </a:r>
          </a:p>
          <a:p>
            <a:endParaRPr lang="en-US" sz="2400" dirty="0">
              <a:solidFill>
                <a:srgbClr val="000000"/>
              </a:solidFill>
            </a:endParaRPr>
          </a:p>
          <a:p>
            <a:r>
              <a:rPr lang="en-US" sz="2400" dirty="0" smtClean="0">
                <a:solidFill>
                  <a:srgbClr val="000000"/>
                </a:solidFill>
              </a:rPr>
              <a:t>Intra-frame dimming in OOK is achieved by the insertion of compensation time into the active frame.</a:t>
            </a:r>
            <a:endParaRPr lang="en-US" dirty="0"/>
          </a:p>
        </p:txBody>
      </p:sp>
      <p:sp>
        <p:nvSpPr>
          <p:cNvPr id="8" name="TextBox 7"/>
          <p:cNvSpPr txBox="1"/>
          <p:nvPr/>
        </p:nvSpPr>
        <p:spPr>
          <a:xfrm>
            <a:off x="28194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9" name="TextBox 8"/>
          <p:cNvSpPr txBox="1"/>
          <p:nvPr/>
        </p:nvSpPr>
        <p:spPr>
          <a:xfrm>
            <a:off x="36843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0" name="TextBox 9"/>
          <p:cNvSpPr txBox="1"/>
          <p:nvPr/>
        </p:nvSpPr>
        <p:spPr>
          <a:xfrm>
            <a:off x="11430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1" name="TextBox 10"/>
          <p:cNvSpPr txBox="1"/>
          <p:nvPr/>
        </p:nvSpPr>
        <p:spPr>
          <a:xfrm>
            <a:off x="20079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2" name="TextBox 11"/>
          <p:cNvSpPr txBox="1"/>
          <p:nvPr/>
        </p:nvSpPr>
        <p:spPr>
          <a:xfrm>
            <a:off x="61722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3" name="TextBox 12"/>
          <p:cNvSpPr txBox="1"/>
          <p:nvPr/>
        </p:nvSpPr>
        <p:spPr>
          <a:xfrm>
            <a:off x="70371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4" name="TextBox 13"/>
          <p:cNvSpPr txBox="1"/>
          <p:nvPr/>
        </p:nvSpPr>
        <p:spPr>
          <a:xfrm>
            <a:off x="44958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5" name="TextBox 14"/>
          <p:cNvSpPr txBox="1"/>
          <p:nvPr/>
        </p:nvSpPr>
        <p:spPr>
          <a:xfrm>
            <a:off x="53607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6" name="TextBox 15"/>
          <p:cNvSpPr txBox="1"/>
          <p:nvPr/>
        </p:nvSpPr>
        <p:spPr>
          <a:xfrm>
            <a:off x="3429000" y="325749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17" name="Straight Connector 16"/>
          <p:cNvCxnSpPr/>
          <p:nvPr/>
        </p:nvCxnSpPr>
        <p:spPr bwMode="auto">
          <a:xfrm>
            <a:off x="5715000" y="340989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8" name="Straight Connector 17"/>
          <p:cNvCxnSpPr/>
          <p:nvPr/>
        </p:nvCxnSpPr>
        <p:spPr bwMode="auto">
          <a:xfrm>
            <a:off x="1219200" y="340989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9" name="TextBox 18"/>
          <p:cNvSpPr txBox="1"/>
          <p:nvPr/>
        </p:nvSpPr>
        <p:spPr>
          <a:xfrm>
            <a:off x="3962400" y="4854714"/>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0" name="TextBox 19"/>
          <p:cNvSpPr txBox="1"/>
          <p:nvPr/>
        </p:nvSpPr>
        <p:spPr>
          <a:xfrm>
            <a:off x="4827359" y="4854714"/>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1" name="TextBox 20"/>
          <p:cNvSpPr txBox="1"/>
          <p:nvPr/>
        </p:nvSpPr>
        <p:spPr>
          <a:xfrm>
            <a:off x="685800" y="3810000"/>
            <a:ext cx="8153399" cy="830997"/>
          </a:xfrm>
          <a:prstGeom prst="rect">
            <a:avLst/>
          </a:prstGeom>
          <a:noFill/>
        </p:spPr>
        <p:txBody>
          <a:bodyPr wrap="square" rtlCol="0">
            <a:spAutoFit/>
          </a:bodyPr>
          <a:lstStyle/>
          <a:p>
            <a:r>
              <a:rPr lang="en-US" sz="2400" dirty="0" smtClean="0"/>
              <a:t>If the repetition rate of the active and comp time becomes too low then flicker can start to occur</a:t>
            </a:r>
            <a:endParaRPr lang="en-US" sz="2400" dirty="0"/>
          </a:p>
        </p:txBody>
      </p:sp>
      <p:sp>
        <p:nvSpPr>
          <p:cNvPr id="22" name="TextBox 21"/>
          <p:cNvSpPr txBox="1"/>
          <p:nvPr/>
        </p:nvSpPr>
        <p:spPr>
          <a:xfrm>
            <a:off x="4572000" y="5638800"/>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23" name="Straight Connector 22"/>
          <p:cNvCxnSpPr/>
          <p:nvPr/>
        </p:nvCxnSpPr>
        <p:spPr bwMode="auto">
          <a:xfrm>
            <a:off x="5181600" y="5867400"/>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4" name="Straight Connector 23"/>
          <p:cNvCxnSpPr/>
          <p:nvPr/>
        </p:nvCxnSpPr>
        <p:spPr bwMode="auto">
          <a:xfrm>
            <a:off x="3962400" y="5867400"/>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5"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6"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9</a:t>
            </a:fld>
            <a:endParaRPr lang="en-US"/>
          </a:p>
        </p:txBody>
      </p:sp>
      <p:sp>
        <p:nvSpPr>
          <p:cNvPr id="8" name="Rectangle 7"/>
          <p:cNvSpPr/>
          <p:nvPr/>
        </p:nvSpPr>
        <p:spPr>
          <a:xfrm>
            <a:off x="685800" y="838200"/>
            <a:ext cx="7924800" cy="4524315"/>
          </a:xfrm>
          <a:prstGeom prst="rect">
            <a:avLst/>
          </a:prstGeom>
        </p:spPr>
        <p:txBody>
          <a:bodyPr wrap="square">
            <a:spAutoFit/>
          </a:bodyPr>
          <a:lstStyle/>
          <a:p>
            <a:r>
              <a:rPr lang="en-US" sz="2400" u="sng" dirty="0" smtClean="0">
                <a:solidFill>
                  <a:srgbClr val="000000"/>
                </a:solidFill>
              </a:rPr>
              <a:t>Point #2 - dimming </a:t>
            </a:r>
            <a:r>
              <a:rPr lang="en-US" sz="2400" u="sng" dirty="0">
                <a:solidFill>
                  <a:srgbClr val="000000"/>
                </a:solidFill>
              </a:rPr>
              <a:t>related intra-frame flicker in </a:t>
            </a:r>
            <a:r>
              <a:rPr lang="en-US" sz="2400" u="sng" dirty="0" smtClean="0">
                <a:solidFill>
                  <a:srgbClr val="000000"/>
                </a:solidFill>
              </a:rPr>
              <a:t>OOK (cont.)</a:t>
            </a:r>
          </a:p>
          <a:p>
            <a:endParaRPr lang="en-US" sz="2400" dirty="0">
              <a:solidFill>
                <a:srgbClr val="000000"/>
              </a:solidFill>
            </a:endParaRPr>
          </a:p>
          <a:p>
            <a:r>
              <a:rPr lang="en-US" sz="2400" dirty="0" smtClean="0">
                <a:solidFill>
                  <a:srgbClr val="000000"/>
                </a:solidFill>
              </a:rPr>
              <a:t>The minimum active time is determined by a null packet (no data body, as shown below)</a:t>
            </a:r>
          </a:p>
          <a:p>
            <a:endParaRPr lang="en-US" sz="2400" dirty="0" smtClean="0">
              <a:solidFill>
                <a:srgbClr val="000000"/>
              </a:solidFill>
            </a:endParaRPr>
          </a:p>
          <a:p>
            <a:endParaRPr lang="en-US" sz="2400" dirty="0" smtClean="0">
              <a:solidFill>
                <a:srgbClr val="000000"/>
              </a:solidFill>
            </a:endParaRPr>
          </a:p>
          <a:p>
            <a:endParaRPr lang="en-US" sz="2400" dirty="0" smtClean="0">
              <a:solidFill>
                <a:srgbClr val="000000"/>
              </a:solidFill>
            </a:endParaRPr>
          </a:p>
          <a:p>
            <a:endParaRPr lang="en-US" sz="2400" dirty="0" smtClean="0">
              <a:solidFill>
                <a:srgbClr val="000000"/>
              </a:solidFill>
            </a:endParaRPr>
          </a:p>
          <a:p>
            <a:r>
              <a:rPr lang="en-US" sz="2400" dirty="0" smtClean="0">
                <a:solidFill>
                  <a:srgbClr val="000000"/>
                </a:solidFill>
              </a:rPr>
              <a:t>PHY rates and corresponding active times for null packet:</a:t>
            </a:r>
          </a:p>
          <a:p>
            <a:r>
              <a:rPr lang="en-US" sz="2400" dirty="0" smtClean="0">
                <a:solidFill>
                  <a:srgbClr val="000000"/>
                </a:solidFill>
              </a:rPr>
              <a:t>5 kbps     </a:t>
            </a:r>
            <a:r>
              <a:rPr lang="en-US" sz="2400" dirty="0" smtClean="0">
                <a:solidFill>
                  <a:srgbClr val="000000"/>
                </a:solidFill>
                <a:sym typeface="Wingdings" pitchFamily="2" charset="2"/>
              </a:rPr>
              <a:t> 40.8 </a:t>
            </a:r>
            <a:r>
              <a:rPr lang="en-US" sz="2400" dirty="0" err="1" smtClean="0">
                <a:solidFill>
                  <a:srgbClr val="000000"/>
                </a:solidFill>
                <a:sym typeface="Wingdings" pitchFamily="2" charset="2"/>
              </a:rPr>
              <a:t>msec</a:t>
            </a:r>
            <a:endParaRPr lang="en-US" sz="2400" dirty="0" smtClean="0">
              <a:solidFill>
                <a:srgbClr val="000000"/>
              </a:solidFill>
              <a:sym typeface="Wingdings" pitchFamily="2" charset="2"/>
            </a:endParaRPr>
          </a:p>
          <a:p>
            <a:r>
              <a:rPr lang="en-US" sz="2400" dirty="0" smtClean="0">
                <a:solidFill>
                  <a:srgbClr val="000000"/>
                </a:solidFill>
                <a:sym typeface="Wingdings" pitchFamily="2" charset="2"/>
              </a:rPr>
              <a:t>50 kbps    4.08 </a:t>
            </a:r>
            <a:r>
              <a:rPr lang="en-US" sz="2400" dirty="0" err="1" smtClean="0">
                <a:solidFill>
                  <a:srgbClr val="000000"/>
                </a:solidFill>
                <a:sym typeface="Wingdings" pitchFamily="2" charset="2"/>
              </a:rPr>
              <a:t>msec</a:t>
            </a:r>
            <a:endParaRPr lang="en-US" sz="2400" dirty="0" smtClean="0">
              <a:solidFill>
                <a:srgbClr val="000000"/>
              </a:solidFill>
              <a:sym typeface="Wingdings" pitchFamily="2" charset="2"/>
            </a:endParaRPr>
          </a:p>
          <a:p>
            <a:r>
              <a:rPr lang="en-US" sz="2400" dirty="0" smtClean="0">
                <a:solidFill>
                  <a:srgbClr val="000000"/>
                </a:solidFill>
                <a:sym typeface="Wingdings" pitchFamily="2" charset="2"/>
              </a:rPr>
              <a:t>100 kbps  2.04 </a:t>
            </a:r>
            <a:r>
              <a:rPr lang="en-US" sz="2400" dirty="0" err="1" smtClean="0">
                <a:solidFill>
                  <a:srgbClr val="000000"/>
                </a:solidFill>
                <a:sym typeface="Wingdings" pitchFamily="2" charset="2"/>
              </a:rPr>
              <a:t>msec</a:t>
            </a:r>
            <a:endParaRPr lang="en-US" dirty="0"/>
          </a:p>
        </p:txBody>
      </p:sp>
      <p:grpSp>
        <p:nvGrpSpPr>
          <p:cNvPr id="9" name="Group 8"/>
          <p:cNvGrpSpPr/>
          <p:nvPr/>
        </p:nvGrpSpPr>
        <p:grpSpPr>
          <a:xfrm>
            <a:off x="2438400" y="2771715"/>
            <a:ext cx="3886200" cy="533400"/>
            <a:chOff x="1295400" y="2819400"/>
            <a:chExt cx="3886200" cy="533400"/>
          </a:xfrm>
        </p:grpSpPr>
        <p:sp>
          <p:nvSpPr>
            <p:cNvPr id="10" name="Rectangle 9"/>
            <p:cNvSpPr/>
            <p:nvPr/>
          </p:nvSpPr>
          <p:spPr bwMode="auto">
            <a:xfrm>
              <a:off x="12954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Preamble</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(124 bits)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25908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Header </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(40 bits)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38862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 Header</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(40 bits)</a:t>
              </a: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1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601</TotalTime>
  <Words>2056</Words>
  <Application>Microsoft Office PowerPoint</Application>
  <PresentationFormat>On-screen Show (4:3)</PresentationFormat>
  <Paragraphs>390</Paragraphs>
  <Slides>21</Slides>
  <Notes>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Phy Header Modifications to support OOK dimming</vt:lpstr>
      <vt:lpstr>Slide 16</vt:lpstr>
      <vt:lpstr>Slide 17</vt:lpstr>
      <vt:lpstr>Slide 18</vt:lpstr>
      <vt:lpstr>Slide 19</vt:lpstr>
      <vt:lpstr>Slide 20</vt:lpstr>
      <vt:lpstr>Slide 21</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Roberts, Richard D</dc:creator>
  <cp:keywords/>
  <dc:description>&lt;doc#&gt;</dc:description>
  <cp:lastModifiedBy>Roberts, Richard D</cp:lastModifiedBy>
  <cp:revision>124</cp:revision>
  <cp:lastPrinted>1998-02-10T13:28:06Z</cp:lastPrinted>
  <dcterms:created xsi:type="dcterms:W3CDTF">2010-03-09T15:26:51Z</dcterms:created>
  <dcterms:modified xsi:type="dcterms:W3CDTF">2010-05-12T17:04:14Z</dcterms:modified>
</cp:coreProperties>
</file>