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60" r:id="rId4"/>
    <p:sldId id="261" r:id="rId5"/>
    <p:sldId id="262" r:id="rId6"/>
    <p:sldId id="263" r:id="rId7"/>
    <p:sldId id="264"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CCE4"/>
    <a:srgbClr val="99CCFF"/>
    <a:srgbClr val="993366"/>
    <a:srgbClr val="CC00FF"/>
    <a:srgbClr val="CC3399"/>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2" d="100"/>
          <a:sy n="72" d="100"/>
        </p:scale>
        <p:origin x="-1014"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3FED3812-102E-4E2E-9592-C86C5986F24B}"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40458E09-3FE6-4B5D-92D8-F3B0C2BEFC64}"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40458E09-3FE6-4B5D-92D8-F3B0C2BEFC64}"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591725-786E-4A19-84B5-0A5FB0EBD1E1}"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0FD9D0-D234-4AE4-A0DC-C29B5F3E84A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CE44E7E-E1B0-4810-B1F4-1F3B770F98DA}"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4919BA-A7D7-49CD-9F19-EEAD2CC7856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r>
              <a:rPr lang="en-US"/>
              <a:t>Slide </a:t>
            </a:r>
            <a:fld id="{42D4C8B0-C2A5-4A89-8C94-804DF8487F19}"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D429F183-3C1C-489C-B59F-DAB82368C896}"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DBF8B96-4657-4D69-8147-0EBE04E67B30}"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E474C644-2C54-420B-BE15-621E9AF42CA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dirty="0"/>
              <a:t>Slide </a:t>
            </a:r>
            <a:fld id="{3A83BFFE-5047-4C73-9D8C-5B318FA66E0F}"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98A8E4CC-7A90-4005-BB28-84FBCECFFDC7}"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r>
              <a:rPr lang="en-US"/>
              <a:t>Slide </a:t>
            </a:r>
            <a:fld id="{B78CC793-B3FB-4AC9-A821-51036D4AB5D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5AA9BE4D-CBE9-48D9-9187-D72E38EDC6CC}" type="slidenum">
              <a:rPr lang="en-US"/>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5" name="TextBox 14"/>
          <p:cNvSpPr txBox="1"/>
          <p:nvPr userDrawn="1"/>
        </p:nvSpPr>
        <p:spPr>
          <a:xfrm>
            <a:off x="606672" y="334039"/>
            <a:ext cx="1350754" cy="307777"/>
          </a:xfrm>
          <a:prstGeom prst="rect">
            <a:avLst/>
          </a:prstGeom>
          <a:noFill/>
        </p:spPr>
        <p:txBody>
          <a:bodyPr wrap="square" rtlCol="0">
            <a:spAutoFit/>
          </a:bodyPr>
          <a:lstStyle/>
          <a:p>
            <a:r>
              <a:rPr lang="en-US" sz="1400" b="1" dirty="0" smtClean="0"/>
              <a:t>March,</a:t>
            </a:r>
            <a:r>
              <a:rPr lang="en-US" sz="1400" b="1" baseline="0" dirty="0" smtClean="0"/>
              <a:t> 2010</a:t>
            </a:r>
            <a:endParaRPr lang="en-US" sz="1400" b="1" dirty="0"/>
          </a:p>
        </p:txBody>
      </p:sp>
      <p:sp>
        <p:nvSpPr>
          <p:cNvPr id="16" name="TextBox 15"/>
          <p:cNvSpPr txBox="1"/>
          <p:nvPr userDrawn="1"/>
        </p:nvSpPr>
        <p:spPr>
          <a:xfrm>
            <a:off x="6512651" y="6418390"/>
            <a:ext cx="2120965" cy="276999"/>
          </a:xfrm>
          <a:prstGeom prst="rect">
            <a:avLst/>
          </a:prstGeom>
          <a:noFill/>
        </p:spPr>
        <p:txBody>
          <a:bodyPr wrap="none" rtlCol="0">
            <a:spAutoFit/>
          </a:bodyPr>
          <a:lstStyle/>
          <a:p>
            <a:pPr algn="r"/>
            <a:r>
              <a:rPr lang="en-US" dirty="0" smtClean="0"/>
              <a:t>Adrian Jennings,</a:t>
            </a:r>
            <a:r>
              <a:rPr lang="en-US" baseline="0" dirty="0" smtClean="0"/>
              <a:t> Time Domain</a:t>
            </a:r>
            <a:endParaRPr lang="en-US" dirty="0"/>
          </a:p>
        </p:txBody>
      </p:sp>
      <p:sp>
        <p:nvSpPr>
          <p:cNvPr id="17" name="TextBox 16"/>
          <p:cNvSpPr txBox="1"/>
          <p:nvPr userDrawn="1"/>
        </p:nvSpPr>
        <p:spPr>
          <a:xfrm>
            <a:off x="3499336" y="334039"/>
            <a:ext cx="5043523" cy="307777"/>
          </a:xfrm>
          <a:prstGeom prst="rect">
            <a:avLst/>
          </a:prstGeom>
          <a:noFill/>
        </p:spPr>
        <p:txBody>
          <a:bodyPr wrap="square" rtlCol="0">
            <a:spAutoFit/>
          </a:bodyPr>
          <a:lstStyle/>
          <a:p>
            <a:pPr marL="1828800" lvl="3" algn="r"/>
            <a:r>
              <a:rPr lang="en-US" sz="1400" dirty="0" smtClean="0">
                <a:solidFill>
                  <a:schemeClr val="tx1"/>
                </a:solidFill>
                <a:latin typeface="Times New Roman Bold" charset="0"/>
                <a:cs typeface="Times New Roman Bold" charset="0"/>
                <a:sym typeface="Times New Roman Bold" charset="0"/>
              </a:rPr>
              <a:t>doc.: IEEE 802. </a:t>
            </a:r>
            <a:r>
              <a:rPr lang="en-US" sz="1400" dirty="0" smtClean="0">
                <a:solidFill>
                  <a:schemeClr val="tx1"/>
                </a:solidFill>
                <a:latin typeface="Times New Roman Bold" charset="0"/>
                <a:cs typeface="Times New Roman Bold" charset="0"/>
                <a:sym typeface="Times New Roman Bold" charset="0"/>
              </a:rPr>
              <a:t>15-10-0147-04-004f</a:t>
            </a:r>
            <a:endParaRPr lang="en-US" sz="1400" dirty="0">
              <a:solidFill>
                <a:schemeClr val="tx1"/>
              </a:solidFill>
              <a:latin typeface="Times New Roman Bold" charset="0"/>
              <a:cs typeface="Times New Roman Bold" charset="0"/>
              <a:sym typeface="Times New Roman Bold"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mailto:Adrian.jennings@timedomain.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62040A0B-F633-4B7B-BBB4-D34CAE5E699D}" type="slidenum">
              <a:rPr lang="en-US"/>
              <a:pPr/>
              <a:t>1</a:t>
            </a:fld>
            <a:endParaRPr lang="en-US" dirty="0"/>
          </a:p>
        </p:txBody>
      </p:sp>
      <p:sp>
        <p:nvSpPr>
          <p:cNvPr id="27651" name="Rectangle 3"/>
          <p:cNvSpPr>
            <a:spLocks noChangeArrowheads="1"/>
          </p:cNvSpPr>
          <p:nvPr/>
        </p:nvSpPr>
        <p:spPr bwMode="auto">
          <a:xfrm>
            <a:off x="152400" y="609600"/>
            <a:ext cx="8991600" cy="5262979"/>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t>Submission Title:</a:t>
            </a:r>
            <a:r>
              <a:rPr lang="en-US" sz="1600" dirty="0"/>
              <a:t> </a:t>
            </a:r>
            <a:r>
              <a:rPr lang="en-US" sz="1600" dirty="0" smtClean="0"/>
              <a:t>[Time Domain UWB Band Plan Proposal]</a:t>
            </a:r>
            <a:endParaRPr lang="en-US" sz="1600" dirty="0"/>
          </a:p>
          <a:p>
            <a:r>
              <a:rPr lang="en-US" sz="1600" b="1" dirty="0"/>
              <a:t>Date Submitted: </a:t>
            </a:r>
            <a:r>
              <a:rPr lang="en-US" sz="1600" dirty="0" smtClean="0"/>
              <a:t>[</a:t>
            </a:r>
            <a:r>
              <a:rPr lang="en-US" sz="1600" dirty="0" smtClean="0"/>
              <a:t>18 </a:t>
            </a:r>
            <a:r>
              <a:rPr lang="en-US" sz="1600" dirty="0" smtClean="0"/>
              <a:t>March, 2010]</a:t>
            </a:r>
            <a:r>
              <a:rPr lang="en-US" sz="1600" dirty="0"/>
              <a:t>	</a:t>
            </a:r>
          </a:p>
          <a:p>
            <a:pPr>
              <a:defRPr/>
            </a:pPr>
            <a:r>
              <a:rPr lang="en-US" sz="1600" b="1" dirty="0">
                <a:solidFill>
                  <a:schemeClr val="tx2"/>
                </a:solidFill>
              </a:rPr>
              <a:t>Source:</a:t>
            </a:r>
            <a:r>
              <a:rPr lang="en-US" sz="1600" dirty="0">
                <a:solidFill>
                  <a:schemeClr val="tx2"/>
                </a:solidFill>
              </a:rPr>
              <a:t> </a:t>
            </a:r>
            <a:r>
              <a:rPr lang="en-US" sz="1600" dirty="0">
                <a:latin typeface="Times New Roman" charset="0"/>
                <a:cs typeface="Times New Roman" charset="0"/>
                <a:sym typeface="Times New Roman" charset="0"/>
              </a:rPr>
              <a:t> [Adrian Jennings] Company [Time Domain]</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Address [330 Wynn Drive, Suite 300, Huntsville, AL. 35805. USA]</a:t>
            </a:r>
            <a:endParaRPr lang="en-US" dirty="0">
              <a:latin typeface="Times New Roman" charset="0"/>
              <a:cs typeface="Times" charset="0"/>
              <a:sym typeface="Times New Roman" charset="0"/>
            </a:endParaRPr>
          </a:p>
          <a:p>
            <a:pPr>
              <a:defRPr/>
            </a:pPr>
            <a:r>
              <a:rPr lang="en-US" sz="1600" dirty="0">
                <a:latin typeface="Times New Roman" charset="0"/>
                <a:cs typeface="Times New Roman" charset="0"/>
                <a:sym typeface="Times New Roman" charset="0"/>
              </a:rPr>
              <a:t>Voice:[+1 256 759 4708], FAX: [+1 256 922 0387], E-Mail:[adrian.jennings@timedomain.com]</a:t>
            </a:r>
            <a:r>
              <a:rPr lang="en-US" sz="1600" dirty="0">
                <a:solidFill>
                  <a:schemeClr val="tx2"/>
                </a:solidFill>
              </a:rPr>
              <a:t>	</a:t>
            </a:r>
          </a:p>
          <a:p>
            <a:pPr>
              <a:spcBef>
                <a:spcPts val="600"/>
              </a:spcBef>
              <a:spcAft>
                <a:spcPts val="600"/>
              </a:spcAft>
            </a:pPr>
            <a:r>
              <a:rPr lang="en-US" sz="1600" b="1" dirty="0"/>
              <a:t>Re:</a:t>
            </a:r>
            <a:r>
              <a:rPr lang="en-US" sz="1600" dirty="0"/>
              <a:t> </a:t>
            </a:r>
            <a:r>
              <a:rPr lang="en-US" sz="1600" dirty="0" smtClean="0"/>
              <a:t>[Band Plan Proposal for UWB RFID PHY.]</a:t>
            </a:r>
            <a:endParaRPr lang="en-US" sz="1600" dirty="0"/>
          </a:p>
          <a:p>
            <a:pPr>
              <a:spcBef>
                <a:spcPts val="600"/>
              </a:spcBef>
              <a:spcAft>
                <a:spcPts val="600"/>
              </a:spcAft>
            </a:pPr>
            <a:r>
              <a:rPr lang="en-US" sz="1600" b="1" dirty="0" smtClean="0"/>
              <a:t>Abstract</a:t>
            </a:r>
            <a:r>
              <a:rPr lang="en-US" sz="1600" b="1" dirty="0"/>
              <a:t>:</a:t>
            </a:r>
            <a:r>
              <a:rPr lang="en-US" sz="1600" dirty="0"/>
              <a:t>	</a:t>
            </a:r>
            <a:r>
              <a:rPr lang="en-US" sz="1600" dirty="0" smtClean="0"/>
              <a:t>[This document proposes a frequency band plan that is global, easy to implement in low cost devices, and consistent with the existing 802.15.4a UWB band plan. See also the companion document # 15-10-0148-00-004f]</a:t>
            </a:r>
            <a:endParaRPr lang="en-US" sz="1600" dirty="0"/>
          </a:p>
          <a:p>
            <a:pPr>
              <a:spcBef>
                <a:spcPts val="600"/>
              </a:spcBef>
              <a:spcAft>
                <a:spcPts val="600"/>
              </a:spcAft>
            </a:pPr>
            <a:r>
              <a:rPr lang="en-US" sz="1600" b="1" dirty="0"/>
              <a:t>Purpose:</a:t>
            </a:r>
            <a:r>
              <a:rPr lang="en-US" sz="1600" dirty="0"/>
              <a:t>	</a:t>
            </a:r>
            <a:r>
              <a:rPr lang="en-US" sz="1600" dirty="0" smtClean="0"/>
              <a:t>[To resolve outstanding issues on the current baseline proposal]</a:t>
            </a:r>
            <a:endParaRPr lang="en-US" sz="1600" dirty="0"/>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sz="1600" dirty="0" smtClean="0">
                <a:solidFill>
                  <a:schemeClr val="tx2"/>
                </a:solidFill>
              </a:rPr>
              <a:t>.</a:t>
            </a:r>
          </a:p>
          <a:p>
            <a:endParaRPr lang="en-US" sz="1600" dirty="0">
              <a:solidFill>
                <a:schemeClr val="tx2"/>
              </a:solidFill>
            </a:endParaRP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a:t>Slide </a:t>
            </a:r>
            <a:fld id="{1F3B5DFC-929C-471F-84D7-B6C2F6C9F477}" type="slidenum">
              <a:rPr lang="en-US"/>
              <a:pPr/>
              <a:t>2</a:t>
            </a:fld>
            <a:endParaRPr lang="en-US"/>
          </a:p>
        </p:txBody>
      </p:sp>
      <p:sp>
        <p:nvSpPr>
          <p:cNvPr id="26626" name="Rectangle 2"/>
          <p:cNvSpPr>
            <a:spLocks noGrp="1" noChangeArrowheads="1"/>
          </p:cNvSpPr>
          <p:nvPr>
            <p:ph type="ctrTitle"/>
          </p:nvPr>
        </p:nvSpPr>
        <p:spPr>
          <a:xfrm>
            <a:off x="424070" y="2286000"/>
            <a:ext cx="8295860" cy="1143000"/>
          </a:xfrm>
        </p:spPr>
        <p:txBody>
          <a:bodyPr/>
          <a:lstStyle/>
          <a:p>
            <a:r>
              <a:rPr lang="en-US" dirty="0" smtClean="0"/>
              <a:t>UWB PHY Band Plan Proposal</a:t>
            </a:r>
            <a:endParaRPr lang="en-US" dirty="0"/>
          </a:p>
        </p:txBody>
      </p:sp>
      <p:sp>
        <p:nvSpPr>
          <p:cNvPr id="26627" name="Rectangle 3"/>
          <p:cNvSpPr>
            <a:spLocks noGrp="1" noChangeArrowheads="1"/>
          </p:cNvSpPr>
          <p:nvPr>
            <p:ph type="subTitle" idx="1"/>
          </p:nvPr>
        </p:nvSpPr>
        <p:spPr/>
        <p:txBody>
          <a:bodyPr/>
          <a:lstStyle/>
          <a:p>
            <a:pPr lvl="0"/>
            <a:r>
              <a:rPr lang="en-US" sz="2800" dirty="0" smtClean="0">
                <a:solidFill>
                  <a:srgbClr val="000000"/>
                </a:solidFill>
              </a:rPr>
              <a:t>Adrian Jennings</a:t>
            </a:r>
          </a:p>
          <a:p>
            <a:pPr lvl="0"/>
            <a:r>
              <a:rPr lang="en-US" sz="2800" dirty="0" smtClean="0">
                <a:solidFill>
                  <a:srgbClr val="000000"/>
                </a:solidFill>
                <a:hlinkClick r:id="rId3"/>
              </a:rPr>
              <a:t>adrian.jennings@timedomain.com</a:t>
            </a:r>
            <a:endParaRPr lang="en-US" sz="2800" dirty="0" smtClean="0">
              <a:solidFill>
                <a:srgbClr val="000000"/>
              </a:solidFill>
            </a:endParaRPr>
          </a:p>
          <a:p>
            <a:pPr lvl="0"/>
            <a:r>
              <a:rPr lang="en-US" sz="2800" dirty="0" smtClean="0">
                <a:solidFill>
                  <a:srgbClr val="000000"/>
                </a:solidFill>
              </a:rPr>
              <a:t>+1 256 759 4708</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 Plan Proposal</a:t>
            </a:r>
            <a:endParaRPr lang="en-US" dirty="0"/>
          </a:p>
        </p:txBody>
      </p:sp>
      <p:sp>
        <p:nvSpPr>
          <p:cNvPr id="7" name="Content Placeholder 6"/>
          <p:cNvSpPr>
            <a:spLocks noGrp="1"/>
          </p:cNvSpPr>
          <p:nvPr>
            <p:ph idx="1"/>
          </p:nvPr>
        </p:nvSpPr>
        <p:spPr>
          <a:xfrm>
            <a:off x="685800" y="3697356"/>
            <a:ext cx="7772400" cy="2570922"/>
          </a:xfrm>
        </p:spPr>
        <p:txBody>
          <a:bodyPr/>
          <a:lstStyle/>
          <a:p>
            <a:r>
              <a:rPr lang="en-US" sz="2400" dirty="0" smtClean="0"/>
              <a:t>Notes</a:t>
            </a:r>
          </a:p>
          <a:p>
            <a:pPr lvl="1"/>
            <a:r>
              <a:rPr lang="en-US" sz="2000" dirty="0" smtClean="0"/>
              <a:t>4f devices must span at least the minimum band specified</a:t>
            </a:r>
          </a:p>
          <a:p>
            <a:pPr lvl="1"/>
            <a:r>
              <a:rPr lang="en-US" sz="2000" dirty="0" smtClean="0"/>
              <a:t>4f devices must not exceed the maximum band specified</a:t>
            </a:r>
          </a:p>
          <a:p>
            <a:pPr lvl="1"/>
            <a:r>
              <a:rPr lang="en-US" sz="2000" dirty="0" smtClean="0"/>
              <a:t>This band plan directly uses existing 4a bands to aid interoperability and coordination</a:t>
            </a:r>
          </a:p>
          <a:p>
            <a:pPr lvl="1"/>
            <a:r>
              <a:rPr lang="en-US" sz="2000" dirty="0" smtClean="0"/>
              <a:t>This band does not use the 4a mandatory band to leave that channel open for 4a device interoperability</a:t>
            </a:r>
            <a:endParaRPr lang="en-US" sz="2000"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3</a:t>
            </a:fld>
            <a:endParaRPr lang="en-US"/>
          </a:p>
        </p:txBody>
      </p:sp>
      <p:graphicFrame>
        <p:nvGraphicFramePr>
          <p:cNvPr id="5" name="Table 4"/>
          <p:cNvGraphicFramePr>
            <a:graphicFrameLocks noGrp="1"/>
          </p:cNvGraphicFramePr>
          <p:nvPr/>
        </p:nvGraphicFramePr>
        <p:xfrm>
          <a:off x="0" y="1751344"/>
          <a:ext cx="9148650" cy="1574949"/>
        </p:xfrm>
        <a:graphic>
          <a:graphicData uri="http://schemas.openxmlformats.org/drawingml/2006/table">
            <a:tbl>
              <a:tblPr/>
              <a:tblGrid>
                <a:gridCol w="1306950"/>
                <a:gridCol w="1306950"/>
                <a:gridCol w="1306950"/>
                <a:gridCol w="1306950"/>
                <a:gridCol w="1306950"/>
                <a:gridCol w="1306950"/>
                <a:gridCol w="1306950"/>
              </a:tblGrid>
              <a:tr h="242299">
                <a:tc>
                  <a:txBody>
                    <a:bodyPr/>
                    <a:lstStyle/>
                    <a:p>
                      <a:pPr algn="ctr" fontAlgn="ctr"/>
                      <a:r>
                        <a:rPr lang="en-US" sz="900" b="1" i="0" u="none" strike="noStrike">
                          <a:solidFill>
                            <a:srgbClr val="000000"/>
                          </a:solidFill>
                          <a:latin typeface="Calibri"/>
                        </a:rPr>
                        <a:t>4f Band</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Low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High Edge</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Fc</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Band BW</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4a Channel</a:t>
                      </a:r>
                    </a:p>
                  </a:txBody>
                  <a:tcPr marL="0" marR="0" marT="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algn="ctr" fontAlgn="ctr"/>
                      <a:r>
                        <a:rPr lang="en-US" sz="900" b="1" i="0" u="none" strike="noStrike">
                          <a:solidFill>
                            <a:srgbClr val="000000"/>
                          </a:solidFill>
                          <a:latin typeface="Calibri"/>
                        </a:rPr>
                        <a:t>Channel Center</a:t>
                      </a:r>
                    </a:p>
                  </a:txBody>
                  <a:tcPr marL="0" marR="0" marT="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20273">
                <a:tc>
                  <a:txBody>
                    <a:bodyPr/>
                    <a:lstStyle/>
                    <a:p>
                      <a:pPr algn="ctr" fontAlgn="b"/>
                      <a:r>
                        <a:rPr lang="en-US" sz="800" b="0" i="0" u="none" strike="noStrike">
                          <a:solidFill>
                            <a:srgbClr val="000000"/>
                          </a:solidFill>
                          <a:latin typeface="Calibri"/>
                        </a:rPr>
                        <a:t>0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6289.6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6689.6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0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Uses instead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6489.6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7288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7688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7488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1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6988.8</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0273">
                <a:tc>
                  <a:txBody>
                    <a:bodyPr/>
                    <a:lstStyle/>
                    <a:p>
                      <a:pPr algn="ctr" fontAlgn="b"/>
                      <a:r>
                        <a:rPr lang="en-US" sz="800" b="0" i="0" u="none" strike="noStrike">
                          <a:solidFill>
                            <a:srgbClr val="000000"/>
                          </a:solidFill>
                          <a:latin typeface="Calibri"/>
                        </a:rPr>
                        <a:t>2 Min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8785.6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9185.6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800" b="0" i="0" u="none" strike="noStrike">
                          <a:solidFill>
                            <a:srgbClr val="000000"/>
                          </a:solidFill>
                          <a:latin typeface="Calibri"/>
                        </a:rPr>
                        <a:t>8985.6</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1285">
                <a:tc>
                  <a:txBody>
                    <a:bodyPr/>
                    <a:lstStyle/>
                    <a:p>
                      <a:pPr algn="ctr" fontAlgn="b"/>
                      <a:r>
                        <a:rPr lang="en-US" sz="800" b="0" i="0" u="none" strike="noStrike">
                          <a:solidFill>
                            <a:srgbClr val="000000"/>
                          </a:solidFill>
                          <a:latin typeface="Calibri"/>
                        </a:rPr>
                        <a:t>2 Max</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algn="r" fontAlgn="b"/>
                      <a:r>
                        <a:rPr lang="en-US" sz="800" b="0" i="0" u="none" strike="noStrike">
                          <a:solidFill>
                            <a:srgbClr val="000000"/>
                          </a:solidFill>
                          <a:latin typeface="Calibri"/>
                        </a:rPr>
                        <a:t>Additionally spans 4a band:</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b"/>
                      <a:r>
                        <a:rPr lang="en-US" sz="8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800" b="0" i="0" u="none" strike="noStrike" dirty="0">
                          <a:solidFill>
                            <a:srgbClr val="000000"/>
                          </a:solidFill>
                          <a:latin typeface="Calibri"/>
                        </a:rPr>
                        <a:t>8486.4</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4</a:t>
            </a:fld>
            <a:endParaRPr lang="en-US"/>
          </a:p>
        </p:txBody>
      </p:sp>
      <p:pic>
        <p:nvPicPr>
          <p:cNvPr id="78853" name="Picture 5"/>
          <p:cNvPicPr>
            <a:picLocks noChangeAspect="1" noChangeArrowheads="1"/>
          </p:cNvPicPr>
          <p:nvPr/>
        </p:nvPicPr>
        <p:blipFill>
          <a:blip r:embed="rId3" cstate="print"/>
          <a:srcRect l="3134" t="27224" r="21978" b="34627"/>
          <a:stretch>
            <a:fillRect/>
          </a:stretch>
        </p:blipFill>
        <p:spPr bwMode="auto">
          <a:xfrm>
            <a:off x="13647" y="2279374"/>
            <a:ext cx="9130353" cy="2906973"/>
          </a:xfrm>
          <a:prstGeom prst="rect">
            <a:avLst/>
          </a:prstGeom>
          <a:noFill/>
          <a:ln w="9525">
            <a:noFill/>
            <a:miter lim="800000"/>
            <a:headEnd/>
            <a:tailEnd/>
          </a:ln>
        </p:spPr>
      </p:pic>
      <p:sp>
        <p:nvSpPr>
          <p:cNvPr id="12" name="TextBox 11"/>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0</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5</a:t>
            </a:fld>
            <a:endParaRPr lang="en-US"/>
          </a:p>
        </p:txBody>
      </p:sp>
      <p:pic>
        <p:nvPicPr>
          <p:cNvPr id="79875" name="Picture 3"/>
          <p:cNvPicPr>
            <a:picLocks noChangeAspect="1" noChangeArrowheads="1"/>
          </p:cNvPicPr>
          <p:nvPr/>
        </p:nvPicPr>
        <p:blipFill>
          <a:blip r:embed="rId3" cstate="print"/>
          <a:srcRect l="3134" t="33313" r="21978" b="28537"/>
          <a:stretch>
            <a:fillRect/>
          </a:stretch>
        </p:blipFill>
        <p:spPr bwMode="auto">
          <a:xfrm>
            <a:off x="0" y="2279374"/>
            <a:ext cx="9130353" cy="2906973"/>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1</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6</a:t>
            </a:fld>
            <a:endParaRPr lang="en-US"/>
          </a:p>
        </p:txBody>
      </p:sp>
      <p:pic>
        <p:nvPicPr>
          <p:cNvPr id="80899" name="Picture 3"/>
          <p:cNvPicPr>
            <a:picLocks noChangeAspect="1" noChangeArrowheads="1"/>
          </p:cNvPicPr>
          <p:nvPr/>
        </p:nvPicPr>
        <p:blipFill>
          <a:blip r:embed="rId3" cstate="print"/>
          <a:srcRect l="3134" t="40299" r="21978" b="21910"/>
          <a:stretch>
            <a:fillRect/>
          </a:stretch>
        </p:blipFill>
        <p:spPr bwMode="auto">
          <a:xfrm>
            <a:off x="13647" y="2279374"/>
            <a:ext cx="9130353" cy="2879678"/>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58687"/>
          </a:xfrm>
        </p:spPr>
        <p:txBody>
          <a:bodyPr/>
          <a:lstStyle/>
          <a:p>
            <a:r>
              <a:rPr lang="en-US" dirty="0" smtClean="0"/>
              <a:t>Band Plan Plots – Band 2</a:t>
            </a:r>
            <a:endParaRPr lang="en-US" dirty="0"/>
          </a:p>
        </p:txBody>
      </p:sp>
      <p:sp>
        <p:nvSpPr>
          <p:cNvPr id="4" name="Slide Number Placeholder 3"/>
          <p:cNvSpPr>
            <a:spLocks noGrp="1"/>
          </p:cNvSpPr>
          <p:nvPr>
            <p:ph type="sldNum" sz="quarter" idx="12"/>
          </p:nvPr>
        </p:nvSpPr>
        <p:spPr/>
        <p:txBody>
          <a:bodyPr/>
          <a:lstStyle/>
          <a:p>
            <a:r>
              <a:rPr lang="en-US" smtClean="0"/>
              <a:t>Slide </a:t>
            </a:r>
            <a:fld id="{734919BA-A7D7-49CD-9F19-EEAD2CC7856F}" type="slidenum">
              <a:rPr lang="en-US" smtClean="0"/>
              <a:pPr/>
              <a:t>7</a:t>
            </a:fld>
            <a:endParaRPr lang="en-US"/>
          </a:p>
        </p:txBody>
      </p:sp>
      <p:pic>
        <p:nvPicPr>
          <p:cNvPr id="81923" name="Picture 3"/>
          <p:cNvPicPr>
            <a:picLocks noChangeAspect="1" noChangeArrowheads="1"/>
          </p:cNvPicPr>
          <p:nvPr/>
        </p:nvPicPr>
        <p:blipFill>
          <a:blip r:embed="rId3" cstate="print"/>
          <a:srcRect l="3134" t="47642" r="21866" b="14030"/>
          <a:stretch>
            <a:fillRect/>
          </a:stretch>
        </p:blipFill>
        <p:spPr bwMode="auto">
          <a:xfrm>
            <a:off x="0" y="2279374"/>
            <a:ext cx="9144000" cy="2920621"/>
          </a:xfrm>
          <a:prstGeom prst="rect">
            <a:avLst/>
          </a:prstGeom>
          <a:noFill/>
          <a:ln w="9525">
            <a:noFill/>
            <a:miter lim="800000"/>
            <a:headEnd/>
            <a:tailEnd/>
          </a:ln>
        </p:spPr>
      </p:pic>
      <p:sp>
        <p:nvSpPr>
          <p:cNvPr id="7" name="TextBox 6"/>
          <p:cNvSpPr txBox="1"/>
          <p:nvPr/>
        </p:nvSpPr>
        <p:spPr>
          <a:xfrm>
            <a:off x="2544417" y="5380383"/>
            <a:ext cx="4028667" cy="276999"/>
          </a:xfrm>
          <a:prstGeom prst="rect">
            <a:avLst/>
          </a:prstGeom>
          <a:noFill/>
        </p:spPr>
        <p:txBody>
          <a:bodyPr wrap="none" rtlCol="0">
            <a:spAutoFit/>
          </a:bodyPr>
          <a:lstStyle/>
          <a:p>
            <a:r>
              <a:rPr lang="en-US" b="1" dirty="0" smtClean="0">
                <a:latin typeface="+mn-lt"/>
              </a:rPr>
              <a:t>Note: 4f Device PSD envelope must stay in grey area</a:t>
            </a:r>
            <a:endParaRPr lang="en-US" b="1" dirty="0">
              <a:latin typeface="+mn-lt"/>
            </a:endParaRPr>
          </a:p>
        </p:txBody>
      </p:sp>
    </p:spTree>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710</TotalTime>
  <Words>381</Words>
  <Application>Microsoft Office PowerPoint</Application>
  <PresentationFormat>On-screen Show (4:3)</PresentationFormat>
  <Paragraphs>106</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IEEE-P802_15</vt:lpstr>
      <vt:lpstr>Slide 1</vt:lpstr>
      <vt:lpstr>UWB PHY Band Plan Proposal</vt:lpstr>
      <vt:lpstr>Band Plan Proposal</vt:lpstr>
      <vt:lpstr>Band Plan Plots – Band 0</vt:lpstr>
      <vt:lpstr>Band Plan Plots - Band 0</vt:lpstr>
      <vt:lpstr>Band Plan Plots - Band 1</vt:lpstr>
      <vt:lpstr>Band Plan Plots – Band 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Adrian Jennings</dc:creator>
  <dc:description>&lt;doc#&gt;</dc:description>
  <cp:lastModifiedBy>Adrian Jennings</cp:lastModifiedBy>
  <cp:revision>31</cp:revision>
  <cp:lastPrinted>1998-02-10T13:28:06Z</cp:lastPrinted>
  <dcterms:created xsi:type="dcterms:W3CDTF">2010-03-01T17:29:55Z</dcterms:created>
  <dcterms:modified xsi:type="dcterms:W3CDTF">2010-03-18T14:23:09Z</dcterms:modified>
</cp:coreProperties>
</file>