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71" r:id="rId4"/>
    <p:sldId id="256"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CCE4"/>
    <a:srgbClr val="99CCFF"/>
    <a:srgbClr val="993366"/>
    <a:srgbClr val="CC00FF"/>
    <a:srgbClr val="CC3399"/>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2" d="100"/>
          <a:sy n="72" d="100"/>
        </p:scale>
        <p:origin x="-10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E18E9D-FD46-43D3-9CEF-A3114DB6216F}"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a:t>
            </a:r>
            <a:r>
              <a:rPr lang="en-US" sz="1400" dirty="0" smtClean="0">
                <a:solidFill>
                  <a:schemeClr val="tx1"/>
                </a:solidFill>
                <a:latin typeface="Times New Roman Bold" charset="0"/>
                <a:cs typeface="Times New Roman Bold" charset="0"/>
                <a:sym typeface="Times New Roman Bold" charset="0"/>
              </a:rPr>
              <a:t>15-10-0147-03-004f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package" Target="../embeddings/Microsoft_Office_Excel_Worksheet1.xlsx"/></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[Time Domain UWB Band Plan Proposal]</a:t>
            </a:r>
            <a:endParaRPr lang="en-US" sz="1600" dirty="0"/>
          </a:p>
          <a:p>
            <a:r>
              <a:rPr lang="en-US" sz="1600" b="1" dirty="0"/>
              <a:t>Date Submitted: </a:t>
            </a:r>
            <a:r>
              <a:rPr lang="en-US" sz="1600" dirty="0" smtClean="0"/>
              <a:t>[</a:t>
            </a:r>
            <a:r>
              <a:rPr lang="en-US" sz="1600" dirty="0" smtClean="0"/>
              <a:t>17 </a:t>
            </a:r>
            <a:r>
              <a:rPr lang="en-US" sz="1600" dirty="0" smtClean="0"/>
              <a:t>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[Band Plan Proposal for UWB RFID PHY.]</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a frequency band plan that is global, easy to implement in low cost devices, and consistent with the existing 802.15.4a UWB band plan. See also the companion document # 15-10-0148-00-004f]</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Implementation Cost</a:t>
            </a:r>
            <a:endParaRPr lang="en-US" dirty="0"/>
          </a:p>
        </p:txBody>
      </p:sp>
      <p:sp>
        <p:nvSpPr>
          <p:cNvPr id="3" name="Content Placeholder 2"/>
          <p:cNvSpPr>
            <a:spLocks noGrp="1"/>
          </p:cNvSpPr>
          <p:nvPr>
            <p:ph idx="1"/>
          </p:nvPr>
        </p:nvSpPr>
        <p:spPr/>
        <p:txBody>
          <a:bodyPr/>
          <a:lstStyle/>
          <a:p>
            <a:r>
              <a:rPr lang="en-US" sz="2400" dirty="0" smtClean="0"/>
              <a:t>Bands are sufficiently far from deep European and Korean regulatory band edges so as not to require extra filtering on the tag</a:t>
            </a:r>
          </a:p>
          <a:p>
            <a:r>
              <a:rPr lang="en-US" sz="2400" dirty="0" smtClean="0"/>
              <a:t>EU band is biased slightly higher to take further advantage of the slightly less deep upper regulatory band edge</a:t>
            </a:r>
          </a:p>
          <a:p>
            <a:r>
              <a:rPr lang="en-US" sz="2400" dirty="0" smtClean="0"/>
              <a:t>1:1 correspondence with 802.15.4a band plan allows 4a RF silicon to implement 4f band plan without modification</a:t>
            </a:r>
          </a:p>
          <a:p>
            <a:r>
              <a:rPr lang="en-US" sz="2400" dirty="0" smtClean="0"/>
              <a:t>An inter-region US/EU/China band is available but requires extra filtering on the tag</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802.15.4a Consistency </a:t>
            </a:r>
            <a:endParaRPr lang="en-US" dirty="0"/>
          </a:p>
        </p:txBody>
      </p:sp>
      <p:sp>
        <p:nvSpPr>
          <p:cNvPr id="4" name="Content Placeholder 3"/>
          <p:cNvSpPr>
            <a:spLocks noGrp="1"/>
          </p:cNvSpPr>
          <p:nvPr>
            <p:ph idx="1"/>
          </p:nvPr>
        </p:nvSpPr>
        <p:spPr/>
        <p:txBody>
          <a:bodyPr/>
          <a:lstStyle/>
          <a:p>
            <a:r>
              <a:rPr lang="en-US" sz="2400" dirty="0" smtClean="0"/>
              <a:t>The 4f band plan is 100% consistent with the 4a band plan</a:t>
            </a:r>
          </a:p>
          <a:p>
            <a:pPr lvl="1"/>
            <a:r>
              <a:rPr lang="en-US" sz="2000" dirty="0" smtClean="0"/>
              <a:t>Same center frequencies as 4a channels 7,8, and 10</a:t>
            </a:r>
          </a:p>
          <a:p>
            <a:pPr lvl="1"/>
            <a:r>
              <a:rPr lang="en-US" sz="2000" dirty="0" smtClean="0"/>
              <a:t>Same 499.2 MHz bandwidth as defined in 4a</a:t>
            </a:r>
          </a:p>
          <a:p>
            <a:r>
              <a:rPr lang="en-US" sz="2400" dirty="0" smtClean="0"/>
              <a:t>The mandatory 4a channels are avoided to further help interoperability</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Industry Best Practice</a:t>
            </a:r>
            <a:endParaRPr lang="en-US" dirty="0"/>
          </a:p>
        </p:txBody>
      </p:sp>
      <p:sp>
        <p:nvSpPr>
          <p:cNvPr id="4" name="Content Placeholder 3"/>
          <p:cNvSpPr>
            <a:spLocks noGrp="1"/>
          </p:cNvSpPr>
          <p:nvPr>
            <p:ph idx="1"/>
          </p:nvPr>
        </p:nvSpPr>
        <p:spPr>
          <a:xfrm>
            <a:off x="685800" y="1784412"/>
            <a:ext cx="7772400" cy="4311588"/>
          </a:xfrm>
        </p:spPr>
        <p:txBody>
          <a:bodyPr/>
          <a:lstStyle/>
          <a:p>
            <a:r>
              <a:rPr lang="en-US" sz="2400" dirty="0" smtClean="0"/>
              <a:t>Of the 13 existing, certified tags surveyed</a:t>
            </a:r>
          </a:p>
          <a:p>
            <a:pPr lvl="1"/>
            <a:r>
              <a:rPr lang="en-US" sz="2000" dirty="0" smtClean="0"/>
              <a:t>7 already fill 100% of the proposed band plan</a:t>
            </a:r>
          </a:p>
          <a:p>
            <a:pPr lvl="1"/>
            <a:r>
              <a:rPr lang="en-US" sz="2000" dirty="0" smtClean="0"/>
              <a:t>10 already fill &gt;80% of the proposed band plan</a:t>
            </a:r>
          </a:p>
          <a:p>
            <a:pPr lvl="1"/>
            <a:r>
              <a:rPr lang="en-US" sz="2000" dirty="0" smtClean="0"/>
              <a:t>Only minor modifications are required for all 13 to fill 100% of the band plan with no tag cost impact</a:t>
            </a:r>
          </a:p>
          <a:p>
            <a:r>
              <a:rPr lang="en-US" sz="2400" dirty="0" smtClean="0"/>
              <a:t>Of the 2 inter-region tag concepts proposed</a:t>
            </a:r>
          </a:p>
          <a:p>
            <a:pPr lvl="1"/>
            <a:r>
              <a:rPr lang="en-US" sz="2000" dirty="0" smtClean="0"/>
              <a:t>1 occupies 78% of Band 0</a:t>
            </a:r>
          </a:p>
          <a:p>
            <a:pPr lvl="1"/>
            <a:r>
              <a:rPr lang="en-US" sz="2000" dirty="0" smtClean="0"/>
              <a:t>1 occupies 58% of Band 1</a:t>
            </a:r>
          </a:p>
          <a:p>
            <a:pPr lvl="1"/>
            <a:r>
              <a:rPr lang="en-US" sz="2000" dirty="0" smtClean="0"/>
              <a:t>Neither occupies any of Band 2</a:t>
            </a:r>
          </a:p>
          <a:p>
            <a:r>
              <a:rPr lang="en-US" sz="2400" dirty="0" smtClean="0"/>
              <a:t>Bands allow sufficient space to deploy systems with significantly higher bandwidth than the 499.2 MHz minimum</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575" y="685800"/>
            <a:ext cx="8646850" cy="1066800"/>
          </a:xfrm>
        </p:spPr>
        <p:txBody>
          <a:bodyPr/>
          <a:lstStyle/>
          <a:p>
            <a:r>
              <a:rPr lang="en-US" dirty="0" smtClean="0"/>
              <a:t>Inter-Region Tags Break 4a Convergence</a:t>
            </a:r>
            <a:endParaRPr lang="en-US" dirty="0"/>
          </a:p>
        </p:txBody>
      </p:sp>
      <p:sp>
        <p:nvSpPr>
          <p:cNvPr id="3" name="Content Placeholder 2"/>
          <p:cNvSpPr>
            <a:spLocks noGrp="1"/>
          </p:cNvSpPr>
          <p:nvPr>
            <p:ph idx="1"/>
          </p:nvPr>
        </p:nvSpPr>
        <p:spPr>
          <a:xfrm>
            <a:off x="685800" y="1752600"/>
            <a:ext cx="7772400" cy="1765177"/>
          </a:xfrm>
        </p:spPr>
        <p:txBody>
          <a:bodyPr/>
          <a:lstStyle/>
          <a:p>
            <a:r>
              <a:rPr lang="en-US" sz="2000" dirty="0" smtClean="0"/>
              <a:t>The inter-region concept tags are not compatible with the goal of 4a convergence for </a:t>
            </a:r>
            <a:r>
              <a:rPr lang="en-US" sz="2000" u="sng" dirty="0" smtClean="0"/>
              <a:t>China/Korea tags</a:t>
            </a:r>
          </a:p>
          <a:p>
            <a:r>
              <a:rPr lang="en-US" sz="2000" dirty="0" smtClean="0"/>
              <a:t>In order to accommodate these tags and maintain 4a convergence, the 4f band plan would have to be altered as follows:</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13</a:t>
            </a:fld>
            <a:endParaRPr lang="en-US"/>
          </a:p>
        </p:txBody>
      </p:sp>
      <p:graphicFrame>
        <p:nvGraphicFramePr>
          <p:cNvPr id="5" name="Table 4"/>
          <p:cNvGraphicFramePr>
            <a:graphicFrameLocks noGrp="1"/>
          </p:cNvGraphicFramePr>
          <p:nvPr/>
        </p:nvGraphicFramePr>
        <p:xfrm>
          <a:off x="1710431" y="3710866"/>
          <a:ext cx="6096000" cy="1483360"/>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pPr algn="ctr"/>
                      <a:r>
                        <a:rPr lang="en-US" dirty="0" smtClean="0"/>
                        <a:t>4f</a:t>
                      </a:r>
                      <a:r>
                        <a:rPr lang="en-US" baseline="0" dirty="0" smtClean="0"/>
                        <a:t> Band</a:t>
                      </a:r>
                      <a:endParaRPr lang="en-US" dirty="0"/>
                    </a:p>
                  </a:txBody>
                  <a:tcPr/>
                </a:tc>
                <a:tc>
                  <a:txBody>
                    <a:bodyPr/>
                    <a:lstStyle/>
                    <a:p>
                      <a:pPr algn="ctr"/>
                      <a:r>
                        <a:rPr lang="en-US" dirty="0" smtClean="0"/>
                        <a:t>Current 4a Band</a:t>
                      </a:r>
                      <a:endParaRPr lang="en-US" dirty="0"/>
                    </a:p>
                  </a:txBody>
                  <a:tcPr/>
                </a:tc>
                <a:tc>
                  <a:txBody>
                    <a:bodyPr/>
                    <a:lstStyle/>
                    <a:p>
                      <a:pPr algn="ctr"/>
                      <a:r>
                        <a:rPr lang="en-US" dirty="0" smtClean="0"/>
                        <a:t>New </a:t>
                      </a:r>
                      <a:r>
                        <a:rPr lang="en-US" baseline="0" dirty="0" smtClean="0"/>
                        <a:t>4a Band</a:t>
                      </a:r>
                      <a:endParaRPr lang="en-US" dirty="0"/>
                    </a:p>
                  </a:txBody>
                  <a:tcPr/>
                </a:tc>
              </a:tr>
              <a:tr h="370840">
                <a:tc>
                  <a:txBody>
                    <a:bodyPr/>
                    <a:lstStyle/>
                    <a:p>
                      <a:pPr algn="ctr"/>
                      <a:r>
                        <a:rPr lang="en-US" dirty="0" smtClean="0"/>
                        <a:t>0</a:t>
                      </a:r>
                      <a:endParaRPr lang="en-US" dirty="0"/>
                    </a:p>
                  </a:txBody>
                  <a:tcPr/>
                </a:tc>
                <a:tc>
                  <a:txBody>
                    <a:bodyPr/>
                    <a:lstStyle/>
                    <a:p>
                      <a:pPr algn="ctr"/>
                      <a:r>
                        <a:rPr lang="en-US" dirty="0" smtClean="0"/>
                        <a:t>7</a:t>
                      </a:r>
                      <a:endParaRPr lang="en-US" dirty="0"/>
                    </a:p>
                  </a:txBody>
                  <a:tcPr/>
                </a:tc>
                <a:tc>
                  <a:txBody>
                    <a:bodyPr/>
                    <a:lstStyle/>
                    <a:p>
                      <a:pPr algn="ctr"/>
                      <a:r>
                        <a:rPr lang="en-US" dirty="0" smtClean="0"/>
                        <a:t>7</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8</a:t>
                      </a:r>
                      <a:endParaRPr lang="en-US" dirty="0"/>
                    </a:p>
                  </a:txBody>
                  <a:tcPr/>
                </a:tc>
                <a:tc>
                  <a:txBody>
                    <a:bodyPr/>
                    <a:lstStyle/>
                    <a:p>
                      <a:pPr algn="ctr"/>
                      <a:r>
                        <a:rPr lang="en-US" dirty="0" smtClean="0"/>
                        <a:t>7</a:t>
                      </a:r>
                      <a:endParaRPr lang="en-US" dirty="0"/>
                    </a:p>
                  </a:txBody>
                  <a:tcPr/>
                </a:tc>
              </a:tr>
              <a:tr h="370840">
                <a:tc>
                  <a:txBody>
                    <a:bodyPr/>
                    <a:lstStyle/>
                    <a:p>
                      <a:pPr algn="ctr"/>
                      <a:r>
                        <a:rPr lang="en-US" dirty="0" smtClean="0"/>
                        <a:t>2</a:t>
                      </a:r>
                      <a:endParaRPr lang="en-US" dirty="0"/>
                    </a:p>
                  </a:txBody>
                  <a:tcPr/>
                </a:tc>
                <a:tc>
                  <a:txBody>
                    <a:bodyPr/>
                    <a:lstStyle/>
                    <a:p>
                      <a:pPr algn="ctr"/>
                      <a:r>
                        <a:rPr lang="en-US" dirty="0" smtClean="0"/>
                        <a:t>10</a:t>
                      </a:r>
                      <a:endParaRPr lang="en-US" dirty="0"/>
                    </a:p>
                  </a:txBody>
                  <a:tcPr/>
                </a:tc>
                <a:tc>
                  <a:txBody>
                    <a:bodyPr/>
                    <a:lstStyle/>
                    <a:p>
                      <a:pPr algn="ctr"/>
                      <a:r>
                        <a:rPr lang="en-US" dirty="0" smtClean="0"/>
                        <a:t>8</a:t>
                      </a:r>
                      <a:endParaRPr lang="en-US" dirty="0"/>
                    </a:p>
                  </a:txBody>
                  <a:tcPr/>
                </a:tc>
              </a:tr>
            </a:tbl>
          </a:graphicData>
        </a:graphic>
      </p:graphicFrame>
      <p:sp>
        <p:nvSpPr>
          <p:cNvPr id="6" name="Content Placeholder 2"/>
          <p:cNvSpPr txBox="1">
            <a:spLocks/>
          </p:cNvSpPr>
          <p:nvPr/>
        </p:nvSpPr>
        <p:spPr bwMode="auto">
          <a:xfrm>
            <a:off x="685800" y="5530789"/>
            <a:ext cx="7772400" cy="55929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This would make 4f a two band standard,</a:t>
            </a:r>
            <a:r>
              <a:rPr kumimoji="0" lang="en-US" sz="2000" b="0" i="0" u="none" strike="noStrike" kern="0" cap="none" spc="0" normalizeH="0" noProof="0" dirty="0" smtClean="0">
                <a:ln>
                  <a:noFill/>
                </a:ln>
                <a:solidFill>
                  <a:schemeClr val="tx1"/>
                </a:solidFill>
                <a:effectLst/>
                <a:uLnTx/>
                <a:uFillTx/>
                <a:latin typeface="+mn-lt"/>
                <a:ea typeface="+mn-ea"/>
                <a:cs typeface="+mn-cs"/>
              </a:rPr>
              <a:t> but see next slide</a:t>
            </a: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41159"/>
          </a:xfrm>
        </p:spPr>
        <p:txBody>
          <a:bodyPr/>
          <a:lstStyle/>
          <a:p>
            <a:r>
              <a:rPr lang="en-US" dirty="0" smtClean="0"/>
              <a:t>The Trouble With The 2 Band Option</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14</a:t>
            </a:fld>
            <a:endParaRPr lang="en-US"/>
          </a:p>
        </p:txBody>
      </p:sp>
      <p:pic>
        <p:nvPicPr>
          <p:cNvPr id="52226" name="Picture 2"/>
          <p:cNvPicPr>
            <a:picLocks noChangeAspect="1" noChangeArrowheads="1"/>
          </p:cNvPicPr>
          <p:nvPr/>
        </p:nvPicPr>
        <p:blipFill>
          <a:blip r:embed="rId3" cstate="print"/>
          <a:srcRect/>
          <a:stretch>
            <a:fillRect/>
          </a:stretch>
        </p:blipFill>
        <p:spPr bwMode="auto">
          <a:xfrm>
            <a:off x="2831977" y="1828800"/>
            <a:ext cx="5974671" cy="3850805"/>
          </a:xfrm>
          <a:prstGeom prst="rect">
            <a:avLst/>
          </a:prstGeom>
          <a:noFill/>
          <a:ln w="9525">
            <a:noFill/>
            <a:miter lim="800000"/>
            <a:headEnd/>
            <a:tailEnd/>
          </a:ln>
          <a:effectLst/>
        </p:spPr>
      </p:pic>
      <p:sp>
        <p:nvSpPr>
          <p:cNvPr id="6" name="TextBox 5"/>
          <p:cNvSpPr txBox="1"/>
          <p:nvPr/>
        </p:nvSpPr>
        <p:spPr>
          <a:xfrm>
            <a:off x="337352" y="2157274"/>
            <a:ext cx="2059619" cy="954107"/>
          </a:xfrm>
          <a:prstGeom prst="rect">
            <a:avLst/>
          </a:prstGeom>
          <a:noFill/>
        </p:spPr>
        <p:txBody>
          <a:bodyPr wrap="square" rtlCol="0">
            <a:spAutoFit/>
          </a:bodyPr>
          <a:lstStyle/>
          <a:p>
            <a:r>
              <a:rPr lang="en-US" sz="1400" dirty="0" smtClean="0">
                <a:latin typeface="+mn-lt"/>
              </a:rPr>
              <a:t>Very close to the deep regulatory band edge but possible using spectral filtering</a:t>
            </a:r>
            <a:endParaRPr lang="en-US" sz="1400" dirty="0">
              <a:latin typeface="+mn-lt"/>
            </a:endParaRPr>
          </a:p>
        </p:txBody>
      </p:sp>
      <p:sp>
        <p:nvSpPr>
          <p:cNvPr id="7" name="TextBox 6"/>
          <p:cNvSpPr txBox="1"/>
          <p:nvPr/>
        </p:nvSpPr>
        <p:spPr>
          <a:xfrm>
            <a:off x="337352" y="4332303"/>
            <a:ext cx="2059619" cy="738664"/>
          </a:xfrm>
          <a:prstGeom prst="rect">
            <a:avLst/>
          </a:prstGeom>
          <a:noFill/>
        </p:spPr>
        <p:txBody>
          <a:bodyPr wrap="square" rtlCol="0">
            <a:spAutoFit/>
          </a:bodyPr>
          <a:lstStyle/>
          <a:p>
            <a:r>
              <a:rPr lang="en-US" sz="1400" dirty="0" smtClean="0">
                <a:latin typeface="+mn-lt"/>
              </a:rPr>
              <a:t>Impossibly close to the deep regulatory band edge.</a:t>
            </a:r>
            <a:endParaRPr lang="en-US" sz="1400" dirty="0">
              <a:latin typeface="+mn-lt"/>
            </a:endParaRPr>
          </a:p>
        </p:txBody>
      </p:sp>
      <p:cxnSp>
        <p:nvCxnSpPr>
          <p:cNvPr id="9" name="Straight Arrow Connector 8"/>
          <p:cNvCxnSpPr>
            <a:stCxn id="6" idx="3"/>
          </p:cNvCxnSpPr>
          <p:nvPr/>
        </p:nvCxnSpPr>
        <p:spPr bwMode="auto">
          <a:xfrm flipV="1">
            <a:off x="2396971" y="2405850"/>
            <a:ext cx="1331650" cy="228478"/>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cxnSp>
        <p:nvCxnSpPr>
          <p:cNvPr id="11" name="Straight Arrow Connector 10"/>
          <p:cNvCxnSpPr>
            <a:stCxn id="7" idx="3"/>
          </p:cNvCxnSpPr>
          <p:nvPr/>
        </p:nvCxnSpPr>
        <p:spPr bwMode="auto">
          <a:xfrm flipV="1">
            <a:off x="2396971" y="4332303"/>
            <a:ext cx="2317072" cy="369332"/>
          </a:xfrm>
          <a:prstGeom prst="straightConnector1">
            <a:avLst/>
          </a:prstGeom>
          <a:solidFill>
            <a:schemeClr val="accent1"/>
          </a:solidFill>
          <a:ln w="28575" cap="flat" cmpd="sng" algn="ctr">
            <a:solidFill>
              <a:srgbClr val="0070C0"/>
            </a:solidFill>
            <a:prstDash val="solid"/>
            <a:round/>
            <a:headEnd type="none" w="med" len="med"/>
            <a:tailEnd type="triangle" w="med" len="med"/>
          </a:ln>
          <a:effec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Content Placeholder 3"/>
          <p:cNvSpPr>
            <a:spLocks noGrp="1"/>
          </p:cNvSpPr>
          <p:nvPr>
            <p:ph idx="1"/>
          </p:nvPr>
        </p:nvSpPr>
        <p:spPr>
          <a:xfrm>
            <a:off x="685800" y="1752600"/>
            <a:ext cx="7772400" cy="4594934"/>
          </a:xfrm>
        </p:spPr>
        <p:txBody>
          <a:bodyPr/>
          <a:lstStyle/>
          <a:p>
            <a:r>
              <a:rPr lang="en-US" sz="2000" dirty="0" smtClean="0"/>
              <a:t>The proposed band plan is the best compromise meeting most desired outcomes:</a:t>
            </a:r>
          </a:p>
          <a:p>
            <a:pPr lvl="1"/>
            <a:r>
              <a:rPr lang="en-US" sz="1800" dirty="0" smtClean="0"/>
              <a:t>Global regulatory compliance</a:t>
            </a:r>
          </a:p>
          <a:p>
            <a:pPr lvl="1"/>
            <a:r>
              <a:rPr lang="en-US" sz="1800" dirty="0" smtClean="0"/>
              <a:t>Enables very low cost tags</a:t>
            </a:r>
          </a:p>
          <a:p>
            <a:pPr lvl="1"/>
            <a:r>
              <a:rPr lang="en-US" sz="1800" dirty="0" smtClean="0"/>
              <a:t>100% convergence with 4a</a:t>
            </a:r>
          </a:p>
          <a:p>
            <a:pPr lvl="1"/>
            <a:r>
              <a:rPr lang="en-US" sz="1800" dirty="0" smtClean="0"/>
              <a:t>Inter-region band for US/EU/China</a:t>
            </a:r>
          </a:p>
          <a:p>
            <a:pPr lvl="1"/>
            <a:r>
              <a:rPr lang="en-US" sz="1800" dirty="0" smtClean="0"/>
              <a:t>Inter-region band for US/EU/Korea (using DAA in EU)</a:t>
            </a:r>
          </a:p>
          <a:p>
            <a:pPr lvl="1"/>
            <a:r>
              <a:rPr lang="en-US" sz="1800" dirty="0" smtClean="0"/>
              <a:t>Excellent agreement with best practice</a:t>
            </a:r>
          </a:p>
          <a:p>
            <a:r>
              <a:rPr lang="en-US" sz="2000" dirty="0" smtClean="0"/>
              <a:t>The band plan does not accommodate the inter-region tags for China/Korea</a:t>
            </a:r>
          </a:p>
          <a:p>
            <a:pPr lvl="1"/>
            <a:r>
              <a:rPr lang="en-US" sz="1800" dirty="0" smtClean="0"/>
              <a:t>It is not possible to do this and maintain 4a convergence</a:t>
            </a:r>
          </a:p>
          <a:p>
            <a:pPr lvl="1"/>
            <a:r>
              <a:rPr lang="en-US" sz="1800" dirty="0" smtClean="0"/>
              <a:t>We must decide which is more important</a:t>
            </a:r>
          </a:p>
          <a:p>
            <a:pPr lvl="2"/>
            <a:r>
              <a:rPr lang="en-US" sz="1400" dirty="0" smtClean="0"/>
              <a:t>4a convergence, or</a:t>
            </a:r>
          </a:p>
          <a:p>
            <a:pPr lvl="2"/>
            <a:r>
              <a:rPr lang="en-US" sz="1400" dirty="0" smtClean="0"/>
              <a:t>Inter-region tags for China/Korea</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65951"/>
          </a:xfrm>
        </p:spPr>
        <p:txBody>
          <a:bodyPr/>
          <a:lstStyle/>
          <a:p>
            <a:r>
              <a:rPr lang="en-US" dirty="0" smtClean="0"/>
              <a:t>Band Plan In Brief</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16</a:t>
            </a:fld>
            <a:endParaRPr lang="en-US"/>
          </a:p>
        </p:txBody>
      </p:sp>
      <p:graphicFrame>
        <p:nvGraphicFramePr>
          <p:cNvPr id="6" name="Table 5"/>
          <p:cNvGraphicFramePr>
            <a:graphicFrameLocks noGrp="1"/>
          </p:cNvGraphicFramePr>
          <p:nvPr/>
        </p:nvGraphicFramePr>
        <p:xfrm>
          <a:off x="1440156" y="1819274"/>
          <a:ext cx="6052596" cy="1882839"/>
        </p:xfrm>
        <a:graphic>
          <a:graphicData uri="http://schemas.openxmlformats.org/drawingml/2006/table">
            <a:tbl>
              <a:tblPr/>
              <a:tblGrid>
                <a:gridCol w="1513149"/>
                <a:gridCol w="1513149"/>
                <a:gridCol w="1513149"/>
                <a:gridCol w="1513149"/>
              </a:tblGrid>
              <a:tr h="1096174">
                <a:tc>
                  <a:txBody>
                    <a:bodyPr/>
                    <a:lstStyle/>
                    <a:p>
                      <a:pPr algn="ctr" fontAlgn="ctr"/>
                      <a:r>
                        <a:rPr lang="en-US" sz="1600" b="1" i="0" u="none" strike="noStrike" dirty="0">
                          <a:solidFill>
                            <a:srgbClr val="000000"/>
                          </a:solidFill>
                          <a:latin typeface="Calibri"/>
                        </a:rPr>
                        <a:t>4f Band</a:t>
                      </a:r>
                    </a:p>
                  </a:txBody>
                  <a:tcPr marL="12896" marR="12896" marT="1289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600" b="1" i="0" u="none" strike="noStrike" dirty="0">
                          <a:solidFill>
                            <a:srgbClr val="000000"/>
                          </a:solidFill>
                          <a:latin typeface="Calibri"/>
                        </a:rPr>
                        <a:t>Complementary 4a Channel</a:t>
                      </a:r>
                    </a:p>
                  </a:txBody>
                  <a:tcPr marL="12896" marR="12896" marT="128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600" b="1" i="0" u="none" strike="noStrike">
                          <a:solidFill>
                            <a:srgbClr val="000000"/>
                          </a:solidFill>
                          <a:latin typeface="Calibri"/>
                        </a:rPr>
                        <a:t>Center Frequency</a:t>
                      </a:r>
                      <a:br>
                        <a:rPr lang="en-US" sz="1600" b="1" i="0" u="none" strike="noStrike">
                          <a:solidFill>
                            <a:srgbClr val="000000"/>
                          </a:solidFill>
                          <a:latin typeface="Calibri"/>
                        </a:rPr>
                      </a:br>
                      <a:r>
                        <a:rPr lang="en-US" sz="1600" b="1" i="0" u="none" strike="noStrike">
                          <a:solidFill>
                            <a:srgbClr val="000000"/>
                          </a:solidFill>
                          <a:latin typeface="Calibri"/>
                        </a:rPr>
                        <a:t>(MHz)</a:t>
                      </a:r>
                    </a:p>
                  </a:txBody>
                  <a:tcPr marL="12896" marR="12896" marT="128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1600" b="1" i="0" u="none" strike="noStrike">
                          <a:solidFill>
                            <a:srgbClr val="000000"/>
                          </a:solidFill>
                          <a:latin typeface="Calibri"/>
                        </a:rPr>
                        <a:t>10dB</a:t>
                      </a:r>
                      <a:br>
                        <a:rPr lang="en-US" sz="1600" b="1" i="0" u="none" strike="noStrike">
                          <a:solidFill>
                            <a:srgbClr val="000000"/>
                          </a:solidFill>
                          <a:latin typeface="Calibri"/>
                        </a:rPr>
                      </a:br>
                      <a:r>
                        <a:rPr lang="en-US" sz="1600" b="1" i="0" u="none" strike="noStrike">
                          <a:solidFill>
                            <a:srgbClr val="000000"/>
                          </a:solidFill>
                          <a:latin typeface="Calibri"/>
                        </a:rPr>
                        <a:t>Bandwidth</a:t>
                      </a:r>
                      <a:br>
                        <a:rPr lang="en-US" sz="1600" b="1" i="0" u="none" strike="noStrike">
                          <a:solidFill>
                            <a:srgbClr val="000000"/>
                          </a:solidFill>
                          <a:latin typeface="Calibri"/>
                        </a:rPr>
                      </a:br>
                      <a:r>
                        <a:rPr lang="en-US" sz="1600" b="1" i="0" u="none" strike="noStrike">
                          <a:solidFill>
                            <a:srgbClr val="000000"/>
                          </a:solidFill>
                          <a:latin typeface="Calibri"/>
                        </a:rPr>
                        <a:t>(MHz)</a:t>
                      </a:r>
                    </a:p>
                  </a:txBody>
                  <a:tcPr marL="12896" marR="12896" marT="1289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57923">
                <a:tc>
                  <a:txBody>
                    <a:bodyPr/>
                    <a:lstStyle/>
                    <a:p>
                      <a:pPr algn="ctr" fontAlgn="b"/>
                      <a:r>
                        <a:rPr lang="en-US" sz="1500" b="0" i="0" u="none" strike="noStrike" dirty="0">
                          <a:solidFill>
                            <a:srgbClr val="000000"/>
                          </a:solidFill>
                          <a:latin typeface="Calibri"/>
                        </a:rPr>
                        <a:t>0</a:t>
                      </a:r>
                    </a:p>
                  </a:txBody>
                  <a:tcPr marL="12896" marR="12896" marT="128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7</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6489.6</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499.2</a:t>
                      </a:r>
                    </a:p>
                  </a:txBody>
                  <a:tcPr marL="12896" marR="12896" marT="128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923">
                <a:tc>
                  <a:txBody>
                    <a:bodyPr/>
                    <a:lstStyle/>
                    <a:p>
                      <a:pPr algn="ctr" fontAlgn="b"/>
                      <a:r>
                        <a:rPr lang="en-US" sz="1500" b="0" i="0" u="none" strike="noStrike">
                          <a:solidFill>
                            <a:srgbClr val="000000"/>
                          </a:solidFill>
                          <a:latin typeface="Calibri"/>
                        </a:rPr>
                        <a:t>1</a:t>
                      </a:r>
                    </a:p>
                  </a:txBody>
                  <a:tcPr marL="12896" marR="12896" marT="128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8</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7488.0</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499.2</a:t>
                      </a:r>
                    </a:p>
                  </a:txBody>
                  <a:tcPr marL="12896" marR="12896" marT="128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0819">
                <a:tc>
                  <a:txBody>
                    <a:bodyPr/>
                    <a:lstStyle/>
                    <a:p>
                      <a:pPr algn="ctr" fontAlgn="b"/>
                      <a:r>
                        <a:rPr lang="en-US" sz="1500" b="0" i="0" u="none" strike="noStrike">
                          <a:solidFill>
                            <a:srgbClr val="000000"/>
                          </a:solidFill>
                          <a:latin typeface="Calibri"/>
                        </a:rPr>
                        <a:t>2</a:t>
                      </a:r>
                    </a:p>
                  </a:txBody>
                  <a:tcPr marL="12896" marR="12896" marT="1289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10</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500" b="0" i="0" u="none" strike="noStrike">
                          <a:solidFill>
                            <a:srgbClr val="000000"/>
                          </a:solidFill>
                          <a:latin typeface="Calibri"/>
                        </a:rPr>
                        <a:t>8486.4</a:t>
                      </a:r>
                    </a:p>
                  </a:txBody>
                  <a:tcPr marL="12896" marR="12896" marT="128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500" b="0" i="0" u="none" strike="noStrike" dirty="0">
                          <a:solidFill>
                            <a:srgbClr val="000000"/>
                          </a:solidFill>
                          <a:latin typeface="Calibri"/>
                        </a:rPr>
                        <a:t>499.2</a:t>
                      </a:r>
                    </a:p>
                  </a:txBody>
                  <a:tcPr marL="12896" marR="12896" marT="1289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1452979" y="4344387"/>
          <a:ext cx="6096000" cy="1483360"/>
        </p:xfrm>
        <a:graphic>
          <a:graphicData uri="http://schemas.openxmlformats.org/drawingml/2006/table">
            <a:tbl>
              <a:tblPr firstRow="1" bandRow="1">
                <a:tableStyleId>{21E4AEA4-8DFA-4A89-87EB-49C32662AFE0}</a:tableStyleId>
              </a:tblPr>
              <a:tblGrid>
                <a:gridCol w="1219200"/>
                <a:gridCol w="1219200"/>
                <a:gridCol w="1219200"/>
                <a:gridCol w="1219200"/>
                <a:gridCol w="1219200"/>
              </a:tblGrid>
              <a:tr h="370840">
                <a:tc>
                  <a:txBody>
                    <a:bodyPr/>
                    <a:lstStyle/>
                    <a:p>
                      <a:pPr algn="ctr"/>
                      <a:r>
                        <a:rPr lang="en-US" sz="1600" dirty="0" smtClean="0">
                          <a:solidFill>
                            <a:sysClr val="windowText" lastClr="000000"/>
                          </a:solidFill>
                          <a:latin typeface="Calibri" pitchFamily="34" charset="0"/>
                        </a:rPr>
                        <a:t>4f Band</a:t>
                      </a:r>
                      <a:endParaRPr lang="en-US" sz="16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a:r>
                        <a:rPr lang="en-US" sz="1600" dirty="0" smtClean="0">
                          <a:solidFill>
                            <a:sysClr val="windowText" lastClr="000000"/>
                          </a:solidFill>
                          <a:latin typeface="Calibri" pitchFamily="34" charset="0"/>
                        </a:rPr>
                        <a:t>US</a:t>
                      </a:r>
                      <a:endParaRPr lang="en-US" sz="16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a:r>
                        <a:rPr lang="en-US" sz="1600" dirty="0" smtClean="0">
                          <a:solidFill>
                            <a:sysClr val="windowText" lastClr="000000"/>
                          </a:solidFill>
                          <a:latin typeface="Calibri" pitchFamily="34" charset="0"/>
                        </a:rPr>
                        <a:t>EU</a:t>
                      </a:r>
                      <a:endParaRPr lang="en-US" sz="16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a:r>
                        <a:rPr lang="en-US" sz="1600" dirty="0" smtClean="0">
                          <a:solidFill>
                            <a:sysClr val="windowText" lastClr="000000"/>
                          </a:solidFill>
                          <a:latin typeface="Calibri" pitchFamily="34" charset="0"/>
                        </a:rPr>
                        <a:t>China</a:t>
                      </a:r>
                      <a:endParaRPr lang="en-US" sz="16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c>
                  <a:txBody>
                    <a:bodyPr/>
                    <a:lstStyle/>
                    <a:p>
                      <a:pPr algn="ctr"/>
                      <a:r>
                        <a:rPr lang="en-US" sz="1600" dirty="0" smtClean="0">
                          <a:solidFill>
                            <a:sysClr val="windowText" lastClr="000000"/>
                          </a:solidFill>
                          <a:latin typeface="Calibri" pitchFamily="34" charset="0"/>
                        </a:rPr>
                        <a:t>Korea</a:t>
                      </a:r>
                      <a:endParaRPr lang="en-US" sz="16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8CCE4"/>
                    </a:solidFill>
                  </a:tcPr>
                </a:tc>
              </a:tr>
              <a:tr h="370840">
                <a:tc>
                  <a:txBody>
                    <a:bodyPr/>
                    <a:lstStyle/>
                    <a:p>
                      <a:pPr algn="ctr"/>
                      <a:r>
                        <a:rPr lang="en-US" sz="1500" dirty="0" smtClean="0">
                          <a:solidFill>
                            <a:sysClr val="windowText" lastClr="000000"/>
                          </a:solidFill>
                          <a:latin typeface="Calibri" pitchFamily="34" charset="0"/>
                        </a:rPr>
                        <a:t>0</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500" dirty="0" smtClean="0">
                          <a:solidFill>
                            <a:sysClr val="windowText" lastClr="000000"/>
                          </a:solidFill>
                          <a:latin typeface="Calibri" pitchFamily="34" charset="0"/>
                        </a:rPr>
                        <a:t>1</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500" dirty="0" smtClean="0">
                          <a:solidFill>
                            <a:sysClr val="windowText" lastClr="000000"/>
                          </a:solidFill>
                          <a:latin typeface="Calibri" pitchFamily="34" charset="0"/>
                        </a:rPr>
                        <a:t>2</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500" dirty="0" smtClean="0">
                          <a:solidFill>
                            <a:sysClr val="windowText" lastClr="000000"/>
                          </a:solidFill>
                          <a:latin typeface="Calibri" pitchFamily="34" charset="0"/>
                          <a:sym typeface="Wingdings"/>
                        </a:rPr>
                        <a:t></a:t>
                      </a:r>
                      <a:endParaRPr lang="en-US" sz="1500" dirty="0">
                        <a:solidFill>
                          <a:sysClr val="windowText" lastClr="000000"/>
                        </a:solidFill>
                        <a:latin typeface="Calibr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3133818" y="1429305"/>
            <a:ext cx="2678938" cy="400110"/>
          </a:xfrm>
          <a:prstGeom prst="rect">
            <a:avLst/>
          </a:prstGeom>
          <a:noFill/>
        </p:spPr>
        <p:txBody>
          <a:bodyPr wrap="none" rtlCol="0">
            <a:spAutoFit/>
          </a:bodyPr>
          <a:lstStyle/>
          <a:p>
            <a:r>
              <a:rPr lang="en-US" sz="2000" b="1" dirty="0" smtClean="0">
                <a:latin typeface="+mn-lt"/>
              </a:rPr>
              <a:t>Band Plan Summary</a:t>
            </a:r>
            <a:endParaRPr lang="en-US" sz="2000" b="1" dirty="0">
              <a:latin typeface="+mn-lt"/>
            </a:endParaRPr>
          </a:p>
        </p:txBody>
      </p:sp>
      <p:sp>
        <p:nvSpPr>
          <p:cNvPr id="9" name="TextBox 8"/>
          <p:cNvSpPr txBox="1"/>
          <p:nvPr/>
        </p:nvSpPr>
        <p:spPr>
          <a:xfrm>
            <a:off x="3320256" y="3950563"/>
            <a:ext cx="2366353" cy="400110"/>
          </a:xfrm>
          <a:prstGeom prst="rect">
            <a:avLst/>
          </a:prstGeom>
          <a:noFill/>
        </p:spPr>
        <p:txBody>
          <a:bodyPr wrap="none" rtlCol="0">
            <a:spAutoFit/>
          </a:bodyPr>
          <a:lstStyle/>
          <a:p>
            <a:r>
              <a:rPr lang="en-US" sz="2000" b="1" dirty="0" smtClean="0">
                <a:latin typeface="+mn-lt"/>
              </a:rPr>
              <a:t>Regions Covered</a:t>
            </a:r>
            <a:endParaRPr lang="en-US" sz="2000" b="1" dirty="0">
              <a:latin typeface="+mn-lt"/>
            </a:endParaRPr>
          </a:p>
        </p:txBody>
      </p:sp>
      <p:sp>
        <p:nvSpPr>
          <p:cNvPr id="10" name="TextBox 9"/>
          <p:cNvSpPr txBox="1"/>
          <p:nvPr/>
        </p:nvSpPr>
        <p:spPr>
          <a:xfrm>
            <a:off x="3151574" y="5974672"/>
            <a:ext cx="2999539" cy="415498"/>
          </a:xfrm>
          <a:prstGeom prst="rect">
            <a:avLst/>
          </a:prstGeom>
          <a:noFill/>
        </p:spPr>
        <p:txBody>
          <a:bodyPr wrap="none" rtlCol="0">
            <a:spAutoFit/>
          </a:bodyPr>
          <a:lstStyle/>
          <a:p>
            <a:r>
              <a:rPr lang="en-US" sz="1050" dirty="0" smtClean="0">
                <a:latin typeface="+mn-lt"/>
              </a:rPr>
              <a:t>* Two-way only, using 2.4 GHz side channel</a:t>
            </a:r>
          </a:p>
          <a:p>
            <a:r>
              <a:rPr lang="en-US" sz="1050" dirty="0" smtClean="0">
                <a:latin typeface="+mn-lt"/>
              </a:rPr>
              <a:t>** Using Detect and Avoid (pending ratification)</a:t>
            </a:r>
            <a:endParaRPr lang="en-US" sz="1050" dirty="0">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Comment on Using 4a Channel 9</a:t>
            </a:r>
            <a:endParaRPr lang="en-US" dirty="0"/>
          </a:p>
        </p:txBody>
      </p:sp>
      <p:sp>
        <p:nvSpPr>
          <p:cNvPr id="4" name="Content Placeholder 3"/>
          <p:cNvSpPr>
            <a:spLocks noGrp="1"/>
          </p:cNvSpPr>
          <p:nvPr>
            <p:ph idx="1"/>
          </p:nvPr>
        </p:nvSpPr>
        <p:spPr>
          <a:xfrm>
            <a:off x="685800" y="1822174"/>
            <a:ext cx="7772400" cy="4578626"/>
          </a:xfrm>
        </p:spPr>
        <p:txBody>
          <a:bodyPr/>
          <a:lstStyle/>
          <a:p>
            <a:r>
              <a:rPr lang="en-US" sz="2000" dirty="0" smtClean="0"/>
              <a:t>4a Channel 9 is tempting to use as part of a two band solution (c.f. document 15-10-0161-03-004f)</a:t>
            </a:r>
          </a:p>
          <a:p>
            <a:r>
              <a:rPr lang="en-US" sz="2000" dirty="0" smtClean="0"/>
              <a:t>However, this is a </a:t>
            </a:r>
            <a:r>
              <a:rPr lang="en-US" sz="2000" u="sng" dirty="0" smtClean="0"/>
              <a:t>mandatory</a:t>
            </a:r>
            <a:r>
              <a:rPr lang="en-US" sz="2000" dirty="0" smtClean="0"/>
              <a:t> band for 4a:</a:t>
            </a:r>
          </a:p>
          <a:p>
            <a:pPr lvl="1"/>
            <a:r>
              <a:rPr lang="en-US" sz="1800" dirty="0" smtClean="0"/>
              <a:t>“…all devices operating in a common band will always be able to interoperate with a single default mandatory mode.” (5.4.1)</a:t>
            </a:r>
          </a:p>
          <a:p>
            <a:pPr lvl="1"/>
            <a:r>
              <a:rPr lang="en-US" sz="1800" dirty="0" smtClean="0"/>
              <a:t>“A compliant UWB PHY need support only the following:</a:t>
            </a:r>
          </a:p>
          <a:p>
            <a:pPr lvl="2"/>
            <a:r>
              <a:rPr lang="en-US" sz="1400" dirty="0" smtClean="0"/>
              <a:t>One single band” (5.5.8.2)</a:t>
            </a:r>
          </a:p>
          <a:p>
            <a:r>
              <a:rPr lang="en-US" sz="2000" dirty="0" smtClean="0"/>
              <a:t>We must acknowledge that:</a:t>
            </a:r>
          </a:p>
          <a:p>
            <a:pPr lvl="1"/>
            <a:r>
              <a:rPr lang="en-US" sz="1800" dirty="0" smtClean="0"/>
              <a:t>Mandatory 4a bands are important for 4a to maintain interoperability</a:t>
            </a:r>
          </a:p>
          <a:p>
            <a:pPr lvl="1"/>
            <a:r>
              <a:rPr lang="en-US" sz="1800" dirty="0" smtClean="0"/>
              <a:t>Mandatory bands may be the only bands implemented by 4a devices</a:t>
            </a:r>
          </a:p>
          <a:p>
            <a:pPr lvl="1"/>
            <a:r>
              <a:rPr lang="en-US" sz="1800" dirty="0" smtClean="0"/>
              <a:t>4f should be cautious about operating peak power limited, transmit-only devices in 4a mandatory bands</a:t>
            </a:r>
            <a:endParaRPr lang="en-US" sz="1800" dirty="0" smtClean="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17</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424070" y="2286000"/>
            <a:ext cx="8295860" cy="1143000"/>
          </a:xfrm>
        </p:spPr>
        <p:txBody>
          <a:bodyPr/>
          <a:lstStyle/>
          <a:p>
            <a:r>
              <a:rPr lang="en-US" dirty="0" smtClean="0"/>
              <a:t>UWB PHY Band Plan Proposal</a:t>
            </a:r>
            <a:endParaRPr lang="en-US" dirty="0"/>
          </a:p>
        </p:txBody>
      </p:sp>
      <p:sp>
        <p:nvSpPr>
          <p:cNvPr id="26627" name="Rectangle 3"/>
          <p:cNvSpPr>
            <a:spLocks noGrp="1" noChangeArrowheads="1"/>
          </p:cNvSpPr>
          <p:nvPr>
            <p:ph type="subTitle" idx="1"/>
          </p:nvPr>
        </p:nvSpPr>
        <p:spPr/>
        <p:txBody>
          <a:bodyPr/>
          <a:lstStyle/>
          <a:p>
            <a:pPr lvl="0"/>
            <a:r>
              <a:rPr lang="en-US" sz="2800" dirty="0" smtClean="0">
                <a:solidFill>
                  <a:srgbClr val="000000"/>
                </a:solidFill>
              </a:rPr>
              <a:t>Adrian Jennings</a:t>
            </a:r>
          </a:p>
          <a:p>
            <a:pPr lvl="0"/>
            <a:r>
              <a:rPr lang="en-US" sz="2800" dirty="0" smtClean="0">
                <a:solidFill>
                  <a:srgbClr val="000000"/>
                </a:solidFill>
                <a:hlinkClick r:id="rId3"/>
              </a:rPr>
              <a:t>adrian.jennings@timedomain.com</a:t>
            </a:r>
            <a:endParaRPr lang="en-US" sz="2800" dirty="0" smtClean="0">
              <a:solidFill>
                <a:srgbClr val="000000"/>
              </a:solidFill>
            </a:endParaRPr>
          </a:p>
          <a:p>
            <a:pPr lvl="0"/>
            <a:r>
              <a:rPr lang="en-US" sz="2800" dirty="0" smtClean="0">
                <a:solidFill>
                  <a:srgbClr val="000000"/>
                </a:solidFill>
              </a:rPr>
              <a:t>+1 256 759 4708</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pPr marL="0" indent="0">
              <a:buNone/>
            </a:pPr>
            <a:r>
              <a:rPr lang="en-US" sz="2400" dirty="0" smtClean="0"/>
              <a:t>Some of the plots in this document are difficult to read. The plots are pasted from a companion spreadsheet to which the reader is referred in order to inspect the plots in more detail, and to review the tag survey data. The companion document is</a:t>
            </a:r>
          </a:p>
          <a:p>
            <a:pPr marL="0" indent="0">
              <a:buNone/>
            </a:pPr>
            <a:endParaRPr lang="en-US" sz="2400" dirty="0" smtClean="0"/>
          </a:p>
          <a:p>
            <a:pPr marL="0" indent="0">
              <a:buNone/>
            </a:pPr>
            <a:r>
              <a:rPr lang="en-US" sz="2400" dirty="0" smtClean="0"/>
              <a:t>15-20-0148-00-004f: Companion Document to Time Domain UWB Band Plan Proposal</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t>Background</a:t>
            </a:r>
            <a:endParaRPr lang="en-US" dirty="0"/>
          </a:p>
        </p:txBody>
      </p:sp>
      <p:sp>
        <p:nvSpPr>
          <p:cNvPr id="4099" name="Rectangle 3"/>
          <p:cNvSpPr>
            <a:spLocks noGrp="1" noChangeArrowheads="1"/>
          </p:cNvSpPr>
          <p:nvPr>
            <p:ph type="body" idx="1"/>
          </p:nvPr>
        </p:nvSpPr>
        <p:spPr>
          <a:xfrm>
            <a:off x="685800" y="1709531"/>
            <a:ext cx="7772400" cy="4651512"/>
          </a:xfrm>
        </p:spPr>
        <p:txBody>
          <a:bodyPr/>
          <a:lstStyle/>
          <a:p>
            <a:r>
              <a:rPr lang="en-US" sz="2000" dirty="0" smtClean="0"/>
              <a:t>The band plan proposed in this document seeks to balance multiple requirements</a:t>
            </a:r>
          </a:p>
          <a:p>
            <a:pPr lvl="1"/>
            <a:r>
              <a:rPr lang="en-US" sz="1800" dirty="0" smtClean="0"/>
              <a:t>It must be consistent with global UWB spectrum regulations</a:t>
            </a:r>
          </a:p>
          <a:p>
            <a:pPr lvl="1"/>
            <a:r>
              <a:rPr lang="en-US" sz="1800" dirty="0" smtClean="0"/>
              <a:t>It must be possible to implement with very low cost tags</a:t>
            </a:r>
          </a:p>
          <a:p>
            <a:pPr lvl="1"/>
            <a:r>
              <a:rPr lang="en-US" sz="1800" dirty="0" smtClean="0"/>
              <a:t>There is a strong motivation to make it consistent with the 802.15.4a UWB band plan for two reasons:</a:t>
            </a:r>
          </a:p>
          <a:p>
            <a:pPr lvl="2"/>
            <a:r>
              <a:rPr lang="en-US" sz="1400" dirty="0" smtClean="0"/>
              <a:t>Interoperability between the standards</a:t>
            </a:r>
          </a:p>
          <a:p>
            <a:pPr lvl="2"/>
            <a:r>
              <a:rPr lang="en-US" sz="1400" dirty="0" smtClean="0"/>
              <a:t>Coexistence between the standards</a:t>
            </a:r>
          </a:p>
          <a:p>
            <a:r>
              <a:rPr lang="en-US" sz="2000" dirty="0" smtClean="0"/>
              <a:t>The band plan should also look to industry best practice to understand implementation issues</a:t>
            </a:r>
          </a:p>
          <a:p>
            <a:r>
              <a:rPr lang="en-US" sz="2000" dirty="0" smtClean="0"/>
              <a:t>A further goal is to accommodate inter-region tags that are proposed to span two geographic regions at a single center frequency</a:t>
            </a:r>
            <a:endParaRPr lang="en-US" sz="2000" dirty="0"/>
          </a:p>
        </p:txBody>
      </p:sp>
      <p:sp>
        <p:nvSpPr>
          <p:cNvPr id="6" name="Slide Number Placeholder 5"/>
          <p:cNvSpPr>
            <a:spLocks noGrp="1"/>
          </p:cNvSpPr>
          <p:nvPr>
            <p:ph type="sldNum" sz="quarter" idx="12"/>
          </p:nvPr>
        </p:nvSpPr>
        <p:spPr/>
        <p:txBody>
          <a:bodyPr/>
          <a:lstStyle/>
          <a:p>
            <a:r>
              <a:rPr lang="en-US" smtClean="0"/>
              <a:t>Slide </a:t>
            </a:r>
            <a:fld id="{2594007F-F26C-4AA8-A483-D58C1BE65CC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Band Plan</a:t>
            </a:r>
            <a:endParaRPr lang="en-US" dirty="0"/>
          </a:p>
        </p:txBody>
      </p:sp>
      <p:sp>
        <p:nvSpPr>
          <p:cNvPr id="3" name="Content Placeholder 2"/>
          <p:cNvSpPr>
            <a:spLocks noGrp="1"/>
          </p:cNvSpPr>
          <p:nvPr>
            <p:ph idx="1"/>
          </p:nvPr>
        </p:nvSpPr>
        <p:spPr/>
        <p:txBody>
          <a:bodyPr/>
          <a:lstStyle/>
          <a:p>
            <a:r>
              <a:rPr lang="en-US" sz="2000" dirty="0" smtClean="0"/>
              <a:t>The proposed band plan defines three 499.2 MHz wide bands (measured at the 10dB points) centered on 4a channels 7,8 and 10.</a:t>
            </a:r>
          </a:p>
          <a:p>
            <a:r>
              <a:rPr lang="en-US" sz="2000" dirty="0" smtClean="0"/>
              <a:t>Each channel corresponds to a set of global spectrum regulations</a:t>
            </a:r>
          </a:p>
          <a:p>
            <a:r>
              <a:rPr lang="en-US" sz="2000" dirty="0" smtClean="0"/>
              <a:t>4f devices can be single region, implementing only one band, or multi-region, implementing any two or all three bands</a:t>
            </a:r>
          </a:p>
          <a:p>
            <a:r>
              <a:rPr lang="en-US" sz="2000" dirty="0" smtClean="0"/>
              <a:t>The bands define the minimum spectrum requirement for a 4f device: devices must have 10dB edges which AT LEAST span the defined 4f band. Devices may span a wider band</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4f UWB Band Definition</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graphicFrame>
        <p:nvGraphicFramePr>
          <p:cNvPr id="27650" name="Object 2"/>
          <p:cNvGraphicFramePr>
            <a:graphicFrameLocks noChangeAspect="1"/>
          </p:cNvGraphicFramePr>
          <p:nvPr/>
        </p:nvGraphicFramePr>
        <p:xfrm>
          <a:off x="323643" y="2219323"/>
          <a:ext cx="8516802" cy="1756329"/>
        </p:xfrm>
        <a:graphic>
          <a:graphicData uri="http://schemas.openxmlformats.org/presentationml/2006/ole">
            <p:oleObj spid="_x0000_s27650" name="Worksheet" r:id="rId4" imgW="5819817" imgH="1200150" progId="Excel.Sheet.12">
              <p:embed/>
            </p:oleObj>
          </a:graphicData>
        </a:graphic>
      </p:graphicFrame>
      <p:sp>
        <p:nvSpPr>
          <p:cNvPr id="5" name="TextBox 4"/>
          <p:cNvSpPr txBox="1"/>
          <p:nvPr/>
        </p:nvSpPr>
        <p:spPr>
          <a:xfrm>
            <a:off x="310718" y="4101483"/>
            <a:ext cx="2763898" cy="523220"/>
          </a:xfrm>
          <a:prstGeom prst="rect">
            <a:avLst/>
          </a:prstGeom>
          <a:noFill/>
        </p:spPr>
        <p:txBody>
          <a:bodyPr wrap="none" rtlCol="0">
            <a:spAutoFit/>
          </a:bodyPr>
          <a:lstStyle/>
          <a:p>
            <a:r>
              <a:rPr lang="en-US" sz="1400" b="1" dirty="0" smtClean="0">
                <a:latin typeface="+mn-lt"/>
              </a:rPr>
              <a:t>Notes:</a:t>
            </a:r>
          </a:p>
          <a:p>
            <a:r>
              <a:rPr lang="en-US" sz="1400" dirty="0" smtClean="0">
                <a:latin typeface="+mn-lt"/>
              </a:rPr>
              <a:t>* Using the optional 2.4 GHz link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728"/>
          </a:xfrm>
        </p:spPr>
        <p:txBody>
          <a:bodyPr/>
          <a:lstStyle/>
          <a:p>
            <a:r>
              <a:rPr lang="en-US" dirty="0" smtClean="0"/>
              <a:t>4f Band Plan – Not to Scale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7</a:t>
            </a:fld>
            <a:endParaRPr lang="en-US"/>
          </a:p>
        </p:txBody>
      </p:sp>
      <p:grpSp>
        <p:nvGrpSpPr>
          <p:cNvPr id="11" name="Group 10"/>
          <p:cNvGrpSpPr/>
          <p:nvPr/>
        </p:nvGrpSpPr>
        <p:grpSpPr>
          <a:xfrm>
            <a:off x="1281513" y="1509205"/>
            <a:ext cx="6797168" cy="4785063"/>
            <a:chOff x="1281513" y="1509205"/>
            <a:chExt cx="6797168" cy="4785063"/>
          </a:xfrm>
        </p:grpSpPr>
        <p:pic>
          <p:nvPicPr>
            <p:cNvPr id="50178" name="Picture 2"/>
            <p:cNvPicPr>
              <a:picLocks noChangeAspect="1" noChangeArrowheads="1"/>
            </p:cNvPicPr>
            <p:nvPr/>
          </p:nvPicPr>
          <p:blipFill>
            <a:blip r:embed="rId3" cstate="print"/>
            <a:srcRect/>
            <a:stretch>
              <a:fillRect/>
            </a:stretch>
          </p:blipFill>
          <p:spPr bwMode="auto">
            <a:xfrm>
              <a:off x="1281513" y="1509205"/>
              <a:ext cx="6797168" cy="4785063"/>
            </a:xfrm>
            <a:prstGeom prst="rect">
              <a:avLst/>
            </a:prstGeom>
            <a:noFill/>
            <a:ln w="9525">
              <a:noFill/>
              <a:miter lim="800000"/>
              <a:headEnd/>
              <a:tailEnd/>
            </a:ln>
            <a:effectLst/>
          </p:spPr>
        </p:pic>
        <p:sp>
          <p:nvSpPr>
            <p:cNvPr id="5" name="Freeform 4"/>
            <p:cNvSpPr/>
            <p:nvPr/>
          </p:nvSpPr>
          <p:spPr bwMode="auto">
            <a:xfrm>
              <a:off x="2359044" y="1899138"/>
              <a:ext cx="516717" cy="936043"/>
            </a:xfrm>
            <a:custGeom>
              <a:avLst/>
              <a:gdLst>
                <a:gd name="connsiteX0" fmla="*/ 0 w 516717"/>
                <a:gd name="connsiteY0" fmla="*/ 930632 h 936043"/>
                <a:gd name="connsiteX1" fmla="*/ 2705 w 516717"/>
                <a:gd name="connsiteY1" fmla="*/ 2706 h 936043"/>
                <a:gd name="connsiteX2" fmla="*/ 514012 w 516717"/>
                <a:gd name="connsiteY2" fmla="*/ 0 h 936043"/>
                <a:gd name="connsiteX3" fmla="*/ 516717 w 516717"/>
                <a:gd name="connsiteY3" fmla="*/ 936043 h 936043"/>
              </a:gdLst>
              <a:ahLst/>
              <a:cxnLst>
                <a:cxn ang="0">
                  <a:pos x="connsiteX0" y="connsiteY0"/>
                </a:cxn>
                <a:cxn ang="0">
                  <a:pos x="connsiteX1" y="connsiteY1"/>
                </a:cxn>
                <a:cxn ang="0">
                  <a:pos x="connsiteX2" y="connsiteY2"/>
                </a:cxn>
                <a:cxn ang="0">
                  <a:pos x="connsiteX3" y="connsiteY3"/>
                </a:cxn>
              </a:cxnLst>
              <a:rect l="l" t="t" r="r" b="b"/>
              <a:pathLst>
                <a:path w="516717" h="936043">
                  <a:moveTo>
                    <a:pt x="0" y="930632"/>
                  </a:moveTo>
                  <a:cubicBezTo>
                    <a:pt x="902" y="621323"/>
                    <a:pt x="1803" y="312015"/>
                    <a:pt x="2705" y="2706"/>
                  </a:cubicBezTo>
                  <a:lnTo>
                    <a:pt x="514012" y="0"/>
                  </a:lnTo>
                  <a:cubicBezTo>
                    <a:pt x="514914" y="312014"/>
                    <a:pt x="515815" y="624029"/>
                    <a:pt x="516717" y="936043"/>
                  </a:cubicBezTo>
                </a:path>
              </a:pathLst>
            </a:custGeom>
            <a:noFill/>
            <a:ln w="12700" cap="flat" cmpd="sng" algn="ctr">
              <a:solidFill>
                <a:srgbClr val="99336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Freeform 5"/>
            <p:cNvSpPr/>
            <p:nvPr/>
          </p:nvSpPr>
          <p:spPr bwMode="auto">
            <a:xfrm>
              <a:off x="2359044" y="3495280"/>
              <a:ext cx="516717" cy="936043"/>
            </a:xfrm>
            <a:custGeom>
              <a:avLst/>
              <a:gdLst>
                <a:gd name="connsiteX0" fmla="*/ 0 w 516717"/>
                <a:gd name="connsiteY0" fmla="*/ 930632 h 936043"/>
                <a:gd name="connsiteX1" fmla="*/ 2705 w 516717"/>
                <a:gd name="connsiteY1" fmla="*/ 2706 h 936043"/>
                <a:gd name="connsiteX2" fmla="*/ 514012 w 516717"/>
                <a:gd name="connsiteY2" fmla="*/ 0 h 936043"/>
                <a:gd name="connsiteX3" fmla="*/ 516717 w 516717"/>
                <a:gd name="connsiteY3" fmla="*/ 936043 h 936043"/>
              </a:gdLst>
              <a:ahLst/>
              <a:cxnLst>
                <a:cxn ang="0">
                  <a:pos x="connsiteX0" y="connsiteY0"/>
                </a:cxn>
                <a:cxn ang="0">
                  <a:pos x="connsiteX1" y="connsiteY1"/>
                </a:cxn>
                <a:cxn ang="0">
                  <a:pos x="connsiteX2" y="connsiteY2"/>
                </a:cxn>
                <a:cxn ang="0">
                  <a:pos x="connsiteX3" y="connsiteY3"/>
                </a:cxn>
              </a:cxnLst>
              <a:rect l="l" t="t" r="r" b="b"/>
              <a:pathLst>
                <a:path w="516717" h="936043">
                  <a:moveTo>
                    <a:pt x="0" y="930632"/>
                  </a:moveTo>
                  <a:cubicBezTo>
                    <a:pt x="902" y="621323"/>
                    <a:pt x="1803" y="312015"/>
                    <a:pt x="2705" y="2706"/>
                  </a:cubicBezTo>
                  <a:lnTo>
                    <a:pt x="514012" y="0"/>
                  </a:lnTo>
                  <a:cubicBezTo>
                    <a:pt x="514914" y="312014"/>
                    <a:pt x="515815" y="624029"/>
                    <a:pt x="516717" y="936043"/>
                  </a:cubicBezTo>
                </a:path>
              </a:pathLst>
            </a:custGeom>
            <a:noFill/>
            <a:ln w="12700" cap="flat" cmpd="sng" algn="ctr">
              <a:solidFill>
                <a:srgbClr val="99336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8" name="Straight Connector 7"/>
            <p:cNvCxnSpPr/>
            <p:nvPr/>
          </p:nvCxnSpPr>
          <p:spPr bwMode="auto">
            <a:xfrm rot="5400000">
              <a:off x="2071245" y="3893840"/>
              <a:ext cx="1098435" cy="0"/>
            </a:xfrm>
            <a:prstGeom prst="line">
              <a:avLst/>
            </a:prstGeom>
            <a:solidFill>
              <a:schemeClr val="accent1"/>
            </a:solidFill>
            <a:ln w="12700" cap="flat" cmpd="sng" algn="ctr">
              <a:solidFill>
                <a:schemeClr val="accent6">
                  <a:lumMod val="75000"/>
                </a:schemeClr>
              </a:solidFill>
              <a:prstDash val="solid"/>
              <a:round/>
              <a:headEnd type="none" w="sm" len="sm"/>
              <a:tailEnd type="none" w="sm" len="sm"/>
            </a:ln>
            <a:effectLst/>
          </p:spPr>
        </p:cxnSp>
        <p:cxnSp>
          <p:nvCxnSpPr>
            <p:cNvPr id="10" name="Straight Connector 9"/>
            <p:cNvCxnSpPr/>
            <p:nvPr/>
          </p:nvCxnSpPr>
          <p:spPr bwMode="auto">
            <a:xfrm rot="5400000" flipH="1" flipV="1">
              <a:off x="2365743" y="3089902"/>
              <a:ext cx="509441"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728"/>
          </a:xfrm>
        </p:spPr>
        <p:txBody>
          <a:bodyPr/>
          <a:lstStyle/>
          <a:p>
            <a:r>
              <a:rPr lang="en-US" dirty="0" smtClean="0"/>
              <a:t>4f Band Plan – To Scale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8</a:t>
            </a:fld>
            <a:endParaRPr lang="en-US"/>
          </a:p>
        </p:txBody>
      </p:sp>
      <p:grpSp>
        <p:nvGrpSpPr>
          <p:cNvPr id="8" name="Group 7"/>
          <p:cNvGrpSpPr/>
          <p:nvPr/>
        </p:nvGrpSpPr>
        <p:grpSpPr>
          <a:xfrm>
            <a:off x="1281513" y="1509205"/>
            <a:ext cx="6797168" cy="4785063"/>
            <a:chOff x="1281513" y="1509205"/>
            <a:chExt cx="6797168" cy="4785063"/>
          </a:xfrm>
        </p:grpSpPr>
        <p:pic>
          <p:nvPicPr>
            <p:cNvPr id="51202" name="Picture 2"/>
            <p:cNvPicPr>
              <a:picLocks noChangeAspect="1" noChangeArrowheads="1"/>
            </p:cNvPicPr>
            <p:nvPr/>
          </p:nvPicPr>
          <p:blipFill>
            <a:blip r:embed="rId3" cstate="print"/>
            <a:srcRect/>
            <a:stretch>
              <a:fillRect/>
            </a:stretch>
          </p:blipFill>
          <p:spPr bwMode="auto">
            <a:xfrm>
              <a:off x="1281513" y="1509205"/>
              <a:ext cx="6797168" cy="4785063"/>
            </a:xfrm>
            <a:prstGeom prst="rect">
              <a:avLst/>
            </a:prstGeom>
            <a:noFill/>
            <a:ln w="9525">
              <a:noFill/>
              <a:miter lim="800000"/>
              <a:headEnd/>
              <a:tailEnd/>
            </a:ln>
            <a:effectLst/>
          </p:spPr>
        </p:pic>
        <p:sp>
          <p:nvSpPr>
            <p:cNvPr id="5" name="Freeform 4"/>
            <p:cNvSpPr/>
            <p:nvPr/>
          </p:nvSpPr>
          <p:spPr bwMode="auto">
            <a:xfrm>
              <a:off x="2423604" y="1769616"/>
              <a:ext cx="550415" cy="349188"/>
            </a:xfrm>
            <a:custGeom>
              <a:avLst/>
              <a:gdLst>
                <a:gd name="connsiteX0" fmla="*/ 0 w 550415"/>
                <a:gd name="connsiteY0" fmla="*/ 349188 h 349188"/>
                <a:gd name="connsiteX1" fmla="*/ 2959 w 550415"/>
                <a:gd name="connsiteY1" fmla="*/ 0 h 349188"/>
                <a:gd name="connsiteX2" fmla="*/ 550415 w 550415"/>
                <a:gd name="connsiteY2" fmla="*/ 0 h 349188"/>
                <a:gd name="connsiteX3" fmla="*/ 547456 w 550415"/>
                <a:gd name="connsiteY3" fmla="*/ 346229 h 349188"/>
              </a:gdLst>
              <a:ahLst/>
              <a:cxnLst>
                <a:cxn ang="0">
                  <a:pos x="connsiteX0" y="connsiteY0"/>
                </a:cxn>
                <a:cxn ang="0">
                  <a:pos x="connsiteX1" y="connsiteY1"/>
                </a:cxn>
                <a:cxn ang="0">
                  <a:pos x="connsiteX2" y="connsiteY2"/>
                </a:cxn>
                <a:cxn ang="0">
                  <a:pos x="connsiteX3" y="connsiteY3"/>
                </a:cxn>
              </a:cxnLst>
              <a:rect l="l" t="t" r="r" b="b"/>
              <a:pathLst>
                <a:path w="550415" h="349188">
                  <a:moveTo>
                    <a:pt x="0" y="349188"/>
                  </a:moveTo>
                  <a:cubicBezTo>
                    <a:pt x="986" y="232792"/>
                    <a:pt x="1973" y="116396"/>
                    <a:pt x="2959" y="0"/>
                  </a:cubicBezTo>
                  <a:lnTo>
                    <a:pt x="550415" y="0"/>
                  </a:lnTo>
                  <a:cubicBezTo>
                    <a:pt x="549429" y="115410"/>
                    <a:pt x="548442" y="230819"/>
                    <a:pt x="547456" y="346229"/>
                  </a:cubicBez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 name="Freeform 5"/>
            <p:cNvSpPr/>
            <p:nvPr/>
          </p:nvSpPr>
          <p:spPr bwMode="auto">
            <a:xfrm>
              <a:off x="2423604" y="3361679"/>
              <a:ext cx="550415" cy="343269"/>
            </a:xfrm>
            <a:custGeom>
              <a:avLst/>
              <a:gdLst>
                <a:gd name="connsiteX0" fmla="*/ 0 w 550415"/>
                <a:gd name="connsiteY0" fmla="*/ 349188 h 349188"/>
                <a:gd name="connsiteX1" fmla="*/ 2959 w 550415"/>
                <a:gd name="connsiteY1" fmla="*/ 0 h 349188"/>
                <a:gd name="connsiteX2" fmla="*/ 550415 w 550415"/>
                <a:gd name="connsiteY2" fmla="*/ 0 h 349188"/>
                <a:gd name="connsiteX3" fmla="*/ 547456 w 550415"/>
                <a:gd name="connsiteY3" fmla="*/ 346229 h 349188"/>
              </a:gdLst>
              <a:ahLst/>
              <a:cxnLst>
                <a:cxn ang="0">
                  <a:pos x="connsiteX0" y="connsiteY0"/>
                </a:cxn>
                <a:cxn ang="0">
                  <a:pos x="connsiteX1" y="connsiteY1"/>
                </a:cxn>
                <a:cxn ang="0">
                  <a:pos x="connsiteX2" y="connsiteY2"/>
                </a:cxn>
                <a:cxn ang="0">
                  <a:pos x="connsiteX3" y="connsiteY3"/>
                </a:cxn>
              </a:cxnLst>
              <a:rect l="l" t="t" r="r" b="b"/>
              <a:pathLst>
                <a:path w="550415" h="349188">
                  <a:moveTo>
                    <a:pt x="0" y="349188"/>
                  </a:moveTo>
                  <a:cubicBezTo>
                    <a:pt x="986" y="232792"/>
                    <a:pt x="1973" y="116396"/>
                    <a:pt x="2959" y="0"/>
                  </a:cubicBezTo>
                  <a:lnTo>
                    <a:pt x="550415" y="0"/>
                  </a:lnTo>
                  <a:cubicBezTo>
                    <a:pt x="549429" y="115410"/>
                    <a:pt x="548442" y="230819"/>
                    <a:pt x="547456" y="346229"/>
                  </a:cubicBez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2432483" y="3669438"/>
              <a:ext cx="529700" cy="4571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Regulatory Compliance</a:t>
            </a:r>
            <a:endParaRPr lang="en-US" dirty="0"/>
          </a:p>
        </p:txBody>
      </p:sp>
      <p:sp>
        <p:nvSpPr>
          <p:cNvPr id="4" name="Content Placeholder 3"/>
          <p:cNvSpPr>
            <a:spLocks noGrp="1"/>
          </p:cNvSpPr>
          <p:nvPr>
            <p:ph idx="1"/>
          </p:nvPr>
        </p:nvSpPr>
        <p:spPr/>
        <p:txBody>
          <a:bodyPr/>
          <a:lstStyle/>
          <a:p>
            <a:r>
              <a:rPr lang="en-US" sz="2400" dirty="0" smtClean="0"/>
              <a:t>Each band fits easily within the corresponding regional spectrum regulations</a:t>
            </a:r>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9</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692</TotalTime>
  <Words>1286</Words>
  <Application>Microsoft Office PowerPoint</Application>
  <PresentationFormat>On-screen Show (4:3)</PresentationFormat>
  <Paragraphs>230</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IEEE-P802_15</vt:lpstr>
      <vt:lpstr>Worksheet</vt:lpstr>
      <vt:lpstr>Slide 1</vt:lpstr>
      <vt:lpstr>UWB PHY Band Plan Proposal</vt:lpstr>
      <vt:lpstr>Note</vt:lpstr>
      <vt:lpstr>Background</vt:lpstr>
      <vt:lpstr>Proposed Band Plan</vt:lpstr>
      <vt:lpstr>4f UWB Band Definition</vt:lpstr>
      <vt:lpstr>4f Band Plan – Not to Scale</vt:lpstr>
      <vt:lpstr>4f Band Plan – To Scale</vt:lpstr>
      <vt:lpstr>Discussion: Regulatory Compliance</vt:lpstr>
      <vt:lpstr>Discussion: Implementation Cost</vt:lpstr>
      <vt:lpstr>Discussion: 802.15.4a Consistency </vt:lpstr>
      <vt:lpstr>Discussion: Industry Best Practice</vt:lpstr>
      <vt:lpstr>Inter-Region Tags Break 4a Convergence</vt:lpstr>
      <vt:lpstr>The Trouble With The 2 Band Option</vt:lpstr>
      <vt:lpstr>Summary</vt:lpstr>
      <vt:lpstr>Band Plan In Brief</vt:lpstr>
      <vt:lpstr>Comment on Using 4a Channel 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27</cp:revision>
  <cp:lastPrinted>1998-02-10T13:28:06Z</cp:lastPrinted>
  <dcterms:created xsi:type="dcterms:W3CDTF">2010-03-01T17:29:55Z</dcterms:created>
  <dcterms:modified xsi:type="dcterms:W3CDTF">2010-03-17T12:18:38Z</dcterms:modified>
</cp:coreProperties>
</file>