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71" r:id="rId4"/>
    <p:sldId id="256"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varScale="1">
        <p:scale>
          <a:sx n="107" d="100"/>
          <a:sy n="107" d="100"/>
        </p:scale>
        <p:origin x="-101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15-10-0147-00-004f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[Time Domain UWB Band Plan Proposal]</a:t>
            </a:r>
            <a:endParaRPr lang="en-US" sz="1600" dirty="0"/>
          </a:p>
          <a:p>
            <a:r>
              <a:rPr lang="en-US" sz="1600" b="1" dirty="0"/>
              <a:t>Date Submitted: </a:t>
            </a:r>
            <a:r>
              <a:rPr lang="en-US" sz="1600" dirty="0" smtClean="0"/>
              <a:t>[8 </a:t>
            </a:r>
            <a:r>
              <a:rPr lang="en-US" sz="1600" dirty="0" smtClean="0"/>
              <a:t>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[Band Plan Proposal for UWB RFID PHY.]</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a frequency band plan that is global, easy to implement in low cost devices, and consistent with the existing 802.15.4a UWB band plan. See also the companion document # 15-10-0148-00-004f]</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Implementation Cost</a:t>
            </a:r>
            <a:endParaRPr lang="en-US" dirty="0"/>
          </a:p>
        </p:txBody>
      </p:sp>
      <p:sp>
        <p:nvSpPr>
          <p:cNvPr id="3" name="Content Placeholder 2"/>
          <p:cNvSpPr>
            <a:spLocks noGrp="1"/>
          </p:cNvSpPr>
          <p:nvPr>
            <p:ph idx="1"/>
          </p:nvPr>
        </p:nvSpPr>
        <p:spPr/>
        <p:txBody>
          <a:bodyPr/>
          <a:lstStyle/>
          <a:p>
            <a:r>
              <a:rPr lang="en-US" sz="2400" dirty="0" smtClean="0"/>
              <a:t>Bands are sufficiently far from deep European and Asian regulatory band edges so as not to require extra filtering on the tag</a:t>
            </a:r>
          </a:p>
          <a:p>
            <a:r>
              <a:rPr lang="en-US" sz="2400" dirty="0" smtClean="0"/>
              <a:t>EU band is biased slightly higher to take further advantage of the slightly less deep upper regulatory band edge</a:t>
            </a:r>
          </a:p>
          <a:p>
            <a:r>
              <a:rPr lang="en-US" sz="2400" dirty="0" smtClean="0"/>
              <a:t>1:1 correspondence with 802.15.4a band plan allows 4a RF silicon to implement 4f band plan without modification</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802.15.4a Consistency </a:t>
            </a:r>
            <a:endParaRPr lang="en-US" dirty="0"/>
          </a:p>
        </p:txBody>
      </p:sp>
      <p:sp>
        <p:nvSpPr>
          <p:cNvPr id="4" name="Content Placeholder 3"/>
          <p:cNvSpPr>
            <a:spLocks noGrp="1"/>
          </p:cNvSpPr>
          <p:nvPr>
            <p:ph idx="1"/>
          </p:nvPr>
        </p:nvSpPr>
        <p:spPr/>
        <p:txBody>
          <a:bodyPr/>
          <a:lstStyle/>
          <a:p>
            <a:r>
              <a:rPr lang="en-US" sz="2400" dirty="0" smtClean="0"/>
              <a:t>The 4f band plan is 100% consistent with the 4a band plan</a:t>
            </a:r>
          </a:p>
          <a:p>
            <a:pPr lvl="1"/>
            <a:r>
              <a:rPr lang="en-US" sz="2000" dirty="0" smtClean="0"/>
              <a:t>Same center frequencies as 4a channels 7,8, and 10</a:t>
            </a:r>
          </a:p>
          <a:p>
            <a:pPr lvl="1"/>
            <a:r>
              <a:rPr lang="en-US" sz="2000" dirty="0" smtClean="0"/>
              <a:t>Same 499.2 MHz bandwidth as defined in 4a</a:t>
            </a:r>
          </a:p>
          <a:p>
            <a:r>
              <a:rPr lang="en-US" sz="2400" dirty="0" smtClean="0"/>
              <a:t>The mandatory 4a channels are avoided to further help interoperability</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Industry Best Practice</a:t>
            </a:r>
            <a:endParaRPr lang="en-US" dirty="0"/>
          </a:p>
        </p:txBody>
      </p:sp>
      <p:sp>
        <p:nvSpPr>
          <p:cNvPr id="4" name="Content Placeholder 3"/>
          <p:cNvSpPr>
            <a:spLocks noGrp="1"/>
          </p:cNvSpPr>
          <p:nvPr>
            <p:ph idx="1"/>
          </p:nvPr>
        </p:nvSpPr>
        <p:spPr/>
        <p:txBody>
          <a:bodyPr/>
          <a:lstStyle/>
          <a:p>
            <a:r>
              <a:rPr lang="en-US" sz="2400" dirty="0" smtClean="0"/>
              <a:t>Of the 13 existing, certified tags surveyed</a:t>
            </a:r>
          </a:p>
          <a:p>
            <a:pPr lvl="1"/>
            <a:r>
              <a:rPr lang="en-US" sz="2000" dirty="0" smtClean="0"/>
              <a:t>7 already fill 100% of the proposed band plan</a:t>
            </a:r>
          </a:p>
          <a:p>
            <a:pPr lvl="1"/>
            <a:r>
              <a:rPr lang="en-US" sz="2000" dirty="0" smtClean="0"/>
              <a:t>10 already fill &gt;80% of the proposed band plan</a:t>
            </a:r>
          </a:p>
          <a:p>
            <a:pPr lvl="1"/>
            <a:r>
              <a:rPr lang="en-US" sz="2000" dirty="0" smtClean="0"/>
              <a:t>Only minor modifications are required for all 13 to fill 100% of the band plan with no tag cost impact</a:t>
            </a:r>
          </a:p>
          <a:p>
            <a:r>
              <a:rPr lang="en-US" sz="2400" dirty="0" smtClean="0"/>
              <a:t>Of the 2 inter-region tag concepts proposed</a:t>
            </a:r>
          </a:p>
          <a:p>
            <a:pPr lvl="1"/>
            <a:r>
              <a:rPr lang="en-US" sz="2000" dirty="0" smtClean="0"/>
              <a:t>1 occupies 78% of Band 0</a:t>
            </a:r>
          </a:p>
          <a:p>
            <a:pPr lvl="1"/>
            <a:r>
              <a:rPr lang="en-US" sz="2000" dirty="0" smtClean="0"/>
              <a:t>1 occupies 58% of Band 1</a:t>
            </a:r>
          </a:p>
          <a:p>
            <a:pPr lvl="1"/>
            <a:r>
              <a:rPr lang="en-US" sz="2000" dirty="0" smtClean="0"/>
              <a:t>Neither occupies any of Band 2</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575" y="685800"/>
            <a:ext cx="8646850" cy="1066800"/>
          </a:xfrm>
        </p:spPr>
        <p:txBody>
          <a:bodyPr/>
          <a:lstStyle/>
          <a:p>
            <a:r>
              <a:rPr lang="en-US" dirty="0" smtClean="0"/>
              <a:t>Inter-Region Tags Break 4a Convergence</a:t>
            </a:r>
            <a:endParaRPr lang="en-US" dirty="0"/>
          </a:p>
        </p:txBody>
      </p:sp>
      <p:sp>
        <p:nvSpPr>
          <p:cNvPr id="3" name="Content Placeholder 2"/>
          <p:cNvSpPr>
            <a:spLocks noGrp="1"/>
          </p:cNvSpPr>
          <p:nvPr>
            <p:ph idx="1"/>
          </p:nvPr>
        </p:nvSpPr>
        <p:spPr>
          <a:xfrm>
            <a:off x="685800" y="1752600"/>
            <a:ext cx="7772400" cy="1765177"/>
          </a:xfrm>
        </p:spPr>
        <p:txBody>
          <a:bodyPr/>
          <a:lstStyle/>
          <a:p>
            <a:r>
              <a:rPr lang="en-US" sz="2000" dirty="0" smtClean="0"/>
              <a:t>The inter-region concept tags are not compatible with the goal of 4a convergence</a:t>
            </a:r>
          </a:p>
          <a:p>
            <a:r>
              <a:rPr lang="en-US" sz="2000" dirty="0" smtClean="0"/>
              <a:t>In order to accommodate these tags and maintain 4a convergence, the 4f band plan would have to be altered as follows:</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graphicFrame>
        <p:nvGraphicFramePr>
          <p:cNvPr id="5" name="Table 4"/>
          <p:cNvGraphicFramePr>
            <a:graphicFrameLocks noGrp="1"/>
          </p:cNvGraphicFramePr>
          <p:nvPr/>
        </p:nvGraphicFramePr>
        <p:xfrm>
          <a:off x="1710431" y="3710866"/>
          <a:ext cx="6096000" cy="148336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pPr algn="ctr"/>
                      <a:r>
                        <a:rPr lang="en-US" dirty="0" smtClean="0"/>
                        <a:t>4f</a:t>
                      </a:r>
                      <a:r>
                        <a:rPr lang="en-US" baseline="0" dirty="0" smtClean="0"/>
                        <a:t> Band</a:t>
                      </a:r>
                      <a:endParaRPr lang="en-US" dirty="0"/>
                    </a:p>
                  </a:txBody>
                  <a:tcPr/>
                </a:tc>
                <a:tc>
                  <a:txBody>
                    <a:bodyPr/>
                    <a:lstStyle/>
                    <a:p>
                      <a:pPr algn="ctr"/>
                      <a:r>
                        <a:rPr lang="en-US" dirty="0" smtClean="0"/>
                        <a:t>Current 4a Band</a:t>
                      </a:r>
                      <a:endParaRPr lang="en-US" dirty="0"/>
                    </a:p>
                  </a:txBody>
                  <a:tcPr/>
                </a:tc>
                <a:tc>
                  <a:txBody>
                    <a:bodyPr/>
                    <a:lstStyle/>
                    <a:p>
                      <a:pPr algn="ctr"/>
                      <a:r>
                        <a:rPr lang="en-US" dirty="0" smtClean="0"/>
                        <a:t>New </a:t>
                      </a:r>
                      <a:r>
                        <a:rPr lang="en-US" baseline="0" dirty="0" smtClean="0"/>
                        <a:t>4a Band</a:t>
                      </a:r>
                      <a:endParaRPr lang="en-US" dirty="0"/>
                    </a:p>
                  </a:txBody>
                  <a:tcPr/>
                </a:tc>
              </a:tr>
              <a:tr h="370840">
                <a:tc>
                  <a:txBody>
                    <a:bodyPr/>
                    <a:lstStyle/>
                    <a:p>
                      <a:pPr algn="ctr"/>
                      <a:r>
                        <a:rPr lang="en-US" dirty="0" smtClean="0"/>
                        <a:t>0</a:t>
                      </a:r>
                      <a:endParaRPr lang="en-US" dirty="0"/>
                    </a:p>
                  </a:txBody>
                  <a:tcPr/>
                </a:tc>
                <a:tc>
                  <a:txBody>
                    <a:bodyPr/>
                    <a:lstStyle/>
                    <a:p>
                      <a:pPr algn="ctr"/>
                      <a:r>
                        <a:rPr lang="en-US" dirty="0" smtClean="0"/>
                        <a:t>7</a:t>
                      </a:r>
                      <a:endParaRPr lang="en-US" dirty="0"/>
                    </a:p>
                  </a:txBody>
                  <a:tcPr/>
                </a:tc>
                <a:tc>
                  <a:txBody>
                    <a:bodyPr/>
                    <a:lstStyle/>
                    <a:p>
                      <a:pPr algn="ctr"/>
                      <a:r>
                        <a:rPr lang="en-US" dirty="0" smtClean="0"/>
                        <a:t>7</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8</a:t>
                      </a:r>
                      <a:endParaRPr lang="en-US" dirty="0"/>
                    </a:p>
                  </a:txBody>
                  <a:tcPr/>
                </a:tc>
                <a:tc>
                  <a:txBody>
                    <a:bodyPr/>
                    <a:lstStyle/>
                    <a:p>
                      <a:pPr algn="ctr"/>
                      <a:r>
                        <a:rPr lang="en-US" dirty="0" smtClean="0"/>
                        <a:t>7</a:t>
                      </a:r>
                      <a:endParaRPr lang="en-US" dirty="0"/>
                    </a:p>
                  </a:txBody>
                  <a:tcPr/>
                </a:tc>
              </a:tr>
              <a:tr h="370840">
                <a:tc>
                  <a:txBody>
                    <a:bodyPr/>
                    <a:lstStyle/>
                    <a:p>
                      <a:pPr algn="ctr"/>
                      <a:r>
                        <a:rPr lang="en-US" dirty="0" smtClean="0"/>
                        <a:t>2</a:t>
                      </a:r>
                      <a:endParaRPr lang="en-US" dirty="0"/>
                    </a:p>
                  </a:txBody>
                  <a:tcPr/>
                </a:tc>
                <a:tc>
                  <a:txBody>
                    <a:bodyPr/>
                    <a:lstStyle/>
                    <a:p>
                      <a:pPr algn="ctr"/>
                      <a:r>
                        <a:rPr lang="en-US" dirty="0" smtClean="0"/>
                        <a:t>10</a:t>
                      </a:r>
                      <a:endParaRPr lang="en-US" dirty="0"/>
                    </a:p>
                  </a:txBody>
                  <a:tcPr/>
                </a:tc>
                <a:tc>
                  <a:txBody>
                    <a:bodyPr/>
                    <a:lstStyle/>
                    <a:p>
                      <a:pPr algn="ctr"/>
                      <a:r>
                        <a:rPr lang="en-US" dirty="0" smtClean="0"/>
                        <a:t>8</a:t>
                      </a:r>
                      <a:endParaRPr lang="en-US" dirty="0"/>
                    </a:p>
                  </a:txBody>
                  <a:tcPr/>
                </a:tc>
              </a:tr>
            </a:tbl>
          </a:graphicData>
        </a:graphic>
      </p:graphicFrame>
      <p:sp>
        <p:nvSpPr>
          <p:cNvPr id="6" name="Content Placeholder 2"/>
          <p:cNvSpPr txBox="1">
            <a:spLocks/>
          </p:cNvSpPr>
          <p:nvPr/>
        </p:nvSpPr>
        <p:spPr bwMode="auto">
          <a:xfrm>
            <a:off x="685800" y="5530789"/>
            <a:ext cx="7772400" cy="55929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This would make 4f a two band standard,</a:t>
            </a:r>
            <a:r>
              <a:rPr kumimoji="0" lang="en-US" sz="2000" b="0" i="0" u="none" strike="noStrike" kern="0" cap="none" spc="0" normalizeH="0" noProof="0" dirty="0" smtClean="0">
                <a:ln>
                  <a:noFill/>
                </a:ln>
                <a:solidFill>
                  <a:schemeClr val="tx1"/>
                </a:solidFill>
                <a:effectLst/>
                <a:uLnTx/>
                <a:uFillTx/>
                <a:latin typeface="+mn-lt"/>
                <a:ea typeface="+mn-ea"/>
                <a:cs typeface="+mn-cs"/>
              </a:rPr>
              <a:t> but see next slide</a:t>
            </a: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41159"/>
          </a:xfrm>
        </p:spPr>
        <p:txBody>
          <a:bodyPr/>
          <a:lstStyle/>
          <a:p>
            <a:r>
              <a:rPr lang="en-US" dirty="0" smtClean="0"/>
              <a:t>The Trouble With The 2 Band Option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14</a:t>
            </a:fld>
            <a:endParaRPr lang="en-US"/>
          </a:p>
        </p:txBody>
      </p:sp>
      <p:pic>
        <p:nvPicPr>
          <p:cNvPr id="52226" name="Picture 2"/>
          <p:cNvPicPr>
            <a:picLocks noChangeAspect="1" noChangeArrowheads="1"/>
          </p:cNvPicPr>
          <p:nvPr/>
        </p:nvPicPr>
        <p:blipFill>
          <a:blip r:embed="rId3" cstate="print"/>
          <a:srcRect/>
          <a:stretch>
            <a:fillRect/>
          </a:stretch>
        </p:blipFill>
        <p:spPr bwMode="auto">
          <a:xfrm>
            <a:off x="2831977" y="1828800"/>
            <a:ext cx="5974671" cy="3850805"/>
          </a:xfrm>
          <a:prstGeom prst="rect">
            <a:avLst/>
          </a:prstGeom>
          <a:noFill/>
          <a:ln w="9525">
            <a:noFill/>
            <a:miter lim="800000"/>
            <a:headEnd/>
            <a:tailEnd/>
          </a:ln>
          <a:effectLst/>
        </p:spPr>
      </p:pic>
      <p:sp>
        <p:nvSpPr>
          <p:cNvPr id="6" name="TextBox 5"/>
          <p:cNvSpPr txBox="1"/>
          <p:nvPr/>
        </p:nvSpPr>
        <p:spPr>
          <a:xfrm>
            <a:off x="337352" y="2157274"/>
            <a:ext cx="2059619" cy="1169551"/>
          </a:xfrm>
          <a:prstGeom prst="rect">
            <a:avLst/>
          </a:prstGeom>
          <a:noFill/>
        </p:spPr>
        <p:txBody>
          <a:bodyPr wrap="square" rtlCol="0">
            <a:spAutoFit/>
          </a:bodyPr>
          <a:lstStyle/>
          <a:p>
            <a:r>
              <a:rPr lang="en-US" sz="1400" dirty="0" smtClean="0">
                <a:latin typeface="+mn-lt"/>
              </a:rPr>
              <a:t>Very close to the deep regulatory band edge requiring special filtering and adding cost to tag</a:t>
            </a:r>
            <a:endParaRPr lang="en-US" sz="1400" dirty="0">
              <a:latin typeface="+mn-lt"/>
            </a:endParaRPr>
          </a:p>
        </p:txBody>
      </p:sp>
      <p:sp>
        <p:nvSpPr>
          <p:cNvPr id="7" name="TextBox 6"/>
          <p:cNvSpPr txBox="1"/>
          <p:nvPr/>
        </p:nvSpPr>
        <p:spPr>
          <a:xfrm>
            <a:off x="337352" y="4332303"/>
            <a:ext cx="2059619" cy="738664"/>
          </a:xfrm>
          <a:prstGeom prst="rect">
            <a:avLst/>
          </a:prstGeom>
          <a:noFill/>
        </p:spPr>
        <p:txBody>
          <a:bodyPr wrap="square" rtlCol="0">
            <a:spAutoFit/>
          </a:bodyPr>
          <a:lstStyle/>
          <a:p>
            <a:r>
              <a:rPr lang="en-US" sz="1400" dirty="0" smtClean="0">
                <a:latin typeface="+mn-lt"/>
              </a:rPr>
              <a:t>Impossibly close to the deep regulatory band edge.</a:t>
            </a:r>
            <a:endParaRPr lang="en-US" sz="1400" dirty="0">
              <a:latin typeface="+mn-lt"/>
            </a:endParaRPr>
          </a:p>
        </p:txBody>
      </p:sp>
      <p:cxnSp>
        <p:nvCxnSpPr>
          <p:cNvPr id="9" name="Straight Arrow Connector 8"/>
          <p:cNvCxnSpPr>
            <a:stCxn id="6" idx="3"/>
          </p:cNvCxnSpPr>
          <p:nvPr/>
        </p:nvCxnSpPr>
        <p:spPr bwMode="auto">
          <a:xfrm flipV="1">
            <a:off x="2396971" y="2405849"/>
            <a:ext cx="1331650" cy="336201"/>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cxnSp>
        <p:nvCxnSpPr>
          <p:cNvPr id="11" name="Straight Arrow Connector 10"/>
          <p:cNvCxnSpPr>
            <a:stCxn id="7" idx="3"/>
          </p:cNvCxnSpPr>
          <p:nvPr/>
        </p:nvCxnSpPr>
        <p:spPr bwMode="auto">
          <a:xfrm flipV="1">
            <a:off x="2396971" y="4332303"/>
            <a:ext cx="2317072" cy="369332"/>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Content Placeholder 3"/>
          <p:cNvSpPr>
            <a:spLocks noGrp="1"/>
          </p:cNvSpPr>
          <p:nvPr>
            <p:ph idx="1"/>
          </p:nvPr>
        </p:nvSpPr>
        <p:spPr>
          <a:xfrm>
            <a:off x="685800" y="1752600"/>
            <a:ext cx="7772400" cy="4594934"/>
          </a:xfrm>
        </p:spPr>
        <p:txBody>
          <a:bodyPr/>
          <a:lstStyle/>
          <a:p>
            <a:r>
              <a:rPr lang="en-US" sz="2000" dirty="0" smtClean="0"/>
              <a:t>The proposed band plan is the best compromise meeting most desired outcomes:</a:t>
            </a:r>
          </a:p>
          <a:p>
            <a:pPr lvl="1"/>
            <a:r>
              <a:rPr lang="en-US" sz="1800" dirty="0" smtClean="0"/>
              <a:t>Global regulatory compliance</a:t>
            </a:r>
          </a:p>
          <a:p>
            <a:pPr lvl="1"/>
            <a:r>
              <a:rPr lang="en-US" sz="1800" dirty="0" smtClean="0"/>
              <a:t>Enables very low cost tags</a:t>
            </a:r>
          </a:p>
          <a:p>
            <a:pPr lvl="1"/>
            <a:r>
              <a:rPr lang="en-US" sz="1800" dirty="0" smtClean="0"/>
              <a:t>100% convergence with 4a</a:t>
            </a:r>
          </a:p>
          <a:p>
            <a:pPr lvl="1"/>
            <a:r>
              <a:rPr lang="en-US" sz="1800" dirty="0" smtClean="0"/>
              <a:t>Excellent agreement with best practice</a:t>
            </a:r>
          </a:p>
          <a:p>
            <a:r>
              <a:rPr lang="en-US" sz="2000" dirty="0" smtClean="0"/>
              <a:t>The band plan does not accommodate the inter-region tag concepts</a:t>
            </a:r>
          </a:p>
          <a:p>
            <a:pPr lvl="1"/>
            <a:r>
              <a:rPr lang="en-US" sz="1800" dirty="0" smtClean="0"/>
              <a:t>It is not possible to do this and maintain 4a convergence</a:t>
            </a:r>
          </a:p>
          <a:p>
            <a:pPr lvl="1"/>
            <a:r>
              <a:rPr lang="en-US" sz="1800" dirty="0" smtClean="0"/>
              <a:t>We must decide which is more important</a:t>
            </a:r>
          </a:p>
          <a:p>
            <a:pPr lvl="2"/>
            <a:r>
              <a:rPr lang="en-US" sz="1400" dirty="0" smtClean="0"/>
              <a:t>4a convergence, or</a:t>
            </a:r>
          </a:p>
          <a:p>
            <a:pPr lvl="2"/>
            <a:r>
              <a:rPr lang="en-US" sz="1400" dirty="0" smtClean="0"/>
              <a:t>Inter-region tags</a:t>
            </a:r>
          </a:p>
          <a:p>
            <a:pPr lvl="1"/>
            <a:r>
              <a:rPr lang="en-US" sz="1800" dirty="0" smtClean="0"/>
              <a:t>Note: the lack of inter-region tags does not preclude multi-region, frequency agile tags, so global deployment is not compromised</a:t>
            </a:r>
            <a:endParaRPr lang="en-US" sz="1800"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UWB PHY Band Plan Proposal</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pPr marL="0" indent="0">
              <a:buNone/>
            </a:pPr>
            <a:r>
              <a:rPr lang="en-US" sz="2400" dirty="0" smtClean="0"/>
              <a:t>Some of the plots in this document are difficult to read. The plots are pasted from a companion spreadsheet to which the reader is referred in order to inspect the plots in more detail, and to review the tag survey data. The companion document is</a:t>
            </a:r>
          </a:p>
          <a:p>
            <a:pPr marL="0" indent="0">
              <a:buNone/>
            </a:pPr>
            <a:endParaRPr lang="en-US" sz="2400" dirty="0" smtClean="0"/>
          </a:p>
          <a:p>
            <a:pPr marL="0" indent="0">
              <a:buNone/>
            </a:pPr>
            <a:r>
              <a:rPr lang="en-US" sz="2400" dirty="0" smtClean="0"/>
              <a:t>15-20-0148-00-004f: Companion Document to Time Domain UWB Band Plan Proposal</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000" dirty="0" smtClean="0"/>
              <a:t>The band plan proposed in this document seeks to balance multiple requirements</a:t>
            </a:r>
          </a:p>
          <a:p>
            <a:pPr lvl="1"/>
            <a:r>
              <a:rPr lang="en-US" sz="1800" dirty="0" smtClean="0"/>
              <a:t>It must be consistent with global UWB spectrum regulations</a:t>
            </a:r>
          </a:p>
          <a:p>
            <a:pPr lvl="1"/>
            <a:r>
              <a:rPr lang="en-US" sz="1800" dirty="0" smtClean="0"/>
              <a:t>It must be possible to implement with very low cost tags</a:t>
            </a:r>
          </a:p>
          <a:p>
            <a:pPr lvl="1"/>
            <a:r>
              <a:rPr lang="en-US" sz="1800" dirty="0" smtClean="0"/>
              <a:t>There is a strong motivation to make it consistent with the 802.15.4a UWB band plan for two reasons:</a:t>
            </a:r>
          </a:p>
          <a:p>
            <a:pPr lvl="2"/>
            <a:r>
              <a:rPr lang="en-US" sz="1400" dirty="0" smtClean="0"/>
              <a:t>Interoperability between the standards</a:t>
            </a:r>
          </a:p>
          <a:p>
            <a:pPr lvl="2"/>
            <a:r>
              <a:rPr lang="en-US" sz="1400" dirty="0" smtClean="0"/>
              <a:t>Coexistence between the standards</a:t>
            </a:r>
          </a:p>
          <a:p>
            <a:r>
              <a:rPr lang="en-US" sz="2000" dirty="0" smtClean="0"/>
              <a:t>The band plan should also look to industry best practice to understand implementation issues</a:t>
            </a:r>
          </a:p>
          <a:p>
            <a:r>
              <a:rPr lang="en-US" sz="2000" dirty="0" smtClean="0"/>
              <a:t>A further goal is to accommodate inter-region tags that are proposed to span two geographic regions at a single center frequency</a:t>
            </a:r>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Band Plan</a:t>
            </a:r>
            <a:endParaRPr lang="en-US" dirty="0"/>
          </a:p>
        </p:txBody>
      </p:sp>
      <p:sp>
        <p:nvSpPr>
          <p:cNvPr id="3" name="Content Placeholder 2"/>
          <p:cNvSpPr>
            <a:spLocks noGrp="1"/>
          </p:cNvSpPr>
          <p:nvPr>
            <p:ph idx="1"/>
          </p:nvPr>
        </p:nvSpPr>
        <p:spPr/>
        <p:txBody>
          <a:bodyPr/>
          <a:lstStyle/>
          <a:p>
            <a:r>
              <a:rPr lang="en-US" sz="2000" dirty="0" smtClean="0"/>
              <a:t>The proposed band plan defines three 499.2 MHz wide bands (measured at the 10dB points) centered on 4a channels 7,8 and 10.</a:t>
            </a:r>
          </a:p>
          <a:p>
            <a:r>
              <a:rPr lang="en-US" sz="2000" dirty="0" smtClean="0"/>
              <a:t>Each channel corresponds to a set of global spectrum regulations</a:t>
            </a:r>
          </a:p>
          <a:p>
            <a:r>
              <a:rPr lang="en-US" sz="2000" dirty="0" smtClean="0"/>
              <a:t>4f devices can be single region, implementing only one band, or </a:t>
            </a:r>
            <a:r>
              <a:rPr lang="en-US" sz="2000" dirty="0" smtClean="0"/>
              <a:t>multi-region, </a:t>
            </a:r>
            <a:r>
              <a:rPr lang="en-US" sz="2000" dirty="0" smtClean="0"/>
              <a:t>implementing any two or all three bands</a:t>
            </a:r>
          </a:p>
          <a:p>
            <a:r>
              <a:rPr lang="en-US" sz="2000" dirty="0" smtClean="0"/>
              <a:t>The bands define the minimum spectrum requirement for a 4f device: devices must have 10dB edges which AT LEAST span the defined 4f band. Devices may span a wider band</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4f UWB Band Definition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graphicFrame>
        <p:nvGraphicFramePr>
          <p:cNvPr id="27650" name="Object 2"/>
          <p:cNvGraphicFramePr>
            <a:graphicFrameLocks noChangeAspect="1"/>
          </p:cNvGraphicFramePr>
          <p:nvPr/>
        </p:nvGraphicFramePr>
        <p:xfrm>
          <a:off x="323643" y="2219323"/>
          <a:ext cx="8516802" cy="1756329"/>
        </p:xfrm>
        <a:graphic>
          <a:graphicData uri="http://schemas.openxmlformats.org/presentationml/2006/ole">
            <p:oleObj spid="_x0000_s27650" name="Worksheet" r:id="rId4" imgW="5819792" imgH="1200285" progId="Excel.Shee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728"/>
          </a:xfrm>
        </p:spPr>
        <p:txBody>
          <a:bodyPr/>
          <a:lstStyle/>
          <a:p>
            <a:r>
              <a:rPr lang="en-US" dirty="0" smtClean="0"/>
              <a:t>4f Band Plan – Not to Scale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pic>
        <p:nvPicPr>
          <p:cNvPr id="50178" name="Picture 2"/>
          <p:cNvPicPr>
            <a:picLocks noChangeAspect="1" noChangeArrowheads="1"/>
          </p:cNvPicPr>
          <p:nvPr/>
        </p:nvPicPr>
        <p:blipFill>
          <a:blip r:embed="rId3" cstate="print"/>
          <a:srcRect/>
          <a:stretch>
            <a:fillRect/>
          </a:stretch>
        </p:blipFill>
        <p:spPr bwMode="auto">
          <a:xfrm>
            <a:off x="1281513" y="1509205"/>
            <a:ext cx="6797168" cy="4785063"/>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3" cstate="print"/>
          <a:srcRect/>
          <a:stretch>
            <a:fillRect/>
          </a:stretch>
        </p:blipFill>
        <p:spPr bwMode="auto">
          <a:xfrm>
            <a:off x="1281513" y="1509205"/>
            <a:ext cx="6797168" cy="4785063"/>
          </a:xfrm>
          <a:prstGeom prst="rect">
            <a:avLst/>
          </a:prstGeom>
          <a:noFill/>
          <a:ln w="9525">
            <a:noFill/>
            <a:miter lim="800000"/>
            <a:headEnd/>
            <a:tailEnd/>
          </a:ln>
          <a:effectLst/>
        </p:spPr>
      </p:pic>
      <p:sp>
        <p:nvSpPr>
          <p:cNvPr id="2" name="Title 1"/>
          <p:cNvSpPr>
            <a:spLocks noGrp="1"/>
          </p:cNvSpPr>
          <p:nvPr>
            <p:ph type="title"/>
          </p:nvPr>
        </p:nvSpPr>
        <p:spPr>
          <a:xfrm>
            <a:off x="685800" y="685800"/>
            <a:ext cx="7772400" cy="654728"/>
          </a:xfrm>
        </p:spPr>
        <p:txBody>
          <a:bodyPr/>
          <a:lstStyle/>
          <a:p>
            <a:r>
              <a:rPr lang="en-US" dirty="0" smtClean="0"/>
              <a:t>4f Band Plan – To Scale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Regulatory Compliance</a:t>
            </a:r>
            <a:endParaRPr lang="en-US" dirty="0"/>
          </a:p>
        </p:txBody>
      </p:sp>
      <p:sp>
        <p:nvSpPr>
          <p:cNvPr id="4" name="Content Placeholder 3"/>
          <p:cNvSpPr>
            <a:spLocks noGrp="1"/>
          </p:cNvSpPr>
          <p:nvPr>
            <p:ph idx="1"/>
          </p:nvPr>
        </p:nvSpPr>
        <p:spPr/>
        <p:txBody>
          <a:bodyPr/>
          <a:lstStyle/>
          <a:p>
            <a:r>
              <a:rPr lang="en-US" sz="2400" dirty="0" smtClean="0"/>
              <a:t>Each band fits easily within the corresponding regional spectrum regulations</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9</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602</TotalTime>
  <Words>1020</Words>
  <Application>Microsoft Office PowerPoint</Application>
  <PresentationFormat>On-screen Show (4:3)</PresentationFormat>
  <Paragraphs>164</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IEEE-P802_15</vt:lpstr>
      <vt:lpstr>Worksheet</vt:lpstr>
      <vt:lpstr>Slide 1</vt:lpstr>
      <vt:lpstr>UWB PHY Band Plan Proposal</vt:lpstr>
      <vt:lpstr>Note</vt:lpstr>
      <vt:lpstr>Background</vt:lpstr>
      <vt:lpstr>Proposed Band Plan</vt:lpstr>
      <vt:lpstr>4f UWB Band Definition</vt:lpstr>
      <vt:lpstr>4f Band Plan – Not to Scale</vt:lpstr>
      <vt:lpstr>4f Band Plan – To Scale</vt:lpstr>
      <vt:lpstr>Discussion: Regulatory Compliance</vt:lpstr>
      <vt:lpstr>Discussion: Implementation Cost</vt:lpstr>
      <vt:lpstr>Discussion: 802.15.4a Consistency </vt:lpstr>
      <vt:lpstr>Discussion: Industry Best Practice</vt:lpstr>
      <vt:lpstr>Inter-Region Tags Break 4a Convergence</vt:lpstr>
      <vt:lpstr>The Trouble With The 2 Band Option</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16</cp:revision>
  <cp:lastPrinted>1998-02-10T13:28:06Z</cp:lastPrinted>
  <dcterms:created xsi:type="dcterms:W3CDTF">2010-03-01T17:29:55Z</dcterms:created>
  <dcterms:modified xsi:type="dcterms:W3CDTF">2010-03-08T15:00:29Z</dcterms:modified>
</cp:coreProperties>
</file>