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256" r:id="rId4"/>
    <p:sldId id="264" r:id="rId5"/>
    <p:sldId id="262" r:id="rId6"/>
    <p:sldId id="261" r:id="rId7"/>
    <p:sldId id="263" r:id="rId8"/>
    <p:sldId id="265" r:id="rId9"/>
    <p:sldId id="266" r:id="rId10"/>
    <p:sldId id="267" r:id="rId11"/>
    <p:sldId id="268" r:id="rId12"/>
    <p:sldId id="271" r:id="rId13"/>
    <p:sldId id="272" r:id="rId14"/>
    <p:sldId id="273" r:id="rId15"/>
    <p:sldId id="274" r:id="rId16"/>
    <p:sldId id="269" r:id="rId17"/>
    <p:sldId id="27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2" d="100"/>
          <a:sy n="72" d="100"/>
        </p:scale>
        <p:origin x="-10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5E18E9D-FD46-43D3-9CEF-A3114DB6216F}"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a:t>
            </a:r>
            <a:r>
              <a:rPr lang="en-US" sz="1400" dirty="0" smtClean="0">
                <a:solidFill>
                  <a:schemeClr val="tx1"/>
                </a:solidFill>
                <a:latin typeface="Times New Roman Bold" charset="0"/>
                <a:cs typeface="Times New Roman Bold" charset="0"/>
                <a:sym typeface="Times New Roman Bold" charset="0"/>
              </a:rPr>
              <a:t>15-10-0145-03-004f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[Considerations for Non-Coherent UWB Receivers Operating in Long Range Mode]</a:t>
            </a:r>
            <a:endParaRPr lang="en-US" sz="1600" dirty="0"/>
          </a:p>
          <a:p>
            <a:r>
              <a:rPr lang="en-US" sz="1600" b="1" dirty="0"/>
              <a:t>Date Submitted: </a:t>
            </a:r>
            <a:r>
              <a:rPr lang="en-US" sz="1600" dirty="0" smtClean="0"/>
              <a:t>[</a:t>
            </a:r>
            <a:r>
              <a:rPr lang="en-US" sz="1600" dirty="0" smtClean="0"/>
              <a:t>17 </a:t>
            </a:r>
            <a:r>
              <a:rPr lang="en-US" sz="1600" dirty="0" smtClean="0"/>
              <a:t>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[Packet structures to aid non-coherent UWB receivers]</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two remedies to help non-coherent UWB receivers receive and demodulate Long Range Mode packets intended primarily for coherent receivers]</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Proposal</a:t>
            </a:r>
            <a:endParaRPr lang="en-US" dirty="0"/>
          </a:p>
        </p:txBody>
      </p:sp>
      <p:sp>
        <p:nvSpPr>
          <p:cNvPr id="3" name="Content Placeholder 2"/>
          <p:cNvSpPr>
            <a:spLocks noGrp="1"/>
          </p:cNvSpPr>
          <p:nvPr>
            <p:ph idx="1"/>
          </p:nvPr>
        </p:nvSpPr>
        <p:spPr/>
        <p:txBody>
          <a:bodyPr/>
          <a:lstStyle/>
          <a:p>
            <a:r>
              <a:rPr lang="en-US" sz="2800" dirty="0" smtClean="0"/>
              <a:t>It is proposed that the modulation scheme be modified to ensure a maximum length to any run of zero pulse positions</a:t>
            </a:r>
          </a:p>
          <a:p>
            <a:r>
              <a:rPr lang="en-US" sz="2800" dirty="0" smtClean="0"/>
              <a:t>This means inserting a data 1 after a defined run of data 0’s</a:t>
            </a:r>
          </a:p>
          <a:p>
            <a:r>
              <a:rPr lang="en-US" sz="2800" dirty="0" smtClean="0"/>
              <a:t>How many 0’s can be tolerated?</a:t>
            </a:r>
            <a:endParaRPr lang="en-US" sz="28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Long </a:t>
            </a:r>
            <a:r>
              <a:rPr lang="en-US" dirty="0" smtClean="0"/>
              <a:t>Range Mode </a:t>
            </a:r>
            <a:r>
              <a:rPr lang="en-US" dirty="0" smtClean="0"/>
              <a:t>Tx, Base Mode Rx</a:t>
            </a:r>
            <a:endParaRPr lang="en-US" dirty="0"/>
          </a:p>
        </p:txBody>
      </p:sp>
      <p:sp>
        <p:nvSpPr>
          <p:cNvPr id="3" name="Content Placeholder 2"/>
          <p:cNvSpPr>
            <a:spLocks noGrp="1"/>
          </p:cNvSpPr>
          <p:nvPr>
            <p:ph idx="1"/>
          </p:nvPr>
        </p:nvSpPr>
        <p:spPr>
          <a:xfrm>
            <a:off x="685800" y="1755913"/>
            <a:ext cx="7772400" cy="4114800"/>
          </a:xfrm>
        </p:spPr>
        <p:txBody>
          <a:bodyPr/>
          <a:lstStyle/>
          <a:p>
            <a:r>
              <a:rPr lang="en-US" sz="2400" dirty="0" smtClean="0"/>
              <a:t>Assumptions</a:t>
            </a:r>
          </a:p>
          <a:p>
            <a:pPr lvl="1"/>
            <a:r>
              <a:rPr lang="en-US" sz="2000" dirty="0" smtClean="0"/>
              <a:t>100MHz Rx clock, which can make 10ns pulse windows</a:t>
            </a:r>
          </a:p>
          <a:p>
            <a:pPr lvl="1"/>
            <a:r>
              <a:rPr lang="en-US" sz="2000" dirty="0" smtClean="0"/>
              <a:t>20ppm crystal in Rx per the UWB 4a PHY</a:t>
            </a:r>
          </a:p>
          <a:p>
            <a:pPr lvl="1"/>
            <a:r>
              <a:rPr lang="en-US" sz="2000" dirty="0" smtClean="0"/>
              <a:t>2ppm crystal in Tx per 4f Long Range spec</a:t>
            </a:r>
          </a:p>
          <a:p>
            <a:pPr lvl="1"/>
            <a:r>
              <a:rPr lang="en-US" sz="2000" dirty="0" smtClean="0"/>
              <a:t>64 pulses per bit per 4f Long Range spec</a:t>
            </a:r>
          </a:p>
          <a:p>
            <a:pPr lvl="1"/>
            <a:r>
              <a:rPr lang="en-US" sz="2000" dirty="0" smtClean="0"/>
              <a:t>Goal is to drift no more than one window before receiving a pulse</a:t>
            </a:r>
          </a:p>
          <a:p>
            <a:r>
              <a:rPr lang="en-US" sz="2400" dirty="0" smtClean="0"/>
              <a:t>Calculations</a:t>
            </a:r>
          </a:p>
          <a:p>
            <a:pPr lvl="1"/>
            <a:r>
              <a:rPr lang="en-US" sz="2000" dirty="0" smtClean="0"/>
              <a:t>Worst case link drift is 2+20ppm = 22ppm</a:t>
            </a:r>
          </a:p>
          <a:p>
            <a:pPr lvl="1"/>
            <a:r>
              <a:rPr lang="en-US" sz="2000" dirty="0" smtClean="0"/>
              <a:t>Time to drift 10ns @ 22ppm = 454.5</a:t>
            </a:r>
            <a:r>
              <a:rPr lang="en-US" sz="2000" dirty="0" smtClean="0">
                <a:latin typeface="Symbol" pitchFamily="18" charset="2"/>
              </a:rPr>
              <a:t>m</a:t>
            </a:r>
            <a:r>
              <a:rPr lang="en-US" sz="2000" dirty="0" smtClean="0"/>
              <a:t>s</a:t>
            </a:r>
          </a:p>
          <a:p>
            <a:pPr lvl="1"/>
            <a:r>
              <a:rPr lang="en-US" sz="2000" dirty="0" smtClean="0"/>
              <a:t># pulses @ 2MHz in 454.5</a:t>
            </a:r>
            <a:r>
              <a:rPr lang="en-US" sz="2000" dirty="0" smtClean="0">
                <a:latin typeface="Symbol" pitchFamily="18" charset="2"/>
              </a:rPr>
              <a:t>m</a:t>
            </a:r>
            <a:r>
              <a:rPr lang="en-US" sz="2000" dirty="0" smtClean="0"/>
              <a:t>s = 909</a:t>
            </a:r>
          </a:p>
          <a:p>
            <a:pPr lvl="1"/>
            <a:r>
              <a:rPr lang="en-US" sz="2000" dirty="0" smtClean="0"/>
              <a:t># whole bits at 64 pulses per bit = 14</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sp>
        <p:nvSpPr>
          <p:cNvPr id="5" name="Oval 4"/>
          <p:cNvSpPr/>
          <p:nvPr/>
        </p:nvSpPr>
        <p:spPr bwMode="auto">
          <a:xfrm>
            <a:off x="5274365" y="5804452"/>
            <a:ext cx="477078" cy="477078"/>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Base </a:t>
            </a:r>
            <a:r>
              <a:rPr lang="en-US" dirty="0" smtClean="0"/>
              <a:t>Mode </a:t>
            </a:r>
            <a:r>
              <a:rPr lang="en-US" dirty="0" smtClean="0"/>
              <a:t>Tx, Base Mode Rx</a:t>
            </a:r>
            <a:endParaRPr lang="en-US" dirty="0"/>
          </a:p>
        </p:txBody>
      </p:sp>
      <p:sp>
        <p:nvSpPr>
          <p:cNvPr id="3" name="Content Placeholder 2"/>
          <p:cNvSpPr>
            <a:spLocks noGrp="1"/>
          </p:cNvSpPr>
          <p:nvPr>
            <p:ph idx="1"/>
          </p:nvPr>
        </p:nvSpPr>
        <p:spPr>
          <a:xfrm>
            <a:off x="685800" y="1755913"/>
            <a:ext cx="7772400" cy="4114800"/>
          </a:xfrm>
        </p:spPr>
        <p:txBody>
          <a:bodyPr/>
          <a:lstStyle/>
          <a:p>
            <a:r>
              <a:rPr lang="en-US" sz="2400" dirty="0" smtClean="0"/>
              <a:t>Assumptions</a:t>
            </a:r>
          </a:p>
          <a:p>
            <a:pPr lvl="1"/>
            <a:r>
              <a:rPr lang="en-US" sz="2000" dirty="0" smtClean="0"/>
              <a:t>100MHz Rx clock, which can make 10ns pulse windows</a:t>
            </a:r>
          </a:p>
          <a:p>
            <a:pPr lvl="1"/>
            <a:r>
              <a:rPr lang="en-US" sz="2000" dirty="0" smtClean="0"/>
              <a:t>20ppm crystal in Rx per the UWB 4a PHY</a:t>
            </a:r>
          </a:p>
          <a:p>
            <a:pPr lvl="1"/>
            <a:r>
              <a:rPr lang="en-US" sz="2000" dirty="0" smtClean="0"/>
              <a:t>20ppm crystal in Tx per the UWB 4a PHY</a:t>
            </a:r>
          </a:p>
          <a:p>
            <a:pPr lvl="1"/>
            <a:r>
              <a:rPr lang="en-US" sz="2000" dirty="0" smtClean="0"/>
              <a:t>1 pulse per bit per 4f Base Mode spec</a:t>
            </a:r>
          </a:p>
          <a:p>
            <a:pPr lvl="1"/>
            <a:r>
              <a:rPr lang="en-US" sz="2000" dirty="0" smtClean="0"/>
              <a:t>Goal is to drift no more than one window before receiving a pulse (which is a data 1)</a:t>
            </a:r>
          </a:p>
          <a:p>
            <a:r>
              <a:rPr lang="en-US" sz="2400" dirty="0" smtClean="0"/>
              <a:t>Calculations</a:t>
            </a:r>
          </a:p>
          <a:p>
            <a:pPr lvl="1"/>
            <a:r>
              <a:rPr lang="en-US" sz="2000" dirty="0" smtClean="0"/>
              <a:t>Worst case link drift is 20+20ppm = 40ppm</a:t>
            </a:r>
          </a:p>
          <a:p>
            <a:pPr lvl="1"/>
            <a:r>
              <a:rPr lang="en-US" sz="2000" dirty="0" smtClean="0"/>
              <a:t>Time to drift 10ns @ 40ppm = 250</a:t>
            </a:r>
            <a:r>
              <a:rPr lang="en-US" sz="2000" dirty="0" smtClean="0">
                <a:latin typeface="Symbol" pitchFamily="18" charset="2"/>
              </a:rPr>
              <a:t>m</a:t>
            </a:r>
            <a:r>
              <a:rPr lang="en-US" sz="2000" dirty="0" smtClean="0"/>
              <a:t>s</a:t>
            </a:r>
          </a:p>
          <a:p>
            <a:pPr lvl="1"/>
            <a:r>
              <a:rPr lang="en-US" sz="2000" dirty="0" smtClean="0"/>
              <a:t># pulses @ 1MHz in 250</a:t>
            </a:r>
            <a:r>
              <a:rPr lang="en-US" sz="2000" dirty="0" smtClean="0">
                <a:latin typeface="Symbol" pitchFamily="18" charset="2"/>
              </a:rPr>
              <a:t>m</a:t>
            </a:r>
            <a:r>
              <a:rPr lang="en-US" sz="2000" dirty="0" smtClean="0"/>
              <a:t>s = 250</a:t>
            </a:r>
          </a:p>
          <a:p>
            <a:pPr lvl="1"/>
            <a:r>
              <a:rPr lang="en-US" sz="2000" dirty="0" smtClean="0"/>
              <a:t># whole bits at 1 pulse per bit = 250</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12</a:t>
            </a:fld>
            <a:endParaRPr lang="en-US"/>
          </a:p>
        </p:txBody>
      </p:sp>
      <p:sp>
        <p:nvSpPr>
          <p:cNvPr id="5" name="Oval 4"/>
          <p:cNvSpPr/>
          <p:nvPr/>
        </p:nvSpPr>
        <p:spPr bwMode="auto">
          <a:xfrm>
            <a:off x="4996070" y="5804452"/>
            <a:ext cx="649357" cy="477078"/>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Long Range </a:t>
            </a:r>
            <a:r>
              <a:rPr lang="en-US" dirty="0" smtClean="0"/>
              <a:t>Mode </a:t>
            </a:r>
            <a:r>
              <a:rPr lang="en-US" dirty="0" smtClean="0"/>
              <a:t>Tx, Long Range Mode Rx</a:t>
            </a:r>
            <a:endParaRPr lang="en-US" dirty="0"/>
          </a:p>
        </p:txBody>
      </p:sp>
      <p:sp>
        <p:nvSpPr>
          <p:cNvPr id="3" name="Content Placeholder 2"/>
          <p:cNvSpPr>
            <a:spLocks noGrp="1"/>
          </p:cNvSpPr>
          <p:nvPr>
            <p:ph idx="1"/>
          </p:nvPr>
        </p:nvSpPr>
        <p:spPr>
          <a:xfrm>
            <a:off x="685800" y="1755913"/>
            <a:ext cx="7772400" cy="4114800"/>
          </a:xfrm>
        </p:spPr>
        <p:txBody>
          <a:bodyPr/>
          <a:lstStyle/>
          <a:p>
            <a:r>
              <a:rPr lang="en-US" sz="2400" dirty="0" smtClean="0"/>
              <a:t>Assumptions</a:t>
            </a:r>
          </a:p>
          <a:p>
            <a:pPr lvl="1"/>
            <a:r>
              <a:rPr lang="en-US" sz="2000" dirty="0" smtClean="0"/>
              <a:t>100MHz Rx clock, which can make 10ns pulse windows</a:t>
            </a:r>
          </a:p>
          <a:p>
            <a:pPr lvl="1"/>
            <a:r>
              <a:rPr lang="en-US" sz="2000" dirty="0" smtClean="0"/>
              <a:t>2ppm total system, drift</a:t>
            </a:r>
            <a:endParaRPr lang="en-US" sz="2000" dirty="0" smtClean="0"/>
          </a:p>
          <a:p>
            <a:pPr lvl="1"/>
            <a:r>
              <a:rPr lang="en-US" sz="2000" dirty="0" smtClean="0"/>
              <a:t>64 pulses </a:t>
            </a:r>
            <a:r>
              <a:rPr lang="en-US" sz="2000" dirty="0" smtClean="0"/>
              <a:t>per bit per 4f </a:t>
            </a:r>
            <a:r>
              <a:rPr lang="en-US" sz="2000" dirty="0" smtClean="0"/>
              <a:t>Long Range Mode </a:t>
            </a:r>
            <a:r>
              <a:rPr lang="en-US" sz="2000" dirty="0" smtClean="0"/>
              <a:t>spec</a:t>
            </a:r>
          </a:p>
          <a:p>
            <a:pPr lvl="1"/>
            <a:r>
              <a:rPr lang="en-US" sz="2000" dirty="0" smtClean="0"/>
              <a:t>Goal is to drift no more than one window before receiving a pulse (which is a data 1)</a:t>
            </a:r>
          </a:p>
          <a:p>
            <a:r>
              <a:rPr lang="en-US" sz="2400" dirty="0" smtClean="0"/>
              <a:t>Calculations</a:t>
            </a:r>
          </a:p>
          <a:p>
            <a:pPr lvl="1"/>
            <a:r>
              <a:rPr lang="en-US" sz="2000" dirty="0" smtClean="0"/>
              <a:t>L</a:t>
            </a:r>
            <a:r>
              <a:rPr lang="en-US" sz="2000" dirty="0" smtClean="0"/>
              <a:t>ink </a:t>
            </a:r>
            <a:r>
              <a:rPr lang="en-US" sz="2000" dirty="0" smtClean="0"/>
              <a:t>drift is </a:t>
            </a:r>
            <a:r>
              <a:rPr lang="en-US" sz="2000" dirty="0" smtClean="0"/>
              <a:t>2ppm</a:t>
            </a:r>
            <a:endParaRPr lang="en-US" sz="2000" dirty="0" smtClean="0"/>
          </a:p>
          <a:p>
            <a:pPr lvl="1"/>
            <a:r>
              <a:rPr lang="en-US" sz="2000" dirty="0" smtClean="0"/>
              <a:t>Time to drift 10ns @ </a:t>
            </a:r>
            <a:r>
              <a:rPr lang="en-US" sz="2000" dirty="0" smtClean="0"/>
              <a:t>2ppm </a:t>
            </a:r>
            <a:r>
              <a:rPr lang="en-US" sz="2000" dirty="0" smtClean="0"/>
              <a:t>= </a:t>
            </a:r>
            <a:r>
              <a:rPr lang="en-US" sz="2000" dirty="0" smtClean="0"/>
              <a:t>5ms</a:t>
            </a:r>
            <a:endParaRPr lang="en-US" sz="2000" dirty="0" smtClean="0"/>
          </a:p>
          <a:p>
            <a:pPr lvl="1"/>
            <a:r>
              <a:rPr lang="en-US" sz="2000" dirty="0" smtClean="0"/>
              <a:t># pulses @ 1MHz in </a:t>
            </a:r>
            <a:r>
              <a:rPr lang="en-US" sz="2000" dirty="0" smtClean="0"/>
              <a:t>5ms </a:t>
            </a:r>
            <a:r>
              <a:rPr lang="en-US" sz="2000" dirty="0" smtClean="0"/>
              <a:t>= </a:t>
            </a:r>
            <a:r>
              <a:rPr lang="en-US" sz="2000" dirty="0" smtClean="0"/>
              <a:t>10,000</a:t>
            </a:r>
            <a:endParaRPr lang="en-US" sz="2000" dirty="0" smtClean="0"/>
          </a:p>
          <a:p>
            <a:pPr lvl="1"/>
            <a:r>
              <a:rPr lang="en-US" sz="2000" dirty="0" smtClean="0"/>
              <a:t># whole bits at </a:t>
            </a:r>
            <a:r>
              <a:rPr lang="en-US" sz="2000" dirty="0" smtClean="0"/>
              <a:t>64 pulses </a:t>
            </a:r>
            <a:r>
              <a:rPr lang="en-US" sz="2000" dirty="0" smtClean="0"/>
              <a:t>per bit = </a:t>
            </a:r>
            <a:r>
              <a:rPr lang="en-US" sz="2000" dirty="0" smtClean="0"/>
              <a:t>156</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13</a:t>
            </a:fld>
            <a:endParaRPr lang="en-US"/>
          </a:p>
        </p:txBody>
      </p:sp>
      <p:sp>
        <p:nvSpPr>
          <p:cNvPr id="5" name="Oval 4"/>
          <p:cNvSpPr/>
          <p:nvPr/>
        </p:nvSpPr>
        <p:spPr bwMode="auto">
          <a:xfrm>
            <a:off x="5247861" y="5459896"/>
            <a:ext cx="649357" cy="477078"/>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65922"/>
          </a:xfrm>
        </p:spPr>
        <p:txBody>
          <a:bodyPr/>
          <a:lstStyle/>
          <a:p>
            <a:r>
              <a:rPr lang="en-US" dirty="0" smtClean="0"/>
              <a:t>Discussion</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14</a:t>
            </a:fld>
            <a:endParaRPr lang="en-US"/>
          </a:p>
        </p:txBody>
      </p:sp>
      <p:graphicFrame>
        <p:nvGraphicFramePr>
          <p:cNvPr id="10" name="Content Placeholder 9"/>
          <p:cNvGraphicFramePr>
            <a:graphicFrameLocks noGrp="1"/>
          </p:cNvGraphicFramePr>
          <p:nvPr>
            <p:ph idx="1"/>
          </p:nvPr>
        </p:nvGraphicFramePr>
        <p:xfrm>
          <a:off x="685800" y="1802299"/>
          <a:ext cx="7772400" cy="1107440"/>
        </p:xfrm>
        <a:graphic>
          <a:graphicData uri="http://schemas.openxmlformats.org/drawingml/2006/table">
            <a:tbl>
              <a:tblPr firstRow="1" bandRow="1">
                <a:tableStyleId>{5C22544A-7EE6-4342-B048-85BDC9FD1C3A}</a:tableStyleId>
              </a:tblPr>
              <a:tblGrid>
                <a:gridCol w="2590800"/>
                <a:gridCol w="2590800"/>
                <a:gridCol w="2590800"/>
              </a:tblGrid>
              <a:tr h="244944">
                <a:tc>
                  <a:txBody>
                    <a:bodyPr/>
                    <a:lstStyle/>
                    <a:p>
                      <a:pPr algn="ctr"/>
                      <a:endParaRPr lang="en-US" dirty="0"/>
                    </a:p>
                  </a:txBody>
                  <a:tcPr/>
                </a:tc>
                <a:tc>
                  <a:txBody>
                    <a:bodyPr/>
                    <a:lstStyle/>
                    <a:p>
                      <a:pPr algn="ctr"/>
                      <a:r>
                        <a:rPr lang="en-US" dirty="0" smtClean="0"/>
                        <a:t>Base Mode Tx</a:t>
                      </a:r>
                      <a:endParaRPr lang="en-US" dirty="0"/>
                    </a:p>
                  </a:txBody>
                  <a:tcPr/>
                </a:tc>
                <a:tc>
                  <a:txBody>
                    <a:bodyPr/>
                    <a:lstStyle/>
                    <a:p>
                      <a:pPr algn="ctr"/>
                      <a:r>
                        <a:rPr lang="en-US" dirty="0" smtClean="0"/>
                        <a:t>Long Range Tx</a:t>
                      </a:r>
                      <a:endParaRPr lang="en-US" dirty="0"/>
                    </a:p>
                  </a:txBody>
                  <a:tcPr/>
                </a:tc>
              </a:tr>
              <a:tr h="370840">
                <a:tc>
                  <a:txBody>
                    <a:bodyPr/>
                    <a:lstStyle/>
                    <a:p>
                      <a:pPr algn="ctr"/>
                      <a:r>
                        <a:rPr lang="en-US" dirty="0" smtClean="0"/>
                        <a:t>Base Mode Rx</a:t>
                      </a:r>
                    </a:p>
                  </a:txBody>
                  <a:tcPr/>
                </a:tc>
                <a:tc>
                  <a:txBody>
                    <a:bodyPr/>
                    <a:lstStyle/>
                    <a:p>
                      <a:pPr algn="ctr"/>
                      <a:r>
                        <a:rPr lang="en-US" dirty="0" smtClean="0"/>
                        <a:t>250</a:t>
                      </a:r>
                      <a:endParaRPr lang="en-US" dirty="0"/>
                    </a:p>
                  </a:txBody>
                  <a:tcPr/>
                </a:tc>
                <a:tc>
                  <a:txBody>
                    <a:bodyPr/>
                    <a:lstStyle/>
                    <a:p>
                      <a:pPr algn="ctr"/>
                      <a:r>
                        <a:rPr lang="en-US" dirty="0" smtClean="0"/>
                        <a:t>14</a:t>
                      </a:r>
                      <a:endParaRPr lang="en-US" dirty="0"/>
                    </a:p>
                  </a:txBody>
                  <a:tcPr/>
                </a:tc>
              </a:tr>
              <a:tr h="370840">
                <a:tc>
                  <a:txBody>
                    <a:bodyPr/>
                    <a:lstStyle/>
                    <a:p>
                      <a:pPr algn="ctr"/>
                      <a:r>
                        <a:rPr lang="en-US" dirty="0" smtClean="0"/>
                        <a:t>Long Range Rx</a:t>
                      </a:r>
                      <a:endParaRPr lang="en-US" dirty="0"/>
                    </a:p>
                  </a:txBody>
                  <a:tcPr/>
                </a:tc>
                <a:tc>
                  <a:txBody>
                    <a:bodyPr/>
                    <a:lstStyle/>
                    <a:p>
                      <a:pPr algn="ctr"/>
                      <a:r>
                        <a:rPr lang="en-US" dirty="0" smtClean="0"/>
                        <a:t>-</a:t>
                      </a:r>
                      <a:endParaRPr lang="en-US" dirty="0"/>
                    </a:p>
                  </a:txBody>
                  <a:tcPr/>
                </a:tc>
                <a:tc>
                  <a:txBody>
                    <a:bodyPr/>
                    <a:lstStyle/>
                    <a:p>
                      <a:pPr algn="ctr"/>
                      <a:r>
                        <a:rPr lang="en-US" dirty="0" smtClean="0"/>
                        <a:t>156</a:t>
                      </a:r>
                      <a:endParaRPr lang="en-US" dirty="0"/>
                    </a:p>
                  </a:txBody>
                  <a:tcPr/>
                </a:tc>
              </a:tr>
            </a:tbl>
          </a:graphicData>
        </a:graphic>
      </p:graphicFrame>
      <p:sp>
        <p:nvSpPr>
          <p:cNvPr id="11" name="TextBox 10"/>
          <p:cNvSpPr txBox="1"/>
          <p:nvPr/>
        </p:nvSpPr>
        <p:spPr>
          <a:xfrm>
            <a:off x="689112" y="1404734"/>
            <a:ext cx="2715230" cy="369332"/>
          </a:xfrm>
          <a:prstGeom prst="rect">
            <a:avLst/>
          </a:prstGeom>
          <a:noFill/>
        </p:spPr>
        <p:txBody>
          <a:bodyPr wrap="none" rtlCol="0">
            <a:spAutoFit/>
          </a:bodyPr>
          <a:lstStyle/>
          <a:p>
            <a:r>
              <a:rPr lang="en-US" sz="1800" b="1" dirty="0" smtClean="0">
                <a:latin typeface="+mn-lt"/>
              </a:rPr>
              <a:t># Allowable 0 symbols</a:t>
            </a:r>
            <a:endParaRPr lang="en-US" sz="1800" b="1" dirty="0">
              <a:latin typeface="+mn-lt"/>
            </a:endParaRPr>
          </a:p>
        </p:txBody>
      </p:sp>
      <p:sp>
        <p:nvSpPr>
          <p:cNvPr id="12" name="Content Placeholder 2"/>
          <p:cNvSpPr txBox="1">
            <a:spLocks/>
          </p:cNvSpPr>
          <p:nvPr/>
        </p:nvSpPr>
        <p:spPr bwMode="auto">
          <a:xfrm>
            <a:off x="685800" y="3087756"/>
            <a:ext cx="7772400" cy="225287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rPr>
              <a:t>However, the Base Mode receiver could be further helped</a:t>
            </a:r>
            <a:r>
              <a:rPr kumimoji="0" lang="en-US" sz="2000" b="0" i="0" u="none" strike="noStrike" kern="0" cap="none" spc="0" normalizeH="0" noProof="0" dirty="0" smtClean="0">
                <a:ln>
                  <a:noFill/>
                </a:ln>
                <a:solidFill>
                  <a:schemeClr val="tx1"/>
                </a:solidFill>
                <a:effectLst/>
                <a:uLnTx/>
                <a:uFillTx/>
                <a:latin typeface="+mn-lt"/>
              </a:rPr>
              <a:t> by inserting a single pulse in the Long Range 0 symbol</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000" kern="0" noProof="0" dirty="0" smtClean="0">
                <a:latin typeface="+mn-lt"/>
              </a:rPr>
              <a:t>This replaces the need to insert a 1 symbol as often as every 14 symbols in the Base Rx/Long Range Tx case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Modified Table</a:t>
            </a:r>
            <a:endParaRPr lang="en-US" dirty="0"/>
          </a:p>
        </p:txBody>
      </p:sp>
      <p:sp>
        <p:nvSpPr>
          <p:cNvPr id="3" name="Content Placeholder 2"/>
          <p:cNvSpPr>
            <a:spLocks noGrp="1"/>
          </p:cNvSpPr>
          <p:nvPr>
            <p:ph idx="1"/>
          </p:nvPr>
        </p:nvSpPr>
        <p:spPr>
          <a:xfrm>
            <a:off x="685800" y="4041912"/>
            <a:ext cx="7772400" cy="2054087"/>
          </a:xfrm>
        </p:spPr>
        <p:txBody>
          <a:bodyPr/>
          <a:lstStyle/>
          <a:p>
            <a:r>
              <a:rPr lang="en-US" sz="2400" dirty="0" smtClean="0"/>
              <a:t>These numbers are close enough to allow a single modulation modification which works in all modes</a:t>
            </a:r>
          </a:p>
          <a:p>
            <a:r>
              <a:rPr lang="en-US" sz="2400" dirty="0" smtClean="0"/>
              <a:t>For ease of implementation, the number 128 is preferred</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15</a:t>
            </a:fld>
            <a:endParaRPr lang="en-US"/>
          </a:p>
        </p:txBody>
      </p:sp>
      <p:graphicFrame>
        <p:nvGraphicFramePr>
          <p:cNvPr id="5" name="Content Placeholder 9"/>
          <p:cNvGraphicFramePr>
            <a:graphicFrameLocks/>
          </p:cNvGraphicFramePr>
          <p:nvPr/>
        </p:nvGraphicFramePr>
        <p:xfrm>
          <a:off x="685800" y="2544424"/>
          <a:ext cx="7772400" cy="1107440"/>
        </p:xfrm>
        <a:graphic>
          <a:graphicData uri="http://schemas.openxmlformats.org/drawingml/2006/table">
            <a:tbl>
              <a:tblPr firstRow="1" bandRow="1">
                <a:tableStyleId>{5C22544A-7EE6-4342-B048-85BDC9FD1C3A}</a:tableStyleId>
              </a:tblPr>
              <a:tblGrid>
                <a:gridCol w="2590800"/>
                <a:gridCol w="2590800"/>
                <a:gridCol w="2590800"/>
              </a:tblGrid>
              <a:tr h="244944">
                <a:tc>
                  <a:txBody>
                    <a:bodyPr/>
                    <a:lstStyle/>
                    <a:p>
                      <a:pPr algn="ctr"/>
                      <a:endParaRPr lang="en-US" dirty="0"/>
                    </a:p>
                  </a:txBody>
                  <a:tcPr/>
                </a:tc>
                <a:tc>
                  <a:txBody>
                    <a:bodyPr/>
                    <a:lstStyle/>
                    <a:p>
                      <a:pPr algn="ctr"/>
                      <a:r>
                        <a:rPr lang="en-US" dirty="0" smtClean="0"/>
                        <a:t>Base Mode Tx</a:t>
                      </a:r>
                      <a:endParaRPr lang="en-US" dirty="0"/>
                    </a:p>
                  </a:txBody>
                  <a:tcPr/>
                </a:tc>
                <a:tc>
                  <a:txBody>
                    <a:bodyPr/>
                    <a:lstStyle/>
                    <a:p>
                      <a:pPr algn="ctr"/>
                      <a:r>
                        <a:rPr lang="en-US" dirty="0" smtClean="0"/>
                        <a:t>Long Range Tx</a:t>
                      </a:r>
                      <a:endParaRPr lang="en-US" dirty="0"/>
                    </a:p>
                  </a:txBody>
                  <a:tcPr/>
                </a:tc>
              </a:tr>
              <a:tr h="370840">
                <a:tc>
                  <a:txBody>
                    <a:bodyPr/>
                    <a:lstStyle/>
                    <a:p>
                      <a:pPr algn="ctr"/>
                      <a:r>
                        <a:rPr lang="en-US" dirty="0" smtClean="0"/>
                        <a:t>Base Mode Rx</a:t>
                      </a:r>
                    </a:p>
                  </a:txBody>
                  <a:tcPr/>
                </a:tc>
                <a:tc>
                  <a:txBody>
                    <a:bodyPr/>
                    <a:lstStyle/>
                    <a:p>
                      <a:pPr algn="ctr"/>
                      <a:r>
                        <a:rPr lang="en-US" dirty="0" smtClean="0"/>
                        <a:t>250</a:t>
                      </a:r>
                      <a:endParaRPr lang="en-US" dirty="0"/>
                    </a:p>
                  </a:txBody>
                  <a:tcPr/>
                </a:tc>
                <a:tc>
                  <a:txBody>
                    <a:bodyPr/>
                    <a:lstStyle/>
                    <a:p>
                      <a:pPr algn="ctr"/>
                      <a:r>
                        <a:rPr lang="en-US" dirty="0" smtClean="0"/>
                        <a:t>-</a:t>
                      </a:r>
                      <a:endParaRPr lang="en-US" dirty="0"/>
                    </a:p>
                  </a:txBody>
                  <a:tcPr/>
                </a:tc>
              </a:tr>
              <a:tr h="370840">
                <a:tc>
                  <a:txBody>
                    <a:bodyPr/>
                    <a:lstStyle/>
                    <a:p>
                      <a:pPr algn="ctr"/>
                      <a:r>
                        <a:rPr lang="en-US" dirty="0" smtClean="0"/>
                        <a:t>Long Range Rx</a:t>
                      </a:r>
                      <a:endParaRPr lang="en-US" dirty="0"/>
                    </a:p>
                  </a:txBody>
                  <a:tcPr/>
                </a:tc>
                <a:tc>
                  <a:txBody>
                    <a:bodyPr/>
                    <a:lstStyle/>
                    <a:p>
                      <a:pPr algn="ctr"/>
                      <a:r>
                        <a:rPr lang="en-US" dirty="0" smtClean="0"/>
                        <a:t>-</a:t>
                      </a:r>
                      <a:endParaRPr lang="en-US" dirty="0"/>
                    </a:p>
                  </a:txBody>
                  <a:tcPr/>
                </a:tc>
                <a:tc>
                  <a:txBody>
                    <a:bodyPr/>
                    <a:lstStyle/>
                    <a:p>
                      <a:pPr algn="ctr"/>
                      <a:r>
                        <a:rPr lang="en-US" dirty="0" smtClean="0"/>
                        <a:t>156</a:t>
                      </a:r>
                      <a:endParaRPr lang="en-US" dirty="0"/>
                    </a:p>
                  </a:txBody>
                  <a:tcPr/>
                </a:tc>
              </a:tr>
            </a:tbl>
          </a:graphicData>
        </a:graphic>
      </p:graphicFrame>
      <p:sp>
        <p:nvSpPr>
          <p:cNvPr id="6" name="TextBox 5"/>
          <p:cNvSpPr txBox="1"/>
          <p:nvPr/>
        </p:nvSpPr>
        <p:spPr>
          <a:xfrm>
            <a:off x="689112" y="2146859"/>
            <a:ext cx="2715230" cy="369332"/>
          </a:xfrm>
          <a:prstGeom prst="rect">
            <a:avLst/>
          </a:prstGeom>
          <a:noFill/>
        </p:spPr>
        <p:txBody>
          <a:bodyPr wrap="none" rtlCol="0">
            <a:spAutoFit/>
          </a:bodyPr>
          <a:lstStyle/>
          <a:p>
            <a:r>
              <a:rPr lang="en-US" sz="1800" b="1" dirty="0" smtClean="0">
                <a:latin typeface="+mn-lt"/>
              </a:rPr>
              <a:t># Allowable 0 symbols</a:t>
            </a:r>
            <a:endParaRPr lang="en-US" sz="1800" b="1" dirty="0">
              <a:latin typeface="+mn-l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Modulation Modification</a:t>
            </a:r>
            <a:endParaRPr lang="en-US" dirty="0"/>
          </a:p>
        </p:txBody>
      </p:sp>
      <p:sp>
        <p:nvSpPr>
          <p:cNvPr id="3" name="Content Placeholder 2"/>
          <p:cNvSpPr>
            <a:spLocks noGrp="1"/>
          </p:cNvSpPr>
          <p:nvPr>
            <p:ph idx="1"/>
          </p:nvPr>
        </p:nvSpPr>
        <p:spPr>
          <a:xfrm>
            <a:off x="685800" y="1596887"/>
            <a:ext cx="7772400" cy="4538870"/>
          </a:xfrm>
        </p:spPr>
        <p:txBody>
          <a:bodyPr/>
          <a:lstStyle/>
          <a:p>
            <a:r>
              <a:rPr lang="en-US" sz="2400" dirty="0" smtClean="0"/>
              <a:t>All tags must implement the following modulation modification</a:t>
            </a:r>
          </a:p>
          <a:p>
            <a:pPr lvl="1"/>
            <a:r>
              <a:rPr lang="en-US" sz="2000" dirty="0" smtClean="0"/>
              <a:t>Insert </a:t>
            </a:r>
            <a:r>
              <a:rPr lang="en-US" sz="2000" dirty="0" smtClean="0"/>
              <a:t>a redundant data “1” after a run of </a:t>
            </a:r>
            <a:r>
              <a:rPr lang="en-US" sz="2000" dirty="0" smtClean="0"/>
              <a:t>128 </a:t>
            </a:r>
            <a:r>
              <a:rPr lang="en-US" sz="2000" dirty="0" smtClean="0"/>
              <a:t>data “0”s</a:t>
            </a:r>
          </a:p>
          <a:p>
            <a:r>
              <a:rPr lang="en-US" sz="2400" dirty="0" smtClean="0"/>
              <a:t>All </a:t>
            </a:r>
            <a:r>
              <a:rPr lang="en-US" sz="2400" dirty="0" smtClean="0"/>
              <a:t>receivers must implement the following demodulation modification:</a:t>
            </a:r>
          </a:p>
          <a:p>
            <a:pPr lvl="1"/>
            <a:r>
              <a:rPr lang="en-US" sz="2000" dirty="0" smtClean="0"/>
              <a:t>Ignore </a:t>
            </a:r>
            <a:r>
              <a:rPr lang="en-US" sz="2000" dirty="0" smtClean="0"/>
              <a:t>any “1” following a run of </a:t>
            </a:r>
            <a:r>
              <a:rPr lang="en-US" sz="2000" dirty="0" smtClean="0"/>
              <a:t>128 </a:t>
            </a:r>
            <a:r>
              <a:rPr lang="en-US" sz="2000" dirty="0" smtClean="0"/>
              <a:t>“</a:t>
            </a:r>
            <a:r>
              <a:rPr lang="en-US" sz="2000" dirty="0" smtClean="0"/>
              <a:t>0”s</a:t>
            </a:r>
          </a:p>
          <a:p>
            <a:r>
              <a:rPr lang="en-US" sz="2400" dirty="0" smtClean="0"/>
              <a:t>The Long Range 0 symbol must be modified to include a single pulse and 63 empty pulse positions</a:t>
            </a:r>
            <a:endParaRPr lang="en-US" sz="2400" dirty="0" smtClean="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400" dirty="0" smtClean="0"/>
              <a:t>Interoperability between Long Range tags and Base Mode receivers can be significantly improved with little cost</a:t>
            </a:r>
          </a:p>
          <a:p>
            <a:r>
              <a:rPr lang="en-US" sz="2400" dirty="0" smtClean="0"/>
              <a:t>Proposal Summary</a:t>
            </a:r>
          </a:p>
          <a:p>
            <a:pPr lvl="1"/>
            <a:r>
              <a:rPr lang="en-US" sz="2000" dirty="0" smtClean="0"/>
              <a:t>Insertion of 1:1 mapped SFD as last 16 pulses of Long Range preamble</a:t>
            </a:r>
          </a:p>
          <a:p>
            <a:pPr lvl="1"/>
            <a:r>
              <a:rPr lang="en-US" sz="2000" dirty="0" smtClean="0"/>
              <a:t>Modification of data modulation as follows:</a:t>
            </a:r>
          </a:p>
          <a:p>
            <a:pPr lvl="2"/>
            <a:r>
              <a:rPr lang="en-US" sz="1600" dirty="0" smtClean="0"/>
              <a:t>Insert redundant one after </a:t>
            </a:r>
            <a:r>
              <a:rPr lang="en-US" sz="1600" dirty="0" smtClean="0"/>
              <a:t>128 zeros</a:t>
            </a:r>
            <a:endParaRPr lang="en-US" sz="1600" dirty="0" smtClean="0"/>
          </a:p>
          <a:p>
            <a:pPr lvl="2"/>
            <a:r>
              <a:rPr lang="en-US" sz="1600" dirty="0" smtClean="0"/>
              <a:t>Insert single pulse in Long Range 0 symbol</a:t>
            </a:r>
            <a:endParaRPr lang="en-US" sz="1600" dirty="0" smtClean="0"/>
          </a:p>
          <a:p>
            <a:pPr lvl="1"/>
            <a:r>
              <a:rPr lang="en-US" sz="2000" dirty="0" smtClean="0"/>
              <a:t>Note: Enhance Mode should be treated the same way as Base Mode</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17</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Considerations for Non-Coherent UWB Receivers Operating in Long Range Mode</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Background</a:t>
            </a:r>
            <a:endParaRPr lang="en-US" dirty="0"/>
          </a:p>
        </p:txBody>
      </p:sp>
      <p:sp>
        <p:nvSpPr>
          <p:cNvPr id="4099" name="Rectangle 3"/>
          <p:cNvSpPr>
            <a:spLocks noGrp="1" noChangeArrowheads="1"/>
          </p:cNvSpPr>
          <p:nvPr>
            <p:ph type="body" idx="1"/>
          </p:nvPr>
        </p:nvSpPr>
        <p:spPr>
          <a:xfrm>
            <a:off x="685800" y="1709531"/>
            <a:ext cx="7772400" cy="4651512"/>
          </a:xfrm>
        </p:spPr>
        <p:txBody>
          <a:bodyPr/>
          <a:lstStyle/>
          <a:p>
            <a:r>
              <a:rPr lang="en-US" sz="2400" dirty="0" smtClean="0"/>
              <a:t>The current draft of the 802.15.4f standard includes a long range mode for the UWB PHY</a:t>
            </a:r>
          </a:p>
          <a:p>
            <a:pPr lvl="1"/>
            <a:r>
              <a:rPr lang="en-US" sz="2000" dirty="0" smtClean="0"/>
              <a:t>Intended primarily for use by a coherent receiver</a:t>
            </a:r>
          </a:p>
          <a:p>
            <a:pPr lvl="1"/>
            <a:r>
              <a:rPr lang="en-US" sz="2000" dirty="0" smtClean="0"/>
              <a:t>Uses many (m) pulses per bit to enable pulse integration</a:t>
            </a:r>
          </a:p>
          <a:p>
            <a:r>
              <a:rPr lang="en-US" sz="2400" dirty="0" smtClean="0"/>
              <a:t>This mode must also be received and demodulated by a non-coherent receiver</a:t>
            </a:r>
          </a:p>
          <a:p>
            <a:r>
              <a:rPr lang="en-US" sz="2400" dirty="0" smtClean="0"/>
              <a:t>Two potential problems arise</a:t>
            </a:r>
          </a:p>
          <a:p>
            <a:pPr marL="914400" lvl="1" indent="-457200">
              <a:buFont typeface="+mj-lt"/>
              <a:buAutoNum type="arabicPeriod"/>
            </a:pPr>
            <a:r>
              <a:rPr lang="en-US" sz="2000" dirty="0" smtClean="0"/>
              <a:t>The long SFD is not ideal for synchronization</a:t>
            </a:r>
          </a:p>
          <a:p>
            <a:pPr marL="914400" lvl="1" indent="-457200">
              <a:buFont typeface="+mj-lt"/>
              <a:buAutoNum type="arabicPeriod"/>
            </a:pPr>
            <a:r>
              <a:rPr lang="en-US" sz="2000" dirty="0" smtClean="0"/>
              <a:t>Any long periods of zeros will cause loss of synchronization</a:t>
            </a:r>
          </a:p>
          <a:p>
            <a:pPr marL="514350" indent="-457200"/>
            <a:r>
              <a:rPr lang="en-US" sz="2400" dirty="0" smtClean="0"/>
              <a:t>Item #2 is also problematic for the coherent receiver when using OOK modulation</a:t>
            </a:r>
          </a:p>
          <a:p>
            <a:pPr lvl="1"/>
            <a:endParaRPr lang="en-US" sz="2000" dirty="0"/>
          </a:p>
        </p:txBody>
      </p:sp>
      <p:sp>
        <p:nvSpPr>
          <p:cNvPr id="6" name="Slide Number Placeholder 5"/>
          <p:cNvSpPr>
            <a:spLocks noGrp="1"/>
          </p:cNvSpPr>
          <p:nvPr>
            <p:ph type="sldNum" sz="quarter" idx="12"/>
          </p:nvPr>
        </p:nvSpPr>
        <p:spPr/>
        <p:txBody>
          <a:bodyPr/>
          <a:lstStyle/>
          <a:p>
            <a:r>
              <a:rPr lang="en-US" smtClean="0"/>
              <a:t>Slide </a:t>
            </a:r>
            <a:fld id="{2594007F-F26C-4AA8-A483-D58C1BE65CCC}"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Proposal</a:t>
            </a:r>
            <a:endParaRPr lang="en-US" dirty="0"/>
          </a:p>
        </p:txBody>
      </p:sp>
      <p:sp>
        <p:nvSpPr>
          <p:cNvPr id="3" name="Content Placeholder 2"/>
          <p:cNvSpPr>
            <a:spLocks noGrp="1"/>
          </p:cNvSpPr>
          <p:nvPr>
            <p:ph idx="1"/>
          </p:nvPr>
        </p:nvSpPr>
        <p:spPr/>
        <p:txBody>
          <a:bodyPr/>
          <a:lstStyle/>
          <a:p>
            <a:r>
              <a:rPr lang="en-US" sz="2800" dirty="0" smtClean="0"/>
              <a:t>It is proposed that the Long Range Mode preamble include the 1 pulse per symbol SFD as the last 16 pulses</a:t>
            </a:r>
          </a:p>
          <a:p>
            <a:r>
              <a:rPr lang="en-US" sz="2800" dirty="0" smtClean="0"/>
              <a:t>This provides a sync marker for the non-coherent receiver at the expense of slightly reduced preamble energy for the coherent receiver</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Proposed Preamble Diagram</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cxnSp>
        <p:nvCxnSpPr>
          <p:cNvPr id="6" name="Straight Connector 5"/>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7" name="Rectangle 6"/>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8" name="Rectangle 7"/>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9" name="TextBox 8"/>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0" name="TextBox 9"/>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1" name="TextBox 10"/>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3" name="Rectangle 12"/>
          <p:cNvSpPr/>
          <p:nvPr/>
        </p:nvSpPr>
        <p:spPr>
          <a:xfrm>
            <a:off x="5300259" y="3580409"/>
            <a:ext cx="1152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1111111111111111</a:t>
            </a:r>
            <a:endParaRPr lang="en-US" sz="1000" dirty="0">
              <a:solidFill>
                <a:schemeClr val="tx1"/>
              </a:solidFill>
            </a:endParaRPr>
          </a:p>
        </p:txBody>
      </p:sp>
      <p:sp>
        <p:nvSpPr>
          <p:cNvPr id="14" name="Rectangle 13"/>
          <p:cNvSpPr/>
          <p:nvPr/>
        </p:nvSpPr>
        <p:spPr>
          <a:xfrm>
            <a:off x="6452259" y="3580409"/>
            <a:ext cx="1152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0001010010011101</a:t>
            </a:r>
            <a:endParaRPr lang="en-US" sz="1000" dirty="0">
              <a:solidFill>
                <a:schemeClr val="tx1"/>
              </a:solidFill>
            </a:endParaRPr>
          </a:p>
        </p:txBody>
      </p:sp>
      <p:sp>
        <p:nvSpPr>
          <p:cNvPr id="15" name="Rectangle 14"/>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6" name="Rectangle 15"/>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17" name="Rectangle 16"/>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8" name="Rectangle 17"/>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19" name="Rectangle 18"/>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0" name="Rectangle 19"/>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1" name="Rectangle 20"/>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3" name="Rectangle 22"/>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29" name="Rectangle 28"/>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0" name="Rectangle 29"/>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1" name="Rectangle 30"/>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3" name="Rectangle 32"/>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5" name="Rectangle 34"/>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37" name="Rectangle 36"/>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38" name="Rectangle 37"/>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1" name="Rectangle 40"/>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2" name="TextBox 41"/>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5" name="Straight Arrow Connector 44"/>
          <p:cNvCxnSpPr>
            <a:stCxn id="42"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6" name="TextBox 45"/>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1"/>
            <a:endCxn id="14" idx="2"/>
          </p:cNvCxnSpPr>
          <p:nvPr/>
        </p:nvCxnSpPr>
        <p:spPr>
          <a:xfrm rot="10800000">
            <a:off x="7028259" y="3846740"/>
            <a:ext cx="631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49" name="Straight Arrow Connector 48"/>
          <p:cNvCxnSpPr>
            <a:stCxn id="48"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2080592" y="2398644"/>
            <a:ext cx="5014514" cy="307777"/>
          </a:xfrm>
          <a:prstGeom prst="rect">
            <a:avLst/>
          </a:prstGeom>
          <a:noFill/>
        </p:spPr>
        <p:txBody>
          <a:bodyPr wrap="none" rtlCol="0">
            <a:spAutoFit/>
          </a:bodyPr>
          <a:lstStyle/>
          <a:p>
            <a:r>
              <a:rPr lang="en-US" sz="1400" b="1" dirty="0" smtClean="0">
                <a:latin typeface="+mn-lt"/>
              </a:rPr>
              <a:t>Using 4 pulses per symbol for illustrative purposes only:</a:t>
            </a:r>
            <a:endParaRPr lang="en-US" sz="1400" b="1"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Lost in Preamble</a:t>
            </a:r>
            <a:endParaRPr lang="en-US" dirty="0"/>
          </a:p>
        </p:txBody>
      </p:sp>
      <p:sp>
        <p:nvSpPr>
          <p:cNvPr id="3" name="Slide Number Placeholder 2"/>
          <p:cNvSpPr>
            <a:spLocks noGrp="1"/>
          </p:cNvSpPr>
          <p:nvPr>
            <p:ph type="sldNum" sz="quarter" idx="12"/>
          </p:nvPr>
        </p:nvSpPr>
        <p:spPr/>
        <p:txBody>
          <a:bodyPr/>
          <a:lstStyle/>
          <a:p>
            <a:r>
              <a:rPr lang="en-US" smtClean="0"/>
              <a:t>Slide </a:t>
            </a:r>
            <a:fld id="{E474C644-2C54-420B-BE15-621E9AF42CA4}" type="slidenum">
              <a:rPr lang="en-US" smtClean="0"/>
              <a:pPr/>
              <a:t>7</a:t>
            </a:fld>
            <a:endParaRPr lang="en-US"/>
          </a:p>
        </p:txBody>
      </p:sp>
      <p:graphicFrame>
        <p:nvGraphicFramePr>
          <p:cNvPr id="4" name="Table 3"/>
          <p:cNvGraphicFramePr>
            <a:graphicFrameLocks noGrp="1"/>
          </p:cNvGraphicFramePr>
          <p:nvPr/>
        </p:nvGraphicFramePr>
        <p:xfrm>
          <a:off x="1430406" y="2476913"/>
          <a:ext cx="6467563" cy="2267364"/>
        </p:xfrm>
        <a:graphic>
          <a:graphicData uri="http://schemas.openxmlformats.org/drawingml/2006/table">
            <a:tbl>
              <a:tblPr/>
              <a:tblGrid>
                <a:gridCol w="1616891"/>
                <a:gridCol w="1212668"/>
                <a:gridCol w="1212668"/>
                <a:gridCol w="1212668"/>
                <a:gridCol w="1212668"/>
              </a:tblGrid>
              <a:tr h="371699">
                <a:tc rowSpan="2">
                  <a:txBody>
                    <a:bodyPr/>
                    <a:lstStyle/>
                    <a:p>
                      <a:pPr algn="ctr" fontAlgn="b"/>
                      <a:r>
                        <a:rPr lang="en-US" sz="2100" b="1" i="0" u="none" strike="noStrike" dirty="0">
                          <a:solidFill>
                            <a:srgbClr val="000000"/>
                          </a:solidFill>
                          <a:latin typeface="Calibri"/>
                        </a:rPr>
                        <a:t>Preamble Length</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fontAlgn="b"/>
                      <a:r>
                        <a:rPr lang="en-US" sz="2100" b="1" i="0" u="none" strike="noStrike" dirty="0" smtClean="0">
                          <a:solidFill>
                            <a:srgbClr val="000000"/>
                          </a:solidFill>
                          <a:latin typeface="Calibri"/>
                        </a:rPr>
                        <a:t>Pulses per </a:t>
                      </a:r>
                      <a:r>
                        <a:rPr lang="en-US" sz="2100" b="1" i="0" u="none" strike="noStrike" dirty="0">
                          <a:solidFill>
                            <a:srgbClr val="000000"/>
                          </a:solidFill>
                          <a:latin typeface="Calibri"/>
                        </a:rPr>
                        <a:t>symbol</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390284">
                <a:tc vMerge="1">
                  <a:txBody>
                    <a:bodyPr/>
                    <a:lstStyle/>
                    <a:p>
                      <a:endParaRPr lang="en-US"/>
                    </a:p>
                  </a:txBody>
                  <a:tcPr/>
                </a:tc>
                <a:tc>
                  <a:txBody>
                    <a:bodyPr/>
                    <a:lstStyle/>
                    <a:p>
                      <a:pPr algn="ctr" fontAlgn="b"/>
                      <a:r>
                        <a:rPr lang="en-US" sz="2100" b="0" i="0" u="none" strike="noStrike">
                          <a:solidFill>
                            <a:srgbClr val="000000"/>
                          </a:solidFill>
                          <a:latin typeface="Calibri"/>
                        </a:rPr>
                        <a:t>8</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16</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32</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64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16</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-0.63</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32</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-0.31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1699">
                <a:tc>
                  <a:txBody>
                    <a:bodyPr/>
                    <a:lstStyle/>
                    <a:p>
                      <a:pPr algn="ctr" fontAlgn="b"/>
                      <a:r>
                        <a:rPr lang="en-US" sz="2100" b="0" i="0" u="none" strike="noStrike">
                          <a:solidFill>
                            <a:srgbClr val="000000"/>
                          </a:solidFill>
                          <a:latin typeface="Calibri"/>
                        </a:rPr>
                        <a:t>48</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-0.21</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-0.10</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-0.05</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-0.03</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284">
                <a:tc>
                  <a:txBody>
                    <a:bodyPr/>
                    <a:lstStyle/>
                    <a:p>
                      <a:pPr algn="ctr" fontAlgn="b"/>
                      <a:r>
                        <a:rPr lang="en-US" sz="2100" b="0" i="0" u="none" strike="noStrike">
                          <a:solidFill>
                            <a:srgbClr val="000000"/>
                          </a:solidFill>
                          <a:latin typeface="Calibri"/>
                        </a:rPr>
                        <a:t>64</a:t>
                      </a:r>
                    </a:p>
                  </a:txBody>
                  <a:tcPr marL="18585" marR="18585" marT="1858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-0.15</a:t>
                      </a:r>
                    </a:p>
                  </a:txBody>
                  <a:tcPr marL="18585" marR="18585" marT="1858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-0.08</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a:solidFill>
                            <a:srgbClr val="000000"/>
                          </a:solidFill>
                          <a:latin typeface="Calibri"/>
                        </a:rPr>
                        <a:t>-0.04</a:t>
                      </a:r>
                    </a:p>
                  </a:txBody>
                  <a:tcPr marL="18585" marR="18585" marT="185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2100" b="0" i="0" u="none" strike="noStrike" dirty="0">
                          <a:solidFill>
                            <a:srgbClr val="000000"/>
                          </a:solidFill>
                          <a:latin typeface="Calibri"/>
                        </a:rPr>
                        <a:t>-0.02</a:t>
                      </a:r>
                    </a:p>
                  </a:txBody>
                  <a:tcPr marL="18585" marR="18585" marT="1858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p:nvPr/>
        </p:nvSpPr>
        <p:spPr>
          <a:xfrm>
            <a:off x="3074504" y="1881809"/>
            <a:ext cx="2994991" cy="461665"/>
          </a:xfrm>
          <a:prstGeom prst="rect">
            <a:avLst/>
          </a:prstGeom>
          <a:noFill/>
        </p:spPr>
        <p:txBody>
          <a:bodyPr wrap="square" rtlCol="0">
            <a:spAutoFit/>
          </a:bodyPr>
          <a:lstStyle/>
          <a:p>
            <a:r>
              <a:rPr lang="en-US" sz="2400" b="1" dirty="0" smtClean="0">
                <a:latin typeface="+mn-lt"/>
              </a:rPr>
              <a:t>Energy loss in dB</a:t>
            </a:r>
            <a:endParaRPr lang="en-US" sz="2400" b="1" dirty="0">
              <a:latin typeface="+mn-lt"/>
            </a:endParaRPr>
          </a:p>
        </p:txBody>
      </p:sp>
      <p:sp>
        <p:nvSpPr>
          <p:cNvPr id="6" name="TextBox 5"/>
          <p:cNvSpPr txBox="1"/>
          <p:nvPr/>
        </p:nvSpPr>
        <p:spPr>
          <a:xfrm>
            <a:off x="1192696" y="5367131"/>
            <a:ext cx="7365927" cy="461665"/>
          </a:xfrm>
          <a:prstGeom prst="rect">
            <a:avLst/>
          </a:prstGeom>
          <a:noFill/>
        </p:spPr>
        <p:txBody>
          <a:bodyPr wrap="square" rtlCol="0">
            <a:spAutoFit/>
          </a:bodyPr>
          <a:lstStyle/>
          <a:p>
            <a:r>
              <a:rPr lang="en-US" sz="2400" dirty="0" smtClean="0">
                <a:latin typeface="+mn-lt"/>
              </a:rPr>
              <a:t>A minimal effect given the gain in interoperability</a:t>
            </a:r>
          </a:p>
        </p:txBody>
      </p:sp>
      <p:sp>
        <p:nvSpPr>
          <p:cNvPr id="7" name="Rectangle 6"/>
          <p:cNvSpPr/>
          <p:nvPr/>
        </p:nvSpPr>
        <p:spPr bwMode="auto">
          <a:xfrm>
            <a:off x="6692348" y="2849217"/>
            <a:ext cx="1205948" cy="1895061"/>
          </a:xfrm>
          <a:prstGeom prst="rect">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Maintaining Alignment</a:t>
            </a:r>
            <a:endParaRPr lang="en-US" dirty="0"/>
          </a:p>
        </p:txBody>
      </p:sp>
      <p:sp>
        <p:nvSpPr>
          <p:cNvPr id="4" name="Slide Number Placeholder 3"/>
          <p:cNvSpPr>
            <a:spLocks noGrp="1"/>
          </p:cNvSpPr>
          <p:nvPr>
            <p:ph type="sldNum" sz="quarter" idx="12"/>
          </p:nvPr>
        </p:nvSpPr>
        <p:spPr/>
        <p:txBody>
          <a:bodyPr/>
          <a:lstStyle/>
          <a:p>
            <a:r>
              <a:rPr lang="en-US" smtClean="0"/>
              <a:t>Slide </a:t>
            </a:r>
            <a:fld id="{C1591725-786E-4A19-84B5-0A5FB0EBD1E1}"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a:t>
            </a:r>
            <a:endParaRPr lang="en-US" dirty="0"/>
          </a:p>
        </p:txBody>
      </p:sp>
      <p:sp>
        <p:nvSpPr>
          <p:cNvPr id="3" name="Content Placeholder 2"/>
          <p:cNvSpPr>
            <a:spLocks noGrp="1"/>
          </p:cNvSpPr>
          <p:nvPr>
            <p:ph idx="1"/>
          </p:nvPr>
        </p:nvSpPr>
        <p:spPr/>
        <p:txBody>
          <a:bodyPr/>
          <a:lstStyle/>
          <a:p>
            <a:r>
              <a:rPr lang="en-US" sz="2400" dirty="0" smtClean="0"/>
              <a:t>For an OOK system, no energy is received for a zero data value</a:t>
            </a:r>
          </a:p>
          <a:p>
            <a:r>
              <a:rPr lang="en-US" sz="2400" dirty="0" smtClean="0"/>
              <a:t>Long stretches of zeros therefore provide no reference to correct for clock drift during a packet</a:t>
            </a:r>
          </a:p>
          <a:p>
            <a:r>
              <a:rPr lang="en-US" sz="2400" dirty="0" smtClean="0"/>
              <a:t>We must ensure that the modulation scheme allows this “sync on data” functionality in all modes</a:t>
            </a:r>
          </a:p>
          <a:p>
            <a:r>
              <a:rPr lang="en-US" sz="2400" dirty="0" smtClean="0"/>
              <a:t>This is of particular concern in the Long Range mode which has a much higher likelihood of long sequences of zeros</a:t>
            </a:r>
            <a:endParaRPr lang="en-US" sz="24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409</TotalTime>
  <Words>1307</Words>
  <Application>Microsoft Office PowerPoint</Application>
  <PresentationFormat>On-screen Show (4:3)</PresentationFormat>
  <Paragraphs>266</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IEEE-P802_15</vt:lpstr>
      <vt:lpstr>Slide 1</vt:lpstr>
      <vt:lpstr>Considerations for Non-Coherent UWB Receivers Operating in Long Range Mode</vt:lpstr>
      <vt:lpstr>Background</vt:lpstr>
      <vt:lpstr>Attaining Alignment</vt:lpstr>
      <vt:lpstr>Preamble Proposal</vt:lpstr>
      <vt:lpstr>Proposed Preamble Diagram</vt:lpstr>
      <vt:lpstr>Energy Lost in Preamble</vt:lpstr>
      <vt:lpstr>Maintaining Alignment</vt:lpstr>
      <vt:lpstr>The Issue</vt:lpstr>
      <vt:lpstr>Modulation Proposal</vt:lpstr>
      <vt:lpstr>Long Range Mode Tx, Base Mode Rx</vt:lpstr>
      <vt:lpstr>Base Mode Tx, Base Mode Rx</vt:lpstr>
      <vt:lpstr>Long Range Mode Tx, Long Range Mode Rx</vt:lpstr>
      <vt:lpstr>Discussion</vt:lpstr>
      <vt:lpstr>Modified Table</vt:lpstr>
      <vt:lpstr>Modulation Modification</vt:lpstr>
      <vt:lpstr>Summary</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25</cp:revision>
  <cp:lastPrinted>1998-02-10T13:28:06Z</cp:lastPrinted>
  <dcterms:created xsi:type="dcterms:W3CDTF">2010-03-01T17:29:55Z</dcterms:created>
  <dcterms:modified xsi:type="dcterms:W3CDTF">2010-03-17T17:50:24Z</dcterms:modified>
</cp:coreProperties>
</file>