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258" r:id="rId3"/>
    <p:sldId id="256" r:id="rId4"/>
    <p:sldId id="264" r:id="rId5"/>
    <p:sldId id="262" r:id="rId6"/>
    <p:sldId id="261" r:id="rId7"/>
    <p:sldId id="263" r:id="rId8"/>
    <p:sldId id="265" r:id="rId9"/>
    <p:sldId id="266" r:id="rId10"/>
    <p:sldId id="267" r:id="rId11"/>
    <p:sldId id="268" r:id="rId12"/>
    <p:sldId id="269" r:id="rId13"/>
    <p:sldId id="270"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107" d="100"/>
          <a:sy n="107" d="100"/>
        </p:scale>
        <p:origin x="-101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3FED3812-102E-4E2E-9592-C86C5986F24B}"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40458E09-3FE6-4B5D-92D8-F3B0C2BEFC64}"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5E18E9D-FD46-43D3-9CEF-A3114DB6216F}" type="slidenum">
              <a:rPr lang="en-US"/>
              <a:pPr/>
              <a:t>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1591725-786E-4A19-84B5-0A5FB0EBD1E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20FD9D0-D234-4AE4-A0DC-C29B5F3E84A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CE44E7E-E1B0-4810-B1F4-1F3B770F98D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34919BA-A7D7-49CD-9F19-EEAD2CC7856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a:lvl1pPr>
          </a:lstStyle>
          <a:p>
            <a:r>
              <a:rPr lang="en-US"/>
              <a:t>Slide </a:t>
            </a:r>
            <a:fld id="{42D4C8B0-C2A5-4A89-8C94-804DF8487F1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429F183-3C1C-489C-B59F-DAB82368C89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DBF8B96-4657-4D69-8147-0EBE04E67B3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E474C644-2C54-420B-BE15-621E9AF42CA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vl1pPr>
          </a:lstStyle>
          <a:p>
            <a:r>
              <a:rPr lang="en-US" dirty="0"/>
              <a:t>Slide </a:t>
            </a:r>
            <a:fld id="{3A83BFFE-5047-4C73-9D8C-5B318FA66E0F}"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a:lvl1pPr>
          </a:lstStyle>
          <a:p>
            <a:r>
              <a:rPr lang="en-US"/>
              <a:t>Slide </a:t>
            </a:r>
            <a:fld id="{98A8E4CC-7A90-4005-BB28-84FBCECFFDC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a:lvl1pPr>
          </a:lstStyle>
          <a:p>
            <a:r>
              <a:rPr lang="en-US"/>
              <a:t>Slide </a:t>
            </a:r>
            <a:fld id="{B78CC793-B3FB-4AC9-A821-51036D4AB5D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5AA9BE4D-CBE9-48D9-9187-D72E38EDC6CC}" type="slidenum">
              <a:rPr lang="en-US"/>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5" name="TextBox 14"/>
          <p:cNvSpPr txBox="1"/>
          <p:nvPr userDrawn="1"/>
        </p:nvSpPr>
        <p:spPr>
          <a:xfrm>
            <a:off x="606672" y="334039"/>
            <a:ext cx="1350754" cy="307777"/>
          </a:xfrm>
          <a:prstGeom prst="rect">
            <a:avLst/>
          </a:prstGeom>
          <a:noFill/>
        </p:spPr>
        <p:txBody>
          <a:bodyPr wrap="square" rtlCol="0">
            <a:spAutoFit/>
          </a:bodyPr>
          <a:lstStyle/>
          <a:p>
            <a:r>
              <a:rPr lang="en-US" sz="1400" b="1" dirty="0" smtClean="0"/>
              <a:t>March,</a:t>
            </a:r>
            <a:r>
              <a:rPr lang="en-US" sz="1400" b="1" baseline="0" dirty="0" smtClean="0"/>
              <a:t> 2010</a:t>
            </a:r>
            <a:endParaRPr lang="en-US" sz="1400" b="1" dirty="0"/>
          </a:p>
        </p:txBody>
      </p:sp>
      <p:sp>
        <p:nvSpPr>
          <p:cNvPr id="16" name="TextBox 15"/>
          <p:cNvSpPr txBox="1"/>
          <p:nvPr userDrawn="1"/>
        </p:nvSpPr>
        <p:spPr>
          <a:xfrm>
            <a:off x="6512651" y="6418390"/>
            <a:ext cx="2120965" cy="276999"/>
          </a:xfrm>
          <a:prstGeom prst="rect">
            <a:avLst/>
          </a:prstGeom>
          <a:noFill/>
        </p:spPr>
        <p:txBody>
          <a:bodyPr wrap="none" rtlCol="0">
            <a:spAutoFit/>
          </a:bodyPr>
          <a:lstStyle/>
          <a:p>
            <a:pPr algn="r"/>
            <a:r>
              <a:rPr lang="en-US" dirty="0" smtClean="0"/>
              <a:t>Adrian Jennings,</a:t>
            </a:r>
            <a:r>
              <a:rPr lang="en-US" baseline="0" dirty="0" smtClean="0"/>
              <a:t> Time Domain</a:t>
            </a:r>
            <a:endParaRPr lang="en-US" dirty="0"/>
          </a:p>
        </p:txBody>
      </p:sp>
      <p:sp>
        <p:nvSpPr>
          <p:cNvPr id="17" name="TextBox 16"/>
          <p:cNvSpPr txBox="1"/>
          <p:nvPr userDrawn="1"/>
        </p:nvSpPr>
        <p:spPr>
          <a:xfrm>
            <a:off x="3499336" y="334039"/>
            <a:ext cx="5043523" cy="307777"/>
          </a:xfrm>
          <a:prstGeom prst="rect">
            <a:avLst/>
          </a:prstGeom>
          <a:noFill/>
        </p:spPr>
        <p:txBody>
          <a:bodyPr wrap="square" rtlCol="0">
            <a:spAutoFit/>
          </a:bodyPr>
          <a:lstStyle/>
          <a:p>
            <a:pPr marL="1828800" lvl="3" algn="r"/>
            <a:r>
              <a:rPr lang="en-US" sz="1400" dirty="0" smtClean="0">
                <a:solidFill>
                  <a:schemeClr val="tx1"/>
                </a:solidFill>
                <a:latin typeface="Times New Roman Bold" charset="0"/>
                <a:cs typeface="Times New Roman Bold" charset="0"/>
                <a:sym typeface="Times New Roman Bold" charset="0"/>
              </a:rPr>
              <a:t>doc.: IEEE 802. </a:t>
            </a:r>
            <a:r>
              <a:rPr lang="en-US" sz="1400" dirty="0" smtClean="0">
                <a:solidFill>
                  <a:schemeClr val="tx1"/>
                </a:solidFill>
                <a:latin typeface="Times New Roman Bold" charset="0"/>
                <a:cs typeface="Times New Roman Bold" charset="0"/>
                <a:sym typeface="Times New Roman Bold" charset="0"/>
              </a:rPr>
              <a:t>15-10-0145-00-004f</a:t>
            </a:r>
            <a:endParaRPr lang="en-US" sz="1400" dirty="0">
              <a:solidFill>
                <a:schemeClr val="tx1"/>
              </a:solidFill>
              <a:latin typeface="Times New Roman Bold" charset="0"/>
              <a:cs typeface="Times New Roman Bold" charset="0"/>
              <a:sym typeface="Times New Roman Bold"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Adrian.jennings@timedomain.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r>
              <a:rPr lang="en-US" dirty="0"/>
              <a:t>Slide </a:t>
            </a:r>
            <a:fld id="{62040A0B-F633-4B7B-BBB4-D34CAE5E699D}" type="slidenum">
              <a:rPr lang="en-US"/>
              <a:pPr/>
              <a:t>1</a:t>
            </a:fld>
            <a:endParaRPr lang="en-US" dirty="0"/>
          </a:p>
        </p:txBody>
      </p:sp>
      <p:sp>
        <p:nvSpPr>
          <p:cNvPr id="27651" name="Rectangle 3"/>
          <p:cNvSpPr>
            <a:spLocks noChangeArrowheads="1"/>
          </p:cNvSpPr>
          <p:nvPr/>
        </p:nvSpPr>
        <p:spPr bwMode="auto">
          <a:xfrm>
            <a:off x="152400" y="609600"/>
            <a:ext cx="8991600" cy="5016758"/>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t>Submission Title:</a:t>
            </a:r>
            <a:r>
              <a:rPr lang="en-US" sz="1600" dirty="0"/>
              <a:t> </a:t>
            </a:r>
            <a:r>
              <a:rPr lang="en-US" sz="1600" dirty="0" smtClean="0"/>
              <a:t>[Considerations for Non-Coherent UWB Receivers Operating in Long Range Mode]</a:t>
            </a:r>
            <a:endParaRPr lang="en-US" sz="1600" dirty="0"/>
          </a:p>
          <a:p>
            <a:r>
              <a:rPr lang="en-US" sz="1600" b="1" dirty="0"/>
              <a:t>Date Submitted: </a:t>
            </a:r>
            <a:r>
              <a:rPr lang="en-US" sz="1600" dirty="0" smtClean="0"/>
              <a:t>[4 March, 2010]</a:t>
            </a:r>
            <a:r>
              <a:rPr lang="en-US" sz="1600" dirty="0"/>
              <a:t>	</a:t>
            </a:r>
          </a:p>
          <a:p>
            <a:pPr>
              <a:defRPr/>
            </a:pPr>
            <a:r>
              <a:rPr lang="en-US" sz="1600" b="1" dirty="0">
                <a:solidFill>
                  <a:schemeClr val="tx2"/>
                </a:solidFill>
              </a:rPr>
              <a:t>Source:</a:t>
            </a:r>
            <a:r>
              <a:rPr lang="en-US" sz="1600" dirty="0">
                <a:solidFill>
                  <a:schemeClr val="tx2"/>
                </a:solidFill>
              </a:rPr>
              <a:t> </a:t>
            </a:r>
            <a:r>
              <a:rPr lang="en-US" sz="1600" dirty="0">
                <a:latin typeface="Times New Roman" charset="0"/>
                <a:cs typeface="Times New Roman" charset="0"/>
                <a:sym typeface="Times New Roman" charset="0"/>
              </a:rPr>
              <a:t> [Adrian Jennings] Company [Time Domain]</a:t>
            </a:r>
            <a:endParaRPr lang="en-US" dirty="0">
              <a:latin typeface="Times New Roman" charset="0"/>
              <a:cs typeface="Times" charset="0"/>
              <a:sym typeface="Times New Roman" charset="0"/>
            </a:endParaRPr>
          </a:p>
          <a:p>
            <a:pPr>
              <a:defRPr/>
            </a:pPr>
            <a:r>
              <a:rPr lang="en-US" sz="1600" dirty="0">
                <a:latin typeface="Times New Roman" charset="0"/>
                <a:cs typeface="Times New Roman" charset="0"/>
                <a:sym typeface="Times New Roman" charset="0"/>
              </a:rPr>
              <a:t>Address [330 Wynn Drive, Suite 300, Huntsville, AL. 35805. USA]</a:t>
            </a:r>
            <a:endParaRPr lang="en-US" dirty="0">
              <a:latin typeface="Times New Roman" charset="0"/>
              <a:cs typeface="Times" charset="0"/>
              <a:sym typeface="Times New Roman" charset="0"/>
            </a:endParaRPr>
          </a:p>
          <a:p>
            <a:pPr>
              <a:defRPr/>
            </a:pPr>
            <a:r>
              <a:rPr lang="en-US" sz="1600" dirty="0">
                <a:latin typeface="Times New Roman" charset="0"/>
                <a:cs typeface="Times New Roman" charset="0"/>
                <a:sym typeface="Times New Roman" charset="0"/>
              </a:rPr>
              <a:t>Voice:[+1 256 759 4708], FAX: [+1 256 922 0387], E-Mail:[adrian.jennings@timedomain.com]</a:t>
            </a:r>
            <a:r>
              <a:rPr lang="en-US" sz="1600" dirty="0">
                <a:solidFill>
                  <a:schemeClr val="tx2"/>
                </a:solidFill>
              </a:rPr>
              <a:t>	</a:t>
            </a:r>
          </a:p>
          <a:p>
            <a:pPr>
              <a:spcBef>
                <a:spcPts val="600"/>
              </a:spcBef>
              <a:spcAft>
                <a:spcPts val="600"/>
              </a:spcAft>
            </a:pPr>
            <a:r>
              <a:rPr lang="en-US" sz="1600" b="1" dirty="0"/>
              <a:t>Re:</a:t>
            </a:r>
            <a:r>
              <a:rPr lang="en-US" sz="1600" dirty="0"/>
              <a:t> </a:t>
            </a:r>
            <a:r>
              <a:rPr lang="en-US" sz="1600" dirty="0" smtClean="0"/>
              <a:t>[Packet structures to aid non-coherent UWB receivers]</a:t>
            </a:r>
            <a:endParaRPr lang="en-US" sz="1600" dirty="0"/>
          </a:p>
          <a:p>
            <a:pPr>
              <a:spcBef>
                <a:spcPts val="600"/>
              </a:spcBef>
              <a:spcAft>
                <a:spcPts val="600"/>
              </a:spcAft>
            </a:pPr>
            <a:r>
              <a:rPr lang="en-US" sz="1600" b="1" dirty="0" smtClean="0"/>
              <a:t>Abstract</a:t>
            </a:r>
            <a:r>
              <a:rPr lang="en-US" sz="1600" b="1" dirty="0"/>
              <a:t>:</a:t>
            </a:r>
            <a:r>
              <a:rPr lang="en-US" sz="1600" dirty="0"/>
              <a:t>	</a:t>
            </a:r>
            <a:r>
              <a:rPr lang="en-US" sz="1600" dirty="0" smtClean="0"/>
              <a:t>[This document proposes two remedies to help non-coherent UWB receivers receive and demodulate Long Range Mode packets intended primarily for coherent receivers]</a:t>
            </a:r>
            <a:endParaRPr lang="en-US" sz="1600" dirty="0"/>
          </a:p>
          <a:p>
            <a:pPr>
              <a:spcBef>
                <a:spcPts val="600"/>
              </a:spcBef>
              <a:spcAft>
                <a:spcPts val="600"/>
              </a:spcAft>
            </a:pPr>
            <a:r>
              <a:rPr lang="en-US" sz="1600" b="1" dirty="0"/>
              <a:t>Purpose:</a:t>
            </a:r>
            <a:r>
              <a:rPr lang="en-US" sz="1600" dirty="0"/>
              <a:t>	</a:t>
            </a:r>
            <a:r>
              <a:rPr lang="en-US" sz="1600" dirty="0" smtClean="0"/>
              <a:t>[To resolve outstanding issues on the current baseline proposal]</a:t>
            </a:r>
            <a:endParaRPr lang="en-US" sz="1600" dirty="0"/>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solidFill>
                  <a:schemeClr val="tx2"/>
                </a:solidFill>
              </a:rPr>
              <a:t>.</a:t>
            </a:r>
          </a:p>
          <a:p>
            <a:endParaRPr lang="en-US" sz="1600" dirty="0">
              <a:solidFill>
                <a:schemeClr val="tx2"/>
              </a:solidFill>
            </a:endParaRP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Modulation Proposal</a:t>
            </a:r>
            <a:endParaRPr lang="en-US" dirty="0"/>
          </a:p>
        </p:txBody>
      </p:sp>
      <p:sp>
        <p:nvSpPr>
          <p:cNvPr id="3" name="Content Placeholder 2"/>
          <p:cNvSpPr>
            <a:spLocks noGrp="1"/>
          </p:cNvSpPr>
          <p:nvPr>
            <p:ph idx="1"/>
          </p:nvPr>
        </p:nvSpPr>
        <p:spPr/>
        <p:txBody>
          <a:bodyPr/>
          <a:lstStyle/>
          <a:p>
            <a:r>
              <a:rPr lang="en-US" sz="2800" dirty="0" smtClean="0"/>
              <a:t>It is proposed that the modulation scheme be modified to ensure a maximum length to any run of zero pulse positions</a:t>
            </a:r>
          </a:p>
          <a:p>
            <a:r>
              <a:rPr lang="en-US" sz="2800" dirty="0" smtClean="0"/>
              <a:t>This </a:t>
            </a:r>
            <a:r>
              <a:rPr lang="en-US" sz="2800" dirty="0" smtClean="0"/>
              <a:t>means </a:t>
            </a:r>
            <a:r>
              <a:rPr lang="en-US" sz="2800" dirty="0" smtClean="0"/>
              <a:t>inserting a data 1 after a defined run of data </a:t>
            </a:r>
            <a:r>
              <a:rPr lang="en-US" sz="2800" dirty="0" smtClean="0"/>
              <a:t>0’s</a:t>
            </a:r>
            <a:endParaRPr lang="en-US" sz="2800" dirty="0" smtClean="0"/>
          </a:p>
          <a:p>
            <a:r>
              <a:rPr lang="en-US" sz="2800" dirty="0" smtClean="0"/>
              <a:t>How many </a:t>
            </a:r>
            <a:r>
              <a:rPr lang="en-US" sz="2800" dirty="0" smtClean="0"/>
              <a:t>0’s can </a:t>
            </a:r>
            <a:r>
              <a:rPr lang="en-US" sz="2800" dirty="0" smtClean="0"/>
              <a:t>be tolerated?</a:t>
            </a:r>
            <a:endParaRPr lang="en-US" sz="28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Example Calculations</a:t>
            </a:r>
            <a:endParaRPr lang="en-US" dirty="0"/>
          </a:p>
        </p:txBody>
      </p:sp>
      <p:sp>
        <p:nvSpPr>
          <p:cNvPr id="3" name="Content Placeholder 2"/>
          <p:cNvSpPr>
            <a:spLocks noGrp="1"/>
          </p:cNvSpPr>
          <p:nvPr>
            <p:ph idx="1"/>
          </p:nvPr>
        </p:nvSpPr>
        <p:spPr/>
        <p:txBody>
          <a:bodyPr/>
          <a:lstStyle/>
          <a:p>
            <a:r>
              <a:rPr lang="en-US" sz="2400" dirty="0" smtClean="0"/>
              <a:t>Assumptions</a:t>
            </a:r>
          </a:p>
          <a:p>
            <a:pPr lvl="1"/>
            <a:r>
              <a:rPr lang="en-US" sz="2000" dirty="0" smtClean="0"/>
              <a:t>100MHz Rx clock, which can make 10ns pulse windows</a:t>
            </a:r>
          </a:p>
          <a:p>
            <a:pPr lvl="1"/>
            <a:r>
              <a:rPr lang="en-US" sz="2000" dirty="0" smtClean="0"/>
              <a:t>20ppm crystals in Tx and Rx per the UWB 4a PHY</a:t>
            </a:r>
          </a:p>
          <a:p>
            <a:pPr lvl="1"/>
            <a:r>
              <a:rPr lang="en-US" sz="2000" dirty="0" smtClean="0"/>
              <a:t>Goal is to drift no more than one window before receiving a pulse (which is a data 1)</a:t>
            </a:r>
          </a:p>
          <a:p>
            <a:r>
              <a:rPr lang="en-US" sz="2400" dirty="0" smtClean="0"/>
              <a:t>Calculations</a:t>
            </a:r>
          </a:p>
          <a:p>
            <a:pPr lvl="1"/>
            <a:r>
              <a:rPr lang="en-US" sz="2000" dirty="0" smtClean="0"/>
              <a:t>Worst case link drift is 2x20ppm = 40ppm</a:t>
            </a:r>
          </a:p>
          <a:p>
            <a:pPr lvl="1"/>
            <a:r>
              <a:rPr lang="en-US" sz="2000" dirty="0" smtClean="0"/>
              <a:t>Time to drift 10ns @ 40ppm = 250ms</a:t>
            </a:r>
          </a:p>
          <a:p>
            <a:pPr lvl="1"/>
            <a:r>
              <a:rPr lang="en-US" sz="2000" dirty="0" smtClean="0"/>
              <a:t># pulses @ 2MHz in 250ms = 500</a:t>
            </a:r>
            <a:endParaRPr lang="en-US" sz="20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Modulation Modification</a:t>
            </a:r>
            <a:endParaRPr lang="en-US" dirty="0"/>
          </a:p>
        </p:txBody>
      </p:sp>
      <p:sp>
        <p:nvSpPr>
          <p:cNvPr id="3" name="Content Placeholder 2"/>
          <p:cNvSpPr>
            <a:spLocks noGrp="1"/>
          </p:cNvSpPr>
          <p:nvPr>
            <p:ph idx="1"/>
          </p:nvPr>
        </p:nvSpPr>
        <p:spPr/>
        <p:txBody>
          <a:bodyPr/>
          <a:lstStyle/>
          <a:p>
            <a:r>
              <a:rPr lang="en-US" sz="2400" dirty="0" smtClean="0"/>
              <a:t>Worst case is Long Range Mode, with multiple pulses per symbol</a:t>
            </a:r>
          </a:p>
          <a:p>
            <a:r>
              <a:rPr lang="en-US" sz="2400" dirty="0" smtClean="0"/>
              <a:t>Exact number of pulses per symbol still TBD</a:t>
            </a:r>
          </a:p>
          <a:p>
            <a:r>
              <a:rPr lang="en-US" sz="2400" dirty="0" smtClean="0"/>
              <a:t>Table below shows how many bits are in a 500 pulse run for various symbol mapping values</a:t>
            </a:r>
            <a:endParaRPr lang="en-US" sz="24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12</a:t>
            </a:fld>
            <a:endParaRPr lang="en-US"/>
          </a:p>
        </p:txBody>
      </p:sp>
      <p:graphicFrame>
        <p:nvGraphicFramePr>
          <p:cNvPr id="5" name="Table 4"/>
          <p:cNvGraphicFramePr>
            <a:graphicFrameLocks noGrp="1"/>
          </p:cNvGraphicFramePr>
          <p:nvPr/>
        </p:nvGraphicFramePr>
        <p:xfrm>
          <a:off x="1934314" y="4358936"/>
          <a:ext cx="5226758" cy="1853676"/>
        </p:xfrm>
        <a:graphic>
          <a:graphicData uri="http://schemas.openxmlformats.org/drawingml/2006/table">
            <a:tbl>
              <a:tblPr/>
              <a:tblGrid>
                <a:gridCol w="2613379"/>
                <a:gridCol w="2613379"/>
              </a:tblGrid>
              <a:tr h="303881">
                <a:tc>
                  <a:txBody>
                    <a:bodyPr/>
                    <a:lstStyle/>
                    <a:p>
                      <a:pPr algn="ctr" fontAlgn="b"/>
                      <a:r>
                        <a:rPr lang="en-US" sz="1700" b="1" i="0" u="none" strike="noStrike" dirty="0">
                          <a:solidFill>
                            <a:srgbClr val="000000"/>
                          </a:solidFill>
                          <a:latin typeface="Calibri"/>
                        </a:rPr>
                        <a:t>Bits per Symbol</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1" i="0" u="none" strike="noStrike">
                          <a:solidFill>
                            <a:srgbClr val="000000"/>
                          </a:solidFill>
                          <a:latin typeface="Calibri"/>
                        </a:rPr>
                        <a:t># 0's before inserting 1</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9076">
                <a:tc>
                  <a:txBody>
                    <a:bodyPr/>
                    <a:lstStyle/>
                    <a:p>
                      <a:pPr algn="ctr" fontAlgn="b"/>
                      <a:r>
                        <a:rPr lang="en-US" sz="1700" b="0" i="0" u="none" strike="noStrike">
                          <a:solidFill>
                            <a:srgbClr val="000000"/>
                          </a:solidFill>
                          <a:latin typeface="Calibri"/>
                        </a:rPr>
                        <a:t>8</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a:solidFill>
                            <a:srgbClr val="000000"/>
                          </a:solidFill>
                          <a:latin typeface="Calibri"/>
                        </a:rPr>
                        <a:t>63</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3881">
                <a:tc>
                  <a:txBody>
                    <a:bodyPr/>
                    <a:lstStyle/>
                    <a:p>
                      <a:pPr algn="ctr" fontAlgn="b"/>
                      <a:r>
                        <a:rPr lang="en-US" sz="1700" b="0" i="0" u="none" strike="noStrike">
                          <a:solidFill>
                            <a:srgbClr val="000000"/>
                          </a:solidFill>
                          <a:latin typeface="Calibri"/>
                        </a:rPr>
                        <a:t>16</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a:solidFill>
                            <a:srgbClr val="000000"/>
                          </a:solidFill>
                          <a:latin typeface="Calibri"/>
                        </a:rPr>
                        <a:t>31</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3881">
                <a:tc>
                  <a:txBody>
                    <a:bodyPr/>
                    <a:lstStyle/>
                    <a:p>
                      <a:pPr algn="ctr" fontAlgn="b"/>
                      <a:r>
                        <a:rPr lang="en-US" sz="1700" b="0" i="0" u="none" strike="noStrike">
                          <a:solidFill>
                            <a:srgbClr val="000000"/>
                          </a:solidFill>
                          <a:latin typeface="Calibri"/>
                        </a:rPr>
                        <a:t>32</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a:solidFill>
                            <a:srgbClr val="000000"/>
                          </a:solidFill>
                          <a:latin typeface="Calibri"/>
                        </a:rPr>
                        <a:t>16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3881">
                <a:tc>
                  <a:txBody>
                    <a:bodyPr/>
                    <a:lstStyle/>
                    <a:p>
                      <a:pPr algn="ctr" fontAlgn="b"/>
                      <a:r>
                        <a:rPr lang="en-US" sz="1700" b="0" i="0" u="none" strike="noStrike">
                          <a:solidFill>
                            <a:srgbClr val="000000"/>
                          </a:solidFill>
                          <a:latin typeface="Calibri"/>
                        </a:rPr>
                        <a:t>48</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a:solidFill>
                            <a:srgbClr val="000000"/>
                          </a:solidFill>
                          <a:latin typeface="Calibri"/>
                        </a:rPr>
                        <a:t>10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9076">
                <a:tc>
                  <a:txBody>
                    <a:bodyPr/>
                    <a:lstStyle/>
                    <a:p>
                      <a:pPr algn="ctr" fontAlgn="b"/>
                      <a:r>
                        <a:rPr lang="en-US" sz="1700" b="0" i="0" u="none" strike="noStrike">
                          <a:solidFill>
                            <a:srgbClr val="000000"/>
                          </a:solidFill>
                          <a:latin typeface="Calibri"/>
                        </a:rPr>
                        <a:t>64</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a:solidFill>
                            <a:srgbClr val="000000"/>
                          </a:solidFill>
                          <a:latin typeface="Calibri"/>
                        </a:rPr>
                        <a:t>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sz="2400" dirty="0" smtClean="0"/>
              <a:t>Interoperability between Long Range tags and Base Mode receivers can be significantly improved with little cost</a:t>
            </a:r>
          </a:p>
          <a:p>
            <a:r>
              <a:rPr lang="en-US" sz="2400" dirty="0" smtClean="0"/>
              <a:t>A preamble and modulation modification has been proposed</a:t>
            </a:r>
          </a:p>
          <a:p>
            <a:r>
              <a:rPr lang="en-US" sz="2400" dirty="0" smtClean="0"/>
              <a:t>Questions to answer in the Task Group</a:t>
            </a:r>
          </a:p>
          <a:p>
            <a:pPr lvl="1"/>
            <a:r>
              <a:rPr lang="en-US" sz="2000" dirty="0" smtClean="0"/>
              <a:t>Can we accept the Long Range preamble modification?</a:t>
            </a:r>
          </a:p>
          <a:p>
            <a:pPr lvl="1"/>
            <a:r>
              <a:rPr lang="en-US" sz="2000" dirty="0" smtClean="0"/>
              <a:t>Can we accept the principle of inserting 1’s in the data after a run of 0’s?</a:t>
            </a:r>
          </a:p>
          <a:p>
            <a:pPr lvl="1"/>
            <a:r>
              <a:rPr lang="en-US" sz="2000" dirty="0" smtClean="0"/>
              <a:t>Can we agree on the parameters that defines the maximum 0 run length tolerable?</a:t>
            </a:r>
            <a:endParaRPr lang="en-US" sz="20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13</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1F3B5DFC-929C-471F-84D7-B6C2F6C9F477}" type="slidenum">
              <a:rPr lang="en-US"/>
              <a:pPr/>
              <a:t>2</a:t>
            </a:fld>
            <a:endParaRPr lang="en-US"/>
          </a:p>
        </p:txBody>
      </p:sp>
      <p:sp>
        <p:nvSpPr>
          <p:cNvPr id="26626" name="Rectangle 2"/>
          <p:cNvSpPr>
            <a:spLocks noGrp="1" noChangeArrowheads="1"/>
          </p:cNvSpPr>
          <p:nvPr>
            <p:ph type="ctrTitle"/>
          </p:nvPr>
        </p:nvSpPr>
        <p:spPr>
          <a:xfrm>
            <a:off x="424070" y="2286000"/>
            <a:ext cx="8295860" cy="1143000"/>
          </a:xfrm>
        </p:spPr>
        <p:txBody>
          <a:bodyPr/>
          <a:lstStyle/>
          <a:p>
            <a:r>
              <a:rPr lang="en-US" dirty="0" smtClean="0"/>
              <a:t>Considerations for Non-Coherent UWB Receivers Operating in Long Range Mode</a:t>
            </a:r>
            <a:endParaRPr lang="en-US" dirty="0"/>
          </a:p>
        </p:txBody>
      </p:sp>
      <p:sp>
        <p:nvSpPr>
          <p:cNvPr id="26627" name="Rectangle 3"/>
          <p:cNvSpPr>
            <a:spLocks noGrp="1" noChangeArrowheads="1"/>
          </p:cNvSpPr>
          <p:nvPr>
            <p:ph type="subTitle" idx="1"/>
          </p:nvPr>
        </p:nvSpPr>
        <p:spPr/>
        <p:txBody>
          <a:bodyPr/>
          <a:lstStyle/>
          <a:p>
            <a:pPr lvl="0"/>
            <a:r>
              <a:rPr lang="en-US" sz="2800" dirty="0" smtClean="0">
                <a:solidFill>
                  <a:srgbClr val="000000"/>
                </a:solidFill>
              </a:rPr>
              <a:t>Adrian Jennings</a:t>
            </a:r>
          </a:p>
          <a:p>
            <a:pPr lvl="0"/>
            <a:r>
              <a:rPr lang="en-US" sz="2800" dirty="0" smtClean="0">
                <a:solidFill>
                  <a:srgbClr val="000000"/>
                </a:solidFill>
                <a:hlinkClick r:id="rId3"/>
              </a:rPr>
              <a:t>adrian.jennings@timedomain.com</a:t>
            </a:r>
            <a:endParaRPr lang="en-US" sz="2800" dirty="0" smtClean="0">
              <a:solidFill>
                <a:srgbClr val="000000"/>
              </a:solidFill>
            </a:endParaRPr>
          </a:p>
          <a:p>
            <a:pPr lvl="0"/>
            <a:r>
              <a:rPr lang="en-US" sz="2800" dirty="0" smtClean="0">
                <a:solidFill>
                  <a:srgbClr val="000000"/>
                </a:solidFill>
              </a:rPr>
              <a:t>+1 256 759 4708</a:t>
            </a:r>
          </a:p>
          <a:p>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mtClean="0"/>
              <a:t>Background</a:t>
            </a:r>
            <a:endParaRPr lang="en-US" dirty="0"/>
          </a:p>
        </p:txBody>
      </p:sp>
      <p:sp>
        <p:nvSpPr>
          <p:cNvPr id="4099" name="Rectangle 3"/>
          <p:cNvSpPr>
            <a:spLocks noGrp="1" noChangeArrowheads="1"/>
          </p:cNvSpPr>
          <p:nvPr>
            <p:ph type="body" idx="1"/>
          </p:nvPr>
        </p:nvSpPr>
        <p:spPr>
          <a:xfrm>
            <a:off x="685800" y="1709531"/>
            <a:ext cx="7772400" cy="4651512"/>
          </a:xfrm>
        </p:spPr>
        <p:txBody>
          <a:bodyPr/>
          <a:lstStyle/>
          <a:p>
            <a:r>
              <a:rPr lang="en-US" sz="2400" dirty="0" smtClean="0"/>
              <a:t>The current draft of the 802.15.4f standard includes a long range mode for the UWB PHY</a:t>
            </a:r>
          </a:p>
          <a:p>
            <a:pPr lvl="1"/>
            <a:r>
              <a:rPr lang="en-US" sz="2000" dirty="0" smtClean="0"/>
              <a:t>Intended primarily for use by a coherent receiver</a:t>
            </a:r>
          </a:p>
          <a:p>
            <a:pPr lvl="1"/>
            <a:r>
              <a:rPr lang="en-US" sz="2000" dirty="0" smtClean="0"/>
              <a:t>Uses many (m) pulses per bit to enable pulse integration</a:t>
            </a:r>
          </a:p>
          <a:p>
            <a:r>
              <a:rPr lang="en-US" sz="2400" dirty="0" smtClean="0"/>
              <a:t>This mode must also be received and demodulated by a non-coherent receiver</a:t>
            </a:r>
          </a:p>
          <a:p>
            <a:r>
              <a:rPr lang="en-US" sz="2400" dirty="0" smtClean="0"/>
              <a:t>Two potential problems arise</a:t>
            </a:r>
          </a:p>
          <a:p>
            <a:pPr marL="914400" lvl="1" indent="-457200">
              <a:buFont typeface="+mj-lt"/>
              <a:buAutoNum type="arabicPeriod"/>
            </a:pPr>
            <a:r>
              <a:rPr lang="en-US" sz="2000" dirty="0" smtClean="0"/>
              <a:t>The long SFD is not ideal for synchronization</a:t>
            </a:r>
          </a:p>
          <a:p>
            <a:pPr marL="914400" lvl="1" indent="-457200">
              <a:buFont typeface="+mj-lt"/>
              <a:buAutoNum type="arabicPeriod"/>
            </a:pPr>
            <a:r>
              <a:rPr lang="en-US" sz="2000" dirty="0" smtClean="0"/>
              <a:t>Any long periods of zeros will cause loss of synchronization</a:t>
            </a:r>
          </a:p>
          <a:p>
            <a:pPr marL="514350" indent="-457200"/>
            <a:r>
              <a:rPr lang="en-US" sz="2400" dirty="0" smtClean="0"/>
              <a:t>Item #2 is also problematic for the coherent receiver when using OOK modulation</a:t>
            </a:r>
          </a:p>
          <a:p>
            <a:pPr lvl="1"/>
            <a:endParaRPr lang="en-US" sz="2000" dirty="0"/>
          </a:p>
        </p:txBody>
      </p:sp>
      <p:sp>
        <p:nvSpPr>
          <p:cNvPr id="6" name="Slide Number Placeholder 5"/>
          <p:cNvSpPr>
            <a:spLocks noGrp="1"/>
          </p:cNvSpPr>
          <p:nvPr>
            <p:ph type="sldNum" sz="quarter" idx="12"/>
          </p:nvPr>
        </p:nvSpPr>
        <p:spPr/>
        <p:txBody>
          <a:bodyPr/>
          <a:lstStyle/>
          <a:p>
            <a:r>
              <a:rPr lang="en-US" smtClean="0"/>
              <a:t>Slide </a:t>
            </a:r>
            <a:fld id="{2594007F-F26C-4AA8-A483-D58C1BE65CCC}"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Attaining Alignment</a:t>
            </a:r>
            <a:endParaRPr lang="en-US" dirty="0"/>
          </a:p>
        </p:txBody>
      </p:sp>
      <p:sp>
        <p:nvSpPr>
          <p:cNvPr id="4" name="Slide Number Placeholder 3"/>
          <p:cNvSpPr>
            <a:spLocks noGrp="1"/>
          </p:cNvSpPr>
          <p:nvPr>
            <p:ph type="sldNum" sz="quarter" idx="12"/>
          </p:nvPr>
        </p:nvSpPr>
        <p:spPr/>
        <p:txBody>
          <a:bodyPr/>
          <a:lstStyle/>
          <a:p>
            <a:r>
              <a:rPr lang="en-US" smtClean="0"/>
              <a:t>Slide </a:t>
            </a:r>
            <a:fld id="{C1591725-786E-4A19-84B5-0A5FB0EBD1E1}"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Preamble Proposal</a:t>
            </a:r>
            <a:endParaRPr lang="en-US" dirty="0"/>
          </a:p>
        </p:txBody>
      </p:sp>
      <p:sp>
        <p:nvSpPr>
          <p:cNvPr id="3" name="Content Placeholder 2"/>
          <p:cNvSpPr>
            <a:spLocks noGrp="1"/>
          </p:cNvSpPr>
          <p:nvPr>
            <p:ph idx="1"/>
          </p:nvPr>
        </p:nvSpPr>
        <p:spPr/>
        <p:txBody>
          <a:bodyPr/>
          <a:lstStyle/>
          <a:p>
            <a:r>
              <a:rPr lang="en-US" sz="2800" dirty="0" smtClean="0"/>
              <a:t>It is proposed that the Long Range Mode preamble include the 1 pulse per symbol </a:t>
            </a:r>
            <a:r>
              <a:rPr lang="en-US" sz="2800" dirty="0" smtClean="0"/>
              <a:t>SFD as </a:t>
            </a:r>
            <a:r>
              <a:rPr lang="en-US" sz="2800" dirty="0" smtClean="0"/>
              <a:t>the last 16 pulses</a:t>
            </a:r>
          </a:p>
          <a:p>
            <a:r>
              <a:rPr lang="en-US" sz="2800" dirty="0" smtClean="0"/>
              <a:t>This provides a sync marker for the non-coherent receiver at the expense of slightly reduced preamble energy for the coherent receiver</a:t>
            </a:r>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Proposed Preamble Diagram</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6</a:t>
            </a:fld>
            <a:endParaRPr lang="en-US"/>
          </a:p>
        </p:txBody>
      </p:sp>
      <p:cxnSp>
        <p:nvCxnSpPr>
          <p:cNvPr id="6" name="Straight Connector 5"/>
          <p:cNvCxnSpPr/>
          <p:nvPr/>
        </p:nvCxnSpPr>
        <p:spPr>
          <a:xfrm rot="5400000">
            <a:off x="5018515" y="4685678"/>
            <a:ext cx="2867491" cy="0"/>
          </a:xfrm>
          <a:prstGeom prst="line">
            <a:avLst/>
          </a:prstGeom>
          <a:ln w="12700">
            <a:solidFill>
              <a:schemeClr val="tx1"/>
            </a:solidFill>
            <a:headEnd type="none" w="med" len="med"/>
            <a:tailEnd type="none" w="med" len="med"/>
          </a:ln>
          <a:effectLst/>
        </p:spPr>
        <p:style>
          <a:lnRef idx="2">
            <a:schemeClr val="accent2"/>
          </a:lnRef>
          <a:fillRef idx="0">
            <a:schemeClr val="accent2"/>
          </a:fillRef>
          <a:effectRef idx="1">
            <a:schemeClr val="accent2"/>
          </a:effectRef>
          <a:fontRef idx="minor">
            <a:schemeClr val="tx1"/>
          </a:fontRef>
        </p:style>
      </p:cxnSp>
      <p:sp>
        <p:nvSpPr>
          <p:cNvPr id="7" name="Rectangle 6"/>
          <p:cNvSpPr/>
          <p:nvPr/>
        </p:nvSpPr>
        <p:spPr>
          <a:xfrm>
            <a:off x="5264001" y="5817580"/>
            <a:ext cx="1188257" cy="266330"/>
          </a:xfrm>
          <a:prstGeom prst="rect">
            <a:avLst/>
          </a:prstGeom>
          <a:solidFill>
            <a:schemeClr val="accent2">
              <a:lumMod val="60000"/>
              <a:lumOff val="4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Preamble</a:t>
            </a:r>
            <a:endParaRPr lang="en-US" sz="1400" dirty="0">
              <a:solidFill>
                <a:schemeClr val="tx1"/>
              </a:solidFill>
            </a:endParaRPr>
          </a:p>
        </p:txBody>
      </p:sp>
      <p:sp>
        <p:nvSpPr>
          <p:cNvPr id="8" name="Rectangle 7"/>
          <p:cNvSpPr/>
          <p:nvPr/>
        </p:nvSpPr>
        <p:spPr>
          <a:xfrm>
            <a:off x="6452259" y="5817580"/>
            <a:ext cx="707898" cy="266330"/>
          </a:xfrm>
          <a:prstGeom prst="rect">
            <a:avLst/>
          </a:prstGeom>
          <a:solidFill>
            <a:schemeClr val="accent2">
              <a:lumMod val="40000"/>
              <a:lumOff val="6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SFD</a:t>
            </a:r>
            <a:endParaRPr lang="en-US" sz="1400" dirty="0">
              <a:solidFill>
                <a:schemeClr val="tx1"/>
              </a:solidFill>
            </a:endParaRPr>
          </a:p>
        </p:txBody>
      </p:sp>
      <p:sp>
        <p:nvSpPr>
          <p:cNvPr id="9" name="TextBox 8"/>
          <p:cNvSpPr txBox="1"/>
          <p:nvPr/>
        </p:nvSpPr>
        <p:spPr>
          <a:xfrm>
            <a:off x="4635303" y="5780868"/>
            <a:ext cx="628698" cy="338554"/>
          </a:xfrm>
          <a:prstGeom prst="rect">
            <a:avLst/>
          </a:prstGeom>
          <a:noFill/>
        </p:spPr>
        <p:txBody>
          <a:bodyPr wrap="none" rtlCol="0">
            <a:spAutoFit/>
          </a:bodyPr>
          <a:lstStyle/>
          <a:p>
            <a:r>
              <a:rPr lang="en-US" sz="1600" b="1" dirty="0" smtClean="0">
                <a:latin typeface="+mn-lt"/>
              </a:rPr>
              <a:t>Key:</a:t>
            </a:r>
            <a:endParaRPr lang="en-US" sz="1600" b="1" dirty="0">
              <a:latin typeface="+mn-lt"/>
            </a:endParaRPr>
          </a:p>
        </p:txBody>
      </p:sp>
      <p:sp>
        <p:nvSpPr>
          <p:cNvPr id="10" name="TextBox 9"/>
          <p:cNvSpPr txBox="1"/>
          <p:nvPr/>
        </p:nvSpPr>
        <p:spPr>
          <a:xfrm>
            <a:off x="129113" y="4188529"/>
            <a:ext cx="1733167" cy="477054"/>
          </a:xfrm>
          <a:prstGeom prst="rect">
            <a:avLst/>
          </a:prstGeom>
          <a:noFill/>
        </p:spPr>
        <p:txBody>
          <a:bodyPr wrap="none" rtlCol="0">
            <a:spAutoFit/>
          </a:bodyPr>
          <a:lstStyle/>
          <a:p>
            <a:r>
              <a:rPr lang="en-US" sz="1400" b="1" dirty="0" smtClean="0">
                <a:latin typeface="+mn-lt"/>
              </a:rPr>
              <a:t>Long Range Mode</a:t>
            </a:r>
          </a:p>
          <a:p>
            <a:r>
              <a:rPr lang="en-US" sz="1100" b="1" dirty="0" smtClean="0">
                <a:latin typeface="+mn-lt"/>
              </a:rPr>
              <a:t>(2 MHz)</a:t>
            </a:r>
            <a:endParaRPr lang="en-US" sz="1100" b="1" dirty="0">
              <a:latin typeface="+mn-lt"/>
            </a:endParaRPr>
          </a:p>
        </p:txBody>
      </p:sp>
      <p:sp>
        <p:nvSpPr>
          <p:cNvPr id="11" name="TextBox 10"/>
          <p:cNvSpPr txBox="1"/>
          <p:nvPr/>
        </p:nvSpPr>
        <p:spPr>
          <a:xfrm>
            <a:off x="129113" y="3544897"/>
            <a:ext cx="1128835" cy="477054"/>
          </a:xfrm>
          <a:prstGeom prst="rect">
            <a:avLst/>
          </a:prstGeom>
          <a:noFill/>
        </p:spPr>
        <p:txBody>
          <a:bodyPr wrap="none" rtlCol="0">
            <a:spAutoFit/>
          </a:bodyPr>
          <a:lstStyle/>
          <a:p>
            <a:r>
              <a:rPr lang="en-US" sz="1400" b="1" dirty="0" smtClean="0">
                <a:latin typeface="+mn-lt"/>
              </a:rPr>
              <a:t>Base Mode</a:t>
            </a:r>
          </a:p>
          <a:p>
            <a:r>
              <a:rPr lang="en-US" sz="1100" b="1" dirty="0" smtClean="0">
                <a:latin typeface="+mn-lt"/>
              </a:rPr>
              <a:t>(1 MHz)</a:t>
            </a:r>
          </a:p>
        </p:txBody>
      </p:sp>
      <p:sp>
        <p:nvSpPr>
          <p:cNvPr id="13" name="Rectangle 12"/>
          <p:cNvSpPr/>
          <p:nvPr/>
        </p:nvSpPr>
        <p:spPr>
          <a:xfrm>
            <a:off x="5300259" y="3580409"/>
            <a:ext cx="1152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1111111111111111</a:t>
            </a:r>
            <a:endParaRPr lang="en-US" sz="1000" dirty="0">
              <a:solidFill>
                <a:schemeClr val="tx1"/>
              </a:solidFill>
            </a:endParaRPr>
          </a:p>
        </p:txBody>
      </p:sp>
      <p:sp>
        <p:nvSpPr>
          <p:cNvPr id="14" name="Rectangle 13"/>
          <p:cNvSpPr/>
          <p:nvPr/>
        </p:nvSpPr>
        <p:spPr>
          <a:xfrm>
            <a:off x="6452259" y="3580409"/>
            <a:ext cx="1152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0001010010011101</a:t>
            </a:r>
            <a:endParaRPr lang="en-US" sz="1000" dirty="0">
              <a:solidFill>
                <a:schemeClr val="tx1"/>
              </a:solidFill>
            </a:endParaRPr>
          </a:p>
        </p:txBody>
      </p:sp>
      <p:sp>
        <p:nvSpPr>
          <p:cNvPr id="15" name="Rectangle 14"/>
          <p:cNvSpPr/>
          <p:nvPr/>
        </p:nvSpPr>
        <p:spPr>
          <a:xfrm>
            <a:off x="1844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16" name="Rectangle 15"/>
          <p:cNvSpPr/>
          <p:nvPr/>
        </p:nvSpPr>
        <p:spPr>
          <a:xfrm>
            <a:off x="6452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17" name="Rectangle 16"/>
          <p:cNvSpPr/>
          <p:nvPr/>
        </p:nvSpPr>
        <p:spPr>
          <a:xfrm>
            <a:off x="2132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18" name="Rectangle 17"/>
          <p:cNvSpPr/>
          <p:nvPr/>
        </p:nvSpPr>
        <p:spPr>
          <a:xfrm>
            <a:off x="2420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19" name="Rectangle 18"/>
          <p:cNvSpPr/>
          <p:nvPr/>
        </p:nvSpPr>
        <p:spPr>
          <a:xfrm>
            <a:off x="2708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0" name="Rectangle 19"/>
          <p:cNvSpPr/>
          <p:nvPr/>
        </p:nvSpPr>
        <p:spPr>
          <a:xfrm>
            <a:off x="2996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1" name="Rectangle 20"/>
          <p:cNvSpPr/>
          <p:nvPr/>
        </p:nvSpPr>
        <p:spPr>
          <a:xfrm>
            <a:off x="3284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2" name="Rectangle 21"/>
          <p:cNvSpPr/>
          <p:nvPr/>
        </p:nvSpPr>
        <p:spPr>
          <a:xfrm>
            <a:off x="3572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3" name="Rectangle 22"/>
          <p:cNvSpPr/>
          <p:nvPr/>
        </p:nvSpPr>
        <p:spPr>
          <a:xfrm>
            <a:off x="3860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4" name="Rectangle 23"/>
          <p:cNvSpPr/>
          <p:nvPr/>
        </p:nvSpPr>
        <p:spPr>
          <a:xfrm>
            <a:off x="4148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5" name="Rectangle 24"/>
          <p:cNvSpPr/>
          <p:nvPr/>
        </p:nvSpPr>
        <p:spPr>
          <a:xfrm>
            <a:off x="4436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6" name="Rectangle 25"/>
          <p:cNvSpPr/>
          <p:nvPr/>
        </p:nvSpPr>
        <p:spPr>
          <a:xfrm>
            <a:off x="4724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7" name="Rectangle 26"/>
          <p:cNvSpPr/>
          <p:nvPr/>
        </p:nvSpPr>
        <p:spPr>
          <a:xfrm>
            <a:off x="5012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8" name="Rectangle 27"/>
          <p:cNvSpPr/>
          <p:nvPr/>
        </p:nvSpPr>
        <p:spPr>
          <a:xfrm>
            <a:off x="5300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0001</a:t>
            </a:r>
            <a:endParaRPr lang="en-US" sz="1000" dirty="0">
              <a:solidFill>
                <a:schemeClr val="tx1"/>
              </a:solidFill>
            </a:endParaRPr>
          </a:p>
        </p:txBody>
      </p:sp>
      <p:sp>
        <p:nvSpPr>
          <p:cNvPr id="29" name="Rectangle 28"/>
          <p:cNvSpPr/>
          <p:nvPr/>
        </p:nvSpPr>
        <p:spPr>
          <a:xfrm>
            <a:off x="6740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0" name="Rectangle 29"/>
          <p:cNvSpPr/>
          <p:nvPr/>
        </p:nvSpPr>
        <p:spPr>
          <a:xfrm>
            <a:off x="7028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1" name="Rectangle 30"/>
          <p:cNvSpPr/>
          <p:nvPr/>
        </p:nvSpPr>
        <p:spPr>
          <a:xfrm>
            <a:off x="7316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2" name="Rectangle 31"/>
          <p:cNvSpPr/>
          <p:nvPr/>
        </p:nvSpPr>
        <p:spPr>
          <a:xfrm>
            <a:off x="7604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3" name="Rectangle 32"/>
          <p:cNvSpPr/>
          <p:nvPr/>
        </p:nvSpPr>
        <p:spPr>
          <a:xfrm>
            <a:off x="7892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4" name="Rectangle 33"/>
          <p:cNvSpPr/>
          <p:nvPr/>
        </p:nvSpPr>
        <p:spPr>
          <a:xfrm>
            <a:off x="8180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5" name="Rectangle 34"/>
          <p:cNvSpPr/>
          <p:nvPr/>
        </p:nvSpPr>
        <p:spPr>
          <a:xfrm>
            <a:off x="8468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6" name="Rectangle 35"/>
          <p:cNvSpPr/>
          <p:nvPr/>
        </p:nvSpPr>
        <p:spPr>
          <a:xfrm>
            <a:off x="5588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0100</a:t>
            </a:r>
            <a:endParaRPr lang="en-US" sz="1000" dirty="0">
              <a:solidFill>
                <a:schemeClr val="tx1"/>
              </a:solidFill>
            </a:endParaRPr>
          </a:p>
        </p:txBody>
      </p:sp>
      <p:sp>
        <p:nvSpPr>
          <p:cNvPr id="37" name="Rectangle 36"/>
          <p:cNvSpPr/>
          <p:nvPr/>
        </p:nvSpPr>
        <p:spPr>
          <a:xfrm>
            <a:off x="5876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1001</a:t>
            </a:r>
            <a:endParaRPr lang="en-US" sz="1000" dirty="0">
              <a:solidFill>
                <a:schemeClr val="tx1"/>
              </a:solidFill>
            </a:endParaRPr>
          </a:p>
        </p:txBody>
      </p:sp>
      <p:sp>
        <p:nvSpPr>
          <p:cNvPr id="38" name="Rectangle 37"/>
          <p:cNvSpPr/>
          <p:nvPr/>
        </p:nvSpPr>
        <p:spPr>
          <a:xfrm>
            <a:off x="6164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1101</a:t>
            </a:r>
            <a:endParaRPr lang="en-US" sz="1000" dirty="0">
              <a:solidFill>
                <a:schemeClr val="tx1"/>
              </a:solidFill>
            </a:endParaRPr>
          </a:p>
        </p:txBody>
      </p:sp>
      <p:sp>
        <p:nvSpPr>
          <p:cNvPr id="41" name="Rectangle 40"/>
          <p:cNvSpPr/>
          <p:nvPr/>
        </p:nvSpPr>
        <p:spPr>
          <a:xfrm>
            <a:off x="8756259" y="4215163"/>
            <a:ext cx="288000" cy="266330"/>
          </a:xfrm>
          <a:prstGeom prst="rect">
            <a:avLst/>
          </a:prstGeom>
          <a:gradFill flip="none" rotWithShape="1">
            <a:gsLst>
              <a:gs pos="0">
                <a:schemeClr val="accent2">
                  <a:lumMod val="40000"/>
                  <a:lumOff val="60000"/>
                  <a:tint val="66000"/>
                  <a:satMod val="160000"/>
                </a:schemeClr>
              </a:gs>
              <a:gs pos="50000">
                <a:schemeClr val="accent2">
                  <a:lumMod val="40000"/>
                  <a:lumOff val="60000"/>
                  <a:tint val="44500"/>
                  <a:satMod val="160000"/>
                </a:schemeClr>
              </a:gs>
              <a:gs pos="100000">
                <a:schemeClr val="accent2">
                  <a:lumMod val="40000"/>
                  <a:lumOff val="60000"/>
                  <a:tint val="23500"/>
                  <a:satMod val="160000"/>
                </a:schemeClr>
              </a:gs>
            </a:gsLst>
            <a:lin ang="0" scaled="1"/>
            <a:tileRect/>
          </a:gra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Etc.</a:t>
            </a:r>
            <a:endParaRPr lang="en-US" sz="1000" dirty="0">
              <a:solidFill>
                <a:schemeClr val="tx1"/>
              </a:solidFill>
            </a:endParaRPr>
          </a:p>
        </p:txBody>
      </p:sp>
      <p:sp>
        <p:nvSpPr>
          <p:cNvPr id="42" name="TextBox 41"/>
          <p:cNvSpPr txBox="1"/>
          <p:nvPr/>
        </p:nvSpPr>
        <p:spPr>
          <a:xfrm>
            <a:off x="4148259" y="4680972"/>
            <a:ext cx="756938" cy="276999"/>
          </a:xfrm>
          <a:prstGeom prst="rect">
            <a:avLst/>
          </a:prstGeom>
          <a:noFill/>
        </p:spPr>
        <p:txBody>
          <a:bodyPr wrap="none" rtlCol="0">
            <a:spAutoFit/>
          </a:bodyPr>
          <a:lstStyle/>
          <a:p>
            <a:r>
              <a:rPr lang="en-US" sz="1200" b="1" dirty="0" smtClean="0">
                <a:latin typeface="+mn-lt"/>
              </a:rPr>
              <a:t>1:1 SFD</a:t>
            </a:r>
            <a:endParaRPr lang="en-US" sz="1200" b="1" dirty="0">
              <a:latin typeface="+mn-lt"/>
            </a:endParaRPr>
          </a:p>
        </p:txBody>
      </p:sp>
      <p:cxnSp>
        <p:nvCxnSpPr>
          <p:cNvPr id="45" name="Straight Arrow Connector 44"/>
          <p:cNvCxnSpPr>
            <a:stCxn id="42" idx="3"/>
          </p:cNvCxnSpPr>
          <p:nvPr/>
        </p:nvCxnSpPr>
        <p:spPr>
          <a:xfrm flipV="1">
            <a:off x="4905197" y="4481494"/>
            <a:ext cx="683062" cy="337978"/>
          </a:xfrm>
          <a:prstGeom prst="straightConnector1">
            <a:avLst/>
          </a:prstGeom>
          <a:ln w="12700">
            <a:solidFill>
              <a:schemeClr val="tx1"/>
            </a:solidFill>
            <a:headEnd type="none" w="med" len="med"/>
            <a:tailEnd type="triangle" w="med" len="med"/>
          </a:ln>
          <a:effectLst/>
        </p:spPr>
        <p:style>
          <a:lnRef idx="2">
            <a:schemeClr val="accent2"/>
          </a:lnRef>
          <a:fillRef idx="0">
            <a:schemeClr val="accent2"/>
          </a:fillRef>
          <a:effectRef idx="1">
            <a:schemeClr val="accent2"/>
          </a:effectRef>
          <a:fontRef idx="minor">
            <a:schemeClr val="tx1"/>
          </a:fontRef>
        </p:style>
      </p:cxnSp>
      <p:sp>
        <p:nvSpPr>
          <p:cNvPr id="46" name="TextBox 45"/>
          <p:cNvSpPr txBox="1"/>
          <p:nvPr/>
        </p:nvSpPr>
        <p:spPr>
          <a:xfrm>
            <a:off x="7659363" y="3868062"/>
            <a:ext cx="1384896" cy="276999"/>
          </a:xfrm>
          <a:prstGeom prst="rect">
            <a:avLst/>
          </a:prstGeom>
          <a:noFill/>
        </p:spPr>
        <p:txBody>
          <a:bodyPr wrap="square" rtlCol="0">
            <a:spAutoFit/>
          </a:bodyPr>
          <a:lstStyle/>
          <a:p>
            <a:r>
              <a:rPr lang="en-US" sz="1200" b="1" dirty="0" smtClean="0">
                <a:latin typeface="+mn-lt"/>
              </a:rPr>
              <a:t>1:1 SFD</a:t>
            </a:r>
            <a:endParaRPr lang="en-US" sz="1200" b="1" dirty="0">
              <a:latin typeface="+mn-lt"/>
            </a:endParaRPr>
          </a:p>
        </p:txBody>
      </p:sp>
      <p:cxnSp>
        <p:nvCxnSpPr>
          <p:cNvPr id="47" name="Straight Arrow Connector 46"/>
          <p:cNvCxnSpPr>
            <a:stCxn id="46" idx="1"/>
            <a:endCxn id="14" idx="2"/>
          </p:cNvCxnSpPr>
          <p:nvPr/>
        </p:nvCxnSpPr>
        <p:spPr>
          <a:xfrm rot="10800000">
            <a:off x="7028259" y="3846740"/>
            <a:ext cx="631104" cy="159823"/>
          </a:xfrm>
          <a:prstGeom prst="straightConnector1">
            <a:avLst/>
          </a:prstGeom>
          <a:ln w="12700">
            <a:solidFill>
              <a:schemeClr val="tx1"/>
            </a:solidFill>
            <a:headEnd type="none" w="med" len="med"/>
            <a:tailEnd type="triangle" w="med" len="med"/>
          </a:ln>
          <a:effectLst/>
        </p:spPr>
        <p:style>
          <a:lnRef idx="2">
            <a:schemeClr val="accent2"/>
          </a:lnRef>
          <a:fillRef idx="0">
            <a:schemeClr val="accent2"/>
          </a:fillRef>
          <a:effectRef idx="1">
            <a:schemeClr val="accent2"/>
          </a:effectRef>
          <a:fontRef idx="minor">
            <a:schemeClr val="tx1"/>
          </a:fontRef>
        </p:style>
      </p:cxnSp>
      <p:sp>
        <p:nvSpPr>
          <p:cNvPr id="48" name="TextBox 47"/>
          <p:cNvSpPr txBox="1"/>
          <p:nvPr/>
        </p:nvSpPr>
        <p:spPr>
          <a:xfrm>
            <a:off x="6758938" y="4680972"/>
            <a:ext cx="756938" cy="276999"/>
          </a:xfrm>
          <a:prstGeom prst="rect">
            <a:avLst/>
          </a:prstGeom>
          <a:noFill/>
        </p:spPr>
        <p:txBody>
          <a:bodyPr wrap="none" rtlCol="0">
            <a:spAutoFit/>
          </a:bodyPr>
          <a:lstStyle/>
          <a:p>
            <a:r>
              <a:rPr lang="en-US" b="1" dirty="0" smtClean="0">
                <a:latin typeface="+mn-lt"/>
              </a:rPr>
              <a:t>4</a:t>
            </a:r>
            <a:r>
              <a:rPr lang="en-US" sz="1200" b="1" dirty="0" smtClean="0">
                <a:latin typeface="+mn-lt"/>
              </a:rPr>
              <a:t>:1 SFD</a:t>
            </a:r>
            <a:endParaRPr lang="en-US" sz="1200" b="1" dirty="0">
              <a:latin typeface="+mn-lt"/>
            </a:endParaRPr>
          </a:p>
        </p:txBody>
      </p:sp>
      <p:cxnSp>
        <p:nvCxnSpPr>
          <p:cNvPr id="49" name="Straight Arrow Connector 48"/>
          <p:cNvCxnSpPr>
            <a:stCxn id="48" idx="3"/>
          </p:cNvCxnSpPr>
          <p:nvPr/>
        </p:nvCxnSpPr>
        <p:spPr>
          <a:xfrm flipV="1">
            <a:off x="7515876" y="4481494"/>
            <a:ext cx="683062" cy="337978"/>
          </a:xfrm>
          <a:prstGeom prst="straightConnector1">
            <a:avLst/>
          </a:prstGeom>
          <a:ln w="12700">
            <a:solidFill>
              <a:schemeClr val="tx1"/>
            </a:solidFill>
            <a:headEnd type="none" w="med" len="med"/>
            <a:tailEnd type="triangle" w="med" len="med"/>
          </a:ln>
          <a:effectLst/>
        </p:spPr>
        <p:style>
          <a:lnRef idx="2">
            <a:schemeClr val="accent2"/>
          </a:lnRef>
          <a:fillRef idx="0">
            <a:schemeClr val="accent2"/>
          </a:fillRef>
          <a:effectRef idx="1">
            <a:schemeClr val="accent2"/>
          </a:effectRef>
          <a:fontRef idx="minor">
            <a:schemeClr val="tx1"/>
          </a:fontRef>
        </p:style>
      </p:cxnSp>
      <p:sp>
        <p:nvSpPr>
          <p:cNvPr id="50" name="TextBox 49"/>
          <p:cNvSpPr txBox="1"/>
          <p:nvPr/>
        </p:nvSpPr>
        <p:spPr>
          <a:xfrm>
            <a:off x="2080592" y="2398644"/>
            <a:ext cx="5014514" cy="307777"/>
          </a:xfrm>
          <a:prstGeom prst="rect">
            <a:avLst/>
          </a:prstGeom>
          <a:noFill/>
        </p:spPr>
        <p:txBody>
          <a:bodyPr wrap="none" rtlCol="0">
            <a:spAutoFit/>
          </a:bodyPr>
          <a:lstStyle/>
          <a:p>
            <a:r>
              <a:rPr lang="en-US" sz="1400" b="1" dirty="0" smtClean="0">
                <a:latin typeface="+mn-lt"/>
              </a:rPr>
              <a:t>Using 4 pulses per symbol for illustrative purposes only:</a:t>
            </a:r>
            <a:endParaRPr lang="en-US" sz="1400" b="1" dirty="0">
              <a:latin typeface="+mn-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Lost in Preamble</a:t>
            </a:r>
            <a:endParaRPr lang="en-US" dirty="0"/>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7</a:t>
            </a:fld>
            <a:endParaRPr lang="en-US"/>
          </a:p>
        </p:txBody>
      </p:sp>
      <p:graphicFrame>
        <p:nvGraphicFramePr>
          <p:cNvPr id="4" name="Table 3"/>
          <p:cNvGraphicFramePr>
            <a:graphicFrameLocks noGrp="1"/>
          </p:cNvGraphicFramePr>
          <p:nvPr/>
        </p:nvGraphicFramePr>
        <p:xfrm>
          <a:off x="1430406" y="2476913"/>
          <a:ext cx="6467563" cy="2267364"/>
        </p:xfrm>
        <a:graphic>
          <a:graphicData uri="http://schemas.openxmlformats.org/drawingml/2006/table">
            <a:tbl>
              <a:tblPr/>
              <a:tblGrid>
                <a:gridCol w="1616891"/>
                <a:gridCol w="1212668"/>
                <a:gridCol w="1212668"/>
                <a:gridCol w="1212668"/>
                <a:gridCol w="1212668"/>
              </a:tblGrid>
              <a:tr h="371699">
                <a:tc rowSpan="2">
                  <a:txBody>
                    <a:bodyPr/>
                    <a:lstStyle/>
                    <a:p>
                      <a:pPr algn="ctr" fontAlgn="b"/>
                      <a:r>
                        <a:rPr lang="en-US" sz="2100" b="1" i="0" u="none" strike="noStrike">
                          <a:solidFill>
                            <a:srgbClr val="000000"/>
                          </a:solidFill>
                          <a:latin typeface="Calibri"/>
                        </a:rPr>
                        <a:t>Preamble Length</a:t>
                      </a:r>
                    </a:p>
                  </a:txBody>
                  <a:tcPr marL="18585" marR="18585" marT="185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fontAlgn="b"/>
                      <a:r>
                        <a:rPr lang="en-US" sz="2100" b="1" i="0" u="none" strike="noStrike">
                          <a:solidFill>
                            <a:srgbClr val="000000"/>
                          </a:solidFill>
                          <a:latin typeface="Calibri"/>
                        </a:rPr>
                        <a:t>Bits per symbol</a:t>
                      </a:r>
                    </a:p>
                  </a:txBody>
                  <a:tcPr marL="18585" marR="18585" marT="185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390284">
                <a:tc vMerge="1">
                  <a:txBody>
                    <a:bodyPr/>
                    <a:lstStyle/>
                    <a:p>
                      <a:endParaRPr lang="en-US"/>
                    </a:p>
                  </a:txBody>
                  <a:tcPr/>
                </a:tc>
                <a:tc>
                  <a:txBody>
                    <a:bodyPr/>
                    <a:lstStyle/>
                    <a:p>
                      <a:pPr algn="ctr" fontAlgn="b"/>
                      <a:r>
                        <a:rPr lang="en-US" sz="2100" b="0" i="0" u="none" strike="noStrike">
                          <a:solidFill>
                            <a:srgbClr val="000000"/>
                          </a:solidFill>
                          <a:latin typeface="Calibri"/>
                        </a:rPr>
                        <a:t>8</a:t>
                      </a:r>
                    </a:p>
                  </a:txBody>
                  <a:tcPr marL="18585" marR="18585" marT="185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16</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32</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64</a:t>
                      </a:r>
                    </a:p>
                  </a:txBody>
                  <a:tcPr marL="18585" marR="18585" marT="185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1699">
                <a:tc>
                  <a:txBody>
                    <a:bodyPr/>
                    <a:lstStyle/>
                    <a:p>
                      <a:pPr algn="ctr" fontAlgn="b"/>
                      <a:r>
                        <a:rPr lang="en-US" sz="2100" b="0" i="0" u="none" strike="noStrike">
                          <a:solidFill>
                            <a:srgbClr val="000000"/>
                          </a:solidFill>
                          <a:latin typeface="Calibri"/>
                        </a:rPr>
                        <a:t>16</a:t>
                      </a:r>
                    </a:p>
                  </a:txBody>
                  <a:tcPr marL="18585" marR="18585" marT="185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-0.63</a:t>
                      </a:r>
                    </a:p>
                  </a:txBody>
                  <a:tcPr marL="18585" marR="18585" marT="185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-0.31</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-0.15</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-0.08</a:t>
                      </a:r>
                    </a:p>
                  </a:txBody>
                  <a:tcPr marL="18585" marR="18585" marT="185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699">
                <a:tc>
                  <a:txBody>
                    <a:bodyPr/>
                    <a:lstStyle/>
                    <a:p>
                      <a:pPr algn="ctr" fontAlgn="b"/>
                      <a:r>
                        <a:rPr lang="en-US" sz="2100" b="0" i="0" u="none" strike="noStrike">
                          <a:solidFill>
                            <a:srgbClr val="000000"/>
                          </a:solidFill>
                          <a:latin typeface="Calibri"/>
                        </a:rPr>
                        <a:t>32</a:t>
                      </a:r>
                    </a:p>
                  </a:txBody>
                  <a:tcPr marL="18585" marR="18585" marT="185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-0.31</a:t>
                      </a:r>
                    </a:p>
                  </a:txBody>
                  <a:tcPr marL="18585" marR="18585" marT="185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-0.15</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-0.08</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-0.04</a:t>
                      </a:r>
                    </a:p>
                  </a:txBody>
                  <a:tcPr marL="18585" marR="18585" marT="185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699">
                <a:tc>
                  <a:txBody>
                    <a:bodyPr/>
                    <a:lstStyle/>
                    <a:p>
                      <a:pPr algn="ctr" fontAlgn="b"/>
                      <a:r>
                        <a:rPr lang="en-US" sz="2100" b="0" i="0" u="none" strike="noStrike">
                          <a:solidFill>
                            <a:srgbClr val="000000"/>
                          </a:solidFill>
                          <a:latin typeface="Calibri"/>
                        </a:rPr>
                        <a:t>48</a:t>
                      </a:r>
                    </a:p>
                  </a:txBody>
                  <a:tcPr marL="18585" marR="18585" marT="185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-0.21</a:t>
                      </a:r>
                    </a:p>
                  </a:txBody>
                  <a:tcPr marL="18585" marR="18585" marT="185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-0.10</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-0.05</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-0.03</a:t>
                      </a:r>
                    </a:p>
                  </a:txBody>
                  <a:tcPr marL="18585" marR="18585" marT="185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0284">
                <a:tc>
                  <a:txBody>
                    <a:bodyPr/>
                    <a:lstStyle/>
                    <a:p>
                      <a:pPr algn="ctr" fontAlgn="b"/>
                      <a:r>
                        <a:rPr lang="en-US" sz="2100" b="0" i="0" u="none" strike="noStrike">
                          <a:solidFill>
                            <a:srgbClr val="000000"/>
                          </a:solidFill>
                          <a:latin typeface="Calibri"/>
                        </a:rPr>
                        <a:t>64</a:t>
                      </a:r>
                    </a:p>
                  </a:txBody>
                  <a:tcPr marL="18585" marR="18585" marT="185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-0.15</a:t>
                      </a:r>
                    </a:p>
                  </a:txBody>
                  <a:tcPr marL="18585" marR="18585" marT="185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-0.08</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-0.04</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dirty="0">
                          <a:solidFill>
                            <a:srgbClr val="000000"/>
                          </a:solidFill>
                          <a:latin typeface="Calibri"/>
                        </a:rPr>
                        <a:t>-0.02</a:t>
                      </a:r>
                    </a:p>
                  </a:txBody>
                  <a:tcPr marL="18585" marR="18585" marT="185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3074504" y="1881809"/>
            <a:ext cx="2994991" cy="461665"/>
          </a:xfrm>
          <a:prstGeom prst="rect">
            <a:avLst/>
          </a:prstGeom>
          <a:noFill/>
        </p:spPr>
        <p:txBody>
          <a:bodyPr wrap="square" rtlCol="0">
            <a:spAutoFit/>
          </a:bodyPr>
          <a:lstStyle/>
          <a:p>
            <a:r>
              <a:rPr lang="en-US" sz="2400" b="1" dirty="0" smtClean="0">
                <a:latin typeface="+mn-lt"/>
              </a:rPr>
              <a:t>Energy loss in dB</a:t>
            </a:r>
            <a:endParaRPr lang="en-US" sz="2400" b="1" dirty="0">
              <a:latin typeface="+mn-lt"/>
            </a:endParaRPr>
          </a:p>
        </p:txBody>
      </p:sp>
      <p:sp>
        <p:nvSpPr>
          <p:cNvPr id="6" name="TextBox 5"/>
          <p:cNvSpPr txBox="1"/>
          <p:nvPr/>
        </p:nvSpPr>
        <p:spPr>
          <a:xfrm>
            <a:off x="1192696" y="5367131"/>
            <a:ext cx="7365927" cy="461665"/>
          </a:xfrm>
          <a:prstGeom prst="rect">
            <a:avLst/>
          </a:prstGeom>
          <a:noFill/>
        </p:spPr>
        <p:txBody>
          <a:bodyPr wrap="square" rtlCol="0">
            <a:spAutoFit/>
          </a:bodyPr>
          <a:lstStyle/>
          <a:p>
            <a:r>
              <a:rPr lang="en-US" sz="2400" dirty="0" smtClean="0">
                <a:latin typeface="+mn-lt"/>
              </a:rPr>
              <a:t>A minimal effect given the gain in interoperability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Maintaining Alignment</a:t>
            </a:r>
            <a:endParaRPr lang="en-US" dirty="0"/>
          </a:p>
        </p:txBody>
      </p:sp>
      <p:sp>
        <p:nvSpPr>
          <p:cNvPr id="4" name="Slide Number Placeholder 3"/>
          <p:cNvSpPr>
            <a:spLocks noGrp="1"/>
          </p:cNvSpPr>
          <p:nvPr>
            <p:ph type="sldNum" sz="quarter" idx="12"/>
          </p:nvPr>
        </p:nvSpPr>
        <p:spPr/>
        <p:txBody>
          <a:bodyPr/>
          <a:lstStyle/>
          <a:p>
            <a:r>
              <a:rPr lang="en-US" smtClean="0"/>
              <a:t>Slide </a:t>
            </a:r>
            <a:fld id="{C1591725-786E-4A19-84B5-0A5FB0EBD1E1}"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Issue</a:t>
            </a:r>
            <a:endParaRPr lang="en-US" dirty="0"/>
          </a:p>
        </p:txBody>
      </p:sp>
      <p:sp>
        <p:nvSpPr>
          <p:cNvPr id="3" name="Content Placeholder 2"/>
          <p:cNvSpPr>
            <a:spLocks noGrp="1"/>
          </p:cNvSpPr>
          <p:nvPr>
            <p:ph idx="1"/>
          </p:nvPr>
        </p:nvSpPr>
        <p:spPr/>
        <p:txBody>
          <a:bodyPr/>
          <a:lstStyle/>
          <a:p>
            <a:r>
              <a:rPr lang="en-US" sz="2400" dirty="0" smtClean="0"/>
              <a:t>For an OOK system, no energy is received for a zero data value</a:t>
            </a:r>
          </a:p>
          <a:p>
            <a:r>
              <a:rPr lang="en-US" sz="2400" dirty="0" smtClean="0"/>
              <a:t>Long stretches of zeros therefore provide no reference to correct for clock drift during a packet</a:t>
            </a:r>
          </a:p>
          <a:p>
            <a:r>
              <a:rPr lang="en-US" sz="2400" dirty="0" smtClean="0"/>
              <a:t>We must ensure that the modulation scheme allows this </a:t>
            </a:r>
            <a:r>
              <a:rPr lang="en-US" sz="2400" dirty="0" smtClean="0"/>
              <a:t>“sync on </a:t>
            </a:r>
            <a:r>
              <a:rPr lang="en-US" sz="2400" dirty="0" smtClean="0"/>
              <a:t>data” functionality in all modes</a:t>
            </a:r>
          </a:p>
          <a:p>
            <a:r>
              <a:rPr lang="en-US" sz="2400" dirty="0" smtClean="0"/>
              <a:t>This is of particular concern in the Long Range mode which has a much higher likelihood of long sequences of zeros</a:t>
            </a:r>
            <a:endParaRPr lang="en-US" sz="24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9</a:t>
            </a:fld>
            <a:endParaRPr lang="en-US"/>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300</TotalTime>
  <Words>900</Words>
  <Application>Microsoft Office PowerPoint</Application>
  <PresentationFormat>On-screen Show (4:3)</PresentationFormat>
  <Paragraphs>205</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IEEE-P802_15</vt:lpstr>
      <vt:lpstr>Slide 1</vt:lpstr>
      <vt:lpstr>Considerations for Non-Coherent UWB Receivers Operating in Long Range Mode</vt:lpstr>
      <vt:lpstr>Background</vt:lpstr>
      <vt:lpstr>Attaining Alignment</vt:lpstr>
      <vt:lpstr>Preamble Proposal</vt:lpstr>
      <vt:lpstr>Proposed Preamble Diagram</vt:lpstr>
      <vt:lpstr>Energy Lost in Preamble</vt:lpstr>
      <vt:lpstr>Maintaining Alignment</vt:lpstr>
      <vt:lpstr>The Issue</vt:lpstr>
      <vt:lpstr>Modulation Proposal</vt:lpstr>
      <vt:lpstr>Example Calculations</vt:lpstr>
      <vt:lpstr>Modulation Modification</vt:lpstr>
      <vt:lpstr>Summary</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Adrian Jennings</dc:creator>
  <dc:description>&lt;doc#&gt;</dc:description>
  <cp:lastModifiedBy>Adrian Jennings</cp:lastModifiedBy>
  <cp:revision>12</cp:revision>
  <cp:lastPrinted>1998-02-10T13:28:06Z</cp:lastPrinted>
  <dcterms:created xsi:type="dcterms:W3CDTF">2010-03-01T17:29:55Z</dcterms:created>
  <dcterms:modified xsi:type="dcterms:W3CDTF">2010-03-04T19:45:45Z</dcterms:modified>
</cp:coreProperties>
</file>