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352" r:id="rId2"/>
    <p:sldId id="353" r:id="rId3"/>
    <p:sldId id="292" r:id="rId4"/>
    <p:sldId id="304" r:id="rId5"/>
    <p:sldId id="340" r:id="rId6"/>
    <p:sldId id="341" r:id="rId7"/>
    <p:sldId id="342" r:id="rId8"/>
    <p:sldId id="343" r:id="rId9"/>
    <p:sldId id="305" r:id="rId10"/>
    <p:sldId id="344" r:id="rId11"/>
    <p:sldId id="345" r:id="rId12"/>
    <p:sldId id="354" r:id="rId13"/>
    <p:sldId id="348" r:id="rId14"/>
    <p:sldId id="331" r:id="rId15"/>
    <p:sldId id="332" r:id="rId16"/>
    <p:sldId id="356" r:id="rId17"/>
    <p:sldId id="334" r:id="rId18"/>
    <p:sldId id="350" r:id="rId19"/>
    <p:sldId id="351" r:id="rId20"/>
    <p:sldId id="363" r:id="rId21"/>
    <p:sldId id="357" r:id="rId22"/>
    <p:sldId id="358" r:id="rId23"/>
    <p:sldId id="359" r:id="rId24"/>
    <p:sldId id="339" r:id="rId25"/>
    <p:sldId id="323" r:id="rId26"/>
    <p:sldId id="307" r:id="rId27"/>
    <p:sldId id="364" r:id="rId28"/>
    <p:sldId id="308" r:id="rId29"/>
    <p:sldId id="309" r:id="rId30"/>
    <p:sldId id="310" r:id="rId31"/>
    <p:sldId id="360" r:id="rId32"/>
    <p:sldId id="325" r:id="rId33"/>
    <p:sldId id="312" r:id="rId34"/>
    <p:sldId id="315" r:id="rId35"/>
    <p:sldId id="324" r:id="rId36"/>
    <p:sldId id="306" r:id="rId37"/>
    <p:sldId id="317" r:id="rId38"/>
    <p:sldId id="362" r:id="rId39"/>
    <p:sldId id="319" r:id="rId40"/>
    <p:sldId id="326" r:id="rId41"/>
    <p:sldId id="327" r:id="rId42"/>
    <p:sldId id="328" r:id="rId43"/>
    <p:sldId id="329" r:id="rId4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8871" autoAdjust="0"/>
  </p:normalViewPr>
  <p:slideViewPr>
    <p:cSldViewPr>
      <p:cViewPr>
        <p:scale>
          <a:sx n="80" d="100"/>
          <a:sy n="80" d="100"/>
        </p:scale>
        <p:origin x="-85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752"/>
    </p:cViewPr>
  </p:sorter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87C5E5B5-9DB0-429E-BA8F-3BDF026E09D7}"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8233D6C6-329C-4004-BFD9-EE1311C8510D}"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r>
              <a:rPr lang="en-US" dirty="0" smtClean="0"/>
              <a:t>Infrastructure costs</a:t>
            </a:r>
            <a:endParaRPr lang="en-US" dirty="0"/>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37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38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40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14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42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pPr marL="0" marR="0" indent="0" algn="l" defTabSz="93345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Times New Roman" pitchFamily="18" charset="0"/>
              <a:ea typeface="+mn-ea"/>
              <a:cs typeface="+mn-cs"/>
            </a:endParaRPr>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January 2010</a:t>
            </a:r>
            <a:endParaRPr lang="en-US"/>
          </a:p>
        </p:txBody>
      </p:sp>
      <p:sp>
        <p:nvSpPr>
          <p:cNvPr id="5" name="Footer Placeholder 4"/>
          <p:cNvSpPr>
            <a:spLocks noGrp="1"/>
          </p:cNvSpPr>
          <p:nvPr>
            <p:ph type="ftr" sz="quarter" idx="11"/>
          </p:nvPr>
        </p:nvSpPr>
        <p:spPr/>
        <p:txBody>
          <a:bodyPr/>
          <a:lstStyle>
            <a:lvl1pPr>
              <a:defRPr/>
            </a:lvl1p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348018CE-AFEA-4463-A233-DEACB3DA3F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January 2010</a:t>
            </a:r>
            <a:endParaRPr lang="en-US"/>
          </a:p>
        </p:txBody>
      </p:sp>
      <p:sp>
        <p:nvSpPr>
          <p:cNvPr id="5" name="Footer Placeholder 4"/>
          <p:cNvSpPr>
            <a:spLocks noGrp="1"/>
          </p:cNvSpPr>
          <p:nvPr>
            <p:ph type="ftr" sz="quarter" idx="11"/>
          </p:nvPr>
        </p:nvSpPr>
        <p:spPr/>
        <p:txBody>
          <a:bodyPr/>
          <a:lstStyle>
            <a:lvl1pPr>
              <a:defRPr/>
            </a:lvl1p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81C442FF-1665-4C9A-9098-19FF9058C26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January 2010</a:t>
            </a:r>
            <a:endParaRPr lang="en-US"/>
          </a:p>
        </p:txBody>
      </p:sp>
      <p:sp>
        <p:nvSpPr>
          <p:cNvPr id="5" name="Footer Placeholder 4"/>
          <p:cNvSpPr>
            <a:spLocks noGrp="1"/>
          </p:cNvSpPr>
          <p:nvPr>
            <p:ph type="ftr" sz="quarter" idx="11"/>
          </p:nvPr>
        </p:nvSpPr>
        <p:spPr/>
        <p:txBody>
          <a:bodyPr/>
          <a:lstStyle>
            <a:lvl1pPr>
              <a:defRPr/>
            </a:lvl1p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088FC33D-8CC3-4D91-9022-945967EA7D0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A. Howard,  et al On-Ramp Wireless, Inc.</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8C714-F774-4153-83CB-C79AEDFD02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mj-lt"/>
              </a:defRPr>
            </a:lvl1pPr>
          </a:lstStyle>
          <a:p>
            <a:r>
              <a:rPr lang="en-US" smtClean="0"/>
              <a:t>January 2010</a:t>
            </a:r>
            <a:endParaRPr lang="en-US"/>
          </a:p>
        </p:txBody>
      </p:sp>
      <p:sp>
        <p:nvSpPr>
          <p:cNvPr id="5" name="Footer Placeholder 4"/>
          <p:cNvSpPr>
            <a:spLocks noGrp="1"/>
          </p:cNvSpPr>
          <p:nvPr>
            <p:ph type="ftr" sz="quarter" idx="11"/>
          </p:nvPr>
        </p:nvSpPr>
        <p:spPr>
          <a:xfrm>
            <a:off x="5105400" y="6475412"/>
            <a:ext cx="3429000" cy="192088"/>
          </a:xfrm>
        </p:spPr>
        <p:txBody>
          <a:bodyPr/>
          <a:lstStyle>
            <a:lvl1pPr>
              <a:defRPr>
                <a:latin typeface="+mj-lt"/>
              </a:defRPr>
            </a:lvl1pPr>
          </a:lstStyle>
          <a:p>
            <a:r>
              <a:rPr lang="en-US" smtClean="0"/>
              <a:t>David A. Howard,  et al On-Ramp Wireless, Inc.</a:t>
            </a:r>
            <a:endParaRPr lang="en-US" dirty="0"/>
          </a:p>
        </p:txBody>
      </p:sp>
      <p:sp>
        <p:nvSpPr>
          <p:cNvPr id="6" name="Slide Number Placeholder 5"/>
          <p:cNvSpPr>
            <a:spLocks noGrp="1"/>
          </p:cNvSpPr>
          <p:nvPr>
            <p:ph type="sldNum" sz="quarter" idx="12"/>
          </p:nvPr>
        </p:nvSpPr>
        <p:spPr>
          <a:xfrm>
            <a:off x="4342400" y="6475413"/>
            <a:ext cx="535403" cy="184666"/>
          </a:xfrm>
        </p:spPr>
        <p:txBody>
          <a:bodyPr/>
          <a:lstStyle>
            <a:lvl1pPr>
              <a:defRPr>
                <a:latin typeface="+mj-lt"/>
              </a:defRPr>
            </a:lvl1pPr>
          </a:lstStyle>
          <a:p>
            <a:r>
              <a:rPr lang="en-US" dirty="0" smtClean="0"/>
              <a:t>Slide </a:t>
            </a:r>
            <a:fld id="{1C6A979E-6BE7-4840-8ABA-F22D8D8DFF6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January 2010</a:t>
            </a:r>
            <a:endParaRPr lang="en-US"/>
          </a:p>
        </p:txBody>
      </p:sp>
      <p:sp>
        <p:nvSpPr>
          <p:cNvPr id="5" name="Footer Placeholder 4"/>
          <p:cNvSpPr>
            <a:spLocks noGrp="1"/>
          </p:cNvSpPr>
          <p:nvPr>
            <p:ph type="ftr" sz="quarter" idx="11"/>
          </p:nvPr>
        </p:nvSpPr>
        <p:spPr/>
        <p:txBody>
          <a:bodyPr/>
          <a:lstStyle>
            <a:lvl1pPr>
              <a:defRPr/>
            </a:lvl1p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6EFF614C-961A-484F-9100-7B1B586DECB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January 2010</a:t>
            </a:r>
            <a:endParaRPr lang="en-US"/>
          </a:p>
        </p:txBody>
      </p:sp>
      <p:sp>
        <p:nvSpPr>
          <p:cNvPr id="6" name="Footer Placeholder 5"/>
          <p:cNvSpPr>
            <a:spLocks noGrp="1"/>
          </p:cNvSpPr>
          <p:nvPr>
            <p:ph type="ftr" sz="quarter" idx="11"/>
          </p:nvPr>
        </p:nvSpPr>
        <p:spPr>
          <a:xfrm>
            <a:off x="5448300" y="6475412"/>
            <a:ext cx="3086100" cy="192088"/>
          </a:xfrm>
        </p:spPr>
        <p:txBody>
          <a:bodyPr/>
          <a:lstStyle>
            <a:lvl1pPr>
              <a:defRPr/>
            </a:lvl1pPr>
          </a:lstStyle>
          <a:p>
            <a:r>
              <a:rPr lang="en-US" smtClean="0"/>
              <a:t>David A. Howard,  et al On-Ramp Wireless, Inc.</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8664E72B-B00D-49CE-B61C-6952A72AC2E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January 2010</a:t>
            </a:r>
            <a:endParaRPr lang="en-US"/>
          </a:p>
        </p:txBody>
      </p:sp>
      <p:sp>
        <p:nvSpPr>
          <p:cNvPr id="8" name="Footer Placeholder 7"/>
          <p:cNvSpPr>
            <a:spLocks noGrp="1"/>
          </p:cNvSpPr>
          <p:nvPr>
            <p:ph type="ftr" sz="quarter" idx="11"/>
          </p:nvPr>
        </p:nvSpPr>
        <p:spPr/>
        <p:txBody>
          <a:bodyPr/>
          <a:lstStyle>
            <a:lvl1pPr>
              <a:defRPr/>
            </a:lvl1pPr>
          </a:lstStyle>
          <a:p>
            <a:r>
              <a:rPr lang="en-US" smtClean="0"/>
              <a:t>David A. Howard,  et al On-Ramp Wireless, Inc.</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0C78AB60-850F-47FA-8749-3F180F94BA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January 2010</a:t>
            </a:r>
            <a:endParaRPr lang="en-US"/>
          </a:p>
        </p:txBody>
      </p:sp>
      <p:sp>
        <p:nvSpPr>
          <p:cNvPr id="4" name="Footer Placeholder 3"/>
          <p:cNvSpPr>
            <a:spLocks noGrp="1"/>
          </p:cNvSpPr>
          <p:nvPr>
            <p:ph type="ftr" sz="quarter" idx="11"/>
          </p:nvPr>
        </p:nvSpPr>
        <p:spPr/>
        <p:txBody>
          <a:bodyPr/>
          <a:lstStyle>
            <a:lvl1pPr>
              <a:defRPr/>
            </a:lvl1pPr>
          </a:lstStyle>
          <a:p>
            <a:r>
              <a:rPr lang="en-US" smtClean="0"/>
              <a:t>David A. Howard,  et al On-Ramp Wireless, Inc.</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8D27E25-C7AE-4F3E-9E47-DF30E8F007A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January 2010</a:t>
            </a:r>
            <a:endParaRPr lang="en-US"/>
          </a:p>
        </p:txBody>
      </p:sp>
      <p:sp>
        <p:nvSpPr>
          <p:cNvPr id="3" name="Footer Placeholder 2"/>
          <p:cNvSpPr>
            <a:spLocks noGrp="1"/>
          </p:cNvSpPr>
          <p:nvPr>
            <p:ph type="ftr" sz="quarter" idx="11"/>
          </p:nvPr>
        </p:nvSpPr>
        <p:spPr/>
        <p:txBody>
          <a:bodyPr/>
          <a:lstStyle>
            <a:lvl1pPr>
              <a:defRPr/>
            </a:lvl1pPr>
          </a:lstStyle>
          <a:p>
            <a:r>
              <a:rPr lang="en-US" smtClean="0"/>
              <a:t>David A. Howard,  et al On-Ramp Wireless, Inc.</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44F949DA-6DC1-48A5-A68B-9225C040069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2010</a:t>
            </a:r>
            <a:endParaRPr lang="en-US"/>
          </a:p>
        </p:txBody>
      </p:sp>
      <p:sp>
        <p:nvSpPr>
          <p:cNvPr id="6" name="Footer Placeholder 5"/>
          <p:cNvSpPr>
            <a:spLocks noGrp="1"/>
          </p:cNvSpPr>
          <p:nvPr>
            <p:ph type="ftr" sz="quarter" idx="11"/>
          </p:nvPr>
        </p:nvSpPr>
        <p:spPr/>
        <p:txBody>
          <a:bodyPr/>
          <a:lstStyle>
            <a:lvl1pPr>
              <a:defRPr/>
            </a:lvl1pPr>
          </a:lstStyle>
          <a:p>
            <a:r>
              <a:rPr lang="en-US" smtClean="0"/>
              <a:t>David A. Howard,  et al On-Ramp Wireless, Inc.</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572AA6EF-2754-44AC-A922-20329262E1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2010</a:t>
            </a:r>
            <a:endParaRPr lang="en-US"/>
          </a:p>
        </p:txBody>
      </p:sp>
      <p:sp>
        <p:nvSpPr>
          <p:cNvPr id="6" name="Footer Placeholder 5"/>
          <p:cNvSpPr>
            <a:spLocks noGrp="1"/>
          </p:cNvSpPr>
          <p:nvPr>
            <p:ph type="ftr" sz="quarter" idx="11"/>
          </p:nvPr>
        </p:nvSpPr>
        <p:spPr/>
        <p:txBody>
          <a:bodyPr/>
          <a:lstStyle>
            <a:lvl1pPr>
              <a:defRPr/>
            </a:lvl1pPr>
          </a:lstStyle>
          <a:p>
            <a:r>
              <a:rPr lang="en-US" smtClean="0"/>
              <a:t>David A. Howard,  et al On-Ramp Wireless, Inc.</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7D364153-44DC-4450-A93C-DA0CE2C2628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atin typeface="+mj-lt"/>
              </a:defRPr>
            </a:lvl1pPr>
          </a:lstStyle>
          <a:p>
            <a:r>
              <a:rPr lang="en-US" smtClean="0"/>
              <a:t>January 2010</a:t>
            </a:r>
            <a:endParaRPr lang="en-US" dirty="0"/>
          </a:p>
        </p:txBody>
      </p:sp>
      <p:sp>
        <p:nvSpPr>
          <p:cNvPr id="1029" name="Rectangle 5"/>
          <p:cNvSpPr>
            <a:spLocks noGrp="1" noChangeArrowheads="1"/>
          </p:cNvSpPr>
          <p:nvPr>
            <p:ph type="ftr" sz="quarter" idx="3"/>
          </p:nvPr>
        </p:nvSpPr>
        <p:spPr bwMode="auto">
          <a:xfrm>
            <a:off x="4876800" y="6475412"/>
            <a:ext cx="36576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latin typeface="+mj-lt"/>
              </a:defRPr>
            </a:lvl1pPr>
          </a:lstStyle>
          <a:p>
            <a:r>
              <a:rPr lang="en-US" smtClean="0"/>
              <a:t>David A. Howard,  et al On-Ramp Wireless, Inc.</a:t>
            </a:r>
            <a:endParaRPr lang="en-US" dirty="0"/>
          </a:p>
        </p:txBody>
      </p:sp>
      <p:sp>
        <p:nvSpPr>
          <p:cNvPr id="1030" name="Rectangle 6"/>
          <p:cNvSpPr>
            <a:spLocks noGrp="1" noChangeArrowheads="1"/>
          </p:cNvSpPr>
          <p:nvPr>
            <p:ph type="sldNum" sz="quarter" idx="4"/>
          </p:nvPr>
        </p:nvSpPr>
        <p:spPr bwMode="auto">
          <a:xfrm>
            <a:off x="43424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a:latin typeface="+mj-lt"/>
              </a:defRPr>
            </a:lvl1pPr>
          </a:lstStyle>
          <a:p>
            <a:r>
              <a:rPr lang="en-US" smtClean="0"/>
              <a:t>Slide </a:t>
            </a:r>
            <a:fld id="{097AEC2D-0215-4ED6-ACE7-CBA4A5C99407}" type="slidenum">
              <a:rPr lang="en-US" smtClean="0"/>
              <a:pPr/>
              <a:t>‹#›</a:t>
            </a:fld>
            <a:endParaRPr lang="en-US"/>
          </a:p>
        </p:txBody>
      </p:sp>
      <p:sp>
        <p:nvSpPr>
          <p:cNvPr id="1031" name="Rectangle 7"/>
          <p:cNvSpPr>
            <a:spLocks noChangeArrowheads="1"/>
          </p:cNvSpPr>
          <p:nvPr/>
        </p:nvSpPr>
        <p:spPr bwMode="auto">
          <a:xfrm>
            <a:off x="2324100" y="394156"/>
            <a:ext cx="6130925" cy="215444"/>
          </a:xfrm>
          <a:prstGeom prst="rect">
            <a:avLst/>
          </a:prstGeom>
          <a:noFill/>
          <a:ln w="9525">
            <a:noFill/>
            <a:miter lim="800000"/>
            <a:headEnd/>
            <a:tailEnd/>
          </a:ln>
          <a:effectLst/>
        </p:spPr>
        <p:txBody>
          <a:bodyPr wrap="square" lIns="0" tIns="0" rIns="0" bIns="0" anchor="b">
            <a:spAutoFit/>
          </a:bodyPr>
          <a:lstStyle/>
          <a:p>
            <a:pPr lvl="4" algn="r"/>
            <a:r>
              <a:rPr lang="en-US" sz="1400" b="1" dirty="0">
                <a:latin typeface="+mj-lt"/>
              </a:rPr>
              <a:t>doc.: IEEE </a:t>
            </a:r>
            <a:r>
              <a:rPr lang="en-US" sz="1200" b="1" kern="1200" dirty="0" smtClean="0">
                <a:solidFill>
                  <a:schemeClr val="tx1"/>
                </a:solidFill>
                <a:latin typeface="Times New Roman" pitchFamily="18" charset="0"/>
                <a:ea typeface="+mn-ea"/>
                <a:cs typeface="+mn-cs"/>
              </a:rPr>
              <a:t>15-10-0053-00-wng0-</a:t>
            </a:r>
            <a:endParaRPr lang="en-US" sz="1400" b="1" dirty="0">
              <a:latin typeface="+mj-lt"/>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latin typeface="+mj-lt"/>
            </a:endParaRPr>
          </a:p>
        </p:txBody>
      </p:sp>
      <p:sp>
        <p:nvSpPr>
          <p:cNvPr id="1033" name="Rectangle 9"/>
          <p:cNvSpPr>
            <a:spLocks noChangeArrowheads="1"/>
          </p:cNvSpPr>
          <p:nvPr/>
        </p:nvSpPr>
        <p:spPr bwMode="auto">
          <a:xfrm>
            <a:off x="685800" y="6475413"/>
            <a:ext cx="838200" cy="184666"/>
          </a:xfrm>
          <a:prstGeom prst="rect">
            <a:avLst/>
          </a:prstGeom>
          <a:noFill/>
          <a:ln w="9525">
            <a:noFill/>
            <a:miter lim="800000"/>
            <a:headEnd/>
            <a:tailEnd/>
          </a:ln>
          <a:effectLst/>
        </p:spPr>
        <p:txBody>
          <a:bodyPr wrap="square" lIns="0" tIns="0" rIns="0" bIns="0">
            <a:spAutoFit/>
          </a:bodyPr>
          <a:lstStyle/>
          <a:p>
            <a:r>
              <a:rPr lang="en-US" sz="1200" dirty="0">
                <a:latin typeface="+mj-lt"/>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sz="1200">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085850" indent="-228600" algn="l" rtl="0" eaLnBrk="0" fontAlgn="base" hangingPunct="0">
        <a:spcBef>
          <a:spcPct val="20000"/>
        </a:spcBef>
        <a:spcAft>
          <a:spcPct val="0"/>
        </a:spcAft>
        <a:buChar char="•"/>
        <a:defRPr sz="2400">
          <a:solidFill>
            <a:schemeClr val="tx1"/>
          </a:solidFill>
          <a:latin typeface="+mj-lt"/>
        </a:defRPr>
      </a:lvl3pPr>
      <a:lvl4pPr marL="1428750" indent="-228600" algn="l" rtl="0" eaLnBrk="0" fontAlgn="base" hangingPunct="0">
        <a:spcBef>
          <a:spcPct val="20000"/>
        </a:spcBef>
        <a:spcAft>
          <a:spcPct val="0"/>
        </a:spcAft>
        <a:buChar char="–"/>
        <a:defRPr sz="2000">
          <a:solidFill>
            <a:schemeClr val="tx1"/>
          </a:solidFill>
          <a:latin typeface="+mj-lt"/>
        </a:defRPr>
      </a:lvl4pPr>
      <a:lvl5pPr marL="1771650" indent="-228600" algn="l" rtl="0" eaLnBrk="0" fontAlgn="base" hangingPunct="0">
        <a:spcBef>
          <a:spcPct val="20000"/>
        </a:spcBef>
        <a:spcAft>
          <a:spcPct val="0"/>
        </a:spcAft>
        <a:buChar char="•"/>
        <a:defRPr sz="2000">
          <a:solidFill>
            <a:schemeClr val="tx1"/>
          </a:solidFill>
          <a:latin typeface="+mj-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b="1" dirty="0" smtClean="0"/>
              <a:t>Project: IEEE P802.15 Working Group for Wireless Personal Area Networks (WPANs)</a:t>
            </a:r>
            <a:endParaRPr lang="en-US" sz="2400" b="1" dirty="0"/>
          </a:p>
        </p:txBody>
      </p:sp>
      <p:sp>
        <p:nvSpPr>
          <p:cNvPr id="7" name="Content Placeholder 6"/>
          <p:cNvSpPr>
            <a:spLocks noGrp="1"/>
          </p:cNvSpPr>
          <p:nvPr>
            <p:ph idx="1"/>
          </p:nvPr>
        </p:nvSpPr>
        <p:spPr/>
        <p:txBody>
          <a:bodyPr/>
          <a:lstStyle/>
          <a:p>
            <a:pPr marL="0" indent="0">
              <a:spcBef>
                <a:spcPts val="600"/>
              </a:spcBef>
              <a:spcAft>
                <a:spcPts val="600"/>
              </a:spcAft>
              <a:buNone/>
            </a:pPr>
            <a:r>
              <a:rPr lang="en-US" sz="1400" b="1" dirty="0" smtClean="0">
                <a:solidFill>
                  <a:schemeClr val="tx2"/>
                </a:solidFill>
              </a:rPr>
              <a:t>Submission </a:t>
            </a:r>
            <a:r>
              <a:rPr lang="en-US" sz="1400" b="1" dirty="0" smtClean="0"/>
              <a:t>Title:</a:t>
            </a:r>
            <a:r>
              <a:rPr lang="en-US" sz="1400" dirty="0" smtClean="0"/>
              <a:t> [Low Energy Critical Infrastructure Monitoring]	</a:t>
            </a:r>
          </a:p>
          <a:p>
            <a:pPr marL="0" indent="0">
              <a:spcBef>
                <a:spcPts val="600"/>
              </a:spcBef>
              <a:spcAft>
                <a:spcPts val="600"/>
              </a:spcAft>
              <a:buNone/>
            </a:pPr>
            <a:r>
              <a:rPr lang="en-US" sz="1400" b="1" dirty="0" smtClean="0"/>
              <a:t>Date Submitted: </a:t>
            </a:r>
            <a:r>
              <a:rPr lang="en-US" sz="1400" dirty="0" smtClean="0"/>
              <a:t>[January 2010]	</a:t>
            </a:r>
          </a:p>
          <a:p>
            <a:pPr marL="0" indent="0">
              <a:spcBef>
                <a:spcPts val="600"/>
              </a:spcBef>
              <a:spcAft>
                <a:spcPts val="600"/>
              </a:spcAft>
              <a:buNone/>
            </a:pPr>
            <a:r>
              <a:rPr lang="en-US" sz="1400" b="1" dirty="0" smtClean="0"/>
              <a:t>Source:</a:t>
            </a:r>
            <a:r>
              <a:rPr lang="en-US" sz="1400" dirty="0" smtClean="0"/>
              <a:t> [Johan Becker, Mike Calcagno, David Howard] Company: [</a:t>
            </a:r>
            <a:r>
              <a:rPr lang="en-US" sz="1400" dirty="0" err="1" smtClean="0"/>
              <a:t>Amplex</a:t>
            </a:r>
            <a:r>
              <a:rPr lang="en-US" sz="1400" dirty="0" smtClean="0"/>
              <a:t>, Inc., Sempra Energy, On-Ramp </a:t>
            </a:r>
            <a:r>
              <a:rPr lang="en-US" sz="1400" dirty="0" smtClean="0"/>
              <a:t>Wireless, Inc.]</a:t>
            </a:r>
            <a:endParaRPr lang="en-US" sz="1400" dirty="0" smtClean="0"/>
          </a:p>
          <a:p>
            <a:pPr marL="0" indent="0">
              <a:spcBef>
                <a:spcPts val="600"/>
              </a:spcBef>
              <a:spcAft>
                <a:spcPts val="600"/>
              </a:spcAft>
              <a:buNone/>
            </a:pPr>
            <a:r>
              <a:rPr lang="en-US" sz="1400" dirty="0" smtClean="0"/>
              <a:t>Address: [10920 Via </a:t>
            </a:r>
            <a:r>
              <a:rPr lang="en-US" sz="1400" dirty="0" err="1" smtClean="0"/>
              <a:t>Frontera</a:t>
            </a:r>
            <a:r>
              <a:rPr lang="en-US" sz="1400" dirty="0" smtClean="0"/>
              <a:t>, Suite 200, San Diego, CA 92127 USA]</a:t>
            </a:r>
          </a:p>
          <a:p>
            <a:pPr marL="0" indent="0">
              <a:spcBef>
                <a:spcPts val="600"/>
              </a:spcBef>
              <a:spcAft>
                <a:spcPts val="600"/>
              </a:spcAft>
              <a:buNone/>
            </a:pPr>
            <a:r>
              <a:rPr lang="en-US" sz="1400" dirty="0" smtClean="0"/>
              <a:t>Voice: [+1 858-592-6008], FAX: [+1 858-592-6009], E-Mail: [david.howard@onrampwireless.com]</a:t>
            </a:r>
          </a:p>
          <a:p>
            <a:pPr marL="0" indent="0">
              <a:spcBef>
                <a:spcPts val="600"/>
              </a:spcBef>
              <a:spcAft>
                <a:spcPts val="600"/>
              </a:spcAft>
              <a:buNone/>
            </a:pPr>
            <a:r>
              <a:rPr lang="en-US" sz="1400" b="1" dirty="0" smtClean="0"/>
              <a:t>Abstract:</a:t>
            </a:r>
            <a:r>
              <a:rPr lang="en-US" sz="1400" dirty="0" smtClean="0"/>
              <a:t>  [This presentation contains the material related </a:t>
            </a:r>
            <a:r>
              <a:rPr lang="en-US" sz="1400" dirty="0" smtClean="0"/>
              <a:t> </a:t>
            </a:r>
            <a:r>
              <a:rPr lang="en-US" sz="1400" dirty="0" smtClean="0"/>
              <a:t>to the </a:t>
            </a:r>
            <a:r>
              <a:rPr lang="en-US" sz="1400" dirty="0" smtClean="0"/>
              <a:t>panel presentation </a:t>
            </a:r>
            <a:r>
              <a:rPr lang="en-US" sz="1400" dirty="0" smtClean="0"/>
              <a:t>at WNG]</a:t>
            </a:r>
          </a:p>
          <a:p>
            <a:pPr marL="0" indent="0">
              <a:spcBef>
                <a:spcPts val="600"/>
              </a:spcBef>
              <a:spcAft>
                <a:spcPts val="600"/>
              </a:spcAft>
              <a:buNone/>
            </a:pPr>
            <a:r>
              <a:rPr lang="en-US" sz="1400" b="1" dirty="0" smtClean="0"/>
              <a:t>Purpose:</a:t>
            </a:r>
            <a:r>
              <a:rPr lang="en-US" sz="1400" dirty="0" smtClean="0"/>
              <a:t>  [For information]</a:t>
            </a:r>
          </a:p>
          <a:p>
            <a:pPr marL="0" indent="0">
              <a:spcBef>
                <a:spcPts val="600"/>
              </a:spcBef>
              <a:spcAft>
                <a:spcPts val="600"/>
              </a:spcAft>
              <a:buNone/>
            </a:pPr>
            <a:r>
              <a:rPr lang="en-US" sz="1400" b="1" dirty="0" smtClean="0"/>
              <a:t>Notice:</a:t>
            </a:r>
            <a:r>
              <a:rPr lang="en-US" sz="1400" dirty="0" smtClean="0"/>
              <a:t>  This document</a:t>
            </a:r>
            <a:r>
              <a:rPr lang="en-US" sz="1400" dirty="0" smtClean="0">
                <a:solidFill>
                  <a:schemeClr val="tx2"/>
                </a:solidFill>
              </a:rPr>
              <a: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0" indent="0">
              <a:spcBef>
                <a:spcPts val="600"/>
              </a:spcBef>
              <a:spcAft>
                <a:spcPts val="600"/>
              </a:spcAft>
              <a:buNone/>
            </a:pPr>
            <a:r>
              <a:rPr lang="en-US" sz="1400" b="1" dirty="0" smtClean="0">
                <a:solidFill>
                  <a:schemeClr val="tx2"/>
                </a:solidFill>
              </a:rPr>
              <a:t>Release:</a:t>
            </a:r>
            <a:r>
              <a:rPr lang="en-US" sz="1400" dirty="0" smtClean="0">
                <a:solidFill>
                  <a:schemeClr val="tx2"/>
                </a:solidFill>
              </a:rPr>
              <a:t>  The contributor acknowledges and accepts that this contribution becomes the property of IEEE and may be made publicly available by P802.15.	</a:t>
            </a:r>
          </a:p>
        </p:txBody>
      </p:sp>
      <p:sp>
        <p:nvSpPr>
          <p:cNvPr id="3" name="Date Placeholder 1"/>
          <p:cNvSpPr>
            <a:spLocks noGrp="1"/>
          </p:cNvSpPr>
          <p:nvPr>
            <p:ph type="dt" sz="half" idx="10"/>
          </p:nvPr>
        </p:nvSpPr>
        <p:spPr/>
        <p:txBody>
          <a:bodyPr/>
          <a:lstStyle/>
          <a:p>
            <a:r>
              <a:rPr lang="en-US" smtClean="0"/>
              <a:t>January 2010</a:t>
            </a:r>
            <a:endParaRPr lang="en-US"/>
          </a:p>
        </p:txBody>
      </p:sp>
      <p:sp>
        <p:nvSpPr>
          <p:cNvPr id="4" name="Footer Placeholder 2"/>
          <p:cNvSpPr>
            <a:spLocks noGrp="1"/>
          </p:cNvSpPr>
          <p:nvPr>
            <p:ph type="ftr" sz="quarter" idx="11"/>
          </p:nvPr>
        </p:nvSpPr>
        <p:spPr>
          <a:xfrm>
            <a:off x="4991100" y="6515100"/>
            <a:ext cx="3543300" cy="184666"/>
          </a:xfrm>
        </p:spPr>
        <p:txBody>
          <a:bodyPr/>
          <a:lstStyle/>
          <a:p>
            <a:r>
              <a:rPr lang="en-US" dirty="0" smtClean="0"/>
              <a:t>David A. Howard,  et al On-Ramp Wireless, Inc.</a:t>
            </a:r>
            <a:endParaRPr lang="en-US" dirty="0"/>
          </a:p>
        </p:txBody>
      </p:sp>
      <p:sp>
        <p:nvSpPr>
          <p:cNvPr id="5" name="Slide Number Placeholder 3"/>
          <p:cNvSpPr>
            <a:spLocks noGrp="1"/>
          </p:cNvSpPr>
          <p:nvPr>
            <p:ph type="sldNum" sz="quarter" idx="12"/>
          </p:nvPr>
        </p:nvSpPr>
        <p:spPr/>
        <p:txBody>
          <a:bodyPr/>
          <a:lstStyle/>
          <a:p>
            <a:r>
              <a:rPr lang="en-US"/>
              <a:t>Slide </a:t>
            </a:r>
            <a:fld id="{CB9CE78F-DA64-4F71-9F79-58F6479410CA}"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200" b="1" dirty="0" smtClean="0"/>
              <a:t>SDG&amp;E Territory: Examples</a:t>
            </a:r>
          </a:p>
        </p:txBody>
      </p:sp>
      <p:sp>
        <p:nvSpPr>
          <p:cNvPr id="12" name="Date Placeholder 3"/>
          <p:cNvSpPr>
            <a:spLocks noGrp="1"/>
          </p:cNvSpPr>
          <p:nvPr>
            <p:ph type="dt" sz="half" idx="10"/>
          </p:nvPr>
        </p:nvSpPr>
        <p:spPr/>
        <p:txBody>
          <a:bodyPr/>
          <a:lstStyle/>
          <a:p>
            <a:r>
              <a:rPr lang="en-US" smtClean="0"/>
              <a:t>January 2010</a:t>
            </a:r>
            <a:endParaRPr lang="en-US" dirty="0"/>
          </a:p>
        </p:txBody>
      </p:sp>
      <p:sp>
        <p:nvSpPr>
          <p:cNvPr id="15" name="Footer Placeholder 4"/>
          <p:cNvSpPr>
            <a:spLocks noGrp="1"/>
          </p:cNvSpPr>
          <p:nvPr>
            <p:ph type="ftr" sz="quarter" idx="11"/>
          </p:nvPr>
        </p:nvSpPr>
        <p:spPr>
          <a:xfrm>
            <a:off x="5067300" y="6475412"/>
            <a:ext cx="3467100" cy="192088"/>
          </a:xfrm>
        </p:spPr>
        <p:txBody>
          <a:bodyPr/>
          <a:lstStyle/>
          <a:p>
            <a:r>
              <a:rPr lang="en-US" dirty="0" smtClean="0"/>
              <a:t>David A. Howard,  et al On-Ramp Wireless, Inc.</a:t>
            </a:r>
            <a:endParaRPr lang="en-US" dirty="0"/>
          </a:p>
        </p:txBody>
      </p:sp>
      <p:sp>
        <p:nvSpPr>
          <p:cNvPr id="16" name="Slide Number Placeholder 5"/>
          <p:cNvSpPr>
            <a:spLocks noGrp="1"/>
          </p:cNvSpPr>
          <p:nvPr>
            <p:ph type="sldNum" sz="quarter" idx="12"/>
          </p:nvPr>
        </p:nvSpPr>
        <p:spPr/>
        <p:txBody>
          <a:bodyPr/>
          <a:lstStyle/>
          <a:p>
            <a:r>
              <a:rPr lang="en-US" smtClean="0"/>
              <a:t>Slide </a:t>
            </a:r>
            <a:fld id="{6EFF614C-961A-484F-9100-7B1B586DECBB}" type="slidenum">
              <a:rPr lang="en-US" smtClean="0"/>
              <a:pPr/>
              <a:t>10</a:t>
            </a:fld>
            <a:endParaRPr lang="en-US"/>
          </a:p>
        </p:txBody>
      </p:sp>
      <p:pic>
        <p:nvPicPr>
          <p:cNvPr id="2050" name="Picture 1" descr="image001"/>
          <p:cNvPicPr>
            <a:picLocks noChangeAspect="1" noChangeArrowheads="1"/>
          </p:cNvPicPr>
          <p:nvPr/>
        </p:nvPicPr>
        <p:blipFill>
          <a:blip r:embed="rId2" cstate="print"/>
          <a:srcRect/>
          <a:stretch>
            <a:fillRect/>
          </a:stretch>
        </p:blipFill>
        <p:spPr bwMode="auto">
          <a:xfrm>
            <a:off x="190500" y="2590800"/>
            <a:ext cx="3251200" cy="2971800"/>
          </a:xfrm>
          <a:prstGeom prst="rect">
            <a:avLst/>
          </a:prstGeom>
          <a:noFill/>
          <a:ln w="9525">
            <a:noFill/>
            <a:miter lim="800000"/>
            <a:headEnd/>
            <a:tailEnd/>
          </a:ln>
        </p:spPr>
      </p:pic>
      <p:pic>
        <p:nvPicPr>
          <p:cNvPr id="2051" name="Picture 2" descr="image002"/>
          <p:cNvPicPr>
            <a:picLocks noChangeAspect="1" noChangeArrowheads="1"/>
          </p:cNvPicPr>
          <p:nvPr/>
        </p:nvPicPr>
        <p:blipFill>
          <a:blip r:embed="rId3" cstate="print"/>
          <a:srcRect/>
          <a:stretch>
            <a:fillRect/>
          </a:stretch>
        </p:blipFill>
        <p:spPr bwMode="auto">
          <a:xfrm>
            <a:off x="3505200" y="2590800"/>
            <a:ext cx="2798885" cy="2971800"/>
          </a:xfrm>
          <a:prstGeom prst="rect">
            <a:avLst/>
          </a:prstGeom>
          <a:noFill/>
          <a:ln w="9525">
            <a:noFill/>
            <a:miter lim="800000"/>
            <a:headEnd/>
            <a:tailEnd/>
          </a:ln>
        </p:spPr>
      </p:pic>
      <p:pic>
        <p:nvPicPr>
          <p:cNvPr id="2052" name="Picture 3" descr="image003"/>
          <p:cNvPicPr>
            <a:picLocks noChangeAspect="1" noChangeArrowheads="1"/>
          </p:cNvPicPr>
          <p:nvPr/>
        </p:nvPicPr>
        <p:blipFill>
          <a:blip r:embed="rId4" cstate="print"/>
          <a:srcRect/>
          <a:stretch>
            <a:fillRect/>
          </a:stretch>
        </p:blipFill>
        <p:spPr bwMode="auto">
          <a:xfrm>
            <a:off x="6400800" y="2590800"/>
            <a:ext cx="2562225" cy="2971800"/>
          </a:xfrm>
          <a:prstGeom prst="rect">
            <a:avLst/>
          </a:prstGeom>
          <a:noFill/>
          <a:ln w="9525">
            <a:noFill/>
            <a:miter lim="800000"/>
            <a:headEnd/>
            <a:tailEnd/>
          </a:ln>
        </p:spPr>
      </p:pic>
      <p:sp>
        <p:nvSpPr>
          <p:cNvPr id="14"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lgn="ctr" eaLnBrk="1" hangingPunct="1">
              <a:defRPr/>
            </a:pPr>
            <a:r>
              <a:rPr lang="en-US" sz="3200" i="1" kern="0" dirty="0" smtClean="0">
                <a:solidFill>
                  <a:schemeClr val="tx2"/>
                </a:solidFill>
              </a:rPr>
              <a:t>FCI: Below Ground Deployment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200" b="1" dirty="0" smtClean="0"/>
              <a:t>SDG&amp;E Territory: Examples</a:t>
            </a:r>
          </a:p>
        </p:txBody>
      </p:sp>
      <p:sp>
        <p:nvSpPr>
          <p:cNvPr id="12" name="Date Placeholder 3"/>
          <p:cNvSpPr>
            <a:spLocks noGrp="1"/>
          </p:cNvSpPr>
          <p:nvPr>
            <p:ph type="dt" sz="half" idx="10"/>
          </p:nvPr>
        </p:nvSpPr>
        <p:spPr/>
        <p:txBody>
          <a:bodyPr/>
          <a:lstStyle/>
          <a:p>
            <a:r>
              <a:rPr lang="en-US" smtClean="0"/>
              <a:t>January 2010</a:t>
            </a:r>
            <a:endParaRPr lang="en-US" dirty="0"/>
          </a:p>
        </p:txBody>
      </p:sp>
      <p:sp>
        <p:nvSpPr>
          <p:cNvPr id="15" name="Footer Placeholder 4"/>
          <p:cNvSpPr>
            <a:spLocks noGrp="1"/>
          </p:cNvSpPr>
          <p:nvPr>
            <p:ph type="ftr" sz="quarter" idx="11"/>
          </p:nvPr>
        </p:nvSpPr>
        <p:spPr/>
        <p:txBody>
          <a:bodyPr/>
          <a:lstStyle/>
          <a:p>
            <a:r>
              <a:rPr lang="en-US" smtClean="0"/>
              <a:t>David A. Howard,  et al On-Ramp Wireless, Inc.</a:t>
            </a:r>
            <a:endParaRPr lang="en-US"/>
          </a:p>
        </p:txBody>
      </p:sp>
      <p:sp>
        <p:nvSpPr>
          <p:cNvPr id="16" name="Slide Number Placeholder 5"/>
          <p:cNvSpPr>
            <a:spLocks noGrp="1"/>
          </p:cNvSpPr>
          <p:nvPr>
            <p:ph type="sldNum" sz="quarter" idx="12"/>
          </p:nvPr>
        </p:nvSpPr>
        <p:spPr/>
        <p:txBody>
          <a:bodyPr/>
          <a:lstStyle/>
          <a:p>
            <a:r>
              <a:rPr lang="en-US" smtClean="0"/>
              <a:t>Slide </a:t>
            </a:r>
            <a:fld id="{6EFF614C-961A-484F-9100-7B1B586DECBB}" type="slidenum">
              <a:rPr lang="en-US" smtClean="0"/>
              <a:pPr/>
              <a:t>11</a:t>
            </a:fld>
            <a:endParaRPr lang="en-US"/>
          </a:p>
        </p:txBody>
      </p:sp>
      <p:sp>
        <p:nvSpPr>
          <p:cNvPr id="13" name="Rectangle 2"/>
          <p:cNvSpPr txBox="1">
            <a:spLocks noChangeArrowheads="1"/>
          </p:cNvSpPr>
          <p:nvPr/>
        </p:nvSpPr>
        <p:spPr bwMode="auto">
          <a:xfrm>
            <a:off x="647700" y="11811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1026" name="Picture 2" descr="C:\Users\evoskamp\Documents\Projects\Customers\SDGE\Testing_Sub_San_Miguel_2009-05-07\SubstationMiguelGoogle.jpg"/>
          <p:cNvPicPr>
            <a:picLocks noChangeAspect="1" noChangeArrowheads="1"/>
          </p:cNvPicPr>
          <p:nvPr/>
        </p:nvPicPr>
        <p:blipFill>
          <a:blip r:embed="rId2" cstate="print"/>
          <a:srcRect/>
          <a:stretch>
            <a:fillRect/>
          </a:stretch>
        </p:blipFill>
        <p:spPr bwMode="auto">
          <a:xfrm>
            <a:off x="914400" y="2192031"/>
            <a:ext cx="7162800" cy="4094469"/>
          </a:xfrm>
          <a:prstGeom prst="rect">
            <a:avLst/>
          </a:prstGeom>
          <a:noFill/>
        </p:spPr>
      </p:pic>
      <p:sp>
        <p:nvSpPr>
          <p:cNvPr id="10"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lgn="ctr" eaLnBrk="1" hangingPunct="1">
              <a:defRPr/>
            </a:pPr>
            <a:r>
              <a:rPr lang="en-US" sz="3200" i="1" kern="0" dirty="0" smtClean="0">
                <a:solidFill>
                  <a:schemeClr val="tx2"/>
                </a:solidFill>
              </a:rPr>
              <a:t>Substation Monitoring: 500 KV / 230 KV</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200" b="1" dirty="0" smtClean="0"/>
              <a:t>SDG&amp;E Territory: Substation Monitoring</a:t>
            </a:r>
          </a:p>
        </p:txBody>
      </p:sp>
      <p:sp>
        <p:nvSpPr>
          <p:cNvPr id="12" name="Date Placeholder 3"/>
          <p:cNvSpPr>
            <a:spLocks noGrp="1"/>
          </p:cNvSpPr>
          <p:nvPr>
            <p:ph type="dt" sz="half" idx="10"/>
          </p:nvPr>
        </p:nvSpPr>
        <p:spPr/>
        <p:txBody>
          <a:bodyPr/>
          <a:lstStyle/>
          <a:p>
            <a:r>
              <a:rPr lang="en-US" smtClean="0"/>
              <a:t>January 2010</a:t>
            </a:r>
            <a:endParaRPr lang="en-US" dirty="0"/>
          </a:p>
        </p:txBody>
      </p:sp>
      <p:sp>
        <p:nvSpPr>
          <p:cNvPr id="15" name="Footer Placeholder 4"/>
          <p:cNvSpPr>
            <a:spLocks noGrp="1"/>
          </p:cNvSpPr>
          <p:nvPr>
            <p:ph type="ftr" sz="quarter" idx="11"/>
          </p:nvPr>
        </p:nvSpPr>
        <p:spPr/>
        <p:txBody>
          <a:bodyPr/>
          <a:lstStyle/>
          <a:p>
            <a:r>
              <a:rPr lang="en-US" smtClean="0"/>
              <a:t>David A. Howard,  et al On-Ramp Wireless, Inc.</a:t>
            </a:r>
            <a:endParaRPr lang="en-US"/>
          </a:p>
        </p:txBody>
      </p:sp>
      <p:sp>
        <p:nvSpPr>
          <p:cNvPr id="16" name="Slide Number Placeholder 5"/>
          <p:cNvSpPr>
            <a:spLocks noGrp="1"/>
          </p:cNvSpPr>
          <p:nvPr>
            <p:ph type="sldNum" sz="quarter" idx="12"/>
          </p:nvPr>
        </p:nvSpPr>
        <p:spPr/>
        <p:txBody>
          <a:bodyPr/>
          <a:lstStyle/>
          <a:p>
            <a:r>
              <a:rPr lang="en-US" smtClean="0"/>
              <a:t>Slide </a:t>
            </a:r>
            <a:fld id="{6EFF614C-961A-484F-9100-7B1B586DECBB}" type="slidenum">
              <a:rPr lang="en-US" smtClean="0"/>
              <a:pPr/>
              <a:t>12</a:t>
            </a:fld>
            <a:endParaRPr lang="en-US"/>
          </a:p>
        </p:txBody>
      </p:sp>
      <p:pic>
        <p:nvPicPr>
          <p:cNvPr id="8" name="Picture 1" descr="C:\Users\evoskamp\Documents\Projects\Customers\SDGE\Testing_Sub_San_Miguel_2009-05-07\pictures\DSC00652.JPG"/>
          <p:cNvPicPr>
            <a:picLocks noChangeAspect="1" noChangeArrowheads="1"/>
          </p:cNvPicPr>
          <p:nvPr/>
        </p:nvPicPr>
        <p:blipFill>
          <a:blip r:embed="rId2" cstate="print"/>
          <a:srcRect/>
          <a:stretch>
            <a:fillRect/>
          </a:stretch>
        </p:blipFill>
        <p:spPr bwMode="auto">
          <a:xfrm>
            <a:off x="266700" y="2209800"/>
            <a:ext cx="4381500" cy="4038600"/>
          </a:xfrm>
          <a:prstGeom prst="rect">
            <a:avLst/>
          </a:prstGeom>
          <a:noFill/>
        </p:spPr>
      </p:pic>
      <p:pic>
        <p:nvPicPr>
          <p:cNvPr id="9" name="Picture 2" descr="C:\Users\evoskamp\Documents\Projects\Customers\SDGE\Testing_Sub_San_Miguel_2009-05-07\pictures\DSC00645.JPG"/>
          <p:cNvPicPr>
            <a:picLocks noChangeAspect="1" noChangeArrowheads="1"/>
          </p:cNvPicPr>
          <p:nvPr/>
        </p:nvPicPr>
        <p:blipFill>
          <a:blip r:embed="rId3" cstate="print"/>
          <a:srcRect/>
          <a:stretch>
            <a:fillRect/>
          </a:stretch>
        </p:blipFill>
        <p:spPr bwMode="auto">
          <a:xfrm>
            <a:off x="4686300" y="2209800"/>
            <a:ext cx="4191000" cy="4038600"/>
          </a:xfrm>
          <a:prstGeom prst="rect">
            <a:avLst/>
          </a:prstGeom>
          <a:noFill/>
        </p:spPr>
      </p:pic>
      <p:sp>
        <p:nvSpPr>
          <p:cNvPr id="10" name="Rectangle 2"/>
          <p:cNvSpPr txBox="1">
            <a:spLocks noChangeArrowheads="1"/>
          </p:cNvSpPr>
          <p:nvPr/>
        </p:nvSpPr>
        <p:spPr bwMode="auto">
          <a:xfrm>
            <a:off x="266700" y="1295400"/>
            <a:ext cx="43815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lgn="ctr" eaLnBrk="1" hangingPunct="1">
              <a:defRPr/>
            </a:pPr>
            <a:r>
              <a:rPr lang="en-US" sz="3200" i="1" kern="0" dirty="0" smtClean="0">
                <a:solidFill>
                  <a:schemeClr val="tx2"/>
                </a:solidFill>
              </a:rPr>
              <a:t>Harsh Environment</a:t>
            </a:r>
          </a:p>
        </p:txBody>
      </p:sp>
      <p:sp>
        <p:nvSpPr>
          <p:cNvPr id="11" name="Rectangle 2"/>
          <p:cNvSpPr txBox="1">
            <a:spLocks noChangeArrowheads="1"/>
          </p:cNvSpPr>
          <p:nvPr/>
        </p:nvSpPr>
        <p:spPr bwMode="auto">
          <a:xfrm>
            <a:off x="4686300" y="1295400"/>
            <a:ext cx="41910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lgn="ctr" eaLnBrk="1" hangingPunct="1">
              <a:defRPr/>
            </a:pPr>
            <a:r>
              <a:rPr lang="en-US" sz="3200" i="1" kern="0" dirty="0" smtClean="0">
                <a:solidFill>
                  <a:schemeClr val="tx2"/>
                </a:solidFill>
              </a:rPr>
              <a:t>Inside Metal Cabinets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200" b="1" dirty="0" smtClean="0"/>
              <a:t>SDG&amp;E Territory: Substation Monitoring</a:t>
            </a:r>
          </a:p>
        </p:txBody>
      </p:sp>
      <p:sp>
        <p:nvSpPr>
          <p:cNvPr id="12" name="Date Placeholder 3"/>
          <p:cNvSpPr>
            <a:spLocks noGrp="1"/>
          </p:cNvSpPr>
          <p:nvPr>
            <p:ph type="dt" sz="half" idx="10"/>
          </p:nvPr>
        </p:nvSpPr>
        <p:spPr/>
        <p:txBody>
          <a:bodyPr/>
          <a:lstStyle/>
          <a:p>
            <a:r>
              <a:rPr lang="en-US" smtClean="0"/>
              <a:t>January 2010</a:t>
            </a:r>
            <a:endParaRPr lang="en-US" dirty="0"/>
          </a:p>
        </p:txBody>
      </p:sp>
      <p:sp>
        <p:nvSpPr>
          <p:cNvPr id="15" name="Footer Placeholder 4"/>
          <p:cNvSpPr>
            <a:spLocks noGrp="1"/>
          </p:cNvSpPr>
          <p:nvPr>
            <p:ph type="ftr" sz="quarter" idx="11"/>
          </p:nvPr>
        </p:nvSpPr>
        <p:spPr/>
        <p:txBody>
          <a:bodyPr/>
          <a:lstStyle/>
          <a:p>
            <a:r>
              <a:rPr lang="en-US" smtClean="0"/>
              <a:t>David A. Howard,  et al On-Ramp Wireless, Inc.</a:t>
            </a:r>
            <a:endParaRPr lang="en-US"/>
          </a:p>
        </p:txBody>
      </p:sp>
      <p:sp>
        <p:nvSpPr>
          <p:cNvPr id="16" name="Slide Number Placeholder 5"/>
          <p:cNvSpPr>
            <a:spLocks noGrp="1"/>
          </p:cNvSpPr>
          <p:nvPr>
            <p:ph type="sldNum" sz="quarter" idx="12"/>
          </p:nvPr>
        </p:nvSpPr>
        <p:spPr/>
        <p:txBody>
          <a:bodyPr/>
          <a:lstStyle/>
          <a:p>
            <a:r>
              <a:rPr lang="en-US" smtClean="0"/>
              <a:t>Slide </a:t>
            </a:r>
            <a:fld id="{6EFF614C-961A-484F-9100-7B1B586DECBB}" type="slidenum">
              <a:rPr lang="en-US" smtClean="0"/>
              <a:pPr/>
              <a:t>13</a:t>
            </a:fld>
            <a:endParaRPr lang="en-US"/>
          </a:p>
        </p:txBody>
      </p:sp>
      <p:pic>
        <p:nvPicPr>
          <p:cNvPr id="3074" name="Picture 2" descr="C:\Users\evoskamp\Documents\Projects\Customers\SDGE\Testing_Sub_San_Miguel_2009-05-07\pictures\DSC00659.JPG"/>
          <p:cNvPicPr>
            <a:picLocks noChangeAspect="1" noChangeArrowheads="1"/>
          </p:cNvPicPr>
          <p:nvPr/>
        </p:nvPicPr>
        <p:blipFill>
          <a:blip r:embed="rId2" cstate="print"/>
          <a:srcRect/>
          <a:stretch>
            <a:fillRect/>
          </a:stretch>
        </p:blipFill>
        <p:spPr bwMode="auto">
          <a:xfrm>
            <a:off x="4686300" y="2209800"/>
            <a:ext cx="4381500" cy="3771900"/>
          </a:xfrm>
          <a:prstGeom prst="rect">
            <a:avLst/>
          </a:prstGeom>
          <a:noFill/>
        </p:spPr>
      </p:pic>
      <p:pic>
        <p:nvPicPr>
          <p:cNvPr id="3075" name="Picture 3" descr="C:\Users\evoskamp\Documents\Projects\Customers\SDGE\Testing_Sub_San_Miguel_2009-05-07\pictures\DSC00674.JPG"/>
          <p:cNvPicPr>
            <a:picLocks noChangeAspect="1" noChangeArrowheads="1"/>
          </p:cNvPicPr>
          <p:nvPr/>
        </p:nvPicPr>
        <p:blipFill>
          <a:blip r:embed="rId3" cstate="print"/>
          <a:srcRect/>
          <a:stretch>
            <a:fillRect/>
          </a:stretch>
        </p:blipFill>
        <p:spPr bwMode="auto">
          <a:xfrm>
            <a:off x="266700" y="2209800"/>
            <a:ext cx="4343400" cy="3810000"/>
          </a:xfrm>
          <a:prstGeom prst="rect">
            <a:avLst/>
          </a:prstGeom>
          <a:noFill/>
        </p:spPr>
      </p:pic>
      <p:sp>
        <p:nvSpPr>
          <p:cNvPr id="10"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lgn="ctr" eaLnBrk="1" hangingPunct="1">
              <a:defRPr/>
            </a:pPr>
            <a:r>
              <a:rPr lang="en-US" sz="3200" i="1" kern="0" dirty="0" smtClean="0">
                <a:solidFill>
                  <a:schemeClr val="tx2"/>
                </a:solidFill>
              </a:rPr>
              <a:t>Harsh Environment: 230 KV</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1714500"/>
            <a:ext cx="7772400" cy="3733800"/>
          </a:xfrm>
          <a:noFill/>
          <a:ln w="9525">
            <a:noFill/>
            <a:miter lim="800000"/>
            <a:headEnd/>
            <a:tailEnd/>
          </a:ln>
          <a:effectLst/>
        </p:spPr>
        <p:txBody>
          <a:bodyPr vert="horz" wrap="square" lIns="92075" tIns="46038" rIns="92075" bIns="46038" numCol="1" anchor="ctr" anchorCtr="0" compatLnSpc="1">
            <a:prstTxWarp prst="textNoShape">
              <a:avLst/>
            </a:prstTxWarp>
          </a:bodyPr>
          <a:lstStyle/>
          <a:p>
            <a:r>
              <a:rPr lang="en-US" b="1" dirty="0" smtClean="0"/>
              <a:t>User Case</a:t>
            </a:r>
            <a:br>
              <a:rPr lang="en-US" b="1" dirty="0" smtClean="0"/>
            </a:br>
            <a:r>
              <a:rPr lang="en-US" b="1" dirty="0" smtClean="0"/>
              <a:t/>
            </a:r>
            <a:br>
              <a:rPr lang="en-US" b="1" dirty="0" smtClean="0"/>
            </a:br>
            <a:r>
              <a:rPr lang="en-US" b="1" dirty="0" err="1" smtClean="0"/>
              <a:t>Amplex</a:t>
            </a:r>
            <a:r>
              <a:rPr lang="en-US" b="1" dirty="0" smtClean="0"/>
              <a:t> Inc.</a:t>
            </a:r>
            <a:br>
              <a:rPr lang="en-US" b="1" dirty="0" smtClean="0"/>
            </a:br>
            <a:r>
              <a:rPr lang="en-US" b="1" dirty="0" smtClean="0"/>
              <a:t>Johan Becker</a:t>
            </a:r>
            <a:br>
              <a:rPr lang="en-US" b="1" dirty="0" smtClean="0"/>
            </a:br>
            <a:r>
              <a:rPr lang="en-US" b="1" dirty="0" smtClean="0"/>
              <a:t/>
            </a:r>
            <a:br>
              <a:rPr lang="en-US" b="1" dirty="0" smtClean="0"/>
            </a:br>
            <a:r>
              <a:rPr lang="en-US" b="1" dirty="0" smtClean="0"/>
              <a:t>Water Leak Detection</a:t>
            </a:r>
          </a:p>
        </p:txBody>
      </p:sp>
      <p:sp>
        <p:nvSpPr>
          <p:cNvPr id="15" name="Footer Placeholder 4"/>
          <p:cNvSpPr>
            <a:spLocks noGrp="1"/>
          </p:cNvSpPr>
          <p:nvPr>
            <p:ph type="ftr" sz="quarter" idx="11"/>
          </p:nvPr>
        </p:nvSpPr>
        <p:spPr>
          <a:xfrm>
            <a:off x="5486400" y="6475413"/>
            <a:ext cx="3124200" cy="184666"/>
          </a:xfrm>
        </p:spPr>
        <p:txBody>
          <a:bodyPr/>
          <a:lstStyle/>
          <a:p>
            <a:r>
              <a:rPr lang="en-US" smtClean="0"/>
              <a:t>David A. Howard,  et al On-Ramp Wireless, Inc.</a:t>
            </a:r>
            <a:endParaRPr lang="en-US"/>
          </a:p>
        </p:txBody>
      </p:sp>
      <p:sp>
        <p:nvSpPr>
          <p:cNvPr id="16" name="Slide Number Placeholder 5"/>
          <p:cNvSpPr>
            <a:spLocks noGrp="1"/>
          </p:cNvSpPr>
          <p:nvPr>
            <p:ph type="sldNum" sz="quarter" idx="12"/>
          </p:nvPr>
        </p:nvSpPr>
        <p:spPr>
          <a:xfrm>
            <a:off x="4344988" y="6475413"/>
            <a:ext cx="530225" cy="182562"/>
          </a:xfrm>
        </p:spPr>
        <p:txBody>
          <a:bodyPr/>
          <a:lstStyle/>
          <a:p>
            <a:r>
              <a:rPr lang="en-US" smtClean="0"/>
              <a:t>Slide </a:t>
            </a:r>
            <a:fld id="{6EFF614C-961A-484F-9100-7B1B586DECBB}" type="slidenum">
              <a:rPr lang="en-US" smtClean="0"/>
              <a:pPr/>
              <a:t>14</a:t>
            </a:fld>
            <a:endParaRPr lang="en-US"/>
          </a:p>
        </p:txBody>
      </p:sp>
      <p:sp>
        <p:nvSpPr>
          <p:cNvPr id="12" name="Date Placeholder 3"/>
          <p:cNvSpPr>
            <a:spLocks noGrp="1"/>
          </p:cNvSpPr>
          <p:nvPr>
            <p:ph type="dt" sz="half" idx="10"/>
          </p:nvPr>
        </p:nvSpPr>
        <p:spPr>
          <a:xfrm>
            <a:off x="685800" y="378281"/>
            <a:ext cx="1600200" cy="215444"/>
          </a:xfrm>
        </p:spPr>
        <p:txBody>
          <a:bodyPr/>
          <a:lstStyle/>
          <a:p>
            <a:r>
              <a:rPr lang="en-US" smtClean="0"/>
              <a:t>January 2010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Water Leakage Detection</a:t>
            </a:r>
            <a:endParaRPr lang="en-US" b="1"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15</a:t>
            </a:fld>
            <a:endParaRPr lang="en-US"/>
          </a:p>
        </p:txBody>
      </p:sp>
      <p:pic>
        <p:nvPicPr>
          <p:cNvPr id="9" name="Picture 5"/>
          <p:cNvPicPr>
            <a:picLocks noChangeAspect="1"/>
          </p:cNvPicPr>
          <p:nvPr/>
        </p:nvPicPr>
        <p:blipFill>
          <a:blip r:embed="rId3" cstate="print"/>
          <a:srcRect/>
          <a:stretch>
            <a:fillRect/>
          </a:stretch>
        </p:blipFill>
        <p:spPr bwMode="auto">
          <a:xfrm>
            <a:off x="304800" y="2552700"/>
            <a:ext cx="8534400" cy="2901682"/>
          </a:xfrm>
          <a:prstGeom prst="rect">
            <a:avLst/>
          </a:prstGeom>
          <a:noFill/>
          <a:ln w="9525">
            <a:noFill/>
            <a:miter lim="800000"/>
            <a:headEnd/>
            <a:tailEnd/>
          </a:ln>
        </p:spPr>
      </p:pic>
      <p:sp>
        <p:nvSpPr>
          <p:cNvPr id="8"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342900" lvl="0" indent="-342900" algn="ctr">
              <a:spcBef>
                <a:spcPct val="20000"/>
              </a:spcBef>
              <a:defRPr/>
            </a:pPr>
            <a:r>
              <a:rPr lang="en-US" sz="3200" i="1" dirty="0" smtClean="0"/>
              <a:t>Next generation water leak detection system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Water is an expensive scarce resource</a:t>
            </a:r>
            <a:endParaRPr lang="en-US" sz="3200" b="1"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16</a:t>
            </a:fld>
            <a:endParaRPr lang="en-US"/>
          </a:p>
        </p:txBody>
      </p:sp>
      <p:pic>
        <p:nvPicPr>
          <p:cNvPr id="8" name="Picture 1"/>
          <p:cNvPicPr>
            <a:picLocks noChangeArrowheads="1"/>
          </p:cNvPicPr>
          <p:nvPr/>
        </p:nvPicPr>
        <p:blipFill>
          <a:blip r:embed="rId2" cstate="print"/>
          <a:srcRect l="18072" t="18395" r="14458" b="12404"/>
          <a:stretch>
            <a:fillRect/>
          </a:stretch>
        </p:blipFill>
        <p:spPr bwMode="auto">
          <a:xfrm>
            <a:off x="6553200" y="2667000"/>
            <a:ext cx="2133600" cy="2171700"/>
          </a:xfrm>
          <a:prstGeom prst="rect">
            <a:avLst/>
          </a:prstGeom>
          <a:noFill/>
          <a:ln w="12700">
            <a:noFill/>
            <a:miter lim="800000"/>
            <a:headEnd/>
            <a:tailEnd/>
          </a:ln>
        </p:spPr>
      </p:pic>
      <p:sp>
        <p:nvSpPr>
          <p:cNvPr id="9" name="Content Placeholder 8"/>
          <p:cNvSpPr>
            <a:spLocks noGrp="1"/>
          </p:cNvSpPr>
          <p:nvPr>
            <p:ph idx="1"/>
          </p:nvPr>
        </p:nvSpPr>
        <p:spPr>
          <a:xfrm>
            <a:off x="685800" y="1981200"/>
            <a:ext cx="5867400" cy="4114800"/>
          </a:xfrm>
        </p:spPr>
        <p:txBody>
          <a:bodyPr/>
          <a:lstStyle/>
          <a:p>
            <a:r>
              <a:rPr lang="en-US" sz="2400" dirty="0" smtClean="0"/>
              <a:t>Water resources are often found far away from where it is being used</a:t>
            </a:r>
          </a:p>
          <a:p>
            <a:pPr lvl="1"/>
            <a:r>
              <a:rPr lang="en-US" sz="1800" dirty="0" smtClean="0"/>
              <a:t>Water must be transported from supply to consumer</a:t>
            </a:r>
          </a:p>
          <a:p>
            <a:pPr lvl="1"/>
            <a:r>
              <a:rPr lang="en-US" sz="1800" dirty="0" smtClean="0"/>
              <a:t>Fresh water produced at desalination plants</a:t>
            </a:r>
          </a:p>
          <a:p>
            <a:pPr>
              <a:spcBef>
                <a:spcPts val="1200"/>
              </a:spcBef>
            </a:pPr>
            <a:r>
              <a:rPr lang="en-US" sz="2400" dirty="0" smtClean="0"/>
              <a:t>Global problem</a:t>
            </a:r>
          </a:p>
          <a:p>
            <a:pPr lvl="1"/>
            <a:r>
              <a:rPr lang="en-US" sz="1800" dirty="0" smtClean="0"/>
              <a:t>California has put restrictions on water usage</a:t>
            </a:r>
          </a:p>
          <a:p>
            <a:pPr lvl="1"/>
            <a:r>
              <a:rPr lang="en-US" sz="1800" dirty="0" smtClean="0"/>
              <a:t>Australia is transporting water by trucks to dry regions.</a:t>
            </a:r>
          </a:p>
          <a:p>
            <a:pPr lvl="1"/>
            <a:r>
              <a:rPr lang="en-US" sz="1800" dirty="0" smtClean="0"/>
              <a:t>Within the European Union it is estimated that 11% of the population and 17% of the area has limited water resources</a:t>
            </a:r>
          </a:p>
          <a:p>
            <a:pPr lvl="1"/>
            <a:r>
              <a:rPr lang="en-US" sz="1800" dirty="0" smtClean="0"/>
              <a:t>Mediterranean countries are highly dependant on rainfall (Cyprus needed to ship in water in 2008)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Case example  - United Arab Emirates </a:t>
            </a:r>
            <a:endParaRPr lang="en-US" sz="3200" b="1" dirty="0"/>
          </a:p>
        </p:txBody>
      </p:sp>
      <p:sp>
        <p:nvSpPr>
          <p:cNvPr id="3" name="Content Placeholder 2"/>
          <p:cNvSpPr>
            <a:spLocks noGrp="1"/>
          </p:cNvSpPr>
          <p:nvPr>
            <p:ph sz="half" idx="1"/>
          </p:nvPr>
        </p:nvSpPr>
        <p:spPr>
          <a:xfrm>
            <a:off x="685800" y="1981200"/>
            <a:ext cx="3810000" cy="4114800"/>
          </a:xfrm>
        </p:spPr>
        <p:txBody>
          <a:bodyPr/>
          <a:lstStyle/>
          <a:p>
            <a:pPr marL="258763" indent="-258763" eaLnBrk="1" hangingPunct="1">
              <a:buFont typeface="Arial" pitchFamily="34" charset="0"/>
              <a:buChar char="•"/>
            </a:pPr>
            <a:r>
              <a:rPr lang="en-US" sz="1600" dirty="0" smtClean="0">
                <a:latin typeface="+mj-lt"/>
              </a:rPr>
              <a:t>ADDC provides 375 million gallons of </a:t>
            </a:r>
            <a:r>
              <a:rPr lang="en-US" sz="1600" dirty="0" smtClean="0">
                <a:latin typeface="+mj-lt"/>
              </a:rPr>
              <a:t>water per day. </a:t>
            </a:r>
            <a:r>
              <a:rPr lang="en-US" sz="1600" dirty="0" smtClean="0">
                <a:latin typeface="+mj-lt"/>
              </a:rPr>
              <a:t>Fresh water is produced at a desalination plant and transported to consumer</a:t>
            </a:r>
          </a:p>
          <a:p>
            <a:pPr marL="258763" indent="-258763" eaLnBrk="1" hangingPunct="1">
              <a:buFont typeface="Arial" pitchFamily="34" charset="0"/>
              <a:buChar char="•"/>
            </a:pPr>
            <a:r>
              <a:rPr lang="en-US" sz="1600" dirty="0" smtClean="0">
                <a:latin typeface="+mj-lt"/>
              </a:rPr>
              <a:t>Demand for water is increasing in UAE. New desalination  plants are being built and existing ones enlarged.</a:t>
            </a:r>
          </a:p>
          <a:p>
            <a:pPr marL="258763" indent="-258763" eaLnBrk="1" hangingPunct="1">
              <a:buFont typeface="Arial" pitchFamily="34" charset="0"/>
              <a:buChar char="•"/>
            </a:pPr>
            <a:r>
              <a:rPr lang="en-US" sz="1600" dirty="0" smtClean="0">
                <a:latin typeface="+mj-lt"/>
              </a:rPr>
              <a:t>Pilot project screening 207 km of distribution pipe. 460 leaks were detected, equal to 17% loss of water.</a:t>
            </a:r>
          </a:p>
          <a:p>
            <a:pPr marL="258763" indent="-258763" eaLnBrk="1" hangingPunct="1">
              <a:buFont typeface="Arial" pitchFamily="34" charset="0"/>
              <a:buChar char="•"/>
            </a:pPr>
            <a:r>
              <a:rPr lang="en-US" sz="1600" dirty="0" smtClean="0">
                <a:latin typeface="+mj-lt"/>
              </a:rPr>
              <a:t>Projecting this number to the entire distribution network, loss of water could be approx. 65 million gallons per day </a:t>
            </a:r>
            <a:br>
              <a:rPr lang="en-US" sz="1600" dirty="0" smtClean="0">
                <a:latin typeface="+mj-lt"/>
              </a:rPr>
            </a:br>
            <a:r>
              <a:rPr lang="en-US" sz="1600" dirty="0" smtClean="0">
                <a:latin typeface="+mj-lt"/>
              </a:rPr>
              <a:t>(USD 9.5 million). </a:t>
            </a:r>
          </a:p>
          <a:p>
            <a:pPr marL="258763" indent="-258763" eaLnBrk="1" hangingPunct="1">
              <a:buFont typeface="Arial" pitchFamily="34" charset="0"/>
              <a:buChar char="•"/>
            </a:pPr>
            <a:r>
              <a:rPr lang="en-US" sz="1600" dirty="0" smtClean="0">
                <a:latin typeface="+mj-lt"/>
              </a:rPr>
              <a:t>By detecting and repairing the leaks investments in new plants can be delayed by 2 years.</a:t>
            </a:r>
          </a:p>
          <a:p>
            <a:endParaRPr lang="en-US"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17</a:t>
            </a:fld>
            <a:endParaRPr lang="en-US"/>
          </a:p>
        </p:txBody>
      </p:sp>
      <p:pic>
        <p:nvPicPr>
          <p:cNvPr id="10" name="Picture 3"/>
          <p:cNvPicPr>
            <a:picLocks noChangeAspect="1"/>
          </p:cNvPicPr>
          <p:nvPr/>
        </p:nvPicPr>
        <p:blipFill>
          <a:blip r:embed="rId2" cstate="print"/>
          <a:srcRect/>
          <a:stretch>
            <a:fillRect/>
          </a:stretch>
        </p:blipFill>
        <p:spPr bwMode="auto">
          <a:xfrm>
            <a:off x="4538816" y="2057400"/>
            <a:ext cx="4376584"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Case example  - United Arab Emirates </a:t>
            </a:r>
            <a:endParaRPr lang="en-US" sz="3200" b="1"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18</a:t>
            </a:fld>
            <a:endParaRPr lang="en-US"/>
          </a:p>
        </p:txBody>
      </p:sp>
      <p:pic>
        <p:nvPicPr>
          <p:cNvPr id="1027" name="Picture 3" descr="C:\Users\evoskamp\Documents\Projects\Customers\Amplex\pictures_20090628_Dubai\DSC00919.JPG"/>
          <p:cNvPicPr>
            <a:picLocks noChangeAspect="1" noChangeArrowheads="1"/>
          </p:cNvPicPr>
          <p:nvPr/>
        </p:nvPicPr>
        <p:blipFill>
          <a:blip r:embed="rId2" cstate="print"/>
          <a:srcRect/>
          <a:stretch>
            <a:fillRect/>
          </a:stretch>
        </p:blipFill>
        <p:spPr bwMode="auto">
          <a:xfrm>
            <a:off x="4853755" y="1658118"/>
            <a:ext cx="3985445" cy="4552182"/>
          </a:xfrm>
          <a:prstGeom prst="rect">
            <a:avLst/>
          </a:prstGeom>
          <a:noFill/>
        </p:spPr>
      </p:pic>
      <p:pic>
        <p:nvPicPr>
          <p:cNvPr id="1030" name="Picture 6" descr="C:\Users\evoskamp\Documents\Projects\Customers\Amplex\pictures_20090628_Dubai\DSC00925.JPG"/>
          <p:cNvPicPr>
            <a:picLocks noChangeAspect="1" noChangeArrowheads="1"/>
          </p:cNvPicPr>
          <p:nvPr/>
        </p:nvPicPr>
        <p:blipFill>
          <a:blip r:embed="rId3" cstate="print"/>
          <a:srcRect/>
          <a:stretch>
            <a:fillRect/>
          </a:stretch>
        </p:blipFill>
        <p:spPr bwMode="auto">
          <a:xfrm>
            <a:off x="287902" y="1676401"/>
            <a:ext cx="4131699" cy="45339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Case example  - United Arab Emirates </a:t>
            </a:r>
            <a:endParaRPr lang="en-US" sz="3200" b="1"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19</a:t>
            </a:fld>
            <a:endParaRPr lang="en-US"/>
          </a:p>
        </p:txBody>
      </p:sp>
      <p:pic>
        <p:nvPicPr>
          <p:cNvPr id="1026" name="Picture 2" descr="C:\Users\evoskamp\Documents\Projects\Customers\Amplex\pictures_20090628_Dubai\DSC00931.JPG"/>
          <p:cNvPicPr>
            <a:picLocks noChangeAspect="1" noChangeArrowheads="1"/>
          </p:cNvPicPr>
          <p:nvPr/>
        </p:nvPicPr>
        <p:blipFill>
          <a:blip r:embed="rId2" cstate="print"/>
          <a:srcRect/>
          <a:stretch>
            <a:fillRect/>
          </a:stretch>
        </p:blipFill>
        <p:spPr bwMode="auto">
          <a:xfrm>
            <a:off x="4686300" y="1676399"/>
            <a:ext cx="4305300" cy="4419601"/>
          </a:xfrm>
          <a:prstGeom prst="rect">
            <a:avLst/>
          </a:prstGeom>
          <a:noFill/>
        </p:spPr>
      </p:pic>
      <p:pic>
        <p:nvPicPr>
          <p:cNvPr id="1028" name="Picture 4" descr="C:\Users\evoskamp\Documents\Projects\Customers\Amplex\pictures_20090628_Dubai\DSC00922.JPG"/>
          <p:cNvPicPr>
            <a:picLocks noChangeAspect="1" noChangeArrowheads="1"/>
          </p:cNvPicPr>
          <p:nvPr/>
        </p:nvPicPr>
        <p:blipFill>
          <a:blip r:embed="rId3" cstate="print"/>
          <a:srcRect/>
          <a:stretch>
            <a:fillRect/>
          </a:stretch>
        </p:blipFill>
        <p:spPr bwMode="auto">
          <a:xfrm>
            <a:off x="190500" y="1676400"/>
            <a:ext cx="4368800" cy="4419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7886700" cy="1066800"/>
          </a:xfrm>
        </p:spPr>
        <p:txBody>
          <a:bodyPr/>
          <a:lstStyle/>
          <a:p>
            <a:pPr lvl="0"/>
            <a:r>
              <a:rPr lang="en-US" sz="2800" b="1" dirty="0" smtClean="0"/>
              <a:t>Low Energy Critical Infrastructure Monitoring</a:t>
            </a:r>
            <a:endParaRPr lang="en-US" sz="2800" dirty="0"/>
          </a:p>
        </p:txBody>
      </p:sp>
      <p:sp>
        <p:nvSpPr>
          <p:cNvPr id="3" name="Content Placeholder 2"/>
          <p:cNvSpPr>
            <a:spLocks noGrp="1"/>
          </p:cNvSpPr>
          <p:nvPr>
            <p:ph idx="1"/>
          </p:nvPr>
        </p:nvSpPr>
        <p:spPr/>
        <p:txBody>
          <a:bodyPr/>
          <a:lstStyle/>
          <a:p>
            <a:r>
              <a:rPr lang="en-US" sz="2400" dirty="0" smtClean="0"/>
              <a:t>Addressing assets and infrastructure essential for the functioning of a society and economy</a:t>
            </a:r>
          </a:p>
          <a:p>
            <a:pPr lvl="1"/>
            <a:r>
              <a:rPr lang="en-US" sz="1400" dirty="0" smtClean="0"/>
              <a:t>Water supply, energy production and distribution, agriculture, transportation, security services, bridges, levees, etc.</a:t>
            </a:r>
          </a:p>
          <a:p>
            <a:pPr lvl="1"/>
            <a:r>
              <a:rPr lang="en-US" sz="1400" dirty="0" smtClean="0"/>
              <a:t>More at http://en.wikipedia.org/wiki/Critical_infrastructure</a:t>
            </a:r>
            <a:endParaRPr lang="en-US" sz="800" dirty="0" smtClean="0"/>
          </a:p>
          <a:p>
            <a:pPr>
              <a:spcBef>
                <a:spcPts val="1200"/>
              </a:spcBef>
            </a:pPr>
            <a:r>
              <a:rPr lang="en-US" sz="2400" dirty="0" smtClean="0"/>
              <a:t>Why is monitoring needed?</a:t>
            </a:r>
          </a:p>
          <a:p>
            <a:pPr lvl="1"/>
            <a:r>
              <a:rPr lang="en-US" sz="1400" dirty="0" smtClean="0"/>
              <a:t>Preventive maintenance:  repairs can be scheduled, costs are reduced </a:t>
            </a:r>
          </a:p>
          <a:p>
            <a:pPr lvl="1"/>
            <a:r>
              <a:rPr lang="en-US" sz="1400" dirty="0" smtClean="0"/>
              <a:t>Safety:  prevention of catastrophic failures, environmental damage, hazardous leaks/spills</a:t>
            </a:r>
          </a:p>
          <a:p>
            <a:pPr lvl="1"/>
            <a:r>
              <a:rPr lang="en-US" sz="1400" dirty="0" smtClean="0"/>
              <a:t>Reliability:  reduces outage and speeds restoration of service</a:t>
            </a:r>
          </a:p>
          <a:p>
            <a:pPr lvl="1"/>
            <a:r>
              <a:rPr lang="en-US" sz="1400" dirty="0" smtClean="0"/>
              <a:t>Cost reduction through improved operations and efficiency</a:t>
            </a:r>
          </a:p>
          <a:p>
            <a:pPr>
              <a:spcBef>
                <a:spcPts val="1200"/>
              </a:spcBef>
            </a:pPr>
            <a:r>
              <a:rPr lang="en-US" sz="2400" dirty="0" smtClean="0"/>
              <a:t>Applications represent billions of endpoints which cannot be cost effectively addressed by existing technologies</a:t>
            </a:r>
          </a:p>
          <a:p>
            <a:endParaRPr lang="en-US" sz="1800" dirty="0" smtClean="0"/>
          </a:p>
        </p:txBody>
      </p:sp>
      <p:sp>
        <p:nvSpPr>
          <p:cNvPr id="4" name="Date Placeholder 3"/>
          <p:cNvSpPr>
            <a:spLocks noGrp="1"/>
          </p:cNvSpPr>
          <p:nvPr>
            <p:ph type="dt" sz="half" idx="10"/>
          </p:nvPr>
        </p:nvSpPr>
        <p:spPr/>
        <p:txBody>
          <a:bodyPr/>
          <a:lstStyle/>
          <a:p>
            <a:r>
              <a:rPr lang="en-US" smtClean="0"/>
              <a:t>January 2010</a:t>
            </a:r>
            <a:endParaRPr lang="en-US" dirty="0"/>
          </a:p>
        </p:txBody>
      </p:sp>
      <p:sp>
        <p:nvSpPr>
          <p:cNvPr id="5" name="Footer Placeholder 4"/>
          <p:cNvSpPr>
            <a:spLocks noGrp="1"/>
          </p:cNvSpPr>
          <p:nvPr>
            <p:ph type="ftr" sz="quarter" idx="11"/>
          </p:nvPr>
        </p:nvSpPr>
        <p:spPr>
          <a:xfrm>
            <a:off x="4953000" y="6475412"/>
            <a:ext cx="3581400" cy="230188"/>
          </a:xfrm>
        </p:spPr>
        <p:txBody>
          <a:bodyPr/>
          <a:lstStyle/>
          <a:p>
            <a:r>
              <a:rPr lang="en-US" dirty="0" smtClean="0"/>
              <a:t>David A. Howard,  et al On-Ramp Wireless, Inc.</a:t>
            </a:r>
            <a:endParaRPr lang="en-US" dirty="0"/>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rallelogram 31"/>
          <p:cNvSpPr/>
          <p:nvPr/>
        </p:nvSpPr>
        <p:spPr bwMode="auto">
          <a:xfrm>
            <a:off x="2019300" y="1828800"/>
            <a:ext cx="5981700" cy="304800"/>
          </a:xfrm>
          <a:prstGeom prst="parallelogram">
            <a:avLst>
              <a:gd name="adj" fmla="val 217453"/>
            </a:avLst>
          </a:prstGeom>
          <a:solidFill>
            <a:srgbClr val="9933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schemeClr val="bg1"/>
                </a:solidFill>
              </a:rPr>
              <a:t>Distribution Area</a:t>
            </a:r>
          </a:p>
        </p:txBody>
      </p:sp>
      <p:sp>
        <p:nvSpPr>
          <p:cNvPr id="2" name="Title 1"/>
          <p:cNvSpPr>
            <a:spLocks noGrp="1"/>
          </p:cNvSpPr>
          <p:nvPr>
            <p:ph type="title"/>
          </p:nvPr>
        </p:nvSpPr>
        <p:spPr/>
        <p:txBody>
          <a:bodyPr/>
          <a:lstStyle/>
          <a:p>
            <a:r>
              <a:rPr lang="en-US" sz="5400" b="1" dirty="0" smtClean="0">
                <a:solidFill>
                  <a:schemeClr val="tx1"/>
                </a:solidFill>
                <a:sym typeface="Myriad Pro" charset="0"/>
              </a:rPr>
              <a:t/>
            </a:r>
            <a:br>
              <a:rPr lang="en-US" sz="5400" b="1" dirty="0" smtClean="0">
                <a:solidFill>
                  <a:schemeClr val="tx1"/>
                </a:solidFill>
                <a:sym typeface="Myriad Pro" charset="0"/>
              </a:rPr>
            </a:br>
            <a:r>
              <a:rPr lang="en-US" sz="3200" b="1" dirty="0" smtClean="0">
                <a:solidFill>
                  <a:schemeClr val="tx1"/>
                </a:solidFill>
                <a:sym typeface="Myriad Pro" charset="0"/>
              </a:rPr>
              <a:t>Traditional leak detection method take time and resources</a:t>
            </a:r>
            <a:r>
              <a:rPr lang="en-US" sz="7200" b="1" dirty="0" smtClean="0">
                <a:solidFill>
                  <a:schemeClr val="tx1"/>
                </a:solidFill>
                <a:latin typeface="Myriad Pro" charset="0"/>
                <a:sym typeface="Myriad Pro" charset="0"/>
              </a:rPr>
              <a:t/>
            </a:r>
            <a:br>
              <a:rPr lang="en-US" sz="7200" b="1" dirty="0" smtClean="0">
                <a:solidFill>
                  <a:schemeClr val="tx1"/>
                </a:solidFill>
                <a:latin typeface="Myriad Pro" charset="0"/>
                <a:sym typeface="Myriad Pro" charset="0"/>
              </a:rPr>
            </a:br>
            <a:endParaRPr lang="en-US" sz="6600" b="1" dirty="0"/>
          </a:p>
        </p:txBody>
      </p:sp>
      <p:sp>
        <p:nvSpPr>
          <p:cNvPr id="3" name="Content Placeholder 2"/>
          <p:cNvSpPr>
            <a:spLocks noGrp="1"/>
          </p:cNvSpPr>
          <p:nvPr>
            <p:ph idx="1"/>
          </p:nvPr>
        </p:nvSpPr>
        <p:spPr>
          <a:xfrm>
            <a:off x="685800" y="2286000"/>
            <a:ext cx="7772400" cy="41148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sz="1100" dirty="0" smtClean="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20</a:t>
            </a:fld>
            <a:endParaRPr lang="en-US"/>
          </a:p>
        </p:txBody>
      </p:sp>
      <p:sp>
        <p:nvSpPr>
          <p:cNvPr id="9" name="Isosceles Triangle 8"/>
          <p:cNvSpPr/>
          <p:nvPr/>
        </p:nvSpPr>
        <p:spPr bwMode="auto">
          <a:xfrm rot="10800000">
            <a:off x="2019300" y="2133600"/>
            <a:ext cx="5334000" cy="4114800"/>
          </a:xfrm>
          <a:prstGeom prst="triangle">
            <a:avLst/>
          </a:prstGeom>
          <a:gradFill>
            <a:gsLst>
              <a:gs pos="0">
                <a:srgbClr val="CC6600"/>
              </a:gs>
              <a:gs pos="50000">
                <a:srgbClr val="993300"/>
              </a:gs>
            </a:gsLst>
            <a:lin ang="5400000" scaled="0"/>
          </a:gra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4" name="Straight Connector 13"/>
          <p:cNvCxnSpPr/>
          <p:nvPr/>
        </p:nvCxnSpPr>
        <p:spPr bwMode="auto">
          <a:xfrm>
            <a:off x="4038600" y="5219700"/>
            <a:ext cx="1295400" cy="0"/>
          </a:xfrm>
          <a:prstGeom prst="line">
            <a:avLst/>
          </a:prstGeom>
          <a:solidFill>
            <a:schemeClr val="accent1"/>
          </a:solidFill>
          <a:ln w="15875" cap="flat" cmpd="sng" algn="ctr">
            <a:solidFill>
              <a:srgbClr val="FF9900"/>
            </a:solidFill>
            <a:prstDash val="solid"/>
            <a:round/>
            <a:headEnd type="none" w="sm" len="sm"/>
            <a:tailEnd type="none" w="sm" len="sm"/>
          </a:ln>
          <a:effectLst/>
        </p:spPr>
      </p:cxnSp>
      <p:cxnSp>
        <p:nvCxnSpPr>
          <p:cNvPr id="15" name="Straight Connector 14"/>
          <p:cNvCxnSpPr/>
          <p:nvPr/>
        </p:nvCxnSpPr>
        <p:spPr bwMode="auto">
          <a:xfrm>
            <a:off x="3352800" y="4191000"/>
            <a:ext cx="2667000" cy="0"/>
          </a:xfrm>
          <a:prstGeom prst="line">
            <a:avLst/>
          </a:prstGeom>
          <a:solidFill>
            <a:schemeClr val="accent1"/>
          </a:solidFill>
          <a:ln w="15875" cap="flat" cmpd="sng" algn="ctr">
            <a:solidFill>
              <a:srgbClr val="FF9900"/>
            </a:solidFill>
            <a:prstDash val="solid"/>
            <a:round/>
            <a:headEnd type="none" w="sm" len="sm"/>
            <a:tailEnd type="none" w="sm" len="sm"/>
          </a:ln>
          <a:effectLst/>
        </p:spPr>
      </p:cxnSp>
      <p:cxnSp>
        <p:nvCxnSpPr>
          <p:cNvPr id="16" name="Straight Connector 15"/>
          <p:cNvCxnSpPr/>
          <p:nvPr/>
        </p:nvCxnSpPr>
        <p:spPr bwMode="auto">
          <a:xfrm>
            <a:off x="2705100" y="3162300"/>
            <a:ext cx="3962400" cy="0"/>
          </a:xfrm>
          <a:prstGeom prst="line">
            <a:avLst/>
          </a:prstGeom>
          <a:solidFill>
            <a:schemeClr val="accent1"/>
          </a:solidFill>
          <a:ln w="15875" cap="flat" cmpd="sng" algn="ctr">
            <a:solidFill>
              <a:srgbClr val="FF9900"/>
            </a:solidFill>
            <a:prstDash val="solid"/>
            <a:round/>
            <a:headEnd type="none" w="sm" len="sm"/>
            <a:tailEnd type="none" w="sm" len="sm"/>
          </a:ln>
          <a:effectLst/>
        </p:spPr>
      </p:cxnSp>
      <p:sp>
        <p:nvSpPr>
          <p:cNvPr id="22" name="TextBox 21"/>
          <p:cNvSpPr txBox="1"/>
          <p:nvPr/>
        </p:nvSpPr>
        <p:spPr>
          <a:xfrm>
            <a:off x="2971800" y="2400300"/>
            <a:ext cx="3505200" cy="523220"/>
          </a:xfrm>
          <a:prstGeom prst="rect">
            <a:avLst/>
          </a:prstGeom>
          <a:noFill/>
        </p:spPr>
        <p:txBody>
          <a:bodyPr wrap="square" rtlCol="0">
            <a:spAutoFit/>
          </a:bodyPr>
          <a:lstStyle/>
          <a:p>
            <a:pPr algn="ctr"/>
            <a:r>
              <a:rPr lang="en-US" sz="1400" dirty="0" smtClean="0">
                <a:solidFill>
                  <a:schemeClr val="bg1"/>
                </a:solidFill>
              </a:rPr>
              <a:t>Divide distribution area into smaller and easier controlled areas and install flow meters</a:t>
            </a:r>
            <a:endParaRPr lang="en-US" sz="1400" dirty="0">
              <a:solidFill>
                <a:schemeClr val="bg1"/>
              </a:solidFill>
            </a:endParaRPr>
          </a:p>
        </p:txBody>
      </p:sp>
      <p:sp>
        <p:nvSpPr>
          <p:cNvPr id="23" name="TextBox 22"/>
          <p:cNvSpPr txBox="1"/>
          <p:nvPr/>
        </p:nvSpPr>
        <p:spPr>
          <a:xfrm>
            <a:off x="5219700" y="5410200"/>
            <a:ext cx="1600200" cy="738664"/>
          </a:xfrm>
          <a:prstGeom prst="rect">
            <a:avLst/>
          </a:prstGeom>
          <a:noFill/>
        </p:spPr>
        <p:txBody>
          <a:bodyPr wrap="square" rtlCol="0">
            <a:spAutoFit/>
          </a:bodyPr>
          <a:lstStyle/>
          <a:p>
            <a:pPr algn="ctr"/>
            <a:r>
              <a:rPr lang="en-US" sz="1400" dirty="0" smtClean="0"/>
              <a:t>Carry out Active Leak Detection in identified area</a:t>
            </a:r>
            <a:endParaRPr lang="en-US" sz="1400" dirty="0"/>
          </a:p>
        </p:txBody>
      </p:sp>
      <p:sp>
        <p:nvSpPr>
          <p:cNvPr id="24" name="TextBox 23"/>
          <p:cNvSpPr txBox="1"/>
          <p:nvPr/>
        </p:nvSpPr>
        <p:spPr>
          <a:xfrm>
            <a:off x="3653663" y="4229100"/>
            <a:ext cx="2095500" cy="954107"/>
          </a:xfrm>
          <a:prstGeom prst="rect">
            <a:avLst/>
          </a:prstGeom>
          <a:noFill/>
        </p:spPr>
        <p:txBody>
          <a:bodyPr wrap="square" rtlCol="0">
            <a:spAutoFit/>
          </a:bodyPr>
          <a:lstStyle/>
          <a:p>
            <a:pPr algn="ctr"/>
            <a:r>
              <a:rPr lang="en-US" sz="1400" dirty="0" smtClean="0">
                <a:solidFill>
                  <a:schemeClr val="bg1"/>
                </a:solidFill>
              </a:rPr>
              <a:t>Monitor monthly average flow in each area; prioritize according to water loss</a:t>
            </a:r>
            <a:endParaRPr lang="en-US" sz="1400" dirty="0">
              <a:solidFill>
                <a:schemeClr val="bg1"/>
              </a:solidFill>
            </a:endParaRPr>
          </a:p>
        </p:txBody>
      </p:sp>
      <p:sp>
        <p:nvSpPr>
          <p:cNvPr id="25" name="TextBox 24"/>
          <p:cNvSpPr txBox="1"/>
          <p:nvPr/>
        </p:nvSpPr>
        <p:spPr>
          <a:xfrm>
            <a:off x="3501263" y="3390900"/>
            <a:ext cx="2400300" cy="523220"/>
          </a:xfrm>
          <a:prstGeom prst="rect">
            <a:avLst/>
          </a:prstGeom>
          <a:noFill/>
        </p:spPr>
        <p:txBody>
          <a:bodyPr wrap="square" rtlCol="0">
            <a:spAutoFit/>
          </a:bodyPr>
          <a:lstStyle/>
          <a:p>
            <a:pPr algn="ctr"/>
            <a:r>
              <a:rPr lang="en-US" sz="1400" dirty="0" smtClean="0">
                <a:solidFill>
                  <a:schemeClr val="bg1"/>
                </a:solidFill>
              </a:rPr>
              <a:t>Define baseline leakage and intervention trigger level</a:t>
            </a:r>
            <a:endParaRPr lang="en-US" sz="1400" dirty="0">
              <a:solidFill>
                <a:schemeClr val="bg1"/>
              </a:solidFill>
            </a:endParaRPr>
          </a:p>
        </p:txBody>
      </p:sp>
      <p:cxnSp>
        <p:nvCxnSpPr>
          <p:cNvPr id="27" name="Curved Connector 26"/>
          <p:cNvCxnSpPr>
            <a:endCxn id="23" idx="1"/>
          </p:cNvCxnSpPr>
          <p:nvPr/>
        </p:nvCxnSpPr>
        <p:spPr bwMode="auto">
          <a:xfrm>
            <a:off x="4762500" y="5562600"/>
            <a:ext cx="457200" cy="216932"/>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sp>
        <p:nvSpPr>
          <p:cNvPr id="28" name="TextBox 27"/>
          <p:cNvSpPr txBox="1"/>
          <p:nvPr/>
        </p:nvSpPr>
        <p:spPr>
          <a:xfrm>
            <a:off x="1028700" y="3848100"/>
            <a:ext cx="2019300" cy="1569660"/>
          </a:xfrm>
          <a:prstGeom prst="rect">
            <a:avLst/>
          </a:prstGeom>
          <a:noFill/>
        </p:spPr>
        <p:txBody>
          <a:bodyPr wrap="square" rtlCol="0">
            <a:spAutoFit/>
          </a:bodyPr>
          <a:lstStyle/>
          <a:p>
            <a:pPr marL="112713" indent="-112713">
              <a:buFont typeface="Arial" pitchFamily="34" charset="0"/>
              <a:buChar char="•"/>
            </a:pPr>
            <a:r>
              <a:rPr lang="en-US" sz="1600" dirty="0" smtClean="0"/>
              <a:t>Increasing accuracy of pinpointing location of leaks</a:t>
            </a:r>
          </a:p>
          <a:p>
            <a:pPr marL="112713" indent="-112713">
              <a:buFont typeface="Arial" pitchFamily="34" charset="0"/>
              <a:buChar char="•"/>
            </a:pPr>
            <a:r>
              <a:rPr lang="en-US" sz="1600" dirty="0" smtClean="0"/>
              <a:t>Increasing time and resource consumption</a:t>
            </a:r>
            <a:endParaRPr lang="en-US" sz="1600" dirty="0"/>
          </a:p>
        </p:txBody>
      </p:sp>
      <p:cxnSp>
        <p:nvCxnSpPr>
          <p:cNvPr id="30" name="Straight Arrow Connector 29"/>
          <p:cNvCxnSpPr/>
          <p:nvPr/>
        </p:nvCxnSpPr>
        <p:spPr bwMode="auto">
          <a:xfrm rot="16200000" flipH="1">
            <a:off x="1143000" y="2971800"/>
            <a:ext cx="4000500" cy="2552700"/>
          </a:xfrm>
          <a:prstGeom prst="straightConnector1">
            <a:avLst/>
          </a:prstGeom>
          <a:solidFill>
            <a:schemeClr val="accent1"/>
          </a:solidFill>
          <a:ln w="25400" cap="flat" cmpd="sng" algn="ctr">
            <a:solidFill>
              <a:srgbClr val="993300"/>
            </a:solidFill>
            <a:prstDash val="solid"/>
            <a:round/>
            <a:headEnd type="none" w="sm" len="sm"/>
            <a:tailEnd type="triangle"/>
          </a:ln>
          <a:effectLst/>
        </p:spPr>
      </p:cxnSp>
      <p:sp>
        <p:nvSpPr>
          <p:cNvPr id="31" name="TextBox 30"/>
          <p:cNvSpPr txBox="1"/>
          <p:nvPr/>
        </p:nvSpPr>
        <p:spPr>
          <a:xfrm>
            <a:off x="609600" y="6100346"/>
            <a:ext cx="3924300" cy="338554"/>
          </a:xfrm>
          <a:prstGeom prst="rect">
            <a:avLst/>
          </a:prstGeom>
          <a:noFill/>
        </p:spPr>
        <p:txBody>
          <a:bodyPr wrap="square" rtlCol="0">
            <a:spAutoFit/>
          </a:bodyPr>
          <a:lstStyle/>
          <a:p>
            <a:pPr>
              <a:buNone/>
            </a:pPr>
            <a:r>
              <a:rPr lang="en-US" sz="1600" i="1" dirty="0" smtClean="0"/>
              <a:t>… and in the meantime water is wasted</a:t>
            </a:r>
            <a:endParaRPr lang="en-US" sz="16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Leak detection is difficult underground</a:t>
            </a:r>
            <a:endParaRPr lang="en-US" sz="3200" b="1"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21</a:t>
            </a:fld>
            <a:endParaRPr lang="en-US"/>
          </a:p>
        </p:txBody>
      </p:sp>
      <p:pic>
        <p:nvPicPr>
          <p:cNvPr id="7" name="Picture 26"/>
          <p:cNvPicPr>
            <a:picLocks noChangeAspect="1"/>
          </p:cNvPicPr>
          <p:nvPr/>
        </p:nvPicPr>
        <p:blipFill>
          <a:blip r:embed="rId3" cstate="print"/>
          <a:srcRect/>
          <a:stretch>
            <a:fillRect/>
          </a:stretch>
        </p:blipFill>
        <p:spPr bwMode="auto">
          <a:xfrm>
            <a:off x="5060943" y="2057400"/>
            <a:ext cx="3892557" cy="3845326"/>
          </a:xfrm>
          <a:prstGeom prst="rect">
            <a:avLst/>
          </a:prstGeom>
          <a:noFill/>
          <a:ln w="9525">
            <a:noFill/>
            <a:miter lim="800000"/>
            <a:headEnd/>
            <a:tailEnd/>
          </a:ln>
        </p:spPr>
      </p:pic>
      <p:sp>
        <p:nvSpPr>
          <p:cNvPr id="8" name="Content Placeholder 7"/>
          <p:cNvSpPr>
            <a:spLocks noGrp="1"/>
          </p:cNvSpPr>
          <p:nvPr>
            <p:ph idx="1"/>
          </p:nvPr>
        </p:nvSpPr>
        <p:spPr>
          <a:xfrm>
            <a:off x="685800" y="1981200"/>
            <a:ext cx="4381500" cy="4114800"/>
          </a:xfrm>
        </p:spPr>
        <p:txBody>
          <a:bodyPr/>
          <a:lstStyle/>
          <a:p>
            <a:r>
              <a:rPr lang="en-US" sz="1800" dirty="0" smtClean="0"/>
              <a:t>Large leaks are often visible on the ground</a:t>
            </a:r>
          </a:p>
          <a:p>
            <a:r>
              <a:rPr lang="en-US" sz="1800" dirty="0" smtClean="0"/>
              <a:t>Small leaks often can run for a long time and waste more water. Pro-active approach to leakage detection is necessary in order to find small leaks</a:t>
            </a:r>
          </a:p>
          <a:p>
            <a:r>
              <a:rPr lang="en-US" sz="1800" dirty="0" smtClean="0"/>
              <a:t>Traditional leak detection requires resources in the field</a:t>
            </a:r>
          </a:p>
          <a:p>
            <a:pPr lvl="1"/>
            <a:r>
              <a:rPr lang="en-US" sz="1600" dirty="0" smtClean="0"/>
              <a:t>Leakage engineer listens to pipes. When a leak appears, there is a noise from water passing the damaged piece of pipe</a:t>
            </a:r>
          </a:p>
          <a:p>
            <a:pPr lvl="1"/>
            <a:r>
              <a:rPr lang="en-US" sz="1600" dirty="0" smtClean="0"/>
              <a:t>Leakage engineer creates report and leakage team is sent out in the field to identify exactly where the leak is so that a repair team can fix the pipe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Noise loggers exist but have challenges</a:t>
            </a:r>
            <a:endParaRPr lang="en-US" sz="3200" b="1" dirty="0"/>
          </a:p>
        </p:txBody>
      </p:sp>
      <p:sp>
        <p:nvSpPr>
          <p:cNvPr id="3" name="Content Placeholder 2"/>
          <p:cNvSpPr>
            <a:spLocks noGrp="1"/>
          </p:cNvSpPr>
          <p:nvPr>
            <p:ph idx="1"/>
          </p:nvPr>
        </p:nvSpPr>
        <p:spPr>
          <a:xfrm>
            <a:off x="685800" y="1981200"/>
            <a:ext cx="5334000" cy="4114800"/>
          </a:xfrm>
        </p:spPr>
        <p:txBody>
          <a:bodyPr/>
          <a:lstStyle/>
          <a:p>
            <a:r>
              <a:rPr lang="en-US" sz="2800" dirty="0" smtClean="0"/>
              <a:t>Replaces human listening for acoustic signals</a:t>
            </a:r>
          </a:p>
          <a:p>
            <a:r>
              <a:rPr lang="en-US" sz="2800" dirty="0" smtClean="0"/>
              <a:t>Temporarily installed on pipes (lift and shift), every 150 yards, one week per site</a:t>
            </a:r>
          </a:p>
          <a:p>
            <a:r>
              <a:rPr lang="en-US" sz="2800" dirty="0" smtClean="0"/>
              <a:t>Manpower collects information from noise loggers</a:t>
            </a:r>
          </a:p>
          <a:p>
            <a:pPr lvl="1"/>
            <a:r>
              <a:rPr lang="en-US" sz="2400" dirty="0" smtClean="0"/>
              <a:t>Radio signals with drive-by solution (require manpower and only once a day)</a:t>
            </a:r>
          </a:p>
          <a:p>
            <a:endParaRPr lang="en-US" sz="2800"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22</a:t>
            </a:fld>
            <a:endParaRPr lang="en-US"/>
          </a:p>
        </p:txBody>
      </p:sp>
      <p:pic>
        <p:nvPicPr>
          <p:cNvPr id="8" name="Picture 3"/>
          <p:cNvPicPr>
            <a:picLocks noChangeAspect="1" noChangeArrowheads="1"/>
          </p:cNvPicPr>
          <p:nvPr/>
        </p:nvPicPr>
        <p:blipFill>
          <a:blip r:embed="rId3" cstate="print"/>
          <a:srcRect l="9228"/>
          <a:stretch>
            <a:fillRect/>
          </a:stretch>
        </p:blipFill>
        <p:spPr bwMode="auto">
          <a:xfrm>
            <a:off x="5676900" y="3771900"/>
            <a:ext cx="3086099" cy="2552699"/>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Solution: Underground installation of logging systems that can be remotely monitored</a:t>
            </a:r>
            <a:endParaRPr lang="en-US" sz="2800" b="1" dirty="0"/>
          </a:p>
        </p:txBody>
      </p:sp>
      <p:sp>
        <p:nvSpPr>
          <p:cNvPr id="3" name="Content Placeholder 2"/>
          <p:cNvSpPr>
            <a:spLocks noGrp="1"/>
          </p:cNvSpPr>
          <p:nvPr>
            <p:ph idx="1"/>
          </p:nvPr>
        </p:nvSpPr>
        <p:spPr>
          <a:xfrm>
            <a:off x="685800" y="2286000"/>
            <a:ext cx="7772400" cy="4114800"/>
          </a:xfrm>
        </p:spPr>
        <p:txBody>
          <a:bodyPr/>
          <a:lstStyle/>
          <a:p>
            <a:r>
              <a:rPr lang="en-US" sz="2000" dirty="0" smtClean="0"/>
              <a:t>Permanent installation of large number of sensors underground</a:t>
            </a:r>
          </a:p>
          <a:p>
            <a:pPr>
              <a:spcBef>
                <a:spcPts val="1200"/>
              </a:spcBef>
            </a:pPr>
            <a:r>
              <a:rPr lang="en-US" sz="2000" dirty="0" smtClean="0"/>
              <a:t>Long range and ability to penetrate underground vaults</a:t>
            </a:r>
          </a:p>
          <a:p>
            <a:pPr>
              <a:spcBef>
                <a:spcPts val="1200"/>
              </a:spcBef>
            </a:pPr>
            <a:r>
              <a:rPr lang="en-US" sz="2000" dirty="0" smtClean="0"/>
              <a:t>Battery operated – long lifetime</a:t>
            </a:r>
          </a:p>
          <a:p>
            <a:pPr lvl="1"/>
            <a:r>
              <a:rPr lang="en-US" sz="1800" dirty="0" smtClean="0"/>
              <a:t>small data messages once per day and in case of alarm event (leak detected)</a:t>
            </a:r>
          </a:p>
          <a:p>
            <a:pPr>
              <a:spcBef>
                <a:spcPts val="1200"/>
              </a:spcBef>
            </a:pPr>
            <a:r>
              <a:rPr lang="en-US" sz="2000" dirty="0" smtClean="0"/>
              <a:t>Low installation cost (easy deployment), and low cost of maintenance</a:t>
            </a:r>
          </a:p>
          <a:p>
            <a:pPr>
              <a:spcBef>
                <a:spcPts val="1200"/>
              </a:spcBef>
            </a:pPr>
            <a:r>
              <a:rPr lang="en-US" sz="2000" dirty="0" smtClean="0"/>
              <a:t>Severe </a:t>
            </a:r>
            <a:r>
              <a:rPr lang="en-US" sz="2000" dirty="0" smtClean="0"/>
              <a:t>environments put demands on the noise logger equipment</a:t>
            </a:r>
          </a:p>
          <a:p>
            <a:pPr lvl="1"/>
            <a:r>
              <a:rPr lang="en-US" sz="1800" dirty="0" smtClean="0"/>
              <a:t>Pump station, heavy traffic, house connections, connected </a:t>
            </a:r>
            <a:r>
              <a:rPr lang="en-US" sz="1800" dirty="0" smtClean="0"/>
              <a:t>pipes, etc. make </a:t>
            </a:r>
            <a:r>
              <a:rPr lang="en-US" sz="1800" dirty="0" smtClean="0"/>
              <a:t>noise</a:t>
            </a:r>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23</a:t>
            </a:fld>
            <a:endParaRPr lang="en-US"/>
          </a:p>
        </p:txBody>
      </p:sp>
      <p:sp>
        <p:nvSpPr>
          <p:cNvPr id="7" name="Rectangle 2"/>
          <p:cNvSpPr txBox="1">
            <a:spLocks noChangeArrowheads="1"/>
          </p:cNvSpPr>
          <p:nvPr/>
        </p:nvSpPr>
        <p:spPr bwMode="auto">
          <a:xfrm>
            <a:off x="590550" y="14859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lgn="ctr" eaLnBrk="1" hangingPunct="1">
              <a:defRPr/>
            </a:pPr>
            <a:r>
              <a:rPr lang="en-US" sz="2400" i="1" u="sng" kern="0" dirty="0" smtClean="0">
                <a:solidFill>
                  <a:schemeClr val="tx2"/>
                </a:solidFill>
              </a:rPr>
              <a:t>Key Requirements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2895600" cy="1066800"/>
          </a:xfrm>
        </p:spPr>
        <p:txBody>
          <a:bodyPr/>
          <a:lstStyle/>
          <a:p>
            <a:pPr algn="l"/>
            <a:r>
              <a:rPr lang="en-US" sz="3200" b="1" dirty="0" smtClean="0"/>
              <a:t>Control room</a:t>
            </a:r>
            <a:endParaRPr lang="en-US" sz="3200" b="1"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24</a:t>
            </a:fld>
            <a:endParaRPr lang="en-US"/>
          </a:p>
        </p:txBody>
      </p:sp>
      <p:pic>
        <p:nvPicPr>
          <p:cNvPr id="7" name="Picture 3"/>
          <p:cNvPicPr>
            <a:picLocks noGrp="1" noChangeAspect="1" noChangeArrowheads="1"/>
          </p:cNvPicPr>
          <p:nvPr>
            <p:ph idx="1"/>
          </p:nvPr>
        </p:nvPicPr>
        <p:blipFill>
          <a:blip r:embed="rId2" cstate="print"/>
          <a:srcRect/>
          <a:stretch>
            <a:fillRect/>
          </a:stretch>
        </p:blipFill>
        <p:spPr bwMode="auto">
          <a:xfrm>
            <a:off x="304800" y="3695700"/>
            <a:ext cx="4152900" cy="2521582"/>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4495800" y="838200"/>
            <a:ext cx="4336521" cy="2763093"/>
          </a:xfrm>
          <a:prstGeom prst="rect">
            <a:avLst/>
          </a:prstGeom>
          <a:noFill/>
          <a:ln w="9525">
            <a:noFill/>
            <a:miter lim="800000"/>
            <a:headEnd/>
            <a:tailEnd/>
          </a:ln>
        </p:spPr>
      </p:pic>
      <p:pic>
        <p:nvPicPr>
          <p:cNvPr id="9" name="Picture 3"/>
          <p:cNvPicPr>
            <a:picLocks noChangeArrowheads="1"/>
          </p:cNvPicPr>
          <p:nvPr/>
        </p:nvPicPr>
        <p:blipFill>
          <a:blip r:embed="rId4" cstate="print"/>
          <a:srcRect l="5553" t="8105" r="10641" b="7811"/>
          <a:stretch>
            <a:fillRect/>
          </a:stretch>
        </p:blipFill>
        <p:spPr bwMode="auto">
          <a:xfrm>
            <a:off x="4533900" y="3695700"/>
            <a:ext cx="4292600" cy="2514600"/>
          </a:xfrm>
          <a:prstGeom prst="rect">
            <a:avLst/>
          </a:prstGeom>
          <a:noFill/>
          <a:ln w="12700">
            <a:noFill/>
            <a:miter lim="800000"/>
            <a:headEnd/>
            <a:tailEnd/>
          </a:ln>
          <a:effectLst>
            <a:outerShdw algn="ctr" rotWithShape="0">
              <a:schemeClr val="bg2">
                <a:alpha val="14998"/>
              </a:scheme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1066800"/>
            <a:ext cx="7772400" cy="4381500"/>
          </a:xfrm>
          <a:noFill/>
          <a:ln w="9525">
            <a:noFill/>
            <a:miter lim="800000"/>
            <a:headEnd/>
            <a:tailEnd/>
          </a:ln>
          <a:effectLst/>
        </p:spPr>
        <p:txBody>
          <a:bodyPr vert="horz" wrap="square" lIns="92075" tIns="46038" rIns="92075" bIns="46038" numCol="1" anchor="ctr" anchorCtr="0" compatLnSpc="1">
            <a:prstTxWarp prst="textNoShape">
              <a:avLst/>
            </a:prstTxWarp>
          </a:bodyPr>
          <a:lstStyle/>
          <a:p>
            <a:r>
              <a:rPr lang="en-US" b="1" dirty="0" smtClean="0"/>
              <a:t>Low Energy</a:t>
            </a:r>
            <a:br>
              <a:rPr lang="en-US" b="1" dirty="0" smtClean="0"/>
            </a:br>
            <a:r>
              <a:rPr lang="en-US" b="1" dirty="0" smtClean="0"/>
              <a:t>Critical Infrastructure Monitoring</a:t>
            </a:r>
            <a:br>
              <a:rPr lang="en-US" b="1" dirty="0" smtClean="0"/>
            </a:br>
            <a:r>
              <a:rPr lang="en-US" b="1" dirty="0" smtClean="0"/>
              <a:t/>
            </a:r>
            <a:br>
              <a:rPr lang="en-US" b="1" dirty="0" smtClean="0"/>
            </a:br>
            <a:r>
              <a:rPr lang="en-US" b="1" dirty="0" smtClean="0"/>
              <a:t>Why New Standards Group?</a:t>
            </a:r>
            <a:br>
              <a:rPr lang="en-US" b="1" dirty="0" smtClean="0"/>
            </a:br>
            <a:r>
              <a:rPr lang="en-US" b="1" dirty="0" smtClean="0"/>
              <a:t/>
            </a:r>
            <a:br>
              <a:rPr lang="en-US" b="1" dirty="0" smtClean="0"/>
            </a:br>
            <a:r>
              <a:rPr lang="en-US" b="1" dirty="0" smtClean="0"/>
              <a:t>David Howard</a:t>
            </a:r>
          </a:p>
        </p:txBody>
      </p:sp>
      <p:sp>
        <p:nvSpPr>
          <p:cNvPr id="15" name="Footer Placeholder 4"/>
          <p:cNvSpPr>
            <a:spLocks noGrp="1"/>
          </p:cNvSpPr>
          <p:nvPr>
            <p:ph type="ftr" sz="quarter" idx="11"/>
          </p:nvPr>
        </p:nvSpPr>
        <p:spPr>
          <a:xfrm>
            <a:off x="5486400" y="6475413"/>
            <a:ext cx="3124200" cy="184666"/>
          </a:xfrm>
        </p:spPr>
        <p:txBody>
          <a:bodyPr/>
          <a:lstStyle/>
          <a:p>
            <a:r>
              <a:rPr lang="en-US" smtClean="0"/>
              <a:t>David A. Howard,  et al On-Ramp Wireless, Inc.</a:t>
            </a:r>
            <a:endParaRPr lang="en-US"/>
          </a:p>
        </p:txBody>
      </p:sp>
      <p:sp>
        <p:nvSpPr>
          <p:cNvPr id="16" name="Slide Number Placeholder 5"/>
          <p:cNvSpPr>
            <a:spLocks noGrp="1"/>
          </p:cNvSpPr>
          <p:nvPr>
            <p:ph type="sldNum" sz="quarter" idx="12"/>
          </p:nvPr>
        </p:nvSpPr>
        <p:spPr>
          <a:xfrm>
            <a:off x="4344988" y="6475413"/>
            <a:ext cx="530225" cy="182562"/>
          </a:xfrm>
        </p:spPr>
        <p:txBody>
          <a:bodyPr/>
          <a:lstStyle/>
          <a:p>
            <a:r>
              <a:rPr lang="en-US" smtClean="0"/>
              <a:t>Slide </a:t>
            </a:r>
            <a:fld id="{6EFF614C-961A-484F-9100-7B1B586DECBB}" type="slidenum">
              <a:rPr lang="en-US" smtClean="0"/>
              <a:pPr/>
              <a:t>25</a:t>
            </a:fld>
            <a:endParaRPr lang="en-US"/>
          </a:p>
        </p:txBody>
      </p:sp>
      <p:sp>
        <p:nvSpPr>
          <p:cNvPr id="12" name="Date Placeholder 3"/>
          <p:cNvSpPr>
            <a:spLocks noGrp="1"/>
          </p:cNvSpPr>
          <p:nvPr>
            <p:ph type="dt" sz="half" idx="10"/>
          </p:nvPr>
        </p:nvSpPr>
        <p:spPr>
          <a:xfrm>
            <a:off x="685800" y="378281"/>
            <a:ext cx="1600200" cy="215444"/>
          </a:xfrm>
        </p:spPr>
        <p:txBody>
          <a:bodyPr/>
          <a:lstStyle/>
          <a:p>
            <a:r>
              <a:rPr lang="en-US" smtClean="0"/>
              <a:t>January 2010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smtClean="0"/>
              <a:t>Application requirements</a:t>
            </a:r>
            <a:endParaRPr lang="en-US" sz="3200" b="1" dirty="0"/>
          </a:p>
        </p:txBody>
      </p:sp>
      <p:sp>
        <p:nvSpPr>
          <p:cNvPr id="8" name="Content Placeholder 7"/>
          <p:cNvSpPr>
            <a:spLocks noGrp="1"/>
          </p:cNvSpPr>
          <p:nvPr>
            <p:ph idx="1"/>
          </p:nvPr>
        </p:nvSpPr>
        <p:spPr/>
        <p:txBody>
          <a:bodyPr/>
          <a:lstStyle/>
          <a:p>
            <a:r>
              <a:rPr lang="en-US" sz="2000" b="1" dirty="0" smtClean="0"/>
              <a:t>Mains power rarely available</a:t>
            </a:r>
          </a:p>
          <a:p>
            <a:pPr lvl="1"/>
            <a:r>
              <a:rPr lang="en-US" sz="2000" dirty="0" smtClean="0"/>
              <a:t>Battery operation (up to 20 years) – low energy consumption</a:t>
            </a:r>
          </a:p>
          <a:p>
            <a:pPr lvl="1"/>
            <a:r>
              <a:rPr lang="en-US" sz="2000" dirty="0" smtClean="0"/>
              <a:t>Low duty cycle</a:t>
            </a:r>
          </a:p>
          <a:p>
            <a:pPr>
              <a:spcBef>
                <a:spcPts val="600"/>
              </a:spcBef>
            </a:pPr>
            <a:r>
              <a:rPr lang="en-US" sz="2000" b="1" dirty="0" smtClean="0"/>
              <a:t>Low node density</a:t>
            </a:r>
          </a:p>
          <a:p>
            <a:pPr lvl="1"/>
            <a:r>
              <a:rPr lang="en-US" sz="2000" dirty="0" smtClean="0"/>
              <a:t>long range</a:t>
            </a:r>
          </a:p>
          <a:p>
            <a:pPr>
              <a:spcBef>
                <a:spcPts val="600"/>
              </a:spcBef>
            </a:pPr>
            <a:r>
              <a:rPr lang="en-US" sz="2000" b="1" dirty="0" smtClean="0"/>
              <a:t>Hard to reach locations(i.e. at or underground, in building, in cabinet/vault)</a:t>
            </a:r>
          </a:p>
          <a:p>
            <a:pPr lvl="1"/>
            <a:r>
              <a:rPr lang="en-US" sz="2000" dirty="0" smtClean="0"/>
              <a:t>Large link budget, low receive sensitivity</a:t>
            </a:r>
          </a:p>
          <a:p>
            <a:pPr>
              <a:spcBef>
                <a:spcPts val="600"/>
              </a:spcBef>
            </a:pPr>
            <a:r>
              <a:rPr lang="en-US" sz="2000" b="1" dirty="0" smtClean="0"/>
              <a:t>Large number of endpoints</a:t>
            </a:r>
          </a:p>
          <a:p>
            <a:pPr lvl="1"/>
            <a:r>
              <a:rPr lang="en-US" sz="2000" dirty="0" smtClean="0"/>
              <a:t>high capacity </a:t>
            </a:r>
            <a:r>
              <a:rPr lang="en-US" sz="2000" dirty="0" smtClean="0"/>
              <a:t>uplink</a:t>
            </a:r>
          </a:p>
          <a:p>
            <a:pPr lvl="1"/>
            <a:r>
              <a:rPr lang="en-US" sz="2000" dirty="0" smtClean="0"/>
              <a:t>Broadcast/multicast capability</a:t>
            </a:r>
            <a:endParaRPr lang="en-US" sz="2000" dirty="0" smtClean="0"/>
          </a:p>
          <a:p>
            <a:endParaRPr lang="en-US" sz="2000"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smtClean="0"/>
              <a:t>Application requirements</a:t>
            </a:r>
            <a:endParaRPr lang="en-US" sz="3200" b="1" dirty="0"/>
          </a:p>
        </p:txBody>
      </p:sp>
      <p:sp>
        <p:nvSpPr>
          <p:cNvPr id="8" name="Content Placeholder 7"/>
          <p:cNvSpPr>
            <a:spLocks noGrp="1"/>
          </p:cNvSpPr>
          <p:nvPr>
            <p:ph idx="1"/>
          </p:nvPr>
        </p:nvSpPr>
        <p:spPr/>
        <p:txBody>
          <a:bodyPr/>
          <a:lstStyle/>
          <a:p>
            <a:pPr>
              <a:spcBef>
                <a:spcPts val="600"/>
              </a:spcBef>
            </a:pPr>
            <a:r>
              <a:rPr lang="en-US" sz="2000" b="1" dirty="0" smtClean="0"/>
              <a:t>Mobility</a:t>
            </a:r>
          </a:p>
          <a:p>
            <a:pPr lvl="1">
              <a:spcBef>
                <a:spcPts val="600"/>
              </a:spcBef>
            </a:pPr>
            <a:r>
              <a:rPr lang="en-US" sz="2000" dirty="0" smtClean="0"/>
              <a:t>Asset tracking</a:t>
            </a:r>
          </a:p>
          <a:p>
            <a:pPr lvl="1">
              <a:spcBef>
                <a:spcPts val="600"/>
              </a:spcBef>
            </a:pPr>
            <a:r>
              <a:rPr lang="en-US" sz="2000" dirty="0" smtClean="0"/>
              <a:t>Dynamic fail-over </a:t>
            </a:r>
          </a:p>
          <a:p>
            <a:pPr>
              <a:spcBef>
                <a:spcPts val="600"/>
              </a:spcBef>
            </a:pPr>
            <a:r>
              <a:rPr lang="en-US" sz="2000" b="1" dirty="0" smtClean="0"/>
              <a:t>Worldwide </a:t>
            </a:r>
            <a:r>
              <a:rPr lang="en-US" sz="2000" b="1" dirty="0" smtClean="0"/>
              <a:t>use</a:t>
            </a:r>
          </a:p>
          <a:p>
            <a:pPr lvl="1"/>
            <a:r>
              <a:rPr lang="en-US" sz="2000" dirty="0" smtClean="0"/>
              <a:t>Operates in all regulatory domains</a:t>
            </a:r>
          </a:p>
          <a:p>
            <a:pPr lvl="1"/>
            <a:r>
              <a:rPr lang="en-US" sz="2000" dirty="0" smtClean="0"/>
              <a:t>Low transmit power compliant with international regulations</a:t>
            </a:r>
          </a:p>
          <a:p>
            <a:pPr>
              <a:spcBef>
                <a:spcPts val="600"/>
              </a:spcBef>
            </a:pPr>
            <a:r>
              <a:rPr lang="en-US" sz="2000" b="1" dirty="0" smtClean="0"/>
              <a:t>Low cost</a:t>
            </a:r>
          </a:p>
          <a:p>
            <a:pPr lvl="1"/>
            <a:r>
              <a:rPr lang="en-US" sz="2000" dirty="0" smtClean="0"/>
              <a:t>Low operational cost: unlicensed, lightly licensed spectrum</a:t>
            </a:r>
          </a:p>
          <a:p>
            <a:pPr lvl="1"/>
            <a:r>
              <a:rPr lang="en-US" sz="2000" dirty="0" smtClean="0"/>
              <a:t>Low </a:t>
            </a:r>
            <a:r>
              <a:rPr lang="en-US" sz="2000" dirty="0" smtClean="0"/>
              <a:t>infrastructure, maintenance , and </a:t>
            </a:r>
            <a:r>
              <a:rPr lang="en-US" sz="2000" dirty="0" smtClean="0"/>
              <a:t>system cost</a:t>
            </a:r>
          </a:p>
          <a:p>
            <a:pPr lvl="1"/>
            <a:r>
              <a:rPr lang="en-US" sz="2000" dirty="0" smtClean="0"/>
              <a:t>Ease of deployment</a:t>
            </a:r>
            <a:endParaRPr lang="en-US" sz="2000" dirty="0" smtClean="0"/>
          </a:p>
          <a:p>
            <a:endParaRPr lang="en-US" sz="2000"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Existing Architectures</a:t>
            </a:r>
            <a:endParaRPr lang="en-US" sz="3200" b="1" dirty="0"/>
          </a:p>
        </p:txBody>
      </p:sp>
      <p:sp>
        <p:nvSpPr>
          <p:cNvPr id="3" name="Content Placeholder 2"/>
          <p:cNvSpPr>
            <a:spLocks noGrp="1"/>
          </p:cNvSpPr>
          <p:nvPr>
            <p:ph idx="1"/>
          </p:nvPr>
        </p:nvSpPr>
        <p:spPr/>
        <p:txBody>
          <a:bodyPr/>
          <a:lstStyle/>
          <a:p>
            <a:r>
              <a:rPr lang="en-US" sz="1800" b="1" dirty="0" smtClean="0"/>
              <a:t>Satellite link</a:t>
            </a:r>
          </a:p>
          <a:p>
            <a:pPr lvl="1"/>
            <a:r>
              <a:rPr lang="en-US" sz="1800" dirty="0" smtClean="0"/>
              <a:t>high power</a:t>
            </a:r>
          </a:p>
          <a:p>
            <a:pPr lvl="1"/>
            <a:r>
              <a:rPr lang="en-US" sz="1800" dirty="0" smtClean="0"/>
              <a:t>high cost </a:t>
            </a:r>
          </a:p>
          <a:p>
            <a:pPr lvl="1"/>
            <a:r>
              <a:rPr lang="en-US" sz="1800" dirty="0" smtClean="0"/>
              <a:t>subscriber fees</a:t>
            </a:r>
          </a:p>
          <a:p>
            <a:pPr>
              <a:spcBef>
                <a:spcPts val="600"/>
              </a:spcBef>
            </a:pPr>
            <a:r>
              <a:rPr lang="en-US" sz="1800" b="1" dirty="0" smtClean="0"/>
              <a:t>Cellular</a:t>
            </a:r>
          </a:p>
          <a:p>
            <a:pPr lvl="1"/>
            <a:r>
              <a:rPr lang="en-US" sz="1800" dirty="0" smtClean="0"/>
              <a:t>high power</a:t>
            </a:r>
          </a:p>
          <a:p>
            <a:pPr lvl="1"/>
            <a:r>
              <a:rPr lang="en-US" sz="1800" dirty="0" smtClean="0"/>
              <a:t>coverage </a:t>
            </a:r>
          </a:p>
          <a:p>
            <a:pPr lvl="1"/>
            <a:r>
              <a:rPr lang="en-US" sz="1800" dirty="0" smtClean="0"/>
              <a:t>subscriber fees</a:t>
            </a:r>
          </a:p>
          <a:p>
            <a:pPr>
              <a:spcBef>
                <a:spcPts val="600"/>
              </a:spcBef>
            </a:pPr>
            <a:r>
              <a:rPr lang="en-US" sz="1800" b="1" dirty="0" smtClean="0"/>
              <a:t>Wireless SCADA</a:t>
            </a:r>
          </a:p>
          <a:p>
            <a:pPr lvl="1"/>
            <a:r>
              <a:rPr lang="en-US" sz="1800" dirty="0" smtClean="0"/>
              <a:t>high unit, and installation costs</a:t>
            </a:r>
          </a:p>
          <a:p>
            <a:pPr lvl="1"/>
            <a:r>
              <a:rPr lang="en-US" sz="1800" dirty="0" smtClean="0"/>
              <a:t>limited capacity</a:t>
            </a:r>
          </a:p>
          <a:p>
            <a:pPr lvl="1"/>
            <a:r>
              <a:rPr lang="en-US" sz="1800" dirty="0" smtClean="0"/>
              <a:t>high power</a:t>
            </a:r>
          </a:p>
          <a:p>
            <a:pPr lvl="1"/>
            <a:r>
              <a:rPr lang="en-US" sz="1800" dirty="0" smtClean="0"/>
              <a:t>proprietary</a:t>
            </a:r>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Existing architectures (continued)</a:t>
            </a:r>
            <a:br>
              <a:rPr lang="en-US" sz="3200" b="1" dirty="0" smtClean="0"/>
            </a:br>
            <a:r>
              <a:rPr lang="en-US" sz="3200" b="1" dirty="0" smtClean="0"/>
              <a:t>IEEE 802 Wireless</a:t>
            </a:r>
            <a:endParaRPr lang="en-US" sz="3200" b="1" dirty="0"/>
          </a:p>
        </p:txBody>
      </p:sp>
      <p:sp>
        <p:nvSpPr>
          <p:cNvPr id="3" name="Content Placeholder 2"/>
          <p:cNvSpPr>
            <a:spLocks noGrp="1"/>
          </p:cNvSpPr>
          <p:nvPr>
            <p:ph idx="1"/>
          </p:nvPr>
        </p:nvSpPr>
        <p:spPr/>
        <p:txBody>
          <a:bodyPr/>
          <a:lstStyle/>
          <a:p>
            <a:r>
              <a:rPr lang="en-US" dirty="0" smtClean="0"/>
              <a:t>802.11 WLAN</a:t>
            </a:r>
          </a:p>
          <a:p>
            <a:pPr>
              <a:spcBef>
                <a:spcPts val="1200"/>
              </a:spcBef>
            </a:pPr>
            <a:r>
              <a:rPr lang="en-US" dirty="0" smtClean="0"/>
              <a:t>802.15 WPAN</a:t>
            </a:r>
          </a:p>
          <a:p>
            <a:pPr>
              <a:spcBef>
                <a:spcPts val="1200"/>
              </a:spcBef>
            </a:pPr>
            <a:r>
              <a:rPr lang="en-US" dirty="0" smtClean="0"/>
              <a:t>802.16 WMAN</a:t>
            </a:r>
          </a:p>
          <a:p>
            <a:pPr>
              <a:spcBef>
                <a:spcPts val="1200"/>
              </a:spcBef>
            </a:pPr>
            <a:r>
              <a:rPr lang="en-US" dirty="0" smtClean="0"/>
              <a:t>802.20 MBWA</a:t>
            </a:r>
          </a:p>
          <a:p>
            <a:pPr>
              <a:spcBef>
                <a:spcPts val="1200"/>
              </a:spcBef>
            </a:pPr>
            <a:r>
              <a:rPr lang="en-US" dirty="0" smtClean="0"/>
              <a:t>802.22 WRAN</a:t>
            </a:r>
          </a:p>
          <a:p>
            <a:endParaRPr lang="en-US"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647700" y="1866910"/>
            <a:ext cx="2628900" cy="707886"/>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ctr" anchorCtr="0">
            <a:noAutofit/>
          </a:bodyPr>
          <a:lstStyle/>
          <a:p>
            <a:pPr algn="ctr">
              <a:defRPr/>
            </a:pPr>
            <a:r>
              <a:rPr lang="en-US" sz="2000" b="1" dirty="0" smtClean="0">
                <a:solidFill>
                  <a:schemeClr val="tx1"/>
                </a:solidFill>
                <a:latin typeface="+mj-lt"/>
              </a:rPr>
              <a:t>Infrastructure </a:t>
            </a:r>
            <a:br>
              <a:rPr lang="en-US" sz="2000" b="1" dirty="0" smtClean="0">
                <a:solidFill>
                  <a:schemeClr val="tx1"/>
                </a:solidFill>
                <a:latin typeface="+mj-lt"/>
              </a:rPr>
            </a:br>
            <a:r>
              <a:rPr lang="en-US" sz="2000" b="1" dirty="0" smtClean="0">
                <a:solidFill>
                  <a:schemeClr val="tx1"/>
                </a:solidFill>
                <a:latin typeface="+mj-lt"/>
              </a:rPr>
              <a:t>Monitoring</a:t>
            </a:r>
            <a:endParaRPr lang="en-US" sz="2000" b="1" dirty="0">
              <a:solidFill>
                <a:schemeClr val="tx1"/>
              </a:solidFill>
              <a:latin typeface="+mj-lt"/>
            </a:endParaRPr>
          </a:p>
        </p:txBody>
      </p:sp>
      <p:sp>
        <p:nvSpPr>
          <p:cNvPr id="63" name="Rectangle 62"/>
          <p:cNvSpPr/>
          <p:nvPr/>
        </p:nvSpPr>
        <p:spPr>
          <a:xfrm>
            <a:off x="647700" y="2574796"/>
            <a:ext cx="2628900" cy="2911594"/>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t" anchorCtr="0">
            <a:noAutofit/>
          </a:bodyPr>
          <a:lstStyle/>
          <a:p>
            <a:pPr marL="173038" indent="-173038">
              <a:buFont typeface="Arial" pitchFamily="34" charset="0"/>
              <a:buChar char="•"/>
              <a:defRPr/>
            </a:pPr>
            <a:r>
              <a:rPr lang="en-US" sz="1800" dirty="0" smtClean="0">
                <a:solidFill>
                  <a:schemeClr val="tx1"/>
                </a:solidFill>
                <a:latin typeface="+mj-lt"/>
              </a:rPr>
              <a:t>Water leak detection</a:t>
            </a:r>
          </a:p>
          <a:p>
            <a:pPr marL="173038" indent="-173038">
              <a:buFont typeface="Arial" pitchFamily="34" charset="0"/>
              <a:buChar char="•"/>
              <a:defRPr/>
            </a:pPr>
            <a:r>
              <a:rPr lang="en-US" sz="1800" dirty="0" smtClean="0">
                <a:solidFill>
                  <a:schemeClr val="tx1"/>
                </a:solidFill>
                <a:latin typeface="+mj-lt"/>
              </a:rPr>
              <a:t>Sewer monitoring</a:t>
            </a:r>
          </a:p>
          <a:p>
            <a:pPr marL="173038" indent="-173038">
              <a:buFont typeface="Arial" pitchFamily="34" charset="0"/>
              <a:buChar char="•"/>
              <a:defRPr/>
            </a:pPr>
            <a:r>
              <a:rPr lang="en-US" sz="1800" dirty="0" smtClean="0">
                <a:solidFill>
                  <a:schemeClr val="tx1"/>
                </a:solidFill>
                <a:latin typeface="+mj-lt"/>
              </a:rPr>
              <a:t>Bridge/structural integrity monitoring</a:t>
            </a:r>
          </a:p>
          <a:p>
            <a:pPr marL="173038" indent="-173038">
              <a:buFont typeface="Arial" pitchFamily="34" charset="0"/>
              <a:buChar char="•"/>
              <a:defRPr/>
            </a:pPr>
            <a:r>
              <a:rPr lang="en-US" sz="1800" dirty="0" smtClean="0">
                <a:solidFill>
                  <a:schemeClr val="tx1"/>
                </a:solidFill>
                <a:latin typeface="+mj-lt"/>
              </a:rPr>
              <a:t>Streetlight control systems</a:t>
            </a:r>
          </a:p>
          <a:p>
            <a:pPr marL="173038" indent="-173038">
              <a:buFont typeface="Arial" pitchFamily="34" charset="0"/>
              <a:buChar char="•"/>
              <a:defRPr/>
            </a:pPr>
            <a:r>
              <a:rPr lang="en-US" sz="1800" dirty="0" smtClean="0">
                <a:solidFill>
                  <a:schemeClr val="tx1"/>
                </a:solidFill>
                <a:latin typeface="+mj-lt"/>
              </a:rPr>
              <a:t>Fault Circuit Indicators</a:t>
            </a:r>
          </a:p>
          <a:p>
            <a:pPr marL="173038" indent="-173038">
              <a:buFont typeface="Arial" pitchFamily="34" charset="0"/>
              <a:buChar char="•"/>
              <a:defRPr/>
            </a:pPr>
            <a:r>
              <a:rPr lang="en-US" sz="1800" dirty="0" smtClean="0">
                <a:solidFill>
                  <a:schemeClr val="tx1"/>
                </a:solidFill>
                <a:latin typeface="+mj-lt"/>
              </a:rPr>
              <a:t>Soil monitoring</a:t>
            </a:r>
          </a:p>
          <a:p>
            <a:pPr marL="173038" indent="-173038">
              <a:buFont typeface="Arial" pitchFamily="34" charset="0"/>
              <a:buChar char="•"/>
              <a:defRPr/>
            </a:pPr>
            <a:r>
              <a:rPr lang="en-US" sz="1800" dirty="0" smtClean="0">
                <a:solidFill>
                  <a:schemeClr val="tx1"/>
                </a:solidFill>
                <a:latin typeface="+mj-lt"/>
              </a:rPr>
              <a:t>Oil &amp; gas pipeline monitoring</a:t>
            </a:r>
          </a:p>
          <a:p>
            <a:pPr marL="112713" indent="-112713">
              <a:buFont typeface="Arial" pitchFamily="34" charset="0"/>
              <a:buChar char="•"/>
              <a:defRPr/>
            </a:pPr>
            <a:endParaRPr lang="en-US" sz="1800" dirty="0" smtClean="0">
              <a:solidFill>
                <a:schemeClr val="tx1"/>
              </a:solidFill>
              <a:latin typeface="+mj-lt"/>
            </a:endParaRPr>
          </a:p>
          <a:p>
            <a:pPr marL="112713" indent="-112713">
              <a:buFont typeface="Arial" pitchFamily="34" charset="0"/>
              <a:buChar char="•"/>
              <a:defRPr/>
            </a:pPr>
            <a:endParaRPr lang="en-US" sz="1800" dirty="0" smtClean="0">
              <a:solidFill>
                <a:schemeClr val="tx1"/>
              </a:solidFill>
              <a:latin typeface="+mj-lt"/>
            </a:endParaRPr>
          </a:p>
          <a:p>
            <a:pPr marL="112713" indent="-112713">
              <a:buFont typeface="Arial" pitchFamily="34" charset="0"/>
              <a:buChar char="•"/>
              <a:defRPr/>
            </a:pPr>
            <a:endParaRPr lang="en-US" sz="1800" dirty="0" smtClean="0">
              <a:solidFill>
                <a:schemeClr val="tx1"/>
              </a:solidFill>
              <a:latin typeface="+mj-lt"/>
            </a:endParaRPr>
          </a:p>
        </p:txBody>
      </p:sp>
      <p:sp>
        <p:nvSpPr>
          <p:cNvPr id="66" name="Rectangle 65"/>
          <p:cNvSpPr/>
          <p:nvPr/>
        </p:nvSpPr>
        <p:spPr>
          <a:xfrm>
            <a:off x="5905500" y="1866920"/>
            <a:ext cx="2628900" cy="707886"/>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ctr" anchorCtr="0">
            <a:noAutofit/>
          </a:bodyPr>
          <a:lstStyle/>
          <a:p>
            <a:pPr algn="ctr">
              <a:defRPr/>
            </a:pPr>
            <a:r>
              <a:rPr lang="en-US" sz="2000" b="1" dirty="0" smtClean="0">
                <a:solidFill>
                  <a:schemeClr val="tx1"/>
                </a:solidFill>
                <a:latin typeface="+mj-lt"/>
              </a:rPr>
              <a:t>Security &amp;</a:t>
            </a:r>
            <a:br>
              <a:rPr lang="en-US" sz="2000" b="1" dirty="0" smtClean="0">
                <a:solidFill>
                  <a:schemeClr val="tx1"/>
                </a:solidFill>
                <a:latin typeface="+mj-lt"/>
              </a:rPr>
            </a:br>
            <a:r>
              <a:rPr lang="en-US" sz="2000" b="1" dirty="0" smtClean="0">
                <a:solidFill>
                  <a:schemeClr val="tx1"/>
                </a:solidFill>
                <a:latin typeface="+mj-lt"/>
              </a:rPr>
              <a:t> Life Safety</a:t>
            </a:r>
            <a:endParaRPr lang="en-US" sz="2000" b="1" dirty="0">
              <a:solidFill>
                <a:schemeClr val="tx1"/>
              </a:solidFill>
              <a:latin typeface="+mj-lt"/>
            </a:endParaRPr>
          </a:p>
        </p:txBody>
      </p:sp>
      <p:sp>
        <p:nvSpPr>
          <p:cNvPr id="70" name="Rectangle 69"/>
          <p:cNvSpPr/>
          <p:nvPr/>
        </p:nvSpPr>
        <p:spPr>
          <a:xfrm>
            <a:off x="3276600" y="1866900"/>
            <a:ext cx="2628900" cy="707886"/>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ctr" anchorCtr="0">
            <a:noAutofit/>
          </a:bodyPr>
          <a:lstStyle/>
          <a:p>
            <a:pPr algn="ctr">
              <a:defRPr/>
            </a:pPr>
            <a:r>
              <a:rPr lang="en-US" sz="2000" b="1" dirty="0" smtClean="0">
                <a:solidFill>
                  <a:schemeClr val="tx1"/>
                </a:solidFill>
                <a:latin typeface="+mj-lt"/>
              </a:rPr>
              <a:t>Transportation &amp; Asset tracking</a:t>
            </a:r>
            <a:endParaRPr lang="en-US" sz="2000" b="1" dirty="0">
              <a:solidFill>
                <a:schemeClr val="tx1"/>
              </a:solidFill>
              <a:latin typeface="+mj-lt"/>
            </a:endParaRPr>
          </a:p>
        </p:txBody>
      </p:sp>
      <p:sp>
        <p:nvSpPr>
          <p:cNvPr id="72" name="Rectangle 71"/>
          <p:cNvSpPr/>
          <p:nvPr/>
        </p:nvSpPr>
        <p:spPr>
          <a:xfrm>
            <a:off x="3276600" y="2574806"/>
            <a:ext cx="2628900" cy="2911594"/>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t" anchorCtr="0">
            <a:noAutofit/>
          </a:bodyPr>
          <a:lstStyle/>
          <a:p>
            <a:pPr marL="173038" indent="-173038">
              <a:buFont typeface="Arial" pitchFamily="34" charset="0"/>
              <a:buChar char="•"/>
              <a:defRPr/>
            </a:pPr>
            <a:r>
              <a:rPr lang="en-US" sz="1800" dirty="0" smtClean="0">
                <a:solidFill>
                  <a:schemeClr val="tx1"/>
                </a:solidFill>
                <a:latin typeface="+mj-lt"/>
              </a:rPr>
              <a:t>Public transport tracking</a:t>
            </a:r>
          </a:p>
          <a:p>
            <a:pPr marL="173038" indent="-173038">
              <a:buFont typeface="Arial" pitchFamily="34" charset="0"/>
              <a:buChar char="•"/>
              <a:defRPr/>
            </a:pPr>
            <a:r>
              <a:rPr lang="en-US" sz="1800" dirty="0" smtClean="0">
                <a:solidFill>
                  <a:schemeClr val="tx1"/>
                </a:solidFill>
                <a:latin typeface="+mj-lt"/>
              </a:rPr>
              <a:t>Cargo container monitoring</a:t>
            </a:r>
          </a:p>
          <a:p>
            <a:pPr marL="173038" indent="-173038">
              <a:buFont typeface="Arial" pitchFamily="34" charset="0"/>
              <a:buChar char="•"/>
              <a:defRPr/>
            </a:pPr>
            <a:r>
              <a:rPr lang="en-US" sz="1800" dirty="0" smtClean="0">
                <a:solidFill>
                  <a:schemeClr val="tx1"/>
                </a:solidFill>
                <a:latin typeface="+mj-lt"/>
              </a:rPr>
              <a:t>Railroad condition monitoring</a:t>
            </a:r>
          </a:p>
          <a:p>
            <a:pPr marL="173038" indent="-173038">
              <a:buFont typeface="Arial" pitchFamily="34" charset="0"/>
              <a:buChar char="•"/>
              <a:defRPr/>
            </a:pPr>
            <a:r>
              <a:rPr lang="en-US" sz="1800" dirty="0" smtClean="0">
                <a:solidFill>
                  <a:schemeClr val="tx1"/>
                </a:solidFill>
                <a:latin typeface="+mj-lt"/>
              </a:rPr>
              <a:t>Traffic congestion monitoring</a:t>
            </a:r>
            <a:endParaRPr lang="en-US" sz="1800" dirty="0" smtClean="0">
              <a:solidFill>
                <a:schemeClr val="tx1"/>
              </a:solidFill>
              <a:latin typeface="+mj-lt"/>
            </a:endParaRPr>
          </a:p>
          <a:p>
            <a:pPr marL="112713" indent="-112713">
              <a:buFont typeface="Arial" pitchFamily="34" charset="0"/>
              <a:buChar char="•"/>
              <a:defRPr/>
            </a:pPr>
            <a:endParaRPr lang="en-US" sz="1800" dirty="0" smtClean="0">
              <a:solidFill>
                <a:schemeClr val="tx1"/>
              </a:solidFill>
              <a:latin typeface="+mj-lt"/>
            </a:endParaRPr>
          </a:p>
          <a:p>
            <a:pPr marL="112713" indent="-112713">
              <a:buFont typeface="Arial" pitchFamily="34" charset="0"/>
              <a:buChar char="•"/>
              <a:defRPr/>
            </a:pPr>
            <a:endParaRPr lang="en-US" sz="1800" dirty="0" smtClean="0">
              <a:solidFill>
                <a:schemeClr val="tx1"/>
              </a:solidFill>
              <a:latin typeface="+mj-lt"/>
            </a:endParaRPr>
          </a:p>
          <a:p>
            <a:pPr marL="112713" indent="-112713">
              <a:buFont typeface="Arial" pitchFamily="34" charset="0"/>
              <a:buChar char="•"/>
              <a:defRPr/>
            </a:pPr>
            <a:endParaRPr lang="en-US" sz="1800" dirty="0" smtClean="0">
              <a:solidFill>
                <a:schemeClr val="tx1"/>
              </a:solidFill>
              <a:latin typeface="+mj-lt"/>
            </a:endParaRPr>
          </a:p>
        </p:txBody>
      </p:sp>
      <p:sp>
        <p:nvSpPr>
          <p:cNvPr id="74" name="Rectangle 73"/>
          <p:cNvSpPr/>
          <p:nvPr/>
        </p:nvSpPr>
        <p:spPr>
          <a:xfrm>
            <a:off x="5905500" y="2574806"/>
            <a:ext cx="2628900" cy="2911594"/>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t" anchorCtr="0">
            <a:noAutofit/>
          </a:bodyPr>
          <a:lstStyle/>
          <a:p>
            <a:pPr marL="173038" indent="-173038">
              <a:buFont typeface="Arial" pitchFamily="34" charset="0"/>
              <a:buChar char="•"/>
              <a:defRPr/>
            </a:pPr>
            <a:r>
              <a:rPr lang="en-US" sz="1800" dirty="0" smtClean="0">
                <a:solidFill>
                  <a:schemeClr val="tx1"/>
                </a:solidFill>
                <a:latin typeface="+mj-lt"/>
              </a:rPr>
              <a:t>Gas/hazardous material detection</a:t>
            </a:r>
          </a:p>
          <a:p>
            <a:pPr marL="173038" indent="-173038">
              <a:buFont typeface="Arial" pitchFamily="34" charset="0"/>
              <a:buChar char="•"/>
              <a:defRPr/>
            </a:pPr>
            <a:r>
              <a:rPr lang="en-US" sz="1800" dirty="0" smtClean="0">
                <a:solidFill>
                  <a:schemeClr val="tx1"/>
                </a:solidFill>
                <a:latin typeface="+mj-lt"/>
              </a:rPr>
              <a:t>Perimeter security</a:t>
            </a:r>
          </a:p>
          <a:p>
            <a:pPr marL="173038" indent="-173038">
              <a:buFont typeface="Arial" pitchFamily="34" charset="0"/>
              <a:buChar char="•"/>
              <a:defRPr/>
            </a:pPr>
            <a:r>
              <a:rPr lang="en-US" sz="1800" dirty="0" smtClean="0">
                <a:solidFill>
                  <a:schemeClr val="tx1"/>
                </a:solidFill>
                <a:latin typeface="+mj-lt"/>
              </a:rPr>
              <a:t>Border surveillance</a:t>
            </a:r>
          </a:p>
          <a:p>
            <a:pPr marL="173038" indent="-173038">
              <a:buFont typeface="Arial" pitchFamily="34" charset="0"/>
              <a:buChar char="•"/>
              <a:defRPr/>
            </a:pPr>
            <a:r>
              <a:rPr lang="en-US" sz="1800" dirty="0" smtClean="0">
                <a:solidFill>
                  <a:schemeClr val="tx1"/>
                </a:solidFill>
                <a:latin typeface="+mj-lt"/>
              </a:rPr>
              <a:t>Medical alert for at-risk populations</a:t>
            </a:r>
          </a:p>
          <a:p>
            <a:pPr marL="173038" indent="-173038">
              <a:buFont typeface="Arial" pitchFamily="34" charset="0"/>
              <a:buChar char="•"/>
              <a:defRPr/>
            </a:pPr>
            <a:r>
              <a:rPr lang="en-US" sz="1800" dirty="0" smtClean="0">
                <a:solidFill>
                  <a:schemeClr val="tx1"/>
                </a:solidFill>
                <a:latin typeface="+mj-lt"/>
              </a:rPr>
              <a:t>First responder tracking</a:t>
            </a:r>
          </a:p>
          <a:p>
            <a:pPr marL="173038" indent="-173038">
              <a:buFont typeface="Arial" pitchFamily="34" charset="0"/>
              <a:buChar char="•"/>
              <a:defRPr/>
            </a:pPr>
            <a:endParaRPr lang="en-US" sz="1800" dirty="0" smtClean="0">
              <a:solidFill>
                <a:schemeClr val="tx1"/>
              </a:solidFill>
              <a:latin typeface="+mj-lt"/>
            </a:endParaRPr>
          </a:p>
        </p:txBody>
      </p:sp>
      <p:sp>
        <p:nvSpPr>
          <p:cNvPr id="76" name="Rectangle 75"/>
          <p:cNvSpPr/>
          <p:nvPr/>
        </p:nvSpPr>
        <p:spPr>
          <a:xfrm>
            <a:off x="647700" y="5600700"/>
            <a:ext cx="7886700" cy="609600"/>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ctr" anchorCtr="0">
            <a:noAutofit/>
          </a:bodyPr>
          <a:lstStyle/>
          <a:p>
            <a:pPr marL="112713" indent="-112713" algn="ctr">
              <a:defRPr/>
            </a:pPr>
            <a:r>
              <a:rPr lang="en-US" sz="1600" dirty="0" smtClean="0">
                <a:solidFill>
                  <a:schemeClr val="tx1"/>
                </a:solidFill>
                <a:latin typeface="+mj-lt"/>
              </a:rPr>
              <a:t>Small data packet, widely dispersed endpoints or hard to reach locations, high capacity, battery operated applications requiring a secure, reliable and cost effective wireless network</a:t>
            </a:r>
          </a:p>
        </p:txBody>
      </p:sp>
      <p:sp>
        <p:nvSpPr>
          <p:cNvPr id="13" name="Title 12"/>
          <p:cNvSpPr>
            <a:spLocks noGrp="1"/>
          </p:cNvSpPr>
          <p:nvPr>
            <p:ph type="title"/>
          </p:nvPr>
        </p:nvSpPr>
        <p:spPr>
          <a:noFill/>
          <a:ln w="9525">
            <a:noFill/>
            <a:miter lim="800000"/>
            <a:headEnd/>
            <a:tailEnd/>
          </a:ln>
          <a:effectLst/>
        </p:spPr>
        <p:txBody>
          <a:bodyPr vert="horz" wrap="square" lIns="92075" tIns="46038" rIns="92075" bIns="46038" numCol="1" anchor="ctr" anchorCtr="0" compatLnSpc="1">
            <a:prstTxWarp prst="textNoShape">
              <a:avLst/>
            </a:prstTxWarp>
          </a:bodyPr>
          <a:lstStyle/>
          <a:p>
            <a:r>
              <a:rPr lang="en-US" sz="2800" b="1" dirty="0" smtClean="0"/>
              <a:t>Critical Infrastructure Application Overview</a:t>
            </a:r>
          </a:p>
        </p:txBody>
      </p:sp>
      <p:sp>
        <p:nvSpPr>
          <p:cNvPr id="15" name="Footer Placeholder 4"/>
          <p:cNvSpPr>
            <a:spLocks noGrp="1"/>
          </p:cNvSpPr>
          <p:nvPr>
            <p:ph type="ftr" sz="quarter" idx="11"/>
          </p:nvPr>
        </p:nvSpPr>
        <p:spPr>
          <a:xfrm>
            <a:off x="5486400" y="6475413"/>
            <a:ext cx="3124200" cy="184666"/>
          </a:xfrm>
        </p:spPr>
        <p:txBody>
          <a:bodyPr/>
          <a:lstStyle/>
          <a:p>
            <a:r>
              <a:rPr lang="en-US" smtClean="0"/>
              <a:t>David A. Howard,  et al On-Ramp Wireless, Inc.</a:t>
            </a:r>
            <a:endParaRPr lang="en-US"/>
          </a:p>
        </p:txBody>
      </p:sp>
      <p:sp>
        <p:nvSpPr>
          <p:cNvPr id="16" name="Slide Number Placeholder 5"/>
          <p:cNvSpPr>
            <a:spLocks noGrp="1"/>
          </p:cNvSpPr>
          <p:nvPr>
            <p:ph type="sldNum" sz="quarter" idx="12"/>
          </p:nvPr>
        </p:nvSpPr>
        <p:spPr>
          <a:xfrm>
            <a:off x="4344988" y="6475413"/>
            <a:ext cx="530225" cy="182562"/>
          </a:xfrm>
        </p:spPr>
        <p:txBody>
          <a:bodyPr/>
          <a:lstStyle/>
          <a:p>
            <a:r>
              <a:rPr lang="en-US" smtClean="0"/>
              <a:t>Slide </a:t>
            </a:r>
            <a:fld id="{6EFF614C-961A-484F-9100-7B1B586DECBB}" type="slidenum">
              <a:rPr lang="en-US" smtClean="0"/>
              <a:pPr/>
              <a:t>3</a:t>
            </a:fld>
            <a:endParaRPr lang="en-US"/>
          </a:p>
        </p:txBody>
      </p:sp>
      <p:sp>
        <p:nvSpPr>
          <p:cNvPr id="12" name="Date Placeholder 3"/>
          <p:cNvSpPr>
            <a:spLocks noGrp="1"/>
          </p:cNvSpPr>
          <p:nvPr>
            <p:ph type="dt" sz="half" idx="10"/>
          </p:nvPr>
        </p:nvSpPr>
        <p:spPr>
          <a:xfrm>
            <a:off x="685800" y="378281"/>
            <a:ext cx="1600200" cy="215444"/>
          </a:xfrm>
        </p:spPr>
        <p:txBody>
          <a:bodyPr/>
          <a:lstStyle/>
          <a:p>
            <a:r>
              <a:rPr lang="en-US" smtClean="0"/>
              <a:t>January 2010</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802.11/ Wi-Fi - WLAN</a:t>
            </a:r>
            <a:endParaRPr lang="en-US" sz="3200" b="1" dirty="0"/>
          </a:p>
        </p:txBody>
      </p:sp>
      <p:sp>
        <p:nvSpPr>
          <p:cNvPr id="3" name="Content Placeholder 2"/>
          <p:cNvSpPr>
            <a:spLocks noGrp="1"/>
          </p:cNvSpPr>
          <p:nvPr>
            <p:ph idx="1"/>
          </p:nvPr>
        </p:nvSpPr>
        <p:spPr/>
        <p:txBody>
          <a:bodyPr/>
          <a:lstStyle/>
          <a:p>
            <a:pPr eaLnBrk="1" hangingPunct="1"/>
            <a:r>
              <a:rPr lang="en-US" sz="2400" dirty="0" smtClean="0"/>
              <a:t>Optimized for computing (and smart phone) applications demanding high data rate, high duty cycle, and high performance in areas such as QOS and roaming</a:t>
            </a:r>
          </a:p>
          <a:p>
            <a:pPr eaLnBrk="1" hangingPunct="1">
              <a:spcBef>
                <a:spcPts val="1200"/>
              </a:spcBef>
            </a:pPr>
            <a:r>
              <a:rPr lang="en-US" sz="2400" dirty="0" smtClean="0"/>
              <a:t>Local area coverage (hot spots)</a:t>
            </a:r>
          </a:p>
          <a:p>
            <a:pPr eaLnBrk="1" hangingPunct="1">
              <a:spcBef>
                <a:spcPts val="1200"/>
              </a:spcBef>
            </a:pPr>
            <a:r>
              <a:rPr lang="en-US" sz="2400" dirty="0" smtClean="0"/>
              <a:t>High power, not suitable for multi year battery life</a:t>
            </a:r>
            <a:endParaRPr lang="en-US" sz="2400"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802.15.1/3/4f/6/7 - WPAN</a:t>
            </a:r>
            <a:endParaRPr lang="en-US" sz="3200" b="1" dirty="0"/>
          </a:p>
        </p:txBody>
      </p:sp>
      <p:sp>
        <p:nvSpPr>
          <p:cNvPr id="3" name="Content Placeholder 2"/>
          <p:cNvSpPr>
            <a:spLocks noGrp="1"/>
          </p:cNvSpPr>
          <p:nvPr>
            <p:ph sz="half" idx="1"/>
          </p:nvPr>
        </p:nvSpPr>
        <p:spPr>
          <a:xfrm>
            <a:off x="685800" y="1981200"/>
            <a:ext cx="7810500" cy="4114800"/>
          </a:xfrm>
        </p:spPr>
        <p:txBody>
          <a:bodyPr/>
          <a:lstStyle/>
          <a:p>
            <a:pPr eaLnBrk="1" hangingPunct="1"/>
            <a:r>
              <a:rPr lang="en-US" sz="2400" dirty="0" smtClean="0"/>
              <a:t>15.1 - Bluetooth</a:t>
            </a:r>
          </a:p>
          <a:p>
            <a:pPr lvl="1" eaLnBrk="1" hangingPunct="1"/>
            <a:r>
              <a:rPr lang="en-US" sz="1400" dirty="0" smtClean="0"/>
              <a:t>Short range</a:t>
            </a:r>
          </a:p>
          <a:p>
            <a:pPr lvl="1" eaLnBrk="1" hangingPunct="1"/>
            <a:r>
              <a:rPr lang="en-US" sz="1400" dirty="0" smtClean="0"/>
              <a:t>Low capacity</a:t>
            </a:r>
          </a:p>
          <a:p>
            <a:pPr lvl="1" eaLnBrk="1" hangingPunct="1"/>
            <a:r>
              <a:rPr lang="en-US" sz="1400" dirty="0" smtClean="0"/>
              <a:t>focused on apps of multimedia and regular recharging (days between charges)</a:t>
            </a:r>
          </a:p>
          <a:p>
            <a:pPr eaLnBrk="1" hangingPunct="1">
              <a:spcBef>
                <a:spcPts val="600"/>
              </a:spcBef>
            </a:pPr>
            <a:r>
              <a:rPr lang="en-US" sz="2400" dirty="0" smtClean="0"/>
              <a:t>15.3 - High Rate (multi-media)</a:t>
            </a:r>
          </a:p>
          <a:p>
            <a:pPr lvl="1" eaLnBrk="1" hangingPunct="1"/>
            <a:r>
              <a:rPr lang="en-US" sz="1400" dirty="0" smtClean="0"/>
              <a:t>Short range</a:t>
            </a:r>
          </a:p>
          <a:p>
            <a:pPr eaLnBrk="1" hangingPunct="1">
              <a:spcBef>
                <a:spcPts val="600"/>
              </a:spcBef>
            </a:pPr>
            <a:r>
              <a:rPr lang="en-US" sz="2400" dirty="0" smtClean="0"/>
              <a:t>15.4f - RFID</a:t>
            </a:r>
          </a:p>
          <a:p>
            <a:pPr lvl="1" eaLnBrk="1" hangingPunct="1"/>
            <a:r>
              <a:rPr lang="en-US" sz="1400" dirty="0" smtClean="0"/>
              <a:t>focus is for very low cost with no mechanisms to enhance range</a:t>
            </a:r>
          </a:p>
          <a:p>
            <a:pPr eaLnBrk="1" hangingPunct="1">
              <a:spcBef>
                <a:spcPts val="600"/>
              </a:spcBef>
            </a:pPr>
            <a:r>
              <a:rPr lang="en-US" sz="2400" dirty="0" smtClean="0"/>
              <a:t>15.6 - Body Area Network</a:t>
            </a:r>
          </a:p>
          <a:p>
            <a:pPr lvl="1" eaLnBrk="1" hangingPunct="1"/>
            <a:r>
              <a:rPr lang="en-US" sz="1400" dirty="0" smtClean="0"/>
              <a:t>‘short range, wireless communication in the vicinity of, or inside, a human body (but not limited to humans)’</a:t>
            </a:r>
            <a:endParaRPr lang="en-US" sz="1100" dirty="0" smtClean="0"/>
          </a:p>
          <a:p>
            <a:pPr eaLnBrk="1" hangingPunct="1">
              <a:spcBef>
                <a:spcPts val="600"/>
              </a:spcBef>
            </a:pPr>
            <a:r>
              <a:rPr lang="en-US" sz="2400" dirty="0" smtClean="0"/>
              <a:t>15.7 - Visible Light Communications</a:t>
            </a:r>
          </a:p>
          <a:p>
            <a:pPr lvl="1"/>
            <a:r>
              <a:rPr lang="en-US" sz="1400" dirty="0" smtClean="0"/>
              <a:t>‘short-range optical wireless communication using visible light.’</a:t>
            </a:r>
          </a:p>
          <a:p>
            <a:pPr eaLnBrk="1" hangingPunct="1"/>
            <a:endParaRPr lang="en-US" sz="2400" dirty="0" smtClean="0"/>
          </a:p>
          <a:p>
            <a:endParaRPr lang="en-US" sz="2400"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802.15.4/4g – WPAN</a:t>
            </a:r>
            <a:endParaRPr lang="en-US" sz="3200" b="1" dirty="0"/>
          </a:p>
        </p:txBody>
      </p:sp>
      <p:sp>
        <p:nvSpPr>
          <p:cNvPr id="9" name="Content Placeholder 8"/>
          <p:cNvSpPr>
            <a:spLocks noGrp="1"/>
          </p:cNvSpPr>
          <p:nvPr>
            <p:ph sz="half" idx="1"/>
          </p:nvPr>
        </p:nvSpPr>
        <p:spPr>
          <a:xfrm>
            <a:off x="685800" y="2324100"/>
            <a:ext cx="3810000" cy="4114800"/>
          </a:xfrm>
        </p:spPr>
        <p:txBody>
          <a:bodyPr/>
          <a:lstStyle/>
          <a:p>
            <a:pPr eaLnBrk="1" hangingPunct="1"/>
            <a:r>
              <a:rPr lang="en-US" sz="2000" dirty="0" smtClean="0"/>
              <a:t>Unlicensed spectrum</a:t>
            </a:r>
          </a:p>
          <a:p>
            <a:pPr eaLnBrk="1" hangingPunct="1"/>
            <a:r>
              <a:rPr lang="en-US" sz="2000" dirty="0" smtClean="0"/>
              <a:t>Low complexity</a:t>
            </a:r>
          </a:p>
          <a:p>
            <a:pPr eaLnBrk="1" hangingPunct="1"/>
            <a:r>
              <a:rPr lang="en-US" sz="2000" dirty="0" smtClean="0"/>
              <a:t>Compatible data rates</a:t>
            </a:r>
          </a:p>
          <a:p>
            <a:pPr eaLnBrk="1" hangingPunct="1"/>
            <a:r>
              <a:rPr lang="en-US" sz="2000" dirty="0" smtClean="0"/>
              <a:t>Not designed for outdoor propagation environment</a:t>
            </a:r>
          </a:p>
          <a:p>
            <a:pPr eaLnBrk="1" hangingPunct="1"/>
            <a:r>
              <a:rPr lang="en-US" sz="2000" dirty="0" smtClean="0"/>
              <a:t>Short range</a:t>
            </a:r>
          </a:p>
          <a:p>
            <a:pPr eaLnBrk="1" hangingPunct="1"/>
            <a:r>
              <a:rPr lang="en-US" sz="2000" dirty="0" smtClean="0"/>
              <a:t>Requires powered network infrastructure to extend range</a:t>
            </a:r>
          </a:p>
          <a:p>
            <a:pPr eaLnBrk="1" hangingPunct="1"/>
            <a:r>
              <a:rPr lang="en-US" sz="2000" dirty="0" smtClean="0"/>
              <a:t>Low capacity of nodes per collector</a:t>
            </a:r>
          </a:p>
          <a:p>
            <a:pPr>
              <a:buNone/>
            </a:pPr>
            <a:endParaRPr lang="en-US" dirty="0"/>
          </a:p>
        </p:txBody>
      </p:sp>
      <p:sp>
        <p:nvSpPr>
          <p:cNvPr id="7" name="Content Placeholder 6"/>
          <p:cNvSpPr>
            <a:spLocks noGrp="1"/>
          </p:cNvSpPr>
          <p:nvPr>
            <p:ph sz="half" idx="2"/>
          </p:nvPr>
        </p:nvSpPr>
        <p:spPr>
          <a:xfrm>
            <a:off x="4648200" y="2324100"/>
            <a:ext cx="3810000" cy="4114800"/>
          </a:xfrm>
        </p:spPr>
        <p:txBody>
          <a:bodyPr/>
          <a:lstStyle/>
          <a:p>
            <a:pPr eaLnBrk="1" hangingPunct="1"/>
            <a:r>
              <a:rPr lang="en-US" sz="2000" dirty="0" smtClean="0"/>
              <a:t>Neighborhood area range</a:t>
            </a:r>
          </a:p>
          <a:p>
            <a:pPr eaLnBrk="1" hangingPunct="1"/>
            <a:r>
              <a:rPr lang="en-US" sz="2000" dirty="0" smtClean="0"/>
              <a:t>Higher data rate per node</a:t>
            </a:r>
          </a:p>
          <a:p>
            <a:pPr eaLnBrk="1" hangingPunct="1"/>
            <a:r>
              <a:rPr lang="en-US" sz="2000" dirty="0" smtClean="0"/>
              <a:t>Higher power consumption</a:t>
            </a:r>
          </a:p>
          <a:p>
            <a:pPr eaLnBrk="1" hangingPunct="1"/>
            <a:r>
              <a:rPr lang="en-US" sz="2000" dirty="0" smtClean="0"/>
              <a:t>Focused on forming connectivity for electric meters</a:t>
            </a:r>
          </a:p>
          <a:p>
            <a:pPr eaLnBrk="1" hangingPunct="1"/>
            <a:r>
              <a:rPr lang="en-US" sz="2000" dirty="0" smtClean="0"/>
              <a:t>System trade-offs make use of fact that mains power is available for most end nodes</a:t>
            </a:r>
          </a:p>
          <a:p>
            <a:pPr eaLnBrk="1" hangingPunct="1"/>
            <a:r>
              <a:rPr lang="en-US" sz="2000" dirty="0" smtClean="0"/>
              <a:t>Uses mesh for range enhancement</a:t>
            </a:r>
          </a:p>
          <a:p>
            <a:pPr eaLnBrk="1" hangingPunct="1"/>
            <a:r>
              <a:rPr lang="en-US" sz="2000" dirty="0" smtClean="0"/>
              <a:t>Large payload</a:t>
            </a:r>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32</a:t>
            </a:fld>
            <a:endParaRPr lang="en-US"/>
          </a:p>
        </p:txBody>
      </p:sp>
      <p:sp>
        <p:nvSpPr>
          <p:cNvPr id="8" name="Text Placeholder 7"/>
          <p:cNvSpPr>
            <a:spLocks noGrp="1"/>
          </p:cNvSpPr>
          <p:nvPr>
            <p:ph type="body" idx="4294967295"/>
          </p:nvPr>
        </p:nvSpPr>
        <p:spPr>
          <a:xfrm>
            <a:off x="495300" y="1676400"/>
            <a:ext cx="3771900" cy="639762"/>
          </a:xfrm>
          <a:ln>
            <a:solidFill>
              <a:schemeClr val="tx1"/>
            </a:solidFill>
          </a:ln>
        </p:spPr>
        <p:txBody>
          <a:bodyPr anchor="ctr" anchorCtr="0"/>
          <a:lstStyle/>
          <a:p>
            <a:pPr algn="ctr">
              <a:buNone/>
            </a:pPr>
            <a:r>
              <a:rPr lang="en-US" sz="2400" i="1" dirty="0" smtClean="0"/>
              <a:t>15.4-2006</a:t>
            </a:r>
            <a:endParaRPr lang="en-US" sz="2400" i="1" dirty="0"/>
          </a:p>
        </p:txBody>
      </p:sp>
      <p:sp>
        <p:nvSpPr>
          <p:cNvPr id="10" name="Text Placeholder 9"/>
          <p:cNvSpPr>
            <a:spLocks noGrp="1"/>
          </p:cNvSpPr>
          <p:nvPr>
            <p:ph type="body" sz="quarter" idx="4294967295"/>
          </p:nvPr>
        </p:nvSpPr>
        <p:spPr>
          <a:xfrm>
            <a:off x="4762500" y="1676400"/>
            <a:ext cx="3775075" cy="639762"/>
          </a:xfrm>
          <a:ln>
            <a:solidFill>
              <a:schemeClr val="tx1"/>
            </a:solidFill>
          </a:ln>
        </p:spPr>
        <p:txBody>
          <a:bodyPr anchor="ctr" anchorCtr="0"/>
          <a:lstStyle/>
          <a:p>
            <a:pPr algn="ctr">
              <a:buNone/>
            </a:pPr>
            <a:r>
              <a:rPr lang="en-US" sz="2400" i="1" dirty="0" smtClean="0"/>
              <a:t>15.4g Smart Utility Network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802.16/20/22 – WMAN/MBWA/WRAN</a:t>
            </a:r>
            <a:endParaRPr lang="en-US" sz="3200" b="1" dirty="0"/>
          </a:p>
        </p:txBody>
      </p:sp>
      <p:sp>
        <p:nvSpPr>
          <p:cNvPr id="3" name="Content Placeholder 2"/>
          <p:cNvSpPr>
            <a:spLocks noGrp="1"/>
          </p:cNvSpPr>
          <p:nvPr>
            <p:ph idx="1"/>
          </p:nvPr>
        </p:nvSpPr>
        <p:spPr/>
        <p:txBody>
          <a:bodyPr/>
          <a:lstStyle/>
          <a:p>
            <a:r>
              <a:rPr lang="en-US" sz="2400" dirty="0" smtClean="0"/>
              <a:t>802.16 Metropolitan Area Network </a:t>
            </a:r>
          </a:p>
          <a:p>
            <a:pPr lvl="1"/>
            <a:r>
              <a:rPr lang="en-US" sz="1600" dirty="0" smtClean="0"/>
              <a:t>Broadband Wireless Access Working Group</a:t>
            </a:r>
          </a:p>
          <a:p>
            <a:pPr>
              <a:spcBef>
                <a:spcPts val="1200"/>
              </a:spcBef>
            </a:pPr>
            <a:r>
              <a:rPr lang="en-US" sz="2400" dirty="0" smtClean="0"/>
              <a:t>802.20 Mobile Broadband Wireless Access</a:t>
            </a:r>
          </a:p>
          <a:p>
            <a:pPr>
              <a:spcBef>
                <a:spcPts val="1200"/>
              </a:spcBef>
            </a:pPr>
            <a:r>
              <a:rPr lang="en-US" sz="2400" dirty="0" smtClean="0"/>
              <a:t>802.22 Wireless Regional Area Network</a:t>
            </a:r>
          </a:p>
          <a:p>
            <a:pPr lvl="1"/>
            <a:r>
              <a:rPr lang="en-US" sz="1800" dirty="0" smtClean="0"/>
              <a:t>Designed for broadband - high data rate </a:t>
            </a:r>
          </a:p>
          <a:p>
            <a:pPr lvl="1"/>
            <a:r>
              <a:rPr lang="en-US" sz="1800" dirty="0" smtClean="0"/>
              <a:t>Architectural Complexity</a:t>
            </a:r>
          </a:p>
          <a:p>
            <a:pPr lvl="2"/>
            <a:r>
              <a:rPr lang="en-US" sz="1400" dirty="0" smtClean="0"/>
              <a:t>Infrastructure based architecture</a:t>
            </a:r>
          </a:p>
          <a:p>
            <a:pPr lvl="1"/>
            <a:r>
              <a:rPr lang="en-US" sz="1800" dirty="0" smtClean="0"/>
              <a:t>High cost</a:t>
            </a:r>
          </a:p>
          <a:p>
            <a:pPr lvl="1" eaLnBrk="1" hangingPunct="1">
              <a:lnSpc>
                <a:spcPct val="90000"/>
              </a:lnSpc>
            </a:pPr>
            <a:r>
              <a:rPr lang="en-US" sz="1800" dirty="0" smtClean="0"/>
              <a:t>Infrastructure intensive</a:t>
            </a:r>
          </a:p>
          <a:p>
            <a:pPr lvl="2" eaLnBrk="1" hangingPunct="1">
              <a:lnSpc>
                <a:spcPct val="90000"/>
              </a:lnSpc>
            </a:pPr>
            <a:r>
              <a:rPr lang="en-US" sz="1400" dirty="0" smtClean="0"/>
              <a:t>Deployment cost and complexity</a:t>
            </a:r>
          </a:p>
          <a:p>
            <a:pPr lvl="1"/>
            <a:r>
              <a:rPr lang="en-US" sz="1800" dirty="0" smtClean="0"/>
              <a:t>High power (“cell phone battery life”  .16m)</a:t>
            </a:r>
          </a:p>
          <a:p>
            <a:pPr lvl="1"/>
            <a:r>
              <a:rPr lang="en-US" sz="1800" dirty="0" smtClean="0"/>
              <a:t>Medium capacity (users)</a:t>
            </a:r>
            <a:endParaRPr lang="en-US" sz="1800"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Conclusions </a:t>
            </a:r>
            <a:endParaRPr lang="en-US" sz="3200" b="1" dirty="0"/>
          </a:p>
        </p:txBody>
      </p:sp>
      <p:sp>
        <p:nvSpPr>
          <p:cNvPr id="3" name="Content Placeholder 2"/>
          <p:cNvSpPr>
            <a:spLocks noGrp="1"/>
          </p:cNvSpPr>
          <p:nvPr>
            <p:ph idx="1"/>
          </p:nvPr>
        </p:nvSpPr>
        <p:spPr>
          <a:xfrm>
            <a:off x="685800" y="2133600"/>
            <a:ext cx="7772400" cy="4114800"/>
          </a:xfrm>
        </p:spPr>
        <p:txBody>
          <a:bodyPr/>
          <a:lstStyle/>
          <a:p>
            <a:r>
              <a:rPr lang="en-US" sz="2000" dirty="0" smtClean="0"/>
              <a:t>Application requirements for critical infrastructure monitoring</a:t>
            </a:r>
          </a:p>
          <a:p>
            <a:pPr lvl="1"/>
            <a:r>
              <a:rPr lang="en-US" sz="1800" dirty="0" smtClean="0"/>
              <a:t>Low energy</a:t>
            </a:r>
          </a:p>
          <a:p>
            <a:pPr lvl="1"/>
            <a:r>
              <a:rPr lang="en-US" sz="1800" dirty="0" smtClean="0"/>
              <a:t>Low data rate, payload and duty cycle</a:t>
            </a:r>
          </a:p>
          <a:p>
            <a:pPr lvl="1"/>
            <a:r>
              <a:rPr lang="en-US" sz="1800" dirty="0" smtClean="0"/>
              <a:t>Low cost infrastructure and endpoints</a:t>
            </a:r>
          </a:p>
          <a:p>
            <a:pPr lvl="1"/>
            <a:r>
              <a:rPr lang="en-US" sz="1800" dirty="0" smtClean="0"/>
              <a:t>Low maintenance</a:t>
            </a:r>
          </a:p>
          <a:p>
            <a:pPr lvl="1"/>
            <a:r>
              <a:rPr lang="en-US" sz="1800" dirty="0" smtClean="0"/>
              <a:t>High link margin for challenging environments and long range</a:t>
            </a:r>
          </a:p>
          <a:p>
            <a:r>
              <a:rPr lang="en-US" sz="2000" dirty="0" smtClean="0"/>
              <a:t>Application space is not well served by any existing or planned standards</a:t>
            </a:r>
          </a:p>
          <a:p>
            <a:r>
              <a:rPr lang="en-US" sz="2000" dirty="0" smtClean="0"/>
              <a:t>802.15 family is the right place to begin investigating new group</a:t>
            </a:r>
          </a:p>
          <a:p>
            <a:pPr lvl="1"/>
            <a:r>
              <a:rPr lang="en-US" sz="1600" dirty="0" smtClean="0"/>
              <a:t>Good fit for application space</a:t>
            </a:r>
          </a:p>
          <a:p>
            <a:pPr lvl="1"/>
            <a:r>
              <a:rPr lang="en-US" sz="1600" dirty="0" smtClean="0"/>
              <a:t>Good fit for data rates and complexity</a:t>
            </a:r>
          </a:p>
          <a:p>
            <a:pPr lvl="1"/>
            <a:r>
              <a:rPr lang="en-US" sz="1600" dirty="0" smtClean="0"/>
              <a:t>No overlap with existing or planned PHY standards</a:t>
            </a:r>
          </a:p>
          <a:p>
            <a:pPr lvl="1"/>
            <a:endParaRPr lang="en-US" sz="1600" dirty="0" smtClean="0"/>
          </a:p>
          <a:p>
            <a:endParaRPr lang="en-US" sz="2000" dirty="0" smtClean="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34</a:t>
            </a:fld>
            <a:endParaRPr lang="en-US"/>
          </a:p>
        </p:txBody>
      </p:sp>
      <p:sp>
        <p:nvSpPr>
          <p:cNvPr id="7"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a:buNone/>
            </a:pPr>
            <a:r>
              <a:rPr lang="en-US" sz="2000" i="1" dirty="0" smtClean="0"/>
              <a:t>Low Energy Critical Infrastructure Monitoring needs a standard solution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1500" y="1066800"/>
            <a:ext cx="7772400" cy="4381500"/>
          </a:xfrm>
          <a:noFill/>
          <a:ln w="9525">
            <a:noFill/>
            <a:miter lim="800000"/>
            <a:headEnd/>
            <a:tailEnd/>
          </a:ln>
          <a:effectLst/>
        </p:spPr>
        <p:txBody>
          <a:bodyPr vert="horz" wrap="square" lIns="92075" tIns="46038" rIns="92075" bIns="46038" numCol="1" anchor="ctr" anchorCtr="0" compatLnSpc="1">
            <a:prstTxWarp prst="textNoShape">
              <a:avLst/>
            </a:prstTxWarp>
          </a:bodyPr>
          <a:lstStyle/>
          <a:p>
            <a:r>
              <a:rPr lang="en-US" b="1" dirty="0" smtClean="0"/>
              <a:t>Low Energy</a:t>
            </a:r>
            <a:br>
              <a:rPr lang="en-US" b="1" dirty="0" smtClean="0"/>
            </a:br>
            <a:r>
              <a:rPr lang="en-US" b="1" dirty="0" smtClean="0"/>
              <a:t>Critical Infrastructure Monitoring</a:t>
            </a:r>
            <a:br>
              <a:rPr lang="en-US" b="1" dirty="0" smtClean="0"/>
            </a:br>
            <a:r>
              <a:rPr lang="en-US" b="1" dirty="0" smtClean="0"/>
              <a:t/>
            </a:r>
            <a:br>
              <a:rPr lang="en-US" b="1" dirty="0" smtClean="0"/>
            </a:br>
            <a:r>
              <a:rPr lang="en-US" b="1" dirty="0" smtClean="0"/>
              <a:t>Q&amp;A</a:t>
            </a:r>
            <a:br>
              <a:rPr lang="en-US" b="1" dirty="0" smtClean="0"/>
            </a:br>
            <a:endParaRPr lang="en-US" b="1" dirty="0" smtClean="0"/>
          </a:p>
        </p:txBody>
      </p:sp>
      <p:sp>
        <p:nvSpPr>
          <p:cNvPr id="15" name="Footer Placeholder 4"/>
          <p:cNvSpPr>
            <a:spLocks noGrp="1"/>
          </p:cNvSpPr>
          <p:nvPr>
            <p:ph type="ftr" sz="quarter" idx="11"/>
          </p:nvPr>
        </p:nvSpPr>
        <p:spPr>
          <a:xfrm>
            <a:off x="5486400" y="6475413"/>
            <a:ext cx="3124200" cy="184666"/>
          </a:xfrm>
        </p:spPr>
        <p:txBody>
          <a:bodyPr/>
          <a:lstStyle/>
          <a:p>
            <a:r>
              <a:rPr lang="en-US" smtClean="0"/>
              <a:t>David A. Howard,  et al On-Ramp Wireless, Inc.</a:t>
            </a:r>
            <a:endParaRPr lang="en-US"/>
          </a:p>
        </p:txBody>
      </p:sp>
      <p:sp>
        <p:nvSpPr>
          <p:cNvPr id="16" name="Slide Number Placeholder 5"/>
          <p:cNvSpPr>
            <a:spLocks noGrp="1"/>
          </p:cNvSpPr>
          <p:nvPr>
            <p:ph type="sldNum" sz="quarter" idx="12"/>
          </p:nvPr>
        </p:nvSpPr>
        <p:spPr>
          <a:xfrm>
            <a:off x="4344988" y="6475413"/>
            <a:ext cx="530225" cy="182562"/>
          </a:xfrm>
        </p:spPr>
        <p:txBody>
          <a:bodyPr/>
          <a:lstStyle/>
          <a:p>
            <a:r>
              <a:rPr lang="en-US" smtClean="0"/>
              <a:t>Slide </a:t>
            </a:r>
            <a:fld id="{6EFF614C-961A-484F-9100-7B1B586DECBB}" type="slidenum">
              <a:rPr lang="en-US" smtClean="0"/>
              <a:pPr/>
              <a:t>35</a:t>
            </a:fld>
            <a:endParaRPr lang="en-US"/>
          </a:p>
        </p:txBody>
      </p:sp>
      <p:sp>
        <p:nvSpPr>
          <p:cNvPr id="12" name="Date Placeholder 3"/>
          <p:cNvSpPr>
            <a:spLocks noGrp="1"/>
          </p:cNvSpPr>
          <p:nvPr>
            <p:ph type="dt" sz="half" idx="10"/>
          </p:nvPr>
        </p:nvSpPr>
        <p:spPr>
          <a:xfrm>
            <a:off x="685800" y="378281"/>
            <a:ext cx="1600200" cy="215444"/>
          </a:xfrm>
        </p:spPr>
        <p:txBody>
          <a:bodyPr/>
          <a:lstStyle/>
          <a:p>
            <a:r>
              <a:rPr lang="en-US" smtClean="0"/>
              <a:t>January 2010</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1500" y="1714500"/>
            <a:ext cx="7772400" cy="3733800"/>
          </a:xfrm>
          <a:noFill/>
          <a:ln w="9525">
            <a:noFill/>
            <a:miter lim="800000"/>
            <a:headEnd/>
            <a:tailEnd/>
          </a:ln>
          <a:effectLst/>
        </p:spPr>
        <p:txBody>
          <a:bodyPr vert="horz" wrap="square" lIns="92075" tIns="46038" rIns="92075" bIns="46038" numCol="1" anchor="ctr" anchorCtr="0" compatLnSpc="1">
            <a:prstTxWarp prst="textNoShape">
              <a:avLst/>
            </a:prstTxWarp>
          </a:bodyPr>
          <a:lstStyle/>
          <a:p>
            <a:r>
              <a:rPr lang="en-US" b="1" dirty="0" smtClean="0"/>
              <a:t>Appendix:</a:t>
            </a:r>
            <a:br>
              <a:rPr lang="en-US" b="1" dirty="0" smtClean="0"/>
            </a:br>
            <a:r>
              <a:rPr lang="en-US" b="1" dirty="0" smtClean="0"/>
              <a:t>User Case</a:t>
            </a:r>
            <a:br>
              <a:rPr lang="en-US" b="1" dirty="0" smtClean="0"/>
            </a:br>
            <a:r>
              <a:rPr lang="en-US" b="1" dirty="0" smtClean="0"/>
              <a:t/>
            </a:r>
            <a:br>
              <a:rPr lang="en-US" b="1" dirty="0" smtClean="0"/>
            </a:br>
            <a:r>
              <a:rPr lang="en-US" b="1" dirty="0" smtClean="0"/>
              <a:t>Upland Consulting</a:t>
            </a:r>
            <a:br>
              <a:rPr lang="en-US" b="1" dirty="0" smtClean="0"/>
            </a:br>
            <a:r>
              <a:rPr lang="en-US" b="1" dirty="0" smtClean="0"/>
              <a:t/>
            </a:r>
            <a:br>
              <a:rPr lang="en-US" b="1" dirty="0" smtClean="0"/>
            </a:br>
            <a:r>
              <a:rPr lang="en-US" b="1" dirty="0" smtClean="0"/>
              <a:t>Oil and Gas Pipeline Monitoring</a:t>
            </a:r>
          </a:p>
        </p:txBody>
      </p:sp>
      <p:sp>
        <p:nvSpPr>
          <p:cNvPr id="15" name="Footer Placeholder 4"/>
          <p:cNvSpPr>
            <a:spLocks noGrp="1"/>
          </p:cNvSpPr>
          <p:nvPr>
            <p:ph type="ftr" sz="quarter" idx="11"/>
          </p:nvPr>
        </p:nvSpPr>
        <p:spPr>
          <a:xfrm>
            <a:off x="5486400" y="6475413"/>
            <a:ext cx="3124200" cy="184666"/>
          </a:xfrm>
        </p:spPr>
        <p:txBody>
          <a:bodyPr/>
          <a:lstStyle/>
          <a:p>
            <a:r>
              <a:rPr lang="en-US" smtClean="0"/>
              <a:t>David A. Howard,  et al On-Ramp Wireless, Inc.</a:t>
            </a:r>
            <a:endParaRPr lang="en-US"/>
          </a:p>
        </p:txBody>
      </p:sp>
      <p:sp>
        <p:nvSpPr>
          <p:cNvPr id="16" name="Slide Number Placeholder 5"/>
          <p:cNvSpPr>
            <a:spLocks noGrp="1"/>
          </p:cNvSpPr>
          <p:nvPr>
            <p:ph type="sldNum" sz="quarter" idx="12"/>
          </p:nvPr>
        </p:nvSpPr>
        <p:spPr>
          <a:xfrm>
            <a:off x="4344988" y="6475413"/>
            <a:ext cx="530225" cy="182562"/>
          </a:xfrm>
        </p:spPr>
        <p:txBody>
          <a:bodyPr/>
          <a:lstStyle/>
          <a:p>
            <a:r>
              <a:rPr lang="en-US" smtClean="0"/>
              <a:t>Slide </a:t>
            </a:r>
            <a:fld id="{6EFF614C-961A-484F-9100-7B1B586DECBB}" type="slidenum">
              <a:rPr lang="en-US" smtClean="0"/>
              <a:pPr/>
              <a:t>36</a:t>
            </a:fld>
            <a:endParaRPr lang="en-US"/>
          </a:p>
        </p:txBody>
      </p:sp>
      <p:sp>
        <p:nvSpPr>
          <p:cNvPr id="12" name="Date Placeholder 3"/>
          <p:cNvSpPr>
            <a:spLocks noGrp="1"/>
          </p:cNvSpPr>
          <p:nvPr>
            <p:ph type="dt" sz="half" idx="10"/>
          </p:nvPr>
        </p:nvSpPr>
        <p:spPr>
          <a:xfrm>
            <a:off x="685800" y="378281"/>
            <a:ext cx="1600200" cy="215444"/>
          </a:xfrm>
        </p:spPr>
        <p:txBody>
          <a:bodyPr/>
          <a:lstStyle/>
          <a:p>
            <a:r>
              <a:rPr lang="en-US" smtClean="0"/>
              <a:t>January 2010</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smtClean="0"/>
              <a:t>Oil and Gas Pipeline Monitoring</a:t>
            </a:r>
            <a:endParaRPr lang="en-US" sz="3200" b="1" dirty="0"/>
          </a:p>
        </p:txBody>
      </p:sp>
      <p:sp>
        <p:nvSpPr>
          <p:cNvPr id="10" name="Content Placeholder 7"/>
          <p:cNvSpPr>
            <a:spLocks noGrp="1"/>
          </p:cNvSpPr>
          <p:nvPr>
            <p:ph idx="1"/>
          </p:nvPr>
        </p:nvSpPr>
        <p:spPr/>
        <p:txBody>
          <a:bodyPr/>
          <a:lstStyle/>
          <a:p>
            <a:pPr>
              <a:buNone/>
            </a:pPr>
            <a:endParaRPr lang="en-US" sz="2400" dirty="0" smtClean="0"/>
          </a:p>
          <a:p>
            <a:r>
              <a:rPr lang="en-US" sz="2400" dirty="0" smtClean="0"/>
              <a:t>City, urban, suburban, undeveloped and very remote areas</a:t>
            </a:r>
          </a:p>
          <a:p>
            <a:r>
              <a:rPr lang="en-US" sz="2400" dirty="0" smtClean="0"/>
              <a:t>Critical infrastructure:</a:t>
            </a:r>
          </a:p>
          <a:p>
            <a:pPr lvl="1"/>
            <a:r>
              <a:rPr lang="en-US" sz="2000" dirty="0" smtClean="0"/>
              <a:t>supply of energy resource</a:t>
            </a:r>
          </a:p>
          <a:p>
            <a:pPr lvl="1"/>
            <a:r>
              <a:rPr lang="en-US" sz="2000" dirty="0" smtClean="0"/>
              <a:t>high risk for damage to people and environment</a:t>
            </a:r>
          </a:p>
          <a:p>
            <a:r>
              <a:rPr lang="en-US" sz="2400" dirty="0" smtClean="0"/>
              <a:t>Need to protect and monitor pipelines</a:t>
            </a:r>
          </a:p>
          <a:p>
            <a:pPr>
              <a:buNone/>
            </a:pPr>
            <a:r>
              <a:rPr lang="en-US" sz="2400" dirty="0" smtClean="0"/>
              <a:t>    for failures, damage and theft</a:t>
            </a:r>
          </a:p>
          <a:p>
            <a:r>
              <a:rPr lang="en-US" sz="2400" dirty="0" smtClean="0"/>
              <a:t>Corrosion, flow, pressure, temperature,</a:t>
            </a:r>
          </a:p>
          <a:p>
            <a:pPr>
              <a:buNone/>
            </a:pPr>
            <a:r>
              <a:rPr lang="en-US" sz="2400" dirty="0" smtClean="0"/>
              <a:t>    vibration</a:t>
            </a:r>
          </a:p>
          <a:p>
            <a:pPr>
              <a:buNone/>
            </a:pPr>
            <a:endParaRPr lang="en-US" sz="2400" dirty="0" smtClean="0"/>
          </a:p>
          <a:p>
            <a:pPr>
              <a:buNone/>
            </a:pPr>
            <a:endParaRPr lang="en-US" sz="2400" dirty="0" smtClean="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37</a:t>
            </a:fld>
            <a:endParaRPr lang="en-US"/>
          </a:p>
        </p:txBody>
      </p:sp>
      <p:pic>
        <p:nvPicPr>
          <p:cNvPr id="8" name="Picture 7" descr="iStock_000006910607Small.jpg"/>
          <p:cNvPicPr>
            <a:picLocks noChangeAspect="1"/>
          </p:cNvPicPr>
          <p:nvPr/>
        </p:nvPicPr>
        <p:blipFill>
          <a:blip r:embed="rId3" cstate="print"/>
          <a:stretch>
            <a:fillRect/>
          </a:stretch>
        </p:blipFill>
        <p:spPr>
          <a:xfrm>
            <a:off x="6324600" y="4267200"/>
            <a:ext cx="2334435" cy="1752600"/>
          </a:xfrm>
          <a:prstGeom prst="rect">
            <a:avLst/>
          </a:prstGeom>
          <a:ln>
            <a:solidFill>
              <a:srgbClr val="3B3D3C"/>
            </a:solidFill>
          </a:ln>
        </p:spPr>
      </p:pic>
      <p:sp>
        <p:nvSpPr>
          <p:cNvPr id="9"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algn="ctr">
              <a:buNone/>
            </a:pPr>
            <a:r>
              <a:rPr lang="en-US" sz="2800" i="1" dirty="0" smtClean="0"/>
              <a:t>Deployment environment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smtClean="0"/>
              <a:t>Oil and Gas Pipeline Monitoring</a:t>
            </a:r>
            <a:endParaRPr lang="en-US" sz="3200" b="1" dirty="0"/>
          </a:p>
        </p:txBody>
      </p:sp>
      <p:sp>
        <p:nvSpPr>
          <p:cNvPr id="4" name="Date Placeholder 3"/>
          <p:cNvSpPr>
            <a:spLocks noGrp="1"/>
          </p:cNvSpPr>
          <p:nvPr>
            <p:ph type="dt" sz="half" idx="10"/>
          </p:nvPr>
        </p:nvSpPr>
        <p:spPr/>
        <p:txBody>
          <a:bodyPr/>
          <a:lstStyle/>
          <a:p>
            <a:r>
              <a:rPr lang="en-US" smtClean="0"/>
              <a:t>January 2010</a:t>
            </a:r>
            <a:endParaRPr lang="en-US" dirty="0"/>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38</a:t>
            </a:fld>
            <a:endParaRPr lang="en-US"/>
          </a:p>
        </p:txBody>
      </p:sp>
      <p:pic>
        <p:nvPicPr>
          <p:cNvPr id="9" name="Picture 8" descr="iStock_000004360387Small.jpg"/>
          <p:cNvPicPr>
            <a:picLocks noChangeAspect="1"/>
          </p:cNvPicPr>
          <p:nvPr/>
        </p:nvPicPr>
        <p:blipFill>
          <a:blip r:embed="rId3" cstate="print"/>
          <a:stretch>
            <a:fillRect/>
          </a:stretch>
        </p:blipFill>
        <p:spPr>
          <a:xfrm>
            <a:off x="5620035" y="3848100"/>
            <a:ext cx="2952465" cy="2247900"/>
          </a:xfrm>
          <a:prstGeom prst="rect">
            <a:avLst/>
          </a:prstGeom>
          <a:ln>
            <a:solidFill>
              <a:srgbClr val="3B3D3C"/>
            </a:solidFill>
          </a:ln>
        </p:spPr>
      </p:pic>
      <p:sp>
        <p:nvSpPr>
          <p:cNvPr id="11"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algn="ctr">
              <a:buNone/>
            </a:pPr>
            <a:r>
              <a:rPr lang="en-US" sz="2800" i="1" dirty="0" smtClean="0"/>
              <a:t>The Market</a:t>
            </a:r>
          </a:p>
        </p:txBody>
      </p:sp>
      <p:sp>
        <p:nvSpPr>
          <p:cNvPr id="12" name="Content Placeholder 11"/>
          <p:cNvSpPr>
            <a:spLocks noGrp="1"/>
          </p:cNvSpPr>
          <p:nvPr>
            <p:ph idx="1"/>
          </p:nvPr>
        </p:nvSpPr>
        <p:spPr>
          <a:xfrm>
            <a:off x="685800" y="2209800"/>
            <a:ext cx="7772400" cy="4114800"/>
          </a:xfrm>
        </p:spPr>
        <p:txBody>
          <a:bodyPr/>
          <a:lstStyle/>
          <a:p>
            <a:r>
              <a:rPr lang="en-US" sz="2400" dirty="0" smtClean="0"/>
              <a:t>25 million unit estimated Total Potential Market for wireless sensors in Oil &amp; Gas [</a:t>
            </a:r>
            <a:r>
              <a:rPr lang="en-US" sz="2400" dirty="0" err="1" smtClean="0"/>
              <a:t>ONWorld</a:t>
            </a:r>
            <a:r>
              <a:rPr lang="en-US" sz="2400" dirty="0" smtClean="0"/>
              <a:t> Research, 2008]</a:t>
            </a:r>
          </a:p>
          <a:p>
            <a:endParaRPr lang="en-US" sz="2400" dirty="0" smtClean="0"/>
          </a:p>
          <a:p>
            <a:r>
              <a:rPr lang="en-US" sz="2400" dirty="0" smtClean="0"/>
              <a:t>Key drivers of pipeline monitoring</a:t>
            </a:r>
          </a:p>
          <a:p>
            <a:pPr lvl="1"/>
            <a:r>
              <a:rPr lang="en-US" sz="2200" dirty="0" smtClean="0"/>
              <a:t>Safety (human / environment)</a:t>
            </a:r>
          </a:p>
          <a:p>
            <a:pPr lvl="1"/>
            <a:r>
              <a:rPr lang="en-US" sz="2200" dirty="0" smtClean="0"/>
              <a:t>Reliability (critical resources)</a:t>
            </a:r>
          </a:p>
          <a:p>
            <a:pPr lvl="1"/>
            <a:r>
              <a:rPr lang="en-US" sz="2200" dirty="0" smtClean="0"/>
              <a:t>Cost savings (increasing cost)</a:t>
            </a:r>
          </a:p>
          <a:p>
            <a:pPr lvl="1"/>
            <a:r>
              <a:rPr lang="en-US" sz="2200" dirty="0" smtClean="0"/>
              <a:t>Compliance (regulators)</a:t>
            </a:r>
          </a:p>
          <a:p>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smtClean="0"/>
              <a:t>Shell Petroleum Development Company of Nigeria (SPDC)</a:t>
            </a:r>
            <a:endParaRPr lang="en-US" sz="3200" b="1" dirty="0"/>
          </a:p>
        </p:txBody>
      </p:sp>
      <p:sp>
        <p:nvSpPr>
          <p:cNvPr id="10" name="Content Placeholder 7"/>
          <p:cNvSpPr>
            <a:spLocks noGrp="1"/>
          </p:cNvSpPr>
          <p:nvPr>
            <p:ph idx="1"/>
          </p:nvPr>
        </p:nvSpPr>
        <p:spPr/>
        <p:txBody>
          <a:bodyPr/>
          <a:lstStyle/>
          <a:p>
            <a:r>
              <a:rPr lang="en-US" sz="2800" dirty="0" smtClean="0"/>
              <a:t>SPDC network 6,000 km of pipelines, flow-lines, manifolds, flow-stations and gas plants</a:t>
            </a:r>
          </a:p>
          <a:p>
            <a:r>
              <a:rPr lang="en-US" sz="2800" dirty="0" smtClean="0"/>
              <a:t>Major challenge is to monitor this vast pipeline network for various incidents of spills due to</a:t>
            </a:r>
          </a:p>
          <a:p>
            <a:pPr lvl="1"/>
            <a:r>
              <a:rPr lang="en-US" sz="2400" dirty="0" smtClean="0"/>
              <a:t>Pipeline sabotage</a:t>
            </a:r>
          </a:p>
          <a:p>
            <a:pPr lvl="1"/>
            <a:r>
              <a:rPr lang="en-US" sz="2400" dirty="0" smtClean="0"/>
              <a:t>Vandalism</a:t>
            </a:r>
          </a:p>
          <a:p>
            <a:pPr lvl="1"/>
            <a:r>
              <a:rPr lang="en-US" sz="2400" dirty="0" smtClean="0"/>
              <a:t>Other security related issues</a:t>
            </a:r>
          </a:p>
          <a:p>
            <a:r>
              <a:rPr lang="en-US" sz="2800" dirty="0" smtClean="0"/>
              <a:t>Results in increased operational costs, lost revenue and damage to corporate image</a:t>
            </a:r>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1714500"/>
            <a:ext cx="7772400" cy="3733800"/>
          </a:xfrm>
          <a:noFill/>
          <a:ln w="9525">
            <a:noFill/>
            <a:miter lim="800000"/>
            <a:headEnd/>
            <a:tailEnd/>
          </a:ln>
          <a:effectLst/>
        </p:spPr>
        <p:txBody>
          <a:bodyPr vert="horz" wrap="square" lIns="92075" tIns="46038" rIns="92075" bIns="46038" numCol="1" anchor="ctr" anchorCtr="0" compatLnSpc="1">
            <a:prstTxWarp prst="textNoShape">
              <a:avLst/>
            </a:prstTxWarp>
          </a:bodyPr>
          <a:lstStyle/>
          <a:p>
            <a:r>
              <a:rPr lang="en-US" b="1" dirty="0" smtClean="0"/>
              <a:t>User Case</a:t>
            </a:r>
            <a:br>
              <a:rPr lang="en-US" b="1" dirty="0" smtClean="0"/>
            </a:br>
            <a:r>
              <a:rPr lang="en-US" b="1" dirty="0" smtClean="0"/>
              <a:t/>
            </a:r>
            <a:br>
              <a:rPr lang="en-US" b="1" dirty="0" smtClean="0"/>
            </a:br>
            <a:r>
              <a:rPr lang="en-US" b="1" dirty="0" smtClean="0"/>
              <a:t>Sempra Energy</a:t>
            </a:r>
            <a:br>
              <a:rPr lang="en-US" b="1" dirty="0" smtClean="0"/>
            </a:br>
            <a:r>
              <a:rPr lang="en-US" b="1" dirty="0" smtClean="0"/>
              <a:t>Mike Calcagno</a:t>
            </a:r>
            <a:br>
              <a:rPr lang="en-US" b="1" dirty="0" smtClean="0"/>
            </a:br>
            <a:r>
              <a:rPr lang="en-US" b="1" dirty="0" smtClean="0"/>
              <a:t/>
            </a:r>
            <a:br>
              <a:rPr lang="en-US" b="1" dirty="0" smtClean="0"/>
            </a:br>
            <a:r>
              <a:rPr lang="en-US" b="1" dirty="0" smtClean="0"/>
              <a:t>Distribution Fault Current Indicator</a:t>
            </a:r>
            <a:br>
              <a:rPr lang="en-US" b="1" dirty="0" smtClean="0"/>
            </a:br>
            <a:r>
              <a:rPr lang="en-US" b="1" dirty="0" smtClean="0"/>
              <a:t>Substation Monitoring</a:t>
            </a:r>
          </a:p>
        </p:txBody>
      </p:sp>
      <p:sp>
        <p:nvSpPr>
          <p:cNvPr id="15" name="Footer Placeholder 4"/>
          <p:cNvSpPr>
            <a:spLocks noGrp="1"/>
          </p:cNvSpPr>
          <p:nvPr>
            <p:ph type="ftr" sz="quarter" idx="11"/>
          </p:nvPr>
        </p:nvSpPr>
        <p:spPr>
          <a:xfrm>
            <a:off x="5486400" y="6475413"/>
            <a:ext cx="3124200" cy="184666"/>
          </a:xfrm>
        </p:spPr>
        <p:txBody>
          <a:bodyPr/>
          <a:lstStyle/>
          <a:p>
            <a:r>
              <a:rPr lang="en-US" smtClean="0"/>
              <a:t>David A. Howard,  et al On-Ramp Wireless, Inc.</a:t>
            </a:r>
            <a:endParaRPr lang="en-US" dirty="0"/>
          </a:p>
        </p:txBody>
      </p:sp>
      <p:sp>
        <p:nvSpPr>
          <p:cNvPr id="16" name="Slide Number Placeholder 5"/>
          <p:cNvSpPr>
            <a:spLocks noGrp="1"/>
          </p:cNvSpPr>
          <p:nvPr>
            <p:ph type="sldNum" sz="quarter" idx="12"/>
          </p:nvPr>
        </p:nvSpPr>
        <p:spPr>
          <a:xfrm>
            <a:off x="4344988" y="6475413"/>
            <a:ext cx="530225" cy="182562"/>
          </a:xfrm>
        </p:spPr>
        <p:txBody>
          <a:bodyPr/>
          <a:lstStyle/>
          <a:p>
            <a:r>
              <a:rPr lang="en-US" smtClean="0"/>
              <a:t>Slide </a:t>
            </a:r>
            <a:fld id="{6EFF614C-961A-484F-9100-7B1B586DECBB}" type="slidenum">
              <a:rPr lang="en-US" smtClean="0"/>
              <a:pPr/>
              <a:t>4</a:t>
            </a:fld>
            <a:endParaRPr lang="en-US"/>
          </a:p>
        </p:txBody>
      </p:sp>
      <p:sp>
        <p:nvSpPr>
          <p:cNvPr id="12" name="Date Placeholder 3"/>
          <p:cNvSpPr>
            <a:spLocks noGrp="1"/>
          </p:cNvSpPr>
          <p:nvPr>
            <p:ph type="dt" sz="half" idx="10"/>
          </p:nvPr>
        </p:nvSpPr>
        <p:spPr>
          <a:xfrm>
            <a:off x="685800" y="378281"/>
            <a:ext cx="1600200" cy="215444"/>
          </a:xfrm>
        </p:spPr>
        <p:txBody>
          <a:bodyPr/>
          <a:lstStyle/>
          <a:p>
            <a:r>
              <a:rPr lang="en-US" smtClean="0"/>
              <a:t>January 2010</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smtClean="0"/>
              <a:t>Key Drivers of Monitoring System</a:t>
            </a:r>
            <a:endParaRPr lang="en-US" sz="3200" b="1" dirty="0"/>
          </a:p>
        </p:txBody>
      </p:sp>
      <p:sp>
        <p:nvSpPr>
          <p:cNvPr id="10" name="Content Placeholder 7"/>
          <p:cNvSpPr>
            <a:spLocks noGrp="1"/>
          </p:cNvSpPr>
          <p:nvPr>
            <p:ph idx="1"/>
          </p:nvPr>
        </p:nvSpPr>
        <p:spPr/>
        <p:txBody>
          <a:bodyPr/>
          <a:lstStyle/>
          <a:p>
            <a:pPr lvl="0"/>
            <a:r>
              <a:rPr lang="en-GB" sz="2800" dirty="0" smtClean="0"/>
              <a:t>Reduction in Hydrocarbon loss as response time is substantially reduced and the station is shutdown as soon as it is spill is observed</a:t>
            </a:r>
            <a:endParaRPr lang="en-US" sz="2800" dirty="0" smtClean="0"/>
          </a:p>
          <a:p>
            <a:pPr lvl="0"/>
            <a:r>
              <a:rPr lang="en-GB" sz="2800" dirty="0" smtClean="0"/>
              <a:t>Environmental impact of the spill is substantially reduced, as damage area will be less</a:t>
            </a:r>
            <a:endParaRPr lang="en-US" sz="2800" dirty="0" smtClean="0"/>
          </a:p>
          <a:p>
            <a:pPr lvl="0"/>
            <a:r>
              <a:rPr lang="en-GB" sz="2800" dirty="0" smtClean="0"/>
              <a:t>Reduction in cost of remediation</a:t>
            </a:r>
            <a:endParaRPr lang="en-US" sz="2800" dirty="0" smtClean="0"/>
          </a:p>
          <a:p>
            <a:pPr lvl="0"/>
            <a:r>
              <a:rPr lang="en-GB" sz="2800" dirty="0" smtClean="0"/>
              <a:t>Due to the proactive response media communication is better co-ordinated and managed hence protecting Shell corporate image</a:t>
            </a:r>
            <a:endParaRPr lang="en-US" sz="2800" dirty="0" smtClean="0"/>
          </a:p>
          <a:p>
            <a:pPr lvl="1"/>
            <a:endParaRPr lang="en-US" dirty="0" smtClean="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smtClean="0"/>
              <a:t>Remote Operations Framework</a:t>
            </a:r>
            <a:endParaRPr lang="en-US" sz="3200" b="1"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41</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028700" y="1771650"/>
            <a:ext cx="7043449" cy="4095750"/>
          </a:xfrm>
          <a:prstGeom prst="rect">
            <a:avLst/>
          </a:prstGeom>
          <a:noFill/>
          <a:ln w="9525">
            <a:noFill/>
            <a:miter lim="800000"/>
            <a:headEnd/>
            <a:tailEnd/>
          </a:ln>
        </p:spPr>
      </p:pic>
      <p:sp>
        <p:nvSpPr>
          <p:cNvPr id="14" name="TextBox 13"/>
          <p:cNvSpPr txBox="1"/>
          <p:nvPr/>
        </p:nvSpPr>
        <p:spPr>
          <a:xfrm>
            <a:off x="4838700" y="5905500"/>
            <a:ext cx="3398687" cy="276999"/>
          </a:xfrm>
          <a:prstGeom prst="rect">
            <a:avLst/>
          </a:prstGeom>
          <a:noFill/>
        </p:spPr>
        <p:txBody>
          <a:bodyPr wrap="none" rtlCol="0">
            <a:spAutoFit/>
          </a:bodyPr>
          <a:lstStyle/>
          <a:p>
            <a:r>
              <a:rPr lang="en-US" dirty="0" smtClean="0"/>
              <a:t>Source: Shell EP ROCI newsletter July/August 2007</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smtClean="0"/>
              <a:t>Smart Fields Capabilities</a:t>
            </a:r>
            <a:endParaRPr lang="en-US" sz="3200" b="1"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42</a:t>
            </a:fld>
            <a:endParaRPr lang="en-US"/>
          </a:p>
        </p:txBody>
      </p:sp>
      <p:sp>
        <p:nvSpPr>
          <p:cNvPr id="14" name="TextBox 13"/>
          <p:cNvSpPr txBox="1"/>
          <p:nvPr/>
        </p:nvSpPr>
        <p:spPr>
          <a:xfrm>
            <a:off x="838200" y="5905500"/>
            <a:ext cx="3454344" cy="276999"/>
          </a:xfrm>
          <a:prstGeom prst="rect">
            <a:avLst/>
          </a:prstGeom>
          <a:noFill/>
        </p:spPr>
        <p:txBody>
          <a:bodyPr wrap="none" rtlCol="0">
            <a:spAutoFit/>
          </a:bodyPr>
          <a:lstStyle/>
          <a:p>
            <a:r>
              <a:rPr lang="en-US" i="1" dirty="0" smtClean="0"/>
              <a:t>Source:  Shell EP ROCI newsletter July/August 2007</a:t>
            </a:r>
            <a:endParaRPr lang="en-US" i="1" dirty="0"/>
          </a:p>
        </p:txBody>
      </p:sp>
      <p:pic>
        <p:nvPicPr>
          <p:cNvPr id="2051" name="Picture 3"/>
          <p:cNvPicPr>
            <a:picLocks noChangeAspect="1" noChangeArrowheads="1"/>
          </p:cNvPicPr>
          <p:nvPr/>
        </p:nvPicPr>
        <p:blipFill>
          <a:blip r:embed="rId3" cstate="print"/>
          <a:srcRect/>
          <a:stretch>
            <a:fillRect/>
          </a:stretch>
        </p:blipFill>
        <p:spPr bwMode="auto">
          <a:xfrm>
            <a:off x="838200" y="1689492"/>
            <a:ext cx="7467600" cy="4177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smtClean="0"/>
              <a:t>Oil and Gas Pipeline Monitoring</a:t>
            </a:r>
            <a:endParaRPr lang="en-US" sz="3200" b="1" dirty="0"/>
          </a:p>
        </p:txBody>
      </p:sp>
      <p:sp>
        <p:nvSpPr>
          <p:cNvPr id="10" name="Content Placeholder 7"/>
          <p:cNvSpPr>
            <a:spLocks noGrp="1"/>
          </p:cNvSpPr>
          <p:nvPr>
            <p:ph idx="1"/>
          </p:nvPr>
        </p:nvSpPr>
        <p:spPr/>
        <p:txBody>
          <a:bodyPr/>
          <a:lstStyle/>
          <a:p>
            <a:endParaRPr lang="en-US" sz="2400" dirty="0" smtClean="0"/>
          </a:p>
          <a:p>
            <a:r>
              <a:rPr lang="en-US" sz="2400" dirty="0" smtClean="0"/>
              <a:t>Remote Area with Challenging Environment need to be covered</a:t>
            </a:r>
          </a:p>
          <a:p>
            <a:r>
              <a:rPr lang="en-US" sz="2400" dirty="0" smtClean="0"/>
              <a:t>No powered infrastructure available</a:t>
            </a:r>
          </a:p>
          <a:p>
            <a:r>
              <a:rPr lang="en-US" sz="2400" dirty="0" smtClean="0"/>
              <a:t>Very long distances over</a:t>
            </a:r>
          </a:p>
          <a:p>
            <a:pPr>
              <a:buNone/>
            </a:pPr>
            <a:r>
              <a:rPr lang="en-US" sz="2400" dirty="0" smtClean="0"/>
              <a:t>	non accessible terrain</a:t>
            </a:r>
          </a:p>
          <a:p>
            <a:r>
              <a:rPr lang="en-US" sz="2400" dirty="0" smtClean="0"/>
              <a:t>High sabotage and vandalism rate</a:t>
            </a:r>
          </a:p>
          <a:p>
            <a:pPr>
              <a:buNone/>
            </a:pPr>
            <a:r>
              <a:rPr lang="en-US" sz="2400" dirty="0" smtClean="0"/>
              <a:t>	</a:t>
            </a:r>
            <a:r>
              <a:rPr lang="en-US" sz="2400" dirty="0" smtClean="0">
                <a:sym typeface="Wingdings" pitchFamily="2" charset="2"/>
              </a:rPr>
              <a:t> </a:t>
            </a:r>
            <a:r>
              <a:rPr lang="en-US" sz="2400" dirty="0" smtClean="0"/>
              <a:t>small and low profile devices</a:t>
            </a:r>
          </a:p>
          <a:p>
            <a:r>
              <a:rPr lang="en-US" sz="2400" dirty="0" smtClean="0"/>
              <a:t>Low to no maintenance required</a:t>
            </a:r>
          </a:p>
          <a:p>
            <a:r>
              <a:rPr lang="en-US" sz="2400" dirty="0" smtClean="0"/>
              <a:t>Simple and easy installation</a:t>
            </a:r>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smtClean="0"/>
              <a:t>David A. Howard,  et al On-Ramp Wireless, Inc.</a:t>
            </a:r>
            <a:endParaRPr lang="en-US"/>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43</a:t>
            </a:fld>
            <a:endParaRPr lang="en-US"/>
          </a:p>
        </p:txBody>
      </p:sp>
      <p:pic>
        <p:nvPicPr>
          <p:cNvPr id="3076" name="Picture 4" descr="C:\Users\evoskamp\AppData\Local\Microsoft\Windows\Temporary Internet Files\Content.IE5\LLJITMBE\MPj03901570000[1].jpg"/>
          <p:cNvPicPr>
            <a:picLocks noChangeAspect="1" noChangeArrowheads="1"/>
          </p:cNvPicPr>
          <p:nvPr/>
        </p:nvPicPr>
        <p:blipFill>
          <a:blip r:embed="rId3" cstate="print"/>
          <a:srcRect/>
          <a:stretch>
            <a:fillRect/>
          </a:stretch>
        </p:blipFill>
        <p:spPr bwMode="auto">
          <a:xfrm>
            <a:off x="5715000" y="3162300"/>
            <a:ext cx="3238500" cy="3067050"/>
          </a:xfrm>
          <a:prstGeom prst="rect">
            <a:avLst/>
          </a:prstGeom>
          <a:noFill/>
        </p:spPr>
      </p:pic>
      <p:sp>
        <p:nvSpPr>
          <p:cNvPr id="8"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a:buNone/>
            </a:pPr>
            <a:r>
              <a:rPr lang="en-US" sz="2400" i="1" dirty="0" smtClean="0"/>
              <a:t>Summary of Application Requirements for Wireless Monitoring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200" b="1" dirty="0" smtClean="0"/>
              <a:t>SDG&amp;E Background</a:t>
            </a:r>
          </a:p>
        </p:txBody>
      </p:sp>
      <p:sp>
        <p:nvSpPr>
          <p:cNvPr id="3075" name="Rectangle 3"/>
          <p:cNvSpPr>
            <a:spLocks noGrp="1" noChangeArrowheads="1"/>
          </p:cNvSpPr>
          <p:nvPr>
            <p:ph idx="1"/>
          </p:nvPr>
        </p:nvSpPr>
        <p:spPr/>
        <p:txBody>
          <a:bodyPr/>
          <a:lstStyle/>
          <a:p>
            <a:pPr eaLnBrk="1" hangingPunct="1">
              <a:lnSpc>
                <a:spcPct val="90000"/>
              </a:lnSpc>
            </a:pPr>
            <a:r>
              <a:rPr lang="en-US" sz="2800" dirty="0" smtClean="0"/>
              <a:t>3,300,000 </a:t>
            </a:r>
            <a:r>
              <a:rPr lang="en-US" sz="2800" dirty="0" smtClean="0"/>
              <a:t>population in territory</a:t>
            </a:r>
            <a:endParaRPr lang="en-US" sz="2800" dirty="0" smtClean="0"/>
          </a:p>
          <a:p>
            <a:pPr eaLnBrk="1" hangingPunct="1">
              <a:lnSpc>
                <a:spcPct val="90000"/>
              </a:lnSpc>
              <a:spcBef>
                <a:spcPts val="1200"/>
              </a:spcBef>
            </a:pPr>
            <a:r>
              <a:rPr lang="en-US" sz="2800" dirty="0" smtClean="0"/>
              <a:t>700,000 gas meters</a:t>
            </a:r>
          </a:p>
          <a:p>
            <a:pPr eaLnBrk="1" hangingPunct="1">
              <a:lnSpc>
                <a:spcPct val="90000"/>
              </a:lnSpc>
              <a:spcBef>
                <a:spcPts val="1200"/>
              </a:spcBef>
            </a:pPr>
            <a:r>
              <a:rPr lang="en-US" sz="2800" dirty="0" smtClean="0"/>
              <a:t>&gt; 60 % underground infrastructure</a:t>
            </a:r>
          </a:p>
          <a:p>
            <a:pPr eaLnBrk="1" hangingPunct="1">
              <a:lnSpc>
                <a:spcPct val="90000"/>
              </a:lnSpc>
              <a:spcBef>
                <a:spcPts val="1200"/>
              </a:spcBef>
            </a:pPr>
            <a:r>
              <a:rPr lang="en-US" sz="2800" dirty="0" smtClean="0"/>
              <a:t>1,400,000 electric meters</a:t>
            </a:r>
          </a:p>
          <a:p>
            <a:pPr eaLnBrk="1" hangingPunct="1">
              <a:lnSpc>
                <a:spcPct val="90000"/>
              </a:lnSpc>
              <a:spcBef>
                <a:spcPts val="1200"/>
              </a:spcBef>
            </a:pPr>
            <a:r>
              <a:rPr lang="en-US" sz="2800" dirty="0" smtClean="0"/>
              <a:t>Significant IT programs</a:t>
            </a:r>
          </a:p>
          <a:p>
            <a:pPr lvl="1" eaLnBrk="1" hangingPunct="1">
              <a:lnSpc>
                <a:spcPct val="90000"/>
              </a:lnSpc>
            </a:pPr>
            <a:r>
              <a:rPr lang="en-US" sz="2000" dirty="0" err="1" smtClean="0"/>
              <a:t>OpEx</a:t>
            </a:r>
            <a:r>
              <a:rPr lang="en-US" sz="2000" dirty="0" smtClean="0"/>
              <a:t> 20/20 – leveraging technology</a:t>
            </a:r>
          </a:p>
          <a:p>
            <a:pPr lvl="1" eaLnBrk="1" hangingPunct="1">
              <a:lnSpc>
                <a:spcPct val="90000"/>
              </a:lnSpc>
            </a:pPr>
            <a:r>
              <a:rPr lang="en-US" sz="2000" dirty="0" smtClean="0"/>
              <a:t>VoIP</a:t>
            </a:r>
          </a:p>
          <a:p>
            <a:pPr lvl="1" eaLnBrk="1" hangingPunct="1">
              <a:lnSpc>
                <a:spcPct val="90000"/>
              </a:lnSpc>
            </a:pPr>
            <a:r>
              <a:rPr lang="en-US" sz="2000" dirty="0" smtClean="0"/>
              <a:t>Wide-area network rebuild – TDM to IP/MPLS</a:t>
            </a:r>
          </a:p>
          <a:p>
            <a:pPr lvl="1" eaLnBrk="1" hangingPunct="1">
              <a:lnSpc>
                <a:spcPct val="90000"/>
              </a:lnSpc>
            </a:pPr>
            <a:r>
              <a:rPr lang="en-US" sz="2000" dirty="0" smtClean="0"/>
              <a:t>LAN rebuild</a:t>
            </a:r>
          </a:p>
          <a:p>
            <a:pPr lvl="1" eaLnBrk="1" hangingPunct="1">
              <a:lnSpc>
                <a:spcPct val="90000"/>
              </a:lnSpc>
            </a:pPr>
            <a:r>
              <a:rPr lang="en-US" sz="2000" dirty="0" smtClean="0"/>
              <a:t>Wireless wide area network rebuild</a:t>
            </a:r>
          </a:p>
        </p:txBody>
      </p:sp>
      <p:sp>
        <p:nvSpPr>
          <p:cNvPr id="5" name="Footer Placeholder 4"/>
          <p:cNvSpPr>
            <a:spLocks noGrp="1"/>
          </p:cNvSpPr>
          <p:nvPr>
            <p:ph type="ftr" sz="quarter" idx="11"/>
          </p:nvPr>
        </p:nvSpPr>
        <p:spPr/>
        <p:txBody>
          <a:bodyPr/>
          <a:lstStyle/>
          <a:p>
            <a:r>
              <a:rPr lang="en-US" smtClean="0"/>
              <a:t>David A. Howard,  et al On-Ramp Wireless, Inc.</a:t>
            </a:r>
            <a:endParaRPr lang="en-US" dirty="0"/>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5</a:t>
            </a:fld>
            <a:endParaRPr lang="en-US"/>
          </a:p>
        </p:txBody>
      </p:sp>
      <p:sp>
        <p:nvSpPr>
          <p:cNvPr id="7" name="Date Placeholder 3"/>
          <p:cNvSpPr>
            <a:spLocks noGrp="1"/>
          </p:cNvSpPr>
          <p:nvPr>
            <p:ph type="dt" sz="half" idx="10"/>
          </p:nvPr>
        </p:nvSpPr>
        <p:spPr>
          <a:xfrm>
            <a:off x="685800" y="378281"/>
            <a:ext cx="1600200" cy="215444"/>
          </a:xfrm>
        </p:spPr>
        <p:txBody>
          <a:bodyPr/>
          <a:lstStyle/>
          <a:p>
            <a:r>
              <a:rPr lang="en-US" smtClean="0"/>
              <a:t>January 2010</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200" b="1" dirty="0" smtClean="0"/>
              <a:t>Sample of Wireless at SDG&amp;E</a:t>
            </a:r>
          </a:p>
        </p:txBody>
      </p:sp>
      <p:graphicFrame>
        <p:nvGraphicFramePr>
          <p:cNvPr id="4155" name="Group 59"/>
          <p:cNvGraphicFramePr>
            <a:graphicFrameLocks noGrp="1"/>
          </p:cNvGraphicFramePr>
          <p:nvPr>
            <p:ph idx="1"/>
          </p:nvPr>
        </p:nvGraphicFramePr>
        <p:xfrm>
          <a:off x="685800" y="1828800"/>
          <a:ext cx="7772400" cy="4511040"/>
        </p:xfrm>
        <a:graphic>
          <a:graphicData uri="http://schemas.openxmlformats.org/drawingml/2006/table">
            <a:tbl>
              <a:tblPr/>
              <a:tblGrid>
                <a:gridCol w="1943100"/>
                <a:gridCol w="1943100"/>
                <a:gridCol w="1943100"/>
                <a:gridCol w="1943100"/>
              </a:tblGrid>
              <a:tr h="4376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mj-lt"/>
                        </a:rPr>
                        <a:t>System</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mj-lt"/>
                        </a:rPr>
                        <a:t>Purpose</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mj-lt"/>
                        </a:rPr>
                        <a:t>Frequency</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mj-lt"/>
                        </a:rPr>
                        <a:t>Scope</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5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SCADA</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Distribution monitoring and control</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900 MHz MAS</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1500 RTUs</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DataTac</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Mobile Data</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800 MHz</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400 MDTs</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0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Smartzone</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PTT mobile voice</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900 MHz</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2000 units</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Wirestring radio</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Tactical field use</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450 MHz</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1000 units</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0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Satellite links</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Emergency comm</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12 GHz</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5 quick deployment</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WiFi</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LAN</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2.4 GHz</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Offices</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Commercial</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Remote access</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Various</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16,000</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r>
              <a:rPr lang="en-US" smtClean="0"/>
              <a:t>David A. Howard,  et al On-Ramp Wireless, Inc.</a:t>
            </a:r>
            <a:endParaRPr lang="en-US" dirty="0"/>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6</a:t>
            </a:fld>
            <a:endParaRPr lang="en-US"/>
          </a:p>
        </p:txBody>
      </p:sp>
      <p:sp>
        <p:nvSpPr>
          <p:cNvPr id="7" name="Date Placeholder 3"/>
          <p:cNvSpPr>
            <a:spLocks noGrp="1"/>
          </p:cNvSpPr>
          <p:nvPr>
            <p:ph type="dt" sz="half" idx="10"/>
          </p:nvPr>
        </p:nvSpPr>
        <p:spPr>
          <a:xfrm>
            <a:off x="685800" y="378281"/>
            <a:ext cx="1600200" cy="215444"/>
          </a:xfrm>
        </p:spPr>
        <p:txBody>
          <a:bodyPr/>
          <a:lstStyle/>
          <a:p>
            <a:r>
              <a:rPr lang="en-US" smtClean="0"/>
              <a:t>January 2010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200" b="1" dirty="0" smtClean="0"/>
              <a:t>Gaps In Technology</a:t>
            </a:r>
          </a:p>
        </p:txBody>
      </p:sp>
      <p:sp>
        <p:nvSpPr>
          <p:cNvPr id="5123" name="Rectangle 3"/>
          <p:cNvSpPr>
            <a:spLocks noGrp="1" noChangeArrowheads="1"/>
          </p:cNvSpPr>
          <p:nvPr>
            <p:ph idx="1"/>
          </p:nvPr>
        </p:nvSpPr>
        <p:spPr/>
        <p:txBody>
          <a:bodyPr/>
          <a:lstStyle/>
          <a:p>
            <a:pPr eaLnBrk="1" hangingPunct="1">
              <a:lnSpc>
                <a:spcPct val="90000"/>
              </a:lnSpc>
            </a:pPr>
            <a:r>
              <a:rPr lang="en-US" sz="2400" dirty="0" smtClean="0"/>
              <a:t>Point to multi-thousands of point communications</a:t>
            </a:r>
          </a:p>
          <a:p>
            <a:pPr eaLnBrk="1" hangingPunct="1">
              <a:lnSpc>
                <a:spcPct val="90000"/>
              </a:lnSpc>
            </a:pPr>
            <a:r>
              <a:rPr lang="en-US" sz="2400" dirty="0" smtClean="0"/>
              <a:t>Relatively small amount of data</a:t>
            </a:r>
          </a:p>
          <a:p>
            <a:pPr eaLnBrk="1" hangingPunct="1">
              <a:lnSpc>
                <a:spcPct val="90000"/>
              </a:lnSpc>
            </a:pPr>
            <a:r>
              <a:rPr lang="en-US" sz="2400" dirty="0" smtClean="0"/>
              <a:t>Latency in seconds</a:t>
            </a:r>
          </a:p>
          <a:p>
            <a:pPr eaLnBrk="1" hangingPunct="1">
              <a:lnSpc>
                <a:spcPct val="90000"/>
              </a:lnSpc>
            </a:pPr>
            <a:r>
              <a:rPr lang="en-US" sz="2400" dirty="0" smtClean="0"/>
              <a:t>Ability to operate without primary power</a:t>
            </a:r>
          </a:p>
          <a:p>
            <a:pPr eaLnBrk="1" hangingPunct="1">
              <a:lnSpc>
                <a:spcPct val="90000"/>
              </a:lnSpc>
            </a:pPr>
            <a:r>
              <a:rPr lang="en-US" sz="2400" dirty="0" smtClean="0"/>
              <a:t>Minimal network complexity and number of active nodes</a:t>
            </a:r>
          </a:p>
          <a:p>
            <a:pPr eaLnBrk="1" hangingPunct="1">
              <a:lnSpc>
                <a:spcPct val="90000"/>
              </a:lnSpc>
            </a:pPr>
            <a:r>
              <a:rPr lang="en-US" sz="2400" dirty="0" smtClean="0"/>
              <a:t>Standard network interface – IP</a:t>
            </a:r>
          </a:p>
          <a:p>
            <a:pPr eaLnBrk="1" hangingPunct="1">
              <a:lnSpc>
                <a:spcPct val="90000"/>
              </a:lnSpc>
            </a:pPr>
            <a:r>
              <a:rPr lang="en-US" sz="2400" dirty="0" smtClean="0"/>
              <a:t>Standard device interface – Serial or IP</a:t>
            </a:r>
          </a:p>
          <a:p>
            <a:pPr eaLnBrk="1" hangingPunct="1">
              <a:lnSpc>
                <a:spcPct val="90000"/>
              </a:lnSpc>
            </a:pPr>
            <a:r>
              <a:rPr lang="en-US" sz="2400" dirty="0" smtClean="0"/>
              <a:t>Available embedded through an OEM</a:t>
            </a:r>
          </a:p>
          <a:p>
            <a:pPr eaLnBrk="1" hangingPunct="1">
              <a:lnSpc>
                <a:spcPct val="90000"/>
              </a:lnSpc>
            </a:pPr>
            <a:r>
              <a:rPr lang="en-US" sz="2400" dirty="0" smtClean="0"/>
              <a:t>Easily deployable</a:t>
            </a:r>
          </a:p>
          <a:p>
            <a:pPr eaLnBrk="1" hangingPunct="1">
              <a:lnSpc>
                <a:spcPct val="90000"/>
              </a:lnSpc>
            </a:pPr>
            <a:r>
              <a:rPr lang="en-US" sz="2400" dirty="0" smtClean="0"/>
              <a:t>Able to communicate to underground assets</a:t>
            </a:r>
          </a:p>
          <a:p>
            <a:pPr eaLnBrk="1" hangingPunct="1">
              <a:lnSpc>
                <a:spcPct val="90000"/>
              </a:lnSpc>
            </a:pPr>
            <a:r>
              <a:rPr lang="en-US" sz="2400" dirty="0" smtClean="0"/>
              <a:t>Addresses spectrum issues</a:t>
            </a:r>
          </a:p>
          <a:p>
            <a:pPr eaLnBrk="1" hangingPunct="1">
              <a:lnSpc>
                <a:spcPct val="90000"/>
              </a:lnSpc>
            </a:pPr>
            <a:endParaRPr lang="en-US" sz="2400" dirty="0" smtClean="0"/>
          </a:p>
          <a:p>
            <a:pPr eaLnBrk="1" hangingPunct="1">
              <a:lnSpc>
                <a:spcPct val="90000"/>
              </a:lnSpc>
            </a:pPr>
            <a:endParaRPr lang="en-US" sz="2400" dirty="0" smtClean="0"/>
          </a:p>
        </p:txBody>
      </p:sp>
      <p:sp>
        <p:nvSpPr>
          <p:cNvPr id="5" name="Footer Placeholder 4"/>
          <p:cNvSpPr>
            <a:spLocks noGrp="1"/>
          </p:cNvSpPr>
          <p:nvPr>
            <p:ph type="ftr" sz="quarter" idx="11"/>
          </p:nvPr>
        </p:nvSpPr>
        <p:spPr/>
        <p:txBody>
          <a:bodyPr/>
          <a:lstStyle/>
          <a:p>
            <a:r>
              <a:rPr lang="en-US" smtClean="0"/>
              <a:t>David A. Howard,  et al On-Ramp Wireless, Inc.</a:t>
            </a:r>
            <a:endParaRPr lang="en-US" dirty="0"/>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7</a:t>
            </a:fld>
            <a:endParaRPr lang="en-US"/>
          </a:p>
        </p:txBody>
      </p:sp>
      <p:sp>
        <p:nvSpPr>
          <p:cNvPr id="7" name="Date Placeholder 3"/>
          <p:cNvSpPr>
            <a:spLocks noGrp="1"/>
          </p:cNvSpPr>
          <p:nvPr>
            <p:ph type="dt" sz="half" idx="10"/>
          </p:nvPr>
        </p:nvSpPr>
        <p:spPr>
          <a:xfrm>
            <a:off x="685800" y="378281"/>
            <a:ext cx="1600200" cy="215444"/>
          </a:xfrm>
        </p:spPr>
        <p:txBody>
          <a:bodyPr/>
          <a:lstStyle/>
          <a:p>
            <a:r>
              <a:rPr lang="en-US" smtClean="0"/>
              <a:t>January 2010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b="1" dirty="0" smtClean="0"/>
              <a:t>Target Use Cases at SDG&amp;E</a:t>
            </a:r>
          </a:p>
        </p:txBody>
      </p:sp>
      <p:sp>
        <p:nvSpPr>
          <p:cNvPr id="6147" name="Rectangle 3"/>
          <p:cNvSpPr>
            <a:spLocks noGrp="1" noChangeArrowheads="1"/>
          </p:cNvSpPr>
          <p:nvPr>
            <p:ph idx="1"/>
          </p:nvPr>
        </p:nvSpPr>
        <p:spPr/>
        <p:txBody>
          <a:bodyPr/>
          <a:lstStyle/>
          <a:p>
            <a:pPr eaLnBrk="1" hangingPunct="1"/>
            <a:r>
              <a:rPr lang="en-US" sz="2800" dirty="0" smtClean="0"/>
              <a:t>Fault Current Indicators</a:t>
            </a:r>
          </a:p>
          <a:p>
            <a:pPr lvl="1" eaLnBrk="1" hangingPunct="1"/>
            <a:r>
              <a:rPr lang="en-US" sz="2000" dirty="0" smtClean="0"/>
              <a:t>In the tens of thousands</a:t>
            </a:r>
          </a:p>
          <a:p>
            <a:pPr lvl="1" eaLnBrk="1" hangingPunct="1"/>
            <a:r>
              <a:rPr lang="en-US" sz="2000" dirty="0" smtClean="0"/>
              <a:t>Overhead  and underground</a:t>
            </a:r>
            <a:endParaRPr lang="en-US" sz="2000" dirty="0" smtClean="0"/>
          </a:p>
          <a:p>
            <a:pPr lvl="1" eaLnBrk="1" hangingPunct="1"/>
            <a:r>
              <a:rPr lang="en-US" sz="2000" dirty="0" smtClean="0"/>
              <a:t>Monitor state, possibly number of events</a:t>
            </a:r>
          </a:p>
          <a:p>
            <a:pPr eaLnBrk="1" hangingPunct="1"/>
            <a:r>
              <a:rPr lang="en-US" sz="2800" dirty="0" smtClean="0"/>
              <a:t>Distribution Transformers</a:t>
            </a:r>
          </a:p>
          <a:p>
            <a:pPr lvl="1" eaLnBrk="1" hangingPunct="1"/>
            <a:r>
              <a:rPr lang="en-US" sz="2000" dirty="0" smtClean="0"/>
              <a:t>In the hundreds of thousands</a:t>
            </a:r>
          </a:p>
          <a:p>
            <a:pPr lvl="1" eaLnBrk="1" hangingPunct="1"/>
            <a:r>
              <a:rPr lang="en-US" sz="2000" dirty="0" smtClean="0"/>
              <a:t>Voltage and current, power out</a:t>
            </a:r>
          </a:p>
          <a:p>
            <a:pPr eaLnBrk="1" hangingPunct="1"/>
            <a:r>
              <a:rPr lang="en-US" sz="2800" dirty="0" smtClean="0"/>
              <a:t>Monitoring </a:t>
            </a:r>
            <a:r>
              <a:rPr lang="en-US" sz="2800" dirty="0" smtClean="0"/>
              <a:t>Remote Terminal Units</a:t>
            </a:r>
            <a:endParaRPr lang="en-US" sz="2800" dirty="0" smtClean="0"/>
          </a:p>
          <a:p>
            <a:pPr lvl="1" eaLnBrk="1" hangingPunct="1"/>
            <a:r>
              <a:rPr lang="en-US" sz="2400" dirty="0" smtClean="0"/>
              <a:t>Condition based monitoring</a:t>
            </a:r>
          </a:p>
          <a:p>
            <a:pPr lvl="1" eaLnBrk="1" hangingPunct="1"/>
            <a:r>
              <a:rPr lang="en-US" sz="2400" dirty="0" smtClean="0"/>
              <a:t>Improve outage resolution</a:t>
            </a:r>
          </a:p>
          <a:p>
            <a:pPr eaLnBrk="1" hangingPunct="1"/>
            <a:endParaRPr lang="en-US" sz="2400" dirty="0" smtClean="0"/>
          </a:p>
          <a:p>
            <a:pPr eaLnBrk="1" hangingPunct="1"/>
            <a:endParaRPr lang="en-US" sz="2000" dirty="0" smtClean="0"/>
          </a:p>
        </p:txBody>
      </p:sp>
      <p:sp>
        <p:nvSpPr>
          <p:cNvPr id="7" name="Date Placeholder 3"/>
          <p:cNvSpPr>
            <a:spLocks noGrp="1"/>
          </p:cNvSpPr>
          <p:nvPr>
            <p:ph type="dt" sz="half" idx="10"/>
          </p:nvPr>
        </p:nvSpPr>
        <p:spPr/>
        <p:txBody>
          <a:bodyPr/>
          <a:lstStyle/>
          <a:p>
            <a:r>
              <a:rPr lang="en-US" smtClean="0"/>
              <a:t>January 2010</a:t>
            </a:r>
            <a:endParaRPr lang="en-US" dirty="0"/>
          </a:p>
        </p:txBody>
      </p:sp>
      <p:sp>
        <p:nvSpPr>
          <p:cNvPr id="5" name="Footer Placeholder 4"/>
          <p:cNvSpPr>
            <a:spLocks noGrp="1"/>
          </p:cNvSpPr>
          <p:nvPr>
            <p:ph type="ftr" sz="quarter" idx="11"/>
          </p:nvPr>
        </p:nvSpPr>
        <p:spPr/>
        <p:txBody>
          <a:bodyPr/>
          <a:lstStyle/>
          <a:p>
            <a:r>
              <a:rPr lang="en-US" smtClean="0"/>
              <a:t>David A. Howard,  et al On-Ramp Wireless, Inc.</a:t>
            </a:r>
            <a:endParaRPr lang="en-US" dirty="0"/>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200" b="1" dirty="0" smtClean="0"/>
              <a:t>SDG&amp;E Territory: Examples</a:t>
            </a:r>
          </a:p>
        </p:txBody>
      </p:sp>
      <p:sp>
        <p:nvSpPr>
          <p:cNvPr id="12" name="Date Placeholder 3"/>
          <p:cNvSpPr>
            <a:spLocks noGrp="1"/>
          </p:cNvSpPr>
          <p:nvPr>
            <p:ph type="dt" sz="half" idx="10"/>
          </p:nvPr>
        </p:nvSpPr>
        <p:spPr/>
        <p:txBody>
          <a:bodyPr/>
          <a:lstStyle/>
          <a:p>
            <a:r>
              <a:rPr lang="en-US" smtClean="0"/>
              <a:t>January 2010</a:t>
            </a:r>
            <a:endParaRPr lang="en-US" dirty="0"/>
          </a:p>
        </p:txBody>
      </p:sp>
      <p:sp>
        <p:nvSpPr>
          <p:cNvPr id="15" name="Footer Placeholder 4"/>
          <p:cNvSpPr>
            <a:spLocks noGrp="1"/>
          </p:cNvSpPr>
          <p:nvPr>
            <p:ph type="ftr" sz="quarter" idx="11"/>
          </p:nvPr>
        </p:nvSpPr>
        <p:spPr/>
        <p:txBody>
          <a:bodyPr/>
          <a:lstStyle/>
          <a:p>
            <a:r>
              <a:rPr lang="en-US" smtClean="0"/>
              <a:t>David A. Howard,  et al On-Ramp Wireless, Inc.</a:t>
            </a:r>
            <a:endParaRPr lang="en-US"/>
          </a:p>
        </p:txBody>
      </p:sp>
      <p:sp>
        <p:nvSpPr>
          <p:cNvPr id="16" name="Slide Number Placeholder 5"/>
          <p:cNvSpPr>
            <a:spLocks noGrp="1"/>
          </p:cNvSpPr>
          <p:nvPr>
            <p:ph type="sldNum" sz="quarter" idx="12"/>
          </p:nvPr>
        </p:nvSpPr>
        <p:spPr/>
        <p:txBody>
          <a:bodyPr/>
          <a:lstStyle/>
          <a:p>
            <a:r>
              <a:rPr lang="en-US" smtClean="0"/>
              <a:t>Slide </a:t>
            </a:r>
            <a:fld id="{6EFF614C-961A-484F-9100-7B1B586DECBB}" type="slidenum">
              <a:rPr lang="en-US" smtClean="0"/>
              <a:pPr/>
              <a:t>9</a:t>
            </a:fld>
            <a:endParaRPr lang="en-US"/>
          </a:p>
        </p:txBody>
      </p:sp>
      <p:pic>
        <p:nvPicPr>
          <p:cNvPr id="9" name="Picture 2"/>
          <p:cNvPicPr>
            <a:picLocks noChangeAspect="1" noChangeArrowheads="1"/>
          </p:cNvPicPr>
          <p:nvPr/>
        </p:nvPicPr>
        <p:blipFill>
          <a:blip r:embed="rId2" cstate="print"/>
          <a:srcRect l="4820" r="15663"/>
          <a:stretch>
            <a:fillRect/>
          </a:stretch>
        </p:blipFill>
        <p:spPr bwMode="auto">
          <a:xfrm>
            <a:off x="3086100" y="2146300"/>
            <a:ext cx="2857500" cy="4021394"/>
          </a:xfrm>
          <a:prstGeom prst="rect">
            <a:avLst/>
          </a:prstGeom>
          <a:noFill/>
          <a:ln w="9525">
            <a:noFill/>
            <a:miter lim="800000"/>
            <a:headEnd/>
            <a:tailEnd/>
          </a:ln>
          <a:effectLst/>
        </p:spPr>
      </p:pic>
      <p:sp>
        <p:nvSpPr>
          <p:cNvPr id="13"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uLnTx/>
                <a:uFillTx/>
                <a:latin typeface="+mj-lt"/>
                <a:ea typeface="+mj-ea"/>
                <a:cs typeface="+mj-cs"/>
              </a:rPr>
              <a:t>Tower Shared </a:t>
            </a:r>
            <a:r>
              <a:rPr lang="en-US" sz="3200" i="1" kern="0" dirty="0" smtClean="0">
                <a:solidFill>
                  <a:schemeClr val="tx2"/>
                </a:solidFill>
                <a:latin typeface="+mj-lt"/>
                <a:ea typeface="+mj-ea"/>
                <a:cs typeface="+mj-cs"/>
              </a:rPr>
              <a:t>S</a:t>
            </a:r>
            <a:r>
              <a:rPr kumimoji="0" lang="en-US" sz="3200" b="0" i="1" u="none" strike="noStrike" kern="0" cap="none" spc="0" normalizeH="0" baseline="0" noProof="0" dirty="0" smtClean="0">
                <a:ln>
                  <a:noFill/>
                </a:ln>
                <a:solidFill>
                  <a:schemeClr val="tx2"/>
                </a:solidFill>
                <a:effectLst/>
                <a:uLnTx/>
                <a:uFillTx/>
                <a:latin typeface="+mj-lt"/>
                <a:ea typeface="+mj-ea"/>
                <a:cs typeface="+mj-cs"/>
              </a:rPr>
              <a:t>pace / High </a:t>
            </a:r>
            <a:r>
              <a:rPr lang="en-US" sz="3200" i="1" kern="0" dirty="0" smtClean="0">
                <a:solidFill>
                  <a:schemeClr val="tx2"/>
                </a:solidFill>
                <a:latin typeface="+mj-lt"/>
                <a:ea typeface="+mj-ea"/>
                <a:cs typeface="+mj-cs"/>
              </a:rPr>
              <a:t>I</a:t>
            </a:r>
            <a:r>
              <a:rPr kumimoji="0" lang="en-US" sz="3200" b="0" i="1" u="none" strike="noStrike" kern="0" cap="none" spc="0" normalizeH="0" baseline="0" noProof="0" dirty="0" err="1" smtClean="0">
                <a:ln>
                  <a:noFill/>
                </a:ln>
                <a:solidFill>
                  <a:schemeClr val="tx2"/>
                </a:solidFill>
                <a:effectLst/>
                <a:uLnTx/>
                <a:uFillTx/>
                <a:latin typeface="+mj-lt"/>
                <a:ea typeface="+mj-ea"/>
                <a:cs typeface="+mj-cs"/>
              </a:rPr>
              <a:t>nterference</a:t>
            </a:r>
            <a:r>
              <a:rPr kumimoji="0" lang="en-US" sz="3200" b="0" i="1" u="none" strike="noStrike" kern="0" cap="none" spc="0" normalizeH="0" baseline="0" noProof="0" dirty="0" smtClean="0">
                <a:ln>
                  <a:noFill/>
                </a:ln>
                <a:solidFill>
                  <a:schemeClr val="tx2"/>
                </a:solidFill>
                <a:effectLst/>
                <a:uLnTx/>
                <a:uFillTx/>
                <a:latin typeface="+mj-lt"/>
                <a:ea typeface="+mj-ea"/>
                <a:cs typeface="+mj-cs"/>
              </a:rPr>
              <a:t> </a:t>
            </a:r>
          </a:p>
        </p:txBody>
      </p:sp>
      <p:pic>
        <p:nvPicPr>
          <p:cNvPr id="1026" name="Picture 2" descr="C:\Users\evoskamp\Documents\Projects\Customers\SDGE\wonderpole_truck_blackmountain.jpg"/>
          <p:cNvPicPr>
            <a:picLocks noChangeAspect="1" noChangeArrowheads="1"/>
          </p:cNvPicPr>
          <p:nvPr/>
        </p:nvPicPr>
        <p:blipFill>
          <a:blip r:embed="rId3" cstate="print"/>
          <a:srcRect r="20000"/>
          <a:stretch>
            <a:fillRect/>
          </a:stretch>
        </p:blipFill>
        <p:spPr bwMode="auto">
          <a:xfrm>
            <a:off x="228600" y="2146300"/>
            <a:ext cx="2819400" cy="4009813"/>
          </a:xfrm>
          <a:prstGeom prst="rect">
            <a:avLst/>
          </a:prstGeom>
          <a:noFill/>
        </p:spPr>
      </p:pic>
      <p:pic>
        <p:nvPicPr>
          <p:cNvPr id="1027" name="Picture 3" descr="C:\Users\evoskamp\Documents\Projects\Customers\SDGE\american_tower_blackmountain.jpg"/>
          <p:cNvPicPr>
            <a:picLocks noChangeAspect="1" noChangeArrowheads="1"/>
          </p:cNvPicPr>
          <p:nvPr/>
        </p:nvPicPr>
        <p:blipFill>
          <a:blip r:embed="rId4" cstate="print"/>
          <a:srcRect r="13750"/>
          <a:stretch>
            <a:fillRect/>
          </a:stretch>
        </p:blipFill>
        <p:spPr bwMode="auto">
          <a:xfrm>
            <a:off x="5981700" y="2146300"/>
            <a:ext cx="2857500" cy="40105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1886</TotalTime>
  <Words>2864</Words>
  <Application>Microsoft Office PowerPoint</Application>
  <PresentationFormat>On-screen Show (4:3)</PresentationFormat>
  <Paragraphs>543</Paragraphs>
  <Slides>43</Slides>
  <Notes>21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IEEE-P802_15</vt:lpstr>
      <vt:lpstr>Project: IEEE P802.15 Working Group for Wireless Personal Area Networks (WPANs)</vt:lpstr>
      <vt:lpstr>Low Energy Critical Infrastructure Monitoring</vt:lpstr>
      <vt:lpstr>Critical Infrastructure Application Overview</vt:lpstr>
      <vt:lpstr>User Case  Sempra Energy Mike Calcagno  Distribution Fault Current Indicator Substation Monitoring</vt:lpstr>
      <vt:lpstr>SDG&amp;E Background</vt:lpstr>
      <vt:lpstr>Sample of Wireless at SDG&amp;E</vt:lpstr>
      <vt:lpstr>Gaps In Technology</vt:lpstr>
      <vt:lpstr>Target Use Cases at SDG&amp;E</vt:lpstr>
      <vt:lpstr>SDG&amp;E Territory: Examples</vt:lpstr>
      <vt:lpstr>SDG&amp;E Territory: Examples</vt:lpstr>
      <vt:lpstr>SDG&amp;E Territory: Examples</vt:lpstr>
      <vt:lpstr>SDG&amp;E Territory: Substation Monitoring</vt:lpstr>
      <vt:lpstr>SDG&amp;E Territory: Substation Monitoring</vt:lpstr>
      <vt:lpstr>User Case  Amplex Inc. Johan Becker  Water Leak Detection</vt:lpstr>
      <vt:lpstr>Water Leakage Detection</vt:lpstr>
      <vt:lpstr>Water is an expensive scarce resource</vt:lpstr>
      <vt:lpstr>Case example  - United Arab Emirates </vt:lpstr>
      <vt:lpstr>Case example  - United Arab Emirates </vt:lpstr>
      <vt:lpstr>Case example  - United Arab Emirates </vt:lpstr>
      <vt:lpstr> Traditional leak detection method take time and resources </vt:lpstr>
      <vt:lpstr>Leak detection is difficult underground</vt:lpstr>
      <vt:lpstr>Noise loggers exist but have challenges</vt:lpstr>
      <vt:lpstr>Solution: Underground installation of logging systems that can be remotely monitored</vt:lpstr>
      <vt:lpstr>Control room</vt:lpstr>
      <vt:lpstr>Low Energy Critical Infrastructure Monitoring  Why New Standards Group?  David Howard</vt:lpstr>
      <vt:lpstr>Application requirements</vt:lpstr>
      <vt:lpstr>Application requirements</vt:lpstr>
      <vt:lpstr>Existing Architectures</vt:lpstr>
      <vt:lpstr>Existing architectures (continued) IEEE 802 Wireless</vt:lpstr>
      <vt:lpstr>802.11/ Wi-Fi - WLAN</vt:lpstr>
      <vt:lpstr>802.15.1/3/4f/6/7 - WPAN</vt:lpstr>
      <vt:lpstr>802.15.4/4g – WPAN</vt:lpstr>
      <vt:lpstr>802.16/20/22 – WMAN/MBWA/WRAN</vt:lpstr>
      <vt:lpstr>Conclusions </vt:lpstr>
      <vt:lpstr>Low Energy Critical Infrastructure Monitoring  Q&amp;A </vt:lpstr>
      <vt:lpstr>Appendix: User Case  Upland Consulting  Oil and Gas Pipeline Monitoring</vt:lpstr>
      <vt:lpstr>Oil and Gas Pipeline Monitoring</vt:lpstr>
      <vt:lpstr>Oil and Gas Pipeline Monitoring</vt:lpstr>
      <vt:lpstr>Shell Petroleum Development Company of Nigeria (SPDC)</vt:lpstr>
      <vt:lpstr>Key Drivers of Monitoring System</vt:lpstr>
      <vt:lpstr>Remote Operations Framework</vt:lpstr>
      <vt:lpstr>Smart Fields Capabilities</vt:lpstr>
      <vt:lpstr>Oil and Gas Pipeline Monitoring</vt:lpstr>
    </vt:vector>
  </TitlesOfParts>
  <Company>On-Ramp Wireless,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Energy Critical Infrastructure Monitoring</dc:title>
  <dc:creator>David A. Howard</dc:creator>
  <cp:lastModifiedBy>David A. Howard</cp:lastModifiedBy>
  <cp:revision>256</cp:revision>
  <cp:lastPrinted>1998-02-10T13:28:06Z</cp:lastPrinted>
  <dcterms:created xsi:type="dcterms:W3CDTF">2009-08-30T00:33:34Z</dcterms:created>
  <dcterms:modified xsi:type="dcterms:W3CDTF">2010-01-20T03:33:07Z</dcterms:modified>
</cp:coreProperties>
</file>