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9" r:id="rId2"/>
    <p:sldId id="260" r:id="rId3"/>
    <p:sldId id="261" r:id="rId4"/>
    <p:sldId id="263" r:id="rId5"/>
    <p:sldId id="264" r:id="rId6"/>
    <p:sldId id="303" r:id="rId7"/>
    <p:sldId id="306" r:id="rId8"/>
    <p:sldId id="307" r:id="rId9"/>
    <p:sldId id="308" r:id="rId10"/>
    <p:sldId id="309" r:id="rId11"/>
    <p:sldId id="310" r:id="rId12"/>
    <p:sldId id="266" r:id="rId13"/>
    <p:sldId id="314" r:id="rId14"/>
    <p:sldId id="268" r:id="rId15"/>
    <p:sldId id="270" r:id="rId16"/>
    <p:sldId id="315" r:id="rId17"/>
    <p:sldId id="316" r:id="rId18"/>
    <p:sldId id="317" r:id="rId19"/>
    <p:sldId id="299" r:id="rId20"/>
    <p:sldId id="318" r:id="rId21"/>
    <p:sldId id="286" r:id="rId22"/>
    <p:sldId id="276" r:id="rId23"/>
    <p:sldId id="278" r:id="rId24"/>
    <p:sldId id="279" r:id="rId25"/>
    <p:sldId id="284" r:id="rId26"/>
    <p:sldId id="281" r:id="rId27"/>
    <p:sldId id="280" r:id="rId28"/>
    <p:sldId id="282" r:id="rId29"/>
    <p:sldId id="287" r:id="rId30"/>
    <p:sldId id="288" r:id="rId31"/>
    <p:sldId id="289" r:id="rId32"/>
    <p:sldId id="290" r:id="rId33"/>
    <p:sldId id="291" r:id="rId34"/>
    <p:sldId id="292" r:id="rId35"/>
    <p:sldId id="293" r:id="rId36"/>
    <p:sldId id="294" r:id="rId37"/>
    <p:sldId id="295" r:id="rId38"/>
    <p:sldId id="296" r:id="rId39"/>
    <p:sldId id="297" r:id="rId40"/>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00"/>
    <a:srgbClr val="FF00FF"/>
    <a:srgbClr val="FFFF99"/>
    <a:srgbClr val="A3E7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2362" autoAdjust="0"/>
    <p:restoredTop sz="94660"/>
  </p:normalViewPr>
  <p:slideViewPr>
    <p:cSldViewPr snapToGrid="0" snapToObjects="1">
      <p:cViewPr varScale="1">
        <p:scale>
          <a:sx n="97" d="100"/>
          <a:sy n="97" d="100"/>
        </p:scale>
        <p:origin x="-114" y="-234"/>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fld id="{B87F432D-E299-4DF0-8B44-146D92495C5E}" type="datetime1">
              <a:rPr lang="en-US" smtClean="0"/>
              <a:t>6/10/2010</a:t>
            </a:fld>
            <a:endParaRPr lang="en-US"/>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fld id="{7D191057-04DD-4A1D-B3B9-F81F6951EBF3}" type="datetime1">
              <a:rPr lang="en-US" smtClean="0"/>
              <a:t>6/10/2010</a:t>
            </a:fld>
            <a:endParaRPr lang="en-US"/>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A66A0ABE-968C-48A1-9E8E-160D4BAAF6CE}"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6AF79338-9632-4A60-B1DA-631C28A1D157}"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85D9F18E-C426-4B60-AFFE-F7DE16D5E36C}"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8D28D0CE-8352-4125-A013-A621B2D284DB}"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339257B6-3D35-4603-97D6-D189EFE32CC3}"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C5DE4B6E-AA0C-4535-8351-A5CA1FFC1C92}"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308A5929-5FBF-436A-80B3-21BEC91B0642}"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F1CF8F08-09D8-42A0-AC3C-CDBA4F209AA8}"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75F4F15E-4C73-4C48-8FF7-3C9B3BE9AD52}"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7B7E084F-EF59-44E5-A77F-20F15E4E7EB2}"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73D3AACB-860C-44A0-856C-E9395A2139CE}"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F87E6D33-C4F1-4960-9B02-1804A43FD874}"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fld id="{93C7D135-DD2A-4C27-B835-11592FB48CA7}" type="datetime1">
              <a:rPr lang="en-US" smtClean="0"/>
              <a:t>6/10/2010</a:t>
            </a:fld>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21</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9CCA2C63-25DA-4AD8-A5FB-A576240CC4F7}"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C2FCA9BF-D319-4F9E-AD38-1AFCC0FE90FE}"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D8EF2542-796D-4454-9389-8C1AB1D4FDDA}"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fld id="{A9B4D123-23D1-46F6-A1F4-5945006C724B}" type="datetime1">
              <a:rPr lang="en-US" smtClean="0"/>
              <a:t>6/10/2010</a:t>
            </a:fld>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25</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C84DF01E-D895-4697-AD4F-92333A909439}"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A3C5F09E-A3FD-4E09-A3EF-3A0BE16E8F55}"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32688DAA-6A6C-4CC1-BB23-3481E721A8C6}"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fld id="{FA3C3473-7605-45B9-B5F0-17920360F922}" type="datetime1">
              <a:rPr lang="en-US" smtClean="0"/>
              <a:t>6/10/2010</a:t>
            </a:fld>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29</a:t>
            </a:fld>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fld id="{F79956D5-5472-4FB0-959B-696911773835}" type="datetime1">
              <a:rPr lang="en-US" smtClean="0"/>
              <a:t>6/10/2010</a:t>
            </a:fld>
            <a:endParaRPr lang="en-US"/>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30</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95776056-82F9-4188-ADF0-A542EFC98CD6}"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fld id="{864E1D11-69B8-42A4-B922-CC4EAD69EAF4}" type="datetime1">
              <a:rPr lang="en-US" smtClean="0"/>
              <a:t>6/10/2010</a:t>
            </a:fld>
            <a:endParaRPr lang="en-US"/>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31</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0643D101-73A9-46E4-A861-99301DB2017C}"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58F4F58E-BF52-474A-8E92-D0B681DCCF32}"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7AFCBE2D-0D6A-4AC0-BC68-ACC6EDDA8F9A}"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CC2546F9-989A-4C1B-82D6-CBE561FE6D11}"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F223BA88-1A40-48ED-AE2A-931382D3633A}"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96C7EE52-7EA5-47EC-8F6C-601D2628B61B}"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29BFC834-BA0A-4170-8C38-AB069D5BD7F9}"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7A5BA21D-1417-447D-9965-0E9B5E607A00}"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1730F67D-5F0C-4131-93E4-19E1159A1240}"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DF07F1E3-F715-4A9A-8E98-83B1963B9002}"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56425346-AA05-4B8C-8686-DD3E947274EE}"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C601D5B3-308F-44A3-B950-5E2D51C88C61}"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1344F91D-5636-4E43-8723-BFBA44327D4B}"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fld id="{536B98DD-A41E-4C16-AE21-EC2D6A37B6A2}" type="datetime1">
              <a:rPr lang="en-US" smtClean="0"/>
              <a:t>6/10/2010</a:t>
            </a:fld>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smtClean="0"/>
              <a:t>Michael McLaughlin (Decawave), Dalibor Pokrajac (GuardRFID), Adrian Jennings (Time Domain), Andy Ward (Ubisense), Tim Harrington (ZES)</a:t>
            </a:r>
            <a:endParaRPr lang="en-US" dirty="0"/>
          </a:p>
        </p:txBody>
      </p:sp>
      <p:sp>
        <p:nvSpPr>
          <p:cNvPr id="5" name="Slide Number Placeholder 4"/>
          <p:cNvSpPr>
            <a:spLocks noGrp="1"/>
          </p:cNvSpPr>
          <p:nvPr>
            <p:ph type="sldNum" sz="quarter" idx="12"/>
          </p:nvPr>
        </p:nvSpPr>
        <p:spPr/>
        <p:txBody>
          <a:bodyPr/>
          <a:lstStyle/>
          <a:p>
            <a:r>
              <a:rPr lang="en-US" smtClean="0"/>
              <a:t>Slide </a:t>
            </a:r>
            <a:fld id="{BB9DD938-D6BC-4346-A6E0-1100AFF271B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16077"/>
            <a:ext cx="5111750" cy="531008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15-09-0804-14-004f</a:t>
            </a:r>
            <a:endParaRPr 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Date Placeholder 2"/>
          <p:cNvSpPr txBox="1">
            <a:spLocks/>
          </p:cNvSpPr>
          <p:nvPr userDrawn="1"/>
        </p:nvSpPr>
        <p:spPr>
          <a:xfrm>
            <a:off x="685800" y="394156"/>
            <a:ext cx="1600200" cy="215444"/>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June 2010</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6" r:id="rId10"/>
    <p:sldLayoutId id="2147483658" r:id="rId11"/>
    <p:sldLayoutId id="2147483659" r:id="rId12"/>
    <p:sldLayoutId id="2147483660" r:id="rId13"/>
    <p:sldLayoutId id="2147483662" r:id="rId14"/>
    <p:sldLayoutId id="2147483663" r:id="rId15"/>
    <p:sldLayoutId id="2147483664" r:id="rId16"/>
    <p:sldLayoutId id="2147483665" r:id="rId17"/>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685800" y="391533"/>
            <a:ext cx="1600200" cy="215444"/>
          </a:xfrm>
          <a:prstGeom prst="rect">
            <a:avLst/>
          </a:prstGeom>
        </p:spPr>
        <p:txBody>
          <a:bodyPr/>
          <a:lstStyle/>
          <a:p>
            <a:r>
              <a:rPr lang="en-US" dirty="0" smtClean="0"/>
              <a:t>June </a:t>
            </a:r>
            <a:r>
              <a:rPr lang="en-US" dirty="0" smtClean="0"/>
              <a:t>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[May 19 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1</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pic>
        <p:nvPicPr>
          <p:cNvPr id="80899" name="Picture 3"/>
          <p:cNvPicPr>
            <a:picLocks noChangeAspect="1" noChangeArrowheads="1"/>
          </p:cNvPicPr>
          <p:nvPr/>
        </p:nvPicPr>
        <p:blipFill>
          <a:blip r:embed="rId3" cstate="print"/>
          <a:srcRect l="3134" t="40299" r="21978" b="21910"/>
          <a:stretch>
            <a:fillRect/>
          </a:stretch>
        </p:blipFill>
        <p:spPr bwMode="auto">
          <a:xfrm>
            <a:off x="13647" y="2279374"/>
            <a:ext cx="9130353" cy="2879678"/>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2</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11</a:t>
            </a:fld>
            <a:endParaRPr lang="en-US"/>
          </a:p>
        </p:txBody>
      </p:sp>
      <p:pic>
        <p:nvPicPr>
          <p:cNvPr id="81923" name="Picture 3"/>
          <p:cNvPicPr>
            <a:picLocks noChangeAspect="1" noChangeArrowheads="1"/>
          </p:cNvPicPr>
          <p:nvPr/>
        </p:nvPicPr>
        <p:blipFill>
          <a:blip r:embed="rId3" cstate="print"/>
          <a:srcRect l="3134" t="47642" r="21866" b="14030"/>
          <a:stretch>
            <a:fillRect/>
          </a:stretch>
        </p:blipFill>
        <p:spPr bwMode="auto">
          <a:xfrm>
            <a:off x="0" y="2279374"/>
            <a:ext cx="9144000" cy="2920621"/>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0001 0100 1001 1101</a:t>
            </a: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sz="1600" b="1" dirty="0" smtClean="0">
                <a:solidFill>
                  <a:srgbClr val="000000"/>
                </a:solidFill>
                <a:latin typeface="Arial"/>
              </a:rPr>
              <a:t>16 to 128 pulses</a:t>
            </a: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3493827"/>
            <a:ext cx="7375140" cy="2552131"/>
          </a:xfrm>
        </p:spPr>
        <p:txBody>
          <a:bodyPr/>
          <a:lstStyle/>
          <a:p>
            <a:r>
              <a:rPr lang="en-US" sz="2000" dirty="0" smtClean="0"/>
              <a:t>Runs @ 1 MHz PRF</a:t>
            </a:r>
          </a:p>
          <a:p>
            <a:r>
              <a:rPr lang="en-US" sz="2000" dirty="0" smtClean="0"/>
              <a:t>Preamble length minimum 16 and maximum 128 pulses</a:t>
            </a:r>
          </a:p>
          <a:p>
            <a:r>
              <a:rPr lang="en-US" sz="2000" dirty="0" smtClean="0"/>
              <a:t>SFD at 1 chip per symbol</a:t>
            </a:r>
          </a:p>
          <a:p>
            <a:r>
              <a:rPr lang="en-US" sz="2000" dirty="0" smtClean="0"/>
              <a:t>PHR at 1 chip per symbol</a:t>
            </a:r>
          </a:p>
          <a:p>
            <a:r>
              <a:rPr lang="en-US" sz="2000" dirty="0" smtClean="0"/>
              <a:t>Data follows PHR modulated at 1 chip per symbol</a:t>
            </a:r>
            <a:endParaRPr lang="en-US" sz="2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US" sz="1600" b="1" dirty="0" smtClean="0">
                <a:latin typeface="Helvetica" charset="0"/>
                <a:cs typeface="Helvetica" charset="0"/>
                <a:sym typeface="Helvetica" charset="0"/>
              </a:rPr>
              <a:t>0001 0100 1001 1101</a:t>
            </a:r>
            <a:endParaRPr lang="en-US" sz="1600" b="1" dirty="0">
              <a:latin typeface="Helvetica" charset="0"/>
              <a:cs typeface="Helvetica" charset="0"/>
              <a:sym typeface="Helvetica" charset="0"/>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16 to 256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477673" y="3573194"/>
            <a:ext cx="8147712" cy="2418173"/>
          </a:xfrm>
        </p:spPr>
        <p:txBody>
          <a:bodyPr/>
          <a:lstStyle/>
          <a:p>
            <a:r>
              <a:rPr lang="en-US" sz="2000" dirty="0" smtClean="0"/>
              <a:t>Runs @ 1 MHz PRF</a:t>
            </a:r>
          </a:p>
          <a:p>
            <a:r>
              <a:rPr lang="en-US" sz="2000" dirty="0" smtClean="0"/>
              <a:t>Preamble length minimum 16 and maximum 256 pulses</a:t>
            </a:r>
          </a:p>
          <a:p>
            <a:r>
              <a:rPr lang="en-US" sz="2000" dirty="0" smtClean="0"/>
              <a:t>SFD at 1 chip per symbol</a:t>
            </a:r>
          </a:p>
          <a:p>
            <a:r>
              <a:rPr lang="en-US" sz="2000" dirty="0" smtClean="0"/>
              <a:t>first 3 bits of PHR at 1 chip/symbol; remainder coded as per data</a:t>
            </a:r>
          </a:p>
          <a:p>
            <a:r>
              <a:rPr lang="en-US" sz="2000" dirty="0" smtClean="0"/>
              <a:t>Data follows PHR coded at 4 chips per symbol generated by convolution code with octal generators (5,7,7,7)</a:t>
            </a:r>
          </a:p>
          <a:p>
            <a:endParaRPr lang="en-US" sz="2000" dirty="0"/>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57999"/>
          </a:xfrm>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sp>
        <p:nvSpPr>
          <p:cNvPr id="18" name="Content Placeholder 7"/>
          <p:cNvSpPr>
            <a:spLocks noGrp="1"/>
          </p:cNvSpPr>
          <p:nvPr>
            <p:ph idx="1"/>
          </p:nvPr>
        </p:nvSpPr>
        <p:spPr>
          <a:xfrm>
            <a:off x="436727" y="3096374"/>
            <a:ext cx="8324685" cy="3181596"/>
          </a:xfrm>
        </p:spPr>
        <p:txBody>
          <a:bodyPr/>
          <a:lstStyle/>
          <a:p>
            <a:r>
              <a:rPr lang="en-US" sz="2000" dirty="0" smtClean="0"/>
              <a:t>Runs @ 2 MHz PRF</a:t>
            </a:r>
          </a:p>
          <a:p>
            <a:r>
              <a:rPr lang="en-US" sz="2000" dirty="0" smtClean="0"/>
              <a:t>Preamble 1024 to 8192 pulses, followed by base mode SFD at 1 chip per symbol, followed by 16 to 64 symbols of binary-1 encoded as per data</a:t>
            </a:r>
          </a:p>
          <a:p>
            <a:r>
              <a:rPr lang="en-US" sz="2000" dirty="0" smtClean="0"/>
              <a:t>SFD at 64 chips per symbol , encoded as per data</a:t>
            </a:r>
          </a:p>
          <a:p>
            <a:r>
              <a:rPr lang="en-US" sz="2000" dirty="0" smtClean="0"/>
              <a:t>PHR at 64 chips per symbol, encoded as per data</a:t>
            </a:r>
          </a:p>
          <a:p>
            <a:r>
              <a:rPr lang="en-US" sz="2000" dirty="0" smtClean="0"/>
              <a:t>Data follows PHR modulated at 64 chips per symbol, Manchester encoded </a:t>
            </a:r>
          </a:p>
          <a:p>
            <a:pPr lvl="1"/>
            <a:r>
              <a:rPr lang="en-US" sz="1600" dirty="0" smtClean="0"/>
              <a:t>binary-1 is signaled by 32-pulses followed by 32 chips of silence</a:t>
            </a:r>
          </a:p>
          <a:p>
            <a:pPr lvl="1"/>
            <a:r>
              <a:rPr lang="en-US" sz="1600" dirty="0" smtClean="0"/>
              <a:t>binary-0 is signaled by 32 chips of silence followed by 32-pulses</a:t>
            </a:r>
            <a:endParaRPr lang="en-US" sz="16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
        <p:nvSpPr>
          <p:cNvPr id="19" name="Rectangle 18"/>
          <p:cNvSpPr/>
          <p:nvPr/>
        </p:nvSpPr>
        <p:spPr bwMode="auto">
          <a:xfrm>
            <a:off x="4321175" y="1916862"/>
            <a:ext cx="2362200" cy="55880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anchor="ctr"/>
          <a:lstStyle/>
          <a:p>
            <a:r>
              <a:rPr lang="en-US" sz="1600" b="1" dirty="0" smtClean="0">
                <a:latin typeface="Helvetica" charset="0"/>
                <a:cs typeface="Helvetica" charset="0"/>
                <a:sym typeface="Helvetica" charset="0"/>
              </a:rPr>
              <a:t>0001 0100 1001 1101</a:t>
            </a:r>
            <a:endParaRPr lang="en-US" sz="1600" b="1" dirty="0">
              <a:latin typeface="Helvetica" charset="0"/>
              <a:cs typeface="Helvetica" charset="0"/>
              <a:sym typeface="Helvetica" charset="0"/>
            </a:endParaRPr>
          </a:p>
        </p:txBody>
      </p:sp>
      <p:sp>
        <p:nvSpPr>
          <p:cNvPr id="24" name="Rectangle 23"/>
          <p:cNvSpPr/>
          <p:nvPr/>
        </p:nvSpPr>
        <p:spPr bwMode="auto">
          <a:xfrm>
            <a:off x="246063" y="1916862"/>
            <a:ext cx="1744662" cy="55880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a:latin typeface="+mn-lt"/>
              </a:rPr>
              <a:t>1024 to 8192 pulses</a:t>
            </a:r>
          </a:p>
        </p:txBody>
      </p:sp>
      <p:sp>
        <p:nvSpPr>
          <p:cNvPr id="25" name="Rectangle 24"/>
          <p:cNvSpPr/>
          <p:nvPr/>
        </p:nvSpPr>
        <p:spPr bwMode="auto">
          <a:xfrm>
            <a:off x="6683375" y="1916862"/>
            <a:ext cx="2078038" cy="55880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a:latin typeface="+mn-lt"/>
              </a:rPr>
              <a:t>22 bits</a:t>
            </a:r>
          </a:p>
        </p:txBody>
      </p:sp>
      <p:sp>
        <p:nvSpPr>
          <p:cNvPr id="26" name="TextBox 25"/>
          <p:cNvSpPr txBox="1"/>
          <p:nvPr/>
        </p:nvSpPr>
        <p:spPr>
          <a:xfrm>
            <a:off x="2043113" y="1543799"/>
            <a:ext cx="1223962" cy="368300"/>
          </a:xfrm>
          <a:prstGeom prst="rect">
            <a:avLst/>
          </a:prstGeom>
          <a:noFill/>
        </p:spPr>
        <p:txBody>
          <a:bodyPr wrap="none">
            <a:spAutoFit/>
          </a:bodyPr>
          <a:lstStyle/>
          <a:p>
            <a:pPr>
              <a:defRPr/>
            </a:pPr>
            <a:r>
              <a:rPr lang="en-US" sz="1800" b="1" dirty="0">
                <a:latin typeface="+mn-lt"/>
              </a:rPr>
              <a:t>Preamble</a:t>
            </a:r>
          </a:p>
        </p:txBody>
      </p:sp>
      <p:sp>
        <p:nvSpPr>
          <p:cNvPr id="27" name="TextBox 26"/>
          <p:cNvSpPr txBox="1"/>
          <p:nvPr/>
        </p:nvSpPr>
        <p:spPr>
          <a:xfrm>
            <a:off x="5094288" y="1543799"/>
            <a:ext cx="646112" cy="368300"/>
          </a:xfrm>
          <a:prstGeom prst="rect">
            <a:avLst/>
          </a:prstGeom>
          <a:noFill/>
        </p:spPr>
        <p:txBody>
          <a:bodyPr wrap="none">
            <a:spAutoFit/>
          </a:bodyPr>
          <a:lstStyle/>
          <a:p>
            <a:pPr>
              <a:defRPr/>
            </a:pPr>
            <a:r>
              <a:rPr lang="en-US" sz="1800" b="1" dirty="0">
                <a:latin typeface="+mn-lt"/>
              </a:rPr>
              <a:t>SFD</a:t>
            </a:r>
          </a:p>
        </p:txBody>
      </p:sp>
      <p:sp>
        <p:nvSpPr>
          <p:cNvPr id="28" name="TextBox 27"/>
          <p:cNvSpPr txBox="1"/>
          <p:nvPr/>
        </p:nvSpPr>
        <p:spPr>
          <a:xfrm>
            <a:off x="7400925" y="1543799"/>
            <a:ext cx="671513" cy="368300"/>
          </a:xfrm>
          <a:prstGeom prst="rect">
            <a:avLst/>
          </a:prstGeom>
          <a:noFill/>
        </p:spPr>
        <p:txBody>
          <a:bodyPr wrap="none">
            <a:spAutoFit/>
          </a:bodyPr>
          <a:lstStyle/>
          <a:p>
            <a:pPr>
              <a:defRPr/>
            </a:pPr>
            <a:r>
              <a:rPr lang="en-US" sz="1800" b="1" dirty="0">
                <a:latin typeface="+mn-lt"/>
              </a:rPr>
              <a:t>PHR</a:t>
            </a:r>
          </a:p>
        </p:txBody>
      </p:sp>
      <p:sp>
        <p:nvSpPr>
          <p:cNvPr id="29" name="Rectangle 28"/>
          <p:cNvSpPr/>
          <p:nvPr/>
        </p:nvSpPr>
        <p:spPr bwMode="auto">
          <a:xfrm>
            <a:off x="2465388" y="1916862"/>
            <a:ext cx="1865312" cy="55880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400" b="1" dirty="0">
                <a:latin typeface="+mn-lt"/>
              </a:rPr>
              <a:t>111111…111111</a:t>
            </a:r>
          </a:p>
          <a:p>
            <a:pPr algn="ctr">
              <a:defRPr/>
            </a:pPr>
            <a:r>
              <a:rPr lang="en-US" sz="1400" b="1" dirty="0">
                <a:latin typeface="+mn-lt"/>
              </a:rPr>
              <a:t>(between 16 and 64)</a:t>
            </a:r>
          </a:p>
        </p:txBody>
      </p:sp>
      <p:sp>
        <p:nvSpPr>
          <p:cNvPr id="30" name="Rectangle 29"/>
          <p:cNvSpPr/>
          <p:nvPr/>
        </p:nvSpPr>
        <p:spPr bwMode="auto">
          <a:xfrm>
            <a:off x="1990725" y="1916862"/>
            <a:ext cx="474663" cy="55880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500" b="1" dirty="0">
                <a:latin typeface="+mn-lt"/>
              </a:rPr>
              <a:t>Base-mode SFD (16 2MHz periods)</a:t>
            </a:r>
          </a:p>
        </p:txBody>
      </p:sp>
      <p:sp>
        <p:nvSpPr>
          <p:cNvPr id="31" name="Left Brace 14"/>
          <p:cNvSpPr>
            <a:spLocks/>
          </p:cNvSpPr>
          <p:nvPr/>
        </p:nvSpPr>
        <p:spPr bwMode="auto">
          <a:xfrm rot="5400000" flipH="1">
            <a:off x="5503862" y="-445338"/>
            <a:ext cx="284163" cy="6256338"/>
          </a:xfrm>
          <a:prstGeom prst="leftBrace">
            <a:avLst>
              <a:gd name="adj1" fmla="val 8358"/>
              <a:gd name="adj2" fmla="val 50000"/>
            </a:avLst>
          </a:prstGeom>
          <a:solidFill>
            <a:schemeClr val="accent1"/>
          </a:solidFill>
          <a:ln w="12700" algn="ctr">
            <a:solidFill>
              <a:schemeClr val="tx1"/>
            </a:solidFill>
            <a:round/>
            <a:headEnd type="none" w="sm" len="sm"/>
            <a:tailEnd type="none" w="sm" len="sm"/>
          </a:ln>
        </p:spPr>
        <p:txBody>
          <a:bodyPr/>
          <a:lstStyle/>
          <a:p>
            <a:endParaRPr lang="en-GB"/>
          </a:p>
        </p:txBody>
      </p:sp>
      <p:sp>
        <p:nvSpPr>
          <p:cNvPr id="32" name="TextBox 15"/>
          <p:cNvSpPr txBox="1">
            <a:spLocks noChangeArrowheads="1"/>
          </p:cNvSpPr>
          <p:nvPr/>
        </p:nvSpPr>
        <p:spPr bwMode="auto">
          <a:xfrm>
            <a:off x="2757488" y="2809037"/>
            <a:ext cx="5761037" cy="287337"/>
          </a:xfrm>
          <a:prstGeom prst="rect">
            <a:avLst/>
          </a:prstGeom>
          <a:noFill/>
          <a:ln w="9525">
            <a:noFill/>
            <a:miter lim="800000"/>
            <a:headEnd/>
            <a:tailEnd/>
          </a:ln>
        </p:spPr>
        <p:txBody>
          <a:bodyPr>
            <a:spAutoFit/>
          </a:bodyPr>
          <a:lstStyle/>
          <a:p>
            <a:pPr algn="ctr"/>
            <a:r>
              <a:rPr lang="en-GB" b="1">
                <a:solidFill>
                  <a:srgbClr val="FF0000"/>
                </a:solidFill>
              </a:rPr>
              <a:t>All Manchester-encoded as per normal long-range mode data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280585"/>
            <a:ext cx="7375140" cy="2415654"/>
          </a:xfrm>
        </p:spPr>
        <p:txBody>
          <a:bodyPr/>
          <a:lstStyle/>
          <a:p>
            <a:r>
              <a:rPr lang="en-US" sz="2000" dirty="0" smtClean="0"/>
              <a:t>LEI placed after CRC</a:t>
            </a:r>
          </a:p>
          <a:p>
            <a:r>
              <a:rPr lang="en-US" sz="2000" dirty="0" smtClean="0"/>
              <a:t>Optional delay (0.815 ms after start of SFD):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192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
        <p:nvSpPr>
          <p:cNvPr id="17" name="Rectangle 16"/>
          <p:cNvSpPr/>
          <p:nvPr/>
        </p:nvSpPr>
        <p:spPr bwMode="auto">
          <a:xfrm>
            <a:off x="5067042" y="4293705"/>
            <a:ext cx="3220872" cy="16332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In text, define delay in terms of “symbol times” but ensure that future changes in PRF do not break the definition.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306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1780466"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1681"/>
          </a:xfrm>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graphicFrame>
        <p:nvGraphicFramePr>
          <p:cNvPr id="17" name="Table 16"/>
          <p:cNvGraphicFramePr>
            <a:graphicFrameLocks noGrp="1"/>
          </p:cNvGraphicFramePr>
          <p:nvPr/>
        </p:nvGraphicFramePr>
        <p:xfrm>
          <a:off x="1079576" y="3501979"/>
          <a:ext cx="7378624" cy="1773297"/>
        </p:xfrm>
        <a:graphic>
          <a:graphicData uri="http://schemas.openxmlformats.org/drawingml/2006/table">
            <a:tbl>
              <a:tblPr/>
              <a:tblGrid>
                <a:gridCol w="2859808"/>
                <a:gridCol w="4518816"/>
              </a:tblGrid>
              <a:tr h="243840">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520">
                <a:tc>
                  <a:txBody>
                    <a:bodyPr/>
                    <a:lstStyle/>
                    <a:p>
                      <a:pPr marL="0" marR="0">
                        <a:spcBef>
                          <a:spcPts val="0"/>
                        </a:spcBef>
                        <a:spcAft>
                          <a:spcPts val="0"/>
                        </a:spcAft>
                      </a:pPr>
                      <a:r>
                        <a:rPr lang="en-US" sz="1600" dirty="0" smtClean="0">
                          <a:latin typeface="Calibri"/>
                          <a:ea typeface="Times New Roman"/>
                          <a:cs typeface="Times New Roman"/>
                        </a:rPr>
                        <a:t>Encoding Type</a:t>
                      </a:r>
                    </a:p>
                    <a:p>
                      <a:pPr marL="0" marR="0">
                        <a:spcBef>
                          <a:spcPts val="0"/>
                        </a:spcBef>
                        <a:spcAft>
                          <a:spcPts val="0"/>
                        </a:spcAft>
                      </a:pPr>
                      <a:r>
                        <a:rPr lang="en-US" sz="1600" dirty="0" smtClean="0">
                          <a:latin typeface="Calibri"/>
                          <a:ea typeface="Times New Roman"/>
                          <a:cs typeface="Times New Roman"/>
                        </a:rPr>
                        <a:t>Base</a:t>
                      </a:r>
                      <a:r>
                        <a:rPr lang="en-US" sz="1600" baseline="0" dirty="0" smtClean="0">
                          <a:latin typeface="Calibri"/>
                          <a:ea typeface="Times New Roman"/>
                          <a:cs typeface="Times New Roman"/>
                        </a:rPr>
                        <a:t> Mode &amp; Extended Mode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chip </a:t>
                      </a:r>
                      <a:r>
                        <a:rPr lang="en-US" sz="1600" baseline="0" dirty="0" smtClean="0">
                          <a:latin typeface="Calibri"/>
                          <a:ea typeface="Times New Roman"/>
                          <a:cs typeface="Times New Roman"/>
                        </a:rPr>
                        <a:t>per symbol</a:t>
                      </a:r>
                    </a:p>
                    <a:p>
                      <a:pPr marL="0" marR="0">
                        <a:spcBef>
                          <a:spcPts val="0"/>
                        </a:spcBef>
                        <a:spcAft>
                          <a:spcPts val="0"/>
                        </a:spcAft>
                      </a:pPr>
                      <a:r>
                        <a:rPr lang="en-US" sz="1600" baseline="0" dirty="0" smtClean="0">
                          <a:latin typeface="Calibri"/>
                          <a:ea typeface="Times New Roman"/>
                          <a:cs typeface="Times New Roman"/>
                        </a:rPr>
                        <a:t>0b111:		4 chips per symbol (FEC)</a:t>
                      </a:r>
                    </a:p>
                    <a:p>
                      <a:pPr marL="0" marR="0">
                        <a:spcBef>
                          <a:spcPts val="0"/>
                        </a:spcBef>
                        <a:spcAft>
                          <a:spcPts val="0"/>
                        </a:spcAft>
                      </a:pPr>
                      <a:r>
                        <a:rPr lang="en-US" sz="1600" baseline="0" dirty="0" smtClean="0">
                          <a:latin typeface="Calibri"/>
                          <a:ea typeface="Times New Roman"/>
                          <a:cs typeface="Times New Roman"/>
                        </a:rPr>
                        <a:t>0b001 – 0b110: 	ILLEGAL</a:t>
                      </a:r>
                      <a:r>
                        <a:rPr lang="en-IE" sz="1600" baseline="0" dirty="0" smtClean="0">
                          <a:latin typeface="Calibri"/>
                          <a:ea typeface="Times New Roman"/>
                          <a:cs typeface="Times New Roman"/>
                        </a:rPr>
                        <a:t> (Receiver votes)</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7937">
                <a:tc>
                  <a:txBody>
                    <a:bodyPr/>
                    <a:lstStyle/>
                    <a:p>
                      <a:pPr marL="0" marR="0">
                        <a:spcBef>
                          <a:spcPts val="0"/>
                        </a:spcBef>
                        <a:spcAft>
                          <a:spcPts val="0"/>
                        </a:spcAft>
                      </a:pPr>
                      <a:r>
                        <a:rPr lang="en-US" sz="1600" dirty="0" smtClean="0">
                          <a:latin typeface="Calibri"/>
                          <a:ea typeface="Times New Roman"/>
                          <a:cs typeface="Times New Roman"/>
                        </a:rPr>
                        <a:t>Encoding Type</a:t>
                      </a:r>
                    </a:p>
                    <a:p>
                      <a:pPr marL="0" marR="0">
                        <a:spcBef>
                          <a:spcPts val="0"/>
                        </a:spcBef>
                        <a:spcAft>
                          <a:spcPts val="0"/>
                        </a:spcAft>
                      </a:pPr>
                      <a:r>
                        <a:rPr lang="en-US" sz="1600" dirty="0" smtClean="0">
                          <a:latin typeface="Calibri"/>
                          <a:ea typeface="Times New Roman"/>
                          <a:cs typeface="Times New Roman"/>
                        </a:rPr>
                        <a:t>Long Range Mode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64 chips </a:t>
                      </a:r>
                      <a:r>
                        <a:rPr lang="en-US" sz="1600" baseline="0" dirty="0" smtClean="0">
                          <a:latin typeface="Calibri"/>
                          <a:ea typeface="Times New Roman"/>
                          <a:cs typeface="Times New Roman"/>
                        </a:rPr>
                        <a:t>per symbol</a:t>
                      </a:r>
                    </a:p>
                    <a:p>
                      <a:pPr marL="0" marR="0">
                        <a:spcBef>
                          <a:spcPts val="0"/>
                        </a:spcBef>
                        <a:spcAft>
                          <a:spcPts val="0"/>
                        </a:spcAft>
                      </a:pPr>
                      <a:r>
                        <a:rPr lang="en-US" sz="1600" baseline="0" dirty="0" smtClean="0">
                          <a:latin typeface="Calibri"/>
                          <a:ea typeface="Times New Roman"/>
                          <a:cs typeface="Times New Roman"/>
                        </a:rPr>
                        <a:t>0b001 – 0b111: 	</a:t>
                      </a:r>
                      <a:r>
                        <a:rPr lang="en-IE" sz="1600" baseline="0" dirty="0" smtClean="0">
                          <a:latin typeface="Calibri"/>
                          <a:ea typeface="Times New Roman"/>
                          <a:cs typeface="Times New Roman"/>
                        </a:rPr>
                        <a:t>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
        <p:nvSpPr>
          <p:cNvPr id="19" name="Rectangle 18"/>
          <p:cNvSpPr/>
          <p:nvPr/>
        </p:nvSpPr>
        <p:spPr bwMode="auto">
          <a:xfrm>
            <a:off x="491319" y="5336277"/>
            <a:ext cx="8129059" cy="106452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Notes:</a:t>
            </a:r>
          </a:p>
          <a:p>
            <a:pPr marL="342900" indent="-342900">
              <a:buFontTx/>
              <a:buAutoNum type="arabicParenR"/>
            </a:pPr>
            <a:r>
              <a:rPr lang="en-US" sz="1400" dirty="0" smtClean="0">
                <a:latin typeface="+mn-lt"/>
              </a:rPr>
              <a:t>Long range mode is specified (and detected) by different symbol mapping and </a:t>
            </a:r>
            <a:r>
              <a:rPr lang="en-US" sz="1400" dirty="0" smtClean="0">
                <a:solidFill>
                  <a:srgbClr val="000000"/>
                </a:solidFill>
                <a:latin typeface="Arial"/>
              </a:rPr>
              <a:t>different </a:t>
            </a:r>
            <a:r>
              <a:rPr lang="en-US" sz="1400" dirty="0" smtClean="0">
                <a:latin typeface="+mn-lt"/>
              </a:rPr>
              <a:t>PRF</a:t>
            </a:r>
          </a:p>
          <a:p>
            <a:pPr marL="342900" marR="0" indent="-342900" algn="l" defTabSz="914400" rtl="0" eaLnBrk="0" fontAlgn="base" latinLnBrk="0" hangingPunct="0">
              <a:lnSpc>
                <a:spcPct val="100000"/>
              </a:lnSpc>
              <a:spcBef>
                <a:spcPct val="0"/>
              </a:spcBef>
              <a:spcAft>
                <a:spcPct val="0"/>
              </a:spcAft>
              <a:buClrTx/>
              <a:buSzTx/>
              <a:buFontTx/>
              <a:buAutoNum type="arabicParenR"/>
              <a:tabLst/>
            </a:pPr>
            <a:r>
              <a:rPr lang="en-US" sz="1400" dirty="0" smtClean="0">
                <a:latin typeface="+mn-lt"/>
              </a:rPr>
              <a:t>Three bit Encoding type allows receiver to use voting scheme</a:t>
            </a:r>
          </a:p>
          <a:p>
            <a:pPr marL="342900" marR="0" indent="-342900" algn="l" defTabSz="914400" rtl="0" eaLnBrk="0" fontAlgn="base" latinLnBrk="0" hangingPunct="0">
              <a:lnSpc>
                <a:spcPct val="100000"/>
              </a:lnSpc>
              <a:spcBef>
                <a:spcPct val="0"/>
              </a:spcBef>
              <a:spcAft>
                <a:spcPct val="0"/>
              </a:spcAft>
              <a:buClrTx/>
              <a:buSzTx/>
              <a:buFontTx/>
              <a:buAutoNum type="arabicParenR"/>
              <a:tabLst/>
            </a:pPr>
            <a:r>
              <a:rPr lang="en-US" sz="1400" dirty="0" smtClean="0">
                <a:latin typeface="+mn-lt"/>
              </a:rPr>
              <a:t>FEC applied to rest of PHR from Frame Length Field </a:t>
            </a:r>
          </a:p>
          <a:p>
            <a:pPr marL="342900" marR="0" indent="-342900" algn="l" defTabSz="914400" rtl="0" eaLnBrk="0" fontAlgn="base" latinLnBrk="0" hangingPunct="0">
              <a:lnSpc>
                <a:spcPct val="100000"/>
              </a:lnSpc>
              <a:spcBef>
                <a:spcPct val="0"/>
              </a:spcBef>
              <a:spcAft>
                <a:spcPct val="0"/>
              </a:spcAft>
              <a:buClrTx/>
              <a:buSzTx/>
              <a:buFontTx/>
              <a:buAutoNum type="arabicParenR"/>
              <a:tabLst/>
            </a:pPr>
            <a:endParaRPr lang="en-US" sz="1400" dirty="0" smtClean="0">
              <a:latin typeface="+mn-lt"/>
            </a:endParaRPr>
          </a:p>
        </p:txBody>
      </p:sp>
      <p:sp>
        <p:nvSpPr>
          <p:cNvPr id="20" name="Rectangle 19"/>
          <p:cNvSpPr/>
          <p:nvPr/>
        </p:nvSpPr>
        <p:spPr bwMode="auto">
          <a:xfrm>
            <a:off x="267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21" name="Rectangle 20"/>
          <p:cNvSpPr/>
          <p:nvPr/>
        </p:nvSpPr>
        <p:spPr bwMode="auto">
          <a:xfrm>
            <a:off x="141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22" name="Rectangle 21"/>
          <p:cNvSpPr/>
          <p:nvPr/>
        </p:nvSpPr>
        <p:spPr bwMode="auto">
          <a:xfrm>
            <a:off x="645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23" name="TextBox 22"/>
          <p:cNvSpPr txBox="1"/>
          <p:nvPr/>
        </p:nvSpPr>
        <p:spPr>
          <a:xfrm>
            <a:off x="3067196" y="286957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24" name="TextBox 23"/>
          <p:cNvSpPr txBox="1"/>
          <p:nvPr/>
        </p:nvSpPr>
        <p:spPr>
          <a:xfrm>
            <a:off x="1782370" y="286957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25" name="TextBox 24"/>
          <p:cNvSpPr txBox="1"/>
          <p:nvPr/>
        </p:nvSpPr>
        <p:spPr>
          <a:xfrm>
            <a:off x="6842559" y="286957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393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27" name="TextBox 26"/>
          <p:cNvSpPr txBox="1"/>
          <p:nvPr/>
        </p:nvSpPr>
        <p:spPr>
          <a:xfrm>
            <a:off x="4302370" y="286957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194255" y="153665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29" name="TextBox 28"/>
          <p:cNvSpPr txBox="1"/>
          <p:nvPr/>
        </p:nvSpPr>
        <p:spPr>
          <a:xfrm>
            <a:off x="5632253" y="286957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a:xfrm>
            <a:off x="3405934" y="6489481"/>
            <a:ext cx="530225" cy="182562"/>
          </a:xfrm>
        </p:spPr>
        <p:txBody>
          <a:bodyPr/>
          <a:lstStyle/>
          <a:p>
            <a:r>
              <a:rPr lang="en-US" smtClean="0"/>
              <a:t>Slide </a:t>
            </a:r>
            <a:fld id="{6A103422-731A-47FB-8632-0FB7517879FE}" type="slidenum">
              <a:rPr lang="en-US" smtClean="0"/>
              <a:pPr/>
              <a:t>18</a:t>
            </a:fld>
            <a:endParaRPr lang="en-US"/>
          </a:p>
        </p:txBody>
      </p:sp>
      <p:sp>
        <p:nvSpPr>
          <p:cNvPr id="9" name="Rectangle 8"/>
          <p:cNvSpPr/>
          <p:nvPr/>
        </p:nvSpPr>
        <p:spPr bwMode="auto">
          <a:xfrm>
            <a:off x="319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5" y="3454344"/>
          <a:ext cx="7114513" cy="2784115"/>
        </p:xfrm>
        <a:graphic>
          <a:graphicData uri="http://schemas.openxmlformats.org/drawingml/2006/table">
            <a:tbl>
              <a:tblPr/>
              <a:tblGrid>
                <a:gridCol w="2757444"/>
                <a:gridCol w="435706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0.815 ms delay from start of SFD</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192 pulses</a:t>
                      </a:r>
                    </a:p>
                    <a:p>
                      <a:pPr marL="0" marR="0">
                        <a:spcBef>
                          <a:spcPts val="0"/>
                        </a:spcBef>
                        <a:spcAft>
                          <a:spcPts val="0"/>
                        </a:spcAft>
                      </a:pPr>
                      <a:r>
                        <a:rPr lang="en-US" sz="1600" dirty="0" smtClean="0">
                          <a:latin typeface="Calibri"/>
                          <a:ea typeface="Times New Roman"/>
                          <a:cs typeface="Times New Roman"/>
                        </a:rPr>
                        <a:t>0b100:		256 pulses</a:t>
                      </a:r>
                    </a:p>
                    <a:p>
                      <a:pPr marL="0" marR="0">
                        <a:spcBef>
                          <a:spcPts val="0"/>
                        </a:spcBef>
                        <a:spcAft>
                          <a:spcPts val="0"/>
                        </a:spcAft>
                      </a:pPr>
                      <a:r>
                        <a:rPr lang="en-US" sz="1600" dirty="0" smtClean="0">
                          <a:latin typeface="Calibri"/>
                          <a:ea typeface="Times New Roman"/>
                          <a:cs typeface="Times New Roman"/>
                        </a:rPr>
                        <a:t>0b101:		512 pulses</a:t>
                      </a:r>
                    </a:p>
                    <a:p>
                      <a:pPr marL="0" marR="0">
                        <a:spcBef>
                          <a:spcPts val="0"/>
                        </a:spcBef>
                        <a:spcAft>
                          <a:spcPts val="0"/>
                        </a:spcAft>
                      </a:pPr>
                      <a:r>
                        <a:rPr lang="en-US" sz="1600" dirty="0" smtClean="0">
                          <a:latin typeface="Calibri"/>
                          <a:ea typeface="Times New Roman"/>
                          <a:cs typeface="Times New Roman"/>
                        </a:rPr>
                        <a:t>0b110: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19</a:t>
            </a:fld>
            <a:endParaRPr lang="en-US"/>
          </a:p>
        </p:txBody>
      </p:sp>
      <p:sp>
        <p:nvSpPr>
          <p:cNvPr id="8" name="Rectangle 7"/>
          <p:cNvSpPr/>
          <p:nvPr/>
        </p:nvSpPr>
        <p:spPr bwMode="auto">
          <a:xfrm>
            <a:off x="799811" y="1951630"/>
            <a:ext cx="4882661"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RFID/TG4f</a:t>
            </a:r>
          </a:p>
        </p:txBody>
      </p:sp>
      <p:sp>
        <p:nvSpPr>
          <p:cNvPr id="13" name="Rectangle 12"/>
          <p:cNvSpPr/>
          <p:nvPr/>
        </p:nvSpPr>
        <p:spPr bwMode="auto">
          <a:xfrm>
            <a:off x="3959986" y="3043451"/>
            <a:ext cx="1758462"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OOK and BPM/BPSK Coherent Rx</a:t>
            </a:r>
          </a:p>
        </p:txBody>
      </p:sp>
      <p:sp>
        <p:nvSpPr>
          <p:cNvPr id="14" name="Rectangle 13"/>
          <p:cNvSpPr/>
          <p:nvPr/>
        </p:nvSpPr>
        <p:spPr bwMode="auto">
          <a:xfrm>
            <a:off x="798639"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mn-lt"/>
              </a:rPr>
              <a:t>OOK</a:t>
            </a:r>
            <a:r>
              <a:rPr kumimoji="0" lang="en-US" sz="1400" b="1" i="0" u="none" strike="noStrike" cap="none" normalizeH="0" baseline="0" dirty="0" smtClean="0">
                <a:ln>
                  <a:noFill/>
                </a:ln>
                <a:solidFill>
                  <a:schemeClr val="tx1"/>
                </a:solidFill>
                <a:effectLst/>
                <a:latin typeface="+mn-lt"/>
              </a:rPr>
              <a:t> </a:t>
            </a:r>
            <a:r>
              <a:rPr kumimoji="0" lang="en-US" sz="1600" b="1" i="0" u="none" strike="noStrike" cap="none" normalizeH="0" baseline="0" dirty="0" smtClean="0">
                <a:ln>
                  <a:noFill/>
                </a:ln>
                <a:solidFill>
                  <a:schemeClr val="tx1"/>
                </a:solidFill>
                <a:effectLst/>
                <a:latin typeface="+mn-lt"/>
              </a:rPr>
              <a:t>Non-Coherent</a:t>
            </a:r>
            <a:r>
              <a:rPr kumimoji="0" lang="en-US" sz="1600" b="1" i="0" u="none" strike="noStrike" cap="none" normalizeH="0" dirty="0" smtClean="0">
                <a:ln>
                  <a:noFill/>
                </a:ln>
                <a:solidFill>
                  <a:schemeClr val="tx1"/>
                </a:solidFill>
                <a:effectLst/>
                <a:latin typeface="+mn-lt"/>
              </a:rPr>
              <a:t> RFID Rx</a:t>
            </a:r>
            <a:endParaRPr kumimoji="0" lang="en-US" sz="16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2361991"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Coherent RFID Rx</a:t>
            </a:r>
          </a:p>
        </p:txBody>
      </p:sp>
      <p:sp>
        <p:nvSpPr>
          <p:cNvPr id="17" name="Rectangle 16"/>
          <p:cNvSpPr/>
          <p:nvPr/>
        </p:nvSpPr>
        <p:spPr bwMode="auto">
          <a:xfrm>
            <a:off x="560439" y="5254388"/>
            <a:ext cx="2623944"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a:t>
            </a:r>
            <a:r>
              <a:rPr lang="en-US" sz="1600" b="1" dirty="0" smtClean="0">
                <a:latin typeface="+mn-lt"/>
              </a:rPr>
              <a:t>Base, and/or Enhanced </a:t>
            </a:r>
            <a:r>
              <a:rPr lang="en-US" sz="1600" b="1" dirty="0" smtClean="0">
                <a:latin typeface="+mn-lt"/>
              </a:rPr>
              <a:t>Mode RFID Tx</a:t>
            </a:r>
          </a:p>
        </p:txBody>
      </p:sp>
      <p:sp>
        <p:nvSpPr>
          <p:cNvPr id="19" name="Rectangle 18"/>
          <p:cNvSpPr/>
          <p:nvPr/>
        </p:nvSpPr>
        <p:spPr bwMode="auto">
          <a:xfrm>
            <a:off x="3697080" y="5254388"/>
            <a:ext cx="170403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Long Range Mode RFID Tx</a:t>
            </a: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
        <p:nvSpPr>
          <p:cNvPr id="48" name="Rectangle 47"/>
          <p:cNvSpPr/>
          <p:nvPr/>
        </p:nvSpPr>
        <p:spPr bwMode="auto">
          <a:xfrm>
            <a:off x="6309377" y="5254387"/>
            <a:ext cx="1364776" cy="791570"/>
          </a:xfrm>
          <a:prstGeom prst="rect">
            <a:avLst/>
          </a:prstGeom>
          <a:solidFill>
            <a:schemeClr val="accent6">
              <a:lumMod val="20000"/>
              <a:lumOff val="80000"/>
            </a:schemeClr>
          </a:solid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UWB Tag</a:t>
            </a:r>
          </a:p>
        </p:txBody>
      </p:sp>
      <p:cxnSp>
        <p:nvCxnSpPr>
          <p:cNvPr id="53" name="Straight Arrow Connector 52"/>
          <p:cNvCxnSpPr>
            <a:stCxn id="17" idx="0"/>
            <a:endCxn id="14" idx="2"/>
          </p:cNvCxnSpPr>
          <p:nvPr/>
        </p:nvCxnSpPr>
        <p:spPr bwMode="auto">
          <a:xfrm rot="16200000" flipV="1">
            <a:off x="967036" y="4349013"/>
            <a:ext cx="1419367" cy="391384"/>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5" name="Straight Arrow Connector 54"/>
          <p:cNvCxnSpPr>
            <a:stCxn id="19" idx="0"/>
            <a:endCxn id="15" idx="2"/>
          </p:cNvCxnSpPr>
          <p:nvPr/>
        </p:nvCxnSpPr>
        <p:spPr bwMode="auto">
          <a:xfrm rot="16200000" flipV="1">
            <a:off x="3087055" y="3792346"/>
            <a:ext cx="1419367" cy="150471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66" name="Straight Arrow Connector 65"/>
          <p:cNvCxnSpPr>
            <a:stCxn id="48" idx="0"/>
            <a:endCxn id="13" idx="2"/>
          </p:cNvCxnSpPr>
          <p:nvPr/>
        </p:nvCxnSpPr>
        <p:spPr bwMode="auto">
          <a:xfrm rot="16200000" flipV="1">
            <a:off x="5205808" y="3468430"/>
            <a:ext cx="1419366" cy="215254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cxnSp>
        <p:nvCxnSpPr>
          <p:cNvPr id="68" name="Straight Arrow Connector 67"/>
          <p:cNvCxnSpPr>
            <a:stCxn id="19" idx="0"/>
            <a:endCxn id="13" idx="2"/>
          </p:cNvCxnSpPr>
          <p:nvPr/>
        </p:nvCxnSpPr>
        <p:spPr bwMode="auto">
          <a:xfrm rot="5400000" flipH="1" flipV="1">
            <a:off x="3984473" y="4399645"/>
            <a:ext cx="1419367" cy="29012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0" name="Straight Arrow Connector 69"/>
          <p:cNvCxnSpPr>
            <a:stCxn id="17" idx="0"/>
            <a:endCxn id="15" idx="2"/>
          </p:cNvCxnSpPr>
          <p:nvPr/>
        </p:nvCxnSpPr>
        <p:spPr bwMode="auto">
          <a:xfrm rot="5400000" flipH="1" flipV="1">
            <a:off x="1748712" y="3958721"/>
            <a:ext cx="1419367" cy="117196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2" name="Straight Arrow Connector 71"/>
          <p:cNvCxnSpPr>
            <a:stCxn id="19" idx="0"/>
            <a:endCxn id="14" idx="2"/>
          </p:cNvCxnSpPr>
          <p:nvPr/>
        </p:nvCxnSpPr>
        <p:spPr bwMode="auto">
          <a:xfrm rot="16200000" flipV="1">
            <a:off x="2305379" y="3010670"/>
            <a:ext cx="1419367" cy="306806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8" name="Straight Arrow Connector 77"/>
          <p:cNvCxnSpPr>
            <a:stCxn id="17" idx="0"/>
            <a:endCxn id="13" idx="2"/>
          </p:cNvCxnSpPr>
          <p:nvPr/>
        </p:nvCxnSpPr>
        <p:spPr bwMode="auto">
          <a:xfrm rot="5400000" flipH="1" flipV="1">
            <a:off x="2646131" y="3061302"/>
            <a:ext cx="1419367" cy="2966806"/>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85" name="Straight Arrow Connector 84"/>
          <p:cNvCxnSpPr/>
          <p:nvPr/>
        </p:nvCxnSpPr>
        <p:spPr bwMode="auto">
          <a:xfrm>
            <a:off x="5106575" y="3835026"/>
            <a:ext cx="2110150" cy="1419361"/>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grpSp>
        <p:nvGrpSpPr>
          <p:cNvPr id="125" name="Group 124"/>
          <p:cNvGrpSpPr/>
          <p:nvPr/>
        </p:nvGrpSpPr>
        <p:grpSpPr>
          <a:xfrm>
            <a:off x="6520026" y="3197339"/>
            <a:ext cx="2308254" cy="523220"/>
            <a:chOff x="6520026" y="3197339"/>
            <a:chExt cx="2308254" cy="523220"/>
          </a:xfrm>
        </p:grpSpPr>
        <p:cxnSp>
          <p:nvCxnSpPr>
            <p:cNvPr id="40" name="Straight Arrow Connector 39"/>
            <p:cNvCxnSpPr/>
            <p:nvPr/>
          </p:nvCxnSpPr>
          <p:spPr bwMode="auto">
            <a:xfrm>
              <a:off x="6520026" y="3390523"/>
              <a:ext cx="414787" cy="1588"/>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sp>
          <p:nvSpPr>
            <p:cNvPr id="41" name="TextBox 40"/>
            <p:cNvSpPr txBox="1"/>
            <p:nvPr/>
          </p:nvSpPr>
          <p:spPr>
            <a:xfrm>
              <a:off x="6934813" y="3197339"/>
              <a:ext cx="1893467" cy="523220"/>
            </a:xfrm>
            <a:prstGeom prst="rect">
              <a:avLst/>
            </a:prstGeom>
            <a:noFill/>
          </p:spPr>
          <p:txBody>
            <a:bodyPr wrap="square" rtlCol="0">
              <a:spAutoFit/>
            </a:bodyPr>
            <a:lstStyle/>
            <a:p>
              <a:r>
                <a:rPr lang="en-US" sz="1400" b="1" dirty="0" smtClean="0">
                  <a:latin typeface="+mn-lt"/>
                </a:rPr>
                <a:t>Optional, already defined (4a)</a:t>
              </a:r>
              <a:endParaRPr lang="en-US" sz="1400" b="1" dirty="0">
                <a:latin typeface="+mn-lt"/>
              </a:endParaRPr>
            </a:p>
          </p:txBody>
        </p:sp>
      </p:grpSp>
      <p:grpSp>
        <p:nvGrpSpPr>
          <p:cNvPr id="127" name="Group 126"/>
          <p:cNvGrpSpPr/>
          <p:nvPr/>
        </p:nvGrpSpPr>
        <p:grpSpPr>
          <a:xfrm>
            <a:off x="6520026" y="2366866"/>
            <a:ext cx="2518248" cy="307777"/>
            <a:chOff x="6520026" y="1951630"/>
            <a:chExt cx="2518248" cy="307777"/>
          </a:xfrm>
        </p:grpSpPr>
        <p:cxnSp>
          <p:nvCxnSpPr>
            <p:cNvPr id="50" name="Straight Arrow Connector 49"/>
            <p:cNvCxnSpPr/>
            <p:nvPr/>
          </p:nvCxnSpPr>
          <p:spPr bwMode="auto">
            <a:xfrm>
              <a:off x="6520026" y="2088542"/>
              <a:ext cx="41478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1" name="TextBox 50"/>
            <p:cNvSpPr txBox="1"/>
            <p:nvPr/>
          </p:nvSpPr>
          <p:spPr>
            <a:xfrm>
              <a:off x="6934813" y="1951630"/>
              <a:ext cx="2103461" cy="307777"/>
            </a:xfrm>
            <a:prstGeom prst="rect">
              <a:avLst/>
            </a:prstGeom>
            <a:noFill/>
          </p:spPr>
          <p:txBody>
            <a:bodyPr wrap="none" rtlCol="0">
              <a:spAutoFit/>
            </a:bodyPr>
            <a:lstStyle/>
            <a:p>
              <a:r>
                <a:rPr lang="en-US" sz="1400" b="1" dirty="0" smtClean="0">
                  <a:latin typeface="+mn-lt"/>
                </a:rPr>
                <a:t>Mandatory Rx Support</a:t>
              </a:r>
              <a:endParaRPr lang="en-US" sz="1400" b="1" dirty="0">
                <a:latin typeface="+mn-lt"/>
              </a:endParaRPr>
            </a:p>
          </p:txBody>
        </p:sp>
      </p:grpSp>
      <p:grpSp>
        <p:nvGrpSpPr>
          <p:cNvPr id="126" name="Group 125"/>
          <p:cNvGrpSpPr/>
          <p:nvPr/>
        </p:nvGrpSpPr>
        <p:grpSpPr>
          <a:xfrm>
            <a:off x="6520026" y="2782102"/>
            <a:ext cx="2308254" cy="307777"/>
            <a:chOff x="6520026" y="2889562"/>
            <a:chExt cx="2308254" cy="307777"/>
          </a:xfrm>
        </p:grpSpPr>
        <p:cxnSp>
          <p:nvCxnSpPr>
            <p:cNvPr id="95" name="Straight Arrow Connector 94"/>
            <p:cNvCxnSpPr/>
            <p:nvPr/>
          </p:nvCxnSpPr>
          <p:spPr bwMode="auto">
            <a:xfrm>
              <a:off x="6520026" y="3026474"/>
              <a:ext cx="414787" cy="158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sp>
          <p:nvSpPr>
            <p:cNvPr id="96" name="TextBox 95"/>
            <p:cNvSpPr txBox="1"/>
            <p:nvPr/>
          </p:nvSpPr>
          <p:spPr>
            <a:xfrm>
              <a:off x="6934813" y="2889562"/>
              <a:ext cx="1893467" cy="307777"/>
            </a:xfrm>
            <a:prstGeom prst="rect">
              <a:avLst/>
            </a:prstGeom>
            <a:noFill/>
          </p:spPr>
          <p:txBody>
            <a:bodyPr wrap="none" rtlCol="0">
              <a:spAutoFit/>
            </a:bodyPr>
            <a:lstStyle/>
            <a:p>
              <a:r>
                <a:rPr lang="en-US" sz="1400" b="1" dirty="0" smtClean="0">
                  <a:latin typeface="+mn-lt"/>
                </a:rPr>
                <a:t>Already defined (4a)</a:t>
              </a:r>
              <a:endParaRPr lang="en-US" sz="1400" b="1" dirty="0">
                <a:latin typeface="+mn-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2400" cy="665328"/>
          </a:xfrm>
        </p:spPr>
        <p:txBody>
          <a:bodyPr/>
          <a:lstStyle/>
          <a:p>
            <a:r>
              <a:rPr lang="en-IE" sz="2800" dirty="0" smtClean="0">
                <a:latin typeface="+mn-lt"/>
              </a:rPr>
              <a:t>Synchronization Aids / Oscillator Specification</a:t>
            </a:r>
            <a:endParaRPr lang="en-IE" sz="2800" dirty="0">
              <a:latin typeface="+mn-lt"/>
            </a:endParaRPr>
          </a:p>
        </p:txBody>
      </p:sp>
      <p:sp>
        <p:nvSpPr>
          <p:cNvPr id="3" name="Content Placeholder 2"/>
          <p:cNvSpPr>
            <a:spLocks noGrp="1"/>
          </p:cNvSpPr>
          <p:nvPr>
            <p:ph idx="1"/>
          </p:nvPr>
        </p:nvSpPr>
        <p:spPr>
          <a:xfrm>
            <a:off x="685800" y="1528549"/>
            <a:ext cx="7772400" cy="4567451"/>
          </a:xfrm>
        </p:spPr>
        <p:txBody>
          <a:bodyPr/>
          <a:lstStyle/>
          <a:p>
            <a:r>
              <a:rPr lang="en-US" sz="1600" dirty="0" smtClean="0"/>
              <a:t>The transmission time of any individual pulse shall not drift more than 11 ns from its nominal transmission time </a:t>
            </a:r>
            <a:r>
              <a:rPr lang="en-US" sz="1600" u="sng" dirty="0" smtClean="0"/>
              <a:t>during a 128 symbol period</a:t>
            </a:r>
            <a:r>
              <a:rPr lang="en-US" sz="1600" dirty="0" smtClean="0"/>
              <a:t> over the specified operating temperature range of the device.</a:t>
            </a:r>
            <a:endParaRPr lang="en-IE" sz="1600" dirty="0" smtClean="0"/>
          </a:p>
          <a:p>
            <a:r>
              <a:rPr lang="en-US" sz="1600" dirty="0" smtClean="0"/>
              <a:t>This is an important issue for OOK modulation since no synchronization update can be made within the receiver unless a “1” is received. For this reason, a long sequence of zeros will cause a long period between frequency drift updates and necessitate a higher quality frequency reference in the transmitter, which is generally not desirable. For this reason after the PHR the modulator must insert (and the demodulator ignore) a sequence of 4 pulses after every 128</a:t>
            </a:r>
            <a:r>
              <a:rPr lang="en-US" sz="1600" baseline="30000" dirty="0" smtClean="0"/>
              <a:t>th</a:t>
            </a:r>
            <a:r>
              <a:rPr lang="en-US" sz="1600" dirty="0" smtClean="0"/>
              <a:t> symbol for base mode, and after every 32</a:t>
            </a:r>
            <a:r>
              <a:rPr lang="en-US" sz="1600" baseline="30000" dirty="0" smtClean="0"/>
              <a:t>nd</a:t>
            </a:r>
            <a:r>
              <a:rPr lang="en-US" sz="1600" dirty="0" smtClean="0"/>
              <a:t> symbol for extended mode. The result of this sync marker is that the 11 ns drift limit can be met using a very low cost, widely available AT-cut crystal oscillator. A wider temperature range may require a temperature compensated crystal to meet the drift requirement.</a:t>
            </a:r>
            <a:endParaRPr lang="en-IE" sz="1600" dirty="0" smtClean="0"/>
          </a:p>
          <a:p>
            <a:r>
              <a:rPr lang="en-US" sz="1600" dirty="0" smtClean="0"/>
              <a:t>The requirement for adding additional timing markers is met in the long range mode by its utilization of Manchester encoding.</a:t>
            </a:r>
            <a:endParaRPr lang="en-IE" sz="1600" dirty="0" smtClean="0"/>
          </a:p>
          <a:p>
            <a:endParaRPr lang="en-IE" sz="1400" dirty="0"/>
          </a:p>
        </p:txBody>
      </p:sp>
      <p:sp>
        <p:nvSpPr>
          <p:cNvPr id="4" name="Date Placeholder 3"/>
          <p:cNvSpPr>
            <a:spLocks noGrp="1"/>
          </p:cNvSpPr>
          <p:nvPr>
            <p:ph type="dt" sz="half" idx="4294967295"/>
          </p:nvPr>
        </p:nvSpPr>
        <p:spPr>
          <a:xfrm>
            <a:off x="685800" y="381000"/>
            <a:ext cx="1600200" cy="215444"/>
          </a:xfrm>
          <a:prstGeom prst="rect">
            <a:avLst/>
          </a:prstGeom>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21</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4294967295"/>
          </p:nvPr>
        </p:nvSpPr>
        <p:spPr>
          <a:xfrm>
            <a:off x="381000" y="381000"/>
            <a:ext cx="1600200" cy="215900"/>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22</a:t>
            </a:fld>
            <a:endParaRPr lang="en-US"/>
          </a:p>
        </p:txBody>
      </p:sp>
      <p:sp>
        <p:nvSpPr>
          <p:cNvPr id="8" name="Date Placeholder 5"/>
          <p:cNvSpPr>
            <a:spLocks noGrp="1"/>
          </p:cNvSpPr>
          <p:nvPr>
            <p:ph type="dt" sz="quarter" idx="4294967295"/>
          </p:nvPr>
        </p:nvSpPr>
        <p:spPr>
          <a:xfrm>
            <a:off x="381000" y="381000"/>
            <a:ext cx="1600200" cy="215900"/>
          </a:xfrm>
          <a:prstGeom prst="rect">
            <a:avLst/>
          </a:prstGeo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23</a:t>
            </a:fld>
            <a:endParaRPr lang="en-US"/>
          </a:p>
        </p:txBody>
      </p:sp>
      <p:sp>
        <p:nvSpPr>
          <p:cNvPr id="28" name="Date Placeholder 5"/>
          <p:cNvSpPr>
            <a:spLocks noGrp="1"/>
          </p:cNvSpPr>
          <p:nvPr>
            <p:ph type="dt" sz="quarter" idx="4294967295"/>
          </p:nvPr>
        </p:nvSpPr>
        <p:spPr>
          <a:xfrm>
            <a:off x="381000" y="381000"/>
            <a:ext cx="1600200" cy="215900"/>
          </a:xfrm>
          <a:prstGeom prst="rect">
            <a:avLst/>
          </a:prstGeo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24</a:t>
            </a:fld>
            <a:endParaRPr lang="en-US">
              <a:cs typeface="+mn-cs"/>
            </a:endParaRPr>
          </a:p>
        </p:txBody>
      </p:sp>
      <p:sp>
        <p:nvSpPr>
          <p:cNvPr id="12" name="Date Placeholder 5"/>
          <p:cNvSpPr>
            <a:spLocks noGrp="1"/>
          </p:cNvSpPr>
          <p:nvPr>
            <p:ph type="dt" sz="quarter" idx="4294967295"/>
          </p:nvPr>
        </p:nvSpPr>
        <p:spPr>
          <a:xfrm>
            <a:off x="381000" y="381000"/>
            <a:ext cx="1600200" cy="215900"/>
          </a:xfrm>
          <a:prstGeom prst="rect">
            <a:avLst/>
          </a:prstGeo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25</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4294967295"/>
          </p:nvPr>
        </p:nvSpPr>
        <p:spPr>
          <a:xfrm>
            <a:off x="381000" y="381000"/>
            <a:ext cx="1600200" cy="215900"/>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26</a:t>
            </a:fld>
            <a:endParaRPr lang="en-US"/>
          </a:p>
        </p:txBody>
      </p:sp>
      <p:sp>
        <p:nvSpPr>
          <p:cNvPr id="20" name="Date Placeholder 5"/>
          <p:cNvSpPr>
            <a:spLocks noGrp="1"/>
          </p:cNvSpPr>
          <p:nvPr>
            <p:ph type="dt" sz="quarter" idx="4294967295"/>
          </p:nvPr>
        </p:nvSpPr>
        <p:spPr>
          <a:xfrm>
            <a:off x="381000" y="381000"/>
            <a:ext cx="1600200" cy="215900"/>
          </a:xfrm>
          <a:prstGeom prst="rect">
            <a:avLst/>
          </a:prstGeo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27</a:t>
            </a:fld>
            <a:endParaRPr lang="en-US"/>
          </a:p>
        </p:txBody>
      </p:sp>
      <p:sp>
        <p:nvSpPr>
          <p:cNvPr id="7" name="Date Placeholder 5"/>
          <p:cNvSpPr>
            <a:spLocks noGrp="1"/>
          </p:cNvSpPr>
          <p:nvPr>
            <p:ph type="dt" sz="quarter" idx="4294967295"/>
          </p:nvPr>
        </p:nvSpPr>
        <p:spPr>
          <a:xfrm>
            <a:off x="381000" y="381000"/>
            <a:ext cx="1600200" cy="215900"/>
          </a:xfrm>
          <a:prstGeom prst="rect">
            <a:avLst/>
          </a:prstGeo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28</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4294967295"/>
          </p:nvPr>
        </p:nvSpPr>
        <p:spPr>
          <a:xfrm>
            <a:off x="381000" y="381000"/>
            <a:ext cx="1600200" cy="215900"/>
          </a:xfrm>
          <a:prstGeom prst="rect">
            <a:avLst/>
          </a:prstGeo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29</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4294967295"/>
          </p:nvPr>
        </p:nvSpPr>
        <p:spPr>
          <a:xfrm>
            <a:off x="381000" y="381000"/>
            <a:ext cx="1600200" cy="215900"/>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30</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31</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32</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33</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34</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4635358"/>
          </a:xfrm>
        </p:spPr>
        <p:txBody>
          <a:bodyPr/>
          <a:lstStyle/>
          <a:p>
            <a:pPr>
              <a:lnSpc>
                <a:spcPct val="90000"/>
              </a:lnSpc>
            </a:pPr>
            <a:r>
              <a:rPr lang="en-GB" sz="2000" dirty="0"/>
              <a:t>By using a different channel page, we can have up to 27 distinct channels</a:t>
            </a:r>
          </a:p>
          <a:p>
            <a:pPr lvl="1">
              <a:lnSpc>
                <a:spcPct val="90000"/>
              </a:lnSpc>
            </a:pPr>
            <a:r>
              <a:rPr lang="en-GB" sz="1800" dirty="0"/>
              <a:t>Searching time/energy is increased if all are used, </a:t>
            </a:r>
            <a:r>
              <a:rPr lang="en-GB" sz="1800" dirty="0" smtClean="0"/>
              <a:t>however</a:t>
            </a:r>
            <a:endParaRPr lang="en-GB" sz="1800" dirty="0"/>
          </a:p>
          <a:p>
            <a:pPr>
              <a:lnSpc>
                <a:spcPct val="90000"/>
              </a:lnSpc>
            </a:pPr>
            <a:r>
              <a:rPr lang="en-IE" sz="2000" dirty="0" smtClean="0"/>
              <a:t>Use a small number (six) of default channels chosen from numbers in table (or similar) to ensure that installations can talk to tags.</a:t>
            </a:r>
          </a:p>
          <a:p>
            <a:pPr>
              <a:lnSpc>
                <a:spcPct val="90000"/>
              </a:lnSpc>
            </a:pPr>
            <a:r>
              <a:rPr lang="en-IE" sz="2000" dirty="0" smtClean="0"/>
              <a:t>Use PIB entries to fill in a wider selection (8-16) channels to search so that we can have flexible channel allocation</a:t>
            </a:r>
          </a:p>
          <a:p>
            <a:pPr>
              <a:lnSpc>
                <a:spcPct val="90000"/>
              </a:lnSpc>
            </a:pPr>
            <a:r>
              <a:rPr lang="en-IE" sz="2000" dirty="0" smtClean="0"/>
              <a:t>Default channels:</a:t>
            </a:r>
          </a:p>
          <a:p>
            <a:pPr lvl="1">
              <a:lnSpc>
                <a:spcPct val="80000"/>
              </a:lnSpc>
              <a:defRPr/>
            </a:pPr>
            <a:r>
              <a:rPr lang="en-US" sz="1600" dirty="0" smtClean="0"/>
              <a:t>2422.5MHz		Suitable for US + EU</a:t>
            </a:r>
          </a:p>
          <a:p>
            <a:pPr lvl="1">
              <a:lnSpc>
                <a:spcPct val="80000"/>
              </a:lnSpc>
              <a:defRPr/>
            </a:pPr>
            <a:r>
              <a:rPr lang="en-US" sz="1600" dirty="0" smtClean="0"/>
              <a:t>2423.25MHz	Suitable for US + EU</a:t>
            </a:r>
          </a:p>
          <a:p>
            <a:pPr lvl="1">
              <a:lnSpc>
                <a:spcPct val="80000"/>
              </a:lnSpc>
              <a:defRPr/>
            </a:pPr>
            <a:r>
              <a:rPr lang="en-US" sz="1600" dirty="0" smtClean="0"/>
              <a:t>2442MHz		Suitable for EU</a:t>
            </a:r>
          </a:p>
          <a:p>
            <a:pPr lvl="1">
              <a:lnSpc>
                <a:spcPct val="80000"/>
              </a:lnSpc>
              <a:defRPr/>
            </a:pPr>
            <a:r>
              <a:rPr lang="en-US" sz="1600" dirty="0" smtClean="0"/>
              <a:t>2447.5MHz		Suitable for US</a:t>
            </a:r>
          </a:p>
          <a:p>
            <a:pPr lvl="1">
              <a:lnSpc>
                <a:spcPct val="80000"/>
              </a:lnSpc>
              <a:defRPr/>
            </a:pPr>
            <a:r>
              <a:rPr lang="en-US" sz="1600" dirty="0" smtClean="0"/>
              <a:t>2462MHz		Suitable for EU</a:t>
            </a:r>
          </a:p>
          <a:p>
            <a:pPr lvl="1">
              <a:lnSpc>
                <a:spcPct val="80000"/>
              </a:lnSpc>
              <a:defRPr/>
            </a:pPr>
            <a:r>
              <a:rPr lang="en-US" sz="1600" dirty="0" smtClean="0"/>
              <a:t>2477.75MHz	Suitable for US</a:t>
            </a:r>
          </a:p>
          <a:p>
            <a:pPr>
              <a:lnSpc>
                <a:spcPct val="90000"/>
              </a:lnSpc>
            </a:pPr>
            <a:endParaRPr lang="en-IE" sz="1400" dirty="0" smtClean="0"/>
          </a:p>
          <a:p>
            <a:pPr>
              <a:lnSpc>
                <a:spcPct val="90000"/>
              </a:lnSpc>
            </a:pPr>
            <a:endParaRPr lang="en-GB" sz="1600" dirty="0" smtClean="0"/>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35</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36</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37</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499616"/>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4 Octets</a:t>
                      </a:r>
                      <a:endParaRPr kumimoji="0" lang="en-US" sz="16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PHR</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(Includes:</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charset="0"/>
                        </a:rPr>
                        <a:t>Frame Length)</a:t>
                      </a: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38</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39</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MHz PRF base</a:t>
            </a:r>
          </a:p>
          <a:p>
            <a:r>
              <a:rPr lang="en-US" dirty="0" smtClean="0"/>
              <a:t>OOK Modulation</a:t>
            </a:r>
          </a:p>
          <a:p>
            <a:r>
              <a:rPr lang="en-US" dirty="0" smtClean="0"/>
              <a:t>Three symbol mapping modes</a:t>
            </a:r>
          </a:p>
          <a:p>
            <a:pPr lvl="1"/>
            <a:r>
              <a:rPr lang="en-US" dirty="0" smtClean="0"/>
              <a:t>Base Mode: one chip per symbol</a:t>
            </a:r>
          </a:p>
          <a:p>
            <a:pPr lvl="1"/>
            <a:r>
              <a:rPr lang="en-US" dirty="0" smtClean="0"/>
              <a:t>Enhanced Mode: 4 chips per symbol</a:t>
            </a:r>
          </a:p>
          <a:p>
            <a:pPr lvl="1"/>
            <a:r>
              <a:rPr lang="en-US" dirty="0" smtClean="0"/>
              <a:t>Long Range Mode: 64 chips per symbol</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a:t>
            </a:r>
            <a:endParaRPr lang="en-US" dirty="0"/>
          </a:p>
        </p:txBody>
      </p:sp>
      <p:sp>
        <p:nvSpPr>
          <p:cNvPr id="4" name="Date Placeholder 3"/>
          <p:cNvSpPr>
            <a:spLocks noGrp="1"/>
          </p:cNvSpPr>
          <p:nvPr>
            <p:ph type="dt" sz="half" idx="4294967295"/>
          </p:nvPr>
        </p:nvSpPr>
        <p:spPr>
          <a:xfrm>
            <a:off x="685800" y="381000"/>
            <a:ext cx="1600200" cy="215444"/>
          </a:xfrm>
          <a:prstGeom prst="rect">
            <a:avLst/>
          </a:prstGeom>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9" name="Rectangle 8"/>
          <p:cNvSpPr>
            <a:spLocks/>
          </p:cNvSpPr>
          <p:nvPr/>
        </p:nvSpPr>
        <p:spPr bwMode="auto">
          <a:xfrm>
            <a:off x="2679700" y="3162300"/>
            <a:ext cx="3775075" cy="533400"/>
          </a:xfrm>
          <a:prstGeom prst="rect">
            <a:avLst/>
          </a:prstGeom>
          <a:noFill/>
          <a:ln w="12700">
            <a:noFill/>
            <a:miter lim="800000"/>
            <a:headEnd/>
            <a:tailEnd/>
          </a:ln>
        </p:spPr>
        <p:txBody>
          <a:bodyPr wrap="none" lIns="0" tIns="0" rIns="0" bIns="0">
            <a:spAutoFit/>
          </a:bodyPr>
          <a:lstStyle/>
          <a:p>
            <a:pPr algn="l"/>
            <a:r>
              <a:rPr lang="en-US" sz="3000" b="1" dirty="0">
                <a:solidFill>
                  <a:schemeClr val="tx1"/>
                </a:solidFill>
                <a:latin typeface="Helvetica" charset="0"/>
                <a:cs typeface="Helvetica" charset="0"/>
                <a:sym typeface="Helvetica" charset="0"/>
              </a:rPr>
              <a:t>0001 0100 1001 1101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7" name="Content Placeholder 6"/>
          <p:cNvSpPr>
            <a:spLocks noGrp="1"/>
          </p:cNvSpPr>
          <p:nvPr>
            <p:ph idx="1"/>
          </p:nvPr>
        </p:nvSpPr>
        <p:spPr>
          <a:xfrm>
            <a:off x="685800" y="3697356"/>
            <a:ext cx="7772400" cy="2570922"/>
          </a:xfrm>
        </p:spPr>
        <p:txBody>
          <a:bodyPr/>
          <a:lstStyle/>
          <a:p>
            <a:r>
              <a:rPr lang="en-US" sz="2400" dirty="0" smtClean="0"/>
              <a:t>Notes</a:t>
            </a:r>
          </a:p>
          <a:p>
            <a:pPr lvl="1"/>
            <a:r>
              <a:rPr lang="en-US" sz="2000" dirty="0" smtClean="0"/>
              <a:t>4f devices must span at least the minimum band specified</a:t>
            </a:r>
          </a:p>
          <a:p>
            <a:pPr lvl="1"/>
            <a:r>
              <a:rPr lang="en-US" sz="2000" dirty="0" smtClean="0"/>
              <a:t>4f devices must not exceed the maximum band specified</a:t>
            </a:r>
          </a:p>
          <a:p>
            <a:pPr lvl="1"/>
            <a:r>
              <a:rPr lang="en-US" sz="2000" dirty="0" smtClean="0"/>
              <a:t>This band plan directly uses existing 4a bands to aid interoperability and coordination</a:t>
            </a:r>
          </a:p>
          <a:p>
            <a:pPr lvl="1"/>
            <a:r>
              <a:rPr lang="en-US" sz="2000" dirty="0" smtClean="0"/>
              <a:t>This band does not use the 4a mandatory band to leave that channel open for 4a device interoperability</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7</a:t>
            </a:fld>
            <a:endParaRPr lang="en-US"/>
          </a:p>
        </p:txBody>
      </p:sp>
      <p:graphicFrame>
        <p:nvGraphicFramePr>
          <p:cNvPr id="5" name="Table 4"/>
          <p:cNvGraphicFramePr>
            <a:graphicFrameLocks noGrp="1"/>
          </p:cNvGraphicFramePr>
          <p:nvPr/>
        </p:nvGraphicFramePr>
        <p:xfrm>
          <a:off x="0" y="1751344"/>
          <a:ext cx="9148650" cy="1574949"/>
        </p:xfrm>
        <a:graphic>
          <a:graphicData uri="http://schemas.openxmlformats.org/drawingml/2006/table">
            <a:tbl>
              <a:tblPr/>
              <a:tblGrid>
                <a:gridCol w="1306950"/>
                <a:gridCol w="1306950"/>
                <a:gridCol w="1306950"/>
                <a:gridCol w="1306950"/>
                <a:gridCol w="1306950"/>
                <a:gridCol w="1306950"/>
                <a:gridCol w="1306950"/>
              </a:tblGrid>
              <a:tr h="242299">
                <a:tc>
                  <a:txBody>
                    <a:bodyPr/>
                    <a:lstStyle/>
                    <a:p>
                      <a:pPr algn="ctr" fontAlgn="ctr"/>
                      <a:r>
                        <a:rPr lang="en-US" sz="900" b="1" i="0" u="none" strike="noStrike">
                          <a:solidFill>
                            <a:srgbClr val="000000"/>
                          </a:solidFill>
                          <a:latin typeface="Calibri"/>
                        </a:rPr>
                        <a:t>4f Band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Low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High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Fc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BW</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4a Channel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Channel Center</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0273">
                <a:tc>
                  <a:txBody>
                    <a:bodyPr/>
                    <a:lstStyle/>
                    <a:p>
                      <a:pPr algn="ctr" fontAlgn="b"/>
                      <a:r>
                        <a:rPr lang="en-US" sz="800" b="0" i="0" u="none" strike="noStrike">
                          <a:solidFill>
                            <a:srgbClr val="000000"/>
                          </a:solidFill>
                          <a:latin typeface="Calibri"/>
                        </a:rPr>
                        <a:t>0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6289.6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6689.6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0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Uses instead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7288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7688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6988.8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2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8785.6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9185.6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12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285">
                <a:tc>
                  <a:txBody>
                    <a:bodyPr/>
                    <a:lstStyle/>
                    <a:p>
                      <a:pPr algn="ctr" fontAlgn="b"/>
                      <a:r>
                        <a:rPr lang="en-US" sz="800" b="0" i="0" u="none" strike="noStrike">
                          <a:solidFill>
                            <a:srgbClr val="000000"/>
                          </a:solidFill>
                          <a:latin typeface="Calibri"/>
                        </a:rPr>
                        <a:t>2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Calibri"/>
                        </a:rPr>
                        <a:t>8486.4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8</a:t>
            </a:fld>
            <a:endParaRPr lang="en-US"/>
          </a:p>
        </p:txBody>
      </p:sp>
      <p:pic>
        <p:nvPicPr>
          <p:cNvPr id="78853" name="Picture 5"/>
          <p:cNvPicPr>
            <a:picLocks noChangeAspect="1" noChangeArrowheads="1"/>
          </p:cNvPicPr>
          <p:nvPr/>
        </p:nvPicPr>
        <p:blipFill>
          <a:blip r:embed="rId3" cstate="print"/>
          <a:srcRect l="3134" t="27224" r="21978" b="34627"/>
          <a:stretch>
            <a:fillRect/>
          </a:stretch>
        </p:blipFill>
        <p:spPr bwMode="auto">
          <a:xfrm>
            <a:off x="13647" y="2279374"/>
            <a:ext cx="9130353" cy="2906973"/>
          </a:xfrm>
          <a:prstGeom prst="rect">
            <a:avLst/>
          </a:prstGeom>
          <a:noFill/>
          <a:ln w="9525">
            <a:noFill/>
            <a:miter lim="800000"/>
            <a:headEnd/>
            <a:tailEnd/>
          </a:ln>
        </p:spPr>
      </p:pic>
      <p:sp>
        <p:nvSpPr>
          <p:cNvPr id="12" name="TextBox 11"/>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9</a:t>
            </a:fld>
            <a:endParaRPr lang="en-US"/>
          </a:p>
        </p:txBody>
      </p:sp>
      <p:pic>
        <p:nvPicPr>
          <p:cNvPr id="79875" name="Picture 3"/>
          <p:cNvPicPr>
            <a:picLocks noChangeAspect="1" noChangeArrowheads="1"/>
          </p:cNvPicPr>
          <p:nvPr/>
        </p:nvPicPr>
        <p:blipFill>
          <a:blip r:embed="rId3" cstate="print"/>
          <a:srcRect l="3134" t="33313" r="21978" b="28537"/>
          <a:stretch>
            <a:fillRect/>
          </a:stretch>
        </p:blipFill>
        <p:spPr bwMode="auto">
          <a:xfrm>
            <a:off x="0" y="2279374"/>
            <a:ext cx="9130353" cy="2906973"/>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4737</TotalTime>
  <Words>3792</Words>
  <Application>Microsoft Office PowerPoint</Application>
  <PresentationFormat>On-screen Show (4:3)</PresentationFormat>
  <Paragraphs>811</Paragraphs>
  <Slides>39</Slides>
  <Notes>38</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IEEE-P802_15</vt:lpstr>
      <vt:lpstr>Slide 1</vt:lpstr>
      <vt:lpstr>Overview</vt:lpstr>
      <vt:lpstr>Outline of Proposed Standard</vt:lpstr>
      <vt:lpstr>UWB Air Interface</vt:lpstr>
      <vt:lpstr>Summary Characteristics</vt:lpstr>
      <vt:lpstr>SFD</vt:lpstr>
      <vt:lpstr>Frequency Band Plan</vt:lpstr>
      <vt:lpstr>Band Plan Plots – Band 0</vt:lpstr>
      <vt:lpstr>Band Plan Plots - Band 0</vt:lpstr>
      <vt:lpstr>Band Plan Plots - Band 1</vt:lpstr>
      <vt:lpstr>Band Plan Plots – Band 2</vt:lpstr>
      <vt:lpstr>Base Mode PHY Fields</vt:lpstr>
      <vt:lpstr>Extended Mode PHY Fields</vt:lpstr>
      <vt:lpstr>Long Range Mode PHY Fields</vt:lpstr>
      <vt:lpstr>Location Enabling Information (LEI) Postamble</vt:lpstr>
      <vt:lpstr>PHY Header</vt:lpstr>
      <vt:lpstr>PHY Header – Encoding Type</vt:lpstr>
      <vt:lpstr>PHY Header – LEI Type</vt:lpstr>
      <vt:lpstr>UWB Standards and PHYs</vt:lpstr>
      <vt:lpstr>Synchronization Aids / Oscillator Specification</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Tim Harrington</cp:lastModifiedBy>
  <cp:revision>232</cp:revision>
  <cp:lastPrinted>1998-02-10T13:28:06Z</cp:lastPrinted>
  <dcterms:created xsi:type="dcterms:W3CDTF">2009-08-03T14:57:11Z</dcterms:created>
  <dcterms:modified xsi:type="dcterms:W3CDTF">2010-06-10T14:47:59Z</dcterms:modified>
</cp:coreProperties>
</file>