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9" r:id="rId2"/>
    <p:sldId id="260" r:id="rId3"/>
    <p:sldId id="261" r:id="rId4"/>
    <p:sldId id="263" r:id="rId5"/>
    <p:sldId id="264" r:id="rId6"/>
    <p:sldId id="303" r:id="rId7"/>
    <p:sldId id="306" r:id="rId8"/>
    <p:sldId id="307" r:id="rId9"/>
    <p:sldId id="308" r:id="rId10"/>
    <p:sldId id="309" r:id="rId11"/>
    <p:sldId id="310" r:id="rId12"/>
    <p:sldId id="266" r:id="rId13"/>
    <p:sldId id="314" r:id="rId14"/>
    <p:sldId id="268" r:id="rId15"/>
    <p:sldId id="270" r:id="rId16"/>
    <p:sldId id="274" r:id="rId17"/>
    <p:sldId id="315" r:id="rId18"/>
    <p:sldId id="316" r:id="rId19"/>
    <p:sldId id="317" r:id="rId20"/>
    <p:sldId id="299" r:id="rId21"/>
    <p:sldId id="304" r:id="rId22"/>
    <p:sldId id="305" r:id="rId23"/>
    <p:sldId id="286" r:id="rId24"/>
    <p:sldId id="276" r:id="rId25"/>
    <p:sldId id="278" r:id="rId26"/>
    <p:sldId id="279" r:id="rId27"/>
    <p:sldId id="284" r:id="rId28"/>
    <p:sldId id="281" r:id="rId29"/>
    <p:sldId id="280" r:id="rId30"/>
    <p:sldId id="282"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362" autoAdjust="0"/>
    <p:restoredTop sz="94660"/>
  </p:normalViewPr>
  <p:slideViewPr>
    <p:cSldViewPr snapToGrid="0" snapToObjects="1">
      <p:cViewPr varScale="1">
        <p:scale>
          <a:sx n="65" d="100"/>
          <a:sy n="65" d="100"/>
        </p:scale>
        <p:origin x="-180" y="-114"/>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31</a:t>
            </a:fld>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32</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33</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March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15-09-0804-11-004f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March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[March 18 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1</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pic>
        <p:nvPicPr>
          <p:cNvPr id="80899" name="Picture 3"/>
          <p:cNvPicPr>
            <a:picLocks noChangeAspect="1" noChangeArrowheads="1"/>
          </p:cNvPicPr>
          <p:nvPr/>
        </p:nvPicPr>
        <p:blipFill>
          <a:blip r:embed="rId3" cstate="print"/>
          <a:srcRect l="3134" t="40299" r="21978" b="21910"/>
          <a:stretch>
            <a:fillRect/>
          </a:stretch>
        </p:blipFill>
        <p:spPr bwMode="auto">
          <a:xfrm>
            <a:off x="13647" y="2279374"/>
            <a:ext cx="9130353" cy="2879678"/>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2</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pic>
        <p:nvPicPr>
          <p:cNvPr id="81923" name="Picture 3"/>
          <p:cNvPicPr>
            <a:picLocks noChangeAspect="1" noChangeArrowheads="1"/>
          </p:cNvPicPr>
          <p:nvPr/>
        </p:nvPicPr>
        <p:blipFill>
          <a:blip r:embed="rId3" cstate="print"/>
          <a:srcRect l="3134" t="47642" r="21866" b="14030"/>
          <a:stretch>
            <a:fillRect/>
          </a:stretch>
        </p:blipFill>
        <p:spPr bwMode="auto">
          <a:xfrm>
            <a:off x="0" y="2279374"/>
            <a:ext cx="9144000" cy="2920621"/>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0001 0100 1001 1101</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16 pulses minimum</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0" name="Rectangle 19"/>
          <p:cNvSpPr/>
          <p:nvPr/>
        </p:nvSpPr>
        <p:spPr bwMode="auto">
          <a:xfrm>
            <a:off x="5389728" y="3194249"/>
            <a:ext cx="3220872" cy="117356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Consider minimum</a:t>
            </a:r>
            <a:r>
              <a:rPr kumimoji="0" lang="en-US" sz="1400" i="0" u="none" strike="noStrike" cap="none" normalizeH="0" dirty="0" smtClean="0">
                <a:ln>
                  <a:noFill/>
                </a:ln>
                <a:solidFill>
                  <a:schemeClr val="tx1"/>
                </a:solidFill>
                <a:effectLst/>
                <a:latin typeface="+mn-lt"/>
              </a:rPr>
              <a:t> long range preamble length when defining Y.</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96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1 MHz PRF</a:t>
            </a:r>
          </a:p>
          <a:p>
            <a:r>
              <a:rPr lang="en-US" sz="2000" dirty="0" smtClean="0"/>
              <a:t>SFD at 1 pulse per symbol</a:t>
            </a:r>
          </a:p>
          <a:p>
            <a:r>
              <a:rPr lang="en-US" sz="2000" dirty="0" smtClean="0"/>
              <a:t>PHR at 1 pulse per symbol</a:t>
            </a:r>
          </a:p>
          <a:p>
            <a:r>
              <a:rPr lang="en-US" sz="2000" dirty="0" smtClean="0"/>
              <a:t>Rest of packet demodulated at 3 pulses per symbol</a:t>
            </a:r>
            <a:endParaRPr lang="en-US" sz="2000" dirty="0"/>
          </a:p>
        </p:txBody>
      </p:sp>
      <p:sp>
        <p:nvSpPr>
          <p:cNvPr id="20" name="Rectangle 19"/>
          <p:cNvSpPr/>
          <p:nvPr/>
        </p:nvSpPr>
        <p:spPr bwMode="auto">
          <a:xfrm>
            <a:off x="6271589" y="685800"/>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2" name="Rectangle 21"/>
          <p:cNvSpPr/>
          <p:nvPr/>
        </p:nvSpPr>
        <p:spPr bwMode="auto">
          <a:xfrm>
            <a:off x="6271589" y="3573194"/>
            <a:ext cx="3220872" cy="163093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Reassess value of 3:1 mode when minimum packet length is resolved</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If included, define X and Y for this mode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TBD</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Minimum (64 x 16)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94569" y="3845944"/>
            <a:ext cx="7375140" cy="2036241"/>
          </a:xfrm>
        </p:spPr>
        <p:txBody>
          <a:bodyPr/>
          <a:lstStyle/>
          <a:p>
            <a:r>
              <a:rPr lang="en-US" sz="2000" dirty="0" smtClean="0"/>
              <a:t>PRF @ 2 MHz PRF</a:t>
            </a:r>
          </a:p>
          <a:p>
            <a:r>
              <a:rPr lang="en-US" sz="2000" dirty="0" smtClean="0"/>
              <a:t>SFD symbols at 64 pulses per bit</a:t>
            </a:r>
          </a:p>
          <a:p>
            <a:r>
              <a:rPr lang="en-US" sz="2000" dirty="0" smtClean="0"/>
              <a:t>PHR symbols at 64 pulses per bit</a:t>
            </a:r>
          </a:p>
          <a:p>
            <a:r>
              <a:rPr lang="en-US" sz="2000" dirty="0" smtClean="0"/>
              <a:t>Rest of packet demodulated at 64 pulses per symbol</a:t>
            </a:r>
            <a:endParaRPr lang="en-US" sz="2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3" name="Rectangle 22"/>
          <p:cNvSpPr/>
          <p:nvPr/>
        </p:nvSpPr>
        <p:spPr bwMode="auto">
          <a:xfrm>
            <a:off x="5923128" y="3295934"/>
            <a:ext cx="3220872" cy="1683026"/>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X and Y</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SFD to see if a different versions is better for Long Range Mode</a:t>
            </a:r>
          </a:p>
        </p:txBody>
      </p:sp>
      <p:sp>
        <p:nvSpPr>
          <p:cNvPr id="21" name="Rectangle 20"/>
          <p:cNvSpPr/>
          <p:nvPr/>
        </p:nvSpPr>
        <p:spPr bwMode="auto">
          <a:xfrm>
            <a:off x="5923128" y="4988150"/>
            <a:ext cx="3220872" cy="16698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SFD does not have to be the same as base mode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(0.815 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7" name="Rectangle 16"/>
          <p:cNvSpPr/>
          <p:nvPr/>
        </p:nvSpPr>
        <p:spPr bwMode="auto">
          <a:xfrm>
            <a:off x="5067042" y="4293705"/>
            <a:ext cx="3220872" cy="16332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In text, define delay in terms of “symbol times” but ensure that future changes in PRF do not break the definition.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237327" y="5223388"/>
            <a:ext cx="3714943" cy="1252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Revisit exact encoding and LEI bit values considering full protected bit pattern to ensure minimum 1’s in default packets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3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822886" y="3870476"/>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value of FEC for each mode</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Then readdress length of Encoding Type field </a:t>
            </a:r>
          </a:p>
        </p:txBody>
      </p:sp>
      <p:sp>
        <p:nvSpPr>
          <p:cNvPr id="20" name="Rectangle 19"/>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19</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5" y="3454344"/>
          <a:ext cx="7114513" cy="2784115"/>
        </p:xfrm>
        <a:graphic>
          <a:graphicData uri="http://schemas.openxmlformats.org/drawingml/2006/table">
            <a:tbl>
              <a:tblPr/>
              <a:tblGrid>
                <a:gridCol w="2757444"/>
                <a:gridCol w="435706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0.815 ms 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Coherent 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Base/Enhanced 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2518248" cy="307777"/>
            <a:chOff x="6520026" y="1951630"/>
            <a:chExt cx="2518248"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2103461" cy="307777"/>
            </a:xfrm>
            <a:prstGeom prst="rect">
              <a:avLst/>
            </a:prstGeom>
            <a:noFill/>
          </p:spPr>
          <p:txBody>
            <a:bodyPr wrap="none" rtlCol="0">
              <a:spAutoFit/>
            </a:bodyPr>
            <a:lstStyle/>
            <a:p>
              <a:r>
                <a:rPr lang="en-US" sz="1400" b="1" dirty="0" smtClean="0">
                  <a:latin typeface="+mn-lt"/>
                </a:rPr>
                <a:t>Mandatory Rx Support</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Aids #1</a:t>
            </a:r>
            <a:endParaRPr lang="en-US" dirty="0"/>
          </a:p>
        </p:txBody>
      </p:sp>
      <p:sp>
        <p:nvSpPr>
          <p:cNvPr id="3" name="Content Placeholder 2"/>
          <p:cNvSpPr>
            <a:spLocks noGrp="1"/>
          </p:cNvSpPr>
          <p:nvPr>
            <p:ph idx="1"/>
          </p:nvPr>
        </p:nvSpPr>
        <p:spPr/>
        <p:txBody>
          <a:bodyPr/>
          <a:lstStyle/>
          <a:p>
            <a:r>
              <a:rPr lang="en-US" sz="2400" dirty="0" smtClean="0"/>
              <a:t>All tags must implement the following modulation modification</a:t>
            </a:r>
          </a:p>
          <a:p>
            <a:pPr lvl="1"/>
            <a:r>
              <a:rPr lang="en-US" sz="2000" dirty="0" smtClean="0"/>
              <a:t>Insert a redundant data “1” after a run of 128 data “0”s</a:t>
            </a:r>
          </a:p>
          <a:p>
            <a:r>
              <a:rPr lang="en-US" sz="2400" dirty="0" smtClean="0"/>
              <a:t>All receivers must implement the following demodulation modification:</a:t>
            </a:r>
          </a:p>
          <a:p>
            <a:pPr lvl="1"/>
            <a:r>
              <a:rPr lang="en-US" sz="2000" dirty="0" smtClean="0"/>
              <a:t>Ignore any “1” following a run of 128 “0”s</a:t>
            </a:r>
          </a:p>
          <a:p>
            <a:r>
              <a:rPr lang="en-US" sz="2400" dirty="0" smtClean="0"/>
              <a:t>The Long Range 0 symbol must be modified to include a single pulse and 63 empty pulse positions</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71939"/>
          </a:xfrm>
        </p:spPr>
        <p:txBody>
          <a:bodyPr/>
          <a:lstStyle/>
          <a:p>
            <a:r>
              <a:rPr lang="en-US" dirty="0" smtClean="0"/>
              <a:t>Synchronization Aids #2</a:t>
            </a:r>
            <a:endParaRPr lang="en-US" dirty="0"/>
          </a:p>
        </p:txBody>
      </p:sp>
      <p:sp>
        <p:nvSpPr>
          <p:cNvPr id="12" name="Content Placeholder 11"/>
          <p:cNvSpPr>
            <a:spLocks noGrp="1"/>
          </p:cNvSpPr>
          <p:nvPr>
            <p:ph idx="1"/>
          </p:nvPr>
        </p:nvSpPr>
        <p:spPr>
          <a:xfrm>
            <a:off x="695859" y="1494182"/>
            <a:ext cx="7772400" cy="974035"/>
          </a:xfrm>
        </p:spPr>
        <p:txBody>
          <a:bodyPr/>
          <a:lstStyle/>
          <a:p>
            <a:r>
              <a:rPr lang="en-US" sz="2400" dirty="0" smtClean="0"/>
              <a:t>Long Range Mode preamble must include the 1 pulse per symbol SFD as the last 16 pulses</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22</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cxnSp>
        <p:nvCxnSpPr>
          <p:cNvPr id="13" name="Straight Connector 12"/>
          <p:cNvCxnSpPr/>
          <p:nvPr/>
        </p:nvCxnSpPr>
        <p:spPr>
          <a:xfrm rot="5400000">
            <a:off x="5018515" y="4685678"/>
            <a:ext cx="2867491" cy="0"/>
          </a:xfrm>
          <a:prstGeom prst="line">
            <a:avLst/>
          </a:prstGeom>
          <a:ln w="12700">
            <a:solidFill>
              <a:schemeClr val="tx1"/>
            </a:solidFill>
            <a:headEnd type="none" w="med" len="med"/>
            <a:tailEnd type="none" w="med" len="med"/>
          </a:ln>
          <a:effectLst/>
        </p:spPr>
        <p:style>
          <a:lnRef idx="2">
            <a:schemeClr val="accent2"/>
          </a:lnRef>
          <a:fillRef idx="0">
            <a:schemeClr val="accent2"/>
          </a:fillRef>
          <a:effectRef idx="1">
            <a:schemeClr val="accent2"/>
          </a:effectRef>
          <a:fontRef idx="minor">
            <a:schemeClr val="tx1"/>
          </a:fontRef>
        </p:style>
      </p:cxnSp>
      <p:sp>
        <p:nvSpPr>
          <p:cNvPr id="14" name="Rectangle 13"/>
          <p:cNvSpPr/>
          <p:nvPr/>
        </p:nvSpPr>
        <p:spPr>
          <a:xfrm>
            <a:off x="5264001" y="5817580"/>
            <a:ext cx="1188257" cy="266330"/>
          </a:xfrm>
          <a:prstGeom prst="rect">
            <a:avLst/>
          </a:prstGeom>
          <a:solidFill>
            <a:schemeClr val="accent2">
              <a:lumMod val="60000"/>
              <a:lumOff val="4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a:t>
            </a:r>
            <a:endParaRPr lang="en-US" sz="1400" dirty="0">
              <a:solidFill>
                <a:schemeClr val="tx1"/>
              </a:solidFill>
            </a:endParaRPr>
          </a:p>
        </p:txBody>
      </p:sp>
      <p:sp>
        <p:nvSpPr>
          <p:cNvPr id="15" name="Rectangle 14"/>
          <p:cNvSpPr/>
          <p:nvPr/>
        </p:nvSpPr>
        <p:spPr>
          <a:xfrm>
            <a:off x="6452259" y="5817580"/>
            <a:ext cx="707898" cy="266330"/>
          </a:xfrm>
          <a:prstGeom prst="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SFD</a:t>
            </a:r>
            <a:endParaRPr lang="en-US" sz="1400" dirty="0">
              <a:solidFill>
                <a:schemeClr val="tx1"/>
              </a:solidFill>
            </a:endParaRPr>
          </a:p>
        </p:txBody>
      </p:sp>
      <p:sp>
        <p:nvSpPr>
          <p:cNvPr id="16" name="TextBox 15"/>
          <p:cNvSpPr txBox="1"/>
          <p:nvPr/>
        </p:nvSpPr>
        <p:spPr>
          <a:xfrm>
            <a:off x="4635303" y="5780868"/>
            <a:ext cx="628698" cy="338554"/>
          </a:xfrm>
          <a:prstGeom prst="rect">
            <a:avLst/>
          </a:prstGeom>
          <a:noFill/>
        </p:spPr>
        <p:txBody>
          <a:bodyPr wrap="none" rtlCol="0">
            <a:spAutoFit/>
          </a:bodyPr>
          <a:lstStyle/>
          <a:p>
            <a:r>
              <a:rPr lang="en-US" sz="1600" b="1" dirty="0" smtClean="0">
                <a:latin typeface="+mn-lt"/>
              </a:rPr>
              <a:t>Key:</a:t>
            </a:r>
            <a:endParaRPr lang="en-US" sz="1600" b="1" dirty="0">
              <a:latin typeface="+mn-lt"/>
            </a:endParaRPr>
          </a:p>
        </p:txBody>
      </p:sp>
      <p:sp>
        <p:nvSpPr>
          <p:cNvPr id="17" name="TextBox 16"/>
          <p:cNvSpPr txBox="1"/>
          <p:nvPr/>
        </p:nvSpPr>
        <p:spPr>
          <a:xfrm>
            <a:off x="129113" y="4188529"/>
            <a:ext cx="1733167" cy="477054"/>
          </a:xfrm>
          <a:prstGeom prst="rect">
            <a:avLst/>
          </a:prstGeom>
          <a:noFill/>
        </p:spPr>
        <p:txBody>
          <a:bodyPr wrap="none" rtlCol="0">
            <a:spAutoFit/>
          </a:bodyPr>
          <a:lstStyle/>
          <a:p>
            <a:r>
              <a:rPr lang="en-US" sz="1400" b="1" dirty="0" smtClean="0">
                <a:latin typeface="+mn-lt"/>
              </a:rPr>
              <a:t>Long Range Mode</a:t>
            </a:r>
          </a:p>
          <a:p>
            <a:r>
              <a:rPr lang="en-US" sz="1100" b="1" dirty="0" smtClean="0">
                <a:latin typeface="+mn-lt"/>
              </a:rPr>
              <a:t>(2 MHz)</a:t>
            </a:r>
            <a:endParaRPr lang="en-US" sz="1100" b="1" dirty="0">
              <a:latin typeface="+mn-lt"/>
            </a:endParaRPr>
          </a:p>
        </p:txBody>
      </p:sp>
      <p:sp>
        <p:nvSpPr>
          <p:cNvPr id="18" name="TextBox 17"/>
          <p:cNvSpPr txBox="1"/>
          <p:nvPr/>
        </p:nvSpPr>
        <p:spPr>
          <a:xfrm>
            <a:off x="129113" y="3544897"/>
            <a:ext cx="1128835" cy="477054"/>
          </a:xfrm>
          <a:prstGeom prst="rect">
            <a:avLst/>
          </a:prstGeom>
          <a:noFill/>
        </p:spPr>
        <p:txBody>
          <a:bodyPr wrap="none" rtlCol="0">
            <a:spAutoFit/>
          </a:bodyPr>
          <a:lstStyle/>
          <a:p>
            <a:r>
              <a:rPr lang="en-US" sz="1400" b="1" dirty="0" smtClean="0">
                <a:latin typeface="+mn-lt"/>
              </a:rPr>
              <a:t>Base Mode</a:t>
            </a:r>
          </a:p>
          <a:p>
            <a:r>
              <a:rPr lang="en-US" sz="1100" b="1" dirty="0" smtClean="0">
                <a:latin typeface="+mn-lt"/>
              </a:rPr>
              <a:t>(1 MHz)</a:t>
            </a:r>
          </a:p>
        </p:txBody>
      </p:sp>
      <p:sp>
        <p:nvSpPr>
          <p:cNvPr id="19" name="Rectangle 18"/>
          <p:cNvSpPr/>
          <p:nvPr/>
        </p:nvSpPr>
        <p:spPr>
          <a:xfrm>
            <a:off x="4148261" y="3580409"/>
            <a:ext cx="2304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1  1  1  1  1  1  1  1  1  1  1  1  1  1  1  1</a:t>
            </a:r>
            <a:endParaRPr lang="en-US" sz="1000" dirty="0">
              <a:solidFill>
                <a:schemeClr val="tx1"/>
              </a:solidFill>
            </a:endParaRPr>
          </a:p>
        </p:txBody>
      </p:sp>
      <p:sp>
        <p:nvSpPr>
          <p:cNvPr id="20" name="Rectangle 19"/>
          <p:cNvSpPr/>
          <p:nvPr/>
        </p:nvSpPr>
        <p:spPr>
          <a:xfrm>
            <a:off x="6452259" y="3580409"/>
            <a:ext cx="2304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0  0  0  1  0  1  0  0  1  0  0  1  1  1  0  1</a:t>
            </a:r>
            <a:endParaRPr lang="en-US" sz="1000" dirty="0">
              <a:solidFill>
                <a:schemeClr val="tx1"/>
              </a:solidFill>
            </a:endParaRPr>
          </a:p>
        </p:txBody>
      </p:sp>
      <p:sp>
        <p:nvSpPr>
          <p:cNvPr id="21" name="Rectangle 20"/>
          <p:cNvSpPr/>
          <p:nvPr/>
        </p:nvSpPr>
        <p:spPr>
          <a:xfrm>
            <a:off x="184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2" name="Rectangle 21"/>
          <p:cNvSpPr/>
          <p:nvPr/>
        </p:nvSpPr>
        <p:spPr>
          <a:xfrm>
            <a:off x="645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23" name="Rectangle 22"/>
          <p:cNvSpPr/>
          <p:nvPr/>
        </p:nvSpPr>
        <p:spPr>
          <a:xfrm>
            <a:off x="213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4" name="Rectangle 23"/>
          <p:cNvSpPr/>
          <p:nvPr/>
        </p:nvSpPr>
        <p:spPr>
          <a:xfrm>
            <a:off x="242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5" name="Rectangle 24"/>
          <p:cNvSpPr/>
          <p:nvPr/>
        </p:nvSpPr>
        <p:spPr>
          <a:xfrm>
            <a:off x="270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6" name="Rectangle 25"/>
          <p:cNvSpPr/>
          <p:nvPr/>
        </p:nvSpPr>
        <p:spPr>
          <a:xfrm>
            <a:off x="299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7" name="Rectangle 26"/>
          <p:cNvSpPr/>
          <p:nvPr/>
        </p:nvSpPr>
        <p:spPr>
          <a:xfrm>
            <a:off x="328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8" name="Rectangle 27"/>
          <p:cNvSpPr/>
          <p:nvPr/>
        </p:nvSpPr>
        <p:spPr>
          <a:xfrm>
            <a:off x="357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9" name="Rectangle 28"/>
          <p:cNvSpPr/>
          <p:nvPr/>
        </p:nvSpPr>
        <p:spPr>
          <a:xfrm>
            <a:off x="386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0" name="Rectangle 29"/>
          <p:cNvSpPr/>
          <p:nvPr/>
        </p:nvSpPr>
        <p:spPr>
          <a:xfrm>
            <a:off x="414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1" name="Rectangle 30"/>
          <p:cNvSpPr/>
          <p:nvPr/>
        </p:nvSpPr>
        <p:spPr>
          <a:xfrm>
            <a:off x="443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2" name="Rectangle 31"/>
          <p:cNvSpPr/>
          <p:nvPr/>
        </p:nvSpPr>
        <p:spPr>
          <a:xfrm>
            <a:off x="472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3" name="Rectangle 32"/>
          <p:cNvSpPr/>
          <p:nvPr/>
        </p:nvSpPr>
        <p:spPr>
          <a:xfrm>
            <a:off x="501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4" name="Rectangle 33"/>
          <p:cNvSpPr/>
          <p:nvPr/>
        </p:nvSpPr>
        <p:spPr>
          <a:xfrm>
            <a:off x="5300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a:t>
            </a:r>
            <a:endParaRPr lang="en-US" sz="1000" dirty="0">
              <a:solidFill>
                <a:schemeClr val="tx1"/>
              </a:solidFill>
            </a:endParaRPr>
          </a:p>
        </p:txBody>
      </p:sp>
      <p:sp>
        <p:nvSpPr>
          <p:cNvPr id="35" name="Rectangle 34"/>
          <p:cNvSpPr/>
          <p:nvPr/>
        </p:nvSpPr>
        <p:spPr>
          <a:xfrm>
            <a:off x="674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6" name="Rectangle 35"/>
          <p:cNvSpPr/>
          <p:nvPr/>
        </p:nvSpPr>
        <p:spPr>
          <a:xfrm>
            <a:off x="702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7" name="Rectangle 36"/>
          <p:cNvSpPr/>
          <p:nvPr/>
        </p:nvSpPr>
        <p:spPr>
          <a:xfrm>
            <a:off x="7316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8" name="Rectangle 37"/>
          <p:cNvSpPr/>
          <p:nvPr/>
        </p:nvSpPr>
        <p:spPr>
          <a:xfrm>
            <a:off x="7604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9" name="Rectangle 38"/>
          <p:cNvSpPr/>
          <p:nvPr/>
        </p:nvSpPr>
        <p:spPr>
          <a:xfrm>
            <a:off x="789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40" name="Rectangle 39"/>
          <p:cNvSpPr/>
          <p:nvPr/>
        </p:nvSpPr>
        <p:spPr>
          <a:xfrm>
            <a:off x="818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41" name="Rectangle 40"/>
          <p:cNvSpPr/>
          <p:nvPr/>
        </p:nvSpPr>
        <p:spPr>
          <a:xfrm>
            <a:off x="846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42" name="Rectangle 41"/>
          <p:cNvSpPr/>
          <p:nvPr/>
        </p:nvSpPr>
        <p:spPr>
          <a:xfrm>
            <a:off x="5588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0100</a:t>
            </a:r>
            <a:endParaRPr lang="en-US" sz="1000" dirty="0">
              <a:solidFill>
                <a:schemeClr val="tx1"/>
              </a:solidFill>
            </a:endParaRPr>
          </a:p>
        </p:txBody>
      </p:sp>
      <p:sp>
        <p:nvSpPr>
          <p:cNvPr id="43" name="Rectangle 42"/>
          <p:cNvSpPr/>
          <p:nvPr/>
        </p:nvSpPr>
        <p:spPr>
          <a:xfrm>
            <a:off x="5876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1001</a:t>
            </a:r>
            <a:endParaRPr lang="en-US" sz="1000" dirty="0">
              <a:solidFill>
                <a:schemeClr val="tx1"/>
              </a:solidFill>
            </a:endParaRPr>
          </a:p>
        </p:txBody>
      </p:sp>
      <p:sp>
        <p:nvSpPr>
          <p:cNvPr id="44" name="Rectangle 43"/>
          <p:cNvSpPr/>
          <p:nvPr/>
        </p:nvSpPr>
        <p:spPr>
          <a:xfrm>
            <a:off x="6164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1101</a:t>
            </a:r>
            <a:endParaRPr lang="en-US" sz="1000" dirty="0">
              <a:solidFill>
                <a:schemeClr val="tx1"/>
              </a:solidFill>
            </a:endParaRPr>
          </a:p>
        </p:txBody>
      </p:sp>
      <p:sp>
        <p:nvSpPr>
          <p:cNvPr id="45" name="Rectangle 44"/>
          <p:cNvSpPr/>
          <p:nvPr/>
        </p:nvSpPr>
        <p:spPr>
          <a:xfrm>
            <a:off x="8756259" y="4215163"/>
            <a:ext cx="288000" cy="266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Etc.</a:t>
            </a:r>
            <a:endParaRPr lang="en-US" sz="1000" dirty="0">
              <a:solidFill>
                <a:schemeClr val="tx1"/>
              </a:solidFill>
            </a:endParaRPr>
          </a:p>
        </p:txBody>
      </p:sp>
      <p:sp>
        <p:nvSpPr>
          <p:cNvPr id="46" name="TextBox 45"/>
          <p:cNvSpPr txBox="1"/>
          <p:nvPr/>
        </p:nvSpPr>
        <p:spPr>
          <a:xfrm>
            <a:off x="4148259" y="4680972"/>
            <a:ext cx="756938" cy="276999"/>
          </a:xfrm>
          <a:prstGeom prst="rect">
            <a:avLst/>
          </a:prstGeom>
          <a:noFill/>
        </p:spPr>
        <p:txBody>
          <a:bodyPr wrap="none" rtlCol="0">
            <a:spAutoFit/>
          </a:bodyPr>
          <a:lstStyle/>
          <a:p>
            <a:r>
              <a:rPr lang="en-US" sz="1200" b="1" dirty="0" smtClean="0">
                <a:latin typeface="+mn-lt"/>
              </a:rPr>
              <a:t>1:1 SFD</a:t>
            </a:r>
            <a:endParaRPr lang="en-US" sz="1200" b="1" dirty="0">
              <a:latin typeface="+mn-lt"/>
            </a:endParaRPr>
          </a:p>
        </p:txBody>
      </p:sp>
      <p:cxnSp>
        <p:nvCxnSpPr>
          <p:cNvPr id="47" name="Straight Arrow Connector 46"/>
          <p:cNvCxnSpPr>
            <a:stCxn id="46" idx="3"/>
          </p:cNvCxnSpPr>
          <p:nvPr/>
        </p:nvCxnSpPr>
        <p:spPr>
          <a:xfrm flipV="1">
            <a:off x="4905197"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8" name="TextBox 47"/>
          <p:cNvSpPr txBox="1"/>
          <p:nvPr/>
        </p:nvSpPr>
        <p:spPr>
          <a:xfrm>
            <a:off x="7659363" y="3868062"/>
            <a:ext cx="1384896" cy="276999"/>
          </a:xfrm>
          <a:prstGeom prst="rect">
            <a:avLst/>
          </a:prstGeom>
          <a:noFill/>
        </p:spPr>
        <p:txBody>
          <a:bodyPr wrap="square" rtlCol="0">
            <a:spAutoFit/>
          </a:bodyPr>
          <a:lstStyle/>
          <a:p>
            <a:r>
              <a:rPr lang="en-US" sz="1200" b="1" dirty="0" smtClean="0">
                <a:latin typeface="+mn-lt"/>
              </a:rPr>
              <a:t>1:1 SFD</a:t>
            </a:r>
            <a:endParaRPr lang="en-US" sz="1200" b="1" dirty="0">
              <a:latin typeface="+mn-lt"/>
            </a:endParaRPr>
          </a:p>
        </p:txBody>
      </p:sp>
      <p:cxnSp>
        <p:nvCxnSpPr>
          <p:cNvPr id="49" name="Straight Arrow Connector 48"/>
          <p:cNvCxnSpPr>
            <a:stCxn id="48" idx="1"/>
            <a:endCxn id="20" idx="2"/>
          </p:cNvCxnSpPr>
          <p:nvPr/>
        </p:nvCxnSpPr>
        <p:spPr>
          <a:xfrm rot="10800000">
            <a:off x="7604259" y="3846740"/>
            <a:ext cx="55104" cy="159823"/>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6758938" y="4680972"/>
            <a:ext cx="756938" cy="276999"/>
          </a:xfrm>
          <a:prstGeom prst="rect">
            <a:avLst/>
          </a:prstGeom>
          <a:noFill/>
        </p:spPr>
        <p:txBody>
          <a:bodyPr wrap="none" rtlCol="0">
            <a:spAutoFit/>
          </a:bodyPr>
          <a:lstStyle/>
          <a:p>
            <a:r>
              <a:rPr lang="en-US" b="1" dirty="0" smtClean="0">
                <a:latin typeface="+mn-lt"/>
              </a:rPr>
              <a:t>4</a:t>
            </a:r>
            <a:r>
              <a:rPr lang="en-US" sz="1200" b="1" dirty="0" smtClean="0">
                <a:latin typeface="+mn-lt"/>
              </a:rPr>
              <a:t>:1 SFD</a:t>
            </a:r>
            <a:endParaRPr lang="en-US" sz="1200" b="1" dirty="0">
              <a:latin typeface="+mn-lt"/>
            </a:endParaRPr>
          </a:p>
        </p:txBody>
      </p:sp>
      <p:cxnSp>
        <p:nvCxnSpPr>
          <p:cNvPr id="51" name="Straight Arrow Connector 50"/>
          <p:cNvCxnSpPr>
            <a:stCxn id="50" idx="3"/>
          </p:cNvCxnSpPr>
          <p:nvPr/>
        </p:nvCxnSpPr>
        <p:spPr>
          <a:xfrm flipV="1">
            <a:off x="7515876"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2" name="TextBox 51"/>
          <p:cNvSpPr txBox="1"/>
          <p:nvPr/>
        </p:nvSpPr>
        <p:spPr>
          <a:xfrm>
            <a:off x="2073002" y="2495513"/>
            <a:ext cx="5302514" cy="523220"/>
          </a:xfrm>
          <a:prstGeom prst="rect">
            <a:avLst/>
          </a:prstGeom>
          <a:noFill/>
        </p:spPr>
        <p:txBody>
          <a:bodyPr wrap="square" rtlCol="0">
            <a:spAutoFit/>
          </a:bodyPr>
          <a:lstStyle/>
          <a:p>
            <a:r>
              <a:rPr lang="en-US" sz="1400" b="1" dirty="0" smtClean="0">
                <a:latin typeface="+mn-lt"/>
              </a:rPr>
              <a:t>Using 4 pulses per symbol for illustrative purposes only. Long Range mode actually uses 64 pulses per symbol:</a:t>
            </a:r>
            <a:endParaRPr lang="en-US" sz="1400" b="1" dirty="0">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23</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24</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25</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26</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27</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28</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29</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30</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31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32</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33</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34</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35</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36</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1" name="Rectangle 10"/>
          <p:cNvSpPr/>
          <p:nvPr/>
        </p:nvSpPr>
        <p:spPr bwMode="auto">
          <a:xfrm>
            <a:off x="1517816" y="4664765"/>
            <a:ext cx="3220872" cy="13816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AW and AJ to make proposals at Orlando Meeting in March 2010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37</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38</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39</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40</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41</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3 pulses per symbol</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9" name="Rectangle 8"/>
          <p:cNvSpPr>
            <a:spLocks/>
          </p:cNvSpPr>
          <p:nvPr/>
        </p:nvSpPr>
        <p:spPr bwMode="auto">
          <a:xfrm>
            <a:off x="2679700" y="3162300"/>
            <a:ext cx="3775075" cy="533400"/>
          </a:xfrm>
          <a:prstGeom prst="rect">
            <a:avLst/>
          </a:prstGeom>
          <a:noFill/>
          <a:ln w="12700">
            <a:noFill/>
            <a:miter lim="800000"/>
            <a:headEnd/>
            <a:tailEnd/>
          </a:ln>
        </p:spPr>
        <p:txBody>
          <a:bodyPr wrap="none" lIns="0" tIns="0" rIns="0" bIns="0">
            <a:spAutoFit/>
          </a:bodyPr>
          <a:lstStyle/>
          <a:p>
            <a:pPr algn="l"/>
            <a:r>
              <a:rPr lang="en-US" sz="3000" b="1" dirty="0">
                <a:solidFill>
                  <a:schemeClr val="tx1"/>
                </a:solidFill>
                <a:latin typeface="Helvetica" charset="0"/>
                <a:cs typeface="Helvetica" charset="0"/>
                <a:sym typeface="Helvetica" charset="0"/>
              </a:rPr>
              <a:t>0001 0100 1001 1101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7" name="Content Placeholder 6"/>
          <p:cNvSpPr>
            <a:spLocks noGrp="1"/>
          </p:cNvSpPr>
          <p:nvPr>
            <p:ph idx="1"/>
          </p:nvPr>
        </p:nvSpPr>
        <p:spPr>
          <a:xfrm>
            <a:off x="685800" y="3697356"/>
            <a:ext cx="7772400" cy="2570922"/>
          </a:xfrm>
        </p:spPr>
        <p:txBody>
          <a:bodyPr/>
          <a:lstStyle/>
          <a:p>
            <a:r>
              <a:rPr lang="en-US" sz="2400" dirty="0" smtClean="0"/>
              <a:t>Notes</a:t>
            </a:r>
          </a:p>
          <a:p>
            <a:pPr lvl="1"/>
            <a:r>
              <a:rPr lang="en-US" sz="2000" dirty="0" smtClean="0"/>
              <a:t>4f devices must span at least the minimum band specified</a:t>
            </a:r>
          </a:p>
          <a:p>
            <a:pPr lvl="1"/>
            <a:r>
              <a:rPr lang="en-US" sz="2000" dirty="0" smtClean="0"/>
              <a:t>4f devices must not exceed the maximum band specified</a:t>
            </a:r>
          </a:p>
          <a:p>
            <a:pPr lvl="1"/>
            <a:r>
              <a:rPr lang="en-US" sz="2000" dirty="0" smtClean="0"/>
              <a:t>This band plan directly uses existing 4a bands to aid interoperability and coordination</a:t>
            </a:r>
          </a:p>
          <a:p>
            <a:pPr lvl="1"/>
            <a:r>
              <a:rPr lang="en-US" sz="2000" dirty="0" smtClean="0"/>
              <a:t>This band does not use the 4a mandatory band to leave that channel open for 4a device interoperability</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7</a:t>
            </a:fld>
            <a:endParaRPr lang="en-US"/>
          </a:p>
        </p:txBody>
      </p:sp>
      <p:graphicFrame>
        <p:nvGraphicFramePr>
          <p:cNvPr id="5" name="Table 4"/>
          <p:cNvGraphicFramePr>
            <a:graphicFrameLocks noGrp="1"/>
          </p:cNvGraphicFramePr>
          <p:nvPr/>
        </p:nvGraphicFramePr>
        <p:xfrm>
          <a:off x="0" y="1751344"/>
          <a:ext cx="9148650" cy="1574949"/>
        </p:xfrm>
        <a:graphic>
          <a:graphicData uri="http://schemas.openxmlformats.org/drawingml/2006/table">
            <a:tbl>
              <a:tblPr/>
              <a:tblGrid>
                <a:gridCol w="1306950"/>
                <a:gridCol w="1306950"/>
                <a:gridCol w="1306950"/>
                <a:gridCol w="1306950"/>
                <a:gridCol w="1306950"/>
                <a:gridCol w="1306950"/>
                <a:gridCol w="1306950"/>
              </a:tblGrid>
              <a:tr h="242299">
                <a:tc>
                  <a:txBody>
                    <a:bodyPr/>
                    <a:lstStyle/>
                    <a:p>
                      <a:pPr algn="ctr" fontAlgn="ctr"/>
                      <a:r>
                        <a:rPr lang="en-US" sz="900" b="1" i="0" u="none" strike="noStrike">
                          <a:solidFill>
                            <a:srgbClr val="000000"/>
                          </a:solidFill>
                          <a:latin typeface="Calibri"/>
                        </a:rPr>
                        <a:t>4f Band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Low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High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Fc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BW</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4a Channel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Channel Center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0273">
                <a:tc>
                  <a:txBody>
                    <a:bodyPr/>
                    <a:lstStyle/>
                    <a:p>
                      <a:pPr algn="ctr" fontAlgn="b"/>
                      <a:r>
                        <a:rPr lang="en-US" sz="800" b="0" i="0" u="none" strike="noStrike">
                          <a:solidFill>
                            <a:srgbClr val="000000"/>
                          </a:solidFill>
                          <a:latin typeface="Calibri"/>
                        </a:rPr>
                        <a:t>0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6289.6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6689.6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0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Uses instead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7288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7688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6988.8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2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8785.6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9185.6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285">
                <a:tc>
                  <a:txBody>
                    <a:bodyPr/>
                    <a:lstStyle/>
                    <a:p>
                      <a:pPr algn="ctr" fontAlgn="b"/>
                      <a:r>
                        <a:rPr lang="en-US" sz="800" b="0" i="0" u="none" strike="noStrike">
                          <a:solidFill>
                            <a:srgbClr val="000000"/>
                          </a:solidFill>
                          <a:latin typeface="Calibri"/>
                        </a:rPr>
                        <a:t>2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Calibri"/>
                        </a:rPr>
                        <a:t>8486.4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8</a:t>
            </a:fld>
            <a:endParaRPr lang="en-US"/>
          </a:p>
        </p:txBody>
      </p:sp>
      <p:pic>
        <p:nvPicPr>
          <p:cNvPr id="78853" name="Picture 5"/>
          <p:cNvPicPr>
            <a:picLocks noChangeAspect="1" noChangeArrowheads="1"/>
          </p:cNvPicPr>
          <p:nvPr/>
        </p:nvPicPr>
        <p:blipFill>
          <a:blip r:embed="rId3" cstate="print"/>
          <a:srcRect l="3134" t="27224" r="21978" b="34627"/>
          <a:stretch>
            <a:fillRect/>
          </a:stretch>
        </p:blipFill>
        <p:spPr bwMode="auto">
          <a:xfrm>
            <a:off x="13647" y="2279374"/>
            <a:ext cx="9130353" cy="2906973"/>
          </a:xfrm>
          <a:prstGeom prst="rect">
            <a:avLst/>
          </a:prstGeom>
          <a:noFill/>
          <a:ln w="9525">
            <a:noFill/>
            <a:miter lim="800000"/>
            <a:headEnd/>
            <a:tailEnd/>
          </a:ln>
        </p:spPr>
      </p:pic>
      <p:sp>
        <p:nvSpPr>
          <p:cNvPr id="12" name="TextBox 11"/>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pic>
        <p:nvPicPr>
          <p:cNvPr id="79875" name="Picture 3"/>
          <p:cNvPicPr>
            <a:picLocks noChangeAspect="1" noChangeArrowheads="1"/>
          </p:cNvPicPr>
          <p:nvPr/>
        </p:nvPicPr>
        <p:blipFill>
          <a:blip r:embed="rId3" cstate="print"/>
          <a:srcRect l="3134" t="33313" r="21978" b="28537"/>
          <a:stretch>
            <a:fillRect/>
          </a:stretch>
        </p:blipFill>
        <p:spPr bwMode="auto">
          <a:xfrm>
            <a:off x="0" y="2279374"/>
            <a:ext cx="9130353" cy="2906973"/>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4566</TotalTime>
  <Words>4023</Words>
  <Application>Microsoft Office PowerPoint</Application>
  <PresentationFormat>On-screen Show (4:3)</PresentationFormat>
  <Paragraphs>897</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IEEE-P802_15</vt:lpstr>
      <vt:lpstr>Slide 1</vt:lpstr>
      <vt:lpstr>Overview</vt:lpstr>
      <vt:lpstr>Outline of Proposed Standard</vt:lpstr>
      <vt:lpstr>UWB Air Interface</vt:lpstr>
      <vt:lpstr>Summary Characteristics</vt:lpstr>
      <vt:lpstr>SFD</vt:lpstr>
      <vt:lpstr>Frequency Band Plan</vt:lpstr>
      <vt:lpstr>Band Plan Plots – Band 0</vt:lpstr>
      <vt:lpstr>Band Plan Plots - Band 0</vt:lpstr>
      <vt:lpstr>Band Plan Plots - Band 1</vt:lpstr>
      <vt:lpstr>Band Plan Plots – Band 2</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Synchronization Aids #1</vt:lpstr>
      <vt:lpstr>Synchronization Aids #2</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223</cp:revision>
  <cp:lastPrinted>1998-02-10T13:28:06Z</cp:lastPrinted>
  <dcterms:created xsi:type="dcterms:W3CDTF">2009-08-03T14:57:11Z</dcterms:created>
  <dcterms:modified xsi:type="dcterms:W3CDTF">2010-03-18T16:24:18Z</dcterms:modified>
</cp:coreProperties>
</file>