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59" r:id="rId2"/>
    <p:sldId id="260" r:id="rId3"/>
    <p:sldId id="261" r:id="rId4"/>
    <p:sldId id="263" r:id="rId5"/>
    <p:sldId id="264" r:id="rId6"/>
    <p:sldId id="303" r:id="rId7"/>
    <p:sldId id="306" r:id="rId8"/>
    <p:sldId id="307" r:id="rId9"/>
    <p:sldId id="308" r:id="rId10"/>
    <p:sldId id="309" r:id="rId11"/>
    <p:sldId id="310" r:id="rId12"/>
    <p:sldId id="266" r:id="rId13"/>
    <p:sldId id="314" r:id="rId14"/>
    <p:sldId id="268" r:id="rId15"/>
    <p:sldId id="270" r:id="rId16"/>
    <p:sldId id="274" r:id="rId17"/>
    <p:sldId id="315" r:id="rId18"/>
    <p:sldId id="316" r:id="rId19"/>
    <p:sldId id="317" r:id="rId20"/>
    <p:sldId id="299" r:id="rId21"/>
    <p:sldId id="304" r:id="rId22"/>
    <p:sldId id="305" r:id="rId23"/>
    <p:sldId id="286" r:id="rId24"/>
    <p:sldId id="276" r:id="rId25"/>
    <p:sldId id="278" r:id="rId26"/>
    <p:sldId id="279" r:id="rId27"/>
    <p:sldId id="284" r:id="rId28"/>
    <p:sldId id="281" r:id="rId29"/>
    <p:sldId id="280" r:id="rId30"/>
    <p:sldId id="282"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FF0000"/>
    <a:srgbClr val="FF00FF"/>
    <a:srgbClr val="FFFF99"/>
    <a:srgbClr val="A3E7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362" autoAdjust="0"/>
    <p:restoredTop sz="94660"/>
  </p:normalViewPr>
  <p:slideViewPr>
    <p:cSldViewPr snapToGrid="0" snapToObjects="1">
      <p:cViewPr varScale="1">
        <p:scale>
          <a:sx n="72" d="100"/>
          <a:sy n="72" d="100"/>
        </p:scale>
        <p:origin x="-738"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27</a:t>
            </a:fld>
            <a:endParaRPr 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31</a:t>
            </a:fld>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32</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33</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March 2010</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a:t>
            </a:r>
            <a:r>
              <a:rPr lang="en-US" sz="1400" b="1" dirty="0" smtClean="0"/>
              <a:t>15-09-0804-10-004f</a:t>
            </a:r>
            <a:endParaRPr 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91533"/>
            <a:ext cx="1600200" cy="215444"/>
          </a:xfrm>
        </p:spPr>
        <p:txBody>
          <a:bodyPr/>
          <a:lstStyle/>
          <a:p>
            <a:r>
              <a:rPr lang="en-US" dirty="0" smtClean="0"/>
              <a:t>March 2010</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[March 18 2010]</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10</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11</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0001 0100 1001 1101</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16 pulses minimum</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24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0" name="Rectangle 19"/>
          <p:cNvSpPr/>
          <p:nvPr/>
        </p:nvSpPr>
        <p:spPr bwMode="auto">
          <a:xfrm>
            <a:off x="5389728" y="3194249"/>
            <a:ext cx="3220872" cy="117356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Consider minimum</a:t>
            </a:r>
            <a:r>
              <a:rPr kumimoji="0" lang="en-US" sz="1400" i="0" u="none" strike="noStrike" cap="none" normalizeH="0" dirty="0" smtClean="0">
                <a:ln>
                  <a:noFill/>
                </a:ln>
                <a:solidFill>
                  <a:schemeClr val="tx1"/>
                </a:solidFill>
                <a:effectLst/>
                <a:latin typeface="+mn-lt"/>
              </a:rPr>
              <a:t> long range preamble length when defining Y.</a:t>
            </a:r>
          </a:p>
          <a:p>
            <a:pPr marL="0" marR="0" indent="0" algn="l" defTabSz="914400" rtl="0" eaLnBrk="0" fontAlgn="base" latinLnBrk="0" hangingPunct="0">
              <a:lnSpc>
                <a:spcPct val="100000"/>
              </a:lnSpc>
              <a:spcBef>
                <a:spcPct val="0"/>
              </a:spcBef>
              <a:spcAft>
                <a:spcPct val="0"/>
              </a:spcAft>
              <a:buClrTx/>
              <a:buSzTx/>
              <a:buFontTx/>
              <a:buNone/>
              <a:tabLst/>
            </a:pPr>
            <a:endParaRPr lang="en-US" sz="1400" baseline="0" dirty="0" smtClean="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96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1 MHz PRF</a:t>
            </a:r>
          </a:p>
          <a:p>
            <a:r>
              <a:rPr lang="en-US" sz="2000" dirty="0" smtClean="0"/>
              <a:t>SFD at 1 pulse per symbol</a:t>
            </a:r>
          </a:p>
          <a:p>
            <a:r>
              <a:rPr lang="en-US" sz="2000" dirty="0" smtClean="0"/>
              <a:t>PHR at 1 pulse per symbol</a:t>
            </a:r>
          </a:p>
          <a:p>
            <a:r>
              <a:rPr lang="en-US" sz="2000" dirty="0" smtClean="0"/>
              <a:t>Rest of packet demodulated at 3 pulses per symbol</a:t>
            </a:r>
            <a:endParaRPr lang="en-US" sz="2000" dirty="0"/>
          </a:p>
        </p:txBody>
      </p:sp>
      <p:sp>
        <p:nvSpPr>
          <p:cNvPr id="20" name="Rectangle 19"/>
          <p:cNvSpPr/>
          <p:nvPr/>
        </p:nvSpPr>
        <p:spPr bwMode="auto">
          <a:xfrm>
            <a:off x="6271589" y="685800"/>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2" name="Rectangle 21"/>
          <p:cNvSpPr/>
          <p:nvPr/>
        </p:nvSpPr>
        <p:spPr bwMode="auto">
          <a:xfrm>
            <a:off x="6271589" y="3573194"/>
            <a:ext cx="3220872" cy="163093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Reassess value of 3:1 mode when minimum packet length is resolved</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If included, define X and Y for this mode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TBD</a:t>
            </a: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Minimum (64 x 16) pulses (TBD)</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24</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94569" y="3845944"/>
            <a:ext cx="7375140" cy="2036241"/>
          </a:xfrm>
        </p:spPr>
        <p:txBody>
          <a:bodyPr/>
          <a:lstStyle/>
          <a:p>
            <a:r>
              <a:rPr lang="en-US" sz="2000" dirty="0" smtClean="0"/>
              <a:t>PRF @ 2 MHz PRF</a:t>
            </a:r>
          </a:p>
          <a:p>
            <a:r>
              <a:rPr lang="en-US" sz="2000" dirty="0" smtClean="0"/>
              <a:t>SFD symbols at 64 pulses per bit</a:t>
            </a:r>
          </a:p>
          <a:p>
            <a:r>
              <a:rPr lang="en-US" sz="2000" dirty="0" smtClean="0"/>
              <a:t>PHR symbols at 64 pulses per bit</a:t>
            </a:r>
          </a:p>
          <a:p>
            <a:r>
              <a:rPr lang="en-US" sz="2000" dirty="0" smtClean="0"/>
              <a:t>Rest of packet demodulated at 64 pulses per symbol</a:t>
            </a:r>
            <a:endParaRPr lang="en-US" sz="2000" dirty="0"/>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3" name="Rectangle 22"/>
          <p:cNvSpPr/>
          <p:nvPr/>
        </p:nvSpPr>
        <p:spPr bwMode="auto">
          <a:xfrm>
            <a:off x="5923128" y="3295934"/>
            <a:ext cx="3220872" cy="168302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Define X and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SFD to see if a different versions is better for Long Range Mode</a:t>
            </a:r>
          </a:p>
        </p:txBody>
      </p:sp>
      <p:sp>
        <p:nvSpPr>
          <p:cNvPr id="21" name="Rectangle 20"/>
          <p:cNvSpPr/>
          <p:nvPr/>
        </p:nvSpPr>
        <p:spPr bwMode="auto">
          <a:xfrm>
            <a:off x="5923128" y="4988150"/>
            <a:ext cx="3220872" cy="166982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SFD does not have to be the same as base mode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280585"/>
            <a:ext cx="7375140" cy="2415654"/>
          </a:xfrm>
        </p:spPr>
        <p:txBody>
          <a:bodyPr/>
          <a:lstStyle/>
          <a:p>
            <a:r>
              <a:rPr lang="en-US" sz="2000" dirty="0" smtClean="0"/>
              <a:t>LEI placed after CRC</a:t>
            </a:r>
          </a:p>
          <a:p>
            <a:r>
              <a:rPr lang="en-US" sz="2000" dirty="0" smtClean="0"/>
              <a:t>Optional delay (0.815 ms after start of SFD):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192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7" name="Rectangle 16"/>
          <p:cNvSpPr/>
          <p:nvPr/>
        </p:nvSpPr>
        <p:spPr bwMode="auto">
          <a:xfrm>
            <a:off x="5067042" y="4293705"/>
            <a:ext cx="3220872" cy="163329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In text, define delay in terms of “symbol times” but ensure that future changes in PRF do not break the definition.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17</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21" name="Rectangle 20"/>
          <p:cNvSpPr/>
          <p:nvPr/>
        </p:nvSpPr>
        <p:spPr bwMode="auto">
          <a:xfrm>
            <a:off x="5237327" y="5223388"/>
            <a:ext cx="3714943" cy="1252025"/>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smtClean="0">
                <a:ln>
                  <a:noFill/>
                </a:ln>
                <a:solidFill>
                  <a:schemeClr val="tx1"/>
                </a:solidFill>
                <a:effectLst/>
                <a:latin typeface="+mn-lt"/>
              </a:rPr>
              <a:t>Revisit exact encoding and LEI bit values considering full protected bit pattern to ensure minimum 1’s in default packets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18</a:t>
            </a:fld>
            <a:endParaRPr lang="en-US"/>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3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9" name="Rectangle 18"/>
          <p:cNvSpPr/>
          <p:nvPr/>
        </p:nvSpPr>
        <p:spPr bwMode="auto">
          <a:xfrm>
            <a:off x="4822886" y="3870476"/>
            <a:ext cx="3220872" cy="1765088"/>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Evaluate value of FEC for each mode</a:t>
            </a:r>
          </a:p>
          <a:p>
            <a:pPr marL="0" marR="0" indent="0" algn="l" defTabSz="914400" rtl="0" eaLnBrk="0" fontAlgn="base" latinLnBrk="0" hangingPunct="0">
              <a:lnSpc>
                <a:spcPct val="100000"/>
              </a:lnSpc>
              <a:spcBef>
                <a:spcPct val="0"/>
              </a:spcBef>
              <a:spcAft>
                <a:spcPct val="0"/>
              </a:spcAft>
              <a:buClrTx/>
              <a:buSzTx/>
              <a:buFontTx/>
              <a:buNone/>
              <a:tabLst/>
            </a:pPr>
            <a:endParaRPr lang="en-US" sz="1400"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Then readdress length of Encoding Type field </a:t>
            </a:r>
          </a:p>
        </p:txBody>
      </p:sp>
      <p:sp>
        <p:nvSpPr>
          <p:cNvPr id="20" name="Rectangle 19"/>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21" name="Rectangle 20"/>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22" name="Rectangle 21"/>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23" name="TextBox 22"/>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24" name="TextBox 23"/>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25" name="TextBox 24"/>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26" name="Rectangle 25"/>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27" name="TextBox 26"/>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28" name="Rectangle 2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29" name="TextBox 2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a:xfrm>
            <a:off x="3405934" y="6489481"/>
            <a:ext cx="530225" cy="182562"/>
          </a:xfrm>
        </p:spPr>
        <p:txBody>
          <a:bodyPr/>
          <a:lstStyle/>
          <a:p>
            <a:r>
              <a:rPr lang="en-US" smtClean="0"/>
              <a:t>Slide </a:t>
            </a:r>
            <a:fld id="{6A103422-731A-47FB-8632-0FB7517879FE}" type="slidenum">
              <a:rPr lang="en-US" smtClean="0"/>
              <a:pPr/>
              <a:t>19</a:t>
            </a:fld>
            <a:endParaRPr lang="en-US"/>
          </a:p>
        </p:txBody>
      </p:sp>
      <p:sp>
        <p:nvSpPr>
          <p:cNvPr id="9" name="Rectangle 8"/>
          <p:cNvSpPr/>
          <p:nvPr/>
        </p:nvSpPr>
        <p:spPr bwMode="auto">
          <a:xfrm>
            <a:off x="319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157807"/>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5" y="3454344"/>
          <a:ext cx="7114513" cy="2784115"/>
        </p:xfrm>
        <a:graphic>
          <a:graphicData uri="http://schemas.openxmlformats.org/drawingml/2006/table">
            <a:tbl>
              <a:tblPr/>
              <a:tblGrid>
                <a:gridCol w="2757444"/>
                <a:gridCol w="435706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0.815 ms delay from start of SFD</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192 pulses</a:t>
                      </a:r>
                    </a:p>
                    <a:p>
                      <a:pPr marL="0" marR="0">
                        <a:spcBef>
                          <a:spcPts val="0"/>
                        </a:spcBef>
                        <a:spcAft>
                          <a:spcPts val="0"/>
                        </a:spcAft>
                      </a:pPr>
                      <a:r>
                        <a:rPr lang="en-US" sz="1600" dirty="0" smtClean="0">
                          <a:latin typeface="Calibri"/>
                          <a:ea typeface="Times New Roman"/>
                          <a:cs typeface="Times New Roman"/>
                        </a:rPr>
                        <a:t>0b100:		256 pulses</a:t>
                      </a:r>
                    </a:p>
                    <a:p>
                      <a:pPr marL="0" marR="0">
                        <a:spcBef>
                          <a:spcPts val="0"/>
                        </a:spcBef>
                        <a:spcAft>
                          <a:spcPts val="0"/>
                        </a:spcAft>
                      </a:pPr>
                      <a:r>
                        <a:rPr lang="en-US" sz="1600" dirty="0" smtClean="0">
                          <a:latin typeface="Calibri"/>
                          <a:ea typeface="Times New Roman"/>
                          <a:cs typeface="Times New Roman"/>
                        </a:rPr>
                        <a:t>0b101:		512 pulses</a:t>
                      </a:r>
                    </a:p>
                    <a:p>
                      <a:pPr marL="0" marR="0">
                        <a:spcBef>
                          <a:spcPts val="0"/>
                        </a:spcBef>
                        <a:spcAft>
                          <a:spcPts val="0"/>
                        </a:spcAft>
                      </a:pPr>
                      <a:r>
                        <a:rPr lang="en-US" sz="1600" dirty="0" smtClean="0">
                          <a:latin typeface="Calibri"/>
                          <a:ea typeface="Times New Roman"/>
                          <a:cs typeface="Times New Roman"/>
                        </a:rPr>
                        <a:t>0b110: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584601"/>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solidFill>
                <a:srgbClr val="FF0000"/>
              </a:solidFill>
            </a:endParaRPr>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20</a:t>
            </a:fld>
            <a:endParaRPr lang="en-US"/>
          </a:p>
        </p:txBody>
      </p:sp>
      <p:sp>
        <p:nvSpPr>
          <p:cNvPr id="8" name="Rectangle 7"/>
          <p:cNvSpPr/>
          <p:nvPr/>
        </p:nvSpPr>
        <p:spPr bwMode="auto">
          <a:xfrm>
            <a:off x="799811" y="1951630"/>
            <a:ext cx="4882661"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RFID/TG4f</a:t>
            </a:r>
          </a:p>
        </p:txBody>
      </p:sp>
      <p:sp>
        <p:nvSpPr>
          <p:cNvPr id="13" name="Rectangle 12"/>
          <p:cNvSpPr/>
          <p:nvPr/>
        </p:nvSpPr>
        <p:spPr bwMode="auto">
          <a:xfrm>
            <a:off x="3959986" y="3043451"/>
            <a:ext cx="1758462"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OOK and BPM/BPSK Coherent Rx</a:t>
            </a:r>
          </a:p>
        </p:txBody>
      </p:sp>
      <p:sp>
        <p:nvSpPr>
          <p:cNvPr id="14" name="Rectangle 13"/>
          <p:cNvSpPr/>
          <p:nvPr/>
        </p:nvSpPr>
        <p:spPr bwMode="auto">
          <a:xfrm>
            <a:off x="798639"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effectLst/>
                <a:latin typeface="+mn-lt"/>
              </a:rPr>
              <a:t>OOK</a:t>
            </a:r>
            <a:r>
              <a:rPr kumimoji="0" lang="en-US" sz="1400" b="1" i="0" u="none" strike="noStrike" cap="none" normalizeH="0" baseline="0" dirty="0" smtClean="0">
                <a:ln>
                  <a:noFill/>
                </a:ln>
                <a:solidFill>
                  <a:schemeClr val="tx1"/>
                </a:solidFill>
                <a:effectLst/>
                <a:latin typeface="+mn-lt"/>
              </a:rPr>
              <a:t> </a:t>
            </a:r>
            <a:r>
              <a:rPr kumimoji="0" lang="en-US" sz="1600" b="1" i="0" u="none" strike="noStrike" cap="none" normalizeH="0" baseline="0" dirty="0" smtClean="0">
                <a:ln>
                  <a:noFill/>
                </a:ln>
                <a:solidFill>
                  <a:schemeClr val="tx1"/>
                </a:solidFill>
                <a:effectLst/>
                <a:latin typeface="+mn-lt"/>
              </a:rPr>
              <a:t>Non-Coherent</a:t>
            </a:r>
            <a:r>
              <a:rPr kumimoji="0" lang="en-US" sz="1600" b="1" i="0" u="none" strike="noStrike" cap="none" normalizeH="0" dirty="0" smtClean="0">
                <a:ln>
                  <a:noFill/>
                </a:ln>
                <a:solidFill>
                  <a:schemeClr val="tx1"/>
                </a:solidFill>
                <a:effectLst/>
                <a:latin typeface="+mn-lt"/>
              </a:rPr>
              <a:t> RFID Rx</a:t>
            </a:r>
            <a:endParaRPr kumimoji="0" lang="en-US" sz="16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2361991" y="3043451"/>
            <a:ext cx="1364776" cy="791570"/>
          </a:xfrm>
          <a:prstGeom prst="rect">
            <a:avLst/>
          </a:prstGeom>
          <a:solidFill>
            <a:schemeClr val="accent6">
              <a:lumMod val="40000"/>
              <a:lumOff val="6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Coherent RFID Rx</a:t>
            </a:r>
          </a:p>
        </p:txBody>
      </p:sp>
      <p:sp>
        <p:nvSpPr>
          <p:cNvPr id="17" name="Rectangle 16"/>
          <p:cNvSpPr/>
          <p:nvPr/>
        </p:nvSpPr>
        <p:spPr bwMode="auto">
          <a:xfrm>
            <a:off x="1369441" y="5254388"/>
            <a:ext cx="181494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Base/Enhanced Mode RFID Tx</a:t>
            </a:r>
          </a:p>
        </p:txBody>
      </p:sp>
      <p:sp>
        <p:nvSpPr>
          <p:cNvPr id="19" name="Rectangle 18"/>
          <p:cNvSpPr/>
          <p:nvPr/>
        </p:nvSpPr>
        <p:spPr bwMode="auto">
          <a:xfrm>
            <a:off x="3697080" y="5254388"/>
            <a:ext cx="1704032" cy="791570"/>
          </a:xfrm>
          <a:prstGeom prst="rect">
            <a:avLst/>
          </a:prstGeom>
          <a:solidFill>
            <a:schemeClr val="accent6">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OOK Long Range Mode RFID Tx</a:t>
            </a: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48" name="Rectangle 47"/>
          <p:cNvSpPr/>
          <p:nvPr/>
        </p:nvSpPr>
        <p:spPr bwMode="auto">
          <a:xfrm>
            <a:off x="6309377" y="5254387"/>
            <a:ext cx="1364776" cy="791570"/>
          </a:xfrm>
          <a:prstGeom prst="rect">
            <a:avLst/>
          </a:prstGeom>
          <a:solidFill>
            <a:schemeClr val="accent6">
              <a:lumMod val="20000"/>
              <a:lumOff val="80000"/>
            </a:schemeClr>
          </a:solidFill>
          <a:ln w="12700" cap="flat" cmpd="sng" algn="ctr">
            <a:solidFill>
              <a:srgbClr val="FF0000"/>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 UWB Tag</a:t>
            </a:r>
          </a:p>
        </p:txBody>
      </p:sp>
      <p:cxnSp>
        <p:nvCxnSpPr>
          <p:cNvPr id="53" name="Straight Arrow Connector 52"/>
          <p:cNvCxnSpPr>
            <a:stCxn id="17" idx="0"/>
            <a:endCxn id="14" idx="2"/>
          </p:cNvCxnSpPr>
          <p:nvPr/>
        </p:nvCxnSpPr>
        <p:spPr bwMode="auto">
          <a:xfrm rot="16200000" flipV="1">
            <a:off x="1169287" y="4146762"/>
            <a:ext cx="1419367" cy="79588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55" name="Straight Arrow Connector 54"/>
          <p:cNvCxnSpPr>
            <a:stCxn id="19" idx="0"/>
            <a:endCxn id="15" idx="2"/>
          </p:cNvCxnSpPr>
          <p:nvPr/>
        </p:nvCxnSpPr>
        <p:spPr bwMode="auto">
          <a:xfrm rot="16200000" flipV="1">
            <a:off x="3087055" y="3792346"/>
            <a:ext cx="1419367" cy="150471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66" name="Straight Arrow Connector 65"/>
          <p:cNvCxnSpPr>
            <a:stCxn id="48" idx="0"/>
            <a:endCxn id="13" idx="2"/>
          </p:cNvCxnSpPr>
          <p:nvPr/>
        </p:nvCxnSpPr>
        <p:spPr bwMode="auto">
          <a:xfrm rot="16200000" flipV="1">
            <a:off x="5205808" y="3468430"/>
            <a:ext cx="1419366" cy="215254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cxnSp>
        <p:nvCxnSpPr>
          <p:cNvPr id="68" name="Straight Arrow Connector 67"/>
          <p:cNvCxnSpPr>
            <a:stCxn id="19" idx="0"/>
            <a:endCxn id="13" idx="2"/>
          </p:cNvCxnSpPr>
          <p:nvPr/>
        </p:nvCxnSpPr>
        <p:spPr bwMode="auto">
          <a:xfrm rot="5400000" flipH="1" flipV="1">
            <a:off x="3984473" y="4399645"/>
            <a:ext cx="1419367" cy="290121"/>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0" name="Straight Arrow Connector 69"/>
          <p:cNvCxnSpPr>
            <a:stCxn id="17" idx="0"/>
            <a:endCxn id="15" idx="2"/>
          </p:cNvCxnSpPr>
          <p:nvPr/>
        </p:nvCxnSpPr>
        <p:spPr bwMode="auto">
          <a:xfrm rot="5400000" flipH="1" flipV="1">
            <a:off x="1950962" y="4160972"/>
            <a:ext cx="1419367" cy="76746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2" name="Straight Arrow Connector 71"/>
          <p:cNvCxnSpPr>
            <a:stCxn id="19" idx="0"/>
            <a:endCxn id="14" idx="2"/>
          </p:cNvCxnSpPr>
          <p:nvPr/>
        </p:nvCxnSpPr>
        <p:spPr bwMode="auto">
          <a:xfrm rot="16200000" flipV="1">
            <a:off x="2305379" y="3010670"/>
            <a:ext cx="1419367" cy="306806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78" name="Straight Arrow Connector 77"/>
          <p:cNvCxnSpPr>
            <a:stCxn id="17" idx="0"/>
            <a:endCxn id="13" idx="2"/>
          </p:cNvCxnSpPr>
          <p:nvPr/>
        </p:nvCxnSpPr>
        <p:spPr bwMode="auto">
          <a:xfrm rot="5400000" flipH="1" flipV="1">
            <a:off x="2848381" y="3263553"/>
            <a:ext cx="1419367" cy="25623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85" name="Straight Arrow Connector 84"/>
          <p:cNvCxnSpPr/>
          <p:nvPr/>
        </p:nvCxnSpPr>
        <p:spPr bwMode="auto">
          <a:xfrm>
            <a:off x="5106575" y="3835026"/>
            <a:ext cx="2110150" cy="1419361"/>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grpSp>
        <p:nvGrpSpPr>
          <p:cNvPr id="125" name="Group 124"/>
          <p:cNvGrpSpPr/>
          <p:nvPr/>
        </p:nvGrpSpPr>
        <p:grpSpPr>
          <a:xfrm>
            <a:off x="6520026" y="3197339"/>
            <a:ext cx="2308254" cy="523220"/>
            <a:chOff x="6520026" y="3197339"/>
            <a:chExt cx="2308254" cy="523220"/>
          </a:xfrm>
        </p:grpSpPr>
        <p:cxnSp>
          <p:nvCxnSpPr>
            <p:cNvPr id="40" name="Straight Arrow Connector 39"/>
            <p:cNvCxnSpPr/>
            <p:nvPr/>
          </p:nvCxnSpPr>
          <p:spPr bwMode="auto">
            <a:xfrm>
              <a:off x="6520026" y="3390523"/>
              <a:ext cx="414787" cy="1588"/>
            </a:xfrm>
            <a:prstGeom prst="straightConnector1">
              <a:avLst/>
            </a:prstGeom>
            <a:solidFill>
              <a:schemeClr val="accent1"/>
            </a:solidFill>
            <a:ln w="28575" cap="flat" cmpd="sng" algn="ctr">
              <a:solidFill>
                <a:srgbClr val="FF0000"/>
              </a:solidFill>
              <a:prstDash val="sysDash"/>
              <a:round/>
              <a:headEnd type="none" w="sm" len="sm"/>
              <a:tailEnd type="arrow"/>
            </a:ln>
            <a:effectLst/>
          </p:spPr>
        </p:cxnSp>
        <p:sp>
          <p:nvSpPr>
            <p:cNvPr id="41" name="TextBox 40"/>
            <p:cNvSpPr txBox="1"/>
            <p:nvPr/>
          </p:nvSpPr>
          <p:spPr>
            <a:xfrm>
              <a:off x="6934813" y="3197339"/>
              <a:ext cx="1893467" cy="523220"/>
            </a:xfrm>
            <a:prstGeom prst="rect">
              <a:avLst/>
            </a:prstGeom>
            <a:noFill/>
          </p:spPr>
          <p:txBody>
            <a:bodyPr wrap="square" rtlCol="0">
              <a:spAutoFit/>
            </a:bodyPr>
            <a:lstStyle/>
            <a:p>
              <a:r>
                <a:rPr lang="en-US" sz="1400" b="1" dirty="0" smtClean="0">
                  <a:latin typeface="+mn-lt"/>
                </a:rPr>
                <a:t>Optional, already defined (4a)</a:t>
              </a:r>
              <a:endParaRPr lang="en-US" sz="1400" b="1" dirty="0">
                <a:latin typeface="+mn-lt"/>
              </a:endParaRPr>
            </a:p>
          </p:txBody>
        </p:sp>
      </p:grpSp>
      <p:grpSp>
        <p:nvGrpSpPr>
          <p:cNvPr id="127" name="Group 126"/>
          <p:cNvGrpSpPr/>
          <p:nvPr/>
        </p:nvGrpSpPr>
        <p:grpSpPr>
          <a:xfrm>
            <a:off x="6520026" y="2366866"/>
            <a:ext cx="2518248" cy="307777"/>
            <a:chOff x="6520026" y="1951630"/>
            <a:chExt cx="2518248" cy="307777"/>
          </a:xfrm>
        </p:grpSpPr>
        <p:cxnSp>
          <p:nvCxnSpPr>
            <p:cNvPr id="50" name="Straight Arrow Connector 49"/>
            <p:cNvCxnSpPr/>
            <p:nvPr/>
          </p:nvCxnSpPr>
          <p:spPr bwMode="auto">
            <a:xfrm>
              <a:off x="6520026" y="2088542"/>
              <a:ext cx="41478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sp>
          <p:nvSpPr>
            <p:cNvPr id="51" name="TextBox 50"/>
            <p:cNvSpPr txBox="1"/>
            <p:nvPr/>
          </p:nvSpPr>
          <p:spPr>
            <a:xfrm>
              <a:off x="6934813" y="1951630"/>
              <a:ext cx="2103461" cy="307777"/>
            </a:xfrm>
            <a:prstGeom prst="rect">
              <a:avLst/>
            </a:prstGeom>
            <a:noFill/>
          </p:spPr>
          <p:txBody>
            <a:bodyPr wrap="none" rtlCol="0">
              <a:spAutoFit/>
            </a:bodyPr>
            <a:lstStyle/>
            <a:p>
              <a:r>
                <a:rPr lang="en-US" sz="1400" b="1" dirty="0" smtClean="0">
                  <a:latin typeface="+mn-lt"/>
                </a:rPr>
                <a:t>Mandatory Rx Support</a:t>
              </a:r>
              <a:endParaRPr lang="en-US" sz="1400" b="1" dirty="0">
                <a:latin typeface="+mn-lt"/>
              </a:endParaRPr>
            </a:p>
          </p:txBody>
        </p:sp>
      </p:grpSp>
      <p:grpSp>
        <p:nvGrpSpPr>
          <p:cNvPr id="126" name="Group 125"/>
          <p:cNvGrpSpPr/>
          <p:nvPr/>
        </p:nvGrpSpPr>
        <p:grpSpPr>
          <a:xfrm>
            <a:off x="6520026" y="2782102"/>
            <a:ext cx="2308254" cy="307777"/>
            <a:chOff x="6520026" y="2889562"/>
            <a:chExt cx="2308254" cy="307777"/>
          </a:xfrm>
        </p:grpSpPr>
        <p:cxnSp>
          <p:nvCxnSpPr>
            <p:cNvPr id="95" name="Straight Arrow Connector 94"/>
            <p:cNvCxnSpPr/>
            <p:nvPr/>
          </p:nvCxnSpPr>
          <p:spPr bwMode="auto">
            <a:xfrm>
              <a:off x="6520026" y="3026474"/>
              <a:ext cx="414787" cy="1588"/>
            </a:xfrm>
            <a:prstGeom prst="straightConnector1">
              <a:avLst/>
            </a:prstGeom>
            <a:solidFill>
              <a:schemeClr val="accent1"/>
            </a:solidFill>
            <a:ln w="28575" cap="flat" cmpd="sng" algn="ctr">
              <a:solidFill>
                <a:schemeClr val="tx1"/>
              </a:solidFill>
              <a:prstDash val="sysDash"/>
              <a:round/>
              <a:headEnd type="none" w="sm" len="sm"/>
              <a:tailEnd type="arrow"/>
            </a:ln>
            <a:effectLst/>
          </p:spPr>
        </p:cxnSp>
        <p:sp>
          <p:nvSpPr>
            <p:cNvPr id="96" name="TextBox 95"/>
            <p:cNvSpPr txBox="1"/>
            <p:nvPr/>
          </p:nvSpPr>
          <p:spPr>
            <a:xfrm>
              <a:off x="6934813" y="2889562"/>
              <a:ext cx="1893467" cy="307777"/>
            </a:xfrm>
            <a:prstGeom prst="rect">
              <a:avLst/>
            </a:prstGeom>
            <a:noFill/>
          </p:spPr>
          <p:txBody>
            <a:bodyPr wrap="none" rtlCol="0">
              <a:spAutoFit/>
            </a:bodyPr>
            <a:lstStyle/>
            <a:p>
              <a:r>
                <a:rPr lang="en-US" sz="1400" b="1" dirty="0" smtClean="0">
                  <a:latin typeface="+mn-lt"/>
                </a:rPr>
                <a:t>Already defined (4a)</a:t>
              </a:r>
              <a:endParaRPr lang="en-US" sz="1400" b="1" dirty="0">
                <a:latin typeface="+mn-lt"/>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 Aids #1</a:t>
            </a:r>
            <a:endParaRPr lang="en-US" dirty="0"/>
          </a:p>
        </p:txBody>
      </p:sp>
      <p:sp>
        <p:nvSpPr>
          <p:cNvPr id="3" name="Content Placeholder 2"/>
          <p:cNvSpPr>
            <a:spLocks noGrp="1"/>
          </p:cNvSpPr>
          <p:nvPr>
            <p:ph idx="1"/>
          </p:nvPr>
        </p:nvSpPr>
        <p:spPr/>
        <p:txBody>
          <a:bodyPr/>
          <a:lstStyle/>
          <a:p>
            <a:r>
              <a:rPr lang="en-US" sz="2400" dirty="0" smtClean="0"/>
              <a:t>All tags must implement the following modulation modification</a:t>
            </a:r>
          </a:p>
          <a:p>
            <a:pPr lvl="1"/>
            <a:r>
              <a:rPr lang="en-US" sz="2000" dirty="0" smtClean="0"/>
              <a:t>Insert a redundant data “1” after a run of 128 data “0”s</a:t>
            </a:r>
          </a:p>
          <a:p>
            <a:r>
              <a:rPr lang="en-US" sz="2400" dirty="0" smtClean="0"/>
              <a:t>All receivers must implement the following demodulation modification:</a:t>
            </a:r>
          </a:p>
          <a:p>
            <a:pPr lvl="1"/>
            <a:r>
              <a:rPr lang="en-US" sz="2000" dirty="0" smtClean="0"/>
              <a:t>Ignore any “1” following a run of 128 “0”s</a:t>
            </a:r>
          </a:p>
          <a:p>
            <a:r>
              <a:rPr lang="en-US" sz="2400" dirty="0" smtClean="0"/>
              <a:t>The Long Range 0 symbol must be modified to include a single pulse and 63 empty pulse positions</a:t>
            </a:r>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71939"/>
          </a:xfrm>
        </p:spPr>
        <p:txBody>
          <a:bodyPr/>
          <a:lstStyle/>
          <a:p>
            <a:r>
              <a:rPr lang="en-US" dirty="0" smtClean="0"/>
              <a:t>Synchronization Aids #2</a:t>
            </a:r>
            <a:endParaRPr lang="en-US" dirty="0"/>
          </a:p>
        </p:txBody>
      </p:sp>
      <p:sp>
        <p:nvSpPr>
          <p:cNvPr id="12" name="Content Placeholder 11"/>
          <p:cNvSpPr>
            <a:spLocks noGrp="1"/>
          </p:cNvSpPr>
          <p:nvPr>
            <p:ph idx="1"/>
          </p:nvPr>
        </p:nvSpPr>
        <p:spPr>
          <a:xfrm>
            <a:off x="695859" y="1494182"/>
            <a:ext cx="7772400" cy="974035"/>
          </a:xfrm>
        </p:spPr>
        <p:txBody>
          <a:bodyPr/>
          <a:lstStyle/>
          <a:p>
            <a:r>
              <a:rPr lang="en-US" sz="2400" dirty="0" smtClean="0"/>
              <a:t>Long Range Mode preamble must include the 1 pulse per symbol SFD as the last 16 pulses</a:t>
            </a:r>
            <a:endParaRPr lang="en-US" sz="2400"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22</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cxnSp>
        <p:nvCxnSpPr>
          <p:cNvPr id="13" name="Straight Connector 12"/>
          <p:cNvCxnSpPr/>
          <p:nvPr/>
        </p:nvCxnSpPr>
        <p:spPr>
          <a:xfrm rot="5400000">
            <a:off x="5018515" y="4685678"/>
            <a:ext cx="2867491" cy="0"/>
          </a:xfrm>
          <a:prstGeom prst="line">
            <a:avLst/>
          </a:prstGeom>
          <a:ln w="12700">
            <a:solidFill>
              <a:schemeClr val="tx1"/>
            </a:solidFill>
            <a:headEnd type="none" w="med" len="med"/>
            <a:tailEnd type="none" w="med" len="med"/>
          </a:ln>
          <a:effectLst/>
        </p:spPr>
        <p:style>
          <a:lnRef idx="2">
            <a:schemeClr val="accent2"/>
          </a:lnRef>
          <a:fillRef idx="0">
            <a:schemeClr val="accent2"/>
          </a:fillRef>
          <a:effectRef idx="1">
            <a:schemeClr val="accent2"/>
          </a:effectRef>
          <a:fontRef idx="minor">
            <a:schemeClr val="tx1"/>
          </a:fontRef>
        </p:style>
      </p:cxnSp>
      <p:sp>
        <p:nvSpPr>
          <p:cNvPr id="14" name="Rectangle 13"/>
          <p:cNvSpPr/>
          <p:nvPr/>
        </p:nvSpPr>
        <p:spPr>
          <a:xfrm>
            <a:off x="5264001" y="5817580"/>
            <a:ext cx="1188257" cy="266330"/>
          </a:xfrm>
          <a:prstGeom prst="rect">
            <a:avLst/>
          </a:prstGeom>
          <a:solidFill>
            <a:schemeClr val="accent2">
              <a:lumMod val="60000"/>
              <a:lumOff val="4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Preamble</a:t>
            </a:r>
            <a:endParaRPr lang="en-US" sz="1400" dirty="0">
              <a:solidFill>
                <a:schemeClr val="tx1"/>
              </a:solidFill>
            </a:endParaRPr>
          </a:p>
        </p:txBody>
      </p:sp>
      <p:sp>
        <p:nvSpPr>
          <p:cNvPr id="15" name="Rectangle 14"/>
          <p:cNvSpPr/>
          <p:nvPr/>
        </p:nvSpPr>
        <p:spPr>
          <a:xfrm>
            <a:off x="6452259" y="5817580"/>
            <a:ext cx="707898" cy="266330"/>
          </a:xfrm>
          <a:prstGeom prst="rect">
            <a:avLst/>
          </a:prstGeom>
          <a:solidFill>
            <a:schemeClr val="accent2">
              <a:lumMod val="40000"/>
              <a:lumOff val="6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SFD</a:t>
            </a:r>
            <a:endParaRPr lang="en-US" sz="1400" dirty="0">
              <a:solidFill>
                <a:schemeClr val="tx1"/>
              </a:solidFill>
            </a:endParaRPr>
          </a:p>
        </p:txBody>
      </p:sp>
      <p:sp>
        <p:nvSpPr>
          <p:cNvPr id="16" name="TextBox 15"/>
          <p:cNvSpPr txBox="1"/>
          <p:nvPr/>
        </p:nvSpPr>
        <p:spPr>
          <a:xfrm>
            <a:off x="4635303" y="5780868"/>
            <a:ext cx="628698" cy="338554"/>
          </a:xfrm>
          <a:prstGeom prst="rect">
            <a:avLst/>
          </a:prstGeom>
          <a:noFill/>
        </p:spPr>
        <p:txBody>
          <a:bodyPr wrap="none" rtlCol="0">
            <a:spAutoFit/>
          </a:bodyPr>
          <a:lstStyle/>
          <a:p>
            <a:r>
              <a:rPr lang="en-US" sz="1600" b="1" dirty="0" smtClean="0">
                <a:latin typeface="+mn-lt"/>
              </a:rPr>
              <a:t>Key:</a:t>
            </a:r>
            <a:endParaRPr lang="en-US" sz="1600" b="1" dirty="0">
              <a:latin typeface="+mn-lt"/>
            </a:endParaRPr>
          </a:p>
        </p:txBody>
      </p:sp>
      <p:sp>
        <p:nvSpPr>
          <p:cNvPr id="17" name="TextBox 16"/>
          <p:cNvSpPr txBox="1"/>
          <p:nvPr/>
        </p:nvSpPr>
        <p:spPr>
          <a:xfrm>
            <a:off x="129113" y="4188529"/>
            <a:ext cx="1733167" cy="477054"/>
          </a:xfrm>
          <a:prstGeom prst="rect">
            <a:avLst/>
          </a:prstGeom>
          <a:noFill/>
        </p:spPr>
        <p:txBody>
          <a:bodyPr wrap="none" rtlCol="0">
            <a:spAutoFit/>
          </a:bodyPr>
          <a:lstStyle/>
          <a:p>
            <a:r>
              <a:rPr lang="en-US" sz="1400" b="1" dirty="0" smtClean="0">
                <a:latin typeface="+mn-lt"/>
              </a:rPr>
              <a:t>Long Range Mode</a:t>
            </a:r>
          </a:p>
          <a:p>
            <a:r>
              <a:rPr lang="en-US" sz="1100" b="1" dirty="0" smtClean="0">
                <a:latin typeface="+mn-lt"/>
              </a:rPr>
              <a:t>(2 MHz)</a:t>
            </a:r>
            <a:endParaRPr lang="en-US" sz="1100" b="1" dirty="0">
              <a:latin typeface="+mn-lt"/>
            </a:endParaRPr>
          </a:p>
        </p:txBody>
      </p:sp>
      <p:sp>
        <p:nvSpPr>
          <p:cNvPr id="18" name="TextBox 17"/>
          <p:cNvSpPr txBox="1"/>
          <p:nvPr/>
        </p:nvSpPr>
        <p:spPr>
          <a:xfrm>
            <a:off x="129113" y="3544897"/>
            <a:ext cx="1128835" cy="477054"/>
          </a:xfrm>
          <a:prstGeom prst="rect">
            <a:avLst/>
          </a:prstGeom>
          <a:noFill/>
        </p:spPr>
        <p:txBody>
          <a:bodyPr wrap="none" rtlCol="0">
            <a:spAutoFit/>
          </a:bodyPr>
          <a:lstStyle/>
          <a:p>
            <a:r>
              <a:rPr lang="en-US" sz="1400" b="1" dirty="0" smtClean="0">
                <a:latin typeface="+mn-lt"/>
              </a:rPr>
              <a:t>Base Mode</a:t>
            </a:r>
          </a:p>
          <a:p>
            <a:r>
              <a:rPr lang="en-US" sz="1100" b="1" dirty="0" smtClean="0">
                <a:latin typeface="+mn-lt"/>
              </a:rPr>
              <a:t>(1 MHz)</a:t>
            </a:r>
          </a:p>
        </p:txBody>
      </p:sp>
      <p:sp>
        <p:nvSpPr>
          <p:cNvPr id="19" name="Rectangle 18"/>
          <p:cNvSpPr/>
          <p:nvPr/>
        </p:nvSpPr>
        <p:spPr>
          <a:xfrm>
            <a:off x="4148261" y="3580409"/>
            <a:ext cx="2304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1  1  1  1  1  1  1  1  1  1  1  1  1  1  1  1</a:t>
            </a:r>
            <a:endParaRPr lang="en-US" sz="1000" dirty="0">
              <a:solidFill>
                <a:schemeClr val="tx1"/>
              </a:solidFill>
            </a:endParaRPr>
          </a:p>
        </p:txBody>
      </p:sp>
      <p:sp>
        <p:nvSpPr>
          <p:cNvPr id="20" name="Rectangle 19"/>
          <p:cNvSpPr/>
          <p:nvPr/>
        </p:nvSpPr>
        <p:spPr>
          <a:xfrm>
            <a:off x="6452259" y="3580409"/>
            <a:ext cx="2304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0  0  0  1  0  1  0  0  1  0  0  1  1  1  0  1</a:t>
            </a:r>
            <a:endParaRPr lang="en-US" sz="1000" dirty="0">
              <a:solidFill>
                <a:schemeClr val="tx1"/>
              </a:solidFill>
            </a:endParaRPr>
          </a:p>
        </p:txBody>
      </p:sp>
      <p:sp>
        <p:nvSpPr>
          <p:cNvPr id="21" name="Rectangle 20"/>
          <p:cNvSpPr/>
          <p:nvPr/>
        </p:nvSpPr>
        <p:spPr>
          <a:xfrm>
            <a:off x="184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2" name="Rectangle 21"/>
          <p:cNvSpPr/>
          <p:nvPr/>
        </p:nvSpPr>
        <p:spPr>
          <a:xfrm>
            <a:off x="645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23" name="Rectangle 22"/>
          <p:cNvSpPr/>
          <p:nvPr/>
        </p:nvSpPr>
        <p:spPr>
          <a:xfrm>
            <a:off x="213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4" name="Rectangle 23"/>
          <p:cNvSpPr/>
          <p:nvPr/>
        </p:nvSpPr>
        <p:spPr>
          <a:xfrm>
            <a:off x="242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5" name="Rectangle 24"/>
          <p:cNvSpPr/>
          <p:nvPr/>
        </p:nvSpPr>
        <p:spPr>
          <a:xfrm>
            <a:off x="270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6" name="Rectangle 25"/>
          <p:cNvSpPr/>
          <p:nvPr/>
        </p:nvSpPr>
        <p:spPr>
          <a:xfrm>
            <a:off x="299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7" name="Rectangle 26"/>
          <p:cNvSpPr/>
          <p:nvPr/>
        </p:nvSpPr>
        <p:spPr>
          <a:xfrm>
            <a:off x="328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8" name="Rectangle 27"/>
          <p:cNvSpPr/>
          <p:nvPr/>
        </p:nvSpPr>
        <p:spPr>
          <a:xfrm>
            <a:off x="357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29" name="Rectangle 28"/>
          <p:cNvSpPr/>
          <p:nvPr/>
        </p:nvSpPr>
        <p:spPr>
          <a:xfrm>
            <a:off x="3860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0" name="Rectangle 29"/>
          <p:cNvSpPr/>
          <p:nvPr/>
        </p:nvSpPr>
        <p:spPr>
          <a:xfrm>
            <a:off x="4148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1" name="Rectangle 30"/>
          <p:cNvSpPr/>
          <p:nvPr/>
        </p:nvSpPr>
        <p:spPr>
          <a:xfrm>
            <a:off x="4436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2" name="Rectangle 31"/>
          <p:cNvSpPr/>
          <p:nvPr/>
        </p:nvSpPr>
        <p:spPr>
          <a:xfrm>
            <a:off x="4724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3" name="Rectangle 32"/>
          <p:cNvSpPr/>
          <p:nvPr/>
        </p:nvSpPr>
        <p:spPr>
          <a:xfrm>
            <a:off x="5012259" y="4215163"/>
            <a:ext cx="288000" cy="266330"/>
          </a:xfrm>
          <a:prstGeom prst="rect">
            <a:avLst/>
          </a:prstGeom>
          <a:solidFill>
            <a:schemeClr val="accent2">
              <a:lumMod val="60000"/>
              <a:lumOff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4" name="Rectangle 33"/>
          <p:cNvSpPr/>
          <p:nvPr/>
        </p:nvSpPr>
        <p:spPr>
          <a:xfrm>
            <a:off x="5300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0001</a:t>
            </a:r>
            <a:endParaRPr lang="en-US" sz="1000" dirty="0">
              <a:solidFill>
                <a:schemeClr val="tx1"/>
              </a:solidFill>
            </a:endParaRPr>
          </a:p>
        </p:txBody>
      </p:sp>
      <p:sp>
        <p:nvSpPr>
          <p:cNvPr id="35" name="Rectangle 34"/>
          <p:cNvSpPr/>
          <p:nvPr/>
        </p:nvSpPr>
        <p:spPr>
          <a:xfrm>
            <a:off x="674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6" name="Rectangle 35"/>
          <p:cNvSpPr/>
          <p:nvPr/>
        </p:nvSpPr>
        <p:spPr>
          <a:xfrm>
            <a:off x="702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7" name="Rectangle 36"/>
          <p:cNvSpPr/>
          <p:nvPr/>
        </p:nvSpPr>
        <p:spPr>
          <a:xfrm>
            <a:off x="7316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38" name="Rectangle 37"/>
          <p:cNvSpPr/>
          <p:nvPr/>
        </p:nvSpPr>
        <p:spPr>
          <a:xfrm>
            <a:off x="7604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39" name="Rectangle 38"/>
          <p:cNvSpPr/>
          <p:nvPr/>
        </p:nvSpPr>
        <p:spPr>
          <a:xfrm>
            <a:off x="7892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1111</a:t>
            </a:r>
            <a:endParaRPr lang="en-US" sz="1000" dirty="0">
              <a:solidFill>
                <a:schemeClr val="tx1"/>
              </a:solidFill>
            </a:endParaRPr>
          </a:p>
        </p:txBody>
      </p:sp>
      <p:sp>
        <p:nvSpPr>
          <p:cNvPr id="40" name="Rectangle 39"/>
          <p:cNvSpPr/>
          <p:nvPr/>
        </p:nvSpPr>
        <p:spPr>
          <a:xfrm>
            <a:off x="8180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1" name="Rectangle 40"/>
          <p:cNvSpPr/>
          <p:nvPr/>
        </p:nvSpPr>
        <p:spPr>
          <a:xfrm>
            <a:off x="8468259" y="4215163"/>
            <a:ext cx="288000" cy="266330"/>
          </a:xfrm>
          <a:prstGeom prst="rect">
            <a:avLst/>
          </a:prstGeom>
          <a:solidFill>
            <a:schemeClr val="accent2">
              <a:lumMod val="40000"/>
              <a:lumOff val="6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0000</a:t>
            </a:r>
            <a:endParaRPr lang="en-US" sz="1000" dirty="0">
              <a:solidFill>
                <a:schemeClr val="tx1"/>
              </a:solidFill>
            </a:endParaRPr>
          </a:p>
        </p:txBody>
      </p:sp>
      <p:sp>
        <p:nvSpPr>
          <p:cNvPr id="42" name="Rectangle 41"/>
          <p:cNvSpPr/>
          <p:nvPr/>
        </p:nvSpPr>
        <p:spPr>
          <a:xfrm>
            <a:off x="5588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0100</a:t>
            </a:r>
            <a:endParaRPr lang="en-US" sz="1000" dirty="0">
              <a:solidFill>
                <a:schemeClr val="tx1"/>
              </a:solidFill>
            </a:endParaRPr>
          </a:p>
        </p:txBody>
      </p:sp>
      <p:sp>
        <p:nvSpPr>
          <p:cNvPr id="43" name="Rectangle 42"/>
          <p:cNvSpPr/>
          <p:nvPr/>
        </p:nvSpPr>
        <p:spPr>
          <a:xfrm>
            <a:off x="5876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1001</a:t>
            </a:r>
            <a:endParaRPr lang="en-US" sz="1000" dirty="0">
              <a:solidFill>
                <a:schemeClr val="tx1"/>
              </a:solidFill>
            </a:endParaRPr>
          </a:p>
        </p:txBody>
      </p:sp>
      <p:sp>
        <p:nvSpPr>
          <p:cNvPr id="44" name="Rectangle 43"/>
          <p:cNvSpPr/>
          <p:nvPr/>
        </p:nvSpPr>
        <p:spPr>
          <a:xfrm>
            <a:off x="6164259" y="4215163"/>
            <a:ext cx="288000" cy="266330"/>
          </a:xfrm>
          <a:prstGeom prst="rect">
            <a:avLst/>
          </a:prstGeom>
          <a:solidFill>
            <a:schemeClr val="accent2">
              <a:lumMod val="20000"/>
              <a:lumOff val="8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1101</a:t>
            </a:r>
            <a:endParaRPr lang="en-US" sz="1000" dirty="0">
              <a:solidFill>
                <a:schemeClr val="tx1"/>
              </a:solidFill>
            </a:endParaRPr>
          </a:p>
        </p:txBody>
      </p:sp>
      <p:sp>
        <p:nvSpPr>
          <p:cNvPr id="45" name="Rectangle 44"/>
          <p:cNvSpPr/>
          <p:nvPr/>
        </p:nvSpPr>
        <p:spPr>
          <a:xfrm>
            <a:off x="8756259" y="4215163"/>
            <a:ext cx="288000" cy="266330"/>
          </a:xfrm>
          <a:prstGeom prst="rect">
            <a:avLst/>
          </a:prstGeom>
          <a:gradFill flip="none" rotWithShape="1">
            <a:gsLst>
              <a:gs pos="0">
                <a:schemeClr val="accent2">
                  <a:lumMod val="40000"/>
                  <a:lumOff val="60000"/>
                  <a:tint val="66000"/>
                  <a:satMod val="160000"/>
                </a:schemeClr>
              </a:gs>
              <a:gs pos="50000">
                <a:schemeClr val="accent2">
                  <a:lumMod val="40000"/>
                  <a:lumOff val="60000"/>
                  <a:tint val="44500"/>
                  <a:satMod val="160000"/>
                </a:schemeClr>
              </a:gs>
              <a:gs pos="100000">
                <a:schemeClr val="accent2">
                  <a:lumMod val="40000"/>
                  <a:lumOff val="60000"/>
                  <a:tint val="23500"/>
                  <a:satMod val="160000"/>
                </a:schemeClr>
              </a:gs>
            </a:gsLst>
            <a:lin ang="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000" dirty="0" smtClean="0">
                <a:solidFill>
                  <a:schemeClr val="tx1"/>
                </a:solidFill>
              </a:rPr>
              <a:t>Etc.</a:t>
            </a:r>
            <a:endParaRPr lang="en-US" sz="1000" dirty="0">
              <a:solidFill>
                <a:schemeClr val="tx1"/>
              </a:solidFill>
            </a:endParaRPr>
          </a:p>
        </p:txBody>
      </p:sp>
      <p:sp>
        <p:nvSpPr>
          <p:cNvPr id="46" name="TextBox 45"/>
          <p:cNvSpPr txBox="1"/>
          <p:nvPr/>
        </p:nvSpPr>
        <p:spPr>
          <a:xfrm>
            <a:off x="4148259" y="4680972"/>
            <a:ext cx="756938" cy="276999"/>
          </a:xfrm>
          <a:prstGeom prst="rect">
            <a:avLst/>
          </a:prstGeom>
          <a:noFill/>
        </p:spPr>
        <p:txBody>
          <a:bodyPr wrap="none" rtlCol="0">
            <a:spAutoFit/>
          </a:bodyPr>
          <a:lstStyle/>
          <a:p>
            <a:r>
              <a:rPr lang="en-US" sz="1200" b="1" dirty="0" smtClean="0">
                <a:latin typeface="+mn-lt"/>
              </a:rPr>
              <a:t>1:1 SFD</a:t>
            </a:r>
            <a:endParaRPr lang="en-US" sz="1200" b="1" dirty="0">
              <a:latin typeface="+mn-lt"/>
            </a:endParaRPr>
          </a:p>
        </p:txBody>
      </p:sp>
      <p:cxnSp>
        <p:nvCxnSpPr>
          <p:cNvPr id="47" name="Straight Arrow Connector 46"/>
          <p:cNvCxnSpPr>
            <a:stCxn id="46" idx="3"/>
          </p:cNvCxnSpPr>
          <p:nvPr/>
        </p:nvCxnSpPr>
        <p:spPr>
          <a:xfrm flipV="1">
            <a:off x="4905197"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48" name="TextBox 47"/>
          <p:cNvSpPr txBox="1"/>
          <p:nvPr/>
        </p:nvSpPr>
        <p:spPr>
          <a:xfrm>
            <a:off x="7659363" y="3868062"/>
            <a:ext cx="1384896" cy="276999"/>
          </a:xfrm>
          <a:prstGeom prst="rect">
            <a:avLst/>
          </a:prstGeom>
          <a:noFill/>
        </p:spPr>
        <p:txBody>
          <a:bodyPr wrap="square" rtlCol="0">
            <a:spAutoFit/>
          </a:bodyPr>
          <a:lstStyle/>
          <a:p>
            <a:r>
              <a:rPr lang="en-US" sz="1200" b="1" dirty="0" smtClean="0">
                <a:latin typeface="+mn-lt"/>
              </a:rPr>
              <a:t>1:1 SFD</a:t>
            </a:r>
            <a:endParaRPr lang="en-US" sz="1200" b="1" dirty="0">
              <a:latin typeface="+mn-lt"/>
            </a:endParaRPr>
          </a:p>
        </p:txBody>
      </p:sp>
      <p:cxnSp>
        <p:nvCxnSpPr>
          <p:cNvPr id="49" name="Straight Arrow Connector 48"/>
          <p:cNvCxnSpPr>
            <a:stCxn id="48" idx="1"/>
            <a:endCxn id="20" idx="2"/>
          </p:cNvCxnSpPr>
          <p:nvPr/>
        </p:nvCxnSpPr>
        <p:spPr>
          <a:xfrm rot="10800000">
            <a:off x="7604259" y="3846740"/>
            <a:ext cx="55104" cy="159823"/>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0" name="TextBox 49"/>
          <p:cNvSpPr txBox="1"/>
          <p:nvPr/>
        </p:nvSpPr>
        <p:spPr>
          <a:xfrm>
            <a:off x="6758938" y="4680972"/>
            <a:ext cx="756938" cy="276999"/>
          </a:xfrm>
          <a:prstGeom prst="rect">
            <a:avLst/>
          </a:prstGeom>
          <a:noFill/>
        </p:spPr>
        <p:txBody>
          <a:bodyPr wrap="none" rtlCol="0">
            <a:spAutoFit/>
          </a:bodyPr>
          <a:lstStyle/>
          <a:p>
            <a:r>
              <a:rPr lang="en-US" b="1" dirty="0" smtClean="0">
                <a:latin typeface="+mn-lt"/>
              </a:rPr>
              <a:t>4</a:t>
            </a:r>
            <a:r>
              <a:rPr lang="en-US" sz="1200" b="1" dirty="0" smtClean="0">
                <a:latin typeface="+mn-lt"/>
              </a:rPr>
              <a:t>:1 SFD</a:t>
            </a:r>
            <a:endParaRPr lang="en-US" sz="1200" b="1" dirty="0">
              <a:latin typeface="+mn-lt"/>
            </a:endParaRPr>
          </a:p>
        </p:txBody>
      </p:sp>
      <p:cxnSp>
        <p:nvCxnSpPr>
          <p:cNvPr id="51" name="Straight Arrow Connector 50"/>
          <p:cNvCxnSpPr>
            <a:stCxn id="50" idx="3"/>
          </p:cNvCxnSpPr>
          <p:nvPr/>
        </p:nvCxnSpPr>
        <p:spPr>
          <a:xfrm flipV="1">
            <a:off x="7515876" y="4481494"/>
            <a:ext cx="683062" cy="337978"/>
          </a:xfrm>
          <a:prstGeom prst="straightConnector1">
            <a:avLst/>
          </a:prstGeom>
          <a:ln w="12700">
            <a:solidFill>
              <a:schemeClr val="tx1"/>
            </a:solidFill>
            <a:headEnd type="none" w="med" len="med"/>
            <a:tailEnd type="triangle" w="med" len="med"/>
          </a:ln>
          <a:effectLst/>
        </p:spPr>
        <p:style>
          <a:lnRef idx="2">
            <a:schemeClr val="accent2"/>
          </a:lnRef>
          <a:fillRef idx="0">
            <a:schemeClr val="accent2"/>
          </a:fillRef>
          <a:effectRef idx="1">
            <a:schemeClr val="accent2"/>
          </a:effectRef>
          <a:fontRef idx="minor">
            <a:schemeClr val="tx1"/>
          </a:fontRef>
        </p:style>
      </p:cxnSp>
      <p:sp>
        <p:nvSpPr>
          <p:cNvPr id="52" name="TextBox 51"/>
          <p:cNvSpPr txBox="1"/>
          <p:nvPr/>
        </p:nvSpPr>
        <p:spPr>
          <a:xfrm>
            <a:off x="2073002" y="2495513"/>
            <a:ext cx="5302514" cy="523220"/>
          </a:xfrm>
          <a:prstGeom prst="rect">
            <a:avLst/>
          </a:prstGeom>
          <a:noFill/>
        </p:spPr>
        <p:txBody>
          <a:bodyPr wrap="square" rtlCol="0">
            <a:spAutoFit/>
          </a:bodyPr>
          <a:lstStyle/>
          <a:p>
            <a:r>
              <a:rPr lang="en-US" sz="1400" b="1" dirty="0" smtClean="0">
                <a:latin typeface="+mn-lt"/>
              </a:rPr>
              <a:t>Using 4 pulses per symbol for illustrative purposes only. Long Range mode actually uses 64 pulses per symbol:</a:t>
            </a:r>
            <a:endParaRPr lang="en-US" sz="1400" b="1" dirty="0">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23</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24</a:t>
            </a:fld>
            <a:endParaRPr lang="en-US"/>
          </a:p>
        </p:txBody>
      </p:sp>
      <p:sp>
        <p:nvSpPr>
          <p:cNvPr id="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25</a:t>
            </a:fld>
            <a:endParaRPr lang="en-US"/>
          </a:p>
        </p:txBody>
      </p:sp>
      <p:sp>
        <p:nvSpPr>
          <p:cNvPr id="28"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26</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28</a:t>
            </a:fld>
            <a:endParaRPr lang="en-US"/>
          </a:p>
        </p:txBody>
      </p:sp>
      <p:sp>
        <p:nvSpPr>
          <p:cNvPr id="20"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29</a:t>
            </a:fld>
            <a:endParaRPr lang="en-US"/>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30</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32</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33</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34</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35</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36</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
        <p:nvSpPr>
          <p:cNvPr id="11" name="Rectangle 10"/>
          <p:cNvSpPr/>
          <p:nvPr/>
        </p:nvSpPr>
        <p:spPr bwMode="auto">
          <a:xfrm>
            <a:off x="1517816" y="4664765"/>
            <a:ext cx="3220872" cy="138160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Action:</a:t>
            </a:r>
          </a:p>
          <a:p>
            <a:pPr marL="0" marR="0" indent="0" algn="l" defTabSz="914400" rtl="0" eaLnBrk="0" fontAlgn="base" latinLnBrk="0" hangingPunct="0">
              <a:lnSpc>
                <a:spcPct val="100000"/>
              </a:lnSpc>
              <a:spcBef>
                <a:spcPct val="0"/>
              </a:spcBef>
              <a:spcAft>
                <a:spcPct val="0"/>
              </a:spcAft>
              <a:buClrTx/>
              <a:buSzTx/>
              <a:buFontTx/>
              <a:buNone/>
              <a:tabLst/>
            </a:pPr>
            <a:endParaRPr lang="en-US" sz="1400" b="1" dirty="0" smtClean="0">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b="1" dirty="0" smtClean="0">
                <a:latin typeface="+mn-lt"/>
              </a:rPr>
              <a:t>AW and AJ to make proposals at Orlando Meeting in March 2010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37</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38</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39</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40</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41</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1 MHz PRF base</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3 pulses per symbol</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January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a:t>
            </a:r>
            <a:endParaRPr lang="en-US" dirty="0"/>
          </a:p>
        </p:txBody>
      </p:sp>
      <p:sp>
        <p:nvSpPr>
          <p:cNvPr id="4" name="Date Placeholder 3"/>
          <p:cNvSpPr>
            <a:spLocks noGrp="1"/>
          </p:cNvSpPr>
          <p:nvPr>
            <p:ph type="dt" sz="half" idx="10"/>
          </p:nvPr>
        </p:nvSpPr>
        <p:spPr/>
        <p:txBody>
          <a:bodyPr/>
          <a:lstStyle/>
          <a:p>
            <a:r>
              <a:rPr lang="en-US" smtClean="0"/>
              <a:t>September 2009</a:t>
            </a: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9" name="Rectangle 8"/>
          <p:cNvSpPr>
            <a:spLocks/>
          </p:cNvSpPr>
          <p:nvPr/>
        </p:nvSpPr>
        <p:spPr bwMode="auto">
          <a:xfrm>
            <a:off x="2679700" y="3162300"/>
            <a:ext cx="3775075" cy="533400"/>
          </a:xfrm>
          <a:prstGeom prst="rect">
            <a:avLst/>
          </a:prstGeom>
          <a:noFill/>
          <a:ln w="12700">
            <a:noFill/>
            <a:miter lim="800000"/>
            <a:headEnd/>
            <a:tailEnd/>
          </a:ln>
        </p:spPr>
        <p:txBody>
          <a:bodyPr wrap="none" lIns="0" tIns="0" rIns="0" bIns="0">
            <a:spAutoFit/>
          </a:bodyPr>
          <a:lstStyle/>
          <a:p>
            <a:pPr algn="l"/>
            <a:r>
              <a:rPr lang="en-US" sz="3000" b="1" dirty="0">
                <a:solidFill>
                  <a:schemeClr val="tx1"/>
                </a:solidFill>
                <a:latin typeface="Helvetica" charset="0"/>
                <a:cs typeface="Helvetica" charset="0"/>
                <a:sym typeface="Helvetica" charset="0"/>
              </a:rPr>
              <a:t>0001 0100 1001 1101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8</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9</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4563</TotalTime>
  <Words>4023</Words>
  <Application>Microsoft Office PowerPoint</Application>
  <PresentationFormat>On-screen Show (4:3)</PresentationFormat>
  <Paragraphs>897</Paragraphs>
  <Slides>41</Slides>
  <Notes>41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IEEE-P802_15</vt:lpstr>
      <vt:lpstr>Slide 1</vt:lpstr>
      <vt:lpstr>Overview</vt:lpstr>
      <vt:lpstr>Outline of Proposed Standard</vt:lpstr>
      <vt:lpstr>UWB Air Interface</vt:lpstr>
      <vt:lpstr>Summary Characteristics</vt:lpstr>
      <vt:lpstr>SFD</vt:lpstr>
      <vt:lpstr>Frequency Band Plan</vt:lpstr>
      <vt:lpstr>Band Plan Plots – Band 0</vt:lpstr>
      <vt:lpstr>Band Plan Plots - Band 0</vt:lpstr>
      <vt:lpstr>Band Plan Plots - Band 1</vt:lpstr>
      <vt:lpstr>Band Plan Plots – Band 2</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Synchronization Aids #1</vt:lpstr>
      <vt:lpstr>Synchronization Aids #2</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222</cp:revision>
  <cp:lastPrinted>1998-02-10T13:28:06Z</cp:lastPrinted>
  <dcterms:created xsi:type="dcterms:W3CDTF">2009-08-03T14:57:11Z</dcterms:created>
  <dcterms:modified xsi:type="dcterms:W3CDTF">2010-03-18T16:20:14Z</dcterms:modified>
</cp:coreProperties>
</file>