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9" r:id="rId2"/>
    <p:sldId id="260" r:id="rId3"/>
    <p:sldId id="261" r:id="rId4"/>
    <p:sldId id="263" r:id="rId5"/>
    <p:sldId id="264" r:id="rId6"/>
    <p:sldId id="303" r:id="rId7"/>
    <p:sldId id="265" r:id="rId8"/>
    <p:sldId id="266" r:id="rId9"/>
    <p:sldId id="267" r:id="rId10"/>
    <p:sldId id="268" r:id="rId11"/>
    <p:sldId id="270" r:id="rId12"/>
    <p:sldId id="274" r:id="rId13"/>
    <p:sldId id="269" r:id="rId14"/>
    <p:sldId id="271" r:id="rId15"/>
    <p:sldId id="272" r:id="rId16"/>
    <p:sldId id="299" r:id="rId17"/>
    <p:sldId id="302" r:id="rId18"/>
    <p:sldId id="300" r:id="rId19"/>
    <p:sldId id="301" r:id="rId20"/>
    <p:sldId id="298" r:id="rId21"/>
    <p:sldId id="286" r:id="rId22"/>
    <p:sldId id="276" r:id="rId23"/>
    <p:sldId id="278" r:id="rId24"/>
    <p:sldId id="279" r:id="rId25"/>
    <p:sldId id="284" r:id="rId26"/>
    <p:sldId id="281" r:id="rId27"/>
    <p:sldId id="280" r:id="rId28"/>
    <p:sldId id="282" r:id="rId29"/>
    <p:sldId id="287" r:id="rId30"/>
    <p:sldId id="288" r:id="rId31"/>
    <p:sldId id="289" r:id="rId32"/>
    <p:sldId id="290" r:id="rId33"/>
    <p:sldId id="291" r:id="rId34"/>
    <p:sldId id="292" r:id="rId35"/>
    <p:sldId id="293" r:id="rId36"/>
    <p:sldId id="294" r:id="rId37"/>
    <p:sldId id="295" r:id="rId38"/>
    <p:sldId id="296" r:id="rId39"/>
    <p:sldId id="297" r:id="rId40"/>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0000"/>
    <a:srgbClr val="FF00FF"/>
    <a:srgbClr val="FFFF99"/>
    <a:srgbClr val="A3E7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62" autoAdjust="0"/>
    <p:restoredTop sz="94660"/>
  </p:normalViewPr>
  <p:slideViewPr>
    <p:cSldViewPr snapToGrid="0" snapToObjects="1">
      <p:cViewPr varScale="1">
        <p:scale>
          <a:sx n="72" d="100"/>
          <a:sy n="72" d="100"/>
        </p:scale>
        <p:origin x="-1134" y="-96"/>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29</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30</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31</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March 2010</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15-09-0804-08-004f</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91533"/>
            <a:ext cx="1600200" cy="215444"/>
          </a:xfrm>
        </p:spPr>
        <p:txBody>
          <a:bodyPr/>
          <a:lstStyle/>
          <a:p>
            <a:r>
              <a:rPr lang="en-US" dirty="0" smtClean="0"/>
              <a:t>January 2010</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[March 15 2010]</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10</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(m x 32)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a:t>
            </a:r>
            <a:r>
              <a:rPr lang="en-US" sz="1600" b="1" dirty="0" smtClean="0"/>
              <a:t>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94569" y="3845944"/>
            <a:ext cx="7375140" cy="2036241"/>
          </a:xfrm>
        </p:spPr>
        <p:txBody>
          <a:bodyPr/>
          <a:lstStyle/>
          <a:p>
            <a:r>
              <a:rPr lang="en-US" sz="2000" dirty="0" smtClean="0"/>
              <a:t>PRF @ 2 MHz PRF</a:t>
            </a:r>
          </a:p>
          <a:p>
            <a:r>
              <a:rPr lang="en-US" sz="2000" dirty="0" smtClean="0"/>
              <a:t>SFD symbols at m pulses per bit</a:t>
            </a:r>
          </a:p>
          <a:p>
            <a:r>
              <a:rPr lang="en-US" sz="2000" dirty="0" smtClean="0"/>
              <a:t>PHR symbols at m pulses per bit</a:t>
            </a:r>
          </a:p>
          <a:p>
            <a:r>
              <a:rPr lang="en-US" sz="2000" dirty="0" smtClean="0"/>
              <a:t>Rest of packet demodulated at m pulses per symbol</a:t>
            </a:r>
            <a:endParaRPr lang="en-US" sz="2000" dirty="0"/>
          </a:p>
        </p:txBody>
      </p:sp>
      <p:sp>
        <p:nvSpPr>
          <p:cNvPr id="19" name="Rectangle 18"/>
          <p:cNvSpPr/>
          <p:nvPr/>
        </p:nvSpPr>
        <p:spPr>
          <a:xfrm>
            <a:off x="2973532" y="5512853"/>
            <a:ext cx="2836033" cy="369332"/>
          </a:xfrm>
          <a:prstGeom prst="rect">
            <a:avLst/>
          </a:prstGeom>
        </p:spPr>
        <p:txBody>
          <a:bodyPr wrap="none">
            <a:spAutoFit/>
          </a:bodyPr>
          <a:lstStyle/>
          <a:p>
            <a:r>
              <a:rPr lang="en-US" sz="1800" kern="0" dirty="0" smtClean="0">
                <a:solidFill>
                  <a:srgbClr val="000000"/>
                </a:solidFill>
                <a:latin typeface="Arial"/>
              </a:rPr>
              <a:t>8</a:t>
            </a:r>
            <a:r>
              <a:rPr lang="en-US" sz="1800" kern="0" dirty="0" smtClean="0">
                <a:solidFill>
                  <a:srgbClr val="000000"/>
                </a:solidFill>
                <a:latin typeface="Arial"/>
                <a:sym typeface="Symbol"/>
              </a:rPr>
              <a:t></a:t>
            </a:r>
            <a:r>
              <a:rPr lang="en-US" sz="1800" kern="0" dirty="0" smtClean="0">
                <a:solidFill>
                  <a:srgbClr val="000000"/>
                </a:solidFill>
                <a:latin typeface="Arial"/>
              </a:rPr>
              <a:t>m</a:t>
            </a:r>
            <a:r>
              <a:rPr lang="en-US" sz="1800" kern="0" dirty="0" smtClean="0">
                <a:solidFill>
                  <a:srgbClr val="000000"/>
                </a:solidFill>
                <a:latin typeface="Arial"/>
                <a:sym typeface="Symbol"/>
              </a:rPr>
              <a:t></a:t>
            </a:r>
            <a:r>
              <a:rPr lang="en-US" sz="1800" kern="0" dirty="0" smtClean="0">
                <a:solidFill>
                  <a:srgbClr val="000000"/>
                </a:solidFill>
                <a:latin typeface="Arial"/>
              </a:rPr>
              <a:t>32, exact value TBD</a:t>
            </a:r>
            <a:endParaRPr lang="en-US" sz="10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3" name="Rectangle 22"/>
          <p:cNvSpPr/>
          <p:nvPr/>
        </p:nvSpPr>
        <p:spPr bwMode="auto">
          <a:xfrm>
            <a:off x="5809565" y="2660414"/>
            <a:ext cx="3220872" cy="237105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Define value of m when minimum packet length is resolved. Need to develop trade study graph: range vs. cost (</a:t>
            </a:r>
            <a:r>
              <a:rPr lang="en-US" sz="1400" dirty="0" err="1" smtClean="0">
                <a:latin typeface="+mn-lt"/>
              </a:rPr>
              <a:t>xtal</a:t>
            </a:r>
            <a:r>
              <a:rPr lang="en-US" sz="1400" dirty="0" smtClean="0">
                <a:latin typeface="+mn-lt"/>
              </a:rPr>
              <a:t> tolerance, power consumption, capacity). AW.</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Resolution of X &amp; Y will follow decision on m.</a:t>
            </a:r>
          </a:p>
        </p:txBody>
      </p:sp>
      <p:sp>
        <p:nvSpPr>
          <p:cNvPr id="21" name="Rectangle 20"/>
          <p:cNvSpPr/>
          <p:nvPr/>
        </p:nvSpPr>
        <p:spPr bwMode="auto">
          <a:xfrm>
            <a:off x="5859273" y="5512853"/>
            <a:ext cx="3220872" cy="121134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11</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280585"/>
            <a:ext cx="7375140" cy="2415654"/>
          </a:xfrm>
        </p:spPr>
        <p:txBody>
          <a:bodyPr/>
          <a:lstStyle/>
          <a:p>
            <a:r>
              <a:rPr lang="en-US" sz="2000" dirty="0" smtClean="0"/>
              <a:t>LEI placed after CRC</a:t>
            </a:r>
          </a:p>
          <a:p>
            <a:r>
              <a:rPr lang="en-US" sz="2000" dirty="0" smtClean="0"/>
              <a:t>Optional delay (0.815 ms after start of SFD): present or not</a:t>
            </a:r>
          </a:p>
          <a:p>
            <a:r>
              <a:rPr lang="en-US" sz="2000" dirty="0" smtClean="0"/>
              <a:t>LEI length options</a:t>
            </a:r>
          </a:p>
          <a:p>
            <a:pPr lvl="1"/>
            <a:r>
              <a:rPr lang="en-US" sz="1600" dirty="0" smtClean="0"/>
              <a:t>0 pulses</a:t>
            </a:r>
          </a:p>
          <a:p>
            <a:pPr lvl="1"/>
            <a:r>
              <a:rPr lang="en-US" sz="1600" dirty="0" smtClean="0"/>
              <a:t>64 pulses</a:t>
            </a:r>
          </a:p>
          <a:p>
            <a:pPr lvl="1"/>
            <a:r>
              <a:rPr lang="en-US" sz="1600" dirty="0" smtClean="0"/>
              <a:t>128 pulses</a:t>
            </a:r>
          </a:p>
          <a:p>
            <a:pPr lvl="1"/>
            <a:r>
              <a:rPr lang="en-US" sz="1600" dirty="0" smtClean="0"/>
              <a:t>192 pulses</a:t>
            </a:r>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7" name="Rectangle 16"/>
          <p:cNvSpPr/>
          <p:nvPr/>
        </p:nvSpPr>
        <p:spPr bwMode="auto">
          <a:xfrm>
            <a:off x="5067042" y="4293705"/>
            <a:ext cx="3220872" cy="163329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In text, define delay in terms of “symbol times” but ensure that future changes in PRF do not break the definition.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1" name="Rectangle 20"/>
          <p:cNvSpPr/>
          <p:nvPr/>
        </p:nvSpPr>
        <p:spPr bwMode="auto">
          <a:xfrm>
            <a:off x="5237327" y="5223388"/>
            <a:ext cx="3714943" cy="12520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Revisit exact encoding and LEI bit values considering full protected bit pattern to ensure minimum 1’s in default packets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graphicFrame>
        <p:nvGraphicFramePr>
          <p:cNvPr id="17" name="Table 16"/>
          <p:cNvGraphicFramePr>
            <a:graphicFrameLocks noGrp="1"/>
          </p:cNvGraphicFramePr>
          <p:nvPr/>
        </p:nvGraphicFramePr>
        <p:xfrm>
          <a:off x="1079576" y="4312693"/>
          <a:ext cx="6859574" cy="1260668"/>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Encoding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pulse</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0b001:		3 pulses per symbol</a:t>
                      </a:r>
                    </a:p>
                    <a:p>
                      <a:pPr marL="0" marR="0">
                        <a:spcBef>
                          <a:spcPts val="0"/>
                        </a:spcBef>
                        <a:spcAft>
                          <a:spcPts val="0"/>
                        </a:spcAft>
                      </a:pPr>
                      <a:r>
                        <a:rPr lang="en-US" sz="1600" baseline="0" dirty="0" smtClean="0">
                          <a:latin typeface="Calibri"/>
                          <a:ea typeface="Times New Roman"/>
                          <a:cs typeface="Times New Roman"/>
                        </a:rPr>
                        <a:t>0b010:		m pulses per symbol</a:t>
                      </a:r>
                    </a:p>
                    <a:p>
                      <a:pPr marL="0" marR="0">
                        <a:spcBef>
                          <a:spcPts val="0"/>
                        </a:spcBef>
                        <a:spcAft>
                          <a:spcPts val="0"/>
                        </a:spcAft>
                      </a:pPr>
                      <a:r>
                        <a:rPr lang="en-US" sz="1600" baseline="0" dirty="0" smtClean="0">
                          <a:latin typeface="Calibri"/>
                          <a:ea typeface="Times New Roman"/>
                          <a:cs typeface="Times New Roman"/>
                        </a:rPr>
                        <a:t>0b011 – 0b111: 	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9" name="Rectangle 18"/>
          <p:cNvSpPr/>
          <p:nvPr/>
        </p:nvSpPr>
        <p:spPr bwMode="auto">
          <a:xfrm>
            <a:off x="4822886" y="3870476"/>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Evaluate value of FEC for each mode</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Then readdress length of Encoding Type field </a:t>
            </a:r>
          </a:p>
        </p:txBody>
      </p:sp>
      <p:sp>
        <p:nvSpPr>
          <p:cNvPr id="20" name="Rectangle 19"/>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21" name="Rectangle 20"/>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22" name="Rectangle 21"/>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23" name="TextBox 22"/>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24" name="TextBox 23"/>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25" name="TextBox 24"/>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27" name="TextBox 26"/>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29" name="TextBox 2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a:xfrm>
            <a:off x="3405934" y="6489481"/>
            <a:ext cx="530225" cy="182562"/>
          </a:xfrm>
        </p:spPr>
        <p:txBody>
          <a:bodyPr/>
          <a:lstStyle/>
          <a:p>
            <a:r>
              <a:rPr lang="en-US" smtClean="0"/>
              <a:t>Slide </a:t>
            </a:r>
            <a:fld id="{6A103422-731A-47FB-8632-0FB7517879FE}" type="slidenum">
              <a:rPr lang="en-US" smtClean="0"/>
              <a:pPr/>
              <a:t>15</a:t>
            </a:fld>
            <a:endParaRPr lang="en-US"/>
          </a:p>
        </p:txBody>
      </p:sp>
      <p:sp>
        <p:nvSpPr>
          <p:cNvPr id="9" name="Rectangle 8"/>
          <p:cNvSpPr/>
          <p:nvPr/>
        </p:nvSpPr>
        <p:spPr bwMode="auto">
          <a:xfrm>
            <a:off x="319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5" y="3454344"/>
          <a:ext cx="7114513" cy="2784115"/>
        </p:xfrm>
        <a:graphic>
          <a:graphicData uri="http://schemas.openxmlformats.org/drawingml/2006/table">
            <a:tbl>
              <a:tblPr/>
              <a:tblGrid>
                <a:gridCol w="2757444"/>
                <a:gridCol w="435706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0.815 ms delay from start of SFD</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192 pulses</a:t>
                      </a:r>
                    </a:p>
                    <a:p>
                      <a:pPr marL="0" marR="0">
                        <a:spcBef>
                          <a:spcPts val="0"/>
                        </a:spcBef>
                        <a:spcAft>
                          <a:spcPts val="0"/>
                        </a:spcAft>
                      </a:pPr>
                      <a:r>
                        <a:rPr lang="en-US" sz="1600" dirty="0" smtClean="0">
                          <a:latin typeface="Calibri"/>
                          <a:ea typeface="Times New Roman"/>
                          <a:cs typeface="Times New Roman"/>
                        </a:rPr>
                        <a:t>0b100:		256 pulses</a:t>
                      </a:r>
                    </a:p>
                    <a:p>
                      <a:pPr marL="0" marR="0">
                        <a:spcBef>
                          <a:spcPts val="0"/>
                        </a:spcBef>
                        <a:spcAft>
                          <a:spcPts val="0"/>
                        </a:spcAft>
                      </a:pPr>
                      <a:r>
                        <a:rPr lang="en-US" sz="1600" dirty="0" smtClean="0">
                          <a:latin typeface="Calibri"/>
                          <a:ea typeface="Times New Roman"/>
                          <a:cs typeface="Times New Roman"/>
                        </a:rPr>
                        <a:t>0b101:		512 pulses</a:t>
                      </a:r>
                    </a:p>
                    <a:p>
                      <a:pPr marL="0" marR="0">
                        <a:spcBef>
                          <a:spcPts val="0"/>
                        </a:spcBef>
                        <a:spcAft>
                          <a:spcPts val="0"/>
                        </a:spcAft>
                      </a:pPr>
                      <a:r>
                        <a:rPr lang="en-US" sz="1600" dirty="0" smtClean="0">
                          <a:latin typeface="Calibri"/>
                          <a:ea typeface="Times New Roman"/>
                          <a:cs typeface="Times New Roman"/>
                        </a:rPr>
                        <a:t>0b110: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 - </a:t>
            </a:r>
            <a:r>
              <a:rPr lang="en-US" dirty="0" smtClean="0">
                <a:solidFill>
                  <a:srgbClr val="FF0000"/>
                </a:solidFill>
              </a:rPr>
              <a:t>Discussion</a:t>
            </a:r>
            <a:endParaRPr lang="en-US" dirty="0">
              <a:solidFill>
                <a:srgbClr val="FF0000"/>
              </a:solidFill>
            </a:endParaRPr>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8" name="Rectangle 7"/>
          <p:cNvSpPr/>
          <p:nvPr/>
        </p:nvSpPr>
        <p:spPr bwMode="auto">
          <a:xfrm>
            <a:off x="799811" y="1951630"/>
            <a:ext cx="4882661"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RFID/TG4f</a:t>
            </a:r>
          </a:p>
        </p:txBody>
      </p:sp>
      <p:sp>
        <p:nvSpPr>
          <p:cNvPr id="13" name="Rectangle 12"/>
          <p:cNvSpPr/>
          <p:nvPr/>
        </p:nvSpPr>
        <p:spPr bwMode="auto">
          <a:xfrm>
            <a:off x="3959986" y="3043451"/>
            <a:ext cx="1758462"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OOK and BPM/BPSK Coherent Rx</a:t>
            </a:r>
          </a:p>
        </p:txBody>
      </p:sp>
      <p:sp>
        <p:nvSpPr>
          <p:cNvPr id="14" name="Rectangle 13"/>
          <p:cNvSpPr/>
          <p:nvPr/>
        </p:nvSpPr>
        <p:spPr bwMode="auto">
          <a:xfrm>
            <a:off x="798639"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mn-lt"/>
              </a:rPr>
              <a:t>OOK</a:t>
            </a:r>
            <a:r>
              <a:rPr kumimoji="0" lang="en-US" sz="1400" b="1" i="0" u="none" strike="noStrike" cap="none" normalizeH="0" baseline="0" dirty="0" smtClean="0">
                <a:ln>
                  <a:noFill/>
                </a:ln>
                <a:solidFill>
                  <a:schemeClr val="tx1"/>
                </a:solidFill>
                <a:effectLst/>
                <a:latin typeface="+mn-lt"/>
              </a:rPr>
              <a:t> </a:t>
            </a:r>
            <a:r>
              <a:rPr kumimoji="0" lang="en-US" sz="1600" b="1" i="0" u="none" strike="noStrike" cap="none" normalizeH="0" baseline="0" dirty="0" smtClean="0">
                <a:ln>
                  <a:noFill/>
                </a:ln>
                <a:solidFill>
                  <a:schemeClr val="tx1"/>
                </a:solidFill>
                <a:effectLst/>
                <a:latin typeface="+mn-lt"/>
              </a:rPr>
              <a:t>Non-Coherent</a:t>
            </a:r>
            <a:r>
              <a:rPr kumimoji="0" lang="en-US" sz="1600" b="1" i="0" u="none" strike="noStrike" cap="none" normalizeH="0" dirty="0" smtClean="0">
                <a:ln>
                  <a:noFill/>
                </a:ln>
                <a:solidFill>
                  <a:schemeClr val="tx1"/>
                </a:solidFill>
                <a:effectLst/>
                <a:latin typeface="+mn-lt"/>
              </a:rPr>
              <a:t> RFID Rx</a:t>
            </a:r>
            <a:endParaRPr kumimoji="0" lang="en-US" sz="16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2361991"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Coherent RFID Rx</a:t>
            </a:r>
          </a:p>
        </p:txBody>
      </p:sp>
      <p:sp>
        <p:nvSpPr>
          <p:cNvPr id="17" name="Rectangle 16"/>
          <p:cNvSpPr/>
          <p:nvPr/>
        </p:nvSpPr>
        <p:spPr bwMode="auto">
          <a:xfrm>
            <a:off x="1369441" y="5254388"/>
            <a:ext cx="181494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Base/Enhanced Mode RFID Tx</a:t>
            </a:r>
          </a:p>
        </p:txBody>
      </p:sp>
      <p:sp>
        <p:nvSpPr>
          <p:cNvPr id="19" name="Rectangle 18"/>
          <p:cNvSpPr/>
          <p:nvPr/>
        </p:nvSpPr>
        <p:spPr bwMode="auto">
          <a:xfrm>
            <a:off x="3697080" y="5254388"/>
            <a:ext cx="170403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Long Range Mode RFID Tx</a:t>
            </a: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48" name="Rectangle 47"/>
          <p:cNvSpPr/>
          <p:nvPr/>
        </p:nvSpPr>
        <p:spPr bwMode="auto">
          <a:xfrm>
            <a:off x="6309377" y="5254387"/>
            <a:ext cx="1364776" cy="791570"/>
          </a:xfrm>
          <a:prstGeom prst="rect">
            <a:avLst/>
          </a:prstGeom>
          <a:solidFill>
            <a:schemeClr val="accent6">
              <a:lumMod val="20000"/>
              <a:lumOff val="80000"/>
            </a:schemeClr>
          </a:solid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 UWB Tag</a:t>
            </a:r>
          </a:p>
        </p:txBody>
      </p:sp>
      <p:cxnSp>
        <p:nvCxnSpPr>
          <p:cNvPr id="53" name="Straight Arrow Connector 52"/>
          <p:cNvCxnSpPr>
            <a:stCxn id="17" idx="0"/>
            <a:endCxn id="14" idx="2"/>
          </p:cNvCxnSpPr>
          <p:nvPr/>
        </p:nvCxnSpPr>
        <p:spPr bwMode="auto">
          <a:xfrm rot="16200000" flipV="1">
            <a:off x="1169287" y="4146762"/>
            <a:ext cx="1419367" cy="79588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55" name="Straight Arrow Connector 54"/>
          <p:cNvCxnSpPr>
            <a:stCxn id="19" idx="0"/>
            <a:endCxn id="15" idx="2"/>
          </p:cNvCxnSpPr>
          <p:nvPr/>
        </p:nvCxnSpPr>
        <p:spPr bwMode="auto">
          <a:xfrm rot="16200000" flipV="1">
            <a:off x="3087055" y="3792346"/>
            <a:ext cx="1419367" cy="150471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6" name="Straight Arrow Connector 65"/>
          <p:cNvCxnSpPr>
            <a:stCxn id="48" idx="0"/>
            <a:endCxn id="13" idx="2"/>
          </p:cNvCxnSpPr>
          <p:nvPr/>
        </p:nvCxnSpPr>
        <p:spPr bwMode="auto">
          <a:xfrm rot="16200000" flipV="1">
            <a:off x="5205808" y="3468430"/>
            <a:ext cx="1419366" cy="215254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cxnSp>
        <p:nvCxnSpPr>
          <p:cNvPr id="68" name="Straight Arrow Connector 67"/>
          <p:cNvCxnSpPr>
            <a:stCxn id="19" idx="0"/>
            <a:endCxn id="13" idx="2"/>
          </p:cNvCxnSpPr>
          <p:nvPr/>
        </p:nvCxnSpPr>
        <p:spPr bwMode="auto">
          <a:xfrm rot="5400000" flipH="1" flipV="1">
            <a:off x="3984473" y="4399645"/>
            <a:ext cx="1419367" cy="29012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0" name="Straight Arrow Connector 69"/>
          <p:cNvCxnSpPr>
            <a:stCxn id="17" idx="0"/>
            <a:endCxn id="15" idx="2"/>
          </p:cNvCxnSpPr>
          <p:nvPr/>
        </p:nvCxnSpPr>
        <p:spPr bwMode="auto">
          <a:xfrm rot="5400000" flipH="1" flipV="1">
            <a:off x="1950962" y="4160972"/>
            <a:ext cx="1419367" cy="767467"/>
          </a:xfrm>
          <a:prstGeom prst="straightConnector1">
            <a:avLst/>
          </a:prstGeom>
          <a:solidFill>
            <a:schemeClr val="accent1"/>
          </a:solidFill>
          <a:ln w="28575" cap="flat" cmpd="sng" algn="ctr">
            <a:solidFill>
              <a:srgbClr val="0099FF"/>
            </a:solidFill>
            <a:prstDash val="solid"/>
            <a:round/>
            <a:headEnd type="none" w="sm" len="sm"/>
            <a:tailEnd type="arrow"/>
          </a:ln>
          <a:effectLst/>
        </p:spPr>
      </p:cxnSp>
      <p:cxnSp>
        <p:nvCxnSpPr>
          <p:cNvPr id="72" name="Straight Arrow Connector 71"/>
          <p:cNvCxnSpPr>
            <a:stCxn id="19" idx="0"/>
            <a:endCxn id="14" idx="2"/>
          </p:cNvCxnSpPr>
          <p:nvPr/>
        </p:nvCxnSpPr>
        <p:spPr bwMode="auto">
          <a:xfrm rot="16200000" flipV="1">
            <a:off x="2305379" y="3010670"/>
            <a:ext cx="1419367" cy="3068069"/>
          </a:xfrm>
          <a:prstGeom prst="straightConnector1">
            <a:avLst/>
          </a:prstGeom>
          <a:solidFill>
            <a:schemeClr val="accent1"/>
          </a:solidFill>
          <a:ln w="28575" cap="flat" cmpd="sng" algn="ctr">
            <a:solidFill>
              <a:srgbClr val="00B050"/>
            </a:solidFill>
            <a:prstDash val="solid"/>
            <a:round/>
            <a:headEnd type="none" w="sm" len="sm"/>
            <a:tailEnd type="arrow"/>
          </a:ln>
          <a:effectLst/>
        </p:spPr>
      </p:cxnSp>
      <p:cxnSp>
        <p:nvCxnSpPr>
          <p:cNvPr id="78" name="Straight Arrow Connector 77"/>
          <p:cNvCxnSpPr>
            <a:stCxn id="17" idx="0"/>
            <a:endCxn id="13" idx="2"/>
          </p:cNvCxnSpPr>
          <p:nvPr/>
        </p:nvCxnSpPr>
        <p:spPr bwMode="auto">
          <a:xfrm rot="5400000" flipH="1" flipV="1">
            <a:off x="2848381" y="3263553"/>
            <a:ext cx="1419367" cy="25623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85" name="Straight Arrow Connector 84"/>
          <p:cNvCxnSpPr/>
          <p:nvPr/>
        </p:nvCxnSpPr>
        <p:spPr bwMode="auto">
          <a:xfrm>
            <a:off x="5106575" y="3835026"/>
            <a:ext cx="2110150" cy="1419361"/>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grpSp>
        <p:nvGrpSpPr>
          <p:cNvPr id="125" name="Group 124"/>
          <p:cNvGrpSpPr/>
          <p:nvPr/>
        </p:nvGrpSpPr>
        <p:grpSpPr>
          <a:xfrm>
            <a:off x="6520026" y="3197339"/>
            <a:ext cx="2308254" cy="523220"/>
            <a:chOff x="6520026" y="3197339"/>
            <a:chExt cx="2308254" cy="523220"/>
          </a:xfrm>
        </p:grpSpPr>
        <p:cxnSp>
          <p:nvCxnSpPr>
            <p:cNvPr id="40" name="Straight Arrow Connector 39"/>
            <p:cNvCxnSpPr/>
            <p:nvPr/>
          </p:nvCxnSpPr>
          <p:spPr bwMode="auto">
            <a:xfrm>
              <a:off x="6520026" y="3390523"/>
              <a:ext cx="414787" cy="1588"/>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sp>
          <p:nvSpPr>
            <p:cNvPr id="41" name="TextBox 40"/>
            <p:cNvSpPr txBox="1"/>
            <p:nvPr/>
          </p:nvSpPr>
          <p:spPr>
            <a:xfrm>
              <a:off x="6934813" y="3197339"/>
              <a:ext cx="1893467" cy="523220"/>
            </a:xfrm>
            <a:prstGeom prst="rect">
              <a:avLst/>
            </a:prstGeom>
            <a:noFill/>
          </p:spPr>
          <p:txBody>
            <a:bodyPr wrap="square" rtlCol="0">
              <a:spAutoFit/>
            </a:bodyPr>
            <a:lstStyle/>
            <a:p>
              <a:r>
                <a:rPr lang="en-US" sz="1400" b="1" dirty="0" smtClean="0">
                  <a:latin typeface="+mn-lt"/>
                </a:rPr>
                <a:t>Optional, already defined (4a)</a:t>
              </a:r>
              <a:endParaRPr lang="en-US" sz="1400" b="1" dirty="0">
                <a:latin typeface="+mn-lt"/>
              </a:endParaRPr>
            </a:p>
          </p:txBody>
        </p:sp>
      </p:grpSp>
      <p:grpSp>
        <p:nvGrpSpPr>
          <p:cNvPr id="127" name="Group 126"/>
          <p:cNvGrpSpPr/>
          <p:nvPr/>
        </p:nvGrpSpPr>
        <p:grpSpPr>
          <a:xfrm>
            <a:off x="6520026" y="2366866"/>
            <a:ext cx="1503547" cy="307777"/>
            <a:chOff x="6520026" y="1951630"/>
            <a:chExt cx="1503547" cy="307777"/>
          </a:xfrm>
        </p:grpSpPr>
        <p:cxnSp>
          <p:nvCxnSpPr>
            <p:cNvPr id="50" name="Straight Arrow Connector 49"/>
            <p:cNvCxnSpPr/>
            <p:nvPr/>
          </p:nvCxnSpPr>
          <p:spPr bwMode="auto">
            <a:xfrm>
              <a:off x="6520026" y="2088542"/>
              <a:ext cx="41478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51" name="TextBox 50"/>
            <p:cNvSpPr txBox="1"/>
            <p:nvPr/>
          </p:nvSpPr>
          <p:spPr>
            <a:xfrm>
              <a:off x="6934813" y="1951630"/>
              <a:ext cx="1088760" cy="307777"/>
            </a:xfrm>
            <a:prstGeom prst="rect">
              <a:avLst/>
            </a:prstGeom>
            <a:noFill/>
          </p:spPr>
          <p:txBody>
            <a:bodyPr wrap="none" rtlCol="0">
              <a:spAutoFit/>
            </a:bodyPr>
            <a:lstStyle/>
            <a:p>
              <a:r>
                <a:rPr lang="en-US" sz="1400" b="1" dirty="0" smtClean="0">
                  <a:latin typeface="+mn-lt"/>
                </a:rPr>
                <a:t>Mandatory</a:t>
              </a:r>
              <a:endParaRPr lang="en-US" sz="1400" b="1" dirty="0">
                <a:latin typeface="+mn-lt"/>
              </a:endParaRPr>
            </a:p>
          </p:txBody>
        </p:sp>
      </p:grpSp>
      <p:grpSp>
        <p:nvGrpSpPr>
          <p:cNvPr id="126" name="Group 125"/>
          <p:cNvGrpSpPr/>
          <p:nvPr/>
        </p:nvGrpSpPr>
        <p:grpSpPr>
          <a:xfrm>
            <a:off x="6520026" y="2782102"/>
            <a:ext cx="2308254" cy="307777"/>
            <a:chOff x="6520026" y="2889562"/>
            <a:chExt cx="2308254" cy="307777"/>
          </a:xfrm>
        </p:grpSpPr>
        <p:cxnSp>
          <p:nvCxnSpPr>
            <p:cNvPr id="95" name="Straight Arrow Connector 94"/>
            <p:cNvCxnSpPr/>
            <p:nvPr/>
          </p:nvCxnSpPr>
          <p:spPr bwMode="auto">
            <a:xfrm>
              <a:off x="6520026" y="3026474"/>
              <a:ext cx="414787" cy="158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sp>
          <p:nvSpPr>
            <p:cNvPr id="96" name="TextBox 95"/>
            <p:cNvSpPr txBox="1"/>
            <p:nvPr/>
          </p:nvSpPr>
          <p:spPr>
            <a:xfrm>
              <a:off x="6934813" y="2889562"/>
              <a:ext cx="1893467" cy="307777"/>
            </a:xfrm>
            <a:prstGeom prst="rect">
              <a:avLst/>
            </a:prstGeom>
            <a:noFill/>
          </p:spPr>
          <p:txBody>
            <a:bodyPr wrap="none" rtlCol="0">
              <a:spAutoFit/>
            </a:bodyPr>
            <a:lstStyle/>
            <a:p>
              <a:r>
                <a:rPr lang="en-US" sz="1400" b="1" dirty="0" smtClean="0">
                  <a:latin typeface="+mn-lt"/>
                </a:rPr>
                <a:t>Already defined (4a)</a:t>
              </a:r>
              <a:endParaRPr lang="en-US" sz="1400" b="1" dirty="0">
                <a:latin typeface="+mn-lt"/>
              </a:endParaRPr>
            </a:p>
          </p:txBody>
        </p:sp>
      </p:grpSp>
      <p:grpSp>
        <p:nvGrpSpPr>
          <p:cNvPr id="128" name="Group 127"/>
          <p:cNvGrpSpPr/>
          <p:nvPr/>
        </p:nvGrpSpPr>
        <p:grpSpPr>
          <a:xfrm>
            <a:off x="6520026" y="1951630"/>
            <a:ext cx="1985538" cy="307777"/>
            <a:chOff x="6520026" y="3760948"/>
            <a:chExt cx="1985538" cy="307777"/>
          </a:xfrm>
        </p:grpSpPr>
        <p:cxnSp>
          <p:nvCxnSpPr>
            <p:cNvPr id="97" name="Straight Arrow Connector 96"/>
            <p:cNvCxnSpPr/>
            <p:nvPr/>
          </p:nvCxnSpPr>
          <p:spPr bwMode="auto">
            <a:xfrm>
              <a:off x="6520026" y="3841588"/>
              <a:ext cx="414787" cy="1588"/>
            </a:xfrm>
            <a:prstGeom prst="straightConnector1">
              <a:avLst/>
            </a:prstGeom>
            <a:solidFill>
              <a:schemeClr val="accent1"/>
            </a:solidFill>
            <a:ln w="28575" cap="flat" cmpd="sng" algn="ctr">
              <a:solidFill>
                <a:srgbClr val="00B050"/>
              </a:solidFill>
              <a:prstDash val="solid"/>
              <a:round/>
              <a:headEnd type="none" w="sm" len="sm"/>
              <a:tailEnd type="arrow"/>
            </a:ln>
            <a:effectLst/>
          </p:spPr>
        </p:cxnSp>
        <p:sp>
          <p:nvSpPr>
            <p:cNvPr id="98" name="TextBox 97"/>
            <p:cNvSpPr txBox="1"/>
            <p:nvPr/>
          </p:nvSpPr>
          <p:spPr>
            <a:xfrm>
              <a:off x="6934813" y="3760948"/>
              <a:ext cx="1570751" cy="307777"/>
            </a:xfrm>
            <a:prstGeom prst="rect">
              <a:avLst/>
            </a:prstGeom>
            <a:noFill/>
          </p:spPr>
          <p:txBody>
            <a:bodyPr wrap="none" rtlCol="0">
              <a:spAutoFit/>
            </a:bodyPr>
            <a:lstStyle/>
            <a:p>
              <a:r>
                <a:rPr lang="en-US" sz="1400" b="1" dirty="0" smtClean="0">
                  <a:latin typeface="+mn-lt"/>
                </a:rPr>
                <a:t>To be discussed</a:t>
              </a:r>
              <a:endParaRPr lang="en-US" sz="1400" b="1" dirty="0">
                <a:latin typeface="+mn-lt"/>
              </a:endParaRPr>
            </a:p>
          </p:txBody>
        </p:sp>
        <p:cxnSp>
          <p:nvCxnSpPr>
            <p:cNvPr id="129" name="Straight Arrow Connector 128"/>
            <p:cNvCxnSpPr/>
            <p:nvPr/>
          </p:nvCxnSpPr>
          <p:spPr bwMode="auto">
            <a:xfrm>
              <a:off x="6520026" y="4010865"/>
              <a:ext cx="414787" cy="1588"/>
            </a:xfrm>
            <a:prstGeom prst="straightConnector1">
              <a:avLst/>
            </a:prstGeom>
            <a:solidFill>
              <a:schemeClr val="accent1"/>
            </a:solidFill>
            <a:ln w="28575" cap="flat" cmpd="sng" algn="ctr">
              <a:solidFill>
                <a:srgbClr val="0099FF"/>
              </a:solidFill>
              <a:prstDash val="solid"/>
              <a:round/>
              <a:headEnd type="none" w="sm" len="sm"/>
              <a:tailEnd type="arrow"/>
            </a:ln>
            <a:effectLst/>
          </p:spPr>
        </p:cxnSp>
      </p:grpSp>
      <p:sp>
        <p:nvSpPr>
          <p:cNvPr id="35" name="Rectangle 34"/>
          <p:cNvSpPr/>
          <p:nvPr/>
        </p:nvSpPr>
        <p:spPr bwMode="auto">
          <a:xfrm>
            <a:off x="-3220872" y="984976"/>
            <a:ext cx="3220872" cy="44247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Mandatory going forward pending:</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Quantification of added</a:t>
            </a:r>
            <a:r>
              <a:rPr kumimoji="0" lang="en-US" sz="1400" i="0" u="none" strike="noStrike" cap="none" normalizeH="0" dirty="0" smtClean="0">
                <a:ln>
                  <a:noFill/>
                </a:ln>
                <a:solidFill>
                  <a:schemeClr val="tx1"/>
                </a:solidFill>
                <a:effectLst/>
                <a:latin typeface="+mn-lt"/>
              </a:rPr>
              <a:t> complexity for non-coherent receiver: </a:t>
            </a:r>
            <a:r>
              <a:rPr kumimoji="0" lang="en-US" sz="1400" i="0" u="none" strike="noStrike" cap="none" normalizeH="0" dirty="0" err="1" smtClean="0">
                <a:ln>
                  <a:noFill/>
                </a:ln>
                <a:solidFill>
                  <a:schemeClr val="tx1"/>
                </a:solidFill>
                <a:effectLst/>
                <a:latin typeface="+mn-lt"/>
              </a:rPr>
              <a:t>xta</a:t>
            </a:r>
            <a:r>
              <a:rPr lang="en-US" sz="1400" dirty="0" err="1" smtClean="0">
                <a:latin typeface="+mn-lt"/>
              </a:rPr>
              <a:t>l</a:t>
            </a:r>
            <a:r>
              <a:rPr kumimoji="0" lang="en-US" sz="1400" i="0" u="none" strike="noStrike" cap="none" normalizeH="0" dirty="0" smtClean="0">
                <a:ln>
                  <a:noFill/>
                </a:ln>
                <a:solidFill>
                  <a:schemeClr val="tx1"/>
                </a:solidFill>
                <a:effectLst/>
                <a:latin typeface="+mn-lt"/>
              </a:rPr>
              <a:t> tolerance, acquisition engine.</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Then, what techniques could help the non-coherent receiver?</a:t>
            </a:r>
            <a:r>
              <a:rPr kumimoji="0" lang="en-US" sz="1400" i="0" u="none" strike="noStrike" cap="none" normalizeH="0" dirty="0" smtClean="0">
                <a:ln>
                  <a:noFill/>
                </a:ln>
                <a:solidFill>
                  <a:schemeClr val="tx1"/>
                </a:solidFill>
                <a:effectLst/>
                <a:latin typeface="+mn-lt"/>
              </a:rPr>
              <a:t> Inserted 1:1 SFD at end of LR mode preamble? Whitening the packet for enough 1’s to maintain timing?</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Change picture</a:t>
            </a:r>
            <a:r>
              <a:rPr kumimoji="0" lang="en-US" sz="1400" i="0" u="none" strike="noStrike" cap="none" normalizeH="0" dirty="0" smtClean="0">
                <a:ln>
                  <a:noFill/>
                </a:ln>
                <a:solidFill>
                  <a:schemeClr val="tx1"/>
                </a:solidFill>
                <a:effectLst/>
                <a:latin typeface="+mn-lt"/>
              </a:rPr>
              <a:t> to reflect one receiver type since the standard does not define implementation, and if blue and green lines are black then the receivers (non-coherent, coherent) can be shown in a single box.</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Discussion</a:t>
            </a:r>
            <a:endParaRPr lang="en-US" dirty="0"/>
          </a:p>
        </p:txBody>
      </p:sp>
      <p:sp>
        <p:nvSpPr>
          <p:cNvPr id="3" name="Content Placeholder 2"/>
          <p:cNvSpPr>
            <a:spLocks noGrp="1"/>
          </p:cNvSpPr>
          <p:nvPr>
            <p:ph idx="1"/>
          </p:nvPr>
        </p:nvSpPr>
        <p:spPr/>
        <p:txBody>
          <a:bodyPr/>
          <a:lstStyle/>
          <a:p>
            <a:r>
              <a:rPr lang="en-US" dirty="0" smtClean="0"/>
              <a:t>Are the cross cases (blue, green) linked?</a:t>
            </a:r>
          </a:p>
          <a:p>
            <a:pPr lvl="1"/>
            <a:r>
              <a:rPr lang="en-US" dirty="0" smtClean="0"/>
              <a:t>Either both mandatory or both optional?</a:t>
            </a:r>
          </a:p>
          <a:p>
            <a:r>
              <a:rPr lang="en-US" dirty="0" smtClean="0"/>
              <a:t>What are the practical use cases for the blue/green links?</a:t>
            </a:r>
          </a:p>
          <a:p>
            <a:pPr lvl="1"/>
            <a:r>
              <a:rPr lang="en-US" dirty="0" smtClean="0"/>
              <a:t>What is the value?</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17</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Debating the green line….</a:t>
            </a:r>
            <a:endParaRPr lang="en-US" dirty="0"/>
          </a:p>
        </p:txBody>
      </p:sp>
      <p:sp>
        <p:nvSpPr>
          <p:cNvPr id="3" name="Content Placeholder 2"/>
          <p:cNvSpPr>
            <a:spLocks noGrp="1"/>
          </p:cNvSpPr>
          <p:nvPr>
            <p:ph idx="1"/>
          </p:nvPr>
        </p:nvSpPr>
        <p:spPr/>
        <p:txBody>
          <a:bodyPr/>
          <a:lstStyle/>
          <a:p>
            <a:r>
              <a:rPr lang="en-US" dirty="0" smtClean="0"/>
              <a:t>Mandatory</a:t>
            </a:r>
          </a:p>
          <a:p>
            <a:pPr lvl="1"/>
            <a:r>
              <a:rPr lang="en-US" dirty="0" smtClean="0"/>
              <a:t>Pros</a:t>
            </a:r>
          </a:p>
          <a:p>
            <a:pPr lvl="2"/>
            <a:r>
              <a:rPr lang="en-US" dirty="0" smtClean="0"/>
              <a:t>Enables non-coherent receiver to additionally detect Long Range Mode tags at very short range</a:t>
            </a:r>
          </a:p>
          <a:p>
            <a:pPr lvl="2"/>
            <a:r>
              <a:rPr lang="en-US" dirty="0" smtClean="0"/>
              <a:t>Better interoperability / more complete standard</a:t>
            </a:r>
          </a:p>
          <a:p>
            <a:pPr lvl="1"/>
            <a:r>
              <a:rPr lang="en-US" dirty="0" smtClean="0"/>
              <a:t>Cons</a:t>
            </a:r>
          </a:p>
          <a:p>
            <a:pPr lvl="2"/>
            <a:r>
              <a:rPr lang="en-US" dirty="0" smtClean="0"/>
              <a:t>More machinery in receiver (purpose of non-coherent is simplicity)</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18</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Debating the blue line….</a:t>
            </a:r>
            <a:endParaRPr lang="en-US" dirty="0"/>
          </a:p>
        </p:txBody>
      </p:sp>
      <p:sp>
        <p:nvSpPr>
          <p:cNvPr id="3" name="Content Placeholder 2"/>
          <p:cNvSpPr>
            <a:spLocks noGrp="1"/>
          </p:cNvSpPr>
          <p:nvPr>
            <p:ph idx="1"/>
          </p:nvPr>
        </p:nvSpPr>
        <p:spPr/>
        <p:txBody>
          <a:bodyPr/>
          <a:lstStyle/>
          <a:p>
            <a:r>
              <a:rPr lang="en-US" dirty="0" smtClean="0"/>
              <a:t>Mandatory</a:t>
            </a:r>
          </a:p>
          <a:p>
            <a:pPr lvl="1"/>
            <a:r>
              <a:rPr lang="en-US" dirty="0" smtClean="0"/>
              <a:t>Pros</a:t>
            </a:r>
          </a:p>
          <a:p>
            <a:pPr lvl="2"/>
            <a:r>
              <a:rPr lang="en-US" dirty="0" smtClean="0"/>
              <a:t>Enables coherent receiver to additionally detect Base/Enhanced Mode tags</a:t>
            </a:r>
          </a:p>
          <a:p>
            <a:pPr lvl="2"/>
            <a:r>
              <a:rPr lang="en-US" dirty="0" smtClean="0"/>
              <a:t>Better interoperability / more complete standard</a:t>
            </a:r>
          </a:p>
          <a:p>
            <a:pPr lvl="1"/>
            <a:r>
              <a:rPr lang="en-US" dirty="0" smtClean="0"/>
              <a:t>Cons</a:t>
            </a:r>
          </a:p>
          <a:p>
            <a:pPr lvl="2"/>
            <a:r>
              <a:rPr lang="en-US" dirty="0" smtClean="0"/>
              <a:t>More machinery in receiver (purpose of non-coherent is simplicity)</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19</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rPr>
              <a:t>4a* Narrative</a:t>
            </a:r>
            <a:endParaRPr lang="en-US" sz="4000" dirty="0">
              <a:solidFill>
                <a:schemeClr val="tx1"/>
              </a:solidFill>
            </a:endParaRPr>
          </a:p>
        </p:txBody>
      </p:sp>
      <p:sp>
        <p:nvSpPr>
          <p:cNvPr id="3" name="Content Placeholder 2"/>
          <p:cNvSpPr>
            <a:spLocks noGrp="1"/>
          </p:cNvSpPr>
          <p:nvPr>
            <p:ph idx="1"/>
          </p:nvPr>
        </p:nvSpPr>
        <p:spPr/>
        <p:txBody>
          <a:bodyPr/>
          <a:lstStyle/>
          <a:p>
            <a:r>
              <a:rPr lang="en-US" dirty="0" smtClean="0"/>
              <a:t>Substantially similar to 4a, but part of 4f</a:t>
            </a:r>
          </a:p>
          <a:p>
            <a:r>
              <a:rPr lang="en-US" dirty="0" smtClean="0"/>
              <a:t>Modifications</a:t>
            </a:r>
          </a:p>
          <a:p>
            <a:pPr lvl="1"/>
            <a:r>
              <a:rPr lang="en-US" dirty="0" smtClean="0"/>
              <a:t>Band plan uses 4a channels 6, 7, 10 at 1.3 GHz bandwidth</a:t>
            </a:r>
          </a:p>
          <a:p>
            <a:pPr lvl="1"/>
            <a:r>
              <a:rPr lang="en-US" dirty="0" smtClean="0"/>
              <a:t>New channels denoted 6*, 7*, 10*</a:t>
            </a:r>
          </a:p>
          <a:p>
            <a:pPr lvl="2"/>
            <a:r>
              <a:rPr lang="en-US" dirty="0" smtClean="0"/>
              <a:t>Same center frequencies as equivalent 4a bands</a:t>
            </a:r>
          </a:p>
          <a:p>
            <a:pPr lvl="2"/>
            <a:r>
              <a:rPr lang="en-US" dirty="0" smtClean="0"/>
              <a:t>Wider bandwidth</a:t>
            </a:r>
          </a:p>
          <a:p>
            <a:pPr lvl="1"/>
            <a:r>
              <a:rPr lang="en-US" dirty="0" smtClean="0"/>
              <a:t>Support for OOK demodulation</a:t>
            </a:r>
          </a:p>
          <a:p>
            <a:pPr lvl="1"/>
            <a:r>
              <a:rPr lang="en-US" dirty="0" smtClean="0"/>
              <a:t>PRF as defined on slide 5</a:t>
            </a:r>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20</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21</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22</a:t>
            </a:fld>
            <a:endParaRPr lang="en-US"/>
          </a:p>
        </p:txBody>
      </p:sp>
      <p:sp>
        <p:nvSpPr>
          <p:cNvPr id="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23</a:t>
            </a:fld>
            <a:endParaRPr lang="en-US"/>
          </a:p>
        </p:txBody>
      </p:sp>
      <p:sp>
        <p:nvSpPr>
          <p:cNvPr id="2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24</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25</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26</a:t>
            </a:fld>
            <a:endParaRPr lang="en-US"/>
          </a:p>
        </p:txBody>
      </p:sp>
      <p:sp>
        <p:nvSpPr>
          <p:cNvPr id="20"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27</a:t>
            </a:fld>
            <a:endParaRPr lang="en-US"/>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28</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29</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30</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31</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32</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33</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34</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1808163"/>
          </a:xfrm>
        </p:spPr>
        <p:txBody>
          <a:bodyPr/>
          <a:lstStyle/>
          <a:p>
            <a:pPr>
              <a:lnSpc>
                <a:spcPct val="90000"/>
              </a:lnSpc>
            </a:pPr>
            <a:r>
              <a:rPr lang="en-GB" sz="1400"/>
              <a:t>By using a different channel page, we can have up to 27 distinct channels</a:t>
            </a:r>
          </a:p>
          <a:p>
            <a:pPr lvl="1">
              <a:lnSpc>
                <a:spcPct val="90000"/>
              </a:lnSpc>
            </a:pPr>
            <a:r>
              <a:rPr lang="en-GB" sz="1200"/>
              <a:t>Searching time/energy is increased if all are used, however</a:t>
            </a:r>
          </a:p>
        </p:txBody>
      </p:sp>
      <p:graphicFrame>
        <p:nvGraphicFramePr>
          <p:cNvPr id="93402" name="Group 218"/>
          <p:cNvGraphicFramePr>
            <a:graphicFrameLocks noGrp="1"/>
          </p:cNvGraphicFramePr>
          <p:nvPr/>
        </p:nvGraphicFramePr>
        <p:xfrm>
          <a:off x="595313" y="2159000"/>
          <a:ext cx="4143375" cy="2740026"/>
        </p:xfrm>
        <a:graphic>
          <a:graphicData uri="http://schemas.openxmlformats.org/drawingml/2006/table">
            <a:tbl>
              <a:tblPr/>
              <a:tblGrid>
                <a:gridCol w="2071687"/>
                <a:gridCol w="2071688"/>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2402.5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2461.25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2473.25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2423.25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2474.0</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2424.0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2476.75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2447.5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2478.25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2448.25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2479.75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2449.0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2480.5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90" name="Text Box 206"/>
          <p:cNvSpPr txBox="1">
            <a:spLocks noChangeArrowheads="1"/>
          </p:cNvSpPr>
          <p:nvPr/>
        </p:nvSpPr>
        <p:spPr bwMode="auto">
          <a:xfrm>
            <a:off x="5181600" y="2971800"/>
            <a:ext cx="3962400" cy="2701925"/>
          </a:xfrm>
          <a:prstGeom prst="rect">
            <a:avLst/>
          </a:prstGeom>
          <a:solidFill>
            <a:srgbClr val="99FF99"/>
          </a:solidFill>
          <a:ln w="12700">
            <a:noFill/>
            <a:miter lim="800000"/>
            <a:headEnd type="none" w="sm" len="sm"/>
            <a:tailEnd type="none" w="sm" len="sm"/>
          </a:ln>
          <a:effectLst/>
        </p:spPr>
        <p:txBody>
          <a:bodyPr>
            <a:spAutoFit/>
          </a:bodyPr>
          <a:lstStyle/>
          <a:p>
            <a:pPr>
              <a:spcBef>
                <a:spcPct val="50000"/>
              </a:spcBef>
            </a:pPr>
            <a:r>
              <a:rPr lang="en-US" sz="1800">
                <a:solidFill>
                  <a:schemeClr val="accent2"/>
                </a:solidFill>
                <a:latin typeface="Tahoma" pitchFamily="34" charset="0"/>
              </a:rPr>
              <a:t>Use a small number (4-8, TBD) of default channels chosen from numbers in table (or similar) to ensure that installations can talk to tags.</a:t>
            </a:r>
          </a:p>
          <a:p>
            <a:pPr>
              <a:spcBef>
                <a:spcPct val="50000"/>
              </a:spcBef>
            </a:pPr>
            <a:r>
              <a:rPr lang="en-US" sz="1800">
                <a:solidFill>
                  <a:schemeClr val="accent2"/>
                </a:solidFill>
                <a:latin typeface="Tahoma" pitchFamily="34" charset="0"/>
              </a:rPr>
              <a:t>Use PIB entries to fill in a wider selection (8-16) channels to search so that we can have flexible channel allocation</a:t>
            </a:r>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1" name="Rectangle 10"/>
          <p:cNvSpPr/>
          <p:nvPr/>
        </p:nvSpPr>
        <p:spPr bwMode="auto">
          <a:xfrm>
            <a:off x="1517816" y="4664765"/>
            <a:ext cx="3220872" cy="13816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AW and AJ to make proposals at Orlando Meeting in March 2010</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35</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36</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37</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158240"/>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4 Octets</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Frame Length / Reserved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38</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39</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1 MHz PRF base</a:t>
            </a:r>
          </a:p>
          <a:p>
            <a:r>
              <a:rPr lang="en-US" dirty="0" smtClean="0"/>
              <a:t>OOK Modulation</a:t>
            </a:r>
          </a:p>
          <a:p>
            <a:r>
              <a:rPr lang="en-US" dirty="0" smtClean="0"/>
              <a:t>Three symbol mapping modes</a:t>
            </a:r>
          </a:p>
          <a:p>
            <a:pPr lvl="1"/>
            <a:r>
              <a:rPr lang="en-US" dirty="0" smtClean="0"/>
              <a:t>Base Mode: one pulse per symbol</a:t>
            </a:r>
          </a:p>
          <a:p>
            <a:pPr lvl="1"/>
            <a:r>
              <a:rPr lang="en-US" dirty="0" smtClean="0"/>
              <a:t>Enhanced Mode: 3 pulses per symbol</a:t>
            </a:r>
          </a:p>
          <a:p>
            <a:pPr lvl="1"/>
            <a:r>
              <a:rPr lang="en-US" dirty="0" smtClean="0"/>
              <a:t>Long Range Mode: m pulses per symbol (8</a:t>
            </a:r>
            <a:r>
              <a:rPr lang="en-US" dirty="0" smtClean="0">
                <a:sym typeface="Symbol"/>
              </a:rPr>
              <a:t></a:t>
            </a:r>
            <a:r>
              <a:rPr lang="en-US" dirty="0" smtClean="0"/>
              <a:t>m</a:t>
            </a:r>
            <a:r>
              <a:rPr lang="en-US" dirty="0" smtClean="0">
                <a:sym typeface="Symbol"/>
              </a:rPr>
              <a:t></a:t>
            </a:r>
            <a:r>
              <a:rPr lang="en-US" dirty="0" smtClean="0"/>
              <a:t>32, exact value TBD)</a:t>
            </a:r>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9" name="Rectangle 8"/>
          <p:cNvSpPr>
            <a:spLocks/>
          </p:cNvSpPr>
          <p:nvPr/>
        </p:nvSpPr>
        <p:spPr bwMode="auto">
          <a:xfrm>
            <a:off x="2679700" y="3162300"/>
            <a:ext cx="3775075" cy="533400"/>
          </a:xfrm>
          <a:prstGeom prst="rect">
            <a:avLst/>
          </a:prstGeom>
          <a:noFill/>
          <a:ln w="12700">
            <a:noFill/>
            <a:miter lim="800000"/>
            <a:headEnd/>
            <a:tailEnd/>
          </a:ln>
        </p:spPr>
        <p:txBody>
          <a:bodyPr wrap="none" lIns="0" tIns="0" rIns="0" bIns="0">
            <a:spAutoFit/>
          </a:bodyPr>
          <a:lstStyle/>
          <a:p>
            <a:pPr algn="l"/>
            <a:r>
              <a:rPr lang="en-US" sz="3000" b="1" dirty="0">
                <a:solidFill>
                  <a:schemeClr val="tx1"/>
                </a:solidFill>
                <a:latin typeface="Helvetica" charset="0"/>
                <a:cs typeface="Helvetica" charset="0"/>
                <a:sym typeface="Helvetica" charset="0"/>
              </a:rPr>
              <a:t>0001 0100 1001 1101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3" name="Content Placeholder 2"/>
          <p:cNvSpPr>
            <a:spLocks noGrp="1"/>
          </p:cNvSpPr>
          <p:nvPr>
            <p:ph idx="1"/>
          </p:nvPr>
        </p:nvSpPr>
        <p:spPr/>
        <p:txBody>
          <a:bodyPr/>
          <a:lstStyle/>
          <a:p>
            <a:r>
              <a:rPr lang="en-US" sz="2400" dirty="0" smtClean="0"/>
              <a:t>3 bands corresponding to spectrum regulations in</a:t>
            </a:r>
          </a:p>
          <a:p>
            <a:pPr lvl="1"/>
            <a:r>
              <a:rPr lang="en-US" sz="2000" dirty="0" smtClean="0"/>
              <a:t>US (wideband)</a:t>
            </a:r>
          </a:p>
          <a:p>
            <a:pPr lvl="1"/>
            <a:r>
              <a:rPr lang="en-US" sz="2000" dirty="0" smtClean="0"/>
              <a:t>EU</a:t>
            </a:r>
          </a:p>
          <a:p>
            <a:pPr lvl="1"/>
            <a:r>
              <a:rPr lang="en-US" sz="2000" dirty="0" smtClean="0"/>
              <a:t>Korea/Japan</a:t>
            </a:r>
          </a:p>
          <a:p>
            <a:r>
              <a:rPr lang="en-US" sz="2400" dirty="0" smtClean="0"/>
              <a:t>Allowing sufficient US/EU overlap for a common tag</a:t>
            </a:r>
          </a:p>
          <a:p>
            <a:r>
              <a:rPr lang="en-US" sz="2400" dirty="0" smtClean="0"/>
              <a:t>These bands will have overlap with 4a channels</a:t>
            </a:r>
          </a:p>
          <a:p>
            <a:pPr lvl="1"/>
            <a:r>
              <a:rPr lang="en-US" sz="2000" dirty="0" smtClean="0"/>
              <a:t>7 (US)</a:t>
            </a:r>
          </a:p>
          <a:p>
            <a:pPr lvl="1"/>
            <a:r>
              <a:rPr lang="en-US" sz="2000" dirty="0" smtClean="0"/>
              <a:t>6 (EU)</a:t>
            </a:r>
          </a:p>
          <a:p>
            <a:pPr lvl="1"/>
            <a:r>
              <a:rPr lang="en-US" sz="2000" dirty="0" smtClean="0"/>
              <a:t>10 (Korea/Japan)</a:t>
            </a:r>
            <a:endParaRPr lang="en-US" sz="2000"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a:t>
            </a:fld>
            <a:endParaRPr lang="en-US"/>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9" name="Rectangle 8"/>
          <p:cNvSpPr/>
          <p:nvPr/>
        </p:nvSpPr>
        <p:spPr bwMode="auto">
          <a:xfrm>
            <a:off x="5066171" y="1752599"/>
            <a:ext cx="3220872" cy="379007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Compare </a:t>
            </a:r>
            <a:r>
              <a:rPr kumimoji="0" lang="en-US" sz="1400" i="0" u="none" strike="noStrike" cap="none" normalizeH="0" baseline="0" dirty="0" err="1" smtClean="0">
                <a:ln>
                  <a:noFill/>
                </a:ln>
                <a:solidFill>
                  <a:schemeClr val="tx1"/>
                </a:solidFill>
                <a:effectLst/>
                <a:latin typeface="+mn-lt"/>
              </a:rPr>
              <a:t>regs</a:t>
            </a:r>
            <a:r>
              <a:rPr kumimoji="0" lang="en-US" sz="1400" i="0" u="none" strike="noStrike" cap="none" normalizeH="0" baseline="0" dirty="0" smtClean="0">
                <a:ln>
                  <a:noFill/>
                </a:ln>
                <a:solidFill>
                  <a:schemeClr val="tx1"/>
                </a:solidFill>
                <a:effectLst/>
                <a:latin typeface="+mn-lt"/>
              </a:rPr>
              <a:t>, 4a bands and</a:t>
            </a:r>
            <a:r>
              <a:rPr kumimoji="0" lang="en-US" sz="1400" i="0" u="none" strike="noStrike" cap="none" normalizeH="0" dirty="0" smtClean="0">
                <a:ln>
                  <a:noFill/>
                </a:ln>
                <a:solidFill>
                  <a:schemeClr val="tx1"/>
                </a:solidFill>
                <a:effectLst/>
                <a:latin typeface="+mn-lt"/>
              </a:rPr>
              <a:t> existing UWB tags to provide guidance on 4f band plan. Provide tag centre frequency and – 10dB bandwidth data to AJ to include in spreadsheet to be posted as IEEE doc.</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With </a:t>
            </a:r>
            <a:r>
              <a:rPr lang="en-US" sz="1400" dirty="0" err="1" smtClean="0">
                <a:latin typeface="+mn-lt"/>
              </a:rPr>
              <a:t>bandplan</a:t>
            </a:r>
            <a:r>
              <a:rPr lang="en-US" sz="1400" dirty="0" smtClean="0">
                <a:latin typeface="+mn-lt"/>
              </a:rPr>
              <a:t> defined, specify bandwidth of the 6*, 7* and 10* 4a* bands.</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16 pulses minimum</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SFD at 1 pulse per symbol</a:t>
            </a:r>
          </a:p>
          <a:p>
            <a:r>
              <a:rPr lang="en-US" sz="2000" dirty="0" smtClean="0"/>
              <a:t>PHR at 1 pulse per symbol</a:t>
            </a:r>
          </a:p>
          <a:p>
            <a:r>
              <a:rPr lang="en-US" sz="2000" dirty="0" smtClean="0"/>
              <a:t>Rest of packet demodulated at 1 pulse per symbol</a:t>
            </a:r>
            <a:endParaRPr lang="en-US" sz="2000" dirty="0"/>
          </a:p>
        </p:txBody>
      </p:sp>
      <p:sp>
        <p:nvSpPr>
          <p:cNvPr id="21" name="Rectangle 20"/>
          <p:cNvSpPr/>
          <p:nvPr/>
        </p:nvSpPr>
        <p:spPr bwMode="auto">
          <a:xfrm>
            <a:off x="5389728" y="5080077"/>
            <a:ext cx="3220872" cy="13953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all to be stated as “no shorter than X, no longer than Y. Minimum here TBD and potentially shorter</a:t>
            </a:r>
            <a:endParaRPr kumimoji="0" lang="en-US" sz="1400" b="0" i="0" u="none" strike="noStrike" cap="none" normalizeH="0" baseline="0" dirty="0" smtClean="0">
              <a:ln>
                <a:noFill/>
              </a:ln>
              <a:solidFill>
                <a:schemeClr val="tx1"/>
              </a:solidFill>
              <a:effectLst/>
              <a:latin typeface="+mn-lt"/>
            </a:endParaRP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0" name="Rectangle 19"/>
          <p:cNvSpPr/>
          <p:nvPr/>
        </p:nvSpPr>
        <p:spPr bwMode="auto">
          <a:xfrm>
            <a:off x="5389728" y="3194249"/>
            <a:ext cx="3220872" cy="117356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Consider minimum</a:t>
            </a:r>
            <a:r>
              <a:rPr kumimoji="0" lang="en-US" sz="1400" i="0" u="none" strike="noStrike" cap="none" normalizeH="0" dirty="0" smtClean="0">
                <a:ln>
                  <a:noFill/>
                </a:ln>
                <a:solidFill>
                  <a:schemeClr val="tx1"/>
                </a:solidFill>
                <a:effectLst/>
                <a:latin typeface="+mn-lt"/>
              </a:rPr>
              <a:t> long range preamble length when defining Y.</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9</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Up to 96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Exact number of preamble pulses TBD</a:t>
            </a:r>
          </a:p>
          <a:p>
            <a:r>
              <a:rPr lang="en-US" sz="2000" dirty="0" smtClean="0"/>
              <a:t>Runs @ 1 MHz PRF</a:t>
            </a:r>
          </a:p>
          <a:p>
            <a:r>
              <a:rPr lang="en-US" sz="2000" dirty="0" smtClean="0"/>
              <a:t>SFD at 1 pulse per symbol</a:t>
            </a:r>
          </a:p>
          <a:p>
            <a:r>
              <a:rPr lang="en-US" sz="2000" dirty="0" smtClean="0"/>
              <a:t>PHR at 1 pulse per symbol</a:t>
            </a:r>
          </a:p>
          <a:p>
            <a:r>
              <a:rPr lang="en-US" sz="2000" dirty="0" smtClean="0"/>
              <a:t>Rest of packet demodulated at 3 pulses per symbol</a:t>
            </a:r>
            <a:endParaRPr lang="en-US" sz="2000" dirty="0"/>
          </a:p>
        </p:txBody>
      </p:sp>
      <p:sp>
        <p:nvSpPr>
          <p:cNvPr id="20" name="Rectangle 19"/>
          <p:cNvSpPr/>
          <p:nvPr/>
        </p:nvSpPr>
        <p:spPr bwMode="auto">
          <a:xfrm>
            <a:off x="6271589" y="685800"/>
            <a:ext cx="3220872" cy="163093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2" name="Rectangle 21"/>
          <p:cNvSpPr/>
          <p:nvPr/>
        </p:nvSpPr>
        <p:spPr bwMode="auto">
          <a:xfrm>
            <a:off x="6271589" y="3573194"/>
            <a:ext cx="3220872" cy="163093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Reassess value of 3:1 mode when minimum packet length is resolved</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If included, define X and Y for this mode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4330</TotalTime>
  <Words>4105</Words>
  <Application>Microsoft Office PowerPoint</Application>
  <PresentationFormat>On-screen Show (4:3)</PresentationFormat>
  <Paragraphs>847</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IEEE-P802_15</vt:lpstr>
      <vt:lpstr>Slide 1</vt:lpstr>
      <vt:lpstr>Overview</vt:lpstr>
      <vt:lpstr>Outline of Proposed Standard</vt:lpstr>
      <vt:lpstr>UWB Air Interface</vt:lpstr>
      <vt:lpstr>Summary Characteristics</vt:lpstr>
      <vt:lpstr>SFD</vt:lpstr>
      <vt:lpstr>Frequency Band Plan</vt:lpstr>
      <vt:lpstr>Base Mode PHY Fields</vt:lpstr>
      <vt:lpstr>Extended Mode PHY Fields</vt:lpstr>
      <vt:lpstr>Long Range Mode PHY Fields</vt:lpstr>
      <vt:lpstr>Location Enabling Information (LEI) Postamble</vt:lpstr>
      <vt:lpstr>UWB PHY</vt:lpstr>
      <vt:lpstr>PHY Header</vt:lpstr>
      <vt:lpstr>PHY Header – Encoding Type</vt:lpstr>
      <vt:lpstr>PHY Header – LEI Type</vt:lpstr>
      <vt:lpstr>UWB Standards and PHYs - Discussion</vt:lpstr>
      <vt:lpstr>General Discussion</vt:lpstr>
      <vt:lpstr>Debating the green line….</vt:lpstr>
      <vt:lpstr>Debating the blue line….</vt:lpstr>
      <vt:lpstr>4a* Narrative</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Adrian Jennings</cp:lastModifiedBy>
  <cp:revision>210</cp:revision>
  <cp:lastPrinted>1998-02-10T13:28:06Z</cp:lastPrinted>
  <dcterms:created xsi:type="dcterms:W3CDTF">2009-08-03T14:57:11Z</dcterms:created>
  <dcterms:modified xsi:type="dcterms:W3CDTF">2010-03-15T18:43:26Z</dcterms:modified>
</cp:coreProperties>
</file>