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9" r:id="rId2"/>
    <p:sldId id="260" r:id="rId3"/>
    <p:sldId id="261" r:id="rId4"/>
    <p:sldId id="263" r:id="rId5"/>
    <p:sldId id="264" r:id="rId6"/>
    <p:sldId id="303" r:id="rId7"/>
    <p:sldId id="265" r:id="rId8"/>
    <p:sldId id="266" r:id="rId9"/>
    <p:sldId id="267" r:id="rId10"/>
    <p:sldId id="268" r:id="rId11"/>
    <p:sldId id="270" r:id="rId12"/>
    <p:sldId id="274" r:id="rId13"/>
    <p:sldId id="269" r:id="rId14"/>
    <p:sldId id="271" r:id="rId15"/>
    <p:sldId id="272" r:id="rId16"/>
    <p:sldId id="299" r:id="rId17"/>
    <p:sldId id="302" r:id="rId18"/>
    <p:sldId id="300" r:id="rId19"/>
    <p:sldId id="301" r:id="rId20"/>
    <p:sldId id="298" r:id="rId21"/>
    <p:sldId id="286" r:id="rId22"/>
    <p:sldId id="276" r:id="rId23"/>
    <p:sldId id="278" r:id="rId24"/>
    <p:sldId id="279" r:id="rId25"/>
    <p:sldId id="284" r:id="rId26"/>
    <p:sldId id="281" r:id="rId27"/>
    <p:sldId id="280" r:id="rId28"/>
    <p:sldId id="282" r:id="rId29"/>
    <p:sldId id="287" r:id="rId30"/>
    <p:sldId id="288" r:id="rId31"/>
    <p:sldId id="289" r:id="rId32"/>
    <p:sldId id="290" r:id="rId33"/>
    <p:sldId id="291" r:id="rId34"/>
    <p:sldId id="292" r:id="rId35"/>
    <p:sldId id="293" r:id="rId36"/>
    <p:sldId id="294" r:id="rId37"/>
    <p:sldId id="295" r:id="rId38"/>
    <p:sldId id="296" r:id="rId39"/>
    <p:sldId id="297" r:id="rId40"/>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72" d="100"/>
          <a:sy n="72" d="100"/>
        </p:scale>
        <p:origin x="-1134"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29</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30</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31</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15-09-0804-08-004f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January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[March 15 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809565" y="2660414"/>
            <a:ext cx="3220872" cy="237105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value of m when minimum packet length is resolved. Need to develop trade study graph: range vs. cost (</a:t>
            </a:r>
            <a:r>
              <a:rPr lang="en-US" sz="1400" dirty="0" err="1" smtClean="0">
                <a:latin typeface="+mn-lt"/>
              </a:rPr>
              <a:t>xtal</a:t>
            </a:r>
            <a:r>
              <a:rPr lang="en-US" sz="1400" dirty="0" smtClean="0">
                <a:latin typeface="+mn-lt"/>
              </a:rPr>
              <a:t> tolerance, power consumption, capacity). AW.</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Resolution of X &amp; Y will follow decision on m.</a:t>
            </a:r>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(0.815 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7" name="Rectangle 16"/>
          <p:cNvSpPr/>
          <p:nvPr/>
        </p:nvSpPr>
        <p:spPr bwMode="auto">
          <a:xfrm>
            <a:off x="5067042" y="4293705"/>
            <a:ext cx="3220872" cy="16332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In text, define delay in terms of “symbol times” but ensure that future changes in PRF do not break the definition.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237327" y="5223388"/>
            <a:ext cx="3714943" cy="1252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Revisit exact encoding and LEI bit values considering full protected bit pattern to ensure minimum 1’s in default packets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3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822886" y="387047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value of FEC for each mode</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Then readdress length of Encoding Type field </a:t>
            </a:r>
          </a:p>
        </p:txBody>
      </p:sp>
      <p:sp>
        <p:nvSpPr>
          <p:cNvPr id="20" name="Rectangle 19"/>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15</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0.815 ms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 - </a:t>
            </a:r>
            <a:r>
              <a:rPr lang="en-US" dirty="0" smtClean="0">
                <a:solidFill>
                  <a:srgbClr val="FF0000"/>
                </a:solidFill>
              </a:rPr>
              <a:t>Discussion</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rgbClr val="0099FF"/>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rgbClr val="00B050"/>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1503547" cy="307777"/>
            <a:chOff x="6520026" y="1951630"/>
            <a:chExt cx="1503547"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1088760" cy="307777"/>
            </a:xfrm>
            <a:prstGeom prst="rect">
              <a:avLst/>
            </a:prstGeom>
            <a:noFill/>
          </p:spPr>
          <p:txBody>
            <a:bodyPr wrap="none" rtlCol="0">
              <a:spAutoFit/>
            </a:bodyPr>
            <a:lstStyle/>
            <a:p>
              <a:r>
                <a:rPr lang="en-US" sz="1400" b="1" dirty="0" smtClean="0">
                  <a:latin typeface="+mn-lt"/>
                </a:rPr>
                <a:t>Mandatory</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grpSp>
        <p:nvGrpSpPr>
          <p:cNvPr id="128" name="Group 127"/>
          <p:cNvGrpSpPr/>
          <p:nvPr/>
        </p:nvGrpSpPr>
        <p:grpSpPr>
          <a:xfrm>
            <a:off x="6520026" y="1951630"/>
            <a:ext cx="1985538" cy="307777"/>
            <a:chOff x="6520026" y="3760948"/>
            <a:chExt cx="1985538" cy="307777"/>
          </a:xfrm>
        </p:grpSpPr>
        <p:cxnSp>
          <p:nvCxnSpPr>
            <p:cNvPr id="97" name="Straight Arrow Connector 96"/>
            <p:cNvCxnSpPr/>
            <p:nvPr/>
          </p:nvCxnSpPr>
          <p:spPr bwMode="auto">
            <a:xfrm>
              <a:off x="6520026" y="3841588"/>
              <a:ext cx="414787" cy="1588"/>
            </a:xfrm>
            <a:prstGeom prst="straightConnector1">
              <a:avLst/>
            </a:prstGeom>
            <a:solidFill>
              <a:schemeClr val="accent1"/>
            </a:solidFill>
            <a:ln w="28575" cap="flat" cmpd="sng" algn="ctr">
              <a:solidFill>
                <a:srgbClr val="00B050"/>
              </a:solidFill>
              <a:prstDash val="solid"/>
              <a:round/>
              <a:headEnd type="none" w="sm" len="sm"/>
              <a:tailEnd type="arrow"/>
            </a:ln>
            <a:effectLst/>
          </p:spPr>
        </p:cxnSp>
        <p:sp>
          <p:nvSpPr>
            <p:cNvPr id="98" name="TextBox 97"/>
            <p:cNvSpPr txBox="1"/>
            <p:nvPr/>
          </p:nvSpPr>
          <p:spPr>
            <a:xfrm>
              <a:off x="6934813" y="3760948"/>
              <a:ext cx="1570751" cy="307777"/>
            </a:xfrm>
            <a:prstGeom prst="rect">
              <a:avLst/>
            </a:prstGeom>
            <a:noFill/>
          </p:spPr>
          <p:txBody>
            <a:bodyPr wrap="none" rtlCol="0">
              <a:spAutoFit/>
            </a:bodyPr>
            <a:lstStyle/>
            <a:p>
              <a:r>
                <a:rPr lang="en-US" sz="1400" b="1" dirty="0" smtClean="0">
                  <a:latin typeface="+mn-lt"/>
                </a:rPr>
                <a:t>To be discussed</a:t>
              </a:r>
              <a:endParaRPr lang="en-US" sz="1400" b="1" dirty="0">
                <a:latin typeface="+mn-lt"/>
              </a:endParaRPr>
            </a:p>
          </p:txBody>
        </p:sp>
        <p:cxnSp>
          <p:nvCxnSpPr>
            <p:cNvPr id="129" name="Straight Arrow Connector 128"/>
            <p:cNvCxnSpPr/>
            <p:nvPr/>
          </p:nvCxnSpPr>
          <p:spPr bwMode="auto">
            <a:xfrm>
              <a:off x="6520026" y="4010865"/>
              <a:ext cx="414787" cy="1588"/>
            </a:xfrm>
            <a:prstGeom prst="straightConnector1">
              <a:avLst/>
            </a:prstGeom>
            <a:solidFill>
              <a:schemeClr val="accent1"/>
            </a:solidFill>
            <a:ln w="28575" cap="flat" cmpd="sng" algn="ctr">
              <a:solidFill>
                <a:srgbClr val="0099FF"/>
              </a:solidFill>
              <a:prstDash val="solid"/>
              <a:round/>
              <a:headEnd type="none" w="sm" len="sm"/>
              <a:tailEnd type="arrow"/>
            </a:ln>
            <a:effectLst/>
          </p:spPr>
        </p:cxnSp>
      </p:grpSp>
      <p:sp>
        <p:nvSpPr>
          <p:cNvPr id="35" name="Rectangle 34"/>
          <p:cNvSpPr/>
          <p:nvPr/>
        </p:nvSpPr>
        <p:spPr bwMode="auto">
          <a:xfrm>
            <a:off x="-3220872" y="984976"/>
            <a:ext cx="3220872" cy="44247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Mandatory going forward pending:</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Quantification of added</a:t>
            </a:r>
            <a:r>
              <a:rPr kumimoji="0" lang="en-US" sz="1400" i="0" u="none" strike="noStrike" cap="none" normalizeH="0" dirty="0" smtClean="0">
                <a:ln>
                  <a:noFill/>
                </a:ln>
                <a:solidFill>
                  <a:schemeClr val="tx1"/>
                </a:solidFill>
                <a:effectLst/>
                <a:latin typeface="+mn-lt"/>
              </a:rPr>
              <a:t> complexity for non-coherent receiver: </a:t>
            </a:r>
            <a:r>
              <a:rPr kumimoji="0" lang="en-US" sz="1400" i="0" u="none" strike="noStrike" cap="none" normalizeH="0" dirty="0" err="1" smtClean="0">
                <a:ln>
                  <a:noFill/>
                </a:ln>
                <a:solidFill>
                  <a:schemeClr val="tx1"/>
                </a:solidFill>
                <a:effectLst/>
                <a:latin typeface="+mn-lt"/>
              </a:rPr>
              <a:t>xta</a:t>
            </a:r>
            <a:r>
              <a:rPr lang="en-US" sz="1400" dirty="0" err="1" smtClean="0">
                <a:latin typeface="+mn-lt"/>
              </a:rPr>
              <a:t>l</a:t>
            </a:r>
            <a:r>
              <a:rPr kumimoji="0" lang="en-US" sz="1400" i="0" u="none" strike="noStrike" cap="none" normalizeH="0" dirty="0" smtClean="0">
                <a:ln>
                  <a:noFill/>
                </a:ln>
                <a:solidFill>
                  <a:schemeClr val="tx1"/>
                </a:solidFill>
                <a:effectLst/>
                <a:latin typeface="+mn-lt"/>
              </a:rPr>
              <a:t> tolerance, acquisition engine.</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Then, what techniques could help the non-coherent receiver?</a:t>
            </a:r>
            <a:r>
              <a:rPr kumimoji="0" lang="en-US" sz="1400" i="0" u="none" strike="noStrike" cap="none" normalizeH="0" dirty="0" smtClean="0">
                <a:ln>
                  <a:noFill/>
                </a:ln>
                <a:solidFill>
                  <a:schemeClr val="tx1"/>
                </a:solidFill>
                <a:effectLst/>
                <a:latin typeface="+mn-lt"/>
              </a:rPr>
              <a:t> Inserted 1:1 SFD at end of LR mode preamble? Whitening the packet for enough 1’s to maintain timing?</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Change picture</a:t>
            </a:r>
            <a:r>
              <a:rPr kumimoji="0" lang="en-US" sz="1400" i="0" u="none" strike="noStrike" cap="none" normalizeH="0" dirty="0" smtClean="0">
                <a:ln>
                  <a:noFill/>
                </a:ln>
                <a:solidFill>
                  <a:schemeClr val="tx1"/>
                </a:solidFill>
                <a:effectLst/>
                <a:latin typeface="+mn-lt"/>
              </a:rPr>
              <a:t> to reflect one receiver type since the standard does not define implementation, and if blue and green lines are black then the receivers (non-coherent, coherent) can be shown in a single box.</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Discussion</a:t>
            </a:r>
            <a:endParaRPr lang="en-US" dirty="0"/>
          </a:p>
        </p:txBody>
      </p:sp>
      <p:sp>
        <p:nvSpPr>
          <p:cNvPr id="3" name="Content Placeholder 2"/>
          <p:cNvSpPr>
            <a:spLocks noGrp="1"/>
          </p:cNvSpPr>
          <p:nvPr>
            <p:ph idx="1"/>
          </p:nvPr>
        </p:nvSpPr>
        <p:spPr/>
        <p:txBody>
          <a:bodyPr/>
          <a:lstStyle/>
          <a:p>
            <a:r>
              <a:rPr lang="en-US" dirty="0" smtClean="0"/>
              <a:t>Are the cross cases (blue, green) linked?</a:t>
            </a:r>
          </a:p>
          <a:p>
            <a:pPr lvl="1"/>
            <a:r>
              <a:rPr lang="en-US" dirty="0" smtClean="0"/>
              <a:t>Either both mandatory or both optional?</a:t>
            </a:r>
          </a:p>
          <a:p>
            <a:r>
              <a:rPr lang="en-US" dirty="0" smtClean="0"/>
              <a:t>What are the practical use cases for the blue/green links?</a:t>
            </a:r>
          </a:p>
          <a:p>
            <a:pPr lvl="1"/>
            <a:r>
              <a:rPr lang="en-US" dirty="0" smtClean="0"/>
              <a:t>What is the value?</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green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non-coherent receiver to additionally detect Long Range Mode tags at very short range</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blue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coherent receiver to additionally detect Base/Enhanced Mode tags</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4a* Narrative</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Substantially similar to 4a, but part of 4f</a:t>
            </a:r>
          </a:p>
          <a:p>
            <a:r>
              <a:rPr lang="en-US" dirty="0" smtClean="0"/>
              <a:t>Modifications</a:t>
            </a:r>
          </a:p>
          <a:p>
            <a:pPr lvl="1"/>
            <a:r>
              <a:rPr lang="en-US" dirty="0" smtClean="0"/>
              <a:t>Band plan uses 4a channels 6, 7, 10 at 1.3 GHz bandwidth</a:t>
            </a:r>
          </a:p>
          <a:p>
            <a:pPr lvl="1"/>
            <a:r>
              <a:rPr lang="en-US" dirty="0" smtClean="0"/>
              <a:t>New channels denoted 6*, 7*, 10*</a:t>
            </a:r>
          </a:p>
          <a:p>
            <a:pPr lvl="2"/>
            <a:r>
              <a:rPr lang="en-US" dirty="0" smtClean="0"/>
              <a:t>Same center frequencies as equivalent 4a bands</a:t>
            </a:r>
          </a:p>
          <a:p>
            <a:pPr lvl="2"/>
            <a:r>
              <a:rPr lang="en-US" dirty="0" smtClean="0"/>
              <a:t>Wider bandwidth</a:t>
            </a:r>
          </a:p>
          <a:p>
            <a:pPr lvl="1"/>
            <a:r>
              <a:rPr lang="en-US" dirty="0" smtClean="0"/>
              <a:t>Support for OOK demodulation</a:t>
            </a:r>
          </a:p>
          <a:p>
            <a:pPr lvl="1"/>
            <a:r>
              <a:rPr lang="en-US" dirty="0" smtClean="0"/>
              <a:t>PRF as defined on slide 5</a:t>
            </a:r>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22</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23</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24</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25</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26</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27</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28</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29</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30</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31</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32</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33</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34</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1" name="Rectangle 10"/>
          <p:cNvSpPr/>
          <p:nvPr/>
        </p:nvSpPr>
        <p:spPr bwMode="auto">
          <a:xfrm>
            <a:off x="1517816" y="4664765"/>
            <a:ext cx="3220872" cy="13816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AW and AJ to make proposals at Orlando Meeting in March 2010</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35</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36</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37</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38</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39</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3 pulses per symbol</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regulations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9" name="Rectangle 8"/>
          <p:cNvSpPr/>
          <p:nvPr/>
        </p:nvSpPr>
        <p:spPr bwMode="auto">
          <a:xfrm>
            <a:off x="5066171" y="1752599"/>
            <a:ext cx="3220872" cy="37900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Compare </a:t>
            </a:r>
            <a:r>
              <a:rPr kumimoji="0" lang="en-US" sz="1400" i="0" u="none" strike="noStrike" cap="none" normalizeH="0" baseline="0" dirty="0" err="1" smtClean="0">
                <a:ln>
                  <a:noFill/>
                </a:ln>
                <a:solidFill>
                  <a:schemeClr val="tx1"/>
                </a:solidFill>
                <a:effectLst/>
                <a:latin typeface="+mn-lt"/>
              </a:rPr>
              <a:t>regs</a:t>
            </a:r>
            <a:r>
              <a:rPr kumimoji="0" lang="en-US" sz="1400" i="0" u="none" strike="noStrike" cap="none" normalizeH="0" baseline="0" dirty="0" smtClean="0">
                <a:ln>
                  <a:noFill/>
                </a:ln>
                <a:solidFill>
                  <a:schemeClr val="tx1"/>
                </a:solidFill>
                <a:effectLst/>
                <a:latin typeface="+mn-lt"/>
              </a:rPr>
              <a:t>, 4a bands and</a:t>
            </a:r>
            <a:r>
              <a:rPr kumimoji="0" lang="en-US" sz="1400" i="0" u="none" strike="noStrike" cap="none" normalizeH="0" dirty="0" smtClean="0">
                <a:ln>
                  <a:noFill/>
                </a:ln>
                <a:solidFill>
                  <a:schemeClr val="tx1"/>
                </a:solidFill>
                <a:effectLst/>
                <a:latin typeface="+mn-lt"/>
              </a:rPr>
              <a:t> existing UWB tags to provide guidance on 4f band plan. Provide tag centre frequency and – 10dB bandwidth data to AJ to include in spreadsheet to be posted as IEEE doc.</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With </a:t>
            </a:r>
            <a:r>
              <a:rPr lang="en-US" sz="1400" dirty="0" err="1" smtClean="0">
                <a:latin typeface="+mn-lt"/>
              </a:rPr>
              <a:t>bandplan</a:t>
            </a:r>
            <a:r>
              <a:rPr lang="en-US" sz="1400" dirty="0" smtClean="0">
                <a:latin typeface="+mn-lt"/>
              </a:rPr>
              <a:t> defined, specify bandwidth of the 6*, 7* and 10* 4a* bands.</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pulses minimum</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0" name="Rectangle 19"/>
          <p:cNvSpPr/>
          <p:nvPr/>
        </p:nvSpPr>
        <p:spPr bwMode="auto">
          <a:xfrm>
            <a:off x="5389728" y="3194249"/>
            <a:ext cx="3220872" cy="117356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Consider minimum</a:t>
            </a:r>
            <a:r>
              <a:rPr kumimoji="0" lang="en-US" sz="1400" i="0" u="none" strike="noStrike" cap="none" normalizeH="0" dirty="0" smtClean="0">
                <a:ln>
                  <a:noFill/>
                </a:ln>
                <a:solidFill>
                  <a:schemeClr val="tx1"/>
                </a:solidFill>
                <a:effectLst/>
                <a:latin typeface="+mn-lt"/>
              </a:rPr>
              <a:t> long range preamble length when defining Y.</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96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1 MHz PRF</a:t>
            </a:r>
          </a:p>
          <a:p>
            <a:r>
              <a:rPr lang="en-US" sz="2000" dirty="0" smtClean="0"/>
              <a:t>SFD at 1 pulse per symbol</a:t>
            </a:r>
          </a:p>
          <a:p>
            <a:r>
              <a:rPr lang="en-US" sz="2000" dirty="0" smtClean="0"/>
              <a:t>PHR at 1 pulse per symbol</a:t>
            </a:r>
          </a:p>
          <a:p>
            <a:r>
              <a:rPr lang="en-US" sz="2000" dirty="0" smtClean="0"/>
              <a:t>Rest of packet demodulated at 3 pulses per symbol</a:t>
            </a:r>
            <a:endParaRPr lang="en-US" sz="2000" dirty="0"/>
          </a:p>
        </p:txBody>
      </p:sp>
      <p:sp>
        <p:nvSpPr>
          <p:cNvPr id="20" name="Rectangle 19"/>
          <p:cNvSpPr/>
          <p:nvPr/>
        </p:nvSpPr>
        <p:spPr bwMode="auto">
          <a:xfrm>
            <a:off x="6271589" y="685800"/>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2" name="Rectangle 21"/>
          <p:cNvSpPr/>
          <p:nvPr/>
        </p:nvSpPr>
        <p:spPr bwMode="auto">
          <a:xfrm>
            <a:off x="6271589" y="3573194"/>
            <a:ext cx="3220872" cy="163093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Reassess value of 3:1 mode when minimum packet length is resolved</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If included, define X and Y for this mode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4330</TotalTime>
  <Words>4105</Words>
  <Application>Microsoft Office PowerPoint</Application>
  <PresentationFormat>On-screen Show (4:3)</PresentationFormat>
  <Paragraphs>847</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IEEE-P802_15</vt:lpstr>
      <vt:lpstr>Slide 1</vt:lpstr>
      <vt:lpstr>Overview</vt:lpstr>
      <vt:lpstr>Outline of Proposed Standard</vt:lpstr>
      <vt:lpstr>UWB Air Interface</vt:lpstr>
      <vt:lpstr>Summary Characteristics</vt:lpstr>
      <vt:lpstr>SFD</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 - Discussion</vt:lpstr>
      <vt:lpstr>General Discussion</vt:lpstr>
      <vt:lpstr>Debating the green line….</vt:lpstr>
      <vt:lpstr>Debating the blue line….</vt:lpstr>
      <vt:lpstr>4a* Narrative</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210</cp:revision>
  <cp:lastPrinted>1998-02-10T13:28:06Z</cp:lastPrinted>
  <dcterms:created xsi:type="dcterms:W3CDTF">2009-08-03T14:57:11Z</dcterms:created>
  <dcterms:modified xsi:type="dcterms:W3CDTF">2010-03-15T18:43:26Z</dcterms:modified>
</cp:coreProperties>
</file>