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59" r:id="rId2"/>
    <p:sldId id="260" r:id="rId3"/>
    <p:sldId id="261" r:id="rId4"/>
    <p:sldId id="263" r:id="rId5"/>
    <p:sldId id="264" r:id="rId6"/>
    <p:sldId id="265" r:id="rId7"/>
    <p:sldId id="266" r:id="rId8"/>
    <p:sldId id="267" r:id="rId9"/>
    <p:sldId id="268" r:id="rId10"/>
    <p:sldId id="270" r:id="rId11"/>
    <p:sldId id="274" r:id="rId12"/>
    <p:sldId id="269" r:id="rId13"/>
    <p:sldId id="271" r:id="rId14"/>
    <p:sldId id="272" r:id="rId15"/>
    <p:sldId id="273" r:id="rId16"/>
    <p:sldId id="299" r:id="rId17"/>
    <p:sldId id="300" r:id="rId18"/>
    <p:sldId id="302" r:id="rId19"/>
    <p:sldId id="301" r:id="rId20"/>
    <p:sldId id="298" r:id="rId21"/>
    <p:sldId id="286" r:id="rId22"/>
    <p:sldId id="276" r:id="rId23"/>
    <p:sldId id="278" r:id="rId24"/>
    <p:sldId id="279" r:id="rId25"/>
    <p:sldId id="284" r:id="rId26"/>
    <p:sldId id="281" r:id="rId27"/>
    <p:sldId id="280" r:id="rId28"/>
    <p:sldId id="282" r:id="rId29"/>
    <p:sldId id="287" r:id="rId30"/>
    <p:sldId id="288" r:id="rId31"/>
    <p:sldId id="289" r:id="rId32"/>
    <p:sldId id="290" r:id="rId33"/>
    <p:sldId id="291" r:id="rId34"/>
    <p:sldId id="292" r:id="rId35"/>
    <p:sldId id="293" r:id="rId36"/>
    <p:sldId id="294" r:id="rId37"/>
    <p:sldId id="295" r:id="rId38"/>
    <p:sldId id="296" r:id="rId39"/>
    <p:sldId id="297" r:id="rId40"/>
  </p:sldIdLst>
  <p:sldSz cx="9144000" cy="6858000" type="screen4x3"/>
  <p:notesSz cx="7026275" cy="93122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FF"/>
    <a:srgbClr val="FF0000"/>
    <a:srgbClr val="FF00FF"/>
    <a:srgbClr val="FFFF99"/>
    <a:srgbClr val="A3E7FF"/>
    <a:srgbClr val="E8E8F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62" autoAdjust="0"/>
    <p:restoredTop sz="94660"/>
  </p:normalViewPr>
  <p:slideViewPr>
    <p:cSldViewPr snapToGrid="0" snapToObjects="1">
      <p:cViewPr varScale="1">
        <p:scale>
          <a:sx n="68" d="100"/>
          <a:sy n="68" d="100"/>
        </p:scale>
        <p:origin x="-582" y="-90"/>
      </p:cViewPr>
      <p:guideLst>
        <p:guide orient="horz" pos="1909"/>
        <p:guide pos="2312"/>
      </p:guideLst>
    </p:cSldViewPr>
  </p:slideViewPr>
  <p:notesTextViewPr>
    <p:cViewPr>
      <p:scale>
        <a:sx n="100" d="100"/>
        <a:sy n="100" d="100"/>
      </p:scale>
      <p:origin x="0" y="0"/>
    </p:cViewPr>
  </p:notesTextViewPr>
  <p:sorterViewPr>
    <p:cViewPr>
      <p:scale>
        <a:sx n="100" d="100"/>
        <a:sy n="100" d="100"/>
      </p:scale>
      <p:origin x="0" y="468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91959" y="178409"/>
            <a:ext cx="2729759"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40544">
              <a:defRPr sz="1400" b="1"/>
            </a:lvl1pPr>
          </a:lstStyle>
          <a:p>
            <a:r>
              <a:rPr lang="en-US"/>
              <a:t>doc.: IEEE 802.15-&lt;doc#&gt;</a:t>
            </a:r>
          </a:p>
        </p:txBody>
      </p:sp>
      <p:sp>
        <p:nvSpPr>
          <p:cNvPr id="3075" name="Rectangle 3"/>
          <p:cNvSpPr>
            <a:spLocks noGrp="1" noChangeArrowheads="1"/>
          </p:cNvSpPr>
          <p:nvPr>
            <p:ph type="dt" sz="quarter" idx="1"/>
          </p:nvPr>
        </p:nvSpPr>
        <p:spPr bwMode="auto">
          <a:xfrm>
            <a:off x="704558" y="178409"/>
            <a:ext cx="2340484"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40544">
              <a:defRPr sz="1400" b="1"/>
            </a:lvl1pPr>
          </a:lstStyle>
          <a:p>
            <a:r>
              <a:rPr lang="en-US"/>
              <a:t>&lt;month year&gt;</a:t>
            </a:r>
          </a:p>
        </p:txBody>
      </p:sp>
      <p:sp>
        <p:nvSpPr>
          <p:cNvPr id="3076" name="Rectangle 4"/>
          <p:cNvSpPr>
            <a:spLocks noGrp="1" noChangeArrowheads="1"/>
          </p:cNvSpPr>
          <p:nvPr>
            <p:ph type="ftr" sz="quarter" idx="2"/>
          </p:nvPr>
        </p:nvSpPr>
        <p:spPr bwMode="auto">
          <a:xfrm>
            <a:off x="4216087" y="9012804"/>
            <a:ext cx="2186059" cy="15292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40544">
              <a:defRPr sz="1000"/>
            </a:lvl1pPr>
          </a:lstStyle>
          <a:p>
            <a:r>
              <a:rPr lang="en-US"/>
              <a:t>&lt;author&gt;, &lt;company&gt;</a:t>
            </a:r>
          </a:p>
        </p:txBody>
      </p:sp>
      <p:sp>
        <p:nvSpPr>
          <p:cNvPr id="3077" name="Rectangle 5"/>
          <p:cNvSpPr>
            <a:spLocks noGrp="1" noChangeArrowheads="1"/>
          </p:cNvSpPr>
          <p:nvPr>
            <p:ph type="sldNum" sz="quarter" idx="3"/>
          </p:nvPr>
        </p:nvSpPr>
        <p:spPr bwMode="auto">
          <a:xfrm>
            <a:off x="2732978" y="9012804"/>
            <a:ext cx="1404289" cy="15292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40544">
              <a:defRPr sz="1000"/>
            </a:lvl1pPr>
          </a:lstStyle>
          <a:p>
            <a:r>
              <a:rPr lang="en-US"/>
              <a:t>Page </a:t>
            </a:r>
            <a:fld id="{ACAEE048-C3B9-4CE8-B92A-88F3476450BD}" type="slidenum">
              <a:rPr lang="en-US"/>
              <a:pPr/>
              <a:t>‹#›</a:t>
            </a:fld>
            <a:endParaRPr lang="en-US"/>
          </a:p>
        </p:txBody>
      </p:sp>
      <p:sp>
        <p:nvSpPr>
          <p:cNvPr id="3078" name="Line 6"/>
          <p:cNvSpPr>
            <a:spLocks noChangeShapeType="1"/>
          </p:cNvSpPr>
          <p:nvPr/>
        </p:nvSpPr>
        <p:spPr bwMode="auto">
          <a:xfrm>
            <a:off x="702950" y="388675"/>
            <a:ext cx="5620377"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
        <p:nvSpPr>
          <p:cNvPr id="3079" name="Rectangle 7"/>
          <p:cNvSpPr>
            <a:spLocks noChangeArrowheads="1"/>
          </p:cNvSpPr>
          <p:nvPr/>
        </p:nvSpPr>
        <p:spPr bwMode="auto">
          <a:xfrm>
            <a:off x="702950" y="9012804"/>
            <a:ext cx="720644" cy="183188"/>
          </a:xfrm>
          <a:prstGeom prst="rect">
            <a:avLst/>
          </a:prstGeom>
          <a:noFill/>
          <a:ln w="9525">
            <a:noFill/>
            <a:miter lim="800000"/>
            <a:headEnd/>
            <a:tailEnd/>
          </a:ln>
          <a:effectLst/>
        </p:spPr>
        <p:txBody>
          <a:bodyPr lIns="0" tIns="0" rIns="0" bIns="0">
            <a:spAutoFit/>
          </a:bodyPr>
          <a:lstStyle/>
          <a:p>
            <a:pPr defTabSz="940544"/>
            <a:r>
              <a:rPr lang="en-US" dirty="0"/>
              <a:t>Submission</a:t>
            </a:r>
          </a:p>
        </p:txBody>
      </p:sp>
      <p:sp>
        <p:nvSpPr>
          <p:cNvPr id="3080" name="Line 8"/>
          <p:cNvSpPr>
            <a:spLocks noChangeShapeType="1"/>
          </p:cNvSpPr>
          <p:nvPr/>
        </p:nvSpPr>
        <p:spPr bwMode="auto">
          <a:xfrm>
            <a:off x="702950" y="9001654"/>
            <a:ext cx="5776408"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13137" y="98762"/>
            <a:ext cx="2852012"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40544">
              <a:defRPr sz="1400" b="1"/>
            </a:lvl1pPr>
          </a:lstStyle>
          <a:p>
            <a:r>
              <a:rPr lang="en-US"/>
              <a:t>doc.: IEEE 802.15-&lt;doc#&gt;</a:t>
            </a:r>
          </a:p>
        </p:txBody>
      </p:sp>
      <p:sp>
        <p:nvSpPr>
          <p:cNvPr id="2051" name="Rectangle 3"/>
          <p:cNvSpPr>
            <a:spLocks noGrp="1" noChangeArrowheads="1"/>
          </p:cNvSpPr>
          <p:nvPr>
            <p:ph type="dt" idx="1"/>
          </p:nvPr>
        </p:nvSpPr>
        <p:spPr bwMode="auto">
          <a:xfrm>
            <a:off x="662735" y="98762"/>
            <a:ext cx="2773191"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40544">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93800" y="704850"/>
            <a:ext cx="4638675" cy="3479800"/>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36193" y="4423570"/>
            <a:ext cx="5153889" cy="4191001"/>
          </a:xfrm>
          <a:prstGeom prst="rect">
            <a:avLst/>
          </a:prstGeom>
          <a:noFill/>
          <a:ln w="9525">
            <a:noFill/>
            <a:miter lim="800000"/>
            <a:headEnd/>
            <a:tailEnd/>
          </a:ln>
          <a:effectLst/>
        </p:spPr>
        <p:txBody>
          <a:bodyPr vert="horz" wrap="square" lIns="94374" tIns="46388" rIns="94374" bIns="4638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21985" y="9015990"/>
            <a:ext cx="2543165" cy="1831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675" lvl="4" algn="r" defTabSz="940544">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72655" y="9015990"/>
            <a:ext cx="812333" cy="1831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40544">
              <a:defRPr/>
            </a:lvl1pPr>
          </a:lstStyle>
          <a:p>
            <a:r>
              <a:rPr lang="en-US"/>
              <a:t>Page </a:t>
            </a:r>
            <a:fld id="{557C6C7B-B9CE-4A66-A95F-13B77CF1EF31}" type="slidenum">
              <a:rPr lang="en-US"/>
              <a:pPr/>
              <a:t>‹#›</a:t>
            </a:fld>
            <a:endParaRPr lang="en-US"/>
          </a:p>
        </p:txBody>
      </p:sp>
      <p:sp>
        <p:nvSpPr>
          <p:cNvPr id="2056" name="Rectangle 8"/>
          <p:cNvSpPr>
            <a:spLocks noChangeArrowheads="1"/>
          </p:cNvSpPr>
          <p:nvPr/>
        </p:nvSpPr>
        <p:spPr bwMode="auto">
          <a:xfrm>
            <a:off x="733512" y="9015990"/>
            <a:ext cx="720644" cy="183188"/>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33512" y="9014397"/>
            <a:ext cx="5559251"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
        <p:nvSpPr>
          <p:cNvPr id="2058" name="Line 10"/>
          <p:cNvSpPr>
            <a:spLocks noChangeShapeType="1"/>
          </p:cNvSpPr>
          <p:nvPr/>
        </p:nvSpPr>
        <p:spPr bwMode="auto">
          <a:xfrm>
            <a:off x="656301" y="297879"/>
            <a:ext cx="5713674"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92213" y="703263"/>
            <a:ext cx="4641850" cy="3481387"/>
          </a:xfrm>
          <a:ln/>
        </p:spPr>
      </p:sp>
      <p:sp>
        <p:nvSpPr>
          <p:cNvPr id="35843" name="Notes Placeholder 2"/>
          <p:cNvSpPr>
            <a:spLocks noGrp="1"/>
          </p:cNvSpPr>
          <p:nvPr>
            <p:ph type="body" idx="1"/>
          </p:nvPr>
        </p:nvSpPr>
        <p:spPr>
          <a:noFill/>
          <a:ln/>
        </p:spPr>
        <p:txBody>
          <a:bodyPr/>
          <a:lstStyle/>
          <a:p>
            <a:pPr eaLnBrk="1" hangingPunct="1">
              <a:spcBef>
                <a:spcPct val="0"/>
              </a:spcBef>
            </a:pPr>
            <a:endParaRPr lang="en-US" smtClean="0"/>
          </a:p>
        </p:txBody>
      </p:sp>
      <p:sp>
        <p:nvSpPr>
          <p:cNvPr id="41988" name="Header Placeholder 3"/>
          <p:cNvSpPr>
            <a:spLocks noGrp="1"/>
          </p:cNvSpPr>
          <p:nvPr>
            <p:ph type="hdr" sz="quarter"/>
          </p:nvPr>
        </p:nvSpPr>
        <p:spPr>
          <a:xfrm>
            <a:off x="3513137" y="98762"/>
            <a:ext cx="2852012" cy="646331"/>
          </a:xfrm>
        </p:spPr>
        <p:txBody>
          <a:bodyPr anchor="t"/>
          <a:lstStyle/>
          <a:p>
            <a:pPr>
              <a:defRPr/>
            </a:pPr>
            <a:r>
              <a:rPr lang="en-US"/>
              <a:t>15-09-0500-00-004f- 433 MHz PHY and MAC for TG4f - Preliminary Proposal</a:t>
            </a:r>
            <a:endParaRPr lang="en-US" dirty="0"/>
          </a:p>
        </p:txBody>
      </p:sp>
      <p:sp>
        <p:nvSpPr>
          <p:cNvPr id="41989" name="Date Placeholder 4"/>
          <p:cNvSpPr>
            <a:spLocks noGrp="1"/>
          </p:cNvSpPr>
          <p:nvPr>
            <p:ph type="dt" sz="quarter" idx="1"/>
          </p:nvPr>
        </p:nvSpPr>
        <p:spPr>
          <a:xfrm>
            <a:off x="662735" y="98762"/>
            <a:ext cx="2773191" cy="216639"/>
          </a:xfrm>
        </p:spPr>
        <p:txBody>
          <a:bodyPr anchor="t"/>
          <a:lstStyle/>
          <a:p>
            <a:pPr>
              <a:defRPr/>
            </a:pPr>
            <a:r>
              <a:rPr lang="en-US"/>
              <a:t>&lt;July 2009&gt;</a:t>
            </a:r>
            <a:endParaRPr lang="en-US" dirty="0"/>
          </a:p>
        </p:txBody>
      </p:sp>
      <p:sp>
        <p:nvSpPr>
          <p:cNvPr id="41990" name="Footer Placeholder 5"/>
          <p:cNvSpPr>
            <a:spLocks noGrp="1"/>
          </p:cNvSpPr>
          <p:nvPr>
            <p:ph type="ftr" sz="quarter" idx="4"/>
          </p:nvPr>
        </p:nvSpPr>
        <p:spPr>
          <a:xfrm>
            <a:off x="3821985" y="9015990"/>
            <a:ext cx="2543165" cy="369332"/>
          </a:xfrm>
        </p:spPr>
        <p:txBody>
          <a:bodyPr/>
          <a:lstStyle/>
          <a:p>
            <a:pPr lvl="4">
              <a:defRPr/>
            </a:pPr>
            <a:r>
              <a:rPr lang="en-US">
                <a:latin typeface="Calibri" pitchFamily="34" charset="0"/>
              </a:rPr>
              <a:t>&lt;Dalibor Pokrajac&gt;, &lt;Guard RFID Solutions&gt;</a:t>
            </a:r>
            <a:endParaRPr lang="en-US" dirty="0">
              <a:latin typeface="Calibri" pitchFamily="34" charset="0"/>
            </a:endParaRPr>
          </a:p>
        </p:txBody>
      </p:sp>
      <p:sp>
        <p:nvSpPr>
          <p:cNvPr id="41991" name="Slide Number Placeholder 6"/>
          <p:cNvSpPr>
            <a:spLocks noGrp="1"/>
          </p:cNvSpPr>
          <p:nvPr>
            <p:ph type="sldNum" sz="quarter" idx="5"/>
          </p:nvPr>
        </p:nvSpPr>
        <p:spPr>
          <a:xfrm>
            <a:off x="2972655" y="9015990"/>
            <a:ext cx="812333" cy="184780"/>
          </a:xfrm>
        </p:spPr>
        <p:txBody>
          <a:bodyPr/>
          <a:lstStyle/>
          <a:p>
            <a:pPr>
              <a:defRPr/>
            </a:pPr>
            <a:r>
              <a:rPr lang="en-US" dirty="0" smtClean="0"/>
              <a:t>Page </a:t>
            </a:r>
            <a:fld id="{0163411D-E5FD-4FFD-9005-24A0169D9978}" type="slidenum">
              <a:rPr lang="en-US" smtClean="0"/>
              <a:pPr>
                <a:defRPr/>
              </a:pPr>
              <a:t>21</a:t>
            </a:fld>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92213" y="703263"/>
            <a:ext cx="4641850" cy="3481387"/>
          </a:xfrm>
          <a:ln/>
        </p:spPr>
      </p:sp>
      <p:sp>
        <p:nvSpPr>
          <p:cNvPr id="35843" name="Notes Placeholder 2"/>
          <p:cNvSpPr>
            <a:spLocks noGrp="1"/>
          </p:cNvSpPr>
          <p:nvPr>
            <p:ph type="body" idx="1"/>
          </p:nvPr>
        </p:nvSpPr>
        <p:spPr>
          <a:noFill/>
          <a:ln/>
        </p:spPr>
        <p:txBody>
          <a:bodyPr/>
          <a:lstStyle/>
          <a:p>
            <a:pPr eaLnBrk="1" hangingPunct="1">
              <a:spcBef>
                <a:spcPct val="0"/>
              </a:spcBef>
            </a:pPr>
            <a:endParaRPr lang="en-US" smtClean="0"/>
          </a:p>
        </p:txBody>
      </p:sp>
      <p:sp>
        <p:nvSpPr>
          <p:cNvPr id="41988" name="Header Placeholder 3"/>
          <p:cNvSpPr>
            <a:spLocks noGrp="1"/>
          </p:cNvSpPr>
          <p:nvPr>
            <p:ph type="hdr" sz="quarter"/>
          </p:nvPr>
        </p:nvSpPr>
        <p:spPr>
          <a:xfrm>
            <a:off x="3513137" y="98762"/>
            <a:ext cx="2852012" cy="646331"/>
          </a:xfrm>
        </p:spPr>
        <p:txBody>
          <a:bodyPr anchor="t"/>
          <a:lstStyle/>
          <a:p>
            <a:pPr>
              <a:defRPr/>
            </a:pPr>
            <a:r>
              <a:rPr lang="en-US"/>
              <a:t>15-09-0500-00-004f- 433 MHz PHY and MAC for TG4f - Preliminary Proposal</a:t>
            </a:r>
            <a:endParaRPr lang="en-US" dirty="0"/>
          </a:p>
        </p:txBody>
      </p:sp>
      <p:sp>
        <p:nvSpPr>
          <p:cNvPr id="41989" name="Date Placeholder 4"/>
          <p:cNvSpPr>
            <a:spLocks noGrp="1"/>
          </p:cNvSpPr>
          <p:nvPr>
            <p:ph type="dt" sz="quarter" idx="1"/>
          </p:nvPr>
        </p:nvSpPr>
        <p:spPr>
          <a:xfrm>
            <a:off x="662735" y="98762"/>
            <a:ext cx="2773191" cy="216639"/>
          </a:xfrm>
        </p:spPr>
        <p:txBody>
          <a:bodyPr anchor="t"/>
          <a:lstStyle/>
          <a:p>
            <a:pPr>
              <a:defRPr/>
            </a:pPr>
            <a:r>
              <a:rPr lang="en-US"/>
              <a:t>&lt;July 2009&gt;</a:t>
            </a:r>
            <a:endParaRPr lang="en-US" dirty="0"/>
          </a:p>
        </p:txBody>
      </p:sp>
      <p:sp>
        <p:nvSpPr>
          <p:cNvPr id="41990" name="Footer Placeholder 5"/>
          <p:cNvSpPr>
            <a:spLocks noGrp="1"/>
          </p:cNvSpPr>
          <p:nvPr>
            <p:ph type="ftr" sz="quarter" idx="4"/>
          </p:nvPr>
        </p:nvSpPr>
        <p:spPr>
          <a:xfrm>
            <a:off x="3821985" y="9015990"/>
            <a:ext cx="2543165" cy="369332"/>
          </a:xfrm>
        </p:spPr>
        <p:txBody>
          <a:bodyPr/>
          <a:lstStyle/>
          <a:p>
            <a:pPr lvl="4">
              <a:defRPr/>
            </a:pPr>
            <a:r>
              <a:rPr lang="en-US">
                <a:latin typeface="Calibri" pitchFamily="34" charset="0"/>
              </a:rPr>
              <a:t>&lt;Dalibor Pokrajac&gt;, &lt;Guard RFID Solutions&gt;</a:t>
            </a:r>
            <a:endParaRPr lang="en-US" dirty="0">
              <a:latin typeface="Calibri" pitchFamily="34" charset="0"/>
            </a:endParaRPr>
          </a:p>
        </p:txBody>
      </p:sp>
      <p:sp>
        <p:nvSpPr>
          <p:cNvPr id="41991" name="Slide Number Placeholder 6"/>
          <p:cNvSpPr>
            <a:spLocks noGrp="1"/>
          </p:cNvSpPr>
          <p:nvPr>
            <p:ph type="sldNum" sz="quarter" idx="5"/>
          </p:nvPr>
        </p:nvSpPr>
        <p:spPr>
          <a:xfrm>
            <a:off x="2972655" y="9015990"/>
            <a:ext cx="812333" cy="184780"/>
          </a:xfrm>
        </p:spPr>
        <p:txBody>
          <a:bodyPr/>
          <a:lstStyle/>
          <a:p>
            <a:pPr>
              <a:defRPr/>
            </a:pPr>
            <a:r>
              <a:rPr lang="en-US" dirty="0" smtClean="0"/>
              <a:t>Page </a:t>
            </a:r>
            <a:fld id="{0163411D-E5FD-4FFD-9005-24A0169D9978}" type="slidenum">
              <a:rPr lang="en-US" smtClean="0"/>
              <a:pPr>
                <a:defRPr/>
              </a:pPr>
              <a:t>25</a:t>
            </a:fld>
            <a:endParaRPr lang="en-US"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92213" y="703263"/>
            <a:ext cx="4641850" cy="3481387"/>
          </a:xfrm>
          <a:ln/>
        </p:spPr>
      </p:sp>
      <p:sp>
        <p:nvSpPr>
          <p:cNvPr id="35843" name="Notes Placeholder 2"/>
          <p:cNvSpPr>
            <a:spLocks noGrp="1"/>
          </p:cNvSpPr>
          <p:nvPr>
            <p:ph type="body" idx="1"/>
          </p:nvPr>
        </p:nvSpPr>
        <p:spPr>
          <a:noFill/>
          <a:ln/>
        </p:spPr>
        <p:txBody>
          <a:bodyPr/>
          <a:lstStyle/>
          <a:p>
            <a:pPr eaLnBrk="1" hangingPunct="1">
              <a:spcBef>
                <a:spcPct val="0"/>
              </a:spcBef>
            </a:pPr>
            <a:endParaRPr lang="en-US" smtClean="0"/>
          </a:p>
        </p:txBody>
      </p:sp>
      <p:sp>
        <p:nvSpPr>
          <p:cNvPr id="41988" name="Header Placeholder 3"/>
          <p:cNvSpPr>
            <a:spLocks noGrp="1"/>
          </p:cNvSpPr>
          <p:nvPr>
            <p:ph type="hdr" sz="quarter"/>
          </p:nvPr>
        </p:nvSpPr>
        <p:spPr>
          <a:xfrm>
            <a:off x="3513137" y="98762"/>
            <a:ext cx="2852012" cy="646331"/>
          </a:xfrm>
        </p:spPr>
        <p:txBody>
          <a:bodyPr anchor="t"/>
          <a:lstStyle/>
          <a:p>
            <a:pPr>
              <a:defRPr/>
            </a:pPr>
            <a:r>
              <a:rPr lang="en-US"/>
              <a:t>15-09-0500-00-004f- 433 MHz PHY and MAC for TG4f - Preliminary Proposal</a:t>
            </a:r>
            <a:endParaRPr lang="en-US" dirty="0"/>
          </a:p>
        </p:txBody>
      </p:sp>
      <p:sp>
        <p:nvSpPr>
          <p:cNvPr id="41989" name="Date Placeholder 4"/>
          <p:cNvSpPr>
            <a:spLocks noGrp="1"/>
          </p:cNvSpPr>
          <p:nvPr>
            <p:ph type="dt" sz="quarter" idx="1"/>
          </p:nvPr>
        </p:nvSpPr>
        <p:spPr>
          <a:xfrm>
            <a:off x="662735" y="98762"/>
            <a:ext cx="2773191" cy="216639"/>
          </a:xfrm>
        </p:spPr>
        <p:txBody>
          <a:bodyPr anchor="t"/>
          <a:lstStyle/>
          <a:p>
            <a:pPr>
              <a:defRPr/>
            </a:pPr>
            <a:r>
              <a:rPr lang="en-US"/>
              <a:t>&lt;July 2009&gt;</a:t>
            </a:r>
            <a:endParaRPr lang="en-US" dirty="0"/>
          </a:p>
        </p:txBody>
      </p:sp>
      <p:sp>
        <p:nvSpPr>
          <p:cNvPr id="41990" name="Footer Placeholder 5"/>
          <p:cNvSpPr>
            <a:spLocks noGrp="1"/>
          </p:cNvSpPr>
          <p:nvPr>
            <p:ph type="ftr" sz="quarter" idx="4"/>
          </p:nvPr>
        </p:nvSpPr>
        <p:spPr>
          <a:xfrm>
            <a:off x="3821985" y="9015990"/>
            <a:ext cx="2543165" cy="369332"/>
          </a:xfrm>
        </p:spPr>
        <p:txBody>
          <a:bodyPr/>
          <a:lstStyle/>
          <a:p>
            <a:pPr lvl="4">
              <a:defRPr/>
            </a:pPr>
            <a:r>
              <a:rPr lang="en-US">
                <a:latin typeface="Calibri" pitchFamily="34" charset="0"/>
              </a:rPr>
              <a:t>&lt;Dalibor Pokrajac&gt;, &lt;Guard RFID Solutions&gt;</a:t>
            </a:r>
            <a:endParaRPr lang="en-US" dirty="0">
              <a:latin typeface="Calibri" pitchFamily="34" charset="0"/>
            </a:endParaRPr>
          </a:p>
        </p:txBody>
      </p:sp>
      <p:sp>
        <p:nvSpPr>
          <p:cNvPr id="41991" name="Slide Number Placeholder 6"/>
          <p:cNvSpPr>
            <a:spLocks noGrp="1"/>
          </p:cNvSpPr>
          <p:nvPr>
            <p:ph type="sldNum" sz="quarter" idx="5"/>
          </p:nvPr>
        </p:nvSpPr>
        <p:spPr>
          <a:xfrm>
            <a:off x="2972655" y="9015990"/>
            <a:ext cx="812333" cy="184780"/>
          </a:xfrm>
        </p:spPr>
        <p:txBody>
          <a:bodyPr/>
          <a:lstStyle/>
          <a:p>
            <a:pPr>
              <a:defRPr/>
            </a:pPr>
            <a:r>
              <a:rPr lang="en-US" dirty="0" smtClean="0"/>
              <a:t>Page </a:t>
            </a:r>
            <a:fld id="{0163411D-E5FD-4FFD-9005-24A0169D9978}" type="slidenum">
              <a:rPr lang="en-US" smtClean="0"/>
              <a:pPr>
                <a:defRPr/>
              </a:pPr>
              <a:t>29</a:t>
            </a:fld>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2458077B-4E27-4177-89AC-B2054EF4D4D0}" type="slidenum">
              <a:rPr lang="en-US"/>
              <a:pPr/>
              <a:t>30</a:t>
            </a:fld>
            <a:endParaRPr lang="en-US"/>
          </a:p>
        </p:txBody>
      </p:sp>
      <p:sp>
        <p:nvSpPr>
          <p:cNvPr id="41986" name="Rectangle 2"/>
          <p:cNvSpPr>
            <a:spLocks noGrp="1" noRot="1" noChangeAspect="1" noChangeArrowheads="1" noTextEdit="1"/>
          </p:cNvSpPr>
          <p:nvPr>
            <p:ph type="sldImg"/>
          </p:nvPr>
        </p:nvSpPr>
        <p:spPr>
          <a:xfrm>
            <a:off x="1193800" y="704850"/>
            <a:ext cx="4638675" cy="3479800"/>
          </a:xfrm>
          <a:ln/>
        </p:spPr>
      </p:sp>
      <p:sp>
        <p:nvSpPr>
          <p:cNvPr id="41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4C16DF70-7CD0-4F50-A04E-AC82369DD0F2}" type="slidenum">
              <a:rPr lang="en-US"/>
              <a:pPr/>
              <a:t>31</a:t>
            </a:fld>
            <a:endParaRPr lang="en-US"/>
          </a:p>
        </p:txBody>
      </p:sp>
      <p:sp>
        <p:nvSpPr>
          <p:cNvPr id="60418" name="Rectangle 2"/>
          <p:cNvSpPr>
            <a:spLocks noGrp="1" noRot="1" noChangeAspect="1" noChangeArrowheads="1" noTextEdit="1"/>
          </p:cNvSpPr>
          <p:nvPr>
            <p:ph type="sldImg"/>
          </p:nvPr>
        </p:nvSpPr>
        <p:spPr>
          <a:xfrm>
            <a:off x="1193800" y="704850"/>
            <a:ext cx="4638675" cy="3479800"/>
          </a:xfrm>
          <a:ln/>
        </p:spPr>
      </p:sp>
      <p:sp>
        <p:nvSpPr>
          <p:cNvPr id="60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dirty="0" smtClean="0"/>
              <a:t>November 2009</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97AEE9EB-D846-4074-B5ED-058436766031}" type="slidenum">
              <a:rPr lang="en-US"/>
              <a:pPr/>
              <a:t>‹#›</a:t>
            </a:fld>
            <a:endParaRPr lang="en-US"/>
          </a:p>
        </p:txBody>
      </p:sp>
      <p:sp>
        <p:nvSpPr>
          <p:cNvPr id="7" name="Rectangle 5"/>
          <p:cNvSpPr txBox="1">
            <a:spLocks noChangeArrowheads="1"/>
          </p:cNvSpPr>
          <p:nvPr userDrawn="1"/>
        </p:nvSpPr>
        <p:spPr bwMode="auto">
          <a:xfrm>
            <a:off x="4376057" y="6488668"/>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Michael McLaughlin (Decawave), Dalibor Pokrajac (</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GuardRFID</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2009</a:t>
            </a:r>
            <a:endParaRPr lang="en-US"/>
          </a:p>
        </p:txBody>
      </p:sp>
      <p:sp>
        <p:nvSpPr>
          <p:cNvPr id="5" name="Footer Placeholder 4"/>
          <p:cNvSpPr>
            <a:spLocks noGrp="1"/>
          </p:cNvSpPr>
          <p:nvPr>
            <p:ph type="ftr" sz="quarter" idx="11"/>
          </p:nvPr>
        </p:nvSpPr>
        <p:spPr/>
        <p:txBody>
          <a:bodyPr/>
          <a:lstStyle>
            <a:lvl1pPr>
              <a:defRPr/>
            </a:lvl1pPr>
          </a:lstStyle>
          <a:p>
            <a:r>
              <a:rPr lang="en-US" dirty="0" smtClean="0"/>
              <a:t>Author, Affiliation</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6B83FFE8-2B8F-4A3B-BB9A-6299EE51019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2009</a:t>
            </a:r>
            <a:endParaRPr lang="en-US"/>
          </a:p>
        </p:txBody>
      </p:sp>
      <p:sp>
        <p:nvSpPr>
          <p:cNvPr id="5" name="Footer Placeholder 4"/>
          <p:cNvSpPr>
            <a:spLocks noGrp="1"/>
          </p:cNvSpPr>
          <p:nvPr>
            <p:ph type="ftr" sz="quarter" idx="11"/>
          </p:nvPr>
        </p:nvSpPr>
        <p:spPr/>
        <p:txBody>
          <a:bodyPr/>
          <a:lstStyle>
            <a:lvl1pPr>
              <a:defRPr/>
            </a:lvl1pPr>
          </a:lstStyle>
          <a:p>
            <a:r>
              <a:rPr lang="en-US" dirty="0" smtClean="0"/>
              <a:t>Author, Affiliation</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95C8EFEE-ED60-4DE0-8F85-11A15792251A}"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2800"/>
            </a:lvl1pPr>
            <a:lvl2pPr>
              <a:defRPr sz="2400"/>
            </a:lvl2pPr>
            <a:lvl3pPr>
              <a:defRPr sz="20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r>
              <a:rPr lang="en-US" dirty="0" smtClean="0"/>
              <a:t>September 2009</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6A103422-731A-47FB-8632-0FB7517879FE}" type="slidenum">
              <a:rPr lang="en-US"/>
              <a:pPr/>
              <a:t>‹#›</a:t>
            </a:fld>
            <a:endParaRPr lang="en-US"/>
          </a:p>
        </p:txBody>
      </p:sp>
      <p:sp>
        <p:nvSpPr>
          <p:cNvPr id="7"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2009</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BEE63A2C-EA37-418D-B0AF-15D7FB1CD4A4}" type="slidenum">
              <a:rPr lang="en-US"/>
              <a:pPr/>
              <a:t>‹#›</a:t>
            </a:fld>
            <a:endParaRPr lang="en-US"/>
          </a:p>
        </p:txBody>
      </p:sp>
      <p:sp>
        <p:nvSpPr>
          <p:cNvPr id="7"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2009</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F6287920-7EE8-473F-82AB-6770E322CAC2}" type="slidenum">
              <a:rPr lang="en-US"/>
              <a:pPr/>
              <a:t>‹#›</a:t>
            </a:fld>
            <a:endParaRPr lang="en-US"/>
          </a:p>
        </p:txBody>
      </p:sp>
      <p:sp>
        <p:nvSpPr>
          <p:cNvPr id="8"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2009</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2F29D693-7088-48FD-B165-1C2D4FAFFA3F}" type="slidenum">
              <a:rPr lang="en-US"/>
              <a:pPr/>
              <a:t>‹#›</a:t>
            </a:fld>
            <a:endParaRPr lang="en-US"/>
          </a:p>
        </p:txBody>
      </p:sp>
      <p:sp>
        <p:nvSpPr>
          <p:cNvPr id="10" name="Rectangle 5"/>
          <p:cNvSpPr>
            <a:spLocks noGrp="1" noChangeArrowheads="1"/>
          </p:cNvSpPr>
          <p:nvPr>
            <p:ph type="ftr" sz="quarter" idx="1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2009</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210BD9A-611E-499B-9BC8-B2AB49CACFCA}" type="slidenum">
              <a:rPr lang="en-US"/>
              <a:pPr/>
              <a:t>‹#›</a:t>
            </a:fld>
            <a:endParaRPr lang="en-US"/>
          </a:p>
        </p:txBody>
      </p:sp>
      <p:sp>
        <p:nvSpPr>
          <p:cNvPr id="6" name="Footer Placeholder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lvl1pPr>
              <a:defRPr/>
            </a:lvl1pPr>
          </a:lstStyle>
          <a:p>
            <a:r>
              <a:rPr lang="en-US" smtClean="0"/>
              <a:t>September 2009</a:t>
            </a:r>
            <a:endParaRPr lang="en-US" dirty="0"/>
          </a:p>
        </p:txBody>
      </p:sp>
      <p:sp>
        <p:nvSpPr>
          <p:cNvPr id="4" name="Slide Number Placeholder 3"/>
          <p:cNvSpPr>
            <a:spLocks noGrp="1"/>
          </p:cNvSpPr>
          <p:nvPr>
            <p:ph type="sldNum" sz="quarter" idx="12"/>
          </p:nvPr>
        </p:nvSpPr>
        <p:spPr>
          <a:xfrm>
            <a:off x="3284538" y="6475413"/>
            <a:ext cx="530225" cy="182562"/>
          </a:xfrm>
        </p:spPr>
        <p:txBody>
          <a:bodyPr/>
          <a:lstStyle>
            <a:lvl1pPr>
              <a:defRPr/>
            </a:lvl1pPr>
          </a:lstStyle>
          <a:p>
            <a:r>
              <a:rPr lang="en-US" dirty="0"/>
              <a:t>Slide </a:t>
            </a:r>
            <a:fld id="{39DF047A-9006-449F-92C8-6B19B2386CB8}" type="slidenum">
              <a:rPr lang="en-US"/>
              <a:pPr/>
              <a:t>‹#›</a:t>
            </a:fld>
            <a:endParaRPr lang="en-US" dirty="0"/>
          </a:p>
        </p:txBody>
      </p:sp>
      <p:sp>
        <p:nvSpPr>
          <p:cNvPr id="6" name="Footer Placeholder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2009</a:t>
            </a:r>
            <a:endParaRPr lang="en-US"/>
          </a:p>
        </p:txBody>
      </p:sp>
      <p:sp>
        <p:nvSpPr>
          <p:cNvPr id="6" name="Footer Placeholder 5"/>
          <p:cNvSpPr>
            <a:spLocks noGrp="1"/>
          </p:cNvSpPr>
          <p:nvPr>
            <p:ph type="ftr" sz="quarter" idx="11"/>
          </p:nvPr>
        </p:nvSpPr>
        <p:spPr/>
        <p:txBody>
          <a:bodyPr/>
          <a:lstStyle>
            <a:lvl1pPr>
              <a:defRPr/>
            </a:lvl1pPr>
          </a:lstStyle>
          <a:p>
            <a:r>
              <a:rPr lang="en-US" dirty="0" smtClean="0"/>
              <a:t>Author, Affiliation</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1ADB5228-0657-40DE-A239-791BE89B4F60}"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2009</a:t>
            </a:r>
            <a:endParaRPr lang="en-US"/>
          </a:p>
        </p:txBody>
      </p:sp>
      <p:sp>
        <p:nvSpPr>
          <p:cNvPr id="6" name="Footer Placeholder 5"/>
          <p:cNvSpPr>
            <a:spLocks noGrp="1"/>
          </p:cNvSpPr>
          <p:nvPr>
            <p:ph type="ftr" sz="quarter" idx="11"/>
          </p:nvPr>
        </p:nvSpPr>
        <p:spPr/>
        <p:txBody>
          <a:bodyPr/>
          <a:lstStyle>
            <a:lvl1pPr>
              <a:defRPr/>
            </a:lvl1pPr>
          </a:lstStyle>
          <a:p>
            <a:r>
              <a:rPr lang="en-US" dirty="0" smtClean="0"/>
              <a:t>Author, Affiliation</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DE667C48-D5EF-4A38-936C-B15D840CF24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January 2010</a:t>
            </a:r>
            <a:endParaRPr lang="en-US" dirty="0"/>
          </a:p>
        </p:txBody>
      </p:sp>
      <p:sp>
        <p:nvSpPr>
          <p:cNvPr id="1029"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1030" name="Rectangle 6"/>
          <p:cNvSpPr>
            <a:spLocks noGrp="1" noChangeArrowheads="1"/>
          </p:cNvSpPr>
          <p:nvPr>
            <p:ph type="sldNum" sz="quarter" idx="4"/>
          </p:nvPr>
        </p:nvSpPr>
        <p:spPr bwMode="auto">
          <a:xfrm>
            <a:off x="3405934"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dirty="0"/>
              <a:t>Slide </a:t>
            </a:r>
            <a:fld id="{BB9DD938-D6BC-4346-A6E0-1100AFF271B3}" type="slidenum">
              <a:rPr lang="en-US"/>
              <a:pPr/>
              <a:t>‹#›</a:t>
            </a:fld>
            <a:endParaRPr lang="en-US" dirty="0"/>
          </a:p>
        </p:txBody>
      </p:sp>
      <p:sp>
        <p:nvSpPr>
          <p:cNvPr id="1031" name="Rectangle 7"/>
          <p:cNvSpPr>
            <a:spLocks noChangeArrowheads="1"/>
          </p:cNvSpPr>
          <p:nvPr/>
        </p:nvSpPr>
        <p:spPr bwMode="auto">
          <a:xfrm>
            <a:off x="3671047" y="394156"/>
            <a:ext cx="4787153"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a:t>
            </a:r>
            <a:r>
              <a:rPr lang="en-US" sz="1400" b="1" dirty="0" smtClean="0"/>
              <a:t>802. </a:t>
            </a:r>
            <a:r>
              <a:rPr lang="en-US" sz="1400" b="1" dirty="0" smtClean="0"/>
              <a:t>15-09-0804-04-004f</a:t>
            </a:r>
            <a:endParaRPr lang="en-US" sz="14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 id="2147483663" r:id="rId14"/>
    <p:sldLayoutId id="2147483664" r:id="rId15"/>
    <p:sldLayoutId id="2147483665" r:id="rId16"/>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91533"/>
            <a:ext cx="1600200" cy="215444"/>
          </a:xfrm>
        </p:spPr>
        <p:txBody>
          <a:bodyPr/>
          <a:lstStyle/>
          <a:p>
            <a:r>
              <a:rPr lang="en-US" dirty="0" smtClean="0"/>
              <a:t>January 2010</a:t>
            </a:r>
            <a:endParaRPr lang="en-US" dirty="0"/>
          </a:p>
        </p:txBody>
      </p:sp>
      <p:sp>
        <p:nvSpPr>
          <p:cNvPr id="6" name="Slide Number Placeholder 3"/>
          <p:cNvSpPr>
            <a:spLocks noGrp="1"/>
          </p:cNvSpPr>
          <p:nvPr>
            <p:ph type="sldNum" sz="quarter" idx="12"/>
          </p:nvPr>
        </p:nvSpPr>
        <p:spPr>
          <a:xfrm>
            <a:off x="3409233" y="6475413"/>
            <a:ext cx="530225" cy="182562"/>
          </a:xfrm>
        </p:spPr>
        <p:txBody>
          <a:bodyPr/>
          <a:lstStyle/>
          <a:p>
            <a:r>
              <a:rPr lang="en-US" dirty="0"/>
              <a:t>Slide </a:t>
            </a:r>
            <a:fld id="{5EBA72E4-9D4E-4BE4-B58F-C80DEAD2EF39}" type="slidenum">
              <a:rPr lang="en-US"/>
              <a:pPr/>
              <a:t>1</a:t>
            </a:fld>
            <a:endParaRPr lang="en-US" dirty="0"/>
          </a:p>
        </p:txBody>
      </p:sp>
      <p:sp>
        <p:nvSpPr>
          <p:cNvPr id="27651" name="Rectangle 3"/>
          <p:cNvSpPr>
            <a:spLocks noChangeArrowheads="1"/>
          </p:cNvSpPr>
          <p:nvPr/>
        </p:nvSpPr>
        <p:spPr bwMode="auto">
          <a:xfrm>
            <a:off x="152400" y="609600"/>
            <a:ext cx="8991600" cy="5755422"/>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rPr>
              <a:t>Project: IEEE P802.15 Working Group for Wireless Personal Area Networks (WPANs)</a:t>
            </a:r>
            <a:endParaRPr lang="en-US" sz="1600" b="1" dirty="0"/>
          </a:p>
          <a:p>
            <a:endParaRPr lang="en-US" sz="1600" dirty="0"/>
          </a:p>
          <a:p>
            <a:r>
              <a:rPr lang="en-US" sz="1600" b="1" dirty="0"/>
              <a:t>Submission Title:</a:t>
            </a:r>
            <a:r>
              <a:rPr lang="en-US" sz="1600" dirty="0"/>
              <a:t> </a:t>
            </a:r>
            <a:r>
              <a:rPr lang="en-US" sz="1600" dirty="0" smtClean="0"/>
              <a:t>[TG4f  Merged Proposal: Decawave, Guard RFID, Time Domain, Ubisense, ZES]</a:t>
            </a:r>
          </a:p>
          <a:p>
            <a:r>
              <a:rPr lang="en-US" sz="1600" dirty="0"/>
              <a:t>	</a:t>
            </a:r>
          </a:p>
          <a:p>
            <a:r>
              <a:rPr lang="en-US" sz="1600" b="1" dirty="0"/>
              <a:t>Date Submitted: </a:t>
            </a:r>
            <a:r>
              <a:rPr lang="en-US" sz="1600" dirty="0" smtClean="0"/>
              <a:t>[January </a:t>
            </a:r>
            <a:r>
              <a:rPr lang="en-US" sz="1600" dirty="0" smtClean="0"/>
              <a:t>19 </a:t>
            </a:r>
            <a:r>
              <a:rPr lang="en-US" sz="1600" dirty="0" smtClean="0"/>
              <a:t>2010]</a:t>
            </a:r>
            <a:r>
              <a:rPr lang="en-US" sz="1600" dirty="0"/>
              <a:t>	</a:t>
            </a:r>
            <a:endParaRPr lang="en-US" sz="1600" dirty="0" smtClean="0"/>
          </a:p>
          <a:p>
            <a:endParaRPr lang="en-US" sz="1600" dirty="0"/>
          </a:p>
          <a:p>
            <a:pPr lvl="0"/>
            <a:r>
              <a:rPr lang="en-US" sz="1600" b="1" dirty="0"/>
              <a:t>Source:</a:t>
            </a:r>
            <a:r>
              <a:rPr lang="en-US" sz="1600" dirty="0"/>
              <a:t> </a:t>
            </a:r>
            <a:r>
              <a:rPr lang="en-US" sz="1600" dirty="0" smtClean="0"/>
              <a:t>[Michael McLaughlin (Decawave), Dalibor Pokrajac (</a:t>
            </a:r>
            <a:r>
              <a:rPr lang="en-US" sz="1600" dirty="0" err="1" smtClean="0"/>
              <a:t>GuardRFID</a:t>
            </a:r>
            <a:r>
              <a:rPr lang="en-US" sz="1600" dirty="0" smtClean="0"/>
              <a:t>), Adrian Jennings (Time Domain), Andy Ward (Ubisense), Tim Harrington (ZES)]</a:t>
            </a:r>
            <a:endParaRPr lang="en-US" sz="1600" dirty="0"/>
          </a:p>
          <a:p>
            <a:r>
              <a:rPr lang="en-US" sz="1600" dirty="0"/>
              <a:t>Address </a:t>
            </a:r>
            <a:r>
              <a:rPr lang="en-US" sz="1600" dirty="0" smtClean="0"/>
              <a:t>[]</a:t>
            </a:r>
            <a:endParaRPr lang="en-US" sz="1600" dirty="0"/>
          </a:p>
          <a:p>
            <a:r>
              <a:rPr lang="en-US" sz="1600" dirty="0"/>
              <a:t>Voice</a:t>
            </a:r>
            <a:r>
              <a:rPr lang="en-US" sz="1600" dirty="0" smtClean="0"/>
              <a:t>:[], </a:t>
            </a:r>
            <a:r>
              <a:rPr lang="en-US" sz="1600" dirty="0"/>
              <a:t>FAX: </a:t>
            </a:r>
            <a:r>
              <a:rPr lang="en-US" sz="1600" dirty="0" smtClean="0"/>
              <a:t>[], </a:t>
            </a:r>
            <a:r>
              <a:rPr lang="en-US" sz="1600" dirty="0"/>
              <a:t>E-Mail</a:t>
            </a:r>
            <a:r>
              <a:rPr lang="en-US" sz="1600" dirty="0" smtClean="0"/>
              <a:t>:[]</a:t>
            </a:r>
            <a:r>
              <a:rPr lang="en-US" sz="1600" dirty="0"/>
              <a:t>	</a:t>
            </a:r>
          </a:p>
          <a:p>
            <a:pPr>
              <a:spcBef>
                <a:spcPts val="600"/>
              </a:spcBef>
              <a:spcAft>
                <a:spcPts val="600"/>
              </a:spcAft>
            </a:pPr>
            <a:r>
              <a:rPr lang="en-US" sz="1600" b="1" dirty="0"/>
              <a:t>Re:</a:t>
            </a:r>
            <a:r>
              <a:rPr lang="en-US" sz="1600" dirty="0"/>
              <a:t> </a:t>
            </a:r>
            <a:r>
              <a:rPr lang="en-US" sz="1600" dirty="0" smtClean="0"/>
              <a:t>[Merged Proposal for 802.15.4f Active RFID System]</a:t>
            </a:r>
            <a:endParaRPr lang="en-US" sz="1600" dirty="0"/>
          </a:p>
          <a:p>
            <a:pPr>
              <a:spcBef>
                <a:spcPts val="600"/>
              </a:spcBef>
              <a:spcAft>
                <a:spcPts val="600"/>
              </a:spcAft>
            </a:pPr>
            <a:r>
              <a:rPr lang="en-US" sz="1600" b="1" dirty="0" smtClean="0"/>
              <a:t>Abstract</a:t>
            </a:r>
            <a:r>
              <a:rPr lang="en-US" sz="1600" b="1" dirty="0"/>
              <a:t>:</a:t>
            </a:r>
            <a:r>
              <a:rPr lang="en-US" sz="1600" dirty="0"/>
              <a:t>	</a:t>
            </a:r>
            <a:r>
              <a:rPr lang="en-US" sz="1600" dirty="0" smtClean="0"/>
              <a:t>[RFID air interface and PHY merged proposal describing UWB, UHF and narrowband 2.4 GHz PHYs]</a:t>
            </a:r>
            <a:endParaRPr lang="en-US" sz="1600" dirty="0"/>
          </a:p>
          <a:p>
            <a:pPr>
              <a:spcBef>
                <a:spcPts val="600"/>
              </a:spcBef>
              <a:spcAft>
                <a:spcPts val="600"/>
              </a:spcAft>
            </a:pPr>
            <a:r>
              <a:rPr lang="en-US" sz="1600" b="1" dirty="0"/>
              <a:t>Purpose:</a:t>
            </a:r>
            <a:r>
              <a:rPr lang="en-US" sz="1600" dirty="0"/>
              <a:t>	</a:t>
            </a:r>
            <a:r>
              <a:rPr lang="en-US" sz="1600" dirty="0" smtClean="0"/>
              <a:t>[Offered as potential draft baseline draft]</a:t>
            </a:r>
            <a:endParaRPr lang="en-US" sz="1600" dirty="0"/>
          </a:p>
          <a:p>
            <a:r>
              <a:rPr lang="en-US" sz="1600" b="1" dirty="0"/>
              <a:t>Notice:</a:t>
            </a:r>
            <a:r>
              <a:rPr 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smtClean="0"/>
              <a:t>.</a:t>
            </a:r>
          </a:p>
          <a:p>
            <a:endParaRPr lang="en-US" sz="1600" dirty="0"/>
          </a:p>
          <a:p>
            <a:r>
              <a:rPr lang="en-US" sz="1600" b="1" dirty="0"/>
              <a:t>Release:</a:t>
            </a:r>
            <a:r>
              <a:rPr lang="en-US" sz="1600" dirty="0"/>
              <a:t>	The contributor acknowledges and accepts that this contribution becomes the property of IEEE and may be made publicly available by P802.15.	</a:t>
            </a:r>
          </a:p>
        </p:txBody>
      </p:sp>
      <p:sp>
        <p:nvSpPr>
          <p:cNvPr id="7" name="Rectangle 6"/>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Michael McLaughlin (Decawave), Dalibor Pokrajac (</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GuardRFID</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Location Enabling Information (LEI) </a:t>
            </a:r>
            <a:r>
              <a:rPr lang="en-US" dirty="0" err="1" smtClean="0"/>
              <a:t>Postamble</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10</a:t>
            </a:fld>
            <a:endParaRPr lang="en-US"/>
          </a:p>
        </p:txBody>
      </p:sp>
      <p:sp>
        <p:nvSpPr>
          <p:cNvPr id="7" name="Rectangle 4"/>
          <p:cNvSpPr>
            <a:spLocks noChangeArrowheads="1"/>
          </p:cNvSpPr>
          <p:nvPr/>
        </p:nvSpPr>
        <p:spPr bwMode="auto">
          <a:xfrm>
            <a:off x="304800" y="2590800"/>
            <a:ext cx="1524000" cy="457200"/>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a:latin typeface="+mn-lt"/>
              </a:rPr>
              <a:t>Preamble</a:t>
            </a:r>
          </a:p>
        </p:txBody>
      </p:sp>
      <p:sp>
        <p:nvSpPr>
          <p:cNvPr id="8" name="Rectangle 5"/>
          <p:cNvSpPr>
            <a:spLocks noChangeArrowheads="1"/>
          </p:cNvSpPr>
          <p:nvPr/>
        </p:nvSpPr>
        <p:spPr bwMode="auto">
          <a:xfrm>
            <a:off x="1828800" y="2590800"/>
            <a:ext cx="685800" cy="457200"/>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a:latin typeface="+mn-lt"/>
              </a:rPr>
              <a:t>SFD</a:t>
            </a:r>
          </a:p>
        </p:txBody>
      </p:sp>
      <p:sp>
        <p:nvSpPr>
          <p:cNvPr id="9" name="Rectangle 6"/>
          <p:cNvSpPr>
            <a:spLocks noChangeArrowheads="1"/>
          </p:cNvSpPr>
          <p:nvPr/>
        </p:nvSpPr>
        <p:spPr bwMode="auto">
          <a:xfrm>
            <a:off x="2514600" y="2590800"/>
            <a:ext cx="1219200" cy="457200"/>
          </a:xfrm>
          <a:prstGeom prst="rect">
            <a:avLst/>
          </a:prstGeom>
          <a:solidFill>
            <a:schemeClr val="folHlink"/>
          </a:solidFill>
          <a:ln w="9525">
            <a:solidFill>
              <a:schemeClr val="tx1"/>
            </a:solidFill>
            <a:miter lim="800000"/>
            <a:headEnd/>
            <a:tailEnd/>
          </a:ln>
          <a:effectLst/>
        </p:spPr>
        <p:txBody>
          <a:bodyPr wrap="none" anchor="ctr"/>
          <a:lstStyle/>
          <a:p>
            <a:pPr algn="ctr"/>
            <a:r>
              <a:rPr lang="en-US" sz="1400" b="1" dirty="0" smtClean="0">
                <a:latin typeface="+mn-lt"/>
              </a:rPr>
              <a:t>PHR</a:t>
            </a:r>
            <a:endParaRPr lang="en-US" sz="1400" b="1" dirty="0">
              <a:latin typeface="+mn-lt"/>
            </a:endParaRPr>
          </a:p>
        </p:txBody>
      </p:sp>
      <p:sp>
        <p:nvSpPr>
          <p:cNvPr id="10" name="Rectangle 10"/>
          <p:cNvSpPr>
            <a:spLocks noChangeArrowheads="1"/>
          </p:cNvSpPr>
          <p:nvPr/>
        </p:nvSpPr>
        <p:spPr bwMode="auto">
          <a:xfrm>
            <a:off x="7391400" y="2590800"/>
            <a:ext cx="1066800" cy="457200"/>
          </a:xfrm>
          <a:prstGeom prst="rect">
            <a:avLst/>
          </a:prstGeom>
          <a:solidFill>
            <a:srgbClr val="FF0000"/>
          </a:solidFill>
          <a:ln w="9525">
            <a:solidFill>
              <a:schemeClr val="tx1"/>
            </a:solidFill>
            <a:miter lim="800000"/>
            <a:headEnd/>
            <a:tailEnd/>
          </a:ln>
          <a:effectLst/>
        </p:spPr>
        <p:txBody>
          <a:bodyPr wrap="none" anchor="ctr"/>
          <a:lstStyle/>
          <a:p>
            <a:pPr algn="ctr"/>
            <a:r>
              <a:rPr lang="en-US" sz="1400" b="1">
                <a:latin typeface="+mn-lt"/>
              </a:rPr>
              <a:t>LEI</a:t>
            </a:r>
          </a:p>
        </p:txBody>
      </p:sp>
      <p:sp>
        <p:nvSpPr>
          <p:cNvPr id="11" name="Rectangle 12"/>
          <p:cNvSpPr>
            <a:spLocks noChangeArrowheads="1"/>
          </p:cNvSpPr>
          <p:nvPr/>
        </p:nvSpPr>
        <p:spPr bwMode="auto">
          <a:xfrm>
            <a:off x="3733800" y="2590800"/>
            <a:ext cx="1981200" cy="457200"/>
          </a:xfrm>
          <a:prstGeom prst="rect">
            <a:avLst/>
          </a:prstGeom>
          <a:solidFill>
            <a:schemeClr val="accent2">
              <a:lumMod val="60000"/>
              <a:lumOff val="40000"/>
            </a:schemeClr>
          </a:solidFill>
          <a:ln w="9525">
            <a:solidFill>
              <a:schemeClr val="tx1"/>
            </a:solidFill>
            <a:miter lim="800000"/>
            <a:headEnd/>
            <a:tailEnd/>
          </a:ln>
          <a:effectLst/>
        </p:spPr>
        <p:txBody>
          <a:bodyPr wrap="none" anchor="ctr"/>
          <a:lstStyle/>
          <a:p>
            <a:pPr algn="ctr"/>
            <a:r>
              <a:rPr lang="en-US" sz="1400" b="1" dirty="0" smtClean="0">
                <a:latin typeface="+mn-lt"/>
              </a:rPr>
              <a:t>Payload</a:t>
            </a:r>
            <a:endParaRPr lang="en-US" sz="1400" b="1" dirty="0">
              <a:latin typeface="+mn-lt"/>
            </a:endParaRPr>
          </a:p>
        </p:txBody>
      </p:sp>
      <p:sp>
        <p:nvSpPr>
          <p:cNvPr id="12" name="Content Placeholder 7"/>
          <p:cNvSpPr>
            <a:spLocks noGrp="1"/>
          </p:cNvSpPr>
          <p:nvPr>
            <p:ph idx="1"/>
          </p:nvPr>
        </p:nvSpPr>
        <p:spPr>
          <a:xfrm>
            <a:off x="1083060" y="3280585"/>
            <a:ext cx="7375140" cy="2415654"/>
          </a:xfrm>
        </p:spPr>
        <p:txBody>
          <a:bodyPr/>
          <a:lstStyle/>
          <a:p>
            <a:r>
              <a:rPr lang="en-US" sz="2000" dirty="0" smtClean="0"/>
              <a:t>LEI placed after CRC</a:t>
            </a:r>
          </a:p>
          <a:p>
            <a:r>
              <a:rPr lang="en-US" sz="2000" dirty="0" smtClean="0"/>
              <a:t>Optional delay (1ms after start of SFD): present or not</a:t>
            </a:r>
          </a:p>
          <a:p>
            <a:r>
              <a:rPr lang="en-US" sz="2000" dirty="0" smtClean="0"/>
              <a:t>LEI length options</a:t>
            </a:r>
          </a:p>
          <a:p>
            <a:pPr lvl="1"/>
            <a:r>
              <a:rPr lang="en-US" sz="1600" dirty="0" smtClean="0"/>
              <a:t>0 pulses</a:t>
            </a:r>
          </a:p>
          <a:p>
            <a:pPr lvl="1"/>
            <a:r>
              <a:rPr lang="en-US" sz="1600" dirty="0" smtClean="0"/>
              <a:t>64 pulses</a:t>
            </a:r>
          </a:p>
          <a:p>
            <a:pPr lvl="1"/>
            <a:r>
              <a:rPr lang="en-US" sz="1600" dirty="0" smtClean="0"/>
              <a:t>128 </a:t>
            </a:r>
            <a:r>
              <a:rPr lang="en-US" sz="1600" dirty="0" smtClean="0"/>
              <a:t>pulses</a:t>
            </a:r>
          </a:p>
          <a:p>
            <a:pPr lvl="1"/>
            <a:r>
              <a:rPr lang="en-US" sz="1600" dirty="0" smtClean="0"/>
              <a:t>192 pulses</a:t>
            </a:r>
            <a:endParaRPr lang="en-US" sz="1600" dirty="0" smtClean="0"/>
          </a:p>
          <a:p>
            <a:pPr lvl="1"/>
            <a:r>
              <a:rPr lang="en-US" sz="1600" dirty="0" smtClean="0"/>
              <a:t>256 pulses</a:t>
            </a:r>
          </a:p>
          <a:p>
            <a:pPr lvl="1"/>
            <a:r>
              <a:rPr lang="en-US" sz="1600" dirty="0" smtClean="0"/>
              <a:t>512 pulses</a:t>
            </a:r>
          </a:p>
          <a:p>
            <a:pPr lvl="1"/>
            <a:r>
              <a:rPr lang="en-US" sz="1600" dirty="0" smtClean="0"/>
              <a:t>1024 pulses</a:t>
            </a:r>
            <a:endParaRPr lang="en-US" sz="1600" dirty="0"/>
          </a:p>
        </p:txBody>
      </p:sp>
      <p:sp>
        <p:nvSpPr>
          <p:cNvPr id="13" name="Rectangle 5"/>
          <p:cNvSpPr>
            <a:spLocks noChangeArrowheads="1"/>
          </p:cNvSpPr>
          <p:nvPr/>
        </p:nvSpPr>
        <p:spPr bwMode="auto">
          <a:xfrm>
            <a:off x="5715000" y="2590800"/>
            <a:ext cx="685800" cy="457200"/>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dirty="0" smtClean="0">
                <a:latin typeface="+mn-lt"/>
              </a:rPr>
              <a:t>CRC</a:t>
            </a:r>
            <a:endParaRPr lang="en-US" sz="1400" b="1" dirty="0">
              <a:latin typeface="+mn-lt"/>
            </a:endParaRPr>
          </a:p>
        </p:txBody>
      </p:sp>
      <p:sp>
        <p:nvSpPr>
          <p:cNvPr id="14" name="TextBox 13"/>
          <p:cNvSpPr txBox="1"/>
          <p:nvPr/>
        </p:nvSpPr>
        <p:spPr>
          <a:xfrm>
            <a:off x="6677478" y="3261815"/>
            <a:ext cx="662361" cy="307777"/>
          </a:xfrm>
          <a:prstGeom prst="rect">
            <a:avLst/>
          </a:prstGeom>
          <a:noFill/>
        </p:spPr>
        <p:txBody>
          <a:bodyPr wrap="none" rtlCol="0">
            <a:spAutoFit/>
          </a:bodyPr>
          <a:lstStyle/>
          <a:p>
            <a:r>
              <a:rPr lang="en-US" sz="1400" b="1" dirty="0" smtClean="0">
                <a:latin typeface="+mn-lt"/>
              </a:rPr>
              <a:t>Delay</a:t>
            </a:r>
            <a:endParaRPr lang="en-US" sz="1400" b="1" dirty="0">
              <a:latin typeface="+mn-lt"/>
            </a:endParaRPr>
          </a:p>
        </p:txBody>
      </p:sp>
      <p:sp>
        <p:nvSpPr>
          <p:cNvPr id="15" name="Rectangle 14"/>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6"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17" name="Rectangle 16"/>
          <p:cNvSpPr/>
          <p:nvPr/>
        </p:nvSpPr>
        <p:spPr bwMode="auto">
          <a:xfrm>
            <a:off x="4790364" y="4234375"/>
            <a:ext cx="3220872" cy="1765088"/>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a:t>
            </a:r>
          </a:p>
          <a:p>
            <a:pPr marL="0" marR="0" indent="0" algn="l" defTabSz="914400" rtl="0" eaLnBrk="0" fontAlgn="base" latinLnBrk="0" hangingPunct="0">
              <a:lnSpc>
                <a:spcPct val="100000"/>
              </a:lnSpc>
              <a:spcBef>
                <a:spcPct val="0"/>
              </a:spcBef>
              <a:spcAft>
                <a:spcPct val="0"/>
              </a:spcAft>
              <a:buClrTx/>
              <a:buSzTx/>
              <a:buFontTx/>
              <a:buNone/>
              <a:tabLst/>
            </a:pPr>
            <a:endParaRPr lang="en-US" sz="1400" b="1"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smtClean="0">
                <a:ln>
                  <a:noFill/>
                </a:ln>
                <a:solidFill>
                  <a:schemeClr val="tx1"/>
                </a:solidFill>
                <a:effectLst/>
                <a:latin typeface="+mn-lt"/>
              </a:rPr>
              <a:t>Define exact delay time based</a:t>
            </a:r>
            <a:r>
              <a:rPr kumimoji="0" lang="en-US" sz="1400" i="0" u="none" strike="noStrike" cap="none" normalizeH="0" dirty="0" smtClean="0">
                <a:ln>
                  <a:noFill/>
                </a:ln>
                <a:solidFill>
                  <a:schemeClr val="tx1"/>
                </a:solidFill>
                <a:effectLst/>
                <a:latin typeface="+mn-lt"/>
              </a:rPr>
              <a:t> on regulatory compliance test procedures.</a:t>
            </a:r>
          </a:p>
          <a:p>
            <a:pPr marL="0" marR="0" indent="0" algn="l" defTabSz="914400" rtl="0" eaLnBrk="0" fontAlgn="base" latinLnBrk="0" hangingPunct="0">
              <a:lnSpc>
                <a:spcPct val="100000"/>
              </a:lnSpc>
              <a:spcBef>
                <a:spcPct val="0"/>
              </a:spcBef>
              <a:spcAft>
                <a:spcPct val="0"/>
              </a:spcAft>
              <a:buClrTx/>
              <a:buSzTx/>
              <a:buFontTx/>
              <a:buNone/>
              <a:tabLst/>
            </a:pPr>
            <a:endParaRPr lang="en-US" sz="1400" baseline="0"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Define reference point for time delay</a:t>
            </a:r>
            <a:endParaRPr kumimoji="0" lang="en-US" sz="1400" i="0" u="none" strike="noStrike" cap="none" normalizeH="0" baseline="0" dirty="0" smtClean="0">
              <a:ln>
                <a:noFill/>
              </a:ln>
              <a:solidFill>
                <a:schemeClr val="tx1"/>
              </a:solidFill>
              <a:effectLst/>
              <a:latin typeface="+mn-l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UWB PHY</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11</a:t>
            </a:fld>
            <a:endParaRPr lang="en-US"/>
          </a:p>
        </p:txBody>
      </p:sp>
      <p:sp>
        <p:nvSpPr>
          <p:cNvPr id="8" name="Rectangle 7"/>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Header</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12</a:t>
            </a:fld>
            <a:endParaRPr lang="en-US"/>
          </a:p>
        </p:txBody>
      </p:sp>
      <p:sp>
        <p:nvSpPr>
          <p:cNvPr id="7" name="Content Placeholder 13"/>
          <p:cNvSpPr>
            <a:spLocks noGrp="1"/>
          </p:cNvSpPr>
          <p:nvPr>
            <p:ph idx="1"/>
          </p:nvPr>
        </p:nvSpPr>
        <p:spPr>
          <a:xfrm>
            <a:off x="685800" y="4134678"/>
            <a:ext cx="7772400" cy="1961322"/>
          </a:xfrm>
        </p:spPr>
        <p:txBody>
          <a:bodyPr/>
          <a:lstStyle/>
          <a:p>
            <a:r>
              <a:rPr lang="en-US" sz="2400" dirty="0" smtClean="0"/>
              <a:t>Frame length: number of bytes in rest of frame</a:t>
            </a:r>
          </a:p>
          <a:p>
            <a:r>
              <a:rPr lang="en-US" sz="2400" dirty="0" smtClean="0"/>
              <a:t>Header Extension: set to 0b0</a:t>
            </a:r>
          </a:p>
          <a:p>
            <a:r>
              <a:rPr lang="en-US" sz="2400" dirty="0" smtClean="0"/>
              <a:t>SECDED bits: (22,16) Hamming block code</a:t>
            </a:r>
            <a:endParaRPr lang="en-US" sz="2400" dirty="0"/>
          </a:p>
        </p:txBody>
      </p:sp>
      <p:sp>
        <p:nvSpPr>
          <p:cNvPr id="8" name="Rectangle 7"/>
          <p:cNvSpPr/>
          <p:nvPr/>
        </p:nvSpPr>
        <p:spPr bwMode="auto">
          <a:xfrm>
            <a:off x="141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US" sz="1600" b="1" dirty="0" smtClean="0">
                <a:latin typeface="+mn-lt"/>
              </a:rPr>
              <a:t>Frame</a:t>
            </a:r>
          </a:p>
          <a:p>
            <a:pPr marL="0" marR="0" indent="0" algn="ctr" defTabSz="914400" latinLnBrk="0">
              <a:lnSpc>
                <a:spcPct val="100000"/>
              </a:lnSpc>
              <a:buClrTx/>
              <a:buSzTx/>
              <a:buFontTx/>
              <a:buNone/>
              <a:tabLst/>
            </a:pPr>
            <a:r>
              <a:rPr lang="en-US" sz="1600" b="1" dirty="0" smtClean="0">
                <a:latin typeface="+mn-lt"/>
              </a:rPr>
              <a:t>Length</a:t>
            </a:r>
          </a:p>
        </p:txBody>
      </p:sp>
      <p:sp>
        <p:nvSpPr>
          <p:cNvPr id="9" name="Rectangle 8"/>
          <p:cNvSpPr/>
          <p:nvPr/>
        </p:nvSpPr>
        <p:spPr bwMode="auto">
          <a:xfrm>
            <a:off x="267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Encoding Type</a:t>
            </a:r>
          </a:p>
        </p:txBody>
      </p:sp>
      <p:sp>
        <p:nvSpPr>
          <p:cNvPr id="10" name="Rectangle 9"/>
          <p:cNvSpPr/>
          <p:nvPr/>
        </p:nvSpPr>
        <p:spPr bwMode="auto">
          <a:xfrm>
            <a:off x="645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SECDED bits</a:t>
            </a:r>
          </a:p>
        </p:txBody>
      </p:sp>
      <p:sp>
        <p:nvSpPr>
          <p:cNvPr id="11" name="TextBox 10"/>
          <p:cNvSpPr txBox="1"/>
          <p:nvPr/>
        </p:nvSpPr>
        <p:spPr>
          <a:xfrm>
            <a:off x="1807196" y="3347256"/>
            <a:ext cx="502061" cy="523220"/>
          </a:xfrm>
          <a:prstGeom prst="rect">
            <a:avLst/>
          </a:prstGeom>
          <a:noFill/>
        </p:spPr>
        <p:txBody>
          <a:bodyPr wrap="none" rtlCol="0">
            <a:spAutoFit/>
          </a:bodyPr>
          <a:lstStyle/>
          <a:p>
            <a:pPr algn="ctr"/>
            <a:r>
              <a:rPr lang="en-US" sz="1400" b="1" dirty="0" smtClean="0">
                <a:latin typeface="+mn-lt"/>
              </a:rPr>
              <a:t>7</a:t>
            </a:r>
          </a:p>
          <a:p>
            <a:pPr algn="ctr"/>
            <a:r>
              <a:rPr lang="en-US" sz="1400" b="1" dirty="0" smtClean="0">
                <a:latin typeface="+mn-lt"/>
              </a:rPr>
              <a:t>bits</a:t>
            </a:r>
            <a:endParaRPr lang="en-US" sz="1400" b="1" dirty="0">
              <a:latin typeface="+mn-lt"/>
            </a:endParaRPr>
          </a:p>
        </p:txBody>
      </p:sp>
      <p:sp>
        <p:nvSpPr>
          <p:cNvPr id="12" name="TextBox 11"/>
          <p:cNvSpPr txBox="1"/>
          <p:nvPr/>
        </p:nvSpPr>
        <p:spPr>
          <a:xfrm>
            <a:off x="3042370" y="3347256"/>
            <a:ext cx="502062" cy="523220"/>
          </a:xfrm>
          <a:prstGeom prst="rect">
            <a:avLst/>
          </a:prstGeom>
          <a:noFill/>
        </p:spPr>
        <p:txBody>
          <a:bodyPr wrap="none" rtlCol="0">
            <a:spAutoFit/>
          </a:bodyPr>
          <a:lstStyle/>
          <a:p>
            <a:pPr algn="ctr"/>
            <a:r>
              <a:rPr lang="en-US" sz="1400" b="1" dirty="0" smtClean="0">
                <a:latin typeface="+mn-lt"/>
              </a:rPr>
              <a:t>3</a:t>
            </a:r>
          </a:p>
          <a:p>
            <a:pPr algn="ctr"/>
            <a:r>
              <a:rPr lang="en-US" sz="1400" b="1" dirty="0" smtClean="0">
                <a:latin typeface="+mn-lt"/>
              </a:rPr>
              <a:t>bits</a:t>
            </a:r>
            <a:endParaRPr lang="en-US" sz="1400" b="1" dirty="0">
              <a:latin typeface="+mn-lt"/>
            </a:endParaRPr>
          </a:p>
        </p:txBody>
      </p:sp>
      <p:sp>
        <p:nvSpPr>
          <p:cNvPr id="13" name="TextBox 12"/>
          <p:cNvSpPr txBox="1"/>
          <p:nvPr/>
        </p:nvSpPr>
        <p:spPr>
          <a:xfrm>
            <a:off x="6842559" y="3347256"/>
            <a:ext cx="502062" cy="523220"/>
          </a:xfrm>
          <a:prstGeom prst="rect">
            <a:avLst/>
          </a:prstGeom>
          <a:noFill/>
        </p:spPr>
        <p:txBody>
          <a:bodyPr wrap="none" rtlCol="0">
            <a:spAutoFit/>
          </a:bodyPr>
          <a:lstStyle/>
          <a:p>
            <a:pPr algn="ctr"/>
            <a:r>
              <a:rPr lang="en-US" sz="1400" b="1" dirty="0" smtClean="0">
                <a:latin typeface="+mn-lt"/>
              </a:rPr>
              <a:t>6</a:t>
            </a:r>
          </a:p>
          <a:p>
            <a:pPr algn="ctr"/>
            <a:r>
              <a:rPr lang="en-US" sz="1400" b="1" dirty="0" smtClean="0">
                <a:latin typeface="+mn-lt"/>
              </a:rPr>
              <a:t>bits</a:t>
            </a:r>
            <a:endParaRPr lang="en-US" sz="1400" b="1" dirty="0">
              <a:latin typeface="+mn-lt"/>
            </a:endParaRPr>
          </a:p>
        </p:txBody>
      </p:sp>
      <p:sp>
        <p:nvSpPr>
          <p:cNvPr id="14" name="Rectangle 13"/>
          <p:cNvSpPr/>
          <p:nvPr/>
        </p:nvSpPr>
        <p:spPr bwMode="auto">
          <a:xfrm>
            <a:off x="393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LEI</a:t>
            </a:r>
          </a:p>
          <a:p>
            <a:pPr algn="ctr"/>
            <a:r>
              <a:rPr lang="en-US" sz="1600" b="1" dirty="0" smtClean="0">
                <a:latin typeface="+mn-lt"/>
              </a:rPr>
              <a:t>Type</a:t>
            </a:r>
          </a:p>
        </p:txBody>
      </p:sp>
      <p:sp>
        <p:nvSpPr>
          <p:cNvPr id="15" name="TextBox 14"/>
          <p:cNvSpPr txBox="1"/>
          <p:nvPr/>
        </p:nvSpPr>
        <p:spPr>
          <a:xfrm>
            <a:off x="4302370" y="3347256"/>
            <a:ext cx="502062" cy="523220"/>
          </a:xfrm>
          <a:prstGeom prst="rect">
            <a:avLst/>
          </a:prstGeom>
          <a:noFill/>
        </p:spPr>
        <p:txBody>
          <a:bodyPr wrap="none" rtlCol="0">
            <a:spAutoFit/>
          </a:bodyPr>
          <a:lstStyle/>
          <a:p>
            <a:pPr algn="ctr"/>
            <a:r>
              <a:rPr lang="en-US" sz="1400" b="1" dirty="0" smtClean="0">
                <a:latin typeface="+mn-lt"/>
              </a:rPr>
              <a:t>5</a:t>
            </a:r>
          </a:p>
          <a:p>
            <a:pPr algn="ctr"/>
            <a:r>
              <a:rPr lang="en-US" sz="1400" b="1" dirty="0" smtClean="0">
                <a:latin typeface="+mn-lt"/>
              </a:rPr>
              <a:t>bits</a:t>
            </a:r>
            <a:endParaRPr lang="en-US" sz="1400" b="1" dirty="0">
              <a:latin typeface="+mn-lt"/>
            </a:endParaRPr>
          </a:p>
        </p:txBody>
      </p:sp>
      <p:sp>
        <p:nvSpPr>
          <p:cNvPr id="18" name="Rectangle 17"/>
          <p:cNvSpPr/>
          <p:nvPr/>
        </p:nvSpPr>
        <p:spPr bwMode="auto">
          <a:xfrm>
            <a:off x="519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Header Extension</a:t>
            </a:r>
          </a:p>
        </p:txBody>
      </p:sp>
      <p:sp>
        <p:nvSpPr>
          <p:cNvPr id="19" name="TextBox 18"/>
          <p:cNvSpPr txBox="1"/>
          <p:nvPr/>
        </p:nvSpPr>
        <p:spPr>
          <a:xfrm>
            <a:off x="5632253" y="3347256"/>
            <a:ext cx="402674" cy="523220"/>
          </a:xfrm>
          <a:prstGeom prst="rect">
            <a:avLst/>
          </a:prstGeom>
          <a:noFill/>
        </p:spPr>
        <p:txBody>
          <a:bodyPr wrap="none" rtlCol="0">
            <a:spAutoFit/>
          </a:bodyPr>
          <a:lstStyle/>
          <a:p>
            <a:pPr algn="ctr"/>
            <a:r>
              <a:rPr lang="en-US" sz="1400" b="1" dirty="0" smtClean="0">
                <a:latin typeface="+mn-lt"/>
              </a:rPr>
              <a:t>1</a:t>
            </a:r>
          </a:p>
          <a:p>
            <a:pPr algn="ctr"/>
            <a:r>
              <a:rPr lang="en-US" sz="1400" b="1" dirty="0" smtClean="0">
                <a:latin typeface="+mn-lt"/>
              </a:rPr>
              <a:t>bit</a:t>
            </a:r>
            <a:endParaRPr lang="en-US" sz="1400" b="1" dirty="0">
              <a:latin typeface="+mn-lt"/>
            </a:endParaRPr>
          </a:p>
        </p:txBody>
      </p:sp>
      <p:sp>
        <p:nvSpPr>
          <p:cNvPr id="20" name="Rectangle 19"/>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7"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21" name="Rectangle 20"/>
          <p:cNvSpPr/>
          <p:nvPr/>
        </p:nvSpPr>
        <p:spPr bwMode="auto">
          <a:xfrm>
            <a:off x="5237327" y="5223388"/>
            <a:ext cx="3714943" cy="1252025"/>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a:t>
            </a:r>
          </a:p>
          <a:p>
            <a:pPr marL="0" marR="0" indent="0" algn="l" defTabSz="914400" rtl="0" eaLnBrk="0" fontAlgn="base" latinLnBrk="0" hangingPunct="0">
              <a:lnSpc>
                <a:spcPct val="100000"/>
              </a:lnSpc>
              <a:spcBef>
                <a:spcPct val="0"/>
              </a:spcBef>
              <a:spcAft>
                <a:spcPct val="0"/>
              </a:spcAft>
              <a:buClrTx/>
              <a:buSzTx/>
              <a:buFontTx/>
              <a:buNone/>
              <a:tabLst/>
            </a:pPr>
            <a:endParaRPr lang="en-US" sz="1400" b="1"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smtClean="0">
                <a:ln>
                  <a:noFill/>
                </a:ln>
                <a:solidFill>
                  <a:schemeClr val="tx1"/>
                </a:solidFill>
                <a:effectLst/>
                <a:latin typeface="+mn-lt"/>
              </a:rPr>
              <a:t>Revisit exact encoding and LEI bit values considering full protected bit pattern to ensure minimum 1’s in default packets</a:t>
            </a:r>
            <a:endParaRPr kumimoji="0" lang="en-US" sz="1400" i="0" u="none" strike="noStrike" cap="none" normalizeH="0" baseline="0" dirty="0" smtClean="0">
              <a:ln>
                <a:noFill/>
              </a:ln>
              <a:solidFill>
                <a:schemeClr val="tx1"/>
              </a:solidFill>
              <a:effectLst/>
              <a:latin typeface="+mn-l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Header – Encoding Type</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13</a:t>
            </a:fld>
            <a:endParaRPr lang="en-US"/>
          </a:p>
        </p:txBody>
      </p:sp>
      <p:sp>
        <p:nvSpPr>
          <p:cNvPr id="8" name="Rectangle 7"/>
          <p:cNvSpPr/>
          <p:nvPr/>
        </p:nvSpPr>
        <p:spPr bwMode="auto">
          <a:xfrm>
            <a:off x="1934771"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US" sz="1600" b="1" dirty="0" smtClean="0">
                <a:latin typeface="+mn-lt"/>
              </a:rPr>
              <a:t>Frame</a:t>
            </a:r>
          </a:p>
          <a:p>
            <a:pPr marL="0" marR="0" indent="0" algn="ctr" defTabSz="914400" latinLnBrk="0">
              <a:lnSpc>
                <a:spcPct val="100000"/>
              </a:lnSpc>
              <a:buClrTx/>
              <a:buSzTx/>
              <a:buFontTx/>
              <a:buNone/>
              <a:tabLst/>
            </a:pPr>
            <a:r>
              <a:rPr lang="en-US" sz="1600" b="1" dirty="0" smtClean="0">
                <a:latin typeface="+mn-lt"/>
              </a:rPr>
              <a:t>Length</a:t>
            </a:r>
          </a:p>
        </p:txBody>
      </p:sp>
      <p:sp>
        <p:nvSpPr>
          <p:cNvPr id="9" name="Rectangle 8"/>
          <p:cNvSpPr/>
          <p:nvPr/>
        </p:nvSpPr>
        <p:spPr bwMode="auto">
          <a:xfrm>
            <a:off x="3194771"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Encoding Type</a:t>
            </a:r>
          </a:p>
        </p:txBody>
      </p:sp>
      <p:sp>
        <p:nvSpPr>
          <p:cNvPr id="10" name="Rectangle 9"/>
          <p:cNvSpPr/>
          <p:nvPr/>
        </p:nvSpPr>
        <p:spPr bwMode="auto">
          <a:xfrm>
            <a:off x="5714771"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SECDED bits</a:t>
            </a:r>
          </a:p>
        </p:txBody>
      </p:sp>
      <p:sp>
        <p:nvSpPr>
          <p:cNvPr id="11" name="TextBox 10"/>
          <p:cNvSpPr txBox="1"/>
          <p:nvPr/>
        </p:nvSpPr>
        <p:spPr>
          <a:xfrm>
            <a:off x="2327712" y="3347256"/>
            <a:ext cx="502061" cy="523220"/>
          </a:xfrm>
          <a:prstGeom prst="rect">
            <a:avLst/>
          </a:prstGeom>
          <a:noFill/>
        </p:spPr>
        <p:txBody>
          <a:bodyPr wrap="none" rtlCol="0">
            <a:spAutoFit/>
          </a:bodyPr>
          <a:lstStyle/>
          <a:p>
            <a:pPr algn="ctr"/>
            <a:r>
              <a:rPr lang="en-US" sz="1400" b="1" dirty="0" smtClean="0">
                <a:latin typeface="+mn-lt"/>
              </a:rPr>
              <a:t>5</a:t>
            </a:r>
          </a:p>
          <a:p>
            <a:pPr algn="ctr"/>
            <a:r>
              <a:rPr lang="en-US" sz="1400" b="1" dirty="0" smtClean="0">
                <a:latin typeface="+mn-lt"/>
              </a:rPr>
              <a:t>bits</a:t>
            </a:r>
            <a:endParaRPr lang="en-US" sz="1400" b="1" dirty="0">
              <a:latin typeface="+mn-lt"/>
            </a:endParaRPr>
          </a:p>
        </p:txBody>
      </p:sp>
      <p:sp>
        <p:nvSpPr>
          <p:cNvPr id="12" name="TextBox 11"/>
          <p:cNvSpPr txBox="1"/>
          <p:nvPr/>
        </p:nvSpPr>
        <p:spPr>
          <a:xfrm>
            <a:off x="3562886" y="3347256"/>
            <a:ext cx="502062" cy="523220"/>
          </a:xfrm>
          <a:prstGeom prst="rect">
            <a:avLst/>
          </a:prstGeom>
          <a:noFill/>
        </p:spPr>
        <p:txBody>
          <a:bodyPr wrap="none" rtlCol="0">
            <a:spAutoFit/>
          </a:bodyPr>
          <a:lstStyle/>
          <a:p>
            <a:pPr algn="ctr"/>
            <a:r>
              <a:rPr lang="en-US" sz="1400" b="1" dirty="0" smtClean="0">
                <a:latin typeface="+mn-lt"/>
              </a:rPr>
              <a:t>3</a:t>
            </a:r>
          </a:p>
          <a:p>
            <a:pPr algn="ctr"/>
            <a:r>
              <a:rPr lang="en-US" sz="1400" b="1" dirty="0" smtClean="0">
                <a:latin typeface="+mn-lt"/>
              </a:rPr>
              <a:t>bits</a:t>
            </a:r>
            <a:endParaRPr lang="en-US" sz="1400" b="1" dirty="0">
              <a:latin typeface="+mn-lt"/>
            </a:endParaRPr>
          </a:p>
        </p:txBody>
      </p:sp>
      <p:sp>
        <p:nvSpPr>
          <p:cNvPr id="13" name="TextBox 12"/>
          <p:cNvSpPr txBox="1"/>
          <p:nvPr/>
        </p:nvSpPr>
        <p:spPr>
          <a:xfrm>
            <a:off x="6103075" y="3347256"/>
            <a:ext cx="502062" cy="523220"/>
          </a:xfrm>
          <a:prstGeom prst="rect">
            <a:avLst/>
          </a:prstGeom>
          <a:noFill/>
        </p:spPr>
        <p:txBody>
          <a:bodyPr wrap="none" rtlCol="0">
            <a:spAutoFit/>
          </a:bodyPr>
          <a:lstStyle/>
          <a:p>
            <a:pPr algn="ctr"/>
            <a:r>
              <a:rPr lang="en-US" sz="1400" b="1" dirty="0" smtClean="0">
                <a:latin typeface="+mn-lt"/>
              </a:rPr>
              <a:t>6</a:t>
            </a:r>
          </a:p>
          <a:p>
            <a:pPr algn="ctr"/>
            <a:r>
              <a:rPr lang="en-US" sz="1400" b="1" dirty="0" smtClean="0">
                <a:latin typeface="+mn-lt"/>
              </a:rPr>
              <a:t>bits</a:t>
            </a:r>
            <a:endParaRPr lang="en-US" sz="1400" b="1" dirty="0">
              <a:latin typeface="+mn-lt"/>
            </a:endParaRPr>
          </a:p>
        </p:txBody>
      </p:sp>
      <p:sp>
        <p:nvSpPr>
          <p:cNvPr id="14" name="Rectangle 13"/>
          <p:cNvSpPr/>
          <p:nvPr/>
        </p:nvSpPr>
        <p:spPr bwMode="auto">
          <a:xfrm>
            <a:off x="4454771"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LEI</a:t>
            </a:r>
          </a:p>
          <a:p>
            <a:pPr algn="ctr"/>
            <a:r>
              <a:rPr lang="en-US" sz="1600" b="1" dirty="0" smtClean="0">
                <a:latin typeface="+mn-lt"/>
              </a:rPr>
              <a:t>Type</a:t>
            </a:r>
          </a:p>
        </p:txBody>
      </p:sp>
      <p:sp>
        <p:nvSpPr>
          <p:cNvPr id="15" name="TextBox 14"/>
          <p:cNvSpPr txBox="1"/>
          <p:nvPr/>
        </p:nvSpPr>
        <p:spPr>
          <a:xfrm>
            <a:off x="4822886" y="3347256"/>
            <a:ext cx="502062" cy="523220"/>
          </a:xfrm>
          <a:prstGeom prst="rect">
            <a:avLst/>
          </a:prstGeom>
          <a:noFill/>
        </p:spPr>
        <p:txBody>
          <a:bodyPr wrap="none" rtlCol="0">
            <a:spAutoFit/>
          </a:bodyPr>
          <a:lstStyle/>
          <a:p>
            <a:pPr algn="ctr"/>
            <a:r>
              <a:rPr lang="en-US" sz="1400" b="1" dirty="0" smtClean="0">
                <a:latin typeface="+mn-lt"/>
              </a:rPr>
              <a:t>5</a:t>
            </a:r>
          </a:p>
          <a:p>
            <a:pPr algn="ctr"/>
            <a:r>
              <a:rPr lang="en-US" sz="1400" b="1" dirty="0" smtClean="0">
                <a:latin typeface="+mn-lt"/>
              </a:rPr>
              <a:t>bits</a:t>
            </a:r>
            <a:endParaRPr lang="en-US" sz="1400" b="1" dirty="0">
              <a:latin typeface="+mn-lt"/>
            </a:endParaRPr>
          </a:p>
        </p:txBody>
      </p:sp>
      <p:graphicFrame>
        <p:nvGraphicFramePr>
          <p:cNvPr id="17" name="Table 16"/>
          <p:cNvGraphicFramePr>
            <a:graphicFrameLocks noGrp="1"/>
          </p:cNvGraphicFramePr>
          <p:nvPr/>
        </p:nvGraphicFramePr>
        <p:xfrm>
          <a:off x="1079576" y="4312693"/>
          <a:ext cx="6859574" cy="1260668"/>
        </p:xfrm>
        <a:graphic>
          <a:graphicData uri="http://schemas.openxmlformats.org/drawingml/2006/table">
            <a:tbl>
              <a:tblPr/>
              <a:tblGrid>
                <a:gridCol w="2658635"/>
                <a:gridCol w="4200939"/>
              </a:tblGrid>
              <a:tr h="285308">
                <a:tc>
                  <a:txBody>
                    <a:bodyPr/>
                    <a:lstStyle/>
                    <a:p>
                      <a:pPr marL="0" marR="0" algn="ctr">
                        <a:spcBef>
                          <a:spcPts val="0"/>
                        </a:spcBef>
                        <a:spcAft>
                          <a:spcPts val="0"/>
                        </a:spcAft>
                      </a:pPr>
                      <a:r>
                        <a:rPr lang="en-US" sz="1600" b="1" dirty="0">
                          <a:latin typeface="Calibri"/>
                          <a:ea typeface="Times New Roman"/>
                          <a:cs typeface="Times New Roman"/>
                        </a:rPr>
                        <a:t>Field</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smtClean="0">
                          <a:latin typeface="Calibri"/>
                          <a:ea typeface="Times New Roman"/>
                          <a:cs typeface="Times New Roman"/>
                        </a:rPr>
                        <a:t>Value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87">
                <a:tc>
                  <a:txBody>
                    <a:bodyPr/>
                    <a:lstStyle/>
                    <a:p>
                      <a:pPr marL="0" marR="0">
                        <a:spcBef>
                          <a:spcPts val="0"/>
                        </a:spcBef>
                        <a:spcAft>
                          <a:spcPts val="0"/>
                        </a:spcAft>
                      </a:pPr>
                      <a:r>
                        <a:rPr lang="en-US" sz="1600" dirty="0" smtClean="0">
                          <a:latin typeface="Calibri"/>
                          <a:ea typeface="Times New Roman"/>
                          <a:cs typeface="Times New Roman"/>
                        </a:rPr>
                        <a:t>Encoding Type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0b000:		1 pulse</a:t>
                      </a:r>
                      <a:r>
                        <a:rPr lang="en-US" sz="1600" baseline="0" dirty="0" smtClean="0">
                          <a:latin typeface="Calibri"/>
                          <a:ea typeface="Times New Roman"/>
                          <a:cs typeface="Times New Roman"/>
                        </a:rPr>
                        <a:t> per symbol</a:t>
                      </a:r>
                    </a:p>
                    <a:p>
                      <a:pPr marL="0" marR="0">
                        <a:spcBef>
                          <a:spcPts val="0"/>
                        </a:spcBef>
                        <a:spcAft>
                          <a:spcPts val="0"/>
                        </a:spcAft>
                      </a:pPr>
                      <a:r>
                        <a:rPr lang="en-US" sz="1600" baseline="0" dirty="0" smtClean="0">
                          <a:latin typeface="Calibri"/>
                          <a:ea typeface="Times New Roman"/>
                          <a:cs typeface="Times New Roman"/>
                        </a:rPr>
                        <a:t>0b001:		</a:t>
                      </a:r>
                      <a:r>
                        <a:rPr lang="en-US" sz="1600" baseline="0" dirty="0" smtClean="0">
                          <a:latin typeface="Calibri"/>
                          <a:ea typeface="Times New Roman"/>
                          <a:cs typeface="Times New Roman"/>
                        </a:rPr>
                        <a:t>3 </a:t>
                      </a:r>
                      <a:r>
                        <a:rPr lang="en-US" sz="1600" baseline="0" dirty="0" smtClean="0">
                          <a:latin typeface="Calibri"/>
                          <a:ea typeface="Times New Roman"/>
                          <a:cs typeface="Times New Roman"/>
                        </a:rPr>
                        <a:t>pulses per symbol</a:t>
                      </a:r>
                    </a:p>
                    <a:p>
                      <a:pPr marL="0" marR="0">
                        <a:spcBef>
                          <a:spcPts val="0"/>
                        </a:spcBef>
                        <a:spcAft>
                          <a:spcPts val="0"/>
                        </a:spcAft>
                      </a:pPr>
                      <a:r>
                        <a:rPr lang="en-US" sz="1600" baseline="0" dirty="0" smtClean="0">
                          <a:latin typeface="Calibri"/>
                          <a:ea typeface="Times New Roman"/>
                          <a:cs typeface="Times New Roman"/>
                        </a:rPr>
                        <a:t>0b010:		m pulses per symbol</a:t>
                      </a:r>
                    </a:p>
                    <a:p>
                      <a:pPr marL="0" marR="0">
                        <a:spcBef>
                          <a:spcPts val="0"/>
                        </a:spcBef>
                        <a:spcAft>
                          <a:spcPts val="0"/>
                        </a:spcAft>
                      </a:pPr>
                      <a:r>
                        <a:rPr lang="en-US" sz="1600" baseline="0" dirty="0" smtClean="0">
                          <a:latin typeface="Calibri"/>
                          <a:ea typeface="Times New Roman"/>
                          <a:cs typeface="Times New Roman"/>
                        </a:rPr>
                        <a:t>0b011 – 0b111: 	Reserved</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6" name="Rectangle 15"/>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19" name="Rectangle 18"/>
          <p:cNvSpPr/>
          <p:nvPr/>
        </p:nvSpPr>
        <p:spPr bwMode="auto">
          <a:xfrm>
            <a:off x="4822886" y="3870476"/>
            <a:ext cx="3220872" cy="1765088"/>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a:t>
            </a:r>
          </a:p>
          <a:p>
            <a:pPr marL="0" marR="0" indent="0" algn="l" defTabSz="914400" rtl="0" eaLnBrk="0" fontAlgn="base" latinLnBrk="0" hangingPunct="0">
              <a:lnSpc>
                <a:spcPct val="100000"/>
              </a:lnSpc>
              <a:spcBef>
                <a:spcPct val="0"/>
              </a:spcBef>
              <a:spcAft>
                <a:spcPct val="0"/>
              </a:spcAft>
              <a:buClrTx/>
              <a:buSzTx/>
              <a:buFontTx/>
              <a:buNone/>
              <a:tabLst/>
            </a:pPr>
            <a:endParaRPr lang="en-US" sz="1400" b="1"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Evaluate value of FEC for each mode</a:t>
            </a:r>
          </a:p>
          <a:p>
            <a:pPr marL="0" marR="0" indent="0" algn="l" defTabSz="914400" rtl="0" eaLnBrk="0" fontAlgn="base" latinLnBrk="0" hangingPunct="0">
              <a:lnSpc>
                <a:spcPct val="100000"/>
              </a:lnSpc>
              <a:spcBef>
                <a:spcPct val="0"/>
              </a:spcBef>
              <a:spcAft>
                <a:spcPct val="0"/>
              </a:spcAft>
              <a:buClrTx/>
              <a:buSzTx/>
              <a:buFontTx/>
              <a:buNone/>
              <a:tabLst/>
            </a:pPr>
            <a:endParaRPr lang="en-US" sz="1400"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Then readdress length of Encoding Type field </a:t>
            </a:r>
            <a:endParaRPr lang="en-US" sz="1400" dirty="0" smtClean="0">
              <a:latin typeface="+mn-l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Header – LEI Type</a:t>
            </a:r>
            <a:endParaRPr lang="en-US" dirty="0"/>
          </a:p>
        </p:txBody>
      </p:sp>
      <p:sp>
        <p:nvSpPr>
          <p:cNvPr id="6" name="Slide Number Placeholder 5"/>
          <p:cNvSpPr>
            <a:spLocks noGrp="1"/>
          </p:cNvSpPr>
          <p:nvPr>
            <p:ph type="sldNum" sz="quarter" idx="12"/>
          </p:nvPr>
        </p:nvSpPr>
        <p:spPr>
          <a:xfrm>
            <a:off x="3405934" y="6489481"/>
            <a:ext cx="530225" cy="182562"/>
          </a:xfrm>
        </p:spPr>
        <p:txBody>
          <a:bodyPr/>
          <a:lstStyle/>
          <a:p>
            <a:r>
              <a:rPr lang="en-US" smtClean="0"/>
              <a:t>Slide </a:t>
            </a:r>
            <a:fld id="{6A103422-731A-47FB-8632-0FB7517879FE}" type="slidenum">
              <a:rPr lang="en-US" smtClean="0"/>
              <a:pPr/>
              <a:t>14</a:t>
            </a:fld>
            <a:endParaRPr lang="en-US"/>
          </a:p>
        </p:txBody>
      </p:sp>
      <p:sp>
        <p:nvSpPr>
          <p:cNvPr id="9" name="Rectangle 8"/>
          <p:cNvSpPr/>
          <p:nvPr/>
        </p:nvSpPr>
        <p:spPr bwMode="auto">
          <a:xfrm>
            <a:off x="3194771" y="2157807"/>
            <a:ext cx="1260000" cy="94169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Delay</a:t>
            </a:r>
          </a:p>
        </p:txBody>
      </p:sp>
      <p:sp>
        <p:nvSpPr>
          <p:cNvPr id="10" name="Rectangle 9"/>
          <p:cNvSpPr/>
          <p:nvPr/>
        </p:nvSpPr>
        <p:spPr bwMode="auto">
          <a:xfrm>
            <a:off x="5714771" y="2157807"/>
            <a:ext cx="1260000" cy="94169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Reserved</a:t>
            </a:r>
          </a:p>
        </p:txBody>
      </p:sp>
      <p:sp>
        <p:nvSpPr>
          <p:cNvPr id="14" name="Rectangle 13"/>
          <p:cNvSpPr/>
          <p:nvPr/>
        </p:nvSpPr>
        <p:spPr bwMode="auto">
          <a:xfrm>
            <a:off x="4454771" y="2157807"/>
            <a:ext cx="1260000" cy="94169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Length</a:t>
            </a:r>
          </a:p>
        </p:txBody>
      </p:sp>
      <p:graphicFrame>
        <p:nvGraphicFramePr>
          <p:cNvPr id="17" name="Table 16"/>
          <p:cNvGraphicFramePr>
            <a:graphicFrameLocks noGrp="1"/>
          </p:cNvGraphicFramePr>
          <p:nvPr/>
        </p:nvGraphicFramePr>
        <p:xfrm>
          <a:off x="1079576" y="3454344"/>
          <a:ext cx="6859574" cy="2784115"/>
        </p:xfrm>
        <a:graphic>
          <a:graphicData uri="http://schemas.openxmlformats.org/drawingml/2006/table">
            <a:tbl>
              <a:tblPr/>
              <a:tblGrid>
                <a:gridCol w="2658635"/>
                <a:gridCol w="4200939"/>
              </a:tblGrid>
              <a:tr h="285308">
                <a:tc>
                  <a:txBody>
                    <a:bodyPr/>
                    <a:lstStyle/>
                    <a:p>
                      <a:pPr marL="0" marR="0" algn="ctr">
                        <a:spcBef>
                          <a:spcPts val="0"/>
                        </a:spcBef>
                        <a:spcAft>
                          <a:spcPts val="0"/>
                        </a:spcAft>
                      </a:pPr>
                      <a:r>
                        <a:rPr lang="en-US" sz="1600" b="1" dirty="0">
                          <a:latin typeface="Calibri"/>
                          <a:ea typeface="Times New Roman"/>
                          <a:cs typeface="Times New Roman"/>
                        </a:rPr>
                        <a:t>Field</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smtClean="0">
                          <a:latin typeface="Calibri"/>
                          <a:ea typeface="Times New Roman"/>
                          <a:cs typeface="Times New Roman"/>
                        </a:rPr>
                        <a:t>Value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87">
                <a:tc>
                  <a:txBody>
                    <a:bodyPr/>
                    <a:lstStyle/>
                    <a:p>
                      <a:pPr marL="0" marR="0">
                        <a:spcBef>
                          <a:spcPts val="0"/>
                        </a:spcBef>
                        <a:spcAft>
                          <a:spcPts val="0"/>
                        </a:spcAft>
                      </a:pPr>
                      <a:r>
                        <a:rPr lang="en-US" sz="1600" dirty="0" smtClean="0">
                          <a:latin typeface="Calibri"/>
                          <a:ea typeface="Times New Roman"/>
                          <a:cs typeface="Times New Roman"/>
                        </a:rPr>
                        <a:t>Delay</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	</a:t>
                      </a:r>
                      <a:r>
                        <a:rPr lang="en-US" sz="1600" dirty="0" smtClean="0">
                          <a:latin typeface="Calibri"/>
                          <a:ea typeface="Times New Roman"/>
                          <a:cs typeface="Times New Roman"/>
                        </a:rPr>
                        <a:t>1ms (TBD) </a:t>
                      </a:r>
                      <a:r>
                        <a:rPr lang="en-US" sz="1600" dirty="0" smtClean="0">
                          <a:latin typeface="Calibri"/>
                          <a:ea typeface="Times New Roman"/>
                          <a:cs typeface="Times New Roman"/>
                        </a:rPr>
                        <a:t>delay from start of SFD</a:t>
                      </a:r>
                    </a:p>
                    <a:p>
                      <a:pPr marL="0" marR="0">
                        <a:spcBef>
                          <a:spcPts val="0"/>
                        </a:spcBef>
                        <a:spcAft>
                          <a:spcPts val="0"/>
                        </a:spcAft>
                      </a:pPr>
                      <a:r>
                        <a:rPr lang="en-US" sz="1600" dirty="0" smtClean="0">
                          <a:latin typeface="Calibri"/>
                          <a:ea typeface="Times New Roman"/>
                          <a:cs typeface="Times New Roman"/>
                        </a:rPr>
                        <a:t>0b1:	No</a:t>
                      </a:r>
                      <a:r>
                        <a:rPr lang="en-US" sz="1600" baseline="0" dirty="0" smtClean="0">
                          <a:latin typeface="Calibri"/>
                          <a:ea typeface="Times New Roman"/>
                          <a:cs typeface="Times New Roman"/>
                        </a:rPr>
                        <a:t> delay</a:t>
                      </a:r>
                      <a:endParaRPr lang="en-US" sz="1600" dirty="0" smtClean="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87">
                <a:tc>
                  <a:txBody>
                    <a:bodyPr/>
                    <a:lstStyle/>
                    <a:p>
                      <a:pPr marL="0" marR="0">
                        <a:spcBef>
                          <a:spcPts val="0"/>
                        </a:spcBef>
                        <a:spcAft>
                          <a:spcPts val="0"/>
                        </a:spcAft>
                      </a:pPr>
                      <a:r>
                        <a:rPr lang="en-US" sz="1600" dirty="0" smtClean="0">
                          <a:latin typeface="Calibri"/>
                          <a:ea typeface="Times New Roman"/>
                          <a:cs typeface="Times New Roman"/>
                        </a:rPr>
                        <a:t>Length</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0b000:		not present</a:t>
                      </a:r>
                    </a:p>
                    <a:p>
                      <a:pPr marL="0" marR="0">
                        <a:spcBef>
                          <a:spcPts val="0"/>
                        </a:spcBef>
                        <a:spcAft>
                          <a:spcPts val="0"/>
                        </a:spcAft>
                      </a:pPr>
                      <a:r>
                        <a:rPr lang="en-US" sz="1600" dirty="0" smtClean="0">
                          <a:latin typeface="Calibri"/>
                          <a:ea typeface="Times New Roman"/>
                          <a:cs typeface="Times New Roman"/>
                        </a:rPr>
                        <a:t>0b001:		64 pulses</a:t>
                      </a:r>
                    </a:p>
                    <a:p>
                      <a:pPr marL="0" marR="0">
                        <a:spcBef>
                          <a:spcPts val="0"/>
                        </a:spcBef>
                        <a:spcAft>
                          <a:spcPts val="0"/>
                        </a:spcAft>
                      </a:pPr>
                      <a:r>
                        <a:rPr lang="en-US" sz="1600" dirty="0" smtClean="0">
                          <a:latin typeface="Calibri"/>
                          <a:ea typeface="Times New Roman"/>
                          <a:cs typeface="Times New Roman"/>
                        </a:rPr>
                        <a:t>0b010:		128 </a:t>
                      </a:r>
                      <a:r>
                        <a:rPr lang="en-US" sz="1600" dirty="0" smtClean="0">
                          <a:latin typeface="Calibri"/>
                          <a:ea typeface="Times New Roman"/>
                          <a:cs typeface="Times New Roman"/>
                        </a:rPr>
                        <a:t>pulses</a:t>
                      </a:r>
                    </a:p>
                    <a:p>
                      <a:pPr marL="0" marR="0">
                        <a:spcBef>
                          <a:spcPts val="0"/>
                        </a:spcBef>
                        <a:spcAft>
                          <a:spcPts val="0"/>
                        </a:spcAft>
                      </a:pPr>
                      <a:r>
                        <a:rPr lang="en-US" sz="1600" dirty="0" smtClean="0">
                          <a:latin typeface="Calibri"/>
                          <a:ea typeface="Times New Roman"/>
                          <a:cs typeface="Times New Roman"/>
                        </a:rPr>
                        <a:t>0b011:		192 pulses</a:t>
                      </a:r>
                      <a:endParaRPr lang="en-US" sz="1600" dirty="0" smtClean="0">
                        <a:latin typeface="Calibri"/>
                        <a:ea typeface="Times New Roman"/>
                        <a:cs typeface="Times New Roman"/>
                      </a:endParaRPr>
                    </a:p>
                    <a:p>
                      <a:pPr marL="0" marR="0">
                        <a:spcBef>
                          <a:spcPts val="0"/>
                        </a:spcBef>
                        <a:spcAft>
                          <a:spcPts val="0"/>
                        </a:spcAft>
                      </a:pPr>
                      <a:r>
                        <a:rPr lang="en-US" sz="1600" dirty="0" smtClean="0">
                          <a:latin typeface="Calibri"/>
                          <a:ea typeface="Times New Roman"/>
                          <a:cs typeface="Times New Roman"/>
                        </a:rPr>
                        <a:t>0b100:</a:t>
                      </a:r>
                      <a:r>
                        <a:rPr lang="en-US" sz="1600" dirty="0" smtClean="0">
                          <a:latin typeface="Calibri"/>
                          <a:ea typeface="Times New Roman"/>
                          <a:cs typeface="Times New Roman"/>
                        </a:rPr>
                        <a:t>		256 pulses</a:t>
                      </a:r>
                    </a:p>
                    <a:p>
                      <a:pPr marL="0" marR="0">
                        <a:spcBef>
                          <a:spcPts val="0"/>
                        </a:spcBef>
                        <a:spcAft>
                          <a:spcPts val="0"/>
                        </a:spcAft>
                      </a:pPr>
                      <a:r>
                        <a:rPr lang="en-US" sz="1600" dirty="0" smtClean="0">
                          <a:latin typeface="Calibri"/>
                          <a:ea typeface="Times New Roman"/>
                          <a:cs typeface="Times New Roman"/>
                        </a:rPr>
                        <a:t>0b101:</a:t>
                      </a:r>
                      <a:r>
                        <a:rPr lang="en-US" sz="1600" dirty="0" smtClean="0">
                          <a:latin typeface="Calibri"/>
                          <a:ea typeface="Times New Roman"/>
                          <a:cs typeface="Times New Roman"/>
                        </a:rPr>
                        <a:t>		512 pulses</a:t>
                      </a:r>
                    </a:p>
                    <a:p>
                      <a:pPr marL="0" marR="0">
                        <a:spcBef>
                          <a:spcPts val="0"/>
                        </a:spcBef>
                        <a:spcAft>
                          <a:spcPts val="0"/>
                        </a:spcAft>
                      </a:pPr>
                      <a:r>
                        <a:rPr lang="en-US" sz="1600" dirty="0" smtClean="0">
                          <a:latin typeface="Calibri"/>
                          <a:ea typeface="Times New Roman"/>
                          <a:cs typeface="Times New Roman"/>
                        </a:rPr>
                        <a:t>0b110:</a:t>
                      </a:r>
                      <a:r>
                        <a:rPr lang="en-US" sz="1600" dirty="0" smtClean="0">
                          <a:latin typeface="Calibri"/>
                          <a:ea typeface="Times New Roman"/>
                          <a:cs typeface="Times New Roman"/>
                        </a:rPr>
                        <a:t>		1024</a:t>
                      </a:r>
                      <a:r>
                        <a:rPr lang="en-US" sz="1600" baseline="0" dirty="0" smtClean="0">
                          <a:latin typeface="Calibri"/>
                          <a:ea typeface="Times New Roman"/>
                          <a:cs typeface="Times New Roman"/>
                        </a:rPr>
                        <a:t> pulses</a:t>
                      </a:r>
                    </a:p>
                    <a:p>
                      <a:pPr marL="0" marR="0">
                        <a:spcBef>
                          <a:spcPts val="0"/>
                        </a:spcBef>
                        <a:spcAft>
                          <a:spcPts val="0"/>
                        </a:spcAft>
                      </a:pPr>
                      <a:r>
                        <a:rPr lang="en-US" sz="1600" baseline="0" dirty="0" smtClean="0">
                          <a:latin typeface="Calibri"/>
                          <a:ea typeface="Times New Roman"/>
                          <a:cs typeface="Times New Roman"/>
                        </a:rPr>
                        <a:t>0b111</a:t>
                      </a:r>
                      <a:r>
                        <a:rPr lang="en-US" sz="1600" baseline="0" dirty="0" smtClean="0">
                          <a:latin typeface="Calibri"/>
                          <a:ea typeface="Times New Roman"/>
                          <a:cs typeface="Times New Roman"/>
                        </a:rPr>
                        <a:t>:	</a:t>
                      </a:r>
                      <a:r>
                        <a:rPr lang="en-US" sz="1600" baseline="0" dirty="0" smtClean="0">
                          <a:latin typeface="Calibri"/>
                          <a:ea typeface="Times New Roman"/>
                          <a:cs typeface="Times New Roman"/>
                        </a:rPr>
                        <a:t>	Reserved</a:t>
                      </a:r>
                      <a:endParaRPr lang="en-US" sz="1600" dirty="0" smtClean="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8" name="Rectangle 17"/>
          <p:cNvSpPr/>
          <p:nvPr/>
        </p:nvSpPr>
        <p:spPr bwMode="auto">
          <a:xfrm>
            <a:off x="3194771" y="1584601"/>
            <a:ext cx="1260000" cy="57320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Bits</a:t>
            </a:r>
          </a:p>
          <a:p>
            <a:pPr algn="ctr"/>
            <a:r>
              <a:rPr lang="en-US" sz="1600" b="1" dirty="0" smtClean="0">
                <a:latin typeface="+mn-lt"/>
              </a:rPr>
              <a:t>0</a:t>
            </a:r>
          </a:p>
        </p:txBody>
      </p:sp>
      <p:sp>
        <p:nvSpPr>
          <p:cNvPr id="19" name="Rectangle 18"/>
          <p:cNvSpPr/>
          <p:nvPr/>
        </p:nvSpPr>
        <p:spPr bwMode="auto">
          <a:xfrm>
            <a:off x="5714771" y="1584601"/>
            <a:ext cx="1260000" cy="57320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4</a:t>
            </a:r>
          </a:p>
        </p:txBody>
      </p:sp>
      <p:sp>
        <p:nvSpPr>
          <p:cNvPr id="20" name="Rectangle 19"/>
          <p:cNvSpPr/>
          <p:nvPr/>
        </p:nvSpPr>
        <p:spPr bwMode="auto">
          <a:xfrm>
            <a:off x="4454771" y="1584601"/>
            <a:ext cx="1260000" cy="57320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1-3</a:t>
            </a:r>
          </a:p>
        </p:txBody>
      </p:sp>
      <p:sp>
        <p:nvSpPr>
          <p:cNvPr id="15" name="Rectangle 14"/>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3"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21" name="Rectangle 20"/>
          <p:cNvSpPr/>
          <p:nvPr/>
        </p:nvSpPr>
        <p:spPr bwMode="auto">
          <a:xfrm>
            <a:off x="5714771" y="3967316"/>
            <a:ext cx="3220872" cy="1765088"/>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a:t>
            </a:r>
          </a:p>
          <a:p>
            <a:pPr marL="0" marR="0" indent="0" algn="l" defTabSz="914400" rtl="0" eaLnBrk="0" fontAlgn="base" latinLnBrk="0" hangingPunct="0">
              <a:lnSpc>
                <a:spcPct val="100000"/>
              </a:lnSpc>
              <a:spcBef>
                <a:spcPct val="0"/>
              </a:spcBef>
              <a:spcAft>
                <a:spcPct val="0"/>
              </a:spcAft>
              <a:buClrTx/>
              <a:buSzTx/>
              <a:buFontTx/>
              <a:buNone/>
              <a:tabLst/>
            </a:pPr>
            <a:endParaRPr lang="en-US" sz="1400" b="1"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smtClean="0">
                <a:ln>
                  <a:noFill/>
                </a:ln>
                <a:solidFill>
                  <a:schemeClr val="tx1"/>
                </a:solidFill>
                <a:effectLst/>
                <a:latin typeface="+mn-lt"/>
              </a:rPr>
              <a:t>Define exact delay time based</a:t>
            </a:r>
            <a:r>
              <a:rPr kumimoji="0" lang="en-US" sz="1400" i="0" u="none" strike="noStrike" cap="none" normalizeH="0" dirty="0" smtClean="0">
                <a:ln>
                  <a:noFill/>
                </a:ln>
                <a:solidFill>
                  <a:schemeClr val="tx1"/>
                </a:solidFill>
                <a:effectLst/>
                <a:latin typeface="+mn-lt"/>
              </a:rPr>
              <a:t> on regulatory compliance test procedures.</a:t>
            </a:r>
          </a:p>
          <a:p>
            <a:pPr marL="0" marR="0" indent="0" algn="l" defTabSz="914400" rtl="0" eaLnBrk="0" fontAlgn="base" latinLnBrk="0" hangingPunct="0">
              <a:lnSpc>
                <a:spcPct val="100000"/>
              </a:lnSpc>
              <a:spcBef>
                <a:spcPct val="0"/>
              </a:spcBef>
              <a:spcAft>
                <a:spcPct val="0"/>
              </a:spcAft>
              <a:buClrTx/>
              <a:buSzTx/>
              <a:buFontTx/>
              <a:buNone/>
              <a:tabLst/>
            </a:pPr>
            <a:endParaRPr lang="en-US" sz="1400" baseline="0"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Define reference point for time delay</a:t>
            </a:r>
            <a:endParaRPr kumimoji="0" lang="en-US" sz="1400" i="0" u="none" strike="noStrike" cap="none" normalizeH="0" baseline="0" dirty="0" smtClean="0">
              <a:ln>
                <a:noFill/>
              </a:ln>
              <a:solidFill>
                <a:schemeClr val="tx1"/>
              </a:solidFill>
              <a:effectLst/>
              <a:latin typeface="+mn-l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Standards and PHYs</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15</a:t>
            </a:fld>
            <a:endParaRPr lang="en-US"/>
          </a:p>
        </p:txBody>
      </p:sp>
      <p:sp>
        <p:nvSpPr>
          <p:cNvPr id="7" name="Rectangle 6"/>
          <p:cNvSpPr/>
          <p:nvPr/>
        </p:nvSpPr>
        <p:spPr bwMode="auto">
          <a:xfrm>
            <a:off x="921224" y="1951627"/>
            <a:ext cx="1364776" cy="586854"/>
          </a:xfrm>
          <a:prstGeom prst="rect">
            <a:avLst/>
          </a:prstGeom>
          <a:solidFill>
            <a:schemeClr val="accent6">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mn-lt"/>
              </a:rPr>
              <a:t>802.15.4a</a:t>
            </a:r>
          </a:p>
        </p:txBody>
      </p:sp>
      <p:cxnSp>
        <p:nvCxnSpPr>
          <p:cNvPr id="10" name="Straight Connector 9"/>
          <p:cNvCxnSpPr/>
          <p:nvPr/>
        </p:nvCxnSpPr>
        <p:spPr bwMode="auto">
          <a:xfrm rot="5400000">
            <a:off x="1075903" y="4129832"/>
            <a:ext cx="4356405" cy="0"/>
          </a:xfrm>
          <a:prstGeom prst="line">
            <a:avLst/>
          </a:prstGeom>
          <a:solidFill>
            <a:schemeClr val="accent1"/>
          </a:solidFill>
          <a:ln w="28575" cap="flat" cmpd="sng" algn="ctr">
            <a:solidFill>
              <a:schemeClr val="bg1">
                <a:lumMod val="85000"/>
              </a:schemeClr>
            </a:solidFill>
            <a:prstDash val="solid"/>
            <a:round/>
            <a:headEnd type="none" w="sm" len="sm"/>
            <a:tailEnd type="none" w="sm" len="sm"/>
          </a:ln>
          <a:effectLst/>
        </p:spPr>
      </p:cxnSp>
      <p:sp>
        <p:nvSpPr>
          <p:cNvPr id="12" name="Rectangle 11"/>
          <p:cNvSpPr/>
          <p:nvPr/>
        </p:nvSpPr>
        <p:spPr bwMode="auto">
          <a:xfrm>
            <a:off x="921224" y="3043448"/>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4a UWB Rx</a:t>
            </a:r>
          </a:p>
        </p:txBody>
      </p:sp>
      <p:grpSp>
        <p:nvGrpSpPr>
          <p:cNvPr id="48" name="Group 47"/>
          <p:cNvGrpSpPr/>
          <p:nvPr/>
        </p:nvGrpSpPr>
        <p:grpSpPr>
          <a:xfrm>
            <a:off x="4121624" y="1951630"/>
            <a:ext cx="4488976" cy="1883391"/>
            <a:chOff x="4121624" y="1951630"/>
            <a:chExt cx="4488976" cy="1883391"/>
          </a:xfrm>
        </p:grpSpPr>
        <p:sp>
          <p:nvSpPr>
            <p:cNvPr id="8" name="Rectangle 7"/>
            <p:cNvSpPr/>
            <p:nvPr/>
          </p:nvSpPr>
          <p:spPr bwMode="auto">
            <a:xfrm>
              <a:off x="4121624" y="1951630"/>
              <a:ext cx="4488976" cy="586854"/>
            </a:xfrm>
            <a:prstGeom prst="rect">
              <a:avLst/>
            </a:prstGeom>
            <a:solidFill>
              <a:schemeClr val="accent6">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mn-lt"/>
                </a:rPr>
                <a:t>TG4f</a:t>
              </a:r>
            </a:p>
          </p:txBody>
        </p:sp>
        <p:sp>
          <p:nvSpPr>
            <p:cNvPr id="13" name="Rectangle 12"/>
            <p:cNvSpPr/>
            <p:nvPr/>
          </p:nvSpPr>
          <p:spPr bwMode="auto">
            <a:xfrm>
              <a:off x="4121624" y="304345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4a* UWB Rx</a:t>
              </a:r>
            </a:p>
          </p:txBody>
        </p:sp>
        <p:sp>
          <p:nvSpPr>
            <p:cNvPr id="14" name="Rectangle 13"/>
            <p:cNvSpPr/>
            <p:nvPr/>
          </p:nvSpPr>
          <p:spPr bwMode="auto">
            <a:xfrm>
              <a:off x="5682472" y="304345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effectLst/>
                  <a:latin typeface="+mn-lt"/>
                </a:rPr>
                <a:t>OOK</a:t>
              </a:r>
              <a:r>
                <a:rPr kumimoji="0" lang="en-US" sz="1600" b="1" i="0" u="none" strike="noStrike" cap="none" normalizeH="0" baseline="0" dirty="0" smtClean="0">
                  <a:ln>
                    <a:noFill/>
                  </a:ln>
                  <a:solidFill>
                    <a:schemeClr val="tx1"/>
                  </a:solidFill>
                  <a:effectLst/>
                  <a:latin typeface="+mn-lt"/>
                </a:rPr>
                <a:t> </a:t>
              </a:r>
              <a:r>
                <a:rPr kumimoji="0" lang="en-US" sz="1800" b="1" i="0" u="none" strike="noStrike" cap="none" normalizeH="0" baseline="0" dirty="0" smtClean="0">
                  <a:ln>
                    <a:noFill/>
                  </a:ln>
                  <a:solidFill>
                    <a:schemeClr val="tx1"/>
                  </a:solidFill>
                  <a:effectLst/>
                  <a:latin typeface="+mn-lt"/>
                </a:rPr>
                <a:t>Non-Coherent</a:t>
              </a:r>
              <a:r>
                <a:rPr kumimoji="0" lang="en-US" sz="1800" b="1" i="0" u="none" strike="noStrike" cap="none" normalizeH="0" dirty="0" smtClean="0">
                  <a:ln>
                    <a:noFill/>
                  </a:ln>
                  <a:solidFill>
                    <a:schemeClr val="tx1"/>
                  </a:solidFill>
                  <a:effectLst/>
                  <a:latin typeface="+mn-lt"/>
                </a:rPr>
                <a:t> Rx</a:t>
              </a:r>
              <a:endParaRPr kumimoji="0" lang="en-US" sz="1800" b="1" i="0" u="none" strike="noStrike" cap="none" normalizeH="0" baseline="0" dirty="0" smtClean="0">
                <a:ln>
                  <a:noFill/>
                </a:ln>
                <a:solidFill>
                  <a:schemeClr val="tx1"/>
                </a:solidFill>
                <a:effectLst/>
                <a:latin typeface="+mn-lt"/>
              </a:endParaRPr>
            </a:p>
          </p:txBody>
        </p:sp>
        <p:sp>
          <p:nvSpPr>
            <p:cNvPr id="15" name="Rectangle 14"/>
            <p:cNvSpPr/>
            <p:nvPr/>
          </p:nvSpPr>
          <p:spPr bwMode="auto">
            <a:xfrm>
              <a:off x="7245824" y="304345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2000" b="1" dirty="0" smtClean="0"/>
                <a:t>OOK</a:t>
              </a:r>
              <a:r>
                <a:rPr lang="en-US" sz="1800" b="1" dirty="0" smtClean="0"/>
                <a:t> </a:t>
              </a:r>
              <a:r>
                <a:rPr kumimoji="0" lang="en-US" sz="1800" b="1" i="0" u="none" strike="noStrike" cap="none" normalizeH="0" baseline="0" dirty="0" smtClean="0">
                  <a:ln>
                    <a:noFill/>
                  </a:ln>
                  <a:solidFill>
                    <a:schemeClr val="tx1"/>
                  </a:solidFill>
                  <a:effectLst/>
                  <a:latin typeface="+mn-lt"/>
                </a:rPr>
                <a:t>Coherent Rx</a:t>
              </a:r>
            </a:p>
          </p:txBody>
        </p:sp>
      </p:grpSp>
      <p:sp>
        <p:nvSpPr>
          <p:cNvPr id="16" name="Rectangle 15"/>
          <p:cNvSpPr/>
          <p:nvPr/>
        </p:nvSpPr>
        <p:spPr bwMode="auto">
          <a:xfrm>
            <a:off x="2571383" y="5254387"/>
            <a:ext cx="1364776" cy="79157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4a/4a* UWB Tx</a:t>
            </a:r>
          </a:p>
        </p:txBody>
      </p:sp>
      <p:grpSp>
        <p:nvGrpSpPr>
          <p:cNvPr id="41" name="Group 40"/>
          <p:cNvGrpSpPr/>
          <p:nvPr/>
        </p:nvGrpSpPr>
        <p:grpSpPr>
          <a:xfrm>
            <a:off x="4121624" y="3835021"/>
            <a:ext cx="3806589" cy="2210937"/>
            <a:chOff x="4121624" y="3835021"/>
            <a:chExt cx="3806589" cy="2210937"/>
          </a:xfrm>
        </p:grpSpPr>
        <p:sp>
          <p:nvSpPr>
            <p:cNvPr id="17" name="Rectangle 16"/>
            <p:cNvSpPr/>
            <p:nvPr/>
          </p:nvSpPr>
          <p:spPr bwMode="auto">
            <a:xfrm>
              <a:off x="4121624" y="5254388"/>
              <a:ext cx="1364776" cy="79157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t>OOK</a:t>
              </a:r>
              <a:r>
                <a:rPr lang="en-US" sz="1400" b="1" dirty="0" smtClean="0"/>
                <a:t> </a:t>
              </a:r>
              <a:r>
                <a:rPr kumimoji="0" lang="en-US" sz="1600" b="1" i="0" u="none" strike="noStrike" cap="none" normalizeH="0" baseline="0" dirty="0" smtClean="0">
                  <a:ln>
                    <a:noFill/>
                  </a:ln>
                  <a:solidFill>
                    <a:schemeClr val="tx1"/>
                  </a:solidFill>
                  <a:effectLst/>
                  <a:latin typeface="+mn-lt"/>
                </a:rPr>
                <a:t>Base Mode Tx</a:t>
              </a:r>
            </a:p>
          </p:txBody>
        </p:sp>
        <p:cxnSp>
          <p:nvCxnSpPr>
            <p:cNvPr id="21" name="Straight Arrow Connector 20"/>
            <p:cNvCxnSpPr>
              <a:stCxn id="17" idx="0"/>
              <a:endCxn id="13" idx="2"/>
            </p:cNvCxnSpPr>
            <p:nvPr/>
          </p:nvCxnSpPr>
          <p:spPr bwMode="auto">
            <a:xfrm rot="5400000" flipH="1" flipV="1">
              <a:off x="4094329" y="4544705"/>
              <a:ext cx="1419367" cy="1588"/>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23" name="Straight Arrow Connector 22"/>
            <p:cNvCxnSpPr>
              <a:stCxn id="17" idx="0"/>
              <a:endCxn id="14" idx="2"/>
            </p:cNvCxnSpPr>
            <p:nvPr/>
          </p:nvCxnSpPr>
          <p:spPr bwMode="auto">
            <a:xfrm rot="5400000" flipH="1" flipV="1">
              <a:off x="4874753" y="3764281"/>
              <a:ext cx="1419367" cy="1560848"/>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25" name="Straight Arrow Connector 24"/>
            <p:cNvCxnSpPr>
              <a:stCxn id="17" idx="0"/>
              <a:endCxn id="15" idx="2"/>
            </p:cNvCxnSpPr>
            <p:nvPr/>
          </p:nvCxnSpPr>
          <p:spPr bwMode="auto">
            <a:xfrm rot="5400000" flipH="1" flipV="1">
              <a:off x="5656429" y="2982605"/>
              <a:ext cx="1419367" cy="3124200"/>
            </a:xfrm>
            <a:prstGeom prst="straightConnector1">
              <a:avLst/>
            </a:prstGeom>
            <a:solidFill>
              <a:schemeClr val="accent1"/>
            </a:solidFill>
            <a:ln w="28575" cap="flat" cmpd="sng" algn="ctr">
              <a:solidFill>
                <a:schemeClr val="tx1"/>
              </a:solidFill>
              <a:prstDash val="solid"/>
              <a:round/>
              <a:headEnd type="none" w="sm" len="sm"/>
              <a:tailEnd type="arrow"/>
            </a:ln>
            <a:effectLst/>
          </p:spPr>
        </p:cxnSp>
      </p:grpSp>
      <p:grpSp>
        <p:nvGrpSpPr>
          <p:cNvPr id="42" name="Group 41"/>
          <p:cNvGrpSpPr/>
          <p:nvPr/>
        </p:nvGrpSpPr>
        <p:grpSpPr>
          <a:xfrm>
            <a:off x="4875214" y="3835021"/>
            <a:ext cx="3052999" cy="2210937"/>
            <a:chOff x="4875214" y="3835021"/>
            <a:chExt cx="3052999" cy="2210937"/>
          </a:xfrm>
        </p:grpSpPr>
        <p:sp>
          <p:nvSpPr>
            <p:cNvPr id="18" name="Rectangle 17"/>
            <p:cNvSpPr/>
            <p:nvPr/>
          </p:nvSpPr>
          <p:spPr bwMode="auto">
            <a:xfrm>
              <a:off x="5682472" y="5254388"/>
              <a:ext cx="1364776" cy="79157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t>OOK</a:t>
              </a:r>
              <a:r>
                <a:rPr lang="en-US" sz="1400" b="1" dirty="0" smtClean="0"/>
                <a:t> </a:t>
              </a:r>
              <a:r>
                <a:rPr kumimoji="0" lang="en-US" sz="1600" b="1" i="0" u="none" strike="noStrike" cap="none" normalizeH="0" baseline="0" dirty="0" smtClean="0">
                  <a:ln>
                    <a:noFill/>
                  </a:ln>
                  <a:solidFill>
                    <a:schemeClr val="tx1"/>
                  </a:solidFill>
                  <a:effectLst/>
                  <a:latin typeface="+mn-lt"/>
                </a:rPr>
                <a:t>Enhanced Mode</a:t>
              </a:r>
              <a:r>
                <a:rPr kumimoji="0" lang="en-US" sz="2000" b="1" i="0" u="none" strike="noStrike" cap="none" normalizeH="0" dirty="0" smtClean="0">
                  <a:ln>
                    <a:noFill/>
                  </a:ln>
                  <a:solidFill>
                    <a:srgbClr val="FF0000"/>
                  </a:solidFill>
                  <a:effectLst/>
                  <a:latin typeface="+mn-lt"/>
                </a:rPr>
                <a:t> </a:t>
              </a:r>
              <a:r>
                <a:rPr kumimoji="0" lang="en-US" sz="1800" b="1" i="0" u="none" strike="noStrike" cap="none" normalizeH="0" dirty="0" err="1" smtClean="0">
                  <a:ln>
                    <a:noFill/>
                  </a:ln>
                  <a:effectLst/>
                  <a:latin typeface="+mn-lt"/>
                </a:rPr>
                <a:t>T</a:t>
              </a:r>
              <a:r>
                <a:rPr kumimoji="0" lang="en-US" sz="1600" b="1" i="0" u="none" strike="noStrike" cap="none" normalizeH="0" dirty="0" err="1" smtClean="0">
                  <a:ln>
                    <a:noFill/>
                  </a:ln>
                  <a:solidFill>
                    <a:schemeClr val="tx1"/>
                  </a:solidFill>
                  <a:effectLst/>
                  <a:latin typeface="+mn-lt"/>
                </a:rPr>
                <a:t>x</a:t>
              </a:r>
              <a:endParaRPr kumimoji="0" lang="en-US" sz="1600" b="1" i="0" u="none" strike="noStrike" cap="none" normalizeH="0" baseline="0" dirty="0" smtClean="0">
                <a:ln>
                  <a:noFill/>
                </a:ln>
                <a:solidFill>
                  <a:schemeClr val="tx1"/>
                </a:solidFill>
                <a:effectLst/>
                <a:latin typeface="+mn-lt"/>
              </a:endParaRPr>
            </a:p>
          </p:txBody>
        </p:sp>
        <p:cxnSp>
          <p:nvCxnSpPr>
            <p:cNvPr id="27" name="Straight Arrow Connector 26"/>
            <p:cNvCxnSpPr>
              <a:stCxn id="18" idx="0"/>
            </p:cNvCxnSpPr>
            <p:nvPr/>
          </p:nvCxnSpPr>
          <p:spPr bwMode="auto">
            <a:xfrm rot="16200000" flipV="1">
              <a:off x="4910354" y="3799881"/>
              <a:ext cx="1419367" cy="1489647"/>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31" name="Straight Arrow Connector 30"/>
            <p:cNvCxnSpPr>
              <a:stCxn id="18" idx="0"/>
              <a:endCxn id="15" idx="2"/>
            </p:cNvCxnSpPr>
            <p:nvPr/>
          </p:nvCxnSpPr>
          <p:spPr bwMode="auto">
            <a:xfrm rot="5400000" flipH="1" flipV="1">
              <a:off x="6436853" y="3763029"/>
              <a:ext cx="1419367" cy="1563352"/>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33" name="Straight Arrow Connector 32"/>
            <p:cNvCxnSpPr>
              <a:stCxn id="18" idx="0"/>
            </p:cNvCxnSpPr>
            <p:nvPr/>
          </p:nvCxnSpPr>
          <p:spPr bwMode="auto">
            <a:xfrm rot="5400000" flipH="1" flipV="1">
              <a:off x="5655176" y="4544704"/>
              <a:ext cx="1419368" cy="1588"/>
            </a:xfrm>
            <a:prstGeom prst="straightConnector1">
              <a:avLst/>
            </a:prstGeom>
            <a:solidFill>
              <a:schemeClr val="accent1"/>
            </a:solidFill>
            <a:ln w="28575" cap="flat" cmpd="sng" algn="ctr">
              <a:solidFill>
                <a:schemeClr val="tx1"/>
              </a:solidFill>
              <a:prstDash val="solid"/>
              <a:round/>
              <a:headEnd type="none" w="sm" len="sm"/>
              <a:tailEnd type="arrow"/>
            </a:ln>
            <a:effectLst/>
          </p:spPr>
        </p:cxnSp>
      </p:grpSp>
      <p:grpSp>
        <p:nvGrpSpPr>
          <p:cNvPr id="40" name="Group 39"/>
          <p:cNvGrpSpPr/>
          <p:nvPr/>
        </p:nvGrpSpPr>
        <p:grpSpPr>
          <a:xfrm>
            <a:off x="4804807" y="3835020"/>
            <a:ext cx="3805793" cy="2210938"/>
            <a:chOff x="4804807" y="3835020"/>
            <a:chExt cx="3805793" cy="2210938"/>
          </a:xfrm>
        </p:grpSpPr>
        <p:sp>
          <p:nvSpPr>
            <p:cNvPr id="19" name="Rectangle 18"/>
            <p:cNvSpPr/>
            <p:nvPr/>
          </p:nvSpPr>
          <p:spPr bwMode="auto">
            <a:xfrm>
              <a:off x="7245824" y="5254388"/>
              <a:ext cx="1364776" cy="79157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t>OOK</a:t>
              </a:r>
              <a:r>
                <a:rPr lang="en-US" sz="1400" b="1" dirty="0" smtClean="0"/>
                <a:t> </a:t>
              </a:r>
              <a:r>
                <a:rPr kumimoji="0" lang="en-US" sz="1600" b="1" i="0" u="none" strike="noStrike" cap="none" normalizeH="0" baseline="0" dirty="0" smtClean="0">
                  <a:ln>
                    <a:noFill/>
                  </a:ln>
                  <a:solidFill>
                    <a:schemeClr val="tx1"/>
                  </a:solidFill>
                  <a:effectLst/>
                  <a:latin typeface="+mn-lt"/>
                </a:rPr>
                <a:t>Long Range</a:t>
              </a:r>
              <a:r>
                <a:rPr kumimoji="0" lang="en-US" sz="1600" b="1" i="0" u="none" strike="noStrike" cap="none" normalizeH="0" dirty="0" smtClean="0">
                  <a:ln>
                    <a:noFill/>
                  </a:ln>
                  <a:solidFill>
                    <a:schemeClr val="tx1"/>
                  </a:solidFill>
                  <a:effectLst/>
                  <a:latin typeface="+mn-lt"/>
                </a:rPr>
                <a:t> Mode </a:t>
              </a:r>
              <a:r>
                <a:rPr lang="en-US" sz="2000" b="1" dirty="0" err="1" smtClean="0"/>
                <a:t>T</a:t>
              </a:r>
              <a:r>
                <a:rPr kumimoji="0" lang="en-US" sz="1600" b="1" i="0" u="none" strike="noStrike" cap="none" normalizeH="0" dirty="0" err="1" smtClean="0">
                  <a:ln>
                    <a:noFill/>
                  </a:ln>
                  <a:solidFill>
                    <a:schemeClr val="tx1"/>
                  </a:solidFill>
                  <a:effectLst/>
                  <a:latin typeface="+mn-lt"/>
                </a:rPr>
                <a:t>x</a:t>
              </a:r>
              <a:endParaRPr kumimoji="0" lang="en-US" sz="1600" b="1" i="0" u="none" strike="noStrike" cap="none" normalizeH="0" baseline="0" dirty="0" smtClean="0">
                <a:ln>
                  <a:noFill/>
                </a:ln>
                <a:solidFill>
                  <a:schemeClr val="tx1"/>
                </a:solidFill>
                <a:effectLst/>
                <a:latin typeface="+mn-lt"/>
              </a:endParaRPr>
            </a:p>
          </p:txBody>
        </p:sp>
        <p:cxnSp>
          <p:nvCxnSpPr>
            <p:cNvPr id="35" name="Straight Arrow Connector 34"/>
            <p:cNvCxnSpPr>
              <a:stCxn id="19" idx="0"/>
            </p:cNvCxnSpPr>
            <p:nvPr/>
          </p:nvCxnSpPr>
          <p:spPr bwMode="auto">
            <a:xfrm rot="16200000" flipV="1">
              <a:off x="5656826" y="2983001"/>
              <a:ext cx="1419368" cy="3123405"/>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37" name="Straight Arrow Connector 36"/>
            <p:cNvCxnSpPr>
              <a:stCxn id="19" idx="0"/>
              <a:endCxn id="14" idx="2"/>
            </p:cNvCxnSpPr>
            <p:nvPr/>
          </p:nvCxnSpPr>
          <p:spPr bwMode="auto">
            <a:xfrm rot="16200000" flipV="1">
              <a:off x="6436853" y="3763029"/>
              <a:ext cx="1419367" cy="1563352"/>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39" name="Straight Arrow Connector 38"/>
            <p:cNvCxnSpPr>
              <a:stCxn id="19" idx="0"/>
              <a:endCxn id="15" idx="2"/>
            </p:cNvCxnSpPr>
            <p:nvPr/>
          </p:nvCxnSpPr>
          <p:spPr bwMode="auto">
            <a:xfrm rot="5400000" flipH="1" flipV="1">
              <a:off x="7218529" y="4544705"/>
              <a:ext cx="1419367" cy="1588"/>
            </a:xfrm>
            <a:prstGeom prst="straightConnector1">
              <a:avLst/>
            </a:prstGeom>
            <a:solidFill>
              <a:schemeClr val="accent1"/>
            </a:solidFill>
            <a:ln w="28575" cap="flat" cmpd="sng" algn="ctr">
              <a:solidFill>
                <a:schemeClr val="tx1"/>
              </a:solidFill>
              <a:prstDash val="solid"/>
              <a:round/>
              <a:headEnd type="none" w="sm" len="sm"/>
              <a:tailEnd type="arrow"/>
            </a:ln>
            <a:effectLst/>
          </p:spPr>
        </p:cxnSp>
      </p:grpSp>
      <p:cxnSp>
        <p:nvCxnSpPr>
          <p:cNvPr id="44" name="Straight Arrow Connector 43"/>
          <p:cNvCxnSpPr>
            <a:stCxn id="16" idx="0"/>
            <a:endCxn id="12" idx="2"/>
          </p:cNvCxnSpPr>
          <p:nvPr/>
        </p:nvCxnSpPr>
        <p:spPr bwMode="auto">
          <a:xfrm rot="16200000" flipV="1">
            <a:off x="1719008" y="3719623"/>
            <a:ext cx="1419369" cy="1650159"/>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46" name="Straight Arrow Connector 45"/>
          <p:cNvCxnSpPr>
            <a:stCxn id="16" idx="0"/>
          </p:cNvCxnSpPr>
          <p:nvPr/>
        </p:nvCxnSpPr>
        <p:spPr bwMode="auto">
          <a:xfrm rot="5400000" flipH="1" flipV="1">
            <a:off x="3944465" y="3144325"/>
            <a:ext cx="1419369" cy="2800756"/>
          </a:xfrm>
          <a:prstGeom prst="straightConnector1">
            <a:avLst/>
          </a:prstGeom>
          <a:solidFill>
            <a:schemeClr val="accent1"/>
          </a:solidFill>
          <a:ln w="28575" cap="flat" cmpd="sng" algn="ctr">
            <a:solidFill>
              <a:schemeClr val="tx1"/>
            </a:solidFill>
            <a:prstDash val="dash"/>
            <a:round/>
            <a:headEnd type="none" w="sm" len="sm"/>
            <a:tailEnd type="arrow"/>
          </a:ln>
          <a:effectLst/>
        </p:spPr>
      </p:cxnSp>
      <p:sp>
        <p:nvSpPr>
          <p:cNvPr id="47" name="Oval 46"/>
          <p:cNvSpPr/>
          <p:nvPr/>
        </p:nvSpPr>
        <p:spPr bwMode="auto">
          <a:xfrm>
            <a:off x="503583" y="2586249"/>
            <a:ext cx="5406693" cy="1699147"/>
          </a:xfrm>
          <a:prstGeom prst="ellipse">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4" name="Rectangle 33"/>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3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36" name="Rectangle 35"/>
          <p:cNvSpPr/>
          <p:nvPr/>
        </p:nvSpPr>
        <p:spPr bwMode="auto">
          <a:xfrm>
            <a:off x="-6824" y="4372639"/>
            <a:ext cx="3220872" cy="1765088"/>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a:t>
            </a:r>
          </a:p>
          <a:p>
            <a:pPr marL="0" marR="0" indent="0" algn="l" defTabSz="914400" rtl="0" eaLnBrk="0" fontAlgn="base" latinLnBrk="0" hangingPunct="0">
              <a:lnSpc>
                <a:spcPct val="100000"/>
              </a:lnSpc>
              <a:spcBef>
                <a:spcPct val="0"/>
              </a:spcBef>
              <a:spcAft>
                <a:spcPct val="0"/>
              </a:spcAft>
              <a:buClrTx/>
              <a:buSzTx/>
              <a:buFontTx/>
              <a:buNone/>
              <a:tabLst/>
            </a:pPr>
            <a:endParaRPr lang="en-US" sz="1400" b="1"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smtClean="0">
                <a:ln>
                  <a:noFill/>
                </a:ln>
                <a:solidFill>
                  <a:schemeClr val="tx1"/>
                </a:solidFill>
                <a:effectLst/>
                <a:latin typeface="+mn-lt"/>
              </a:rPr>
              <a:t>Clarify 4a/4a* tag with </a:t>
            </a:r>
            <a:r>
              <a:rPr kumimoji="0" lang="en-US" sz="1400" i="0" u="none" strike="noStrike" cap="none" normalizeH="0" baseline="0" dirty="0" err="1" smtClean="0">
                <a:ln>
                  <a:noFill/>
                </a:ln>
                <a:solidFill>
                  <a:schemeClr val="tx1"/>
                </a:solidFill>
                <a:effectLst/>
                <a:latin typeface="+mn-lt"/>
              </a:rPr>
              <a:t>MMcL</a:t>
            </a:r>
            <a:r>
              <a:rPr kumimoji="0" lang="en-US" sz="1400" i="0" u="none" strike="noStrike" cap="none" normalizeH="0" baseline="0" dirty="0" smtClean="0">
                <a:ln>
                  <a:noFill/>
                </a:ln>
                <a:solidFill>
                  <a:schemeClr val="tx1"/>
                </a:solidFill>
                <a:effectLst/>
                <a:latin typeface="+mn-lt"/>
              </a:rPr>
              <a:t>:</a:t>
            </a: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Is this a 4a tag which uses the wider 4f </a:t>
            </a:r>
            <a:r>
              <a:rPr lang="en-US" sz="1400" dirty="0" err="1" smtClean="0">
                <a:latin typeface="+mn-lt"/>
              </a:rPr>
              <a:t>bandplan</a:t>
            </a:r>
            <a:r>
              <a:rPr lang="en-US" sz="1400" dirty="0" smtClean="0">
                <a:latin typeface="+mn-lt"/>
              </a:rPr>
              <a:t>?</a:t>
            </a:r>
            <a:endParaRPr kumimoji="0" lang="en-US" sz="1400" i="0" u="none" strike="noStrike" cap="none" normalizeH="0" baseline="0" dirty="0" smtClean="0">
              <a:ln>
                <a:noFill/>
              </a:ln>
              <a:solidFill>
                <a:schemeClr val="tx1"/>
              </a:solidFill>
              <a:effectLst/>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Standards and </a:t>
            </a:r>
            <a:r>
              <a:rPr lang="en-US" dirty="0" smtClean="0"/>
              <a:t>PHYs - </a:t>
            </a:r>
            <a:r>
              <a:rPr lang="en-US" dirty="0" smtClean="0">
                <a:solidFill>
                  <a:srgbClr val="FF0000"/>
                </a:solidFill>
              </a:rPr>
              <a:t>Discussion</a:t>
            </a:r>
            <a:endParaRPr lang="en-US" dirty="0">
              <a:solidFill>
                <a:srgbClr val="FF0000"/>
              </a:solidFill>
            </a:endParaRPr>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16</a:t>
            </a:fld>
            <a:endParaRPr lang="en-US"/>
          </a:p>
        </p:txBody>
      </p:sp>
      <p:sp>
        <p:nvSpPr>
          <p:cNvPr id="8" name="Rectangle 7"/>
          <p:cNvSpPr/>
          <p:nvPr/>
        </p:nvSpPr>
        <p:spPr bwMode="auto">
          <a:xfrm>
            <a:off x="799811" y="1951630"/>
            <a:ext cx="4882661" cy="586854"/>
          </a:xfrm>
          <a:prstGeom prst="rect">
            <a:avLst/>
          </a:prstGeom>
          <a:solidFill>
            <a:schemeClr val="accent6">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mn-lt"/>
              </a:rPr>
              <a:t>RFID/TG4f</a:t>
            </a:r>
            <a:endParaRPr kumimoji="0" lang="en-US" sz="1800" b="1" i="0" u="none" strike="noStrike" cap="none" normalizeH="0" baseline="0" dirty="0" smtClean="0">
              <a:ln>
                <a:noFill/>
              </a:ln>
              <a:solidFill>
                <a:schemeClr val="bg1"/>
              </a:solidFill>
              <a:effectLst/>
              <a:latin typeface="+mn-lt"/>
            </a:endParaRPr>
          </a:p>
        </p:txBody>
      </p:sp>
      <p:sp>
        <p:nvSpPr>
          <p:cNvPr id="13" name="Rectangle 12"/>
          <p:cNvSpPr/>
          <p:nvPr/>
        </p:nvSpPr>
        <p:spPr bwMode="auto">
          <a:xfrm>
            <a:off x="3959986" y="3043451"/>
            <a:ext cx="1758462" cy="791570"/>
          </a:xfrm>
          <a:prstGeom prst="rect">
            <a:avLst/>
          </a:prstGeom>
          <a:solidFill>
            <a:schemeClr val="accent6">
              <a:lumMod val="40000"/>
              <a:lumOff val="6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OOK and BPM/BPSK (4a) Coherent Rx</a:t>
            </a:r>
            <a:endParaRPr kumimoji="0" lang="en-US" sz="1600" b="1" i="0" u="none" strike="noStrike" cap="none" normalizeH="0" baseline="0" dirty="0" smtClean="0">
              <a:ln>
                <a:noFill/>
              </a:ln>
              <a:solidFill>
                <a:schemeClr val="tx1"/>
              </a:solidFill>
              <a:effectLst/>
              <a:latin typeface="+mn-lt"/>
            </a:endParaRPr>
          </a:p>
        </p:txBody>
      </p:sp>
      <p:sp>
        <p:nvSpPr>
          <p:cNvPr id="14" name="Rectangle 13"/>
          <p:cNvSpPr/>
          <p:nvPr/>
        </p:nvSpPr>
        <p:spPr bwMode="auto">
          <a:xfrm>
            <a:off x="798639" y="3043451"/>
            <a:ext cx="1364776" cy="791570"/>
          </a:xfrm>
          <a:prstGeom prst="rect">
            <a:avLst/>
          </a:prstGeom>
          <a:solidFill>
            <a:schemeClr val="accent6">
              <a:lumMod val="40000"/>
              <a:lumOff val="6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effectLst/>
                <a:latin typeface="+mn-lt"/>
              </a:rPr>
              <a:t>OOK</a:t>
            </a:r>
            <a:r>
              <a:rPr kumimoji="0" lang="en-US" sz="1400" b="1" i="0" u="none" strike="noStrike" cap="none" normalizeH="0" baseline="0" dirty="0" smtClean="0">
                <a:ln>
                  <a:noFill/>
                </a:ln>
                <a:solidFill>
                  <a:schemeClr val="tx1"/>
                </a:solidFill>
                <a:effectLst/>
                <a:latin typeface="+mn-lt"/>
              </a:rPr>
              <a:t> </a:t>
            </a:r>
            <a:r>
              <a:rPr kumimoji="0" lang="en-US" sz="1600" b="1" i="0" u="none" strike="noStrike" cap="none" normalizeH="0" baseline="0" dirty="0" smtClean="0">
                <a:ln>
                  <a:noFill/>
                </a:ln>
                <a:solidFill>
                  <a:schemeClr val="tx1"/>
                </a:solidFill>
                <a:effectLst/>
                <a:latin typeface="+mn-lt"/>
              </a:rPr>
              <a:t>Non-Coherent</a:t>
            </a:r>
            <a:r>
              <a:rPr kumimoji="0" lang="en-US" sz="1600" b="1" i="0" u="none" strike="noStrike" cap="none" normalizeH="0" dirty="0" smtClean="0">
                <a:ln>
                  <a:noFill/>
                </a:ln>
                <a:solidFill>
                  <a:schemeClr val="tx1"/>
                </a:solidFill>
                <a:effectLst/>
                <a:latin typeface="+mn-lt"/>
              </a:rPr>
              <a:t> </a:t>
            </a:r>
            <a:r>
              <a:rPr kumimoji="0" lang="en-US" sz="1600" b="1" i="0" u="none" strike="noStrike" cap="none" normalizeH="0" dirty="0" smtClean="0">
                <a:ln>
                  <a:noFill/>
                </a:ln>
                <a:solidFill>
                  <a:schemeClr val="tx1"/>
                </a:solidFill>
                <a:effectLst/>
                <a:latin typeface="+mn-lt"/>
              </a:rPr>
              <a:t>RFID Rx</a:t>
            </a:r>
            <a:endParaRPr kumimoji="0" lang="en-US" sz="1600" b="1" i="0" u="none" strike="noStrike" cap="none" normalizeH="0" baseline="0" dirty="0" smtClean="0">
              <a:ln>
                <a:noFill/>
              </a:ln>
              <a:solidFill>
                <a:schemeClr val="tx1"/>
              </a:solidFill>
              <a:effectLst/>
              <a:latin typeface="+mn-lt"/>
            </a:endParaRPr>
          </a:p>
        </p:txBody>
      </p:sp>
      <p:sp>
        <p:nvSpPr>
          <p:cNvPr id="15" name="Rectangle 14"/>
          <p:cNvSpPr/>
          <p:nvPr/>
        </p:nvSpPr>
        <p:spPr bwMode="auto">
          <a:xfrm>
            <a:off x="2361991" y="3043451"/>
            <a:ext cx="1364776" cy="791570"/>
          </a:xfrm>
          <a:prstGeom prst="rect">
            <a:avLst/>
          </a:prstGeom>
          <a:solidFill>
            <a:schemeClr val="accent6">
              <a:lumMod val="40000"/>
              <a:lumOff val="6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OOK Coherent </a:t>
            </a:r>
            <a:r>
              <a:rPr lang="en-US" sz="1600" b="1" dirty="0" smtClean="0">
                <a:latin typeface="+mn-lt"/>
              </a:rPr>
              <a:t>RFID Rx</a:t>
            </a:r>
            <a:endParaRPr lang="en-US" sz="1600" b="1" dirty="0" smtClean="0">
              <a:latin typeface="+mn-lt"/>
            </a:endParaRPr>
          </a:p>
        </p:txBody>
      </p:sp>
      <p:sp>
        <p:nvSpPr>
          <p:cNvPr id="17" name="Rectangle 16"/>
          <p:cNvSpPr/>
          <p:nvPr/>
        </p:nvSpPr>
        <p:spPr bwMode="auto">
          <a:xfrm>
            <a:off x="1369441" y="5254388"/>
            <a:ext cx="1814942" cy="791570"/>
          </a:xfrm>
          <a:prstGeom prst="rect">
            <a:avLst/>
          </a:prstGeom>
          <a:solidFill>
            <a:schemeClr val="accent6">
              <a:lumMod val="20000"/>
              <a:lumOff val="8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OOK </a:t>
            </a:r>
            <a:r>
              <a:rPr lang="en-US" sz="1600" b="1" dirty="0" smtClean="0">
                <a:latin typeface="+mn-lt"/>
              </a:rPr>
              <a:t>Base/Enhanced Mode RFID Tx</a:t>
            </a:r>
            <a:endParaRPr lang="en-US" sz="1600" b="1" dirty="0" smtClean="0">
              <a:latin typeface="+mn-lt"/>
            </a:endParaRPr>
          </a:p>
        </p:txBody>
      </p:sp>
      <p:sp>
        <p:nvSpPr>
          <p:cNvPr id="19" name="Rectangle 18"/>
          <p:cNvSpPr/>
          <p:nvPr/>
        </p:nvSpPr>
        <p:spPr bwMode="auto">
          <a:xfrm>
            <a:off x="3697080" y="5254388"/>
            <a:ext cx="1704032" cy="791570"/>
          </a:xfrm>
          <a:prstGeom prst="rect">
            <a:avLst/>
          </a:prstGeom>
          <a:solidFill>
            <a:schemeClr val="accent6">
              <a:lumMod val="20000"/>
              <a:lumOff val="8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OOK </a:t>
            </a:r>
            <a:r>
              <a:rPr lang="en-US" sz="1600" b="1" dirty="0" smtClean="0">
                <a:latin typeface="+mn-lt"/>
              </a:rPr>
              <a:t>Long Range Mode RFID Tx</a:t>
            </a:r>
            <a:endParaRPr lang="en-US" sz="1600" b="1" dirty="0" smtClean="0">
              <a:latin typeface="+mn-lt"/>
            </a:endParaRPr>
          </a:p>
        </p:txBody>
      </p:sp>
      <p:sp>
        <p:nvSpPr>
          <p:cNvPr id="34" name="Rectangle 33"/>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Michael McLaughlin (Decawave), Dalibor Pokrajac (</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GuardRFID</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3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48" name="Rectangle 47"/>
          <p:cNvSpPr/>
          <p:nvPr/>
        </p:nvSpPr>
        <p:spPr bwMode="auto">
          <a:xfrm>
            <a:off x="6309377" y="5254387"/>
            <a:ext cx="1364776" cy="791570"/>
          </a:xfrm>
          <a:prstGeom prst="rect">
            <a:avLst/>
          </a:prstGeom>
          <a:solidFill>
            <a:schemeClr val="accent6">
              <a:lumMod val="20000"/>
              <a:lumOff val="80000"/>
            </a:schemeClr>
          </a:solidFill>
          <a:ln w="12700" cap="flat" cmpd="sng" algn="ctr">
            <a:solidFill>
              <a:srgbClr val="FF0000"/>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4a </a:t>
            </a:r>
            <a:r>
              <a:rPr kumimoji="0" lang="en-US" sz="1600" b="1" i="0" u="none" strike="noStrike" cap="none" normalizeH="0" baseline="0" dirty="0" smtClean="0">
                <a:ln>
                  <a:noFill/>
                </a:ln>
                <a:solidFill>
                  <a:schemeClr val="tx1"/>
                </a:solidFill>
                <a:effectLst/>
                <a:latin typeface="+mn-lt"/>
              </a:rPr>
              <a:t>UWB </a:t>
            </a:r>
            <a:r>
              <a:rPr kumimoji="0" lang="en-US" sz="1600" b="1" i="0" u="none" strike="noStrike" cap="none" normalizeH="0" baseline="0" dirty="0" smtClean="0">
                <a:ln>
                  <a:noFill/>
                </a:ln>
                <a:solidFill>
                  <a:schemeClr val="tx1"/>
                </a:solidFill>
                <a:effectLst/>
                <a:latin typeface="+mn-lt"/>
              </a:rPr>
              <a:t>Tag</a:t>
            </a:r>
            <a:endParaRPr kumimoji="0" lang="en-US" sz="1600" b="1" i="0" u="none" strike="noStrike" cap="none" normalizeH="0" baseline="0" dirty="0" smtClean="0">
              <a:ln>
                <a:noFill/>
              </a:ln>
              <a:solidFill>
                <a:schemeClr val="tx1"/>
              </a:solidFill>
              <a:effectLst/>
              <a:latin typeface="+mn-lt"/>
            </a:endParaRPr>
          </a:p>
        </p:txBody>
      </p:sp>
      <p:cxnSp>
        <p:nvCxnSpPr>
          <p:cNvPr id="53" name="Straight Arrow Connector 52"/>
          <p:cNvCxnSpPr>
            <a:stCxn id="17" idx="0"/>
            <a:endCxn id="14" idx="2"/>
          </p:cNvCxnSpPr>
          <p:nvPr/>
        </p:nvCxnSpPr>
        <p:spPr bwMode="auto">
          <a:xfrm rot="16200000" flipV="1">
            <a:off x="1169287" y="4146762"/>
            <a:ext cx="1419367" cy="795885"/>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55" name="Straight Arrow Connector 54"/>
          <p:cNvCxnSpPr>
            <a:stCxn id="19" idx="0"/>
            <a:endCxn id="15" idx="2"/>
          </p:cNvCxnSpPr>
          <p:nvPr/>
        </p:nvCxnSpPr>
        <p:spPr bwMode="auto">
          <a:xfrm rot="16200000" flipV="1">
            <a:off x="3087055" y="3792346"/>
            <a:ext cx="1419367" cy="1504717"/>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66" name="Straight Arrow Connector 65"/>
          <p:cNvCxnSpPr>
            <a:stCxn id="48" idx="0"/>
            <a:endCxn id="13" idx="2"/>
          </p:cNvCxnSpPr>
          <p:nvPr/>
        </p:nvCxnSpPr>
        <p:spPr bwMode="auto">
          <a:xfrm rot="16200000" flipV="1">
            <a:off x="5205808" y="3468430"/>
            <a:ext cx="1419366" cy="2152548"/>
          </a:xfrm>
          <a:prstGeom prst="straightConnector1">
            <a:avLst/>
          </a:prstGeom>
          <a:solidFill>
            <a:schemeClr val="accent1"/>
          </a:solidFill>
          <a:ln w="28575" cap="flat" cmpd="sng" algn="ctr">
            <a:solidFill>
              <a:schemeClr val="tx1"/>
            </a:solidFill>
            <a:prstDash val="sysDash"/>
            <a:round/>
            <a:headEnd type="none" w="sm" len="sm"/>
            <a:tailEnd type="arrow"/>
          </a:ln>
          <a:effectLst/>
        </p:spPr>
      </p:cxnSp>
      <p:cxnSp>
        <p:nvCxnSpPr>
          <p:cNvPr id="68" name="Straight Arrow Connector 67"/>
          <p:cNvCxnSpPr>
            <a:stCxn id="19" idx="0"/>
            <a:endCxn id="13" idx="2"/>
          </p:cNvCxnSpPr>
          <p:nvPr/>
        </p:nvCxnSpPr>
        <p:spPr bwMode="auto">
          <a:xfrm rot="5400000" flipH="1" flipV="1">
            <a:off x="3984473" y="4399645"/>
            <a:ext cx="1419367" cy="290121"/>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70" name="Straight Arrow Connector 69"/>
          <p:cNvCxnSpPr>
            <a:stCxn id="17" idx="0"/>
            <a:endCxn id="15" idx="2"/>
          </p:cNvCxnSpPr>
          <p:nvPr/>
        </p:nvCxnSpPr>
        <p:spPr bwMode="auto">
          <a:xfrm rot="5400000" flipH="1" flipV="1">
            <a:off x="1950962" y="4160972"/>
            <a:ext cx="1419367" cy="767467"/>
          </a:xfrm>
          <a:prstGeom prst="straightConnector1">
            <a:avLst/>
          </a:prstGeom>
          <a:solidFill>
            <a:schemeClr val="accent1"/>
          </a:solidFill>
          <a:ln w="28575" cap="flat" cmpd="sng" algn="ctr">
            <a:solidFill>
              <a:srgbClr val="0099FF"/>
            </a:solidFill>
            <a:prstDash val="solid"/>
            <a:round/>
            <a:headEnd type="none" w="sm" len="sm"/>
            <a:tailEnd type="arrow"/>
          </a:ln>
          <a:effectLst/>
        </p:spPr>
      </p:cxnSp>
      <p:cxnSp>
        <p:nvCxnSpPr>
          <p:cNvPr id="72" name="Straight Arrow Connector 71"/>
          <p:cNvCxnSpPr>
            <a:stCxn id="19" idx="0"/>
            <a:endCxn id="14" idx="2"/>
          </p:cNvCxnSpPr>
          <p:nvPr/>
        </p:nvCxnSpPr>
        <p:spPr bwMode="auto">
          <a:xfrm rot="16200000" flipV="1">
            <a:off x="2305379" y="3010670"/>
            <a:ext cx="1419367" cy="3068069"/>
          </a:xfrm>
          <a:prstGeom prst="straightConnector1">
            <a:avLst/>
          </a:prstGeom>
          <a:solidFill>
            <a:schemeClr val="accent1"/>
          </a:solidFill>
          <a:ln w="28575" cap="flat" cmpd="sng" algn="ctr">
            <a:solidFill>
              <a:srgbClr val="00B050"/>
            </a:solidFill>
            <a:prstDash val="solid"/>
            <a:round/>
            <a:headEnd type="none" w="sm" len="sm"/>
            <a:tailEnd type="arrow"/>
          </a:ln>
          <a:effectLst/>
        </p:spPr>
      </p:cxnSp>
      <p:cxnSp>
        <p:nvCxnSpPr>
          <p:cNvPr id="78" name="Straight Arrow Connector 77"/>
          <p:cNvCxnSpPr>
            <a:stCxn id="17" idx="0"/>
            <a:endCxn id="13" idx="2"/>
          </p:cNvCxnSpPr>
          <p:nvPr/>
        </p:nvCxnSpPr>
        <p:spPr bwMode="auto">
          <a:xfrm rot="5400000" flipH="1" flipV="1">
            <a:off x="2848381" y="3263553"/>
            <a:ext cx="1419367" cy="2562305"/>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85" name="Straight Arrow Connector 84"/>
          <p:cNvCxnSpPr/>
          <p:nvPr/>
        </p:nvCxnSpPr>
        <p:spPr bwMode="auto">
          <a:xfrm>
            <a:off x="5106575" y="3835026"/>
            <a:ext cx="2110150" cy="1419361"/>
          </a:xfrm>
          <a:prstGeom prst="straightConnector1">
            <a:avLst/>
          </a:prstGeom>
          <a:solidFill>
            <a:schemeClr val="accent1"/>
          </a:solidFill>
          <a:ln w="28575" cap="flat" cmpd="sng" algn="ctr">
            <a:solidFill>
              <a:srgbClr val="FF0000"/>
            </a:solidFill>
            <a:prstDash val="sysDash"/>
            <a:round/>
            <a:headEnd type="none" w="sm" len="sm"/>
            <a:tailEnd type="arrow"/>
          </a:ln>
          <a:effectLst/>
        </p:spPr>
      </p:cxnSp>
      <p:grpSp>
        <p:nvGrpSpPr>
          <p:cNvPr id="125" name="Group 124"/>
          <p:cNvGrpSpPr/>
          <p:nvPr/>
        </p:nvGrpSpPr>
        <p:grpSpPr>
          <a:xfrm>
            <a:off x="6520026" y="3197339"/>
            <a:ext cx="2308254" cy="523220"/>
            <a:chOff x="6520026" y="3197339"/>
            <a:chExt cx="2308254" cy="523220"/>
          </a:xfrm>
        </p:grpSpPr>
        <p:cxnSp>
          <p:nvCxnSpPr>
            <p:cNvPr id="40" name="Straight Arrow Connector 39"/>
            <p:cNvCxnSpPr/>
            <p:nvPr/>
          </p:nvCxnSpPr>
          <p:spPr bwMode="auto">
            <a:xfrm>
              <a:off x="6520026" y="3390523"/>
              <a:ext cx="414787" cy="1588"/>
            </a:xfrm>
            <a:prstGeom prst="straightConnector1">
              <a:avLst/>
            </a:prstGeom>
            <a:solidFill>
              <a:schemeClr val="accent1"/>
            </a:solidFill>
            <a:ln w="28575" cap="flat" cmpd="sng" algn="ctr">
              <a:solidFill>
                <a:srgbClr val="FF0000"/>
              </a:solidFill>
              <a:prstDash val="sysDash"/>
              <a:round/>
              <a:headEnd type="none" w="sm" len="sm"/>
              <a:tailEnd type="arrow"/>
            </a:ln>
            <a:effectLst/>
          </p:spPr>
        </p:cxnSp>
        <p:sp>
          <p:nvSpPr>
            <p:cNvPr id="41" name="TextBox 40"/>
            <p:cNvSpPr txBox="1"/>
            <p:nvPr/>
          </p:nvSpPr>
          <p:spPr>
            <a:xfrm>
              <a:off x="6934813" y="3197339"/>
              <a:ext cx="1893467" cy="523220"/>
            </a:xfrm>
            <a:prstGeom prst="rect">
              <a:avLst/>
            </a:prstGeom>
            <a:noFill/>
          </p:spPr>
          <p:txBody>
            <a:bodyPr wrap="square" rtlCol="0">
              <a:spAutoFit/>
            </a:bodyPr>
            <a:lstStyle/>
            <a:p>
              <a:r>
                <a:rPr lang="en-US" sz="1400" b="1" dirty="0" smtClean="0">
                  <a:latin typeface="+mn-lt"/>
                </a:rPr>
                <a:t>Optional, already defined (4a)</a:t>
              </a:r>
              <a:endParaRPr lang="en-US" sz="1400" b="1" dirty="0">
                <a:latin typeface="+mn-lt"/>
              </a:endParaRPr>
            </a:p>
          </p:txBody>
        </p:sp>
      </p:grpSp>
      <p:grpSp>
        <p:nvGrpSpPr>
          <p:cNvPr id="127" name="Group 126"/>
          <p:cNvGrpSpPr/>
          <p:nvPr/>
        </p:nvGrpSpPr>
        <p:grpSpPr>
          <a:xfrm>
            <a:off x="6520026" y="2366866"/>
            <a:ext cx="1503547" cy="307777"/>
            <a:chOff x="6520026" y="1951630"/>
            <a:chExt cx="1503547" cy="307777"/>
          </a:xfrm>
        </p:grpSpPr>
        <p:cxnSp>
          <p:nvCxnSpPr>
            <p:cNvPr id="50" name="Straight Arrow Connector 49"/>
            <p:cNvCxnSpPr/>
            <p:nvPr/>
          </p:nvCxnSpPr>
          <p:spPr bwMode="auto">
            <a:xfrm>
              <a:off x="6520026" y="2088542"/>
              <a:ext cx="414787" cy="1588"/>
            </a:xfrm>
            <a:prstGeom prst="straightConnector1">
              <a:avLst/>
            </a:prstGeom>
            <a:solidFill>
              <a:schemeClr val="accent1"/>
            </a:solidFill>
            <a:ln w="28575" cap="flat" cmpd="sng" algn="ctr">
              <a:solidFill>
                <a:schemeClr val="tx1"/>
              </a:solidFill>
              <a:prstDash val="solid"/>
              <a:round/>
              <a:headEnd type="none" w="sm" len="sm"/>
              <a:tailEnd type="arrow"/>
            </a:ln>
            <a:effectLst/>
          </p:spPr>
        </p:cxnSp>
        <p:sp>
          <p:nvSpPr>
            <p:cNvPr id="51" name="TextBox 50"/>
            <p:cNvSpPr txBox="1"/>
            <p:nvPr/>
          </p:nvSpPr>
          <p:spPr>
            <a:xfrm>
              <a:off x="6934813" y="1951630"/>
              <a:ext cx="1088760" cy="307777"/>
            </a:xfrm>
            <a:prstGeom prst="rect">
              <a:avLst/>
            </a:prstGeom>
            <a:noFill/>
          </p:spPr>
          <p:txBody>
            <a:bodyPr wrap="none" rtlCol="0">
              <a:spAutoFit/>
            </a:bodyPr>
            <a:lstStyle/>
            <a:p>
              <a:r>
                <a:rPr lang="en-US" sz="1400" b="1" dirty="0" smtClean="0">
                  <a:latin typeface="+mn-lt"/>
                </a:rPr>
                <a:t>Mandatory</a:t>
              </a:r>
              <a:endParaRPr lang="en-US" sz="1400" b="1" dirty="0">
                <a:latin typeface="+mn-lt"/>
              </a:endParaRPr>
            </a:p>
          </p:txBody>
        </p:sp>
      </p:grpSp>
      <p:grpSp>
        <p:nvGrpSpPr>
          <p:cNvPr id="126" name="Group 125"/>
          <p:cNvGrpSpPr/>
          <p:nvPr/>
        </p:nvGrpSpPr>
        <p:grpSpPr>
          <a:xfrm>
            <a:off x="6520026" y="2782102"/>
            <a:ext cx="2308254" cy="307777"/>
            <a:chOff x="6520026" y="2889562"/>
            <a:chExt cx="2308254" cy="307777"/>
          </a:xfrm>
        </p:grpSpPr>
        <p:cxnSp>
          <p:nvCxnSpPr>
            <p:cNvPr id="95" name="Straight Arrow Connector 94"/>
            <p:cNvCxnSpPr/>
            <p:nvPr/>
          </p:nvCxnSpPr>
          <p:spPr bwMode="auto">
            <a:xfrm>
              <a:off x="6520026" y="3026474"/>
              <a:ext cx="414787" cy="1588"/>
            </a:xfrm>
            <a:prstGeom prst="straightConnector1">
              <a:avLst/>
            </a:prstGeom>
            <a:solidFill>
              <a:schemeClr val="accent1"/>
            </a:solidFill>
            <a:ln w="28575" cap="flat" cmpd="sng" algn="ctr">
              <a:solidFill>
                <a:schemeClr val="tx1"/>
              </a:solidFill>
              <a:prstDash val="sysDash"/>
              <a:round/>
              <a:headEnd type="none" w="sm" len="sm"/>
              <a:tailEnd type="arrow"/>
            </a:ln>
            <a:effectLst/>
          </p:spPr>
        </p:cxnSp>
        <p:sp>
          <p:nvSpPr>
            <p:cNvPr id="96" name="TextBox 95"/>
            <p:cNvSpPr txBox="1"/>
            <p:nvPr/>
          </p:nvSpPr>
          <p:spPr>
            <a:xfrm>
              <a:off x="6934813" y="2889562"/>
              <a:ext cx="1893467" cy="307777"/>
            </a:xfrm>
            <a:prstGeom prst="rect">
              <a:avLst/>
            </a:prstGeom>
            <a:noFill/>
          </p:spPr>
          <p:txBody>
            <a:bodyPr wrap="none" rtlCol="0">
              <a:spAutoFit/>
            </a:bodyPr>
            <a:lstStyle/>
            <a:p>
              <a:r>
                <a:rPr lang="en-US" sz="1400" b="1" dirty="0" smtClean="0">
                  <a:latin typeface="+mn-lt"/>
                </a:rPr>
                <a:t>Already defined (4a)</a:t>
              </a:r>
              <a:endParaRPr lang="en-US" sz="1400" b="1" dirty="0">
                <a:latin typeface="+mn-lt"/>
              </a:endParaRPr>
            </a:p>
          </p:txBody>
        </p:sp>
      </p:grpSp>
      <p:grpSp>
        <p:nvGrpSpPr>
          <p:cNvPr id="128" name="Group 127"/>
          <p:cNvGrpSpPr/>
          <p:nvPr/>
        </p:nvGrpSpPr>
        <p:grpSpPr>
          <a:xfrm>
            <a:off x="6520026" y="1951630"/>
            <a:ext cx="1985538" cy="307777"/>
            <a:chOff x="6520026" y="3760948"/>
            <a:chExt cx="1985538" cy="307777"/>
          </a:xfrm>
        </p:grpSpPr>
        <p:cxnSp>
          <p:nvCxnSpPr>
            <p:cNvPr id="97" name="Straight Arrow Connector 96"/>
            <p:cNvCxnSpPr/>
            <p:nvPr/>
          </p:nvCxnSpPr>
          <p:spPr bwMode="auto">
            <a:xfrm>
              <a:off x="6520026" y="3841588"/>
              <a:ext cx="414787" cy="1588"/>
            </a:xfrm>
            <a:prstGeom prst="straightConnector1">
              <a:avLst/>
            </a:prstGeom>
            <a:solidFill>
              <a:schemeClr val="accent1"/>
            </a:solidFill>
            <a:ln w="28575" cap="flat" cmpd="sng" algn="ctr">
              <a:solidFill>
                <a:srgbClr val="00B050"/>
              </a:solidFill>
              <a:prstDash val="solid"/>
              <a:round/>
              <a:headEnd type="none" w="sm" len="sm"/>
              <a:tailEnd type="arrow"/>
            </a:ln>
            <a:effectLst/>
          </p:spPr>
        </p:cxnSp>
        <p:sp>
          <p:nvSpPr>
            <p:cNvPr id="98" name="TextBox 97"/>
            <p:cNvSpPr txBox="1"/>
            <p:nvPr/>
          </p:nvSpPr>
          <p:spPr>
            <a:xfrm>
              <a:off x="6934813" y="3760948"/>
              <a:ext cx="1570751" cy="307777"/>
            </a:xfrm>
            <a:prstGeom prst="rect">
              <a:avLst/>
            </a:prstGeom>
            <a:noFill/>
          </p:spPr>
          <p:txBody>
            <a:bodyPr wrap="none" rtlCol="0">
              <a:spAutoFit/>
            </a:bodyPr>
            <a:lstStyle/>
            <a:p>
              <a:r>
                <a:rPr lang="en-US" sz="1400" b="1" dirty="0" smtClean="0">
                  <a:latin typeface="+mn-lt"/>
                </a:rPr>
                <a:t>To be discussed</a:t>
              </a:r>
              <a:endParaRPr lang="en-US" sz="1400" b="1" dirty="0">
                <a:latin typeface="+mn-lt"/>
              </a:endParaRPr>
            </a:p>
          </p:txBody>
        </p:sp>
        <p:cxnSp>
          <p:nvCxnSpPr>
            <p:cNvPr id="129" name="Straight Arrow Connector 128"/>
            <p:cNvCxnSpPr/>
            <p:nvPr/>
          </p:nvCxnSpPr>
          <p:spPr bwMode="auto">
            <a:xfrm>
              <a:off x="6520026" y="4010865"/>
              <a:ext cx="414787" cy="1588"/>
            </a:xfrm>
            <a:prstGeom prst="straightConnector1">
              <a:avLst/>
            </a:prstGeom>
            <a:solidFill>
              <a:schemeClr val="accent1"/>
            </a:solidFill>
            <a:ln w="28575" cap="flat" cmpd="sng" algn="ctr">
              <a:solidFill>
                <a:srgbClr val="0099FF"/>
              </a:solidFill>
              <a:prstDash val="solid"/>
              <a:round/>
              <a:headEnd type="none" w="sm" len="sm"/>
              <a:tailEnd type="arrow"/>
            </a:ln>
            <a:effectLst/>
          </p:spPr>
        </p:cxn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Debating the green line….</a:t>
            </a:r>
            <a:endParaRPr lang="en-US" dirty="0"/>
          </a:p>
        </p:txBody>
      </p:sp>
      <p:sp>
        <p:nvSpPr>
          <p:cNvPr id="3" name="Content Placeholder 2"/>
          <p:cNvSpPr>
            <a:spLocks noGrp="1"/>
          </p:cNvSpPr>
          <p:nvPr>
            <p:ph idx="1"/>
          </p:nvPr>
        </p:nvSpPr>
        <p:spPr/>
        <p:txBody>
          <a:bodyPr/>
          <a:lstStyle/>
          <a:p>
            <a:r>
              <a:rPr lang="en-US" dirty="0" smtClean="0"/>
              <a:t>Mandatory</a:t>
            </a:r>
          </a:p>
          <a:p>
            <a:pPr lvl="1"/>
            <a:r>
              <a:rPr lang="en-US" dirty="0" smtClean="0"/>
              <a:t>Pros</a:t>
            </a:r>
          </a:p>
          <a:p>
            <a:pPr lvl="2"/>
            <a:r>
              <a:rPr lang="en-US" dirty="0" smtClean="0"/>
              <a:t>Enables non-coherent receiver to additionally detect Long Range Mode tags at very short range</a:t>
            </a:r>
          </a:p>
          <a:p>
            <a:pPr lvl="2"/>
            <a:r>
              <a:rPr lang="en-US" dirty="0" smtClean="0"/>
              <a:t>Better interoperability / more complete standard</a:t>
            </a:r>
          </a:p>
          <a:p>
            <a:pPr lvl="1"/>
            <a:r>
              <a:rPr lang="en-US" dirty="0" smtClean="0"/>
              <a:t>Cons</a:t>
            </a:r>
          </a:p>
          <a:p>
            <a:pPr lvl="2"/>
            <a:r>
              <a:rPr lang="en-US" dirty="0" smtClean="0"/>
              <a:t>More machinery in receiver (purpose of non-coherent is simplicity)</a:t>
            </a:r>
          </a:p>
        </p:txBody>
      </p:sp>
      <p:sp>
        <p:nvSpPr>
          <p:cNvPr id="4" name="Date Placeholder 3"/>
          <p:cNvSpPr>
            <a:spLocks noGrp="1"/>
          </p:cNvSpPr>
          <p:nvPr>
            <p:ph type="dt" sz="half" idx="10"/>
          </p:nvPr>
        </p:nvSpPr>
        <p:spPr/>
        <p:txBody>
          <a:bodyPr/>
          <a:lstStyle/>
          <a:p>
            <a:r>
              <a:rPr lang="en-US" smtClean="0"/>
              <a:t>September 2009</a:t>
            </a:r>
            <a:endParaRPr lang="en-US" dirty="0"/>
          </a:p>
        </p:txBody>
      </p:sp>
      <p:sp>
        <p:nvSpPr>
          <p:cNvPr id="5" name="Slide Number Placeholder 4"/>
          <p:cNvSpPr>
            <a:spLocks noGrp="1"/>
          </p:cNvSpPr>
          <p:nvPr>
            <p:ph type="sldNum" sz="quarter" idx="12"/>
          </p:nvPr>
        </p:nvSpPr>
        <p:spPr/>
        <p:txBody>
          <a:bodyPr/>
          <a:lstStyle/>
          <a:p>
            <a:r>
              <a:rPr lang="en-US" smtClean="0"/>
              <a:t>Slide </a:t>
            </a:r>
            <a:fld id="{6A103422-731A-47FB-8632-0FB7517879FE}" type="slidenum">
              <a:rPr lang="en-US" smtClean="0"/>
              <a:pPr/>
              <a:t>17</a:t>
            </a:fld>
            <a:endParaRPr lang="en-US"/>
          </a:p>
        </p:txBody>
      </p:sp>
      <p:sp>
        <p:nvSpPr>
          <p:cNvPr id="6" name="Footer Placeholder 5"/>
          <p:cNvSpPr>
            <a:spLocks noGrp="1"/>
          </p:cNvSpPr>
          <p:nvPr>
            <p:ph type="ftr" sz="quarter" idx="3"/>
          </p:nvPr>
        </p:nvSpPr>
        <p:spPr/>
        <p:txBody>
          <a:bodyPr/>
          <a:lstStyle/>
          <a:p>
            <a:r>
              <a:rPr lang="en-US" smtClean="0"/>
              <a:t>Michael McLaughlin (Decawave), Dalibor Pokrajac (GuardRFID), Adrian Jennings (Time Domain), Andy Ward (Ubisense), Tim Harrington (ZES)</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Discussion</a:t>
            </a:r>
            <a:endParaRPr lang="en-US" dirty="0"/>
          </a:p>
        </p:txBody>
      </p:sp>
      <p:sp>
        <p:nvSpPr>
          <p:cNvPr id="3" name="Content Placeholder 2"/>
          <p:cNvSpPr>
            <a:spLocks noGrp="1"/>
          </p:cNvSpPr>
          <p:nvPr>
            <p:ph idx="1"/>
          </p:nvPr>
        </p:nvSpPr>
        <p:spPr/>
        <p:txBody>
          <a:bodyPr/>
          <a:lstStyle/>
          <a:p>
            <a:r>
              <a:rPr lang="en-US" dirty="0" smtClean="0"/>
              <a:t>Are the cross cases (blue, green) linked?</a:t>
            </a:r>
          </a:p>
          <a:p>
            <a:pPr lvl="1"/>
            <a:r>
              <a:rPr lang="en-US" dirty="0" smtClean="0"/>
              <a:t>Either both mandatory or both optional?</a:t>
            </a:r>
          </a:p>
          <a:p>
            <a:r>
              <a:rPr lang="en-US" dirty="0" smtClean="0"/>
              <a:t>What are the practical use cases for the blue/green links?</a:t>
            </a:r>
          </a:p>
          <a:p>
            <a:pPr lvl="1"/>
            <a:r>
              <a:rPr lang="en-US" dirty="0" smtClean="0"/>
              <a:t>What is the value?</a:t>
            </a:r>
            <a:endParaRPr lang="en-US" dirty="0"/>
          </a:p>
        </p:txBody>
      </p:sp>
      <p:sp>
        <p:nvSpPr>
          <p:cNvPr id="4" name="Date Placeholder 3"/>
          <p:cNvSpPr>
            <a:spLocks noGrp="1"/>
          </p:cNvSpPr>
          <p:nvPr>
            <p:ph type="dt" sz="half" idx="10"/>
          </p:nvPr>
        </p:nvSpPr>
        <p:spPr/>
        <p:txBody>
          <a:bodyPr/>
          <a:lstStyle/>
          <a:p>
            <a:r>
              <a:rPr lang="en-US" smtClean="0"/>
              <a:t>September 2009</a:t>
            </a:r>
            <a:endParaRPr lang="en-US" dirty="0"/>
          </a:p>
        </p:txBody>
      </p:sp>
      <p:sp>
        <p:nvSpPr>
          <p:cNvPr id="5" name="Slide Number Placeholder 4"/>
          <p:cNvSpPr>
            <a:spLocks noGrp="1"/>
          </p:cNvSpPr>
          <p:nvPr>
            <p:ph type="sldNum" sz="quarter" idx="12"/>
          </p:nvPr>
        </p:nvSpPr>
        <p:spPr/>
        <p:txBody>
          <a:bodyPr/>
          <a:lstStyle/>
          <a:p>
            <a:r>
              <a:rPr lang="en-US" smtClean="0"/>
              <a:t>Slide </a:t>
            </a:r>
            <a:fld id="{6A103422-731A-47FB-8632-0FB7517879FE}" type="slidenum">
              <a:rPr lang="en-US" smtClean="0"/>
              <a:pPr/>
              <a:t>18</a:t>
            </a:fld>
            <a:endParaRPr lang="en-US"/>
          </a:p>
        </p:txBody>
      </p:sp>
      <p:sp>
        <p:nvSpPr>
          <p:cNvPr id="6" name="Footer Placeholder 5"/>
          <p:cNvSpPr>
            <a:spLocks noGrp="1"/>
          </p:cNvSpPr>
          <p:nvPr>
            <p:ph type="ftr" sz="quarter" idx="3"/>
          </p:nvPr>
        </p:nvSpPr>
        <p:spPr/>
        <p:txBody>
          <a:bodyPr/>
          <a:lstStyle/>
          <a:p>
            <a:r>
              <a:rPr lang="en-US" smtClean="0"/>
              <a:t>Michael McLaughlin (Decawave), Dalibor Pokrajac (GuardRFID), Adrian Jennings (Time Domain), Andy Ward (Ubisense), Tim Harrington (ZES)</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Debating the blue line….</a:t>
            </a:r>
            <a:endParaRPr lang="en-US" dirty="0"/>
          </a:p>
        </p:txBody>
      </p:sp>
      <p:sp>
        <p:nvSpPr>
          <p:cNvPr id="3" name="Content Placeholder 2"/>
          <p:cNvSpPr>
            <a:spLocks noGrp="1"/>
          </p:cNvSpPr>
          <p:nvPr>
            <p:ph idx="1"/>
          </p:nvPr>
        </p:nvSpPr>
        <p:spPr/>
        <p:txBody>
          <a:bodyPr/>
          <a:lstStyle/>
          <a:p>
            <a:r>
              <a:rPr lang="en-US" dirty="0" smtClean="0"/>
              <a:t>Mandatory</a:t>
            </a:r>
          </a:p>
          <a:p>
            <a:pPr lvl="1"/>
            <a:r>
              <a:rPr lang="en-US" dirty="0" smtClean="0"/>
              <a:t>Pros</a:t>
            </a:r>
          </a:p>
          <a:p>
            <a:pPr lvl="2"/>
            <a:r>
              <a:rPr lang="en-US" dirty="0" smtClean="0"/>
              <a:t>Enables coherent receiver to additionally detect Base/Enhanced Mode tags</a:t>
            </a:r>
          </a:p>
          <a:p>
            <a:pPr lvl="2"/>
            <a:r>
              <a:rPr lang="en-US" dirty="0" smtClean="0"/>
              <a:t>Better interoperability / more complete standard</a:t>
            </a:r>
          </a:p>
          <a:p>
            <a:pPr lvl="1"/>
            <a:r>
              <a:rPr lang="en-US" dirty="0" smtClean="0"/>
              <a:t>Cons</a:t>
            </a:r>
          </a:p>
          <a:p>
            <a:pPr lvl="2"/>
            <a:r>
              <a:rPr lang="en-US" dirty="0" smtClean="0"/>
              <a:t>More machinery in receiver (purpose of non-coherent is simplicity)</a:t>
            </a:r>
          </a:p>
        </p:txBody>
      </p:sp>
      <p:sp>
        <p:nvSpPr>
          <p:cNvPr id="4" name="Date Placeholder 3"/>
          <p:cNvSpPr>
            <a:spLocks noGrp="1"/>
          </p:cNvSpPr>
          <p:nvPr>
            <p:ph type="dt" sz="half" idx="10"/>
          </p:nvPr>
        </p:nvSpPr>
        <p:spPr/>
        <p:txBody>
          <a:bodyPr/>
          <a:lstStyle/>
          <a:p>
            <a:r>
              <a:rPr lang="en-US" smtClean="0"/>
              <a:t>September 2009</a:t>
            </a:r>
            <a:endParaRPr lang="en-US" dirty="0"/>
          </a:p>
        </p:txBody>
      </p:sp>
      <p:sp>
        <p:nvSpPr>
          <p:cNvPr id="5" name="Slide Number Placeholder 4"/>
          <p:cNvSpPr>
            <a:spLocks noGrp="1"/>
          </p:cNvSpPr>
          <p:nvPr>
            <p:ph type="sldNum" sz="quarter" idx="12"/>
          </p:nvPr>
        </p:nvSpPr>
        <p:spPr/>
        <p:txBody>
          <a:bodyPr/>
          <a:lstStyle/>
          <a:p>
            <a:r>
              <a:rPr lang="en-US" smtClean="0"/>
              <a:t>Slide </a:t>
            </a:r>
            <a:fld id="{6A103422-731A-47FB-8632-0FB7517879FE}" type="slidenum">
              <a:rPr lang="en-US" smtClean="0"/>
              <a:pPr/>
              <a:t>19</a:t>
            </a:fld>
            <a:endParaRPr lang="en-US"/>
          </a:p>
        </p:txBody>
      </p:sp>
      <p:sp>
        <p:nvSpPr>
          <p:cNvPr id="6" name="Footer Placeholder 5"/>
          <p:cNvSpPr>
            <a:spLocks noGrp="1"/>
          </p:cNvSpPr>
          <p:nvPr>
            <p:ph type="ftr" sz="quarter" idx="3"/>
          </p:nvPr>
        </p:nvSpPr>
        <p:spPr/>
        <p:txBody>
          <a:bodyPr/>
          <a:lstStyle/>
          <a:p>
            <a:r>
              <a:rPr lang="en-US" smtClean="0"/>
              <a:t>Michael McLaughlin (Decawave), Dalibor Pokrajac (GuardRFID), Adrian Jennings (Time Domain), Andy Ward (Ubisense), Tim Harrington (ZES)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Overview</a:t>
            </a:r>
            <a:endParaRPr lang="en-US" dirty="0"/>
          </a:p>
        </p:txBody>
      </p:sp>
      <p:sp>
        <p:nvSpPr>
          <p:cNvPr id="6" name="Content Placeholder 5"/>
          <p:cNvSpPr>
            <a:spLocks noGrp="1"/>
          </p:cNvSpPr>
          <p:nvPr>
            <p:ph idx="1"/>
          </p:nvPr>
        </p:nvSpPr>
        <p:spPr>
          <a:xfrm>
            <a:off x="191069" y="1981200"/>
            <a:ext cx="8761862" cy="4114800"/>
          </a:xfrm>
        </p:spPr>
        <p:txBody>
          <a:bodyPr/>
          <a:lstStyle/>
          <a:p>
            <a:r>
              <a:rPr lang="en-US" sz="2400" dirty="0" smtClean="0"/>
              <a:t>This document outlines a proposed working draft for 802.15.4f, being the merger of the following proposals</a:t>
            </a:r>
          </a:p>
          <a:p>
            <a:pPr lvl="1"/>
            <a:r>
              <a:rPr lang="en-US" sz="2000" dirty="0" smtClean="0"/>
              <a:t>15-09-0611-01-004f-time-domain-active-rfid-phy-proposal</a:t>
            </a:r>
          </a:p>
          <a:p>
            <a:pPr lvl="1"/>
            <a:r>
              <a:rPr lang="en-US" sz="2000" dirty="0" smtClean="0"/>
              <a:t>15-09-0616-00-004f-ubisense-2-4ghz-phy-proposal-to-802-15tg4f</a:t>
            </a:r>
          </a:p>
          <a:p>
            <a:pPr lvl="1"/>
            <a:r>
              <a:rPr lang="en-US" sz="2000" dirty="0" smtClean="0"/>
              <a:t>15-09-0617-01-004f-ubisense-uwb-phy-proposal-to-802-15tg4f</a:t>
            </a:r>
          </a:p>
          <a:p>
            <a:pPr lvl="1"/>
            <a:r>
              <a:rPr lang="en-US" sz="2000" dirty="0" smtClean="0"/>
              <a:t>15-09-0618-01-004f-zes-uwb-phy-proposal-for-tg4f</a:t>
            </a:r>
          </a:p>
          <a:p>
            <a:pPr lvl="1"/>
            <a:r>
              <a:rPr lang="en-US" sz="2000" dirty="0" smtClean="0"/>
              <a:t>15-09-0619-01-004f-guardrfid-433-mhz-phy-proposal</a:t>
            </a:r>
          </a:p>
          <a:p>
            <a:pPr lvl="1"/>
            <a:r>
              <a:rPr lang="en-US" sz="2000" dirty="0" smtClean="0"/>
              <a:t>15-09-0620-01-004f-decawave-phy-proposal-for-active-rfid</a:t>
            </a:r>
            <a:endParaRPr lang="en-US" sz="2000" dirty="0"/>
          </a:p>
        </p:txBody>
      </p:sp>
      <p:sp>
        <p:nvSpPr>
          <p:cNvPr id="4" name="Slide Number Placeholder 3"/>
          <p:cNvSpPr>
            <a:spLocks noGrp="1"/>
          </p:cNvSpPr>
          <p:nvPr>
            <p:ph type="sldNum" sz="quarter" idx="12"/>
          </p:nvPr>
        </p:nvSpPr>
        <p:spPr/>
        <p:txBody>
          <a:bodyPr/>
          <a:lstStyle/>
          <a:p>
            <a:r>
              <a:rPr lang="en-US" dirty="0" smtClean="0"/>
              <a:t>Slide </a:t>
            </a:r>
            <a:fld id="{39DF047A-9006-449F-92C8-6B19B2386CB8}" type="slidenum">
              <a:rPr lang="en-US" smtClean="0"/>
              <a:pPr/>
              <a:t>2</a:t>
            </a:fld>
            <a:endParaRPr lang="en-US" dirty="0"/>
          </a:p>
        </p:txBody>
      </p:sp>
      <p:sp>
        <p:nvSpPr>
          <p:cNvPr id="7" name="Rectangle 6"/>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chemeClr val="tx1"/>
                </a:solidFill>
              </a:rPr>
              <a:t>4a* Narrative</a:t>
            </a:r>
            <a:endParaRPr lang="en-US" sz="4000" dirty="0">
              <a:solidFill>
                <a:schemeClr val="tx1"/>
              </a:solidFill>
            </a:endParaRPr>
          </a:p>
        </p:txBody>
      </p:sp>
      <p:sp>
        <p:nvSpPr>
          <p:cNvPr id="3" name="Content Placeholder 2"/>
          <p:cNvSpPr>
            <a:spLocks noGrp="1"/>
          </p:cNvSpPr>
          <p:nvPr>
            <p:ph idx="1"/>
          </p:nvPr>
        </p:nvSpPr>
        <p:spPr/>
        <p:txBody>
          <a:bodyPr/>
          <a:lstStyle/>
          <a:p>
            <a:r>
              <a:rPr lang="en-US" dirty="0" smtClean="0"/>
              <a:t>Substantially similar to 4a, but part of 4f</a:t>
            </a:r>
          </a:p>
          <a:p>
            <a:r>
              <a:rPr lang="en-US" dirty="0" smtClean="0"/>
              <a:t>Modifications</a:t>
            </a:r>
          </a:p>
          <a:p>
            <a:pPr lvl="1"/>
            <a:r>
              <a:rPr lang="en-US" dirty="0" smtClean="0"/>
              <a:t>Band plan uses 4a channels 6, 7, 10 at 1.3 GHz bandwidth</a:t>
            </a:r>
          </a:p>
          <a:p>
            <a:pPr lvl="1"/>
            <a:r>
              <a:rPr lang="en-US" dirty="0" smtClean="0"/>
              <a:t>New channels denoted 6*, 7*, 10*</a:t>
            </a:r>
          </a:p>
          <a:p>
            <a:pPr lvl="2"/>
            <a:r>
              <a:rPr lang="en-US" dirty="0" smtClean="0"/>
              <a:t>Same center frequencies as equivalent 4a bands</a:t>
            </a:r>
          </a:p>
          <a:p>
            <a:pPr lvl="2"/>
            <a:r>
              <a:rPr lang="en-US" dirty="0" smtClean="0"/>
              <a:t>Wider bandwidth</a:t>
            </a:r>
          </a:p>
          <a:p>
            <a:pPr lvl="1"/>
            <a:r>
              <a:rPr lang="en-US" dirty="0" smtClean="0"/>
              <a:t>Support for OOK demodulation</a:t>
            </a:r>
          </a:p>
          <a:p>
            <a:pPr lvl="1"/>
            <a:r>
              <a:rPr lang="en-US" dirty="0" smtClean="0"/>
              <a:t>PRF as defined on slide 5</a:t>
            </a:r>
          </a:p>
        </p:txBody>
      </p:sp>
      <p:sp>
        <p:nvSpPr>
          <p:cNvPr id="5" name="Slide Number Placeholder 4"/>
          <p:cNvSpPr>
            <a:spLocks noGrp="1"/>
          </p:cNvSpPr>
          <p:nvPr>
            <p:ph type="sldNum" sz="quarter" idx="12"/>
          </p:nvPr>
        </p:nvSpPr>
        <p:spPr/>
        <p:txBody>
          <a:bodyPr/>
          <a:lstStyle/>
          <a:p>
            <a:r>
              <a:rPr lang="en-US" smtClean="0"/>
              <a:t>Slide </a:t>
            </a:r>
            <a:fld id="{6A103422-731A-47FB-8632-0FB7517879FE}" type="slidenum">
              <a:rPr lang="en-US" smtClean="0"/>
              <a:pPr/>
              <a:t>20</a:t>
            </a:fld>
            <a:endParaRPr lang="en-US"/>
          </a:p>
        </p:txBody>
      </p:sp>
      <p:sp>
        <p:nvSpPr>
          <p:cNvPr id="6" name="Footer Placeholder 5"/>
          <p:cNvSpPr>
            <a:spLocks noGrp="1"/>
          </p:cNvSpPr>
          <p:nvPr>
            <p:ph type="ftr" sz="quarter" idx="3"/>
          </p:nvPr>
        </p:nvSpPr>
        <p:spPr/>
        <p:txBody>
          <a:bodyPr/>
          <a:lstStyle/>
          <a:p>
            <a:r>
              <a:rPr lang="en-US" smtClean="0"/>
              <a:t>Michael McLaughlin (Decawave), Dalibor Pokrajac (GuardRFID), Adrian Jennings (Time Domain), Andy Ward (Ubisense), Tim Harrington (ZES)</a:t>
            </a:r>
            <a:endParaRPr lang="en-US" dirty="0"/>
          </a:p>
        </p:txBody>
      </p:sp>
      <p:sp>
        <p:nvSpPr>
          <p:cNvPr id="7"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5"/>
          <p:cNvSpPr>
            <a:spLocks noGrp="1"/>
          </p:cNvSpPr>
          <p:nvPr>
            <p:ph type="sldNum" sz="quarter" idx="12"/>
          </p:nvPr>
        </p:nvSpPr>
        <p:spPr/>
        <p:txBody>
          <a:bodyPr/>
          <a:lstStyle/>
          <a:p>
            <a:pPr>
              <a:defRPr/>
            </a:pPr>
            <a:r>
              <a:rPr lang="en-US" dirty="0" smtClean="0"/>
              <a:t>Slide </a:t>
            </a:r>
            <a:fld id="{07643638-7772-4572-B7F1-EA572377FEE7}" type="slidenum">
              <a:rPr lang="en-US" smtClean="0"/>
              <a:pPr>
                <a:defRPr/>
              </a:pPr>
              <a:t>21</a:t>
            </a:fld>
            <a:endParaRPr lang="en-US" dirty="0" smtClean="0"/>
          </a:p>
        </p:txBody>
      </p:sp>
      <p:sp>
        <p:nvSpPr>
          <p:cNvPr id="17411" name="Rectangle 2"/>
          <p:cNvSpPr>
            <a:spLocks noGrp="1" noChangeArrowheads="1"/>
          </p:cNvSpPr>
          <p:nvPr>
            <p:ph type="ctrTitle"/>
          </p:nvPr>
        </p:nvSpPr>
        <p:spPr>
          <a:xfrm>
            <a:off x="685800" y="2286000"/>
            <a:ext cx="7772400" cy="1143000"/>
          </a:xfrm>
        </p:spPr>
        <p:txBody>
          <a:bodyPr/>
          <a:lstStyle/>
          <a:p>
            <a:pPr eaLnBrk="1" hangingPunct="1"/>
            <a:r>
              <a:rPr lang="en-US" dirty="0" smtClean="0"/>
              <a:t>433 MHz Air Interface</a:t>
            </a:r>
          </a:p>
        </p:txBody>
      </p:sp>
      <p:sp>
        <p:nvSpPr>
          <p:cNvPr id="7"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idx="4294967295"/>
          </p:nvPr>
        </p:nvSpPr>
        <p:spPr>
          <a:xfrm>
            <a:off x="457200" y="685800"/>
            <a:ext cx="8229600" cy="838200"/>
          </a:xfrm>
        </p:spPr>
        <p:txBody>
          <a:bodyPr/>
          <a:lstStyle/>
          <a:p>
            <a:r>
              <a:rPr lang="en-US" sz="3200" smtClean="0"/>
              <a:t>433 MHz Channel Parameters</a:t>
            </a:r>
          </a:p>
        </p:txBody>
      </p:sp>
      <p:sp>
        <p:nvSpPr>
          <p:cNvPr id="32771" name="Content Placeholder 2"/>
          <p:cNvSpPr>
            <a:spLocks noGrp="1"/>
          </p:cNvSpPr>
          <p:nvPr>
            <p:ph idx="1"/>
          </p:nvPr>
        </p:nvSpPr>
        <p:spPr>
          <a:xfrm>
            <a:off x="685800" y="1600200"/>
            <a:ext cx="7772400" cy="4800600"/>
          </a:xfrm>
        </p:spPr>
        <p:txBody>
          <a:bodyPr/>
          <a:lstStyle/>
          <a:p>
            <a:endParaRPr lang="en-US" sz="2000" smtClean="0"/>
          </a:p>
          <a:p>
            <a:endParaRPr lang="en-US" sz="2000" smtClean="0"/>
          </a:p>
        </p:txBody>
      </p:sp>
      <p:graphicFrame>
        <p:nvGraphicFramePr>
          <p:cNvPr id="6" name="Table 5"/>
          <p:cNvGraphicFramePr>
            <a:graphicFrameLocks noGrp="1"/>
          </p:cNvGraphicFramePr>
          <p:nvPr/>
        </p:nvGraphicFramePr>
        <p:xfrm>
          <a:off x="1335520" y="1564080"/>
          <a:ext cx="6280484" cy="1828800"/>
        </p:xfrm>
        <a:graphic>
          <a:graphicData uri="http://schemas.openxmlformats.org/drawingml/2006/table">
            <a:tbl>
              <a:tblPr firstRow="1" bandRow="1">
                <a:tableStyleId>{00A15C55-8517-42AA-B614-E9B94910E393}</a:tableStyleId>
              </a:tblPr>
              <a:tblGrid>
                <a:gridCol w="1983311"/>
                <a:gridCol w="4297173"/>
              </a:tblGrid>
              <a:tr h="250662">
                <a:tc>
                  <a:txBody>
                    <a:bodyPr/>
                    <a:lstStyle/>
                    <a:p>
                      <a:pPr algn="l"/>
                      <a:r>
                        <a:rPr lang="en-US" sz="1400" dirty="0" smtClean="0"/>
                        <a:t>Parameter</a:t>
                      </a:r>
                      <a:endParaRPr lang="en-US" sz="1400" dirty="0"/>
                    </a:p>
                  </a:txBody>
                  <a:tcPr>
                    <a:lnB w="12700" cap="flat" cmpd="sng" algn="ctr">
                      <a:solidFill>
                        <a:schemeClr val="tx1"/>
                      </a:solidFill>
                      <a:prstDash val="solid"/>
                      <a:round/>
                      <a:headEnd type="none" w="med" len="med"/>
                      <a:tailEnd type="none" w="med" len="med"/>
                    </a:lnB>
                  </a:tcPr>
                </a:tc>
                <a:tc>
                  <a:txBody>
                    <a:bodyPr/>
                    <a:lstStyle/>
                    <a:p>
                      <a:r>
                        <a:rPr lang="en-US" sz="1400" dirty="0" smtClean="0"/>
                        <a:t>Value</a:t>
                      </a:r>
                      <a:endParaRPr lang="en-US" sz="1400" dirty="0"/>
                    </a:p>
                  </a:txBody>
                  <a:tcPr>
                    <a:lnB w="12700" cap="flat" cmpd="sng" algn="ctr">
                      <a:solidFill>
                        <a:schemeClr val="tx1"/>
                      </a:solidFill>
                      <a:prstDash val="solid"/>
                      <a:round/>
                      <a:headEnd type="none" w="med" len="med"/>
                      <a:tailEnd type="none" w="med" len="med"/>
                    </a:lnB>
                  </a:tcPr>
                </a:tc>
              </a:tr>
              <a:tr h="250662">
                <a:tc>
                  <a:txBody>
                    <a:bodyPr/>
                    <a:lstStyle/>
                    <a:p>
                      <a:pPr algn="l"/>
                      <a:r>
                        <a:rPr lang="en-US" sz="1400" dirty="0" smtClean="0"/>
                        <a:t>Frequency Band</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433.05  MHz – 434.79 MHz</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Number of Channels</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1</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Channel Bandwidth</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540 kHz</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Data Rate</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250 kb/s</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Modulation</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Minimum Shift Keying (MSK)</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Slide Number Placeholder 6"/>
          <p:cNvSpPr>
            <a:spLocks noGrp="1"/>
          </p:cNvSpPr>
          <p:nvPr>
            <p:ph type="sldNum" sz="quarter" idx="11"/>
          </p:nvPr>
        </p:nvSpPr>
        <p:spPr/>
        <p:txBody>
          <a:bodyPr/>
          <a:lstStyle/>
          <a:p>
            <a:pPr>
              <a:defRPr/>
            </a:pPr>
            <a:r>
              <a:rPr lang="en-US" smtClean="0"/>
              <a:t>Slide </a:t>
            </a:r>
            <a:fld id="{46496A55-572D-4B8D-9D14-42BE2A5D40F4}" type="slidenum">
              <a:rPr lang="en-US" smtClean="0"/>
              <a:pPr>
                <a:defRPr/>
              </a:pPr>
              <a:t>22</a:t>
            </a:fld>
            <a:endParaRPr lang="en-US"/>
          </a:p>
        </p:txBody>
      </p:sp>
      <p:sp>
        <p:nvSpPr>
          <p:cNvPr id="8"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grpSp>
        <p:nvGrpSpPr>
          <p:cNvPr id="9" name="Group 2"/>
          <p:cNvGrpSpPr>
            <a:grpSpLocks/>
          </p:cNvGrpSpPr>
          <p:nvPr/>
        </p:nvGrpSpPr>
        <p:grpSpPr bwMode="auto">
          <a:xfrm>
            <a:off x="1716504" y="4719910"/>
            <a:ext cx="5622758" cy="1532506"/>
            <a:chOff x="1200" y="3208"/>
            <a:chExt cx="8940" cy="3062"/>
          </a:xfrm>
        </p:grpSpPr>
        <p:cxnSp>
          <p:nvCxnSpPr>
            <p:cNvPr id="10" name="AutoShape 3"/>
            <p:cNvCxnSpPr>
              <a:cxnSpLocks noChangeShapeType="1"/>
            </p:cNvCxnSpPr>
            <p:nvPr/>
          </p:nvCxnSpPr>
          <p:spPr bwMode="auto">
            <a:xfrm>
              <a:off x="1200" y="5025"/>
              <a:ext cx="7530" cy="0"/>
            </a:xfrm>
            <a:prstGeom prst="straightConnector1">
              <a:avLst/>
            </a:prstGeom>
            <a:noFill/>
            <a:ln w="3175">
              <a:solidFill>
                <a:srgbClr val="000000"/>
              </a:solidFill>
              <a:round/>
              <a:headEnd type="triangle" w="med" len="med"/>
              <a:tailEnd type="triangle" w="med" len="med"/>
            </a:ln>
          </p:spPr>
        </p:cxnSp>
        <p:sp>
          <p:nvSpPr>
            <p:cNvPr id="11" name="Rectangle 4" descr="80%"/>
            <p:cNvSpPr>
              <a:spLocks noChangeArrowheads="1"/>
            </p:cNvSpPr>
            <p:nvPr/>
          </p:nvSpPr>
          <p:spPr bwMode="auto">
            <a:xfrm>
              <a:off x="2535" y="4545"/>
              <a:ext cx="1440" cy="480"/>
            </a:xfrm>
            <a:prstGeom prst="rect">
              <a:avLst/>
            </a:prstGeom>
            <a:pattFill prst="pct80">
              <a:fgClr>
                <a:srgbClr val="FFFFFF"/>
              </a:fgClr>
              <a:bgClr>
                <a:srgbClr val="767676"/>
              </a:bgClr>
            </a:pattFill>
            <a:ln w="3175">
              <a:solidFill>
                <a:srgbClr val="000000"/>
              </a:solidFill>
              <a:miter lim="800000"/>
              <a:headEnd/>
              <a:tailEnd/>
            </a:ln>
          </p:spPr>
          <p:txBody>
            <a:bodyPr/>
            <a:lstStyle/>
            <a:p>
              <a:pPr eaLnBrk="0" hangingPunct="0"/>
              <a:endParaRPr lang="en-US"/>
            </a:p>
          </p:txBody>
        </p:sp>
        <p:cxnSp>
          <p:nvCxnSpPr>
            <p:cNvPr id="12" name="AutoShape 5"/>
            <p:cNvCxnSpPr>
              <a:cxnSpLocks noChangeShapeType="1"/>
            </p:cNvCxnSpPr>
            <p:nvPr/>
          </p:nvCxnSpPr>
          <p:spPr bwMode="auto">
            <a:xfrm flipV="1">
              <a:off x="2415" y="4140"/>
              <a:ext cx="0" cy="1080"/>
            </a:xfrm>
            <a:prstGeom prst="straightConnector1">
              <a:avLst/>
            </a:prstGeom>
            <a:noFill/>
            <a:ln w="3175">
              <a:solidFill>
                <a:srgbClr val="000000"/>
              </a:solidFill>
              <a:prstDash val="dash"/>
              <a:round/>
              <a:headEnd/>
              <a:tailEnd/>
            </a:ln>
          </p:spPr>
        </p:cxnSp>
        <p:cxnSp>
          <p:nvCxnSpPr>
            <p:cNvPr id="13" name="AutoShape 6"/>
            <p:cNvCxnSpPr>
              <a:cxnSpLocks noChangeShapeType="1"/>
            </p:cNvCxnSpPr>
            <p:nvPr/>
          </p:nvCxnSpPr>
          <p:spPr bwMode="auto">
            <a:xfrm flipV="1">
              <a:off x="4095" y="4140"/>
              <a:ext cx="0" cy="1080"/>
            </a:xfrm>
            <a:prstGeom prst="straightConnector1">
              <a:avLst/>
            </a:prstGeom>
            <a:noFill/>
            <a:ln w="3175">
              <a:solidFill>
                <a:srgbClr val="000000"/>
              </a:solidFill>
              <a:prstDash val="dash"/>
              <a:round/>
              <a:headEnd/>
              <a:tailEnd/>
            </a:ln>
          </p:spPr>
        </p:cxnSp>
        <p:cxnSp>
          <p:nvCxnSpPr>
            <p:cNvPr id="14" name="AutoShape 7"/>
            <p:cNvCxnSpPr>
              <a:cxnSpLocks noChangeShapeType="1"/>
            </p:cNvCxnSpPr>
            <p:nvPr/>
          </p:nvCxnSpPr>
          <p:spPr bwMode="auto">
            <a:xfrm flipV="1">
              <a:off x="5764" y="4140"/>
              <a:ext cx="0" cy="1080"/>
            </a:xfrm>
            <a:prstGeom prst="straightConnector1">
              <a:avLst/>
            </a:prstGeom>
            <a:noFill/>
            <a:ln w="3175">
              <a:solidFill>
                <a:srgbClr val="000000"/>
              </a:solidFill>
              <a:prstDash val="dash"/>
              <a:round/>
              <a:headEnd/>
              <a:tailEnd/>
            </a:ln>
          </p:spPr>
        </p:cxnSp>
        <p:cxnSp>
          <p:nvCxnSpPr>
            <p:cNvPr id="15" name="AutoShape 8"/>
            <p:cNvCxnSpPr>
              <a:cxnSpLocks noChangeShapeType="1"/>
            </p:cNvCxnSpPr>
            <p:nvPr/>
          </p:nvCxnSpPr>
          <p:spPr bwMode="auto">
            <a:xfrm flipV="1">
              <a:off x="7425" y="4140"/>
              <a:ext cx="0" cy="1080"/>
            </a:xfrm>
            <a:prstGeom prst="straightConnector1">
              <a:avLst/>
            </a:prstGeom>
            <a:noFill/>
            <a:ln w="3175">
              <a:solidFill>
                <a:srgbClr val="000000"/>
              </a:solidFill>
              <a:prstDash val="dash"/>
              <a:round/>
              <a:headEnd/>
              <a:tailEnd/>
            </a:ln>
          </p:spPr>
        </p:cxnSp>
        <p:sp>
          <p:nvSpPr>
            <p:cNvPr id="16" name="Text Box 9"/>
            <p:cNvSpPr txBox="1">
              <a:spLocks noChangeArrowheads="1"/>
            </p:cNvSpPr>
            <p:nvPr/>
          </p:nvSpPr>
          <p:spPr bwMode="auto">
            <a:xfrm>
              <a:off x="1950"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433.05</a:t>
              </a:r>
              <a:endParaRPr lang="en-US"/>
            </a:p>
          </p:txBody>
        </p:sp>
        <p:sp>
          <p:nvSpPr>
            <p:cNvPr id="17" name="Text Box 10"/>
            <p:cNvSpPr txBox="1">
              <a:spLocks noChangeArrowheads="1"/>
            </p:cNvSpPr>
            <p:nvPr/>
          </p:nvSpPr>
          <p:spPr bwMode="auto">
            <a:xfrm>
              <a:off x="3615"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433.63</a:t>
              </a:r>
              <a:endParaRPr lang="en-US"/>
            </a:p>
          </p:txBody>
        </p:sp>
        <p:sp>
          <p:nvSpPr>
            <p:cNvPr id="18" name="Text Box 11"/>
            <p:cNvSpPr txBox="1">
              <a:spLocks noChangeArrowheads="1"/>
            </p:cNvSpPr>
            <p:nvPr/>
          </p:nvSpPr>
          <p:spPr bwMode="auto">
            <a:xfrm>
              <a:off x="5325"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434.21</a:t>
              </a:r>
              <a:endParaRPr lang="en-US"/>
            </a:p>
          </p:txBody>
        </p:sp>
        <p:sp>
          <p:nvSpPr>
            <p:cNvPr id="19" name="Text Box 12"/>
            <p:cNvSpPr txBox="1">
              <a:spLocks noChangeArrowheads="1"/>
            </p:cNvSpPr>
            <p:nvPr/>
          </p:nvSpPr>
          <p:spPr bwMode="auto">
            <a:xfrm>
              <a:off x="6930"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434.79</a:t>
              </a:r>
              <a:endParaRPr lang="en-US"/>
            </a:p>
          </p:txBody>
        </p:sp>
        <p:sp>
          <p:nvSpPr>
            <p:cNvPr id="20" name="Text Box 13"/>
            <p:cNvSpPr txBox="1">
              <a:spLocks noChangeArrowheads="1"/>
            </p:cNvSpPr>
            <p:nvPr/>
          </p:nvSpPr>
          <p:spPr bwMode="auto">
            <a:xfrm>
              <a:off x="8880" y="4845"/>
              <a:ext cx="12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f [MHz]</a:t>
              </a:r>
              <a:endParaRPr lang="en-US"/>
            </a:p>
          </p:txBody>
        </p:sp>
        <p:cxnSp>
          <p:nvCxnSpPr>
            <p:cNvPr id="21" name="AutoShape 14"/>
            <p:cNvCxnSpPr>
              <a:cxnSpLocks noChangeShapeType="1"/>
            </p:cNvCxnSpPr>
            <p:nvPr/>
          </p:nvCxnSpPr>
          <p:spPr bwMode="auto">
            <a:xfrm>
              <a:off x="4092" y="3755"/>
              <a:ext cx="1680" cy="0"/>
            </a:xfrm>
            <a:prstGeom prst="straightConnector1">
              <a:avLst/>
            </a:prstGeom>
            <a:noFill/>
            <a:ln w="3175">
              <a:solidFill>
                <a:srgbClr val="000000"/>
              </a:solidFill>
              <a:round/>
              <a:headEnd type="arrow" w="med" len="med"/>
              <a:tailEnd type="arrow" w="med" len="med"/>
            </a:ln>
          </p:spPr>
        </p:cxnSp>
        <p:sp>
          <p:nvSpPr>
            <p:cNvPr id="22" name="Text Box 15"/>
            <p:cNvSpPr txBox="1">
              <a:spLocks noChangeArrowheads="1"/>
            </p:cNvSpPr>
            <p:nvPr/>
          </p:nvSpPr>
          <p:spPr bwMode="auto">
            <a:xfrm>
              <a:off x="4433" y="3208"/>
              <a:ext cx="1057" cy="401"/>
            </a:xfrm>
            <a:prstGeom prst="rect">
              <a:avLst/>
            </a:prstGeom>
            <a:solidFill>
              <a:srgbClr val="FFFFFF"/>
            </a:solidFill>
            <a:ln w="9525">
              <a:noFill/>
              <a:miter lim="800000"/>
              <a:headEnd/>
              <a:tailEnd/>
            </a:ln>
          </p:spPr>
          <p:txBody>
            <a:bodyPr/>
            <a:lstStyle/>
            <a:p>
              <a:pPr algn="ctr" eaLnBrk="0" hangingPunct="0"/>
              <a:r>
                <a:rPr lang="en-US" sz="1100">
                  <a:latin typeface="Calibri" pitchFamily="34" charset="0"/>
                </a:rPr>
                <a:t>580 kHz</a:t>
              </a:r>
              <a:endParaRPr lang="en-US"/>
            </a:p>
          </p:txBody>
        </p:sp>
        <p:cxnSp>
          <p:nvCxnSpPr>
            <p:cNvPr id="23" name="AutoShape 16"/>
            <p:cNvCxnSpPr>
              <a:cxnSpLocks noChangeShapeType="1"/>
            </p:cNvCxnSpPr>
            <p:nvPr/>
          </p:nvCxnSpPr>
          <p:spPr bwMode="auto">
            <a:xfrm>
              <a:off x="4215" y="4361"/>
              <a:ext cx="1440" cy="1"/>
            </a:xfrm>
            <a:prstGeom prst="straightConnector1">
              <a:avLst/>
            </a:prstGeom>
            <a:noFill/>
            <a:ln w="3175">
              <a:solidFill>
                <a:srgbClr val="000000"/>
              </a:solidFill>
              <a:round/>
              <a:headEnd type="arrow" w="med" len="med"/>
              <a:tailEnd type="arrow" w="med" len="med"/>
            </a:ln>
          </p:spPr>
        </p:cxnSp>
        <p:sp>
          <p:nvSpPr>
            <p:cNvPr id="24" name="Text Box 17"/>
            <p:cNvSpPr txBox="1">
              <a:spLocks noChangeArrowheads="1"/>
            </p:cNvSpPr>
            <p:nvPr/>
          </p:nvSpPr>
          <p:spPr bwMode="auto">
            <a:xfrm>
              <a:off x="4433" y="3857"/>
              <a:ext cx="1057" cy="401"/>
            </a:xfrm>
            <a:prstGeom prst="rect">
              <a:avLst/>
            </a:prstGeom>
            <a:solidFill>
              <a:srgbClr val="FFFFFF"/>
            </a:solidFill>
            <a:ln w="9525">
              <a:noFill/>
              <a:miter lim="800000"/>
              <a:headEnd/>
              <a:tailEnd/>
            </a:ln>
          </p:spPr>
          <p:txBody>
            <a:bodyPr/>
            <a:lstStyle/>
            <a:p>
              <a:pPr algn="ctr" eaLnBrk="0" hangingPunct="0"/>
              <a:r>
                <a:rPr lang="en-US" sz="1100">
                  <a:latin typeface="Calibri" pitchFamily="34" charset="0"/>
                </a:rPr>
                <a:t>540 kHz</a:t>
              </a:r>
              <a:endParaRPr lang="en-US"/>
            </a:p>
          </p:txBody>
        </p:sp>
        <p:sp>
          <p:nvSpPr>
            <p:cNvPr id="25" name="Rectangle 18" descr="80%"/>
            <p:cNvSpPr>
              <a:spLocks noChangeArrowheads="1"/>
            </p:cNvSpPr>
            <p:nvPr/>
          </p:nvSpPr>
          <p:spPr bwMode="auto">
            <a:xfrm>
              <a:off x="4215" y="4545"/>
              <a:ext cx="1440" cy="480"/>
            </a:xfrm>
            <a:prstGeom prst="rect">
              <a:avLst/>
            </a:prstGeom>
            <a:solidFill>
              <a:schemeClr val="accent1"/>
            </a:solidFill>
            <a:ln w="3175">
              <a:solidFill>
                <a:srgbClr val="000000"/>
              </a:solidFill>
              <a:miter lim="800000"/>
              <a:headEnd/>
              <a:tailEnd/>
            </a:ln>
          </p:spPr>
          <p:txBody>
            <a:bodyPr/>
            <a:lstStyle/>
            <a:p>
              <a:pPr eaLnBrk="0" hangingPunct="0"/>
              <a:endParaRPr lang="en-US"/>
            </a:p>
          </p:txBody>
        </p:sp>
        <p:sp>
          <p:nvSpPr>
            <p:cNvPr id="26" name="Rectangle 19" descr="80%"/>
            <p:cNvSpPr>
              <a:spLocks noChangeArrowheads="1"/>
            </p:cNvSpPr>
            <p:nvPr/>
          </p:nvSpPr>
          <p:spPr bwMode="auto">
            <a:xfrm>
              <a:off x="5875" y="4545"/>
              <a:ext cx="1440" cy="480"/>
            </a:xfrm>
            <a:prstGeom prst="rect">
              <a:avLst/>
            </a:prstGeom>
            <a:pattFill prst="pct80">
              <a:fgClr>
                <a:srgbClr val="FFFFFF"/>
              </a:fgClr>
              <a:bgClr>
                <a:srgbClr val="767676"/>
              </a:bgClr>
            </a:pattFill>
            <a:ln w="3175">
              <a:solidFill>
                <a:srgbClr val="000000"/>
              </a:solidFill>
              <a:miter lim="800000"/>
              <a:headEnd/>
              <a:tailEnd/>
            </a:ln>
          </p:spPr>
          <p:txBody>
            <a:bodyPr/>
            <a:lstStyle/>
            <a:p>
              <a:pPr eaLnBrk="0" hangingPunct="0"/>
              <a:endParaRPr lang="en-US"/>
            </a:p>
          </p:txBody>
        </p:sp>
        <p:sp>
          <p:nvSpPr>
            <p:cNvPr id="27" name="Text Box 20"/>
            <p:cNvSpPr txBox="1">
              <a:spLocks noChangeArrowheads="1"/>
            </p:cNvSpPr>
            <p:nvPr/>
          </p:nvSpPr>
          <p:spPr bwMode="auto">
            <a:xfrm>
              <a:off x="4455" y="582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b="1">
                  <a:solidFill>
                    <a:srgbClr val="FF0000"/>
                  </a:solidFill>
                  <a:latin typeface="Calibri" pitchFamily="34" charset="0"/>
                </a:rPr>
                <a:t>433.92</a:t>
              </a:r>
              <a:endParaRPr lang="en-US"/>
            </a:p>
          </p:txBody>
        </p:sp>
        <p:cxnSp>
          <p:nvCxnSpPr>
            <p:cNvPr id="28" name="AutoShape 21"/>
            <p:cNvCxnSpPr>
              <a:cxnSpLocks noChangeShapeType="1"/>
            </p:cNvCxnSpPr>
            <p:nvPr/>
          </p:nvCxnSpPr>
          <p:spPr bwMode="auto">
            <a:xfrm flipV="1">
              <a:off x="4925" y="4680"/>
              <a:ext cx="0" cy="1080"/>
            </a:xfrm>
            <a:prstGeom prst="straightConnector1">
              <a:avLst/>
            </a:prstGeom>
            <a:noFill/>
            <a:ln w="3175">
              <a:solidFill>
                <a:srgbClr val="000000"/>
              </a:solidFill>
              <a:prstDash val="dash"/>
              <a:round/>
              <a:headEnd/>
              <a:tailEnd/>
            </a:ln>
          </p:spPr>
        </p:cxnSp>
      </p:grpSp>
      <p:sp>
        <p:nvSpPr>
          <p:cNvPr id="29" name="Content Placeholder 2"/>
          <p:cNvSpPr txBox="1">
            <a:spLocks/>
          </p:cNvSpPr>
          <p:nvPr/>
        </p:nvSpPr>
        <p:spPr bwMode="auto">
          <a:xfrm>
            <a:off x="838200" y="1752600"/>
            <a:ext cx="7772400" cy="48006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sz="2000" kern="0" dirty="0" smtClean="0">
              <a:latin typeface="+mn-lt"/>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sz="2000" kern="0" dirty="0" smtClean="0">
              <a:latin typeface="+mn-lt"/>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chemeClr val="tx1"/>
                </a:solidFill>
                <a:effectLst/>
                <a:uLnTx/>
                <a:uFillTx/>
                <a:latin typeface="+mn-lt"/>
                <a:ea typeface="+mn-ea"/>
                <a:cs typeface="+mn-cs"/>
              </a:rPr>
              <a:t>Channels: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1600" b="0" i="0" u="none" strike="noStrike" kern="0" cap="none" spc="0" normalizeH="0" baseline="0" noProof="0" dirty="0" smtClean="0">
                <a:ln>
                  <a:noFill/>
                </a:ln>
                <a:solidFill>
                  <a:schemeClr val="tx1"/>
                </a:solidFill>
                <a:effectLst/>
                <a:uLnTx/>
                <a:uFillTx/>
                <a:latin typeface="+mn-lt"/>
              </a:rPr>
              <a:t>Single channel centered at 433.92 MHz</a:t>
            </a:r>
          </a:p>
        </p:txBody>
      </p:sp>
      <p:sp>
        <p:nvSpPr>
          <p:cNvPr id="30" name="Footer Placeholder 29"/>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idx="4294967295"/>
          </p:nvPr>
        </p:nvSpPr>
        <p:spPr>
          <a:xfrm>
            <a:off x="457200" y="685800"/>
            <a:ext cx="8229600" cy="838200"/>
          </a:xfrm>
        </p:spPr>
        <p:txBody>
          <a:bodyPr/>
          <a:lstStyle/>
          <a:p>
            <a:r>
              <a:rPr lang="en-US" sz="3200" smtClean="0"/>
              <a:t>Modulation </a:t>
            </a:r>
          </a:p>
        </p:txBody>
      </p:sp>
      <p:sp>
        <p:nvSpPr>
          <p:cNvPr id="20483" name="Content Placeholder 2"/>
          <p:cNvSpPr>
            <a:spLocks noGrp="1"/>
          </p:cNvSpPr>
          <p:nvPr>
            <p:ph idx="1"/>
          </p:nvPr>
        </p:nvSpPr>
        <p:spPr>
          <a:xfrm>
            <a:off x="762000" y="1600200"/>
            <a:ext cx="7772400" cy="4800600"/>
          </a:xfrm>
        </p:spPr>
        <p:txBody>
          <a:bodyPr/>
          <a:lstStyle/>
          <a:p>
            <a:r>
              <a:rPr lang="en-US" sz="2000" dirty="0" smtClean="0"/>
              <a:t>Minimum Shift Keying (MSK) </a:t>
            </a:r>
          </a:p>
          <a:p>
            <a:pPr lvl="1"/>
            <a:r>
              <a:rPr lang="en-US" sz="1600" dirty="0" smtClean="0"/>
              <a:t>Continuous phase FSK</a:t>
            </a:r>
          </a:p>
          <a:p>
            <a:pPr lvl="1"/>
            <a:r>
              <a:rPr lang="en-US" sz="1600" dirty="0" smtClean="0"/>
              <a:t>Frequency difference between “1” and “ 0”  = ½ data rate (modulation index is always 0.5)</a:t>
            </a:r>
          </a:p>
          <a:p>
            <a:pPr lvl="1"/>
            <a:r>
              <a:rPr lang="en-US" sz="1600" dirty="0" smtClean="0"/>
              <a:t>Signals are orthogonal and minimal distance</a:t>
            </a:r>
          </a:p>
          <a:p>
            <a:pPr lvl="1">
              <a:buFontTx/>
              <a:buNone/>
            </a:pPr>
            <a:endParaRPr lang="en-US" sz="16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p:txBody>
      </p:sp>
      <p:grpSp>
        <p:nvGrpSpPr>
          <p:cNvPr id="2" name="Group 29"/>
          <p:cNvGrpSpPr/>
          <p:nvPr/>
        </p:nvGrpSpPr>
        <p:grpSpPr>
          <a:xfrm>
            <a:off x="2887663" y="3276600"/>
            <a:ext cx="3067969" cy="2883568"/>
            <a:chOff x="1973263" y="4038600"/>
            <a:chExt cx="2370137" cy="2286000"/>
          </a:xfrm>
        </p:grpSpPr>
        <p:grpSp>
          <p:nvGrpSpPr>
            <p:cNvPr id="3" name="Group 28"/>
            <p:cNvGrpSpPr/>
            <p:nvPr/>
          </p:nvGrpSpPr>
          <p:grpSpPr>
            <a:xfrm>
              <a:off x="1973263" y="4038600"/>
              <a:ext cx="2370137" cy="2286000"/>
              <a:chOff x="1973263" y="4038600"/>
              <a:chExt cx="2370137" cy="2286000"/>
            </a:xfrm>
          </p:grpSpPr>
          <p:grpSp>
            <p:nvGrpSpPr>
              <p:cNvPr id="4" name="Group 27"/>
              <p:cNvGrpSpPr>
                <a:grpSpLocks/>
              </p:cNvGrpSpPr>
              <p:nvPr/>
            </p:nvGrpSpPr>
            <p:grpSpPr bwMode="auto">
              <a:xfrm>
                <a:off x="1973263" y="4038600"/>
                <a:ext cx="2370137" cy="2286000"/>
                <a:chOff x="1828800" y="3810000"/>
                <a:chExt cx="2369562" cy="2286000"/>
              </a:xfrm>
            </p:grpSpPr>
            <p:cxnSp>
              <p:nvCxnSpPr>
                <p:cNvPr id="20493" name="Straight Arrow Connector 6"/>
                <p:cNvCxnSpPr>
                  <a:cxnSpLocks noChangeShapeType="1"/>
                </p:cNvCxnSpPr>
                <p:nvPr/>
              </p:nvCxnSpPr>
              <p:spPr bwMode="auto">
                <a:xfrm>
                  <a:off x="1828800" y="5105400"/>
                  <a:ext cx="2133600" cy="1588"/>
                </a:xfrm>
                <a:prstGeom prst="straightConnector1">
                  <a:avLst/>
                </a:prstGeom>
                <a:noFill/>
                <a:ln w="3175" algn="ctr">
                  <a:solidFill>
                    <a:schemeClr val="tx1"/>
                  </a:solidFill>
                  <a:round/>
                  <a:headEnd type="none" w="sm" len="sm"/>
                  <a:tailEnd type="arrow" w="med" len="med"/>
                </a:ln>
              </p:spPr>
            </p:cxnSp>
            <p:grpSp>
              <p:nvGrpSpPr>
                <p:cNvPr id="5" name="Group 26"/>
                <p:cNvGrpSpPr>
                  <a:grpSpLocks/>
                </p:cNvGrpSpPr>
                <p:nvPr/>
              </p:nvGrpSpPr>
              <p:grpSpPr bwMode="auto">
                <a:xfrm>
                  <a:off x="2057400" y="3810000"/>
                  <a:ext cx="2140962" cy="2286000"/>
                  <a:chOff x="2057400" y="3810000"/>
                  <a:chExt cx="2140962" cy="2286000"/>
                </a:xfrm>
              </p:grpSpPr>
              <p:cxnSp>
                <p:nvCxnSpPr>
                  <p:cNvPr id="20495" name="Straight Arrow Connector 8"/>
                  <p:cNvCxnSpPr>
                    <a:cxnSpLocks noChangeShapeType="1"/>
                  </p:cNvCxnSpPr>
                  <p:nvPr/>
                </p:nvCxnSpPr>
                <p:spPr bwMode="auto">
                  <a:xfrm rot="5400000" flipH="1" flipV="1">
                    <a:off x="1905397" y="5105003"/>
                    <a:ext cx="1981200" cy="794"/>
                  </a:xfrm>
                  <a:prstGeom prst="straightConnector1">
                    <a:avLst/>
                  </a:prstGeom>
                  <a:noFill/>
                  <a:ln w="3175" algn="ctr">
                    <a:solidFill>
                      <a:schemeClr val="tx1"/>
                    </a:solidFill>
                    <a:round/>
                    <a:headEnd type="none" w="sm" len="sm"/>
                    <a:tailEnd type="arrow" w="med" len="med"/>
                  </a:ln>
                </p:spPr>
              </p:cxnSp>
              <p:sp>
                <p:nvSpPr>
                  <p:cNvPr id="20496" name="TextBox 15"/>
                  <p:cNvSpPr txBox="1">
                    <a:spLocks noChangeArrowheads="1"/>
                  </p:cNvSpPr>
                  <p:nvPr/>
                </p:nvSpPr>
                <p:spPr bwMode="auto">
                  <a:xfrm>
                    <a:off x="2743200" y="3810000"/>
                    <a:ext cx="295274" cy="276999"/>
                  </a:xfrm>
                  <a:prstGeom prst="rect">
                    <a:avLst/>
                  </a:prstGeom>
                  <a:noFill/>
                  <a:ln w="9525">
                    <a:noFill/>
                    <a:miter lim="800000"/>
                    <a:headEnd/>
                    <a:tailEnd/>
                  </a:ln>
                </p:spPr>
                <p:txBody>
                  <a:bodyPr>
                    <a:spAutoFit/>
                  </a:bodyPr>
                  <a:lstStyle/>
                  <a:p>
                    <a:r>
                      <a:rPr lang="en-US"/>
                      <a:t>Q</a:t>
                    </a:r>
                  </a:p>
                </p:txBody>
              </p:sp>
              <p:sp>
                <p:nvSpPr>
                  <p:cNvPr id="20497" name="TextBox 16"/>
                  <p:cNvSpPr txBox="1">
                    <a:spLocks noChangeArrowheads="1"/>
                  </p:cNvSpPr>
                  <p:nvPr/>
                </p:nvSpPr>
                <p:spPr bwMode="auto">
                  <a:xfrm>
                    <a:off x="3962400" y="4953000"/>
                    <a:ext cx="235962" cy="276999"/>
                  </a:xfrm>
                  <a:prstGeom prst="rect">
                    <a:avLst/>
                  </a:prstGeom>
                  <a:noFill/>
                  <a:ln w="9525">
                    <a:noFill/>
                    <a:miter lim="800000"/>
                    <a:headEnd/>
                    <a:tailEnd/>
                  </a:ln>
                </p:spPr>
                <p:txBody>
                  <a:bodyPr wrap="none">
                    <a:spAutoFit/>
                  </a:bodyPr>
                  <a:lstStyle/>
                  <a:p>
                    <a:r>
                      <a:rPr lang="en-US"/>
                      <a:t>I</a:t>
                    </a:r>
                  </a:p>
                </p:txBody>
              </p:sp>
              <p:sp>
                <p:nvSpPr>
                  <p:cNvPr id="20498" name="Oval 18"/>
                  <p:cNvSpPr>
                    <a:spLocks noChangeArrowheads="1"/>
                  </p:cNvSpPr>
                  <p:nvPr/>
                </p:nvSpPr>
                <p:spPr bwMode="auto">
                  <a:xfrm>
                    <a:off x="2354748" y="455676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499" name="Oval 19"/>
                  <p:cNvSpPr>
                    <a:spLocks noChangeArrowheads="1"/>
                  </p:cNvSpPr>
                  <p:nvPr/>
                </p:nvSpPr>
                <p:spPr bwMode="auto">
                  <a:xfrm>
                    <a:off x="2362200" y="554736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500" name="Oval 20"/>
                  <p:cNvSpPr>
                    <a:spLocks noChangeArrowheads="1"/>
                  </p:cNvSpPr>
                  <p:nvPr/>
                </p:nvSpPr>
                <p:spPr bwMode="auto">
                  <a:xfrm>
                    <a:off x="3337560" y="554736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501" name="Oval 21"/>
                  <p:cNvSpPr>
                    <a:spLocks noChangeArrowheads="1"/>
                  </p:cNvSpPr>
                  <p:nvPr/>
                </p:nvSpPr>
                <p:spPr bwMode="auto">
                  <a:xfrm>
                    <a:off x="3337560" y="457200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502" name="TextBox 22"/>
                  <p:cNvSpPr txBox="1">
                    <a:spLocks noChangeArrowheads="1"/>
                  </p:cNvSpPr>
                  <p:nvPr/>
                </p:nvSpPr>
                <p:spPr bwMode="auto">
                  <a:xfrm>
                    <a:off x="3429000" y="4343400"/>
                    <a:ext cx="332848" cy="276999"/>
                  </a:xfrm>
                  <a:prstGeom prst="rect">
                    <a:avLst/>
                  </a:prstGeom>
                  <a:noFill/>
                  <a:ln w="9525">
                    <a:noFill/>
                    <a:miter lim="800000"/>
                    <a:headEnd/>
                    <a:tailEnd/>
                  </a:ln>
                </p:spPr>
                <p:txBody>
                  <a:bodyPr wrap="none">
                    <a:spAutoFit/>
                  </a:bodyPr>
                  <a:lstStyle/>
                  <a:p>
                    <a:r>
                      <a:rPr lang="en-US"/>
                      <a:t>11</a:t>
                    </a:r>
                  </a:p>
                </p:txBody>
              </p:sp>
              <p:sp>
                <p:nvSpPr>
                  <p:cNvPr id="20503" name="TextBox 23"/>
                  <p:cNvSpPr txBox="1">
                    <a:spLocks noChangeArrowheads="1"/>
                  </p:cNvSpPr>
                  <p:nvPr/>
                </p:nvSpPr>
                <p:spPr bwMode="auto">
                  <a:xfrm>
                    <a:off x="3429000" y="5638800"/>
                    <a:ext cx="338554" cy="276999"/>
                  </a:xfrm>
                  <a:prstGeom prst="rect">
                    <a:avLst/>
                  </a:prstGeom>
                  <a:noFill/>
                  <a:ln w="9525">
                    <a:noFill/>
                    <a:miter lim="800000"/>
                    <a:headEnd/>
                    <a:tailEnd/>
                  </a:ln>
                </p:spPr>
                <p:txBody>
                  <a:bodyPr wrap="none">
                    <a:spAutoFit/>
                  </a:bodyPr>
                  <a:lstStyle/>
                  <a:p>
                    <a:r>
                      <a:rPr lang="en-US"/>
                      <a:t>10</a:t>
                    </a:r>
                  </a:p>
                </p:txBody>
              </p:sp>
              <p:sp>
                <p:nvSpPr>
                  <p:cNvPr id="20504" name="TextBox 24"/>
                  <p:cNvSpPr txBox="1">
                    <a:spLocks noChangeArrowheads="1"/>
                  </p:cNvSpPr>
                  <p:nvPr/>
                </p:nvSpPr>
                <p:spPr bwMode="auto">
                  <a:xfrm>
                    <a:off x="2057400" y="5638800"/>
                    <a:ext cx="338554" cy="276999"/>
                  </a:xfrm>
                  <a:prstGeom prst="rect">
                    <a:avLst/>
                  </a:prstGeom>
                  <a:noFill/>
                  <a:ln w="9525">
                    <a:noFill/>
                    <a:miter lim="800000"/>
                    <a:headEnd/>
                    <a:tailEnd/>
                  </a:ln>
                </p:spPr>
                <p:txBody>
                  <a:bodyPr wrap="none">
                    <a:spAutoFit/>
                  </a:bodyPr>
                  <a:lstStyle/>
                  <a:p>
                    <a:r>
                      <a:rPr lang="en-US"/>
                      <a:t>00</a:t>
                    </a:r>
                  </a:p>
                </p:txBody>
              </p:sp>
              <p:sp>
                <p:nvSpPr>
                  <p:cNvPr id="20505" name="TextBox 25"/>
                  <p:cNvSpPr txBox="1">
                    <a:spLocks noChangeArrowheads="1"/>
                  </p:cNvSpPr>
                  <p:nvPr/>
                </p:nvSpPr>
                <p:spPr bwMode="auto">
                  <a:xfrm>
                    <a:off x="2057400" y="4343400"/>
                    <a:ext cx="338554" cy="276999"/>
                  </a:xfrm>
                  <a:prstGeom prst="rect">
                    <a:avLst/>
                  </a:prstGeom>
                  <a:noFill/>
                  <a:ln w="9525">
                    <a:noFill/>
                    <a:miter lim="800000"/>
                    <a:headEnd/>
                    <a:tailEnd/>
                  </a:ln>
                </p:spPr>
                <p:txBody>
                  <a:bodyPr wrap="none">
                    <a:spAutoFit/>
                  </a:bodyPr>
                  <a:lstStyle/>
                  <a:p>
                    <a:r>
                      <a:rPr lang="en-US"/>
                      <a:t>01</a:t>
                    </a:r>
                  </a:p>
                </p:txBody>
              </p:sp>
            </p:grpSp>
          </p:grpSp>
          <p:sp>
            <p:nvSpPr>
              <p:cNvPr id="23" name="Arc 22"/>
              <p:cNvSpPr/>
              <p:nvPr/>
            </p:nvSpPr>
            <p:spPr bwMode="auto">
              <a:xfrm rot="2700000">
                <a:off x="2359025" y="4645025"/>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grpSp>
        <p:sp>
          <p:nvSpPr>
            <p:cNvPr id="24" name="Arc 23"/>
            <p:cNvSpPr/>
            <p:nvPr/>
          </p:nvSpPr>
          <p:spPr bwMode="auto">
            <a:xfrm rot="8191750">
              <a:off x="2382838" y="4627123"/>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sp>
          <p:nvSpPr>
            <p:cNvPr id="25" name="Arc 24"/>
            <p:cNvSpPr/>
            <p:nvPr/>
          </p:nvSpPr>
          <p:spPr bwMode="auto">
            <a:xfrm rot="13468830">
              <a:off x="2341563" y="4627563"/>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sp>
          <p:nvSpPr>
            <p:cNvPr id="26" name="Arc 25"/>
            <p:cNvSpPr/>
            <p:nvPr/>
          </p:nvSpPr>
          <p:spPr bwMode="auto">
            <a:xfrm rot="18854165">
              <a:off x="2341563" y="4627563"/>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grpSp>
      <p:sp>
        <p:nvSpPr>
          <p:cNvPr id="27" name="Slide Number Placeholder 26"/>
          <p:cNvSpPr>
            <a:spLocks noGrp="1"/>
          </p:cNvSpPr>
          <p:nvPr>
            <p:ph type="sldNum" sz="quarter" idx="11"/>
          </p:nvPr>
        </p:nvSpPr>
        <p:spPr/>
        <p:txBody>
          <a:bodyPr/>
          <a:lstStyle/>
          <a:p>
            <a:pPr>
              <a:defRPr/>
            </a:pPr>
            <a:r>
              <a:rPr lang="en-US" smtClean="0"/>
              <a:t>Slide </a:t>
            </a:r>
            <a:fld id="{AED54991-5E58-483C-BD99-8331CED5E864}" type="slidenum">
              <a:rPr lang="en-US" smtClean="0"/>
              <a:pPr>
                <a:defRPr/>
              </a:pPr>
              <a:t>23</a:t>
            </a:fld>
            <a:endParaRPr lang="en-US"/>
          </a:p>
        </p:txBody>
      </p:sp>
      <p:sp>
        <p:nvSpPr>
          <p:cNvPr id="28"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30" name="Footer Placeholder 29"/>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Grp="1" noChangeAspect="1" noChangeArrowheads="1"/>
          </p:cNvPicPr>
          <p:nvPr>
            <p:ph idx="1"/>
          </p:nvPr>
        </p:nvPicPr>
        <p:blipFill>
          <a:blip r:embed="rId3" cstate="print"/>
          <a:srcRect/>
          <a:stretch>
            <a:fillRect/>
          </a:stretch>
        </p:blipFill>
        <p:spPr>
          <a:xfrm>
            <a:off x="4800600" y="2362200"/>
            <a:ext cx="4176713" cy="3352800"/>
          </a:xfrm>
          <a:noFill/>
        </p:spPr>
      </p:pic>
      <p:sp>
        <p:nvSpPr>
          <p:cNvPr id="21507" name="Title 1"/>
          <p:cNvSpPr>
            <a:spLocks noGrp="1"/>
          </p:cNvSpPr>
          <p:nvPr>
            <p:ph type="title"/>
          </p:nvPr>
        </p:nvSpPr>
        <p:spPr>
          <a:xfrm>
            <a:off x="685800" y="685800"/>
            <a:ext cx="7772400" cy="685800"/>
          </a:xfrm>
        </p:spPr>
        <p:txBody>
          <a:bodyPr/>
          <a:lstStyle/>
          <a:p>
            <a:r>
              <a:rPr lang="en-US" sz="3200" smtClean="0"/>
              <a:t>Encoding</a:t>
            </a:r>
          </a:p>
        </p:txBody>
      </p:sp>
      <p:sp>
        <p:nvSpPr>
          <p:cNvPr id="19462" name="Rectangle 6"/>
          <p:cNvSpPr>
            <a:spLocks noChangeArrowheads="1"/>
          </p:cNvSpPr>
          <p:nvPr/>
        </p:nvSpPr>
        <p:spPr bwMode="auto">
          <a:xfrm>
            <a:off x="685800" y="1371600"/>
            <a:ext cx="7772400" cy="5078413"/>
          </a:xfrm>
          <a:prstGeom prst="rect">
            <a:avLst/>
          </a:prstGeom>
          <a:noFill/>
          <a:ln w="9525">
            <a:noFill/>
            <a:miter lim="800000"/>
            <a:headEnd/>
            <a:tailEnd/>
          </a:ln>
        </p:spPr>
        <p:txBody>
          <a:bodyPr>
            <a:spAutoFit/>
          </a:bodyPr>
          <a:lstStyle/>
          <a:p>
            <a:pPr marL="342900" indent="-342900">
              <a:buFont typeface="Arial" pitchFamily="34" charset="0"/>
              <a:buChar char="•"/>
              <a:defRPr/>
            </a:pPr>
            <a:r>
              <a:rPr lang="en-US" sz="1800" dirty="0">
                <a:latin typeface="+mn-lt"/>
              </a:rPr>
              <a:t>Two carrier frequencies (f1 and f2)</a:t>
            </a:r>
          </a:p>
          <a:p>
            <a:pPr marL="342900" indent="-342900">
              <a:buFont typeface="Arial" pitchFamily="34" charset="0"/>
              <a:buChar char="•"/>
              <a:defRPr/>
            </a:pPr>
            <a:r>
              <a:rPr lang="en-US" sz="1800" dirty="0">
                <a:latin typeface="+mn-lt"/>
              </a:rPr>
              <a:t>The frequency of one carrier is twice the frequency of the other</a:t>
            </a:r>
          </a:p>
          <a:p>
            <a:pPr marL="342900" indent="-342900">
              <a:buFont typeface="Arial" pitchFamily="34" charset="0"/>
              <a:buChar char="•"/>
              <a:defRPr/>
            </a:pPr>
            <a:r>
              <a:rPr lang="en-US" sz="1800" dirty="0">
                <a:latin typeface="+mn-lt"/>
              </a:rPr>
              <a:t>Information bits are separated into even and odd bits – duration of each bit is doubled</a:t>
            </a:r>
          </a:p>
          <a:p>
            <a:pPr marL="342900" indent="-342900">
              <a:defRPr/>
            </a:pPr>
            <a:endParaRPr lang="en-US" sz="1800" dirty="0">
              <a:latin typeface="+mn-lt"/>
            </a:endParaRPr>
          </a:p>
          <a:p>
            <a:pPr marL="342900" indent="-342900">
              <a:defRPr/>
            </a:pPr>
            <a:r>
              <a:rPr lang="en-US" sz="1800" i="1" dirty="0">
                <a:latin typeface="+mn-lt"/>
              </a:rPr>
              <a:t>	</a:t>
            </a:r>
            <a:r>
              <a:rPr lang="en-US" sz="1800" i="1" dirty="0"/>
              <a:t>MSK signal rules:</a:t>
            </a: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r>
              <a:rPr lang="en-US" sz="1800" dirty="0">
                <a:latin typeface="+mn-lt"/>
              </a:rPr>
              <a:t>Each bit is encoded as a half sinusoid</a:t>
            </a:r>
          </a:p>
          <a:p>
            <a:pPr marL="342900" indent="-342900">
              <a:buFont typeface="Arial" pitchFamily="34" charset="0"/>
              <a:buChar char="•"/>
              <a:defRPr/>
            </a:pPr>
            <a:r>
              <a:rPr lang="en-US" sz="1800" dirty="0">
                <a:latin typeface="+mn-lt"/>
              </a:rPr>
              <a:t>Bit to Symbol Mapping: 1:1</a:t>
            </a:r>
          </a:p>
        </p:txBody>
      </p:sp>
      <p:graphicFrame>
        <p:nvGraphicFramePr>
          <p:cNvPr id="8" name="Table 7"/>
          <p:cNvGraphicFramePr>
            <a:graphicFrameLocks noGrp="1"/>
          </p:cNvGraphicFramePr>
          <p:nvPr/>
        </p:nvGraphicFramePr>
        <p:xfrm>
          <a:off x="762000" y="3124200"/>
          <a:ext cx="3809999" cy="2285998"/>
        </p:xfrm>
        <a:graphic>
          <a:graphicData uri="http://schemas.openxmlformats.org/drawingml/2006/table">
            <a:tbl>
              <a:tblPr firstRow="1" bandRow="1">
                <a:tableStyleId>{5C22544A-7EE6-4342-B048-85BDC9FD1C3A}</a:tableStyleId>
              </a:tblPr>
              <a:tblGrid>
                <a:gridCol w="743414"/>
                <a:gridCol w="743414"/>
                <a:gridCol w="2323171"/>
              </a:tblGrid>
              <a:tr h="707010">
                <a:tc>
                  <a:txBody>
                    <a:bodyPr/>
                    <a:lstStyle/>
                    <a:p>
                      <a:pPr algn="ctr"/>
                      <a:r>
                        <a:rPr lang="en-US" sz="1200" b="0" dirty="0" smtClean="0"/>
                        <a:t>Even Bit</a:t>
                      </a:r>
                      <a:endParaRPr lang="en-US" b="0" dirty="0"/>
                    </a:p>
                  </a:txBody>
                  <a:tcPr anchor="ctr"/>
                </a:tc>
                <a:tc>
                  <a:txBody>
                    <a:bodyPr/>
                    <a:lstStyle/>
                    <a:p>
                      <a:pPr algn="ctr"/>
                      <a:r>
                        <a:rPr lang="en-US" sz="1200" b="1" dirty="0" smtClean="0"/>
                        <a:t>Odd Bit</a:t>
                      </a:r>
                      <a:endParaRPr lang="en-US" sz="1200" b="1" dirty="0"/>
                    </a:p>
                  </a:txBody>
                  <a:tcPr anchor="ctr"/>
                </a:tc>
                <a:tc>
                  <a:txBody>
                    <a:bodyPr/>
                    <a:lstStyle/>
                    <a:p>
                      <a:pPr algn="ctr"/>
                      <a:r>
                        <a:rPr lang="en-US" sz="1200" b="0" dirty="0" smtClean="0"/>
                        <a:t>Output signal</a:t>
                      </a:r>
                      <a:endParaRPr lang="en-US" sz="1200" b="0" dirty="0"/>
                    </a:p>
                  </a:txBody>
                  <a:tcPr anchor="ctr"/>
                </a:tc>
              </a:tr>
              <a:tr h="471340">
                <a:tc>
                  <a:txBody>
                    <a:bodyPr/>
                    <a:lstStyle/>
                    <a:p>
                      <a:pPr algn="ctr"/>
                      <a:r>
                        <a:rPr lang="en-US" sz="1400" dirty="0" smtClean="0"/>
                        <a:t>0</a:t>
                      </a:r>
                      <a:endParaRPr lang="en-US" sz="1400" dirty="0"/>
                    </a:p>
                  </a:txBody>
                  <a:tcPr marT="0" marB="0" anchor="ctr"/>
                </a:tc>
                <a:tc>
                  <a:txBody>
                    <a:bodyPr/>
                    <a:lstStyle/>
                    <a:p>
                      <a:pPr algn="ctr"/>
                      <a:r>
                        <a:rPr lang="en-US" sz="1400" dirty="0" smtClean="0"/>
                        <a:t>0</a:t>
                      </a:r>
                      <a:endParaRPr lang="en-US" sz="1400" dirty="0"/>
                    </a:p>
                  </a:txBody>
                  <a:tcPr marT="0" marB="0" anchor="ctr"/>
                </a:tc>
                <a:tc>
                  <a:txBody>
                    <a:bodyPr/>
                    <a:lstStyle/>
                    <a:p>
                      <a:r>
                        <a:rPr lang="en-US" sz="1400" dirty="0" smtClean="0"/>
                        <a:t>Invert  f2</a:t>
                      </a:r>
                      <a:endParaRPr lang="en-US" sz="1400" dirty="0"/>
                    </a:p>
                  </a:txBody>
                  <a:tcPr marT="0" marB="0" anchor="ctr"/>
                </a:tc>
              </a:tr>
              <a:tr h="369216">
                <a:tc>
                  <a:txBody>
                    <a:bodyPr/>
                    <a:lstStyle/>
                    <a:p>
                      <a:pPr algn="ctr"/>
                      <a:r>
                        <a:rPr lang="en-US" sz="1400" dirty="0" smtClean="0"/>
                        <a:t>1</a:t>
                      </a:r>
                      <a:endParaRPr lang="en-US" sz="1400" dirty="0"/>
                    </a:p>
                  </a:txBody>
                  <a:tcPr marT="0" marB="0" anchor="ctr"/>
                </a:tc>
                <a:tc>
                  <a:txBody>
                    <a:bodyPr/>
                    <a:lstStyle/>
                    <a:p>
                      <a:pPr algn="ctr"/>
                      <a:r>
                        <a:rPr lang="en-US" sz="1400" dirty="0" smtClean="0"/>
                        <a:t>0</a:t>
                      </a:r>
                      <a:endParaRPr lang="en-US" sz="1400" dirty="0"/>
                    </a:p>
                  </a:txBody>
                  <a:tcPr marT="0" marB="0" anchor="ctr"/>
                </a:tc>
                <a:tc>
                  <a:txBody>
                    <a:bodyPr/>
                    <a:lstStyle/>
                    <a:p>
                      <a:r>
                        <a:rPr lang="en-US" sz="1400" dirty="0" smtClean="0"/>
                        <a:t>Invert  f1</a:t>
                      </a:r>
                      <a:endParaRPr lang="en-US" sz="1400" dirty="0"/>
                    </a:p>
                  </a:txBody>
                  <a:tcPr marT="0" marB="0" anchor="ctr"/>
                </a:tc>
              </a:tr>
              <a:tr h="369216">
                <a:tc>
                  <a:txBody>
                    <a:bodyPr/>
                    <a:lstStyle/>
                    <a:p>
                      <a:pPr algn="ctr"/>
                      <a:r>
                        <a:rPr lang="en-US" sz="1400" dirty="0" smtClean="0"/>
                        <a:t>0</a:t>
                      </a:r>
                      <a:endParaRPr lang="en-US" sz="1400" dirty="0"/>
                    </a:p>
                  </a:txBody>
                  <a:tcPr marT="0" marB="0" anchor="ctr"/>
                </a:tc>
                <a:tc>
                  <a:txBody>
                    <a:bodyPr/>
                    <a:lstStyle/>
                    <a:p>
                      <a:pPr algn="ctr"/>
                      <a:r>
                        <a:rPr lang="en-US" sz="1400" dirty="0" smtClean="0"/>
                        <a:t>1</a:t>
                      </a:r>
                      <a:endParaRPr lang="en-US" sz="1400" dirty="0"/>
                    </a:p>
                  </a:txBody>
                  <a:tcPr marT="0" marB="0" anchor="ctr"/>
                </a:tc>
                <a:tc>
                  <a:txBody>
                    <a:bodyPr/>
                    <a:lstStyle/>
                    <a:p>
                      <a:r>
                        <a:rPr lang="en-US" sz="1400" dirty="0" smtClean="0"/>
                        <a:t>Adopt  f1 without change</a:t>
                      </a:r>
                      <a:endParaRPr lang="en-US" sz="1400" dirty="0"/>
                    </a:p>
                  </a:txBody>
                  <a:tcPr marT="0" marB="0" anchor="ctr"/>
                </a:tc>
              </a:tr>
              <a:tr h="369216">
                <a:tc>
                  <a:txBody>
                    <a:bodyPr/>
                    <a:lstStyle/>
                    <a:p>
                      <a:pPr algn="ctr"/>
                      <a:r>
                        <a:rPr lang="en-US" sz="1400" dirty="0" smtClean="0"/>
                        <a:t>1</a:t>
                      </a:r>
                      <a:endParaRPr lang="en-US" sz="1400" dirty="0"/>
                    </a:p>
                  </a:txBody>
                  <a:tcPr marT="0" marB="0" anchor="ctr"/>
                </a:tc>
                <a:tc>
                  <a:txBody>
                    <a:bodyPr/>
                    <a:lstStyle/>
                    <a:p>
                      <a:pPr algn="ctr"/>
                      <a:r>
                        <a:rPr lang="en-US" sz="1400" dirty="0" smtClean="0"/>
                        <a:t>1</a:t>
                      </a:r>
                      <a:endParaRPr lang="en-US" sz="1400" dirty="0"/>
                    </a:p>
                  </a:txBody>
                  <a:tcPr marT="0" marB="0" anchor="ctr"/>
                </a:tc>
                <a:tc>
                  <a:txBody>
                    <a:bodyPr/>
                    <a:lstStyle/>
                    <a:p>
                      <a:r>
                        <a:rPr lang="en-US" sz="1400" dirty="0" smtClean="0"/>
                        <a:t>Adopt  f2 without change</a:t>
                      </a:r>
                      <a:endParaRPr lang="en-US" sz="1400" dirty="0"/>
                    </a:p>
                  </a:txBody>
                  <a:tcPr marT="0" marB="0" anchor="ctr"/>
                </a:tc>
              </a:tr>
            </a:tbl>
          </a:graphicData>
        </a:graphic>
      </p:graphicFrame>
      <p:sp>
        <p:nvSpPr>
          <p:cNvPr id="10" name="Slide Number Placeholder 3"/>
          <p:cNvSpPr txBox="1">
            <a:spLocks/>
          </p:cNvSpPr>
          <p:nvPr/>
        </p:nvSpPr>
        <p:spPr bwMode="auto">
          <a:xfrm>
            <a:off x="4343400" y="6553200"/>
            <a:ext cx="530225" cy="182563"/>
          </a:xfrm>
          <a:prstGeom prst="rect">
            <a:avLst/>
          </a:prstGeom>
          <a:noFill/>
          <a:ln w="9525">
            <a:noFill/>
            <a:miter lim="800000"/>
            <a:headEnd/>
            <a:tailEnd/>
          </a:ln>
          <a:effectLst/>
        </p:spPr>
        <p:txBody>
          <a:bodyPr lIns="0" tIns="0" rIns="0" bIns="0">
            <a:spAutoFit/>
          </a:bodyPr>
          <a:lstStyle/>
          <a:p>
            <a:pPr algn="r" eaLnBrk="0" hangingPunct="0">
              <a:defRPr/>
            </a:pPr>
            <a:r>
              <a:rPr lang="en-US">
                <a:cs typeface="+mn-cs"/>
              </a:rPr>
              <a:t>Slide </a:t>
            </a:r>
            <a:fld id="{ACD54151-DB9C-46A6-9B3D-33B332F3A528}" type="slidenum">
              <a:rPr lang="en-US">
                <a:cs typeface="+mn-cs"/>
              </a:rPr>
              <a:pPr algn="r" eaLnBrk="0" hangingPunct="0">
                <a:defRPr/>
              </a:pPr>
              <a:t>24</a:t>
            </a:fld>
            <a:endParaRPr lang="en-US">
              <a:cs typeface="+mn-cs"/>
            </a:endParaRPr>
          </a:p>
        </p:txBody>
      </p:sp>
      <p:sp>
        <p:nvSpPr>
          <p:cNvPr id="12"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9" name="Rectangle 8"/>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5"/>
          <p:cNvSpPr>
            <a:spLocks noGrp="1"/>
          </p:cNvSpPr>
          <p:nvPr>
            <p:ph type="sldNum" sz="quarter" idx="12"/>
          </p:nvPr>
        </p:nvSpPr>
        <p:spPr/>
        <p:txBody>
          <a:bodyPr/>
          <a:lstStyle/>
          <a:p>
            <a:pPr>
              <a:defRPr/>
            </a:pPr>
            <a:r>
              <a:rPr lang="en-US" dirty="0" smtClean="0"/>
              <a:t>Slide </a:t>
            </a:r>
            <a:fld id="{07643638-7772-4572-B7F1-EA572377FEE7}" type="slidenum">
              <a:rPr lang="en-US" smtClean="0"/>
              <a:pPr>
                <a:defRPr/>
              </a:pPr>
              <a:t>25</a:t>
            </a:fld>
            <a:endParaRPr lang="en-US" dirty="0" smtClean="0"/>
          </a:p>
        </p:txBody>
      </p:sp>
      <p:sp>
        <p:nvSpPr>
          <p:cNvPr id="17411" name="Rectangle 2"/>
          <p:cNvSpPr>
            <a:spLocks noGrp="1" noChangeArrowheads="1"/>
          </p:cNvSpPr>
          <p:nvPr>
            <p:ph type="ctrTitle"/>
          </p:nvPr>
        </p:nvSpPr>
        <p:spPr>
          <a:xfrm>
            <a:off x="685800" y="2286000"/>
            <a:ext cx="7772400" cy="1143000"/>
          </a:xfrm>
        </p:spPr>
        <p:txBody>
          <a:bodyPr/>
          <a:lstStyle/>
          <a:p>
            <a:pPr eaLnBrk="1" hangingPunct="1"/>
            <a:r>
              <a:rPr lang="en-US" dirty="0" smtClean="0"/>
              <a:t>433 MHz PHY</a:t>
            </a:r>
          </a:p>
        </p:txBody>
      </p:sp>
      <p:sp>
        <p:nvSpPr>
          <p:cNvPr id="7"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idx="4294967295"/>
          </p:nvPr>
        </p:nvSpPr>
        <p:spPr>
          <a:xfrm>
            <a:off x="457200" y="685800"/>
            <a:ext cx="8229600" cy="762000"/>
          </a:xfrm>
        </p:spPr>
        <p:txBody>
          <a:bodyPr/>
          <a:lstStyle/>
          <a:p>
            <a:r>
              <a:rPr lang="en-US" sz="3200" smtClean="0"/>
              <a:t>PPDU</a:t>
            </a:r>
          </a:p>
        </p:txBody>
      </p:sp>
      <p:sp>
        <p:nvSpPr>
          <p:cNvPr id="31747" name="Content Placeholder 2"/>
          <p:cNvSpPr>
            <a:spLocks noGrp="1"/>
          </p:cNvSpPr>
          <p:nvPr>
            <p:ph idx="1"/>
          </p:nvPr>
        </p:nvSpPr>
        <p:spPr>
          <a:xfrm>
            <a:off x="685800" y="1447800"/>
            <a:ext cx="7772400" cy="4876800"/>
          </a:xfrm>
        </p:spPr>
        <p:txBody>
          <a:bodyPr/>
          <a:lstStyle/>
          <a:p>
            <a:endParaRPr lang="en-US" sz="2000" dirty="0" smtClean="0"/>
          </a:p>
          <a:p>
            <a:endParaRPr lang="en-US" sz="2000" dirty="0" smtClean="0"/>
          </a:p>
          <a:p>
            <a:endParaRPr lang="en-US" sz="2000" dirty="0" smtClean="0"/>
          </a:p>
          <a:p>
            <a:endParaRPr lang="en-US" sz="2000" dirty="0" smtClean="0"/>
          </a:p>
          <a:p>
            <a:endParaRPr lang="en-US" sz="2000" dirty="0" smtClean="0"/>
          </a:p>
          <a:p>
            <a:r>
              <a:rPr lang="en-US" sz="2000" dirty="0" smtClean="0"/>
              <a:t>Preamble Field</a:t>
            </a:r>
          </a:p>
          <a:p>
            <a:pPr lvl="1"/>
            <a:r>
              <a:rPr lang="en-US" sz="1600" dirty="0" smtClean="0"/>
              <a:t>Alternate sequence of  “0”s and “1”s: </a:t>
            </a:r>
          </a:p>
          <a:p>
            <a:pPr lvl="1"/>
            <a:r>
              <a:rPr lang="en-US" sz="1600" dirty="0" smtClean="0"/>
              <a:t>“01010101 01010101 01010101 01010101”</a:t>
            </a:r>
          </a:p>
          <a:p>
            <a:r>
              <a:rPr lang="en-US" sz="2000" dirty="0" smtClean="0">
                <a:sym typeface="Wingdings" pitchFamily="2" charset="2"/>
              </a:rPr>
              <a:t>Start of Frame Delimiter (SFD)</a:t>
            </a:r>
          </a:p>
          <a:p>
            <a:pPr lvl="1"/>
            <a:r>
              <a:rPr lang="en-US" sz="1600" dirty="0" smtClean="0">
                <a:sym typeface="Wingdings" pitchFamily="2" charset="2"/>
              </a:rPr>
              <a:t>2 byte SFD format: “1111011100110001”</a:t>
            </a:r>
          </a:p>
          <a:p>
            <a:r>
              <a:rPr lang="en-US" sz="2200" dirty="0" smtClean="0">
                <a:sym typeface="Wingdings" pitchFamily="2" charset="2"/>
              </a:rPr>
              <a:t>Length Field</a:t>
            </a:r>
          </a:p>
          <a:p>
            <a:pPr lvl="1"/>
            <a:r>
              <a:rPr lang="en-US" sz="1600" dirty="0" smtClean="0">
                <a:sym typeface="Wingdings" pitchFamily="2" charset="2"/>
              </a:rPr>
              <a:t>Max length of 127 octets</a:t>
            </a:r>
          </a:p>
        </p:txBody>
      </p:sp>
      <p:grpSp>
        <p:nvGrpSpPr>
          <p:cNvPr id="2" name="Group 20"/>
          <p:cNvGrpSpPr>
            <a:grpSpLocks/>
          </p:cNvGrpSpPr>
          <p:nvPr/>
        </p:nvGrpSpPr>
        <p:grpSpPr bwMode="auto">
          <a:xfrm>
            <a:off x="1447800" y="1752600"/>
            <a:ext cx="6172200" cy="1371600"/>
            <a:chOff x="1828800" y="2133600"/>
            <a:chExt cx="3962400" cy="914400"/>
          </a:xfrm>
        </p:grpSpPr>
        <p:sp>
          <p:nvSpPr>
            <p:cNvPr id="31752" name="Rectangle 5"/>
            <p:cNvSpPr>
              <a:spLocks noChangeArrowheads="1"/>
            </p:cNvSpPr>
            <p:nvPr/>
          </p:nvSpPr>
          <p:spPr bwMode="auto">
            <a:xfrm>
              <a:off x="1828800" y="2438400"/>
              <a:ext cx="990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Preamble</a:t>
              </a:r>
            </a:p>
          </p:txBody>
        </p:sp>
        <p:sp>
          <p:nvSpPr>
            <p:cNvPr id="31753" name="Rectangle 6"/>
            <p:cNvSpPr>
              <a:spLocks noChangeArrowheads="1"/>
            </p:cNvSpPr>
            <p:nvPr/>
          </p:nvSpPr>
          <p:spPr bwMode="auto">
            <a:xfrm>
              <a:off x="2819400" y="2438400"/>
              <a:ext cx="990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SFD</a:t>
              </a:r>
            </a:p>
          </p:txBody>
        </p:sp>
        <p:sp>
          <p:nvSpPr>
            <p:cNvPr id="31754" name="Rectangle 7"/>
            <p:cNvSpPr>
              <a:spLocks noChangeArrowheads="1"/>
            </p:cNvSpPr>
            <p:nvPr/>
          </p:nvSpPr>
          <p:spPr bwMode="auto">
            <a:xfrm>
              <a:off x="3810000" y="2438400"/>
              <a:ext cx="7620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Length</a:t>
              </a:r>
            </a:p>
          </p:txBody>
        </p:sp>
        <p:sp>
          <p:nvSpPr>
            <p:cNvPr id="31755" name="Rectangle 8"/>
            <p:cNvSpPr>
              <a:spLocks noChangeArrowheads="1"/>
            </p:cNvSpPr>
            <p:nvPr/>
          </p:nvSpPr>
          <p:spPr bwMode="auto">
            <a:xfrm>
              <a:off x="4572000" y="2438400"/>
              <a:ext cx="228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R</a:t>
              </a:r>
            </a:p>
          </p:txBody>
        </p:sp>
        <p:sp>
          <p:nvSpPr>
            <p:cNvPr id="31756" name="Rectangle 10"/>
            <p:cNvSpPr>
              <a:spLocks noChangeArrowheads="1"/>
            </p:cNvSpPr>
            <p:nvPr/>
          </p:nvSpPr>
          <p:spPr bwMode="auto">
            <a:xfrm>
              <a:off x="4800600" y="2438400"/>
              <a:ext cx="990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PSDU</a:t>
              </a:r>
            </a:p>
          </p:txBody>
        </p:sp>
        <p:sp>
          <p:nvSpPr>
            <p:cNvPr id="31757" name="Rectangle 11"/>
            <p:cNvSpPr>
              <a:spLocks noChangeArrowheads="1"/>
            </p:cNvSpPr>
            <p:nvPr/>
          </p:nvSpPr>
          <p:spPr bwMode="auto">
            <a:xfrm>
              <a:off x="1828800" y="2743200"/>
              <a:ext cx="19812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Synchronization Header</a:t>
              </a:r>
            </a:p>
          </p:txBody>
        </p:sp>
        <p:sp>
          <p:nvSpPr>
            <p:cNvPr id="31758" name="Rectangle 13"/>
            <p:cNvSpPr>
              <a:spLocks noChangeArrowheads="1"/>
            </p:cNvSpPr>
            <p:nvPr/>
          </p:nvSpPr>
          <p:spPr bwMode="auto">
            <a:xfrm>
              <a:off x="3810000" y="27432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PHY Header</a:t>
              </a:r>
            </a:p>
          </p:txBody>
        </p:sp>
        <p:sp>
          <p:nvSpPr>
            <p:cNvPr id="31759" name="Rectangle 14"/>
            <p:cNvSpPr>
              <a:spLocks noChangeArrowheads="1"/>
            </p:cNvSpPr>
            <p:nvPr/>
          </p:nvSpPr>
          <p:spPr bwMode="auto">
            <a:xfrm>
              <a:off x="4800600" y="27432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PHY Payload (MAC Frame)</a:t>
              </a:r>
            </a:p>
          </p:txBody>
        </p:sp>
        <p:sp>
          <p:nvSpPr>
            <p:cNvPr id="31760" name="Rectangle 15"/>
            <p:cNvSpPr>
              <a:spLocks noChangeArrowheads="1"/>
            </p:cNvSpPr>
            <p:nvPr/>
          </p:nvSpPr>
          <p:spPr bwMode="auto">
            <a:xfrm>
              <a:off x="18288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4 Octets</a:t>
              </a:r>
            </a:p>
          </p:txBody>
        </p:sp>
        <p:sp>
          <p:nvSpPr>
            <p:cNvPr id="31761" name="Rectangle 16"/>
            <p:cNvSpPr>
              <a:spLocks noChangeArrowheads="1"/>
            </p:cNvSpPr>
            <p:nvPr/>
          </p:nvSpPr>
          <p:spPr bwMode="auto">
            <a:xfrm>
              <a:off x="28194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dirty="0" smtClean="0">
                  <a:solidFill>
                    <a:srgbClr val="333300"/>
                  </a:solidFill>
                </a:rPr>
                <a:t>2</a:t>
              </a:r>
              <a:r>
                <a:rPr lang="en-US" sz="1600" dirty="0" smtClean="0"/>
                <a:t> </a:t>
              </a:r>
              <a:r>
                <a:rPr lang="en-US" sz="1600" dirty="0"/>
                <a:t>Octet</a:t>
              </a:r>
              <a:endParaRPr lang="en-US" dirty="0"/>
            </a:p>
          </p:txBody>
        </p:sp>
        <p:sp>
          <p:nvSpPr>
            <p:cNvPr id="31762" name="Rectangle 17"/>
            <p:cNvSpPr>
              <a:spLocks noChangeArrowheads="1"/>
            </p:cNvSpPr>
            <p:nvPr/>
          </p:nvSpPr>
          <p:spPr bwMode="auto">
            <a:xfrm>
              <a:off x="38100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1 Octet</a:t>
              </a:r>
            </a:p>
          </p:txBody>
        </p:sp>
        <p:sp>
          <p:nvSpPr>
            <p:cNvPr id="31763" name="Rectangle 18"/>
            <p:cNvSpPr>
              <a:spLocks noChangeArrowheads="1"/>
            </p:cNvSpPr>
            <p:nvPr/>
          </p:nvSpPr>
          <p:spPr bwMode="auto">
            <a:xfrm>
              <a:off x="48006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Variable</a:t>
              </a:r>
            </a:p>
          </p:txBody>
        </p:sp>
      </p:grpSp>
      <p:sp>
        <p:nvSpPr>
          <p:cNvPr id="19" name="Slide Number Placeholder 18"/>
          <p:cNvSpPr>
            <a:spLocks noGrp="1"/>
          </p:cNvSpPr>
          <p:nvPr>
            <p:ph type="sldNum" sz="quarter" idx="11"/>
          </p:nvPr>
        </p:nvSpPr>
        <p:spPr/>
        <p:txBody>
          <a:bodyPr/>
          <a:lstStyle/>
          <a:p>
            <a:pPr>
              <a:defRPr/>
            </a:pPr>
            <a:r>
              <a:rPr lang="en-US" smtClean="0"/>
              <a:t>Slide </a:t>
            </a:r>
            <a:fld id="{08283DB5-9970-40E4-B0DC-598089F3751C}" type="slidenum">
              <a:rPr lang="en-US" smtClean="0"/>
              <a:pPr>
                <a:defRPr/>
              </a:pPr>
              <a:t>26</a:t>
            </a:fld>
            <a:endParaRPr lang="en-US"/>
          </a:p>
        </p:txBody>
      </p:sp>
      <p:sp>
        <p:nvSpPr>
          <p:cNvPr id="20"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22" name="Footer Placeholder 21"/>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idx="4294967295"/>
          </p:nvPr>
        </p:nvSpPr>
        <p:spPr>
          <a:xfrm>
            <a:off x="457200" y="685800"/>
            <a:ext cx="8229600" cy="762000"/>
          </a:xfrm>
        </p:spPr>
        <p:txBody>
          <a:bodyPr/>
          <a:lstStyle/>
          <a:p>
            <a:r>
              <a:rPr lang="en-US" sz="3200" dirty="0" smtClean="0"/>
              <a:t>Location Enabler and Link Quality</a:t>
            </a:r>
          </a:p>
        </p:txBody>
      </p:sp>
      <p:sp>
        <p:nvSpPr>
          <p:cNvPr id="18435" name="Content Placeholder 2"/>
          <p:cNvSpPr>
            <a:spLocks noGrp="1"/>
          </p:cNvSpPr>
          <p:nvPr>
            <p:ph idx="1"/>
          </p:nvPr>
        </p:nvSpPr>
        <p:spPr>
          <a:xfrm>
            <a:off x="685800" y="1676400"/>
            <a:ext cx="7772400" cy="4724400"/>
          </a:xfrm>
        </p:spPr>
        <p:txBody>
          <a:bodyPr/>
          <a:lstStyle/>
          <a:p>
            <a:r>
              <a:rPr lang="en-US" sz="2400" dirty="0" smtClean="0"/>
              <a:t>RSSI (Received Signal Strength Indicator) is used as  location determination mechanism</a:t>
            </a:r>
          </a:p>
          <a:p>
            <a:pPr lvl="1"/>
            <a:r>
              <a:rPr lang="en-US" sz="1600" dirty="0" smtClean="0">
                <a:solidFill>
                  <a:schemeClr val="tx1"/>
                </a:solidFill>
                <a:latin typeface="+mn-lt"/>
                <a:ea typeface="+mn-ea"/>
                <a:cs typeface="+mn-cs"/>
              </a:rPr>
              <a:t>Power level estimate of received signal </a:t>
            </a:r>
          </a:p>
          <a:p>
            <a:pPr lvl="1"/>
            <a:r>
              <a:rPr lang="en-US" sz="1600" dirty="0" smtClean="0">
                <a:ea typeface="+mn-ea"/>
                <a:cs typeface="+mn-cs"/>
              </a:rPr>
              <a:t>Measured during packet Preamble</a:t>
            </a:r>
            <a:endParaRPr lang="en-US" sz="1600" dirty="0" smtClean="0">
              <a:solidFill>
                <a:schemeClr val="tx1"/>
              </a:solidFill>
              <a:latin typeface="+mn-lt"/>
              <a:ea typeface="+mn-ea"/>
              <a:cs typeface="+mn-cs"/>
            </a:endParaRPr>
          </a:p>
          <a:p>
            <a:pPr lvl="1"/>
            <a:r>
              <a:rPr lang="en-US" sz="1600" dirty="0" smtClean="0">
                <a:solidFill>
                  <a:schemeClr val="tx1"/>
                </a:solidFill>
                <a:latin typeface="+mn-lt"/>
                <a:ea typeface="+mn-ea"/>
                <a:cs typeface="+mn-cs"/>
              </a:rPr>
              <a:t>1 octet value</a:t>
            </a:r>
            <a:endParaRPr lang="en-US" sz="3200" dirty="0" smtClean="0"/>
          </a:p>
          <a:p>
            <a:r>
              <a:rPr lang="en-US" sz="2400" dirty="0" smtClean="0"/>
              <a:t>LQI (Link Quality Indicator) is measurement of the quality of received signal</a:t>
            </a:r>
          </a:p>
          <a:p>
            <a:pPr lvl="1"/>
            <a:r>
              <a:rPr lang="en-US" sz="1600" dirty="0" smtClean="0"/>
              <a:t>Estimate of how easily a received signal can be demodulated</a:t>
            </a:r>
            <a:endParaRPr lang="en-US" sz="4400" dirty="0" smtClean="0">
              <a:solidFill>
                <a:schemeClr val="tx1"/>
              </a:solidFill>
              <a:latin typeface="+mn-lt"/>
              <a:ea typeface="+mn-ea"/>
              <a:cs typeface="+mn-cs"/>
            </a:endParaRPr>
          </a:p>
          <a:p>
            <a:pPr lvl="1"/>
            <a:r>
              <a:rPr lang="en-US" sz="1600" dirty="0" smtClean="0">
                <a:solidFill>
                  <a:schemeClr val="tx1"/>
                </a:solidFill>
                <a:latin typeface="+mn-lt"/>
                <a:ea typeface="+mn-ea"/>
                <a:cs typeface="+mn-cs"/>
              </a:rPr>
              <a:t>The LQI is calculated over the 8 octets following the SFD</a:t>
            </a:r>
          </a:p>
          <a:p>
            <a:pPr lvl="1"/>
            <a:r>
              <a:rPr lang="en-US" sz="1600" dirty="0" smtClean="0">
                <a:ea typeface="+mn-ea"/>
                <a:cs typeface="+mn-cs"/>
              </a:rPr>
              <a:t>1 octet value</a:t>
            </a:r>
            <a:endParaRPr lang="en-US" sz="1600" dirty="0" smtClean="0"/>
          </a:p>
        </p:txBody>
      </p:sp>
      <p:sp>
        <p:nvSpPr>
          <p:cNvPr id="6" name="Slide Number Placeholder 5"/>
          <p:cNvSpPr>
            <a:spLocks noGrp="1"/>
          </p:cNvSpPr>
          <p:nvPr>
            <p:ph type="sldNum" sz="quarter" idx="11"/>
          </p:nvPr>
        </p:nvSpPr>
        <p:spPr/>
        <p:txBody>
          <a:bodyPr/>
          <a:lstStyle/>
          <a:p>
            <a:pPr>
              <a:defRPr/>
            </a:pPr>
            <a:r>
              <a:rPr lang="en-US" smtClean="0"/>
              <a:t>Slide </a:t>
            </a:r>
            <a:fld id="{FDBAEE36-432B-48D1-A3BF-A6589F55E29B}" type="slidenum">
              <a:rPr lang="en-US" smtClean="0"/>
              <a:pPr>
                <a:defRPr/>
              </a:pPr>
              <a:t>27</a:t>
            </a:fld>
            <a:endParaRPr lang="en-US"/>
          </a:p>
        </p:txBody>
      </p:sp>
      <p:sp>
        <p:nvSpPr>
          <p:cNvPr id="7"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9" name="Footer Placeholder 8"/>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idx="4294967295"/>
          </p:nvPr>
        </p:nvSpPr>
        <p:spPr>
          <a:xfrm>
            <a:off x="457200" y="685800"/>
            <a:ext cx="8229600" cy="762000"/>
          </a:xfrm>
        </p:spPr>
        <p:txBody>
          <a:bodyPr/>
          <a:lstStyle/>
          <a:p>
            <a:r>
              <a:rPr lang="en-US" sz="3200" smtClean="0"/>
              <a:t>433 MHz Regulatory Compliance</a:t>
            </a:r>
          </a:p>
        </p:txBody>
      </p:sp>
      <p:graphicFrame>
        <p:nvGraphicFramePr>
          <p:cNvPr id="7" name="Content Placeholder 6"/>
          <p:cNvGraphicFramePr>
            <a:graphicFrameLocks noGrp="1"/>
          </p:cNvGraphicFramePr>
          <p:nvPr>
            <p:ph idx="1"/>
          </p:nvPr>
        </p:nvGraphicFramePr>
        <p:xfrm>
          <a:off x="762000" y="2362200"/>
          <a:ext cx="7772400" cy="3200401"/>
        </p:xfrm>
        <a:graphic>
          <a:graphicData uri="http://schemas.openxmlformats.org/drawingml/2006/table">
            <a:tbl>
              <a:tblPr firstRow="1" bandRow="1">
                <a:tableStyleId>{5C22544A-7EE6-4342-B048-85BDC9FD1C3A}</a:tableStyleId>
              </a:tblPr>
              <a:tblGrid>
                <a:gridCol w="1752600"/>
                <a:gridCol w="1371600"/>
                <a:gridCol w="4648200"/>
              </a:tblGrid>
              <a:tr h="422031">
                <a:tc>
                  <a:txBody>
                    <a:bodyPr/>
                    <a:lstStyle/>
                    <a:p>
                      <a:r>
                        <a:rPr lang="en-US" dirty="0" smtClean="0"/>
                        <a:t>Region</a:t>
                      </a:r>
                      <a:endParaRPr lang="en-US" dirty="0"/>
                    </a:p>
                  </a:txBody>
                  <a:tcPr/>
                </a:tc>
                <a:tc>
                  <a:txBody>
                    <a:bodyPr/>
                    <a:lstStyle/>
                    <a:p>
                      <a:r>
                        <a:rPr lang="en-US" dirty="0" smtClean="0"/>
                        <a:t>Standard</a:t>
                      </a:r>
                      <a:endParaRPr lang="en-US" dirty="0"/>
                    </a:p>
                  </a:txBody>
                  <a:tcPr/>
                </a:tc>
                <a:tc>
                  <a:txBody>
                    <a:bodyPr/>
                    <a:lstStyle/>
                    <a:p>
                      <a:r>
                        <a:rPr lang="en-US" dirty="0" smtClean="0"/>
                        <a:t>Transmit Power</a:t>
                      </a:r>
                      <a:endParaRPr lang="en-US" dirty="0"/>
                    </a:p>
                  </a:txBody>
                  <a:tcPr/>
                </a:tc>
              </a:tr>
              <a:tr h="844062">
                <a:tc>
                  <a:txBody>
                    <a:bodyPr/>
                    <a:lstStyle/>
                    <a:p>
                      <a:r>
                        <a:rPr lang="en-US" dirty="0" smtClean="0"/>
                        <a:t>USA,</a:t>
                      </a:r>
                      <a:r>
                        <a:rPr lang="en-US" baseline="0" dirty="0" smtClean="0"/>
                        <a:t> Canada</a:t>
                      </a:r>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FCC 15.231(e)  RSS-210</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FCC15.240</a:t>
                      </a:r>
                    </a:p>
                  </a:txBody>
                  <a:tcPr anchor="ctr"/>
                </a:tc>
                <a:tc>
                  <a:txBody>
                    <a:bodyPr/>
                    <a:lstStyle/>
                    <a:p>
                      <a:pPr lvl="0"/>
                      <a:r>
                        <a:rPr lang="en-US" sz="1200" dirty="0" smtClean="0"/>
                        <a:t>Field strength: 4400 </a:t>
                      </a:r>
                      <a:r>
                        <a:rPr lang="en-US" sz="1200" dirty="0" err="1" smtClean="0"/>
                        <a:t>uV</a:t>
                      </a:r>
                      <a:r>
                        <a:rPr lang="en-US" sz="1200" dirty="0" smtClean="0"/>
                        <a:t>/m @ 3m</a:t>
                      </a:r>
                    </a:p>
                    <a:p>
                      <a:pPr lvl="0"/>
                      <a:r>
                        <a:rPr lang="en-US" sz="1200" dirty="0" smtClean="0"/>
                        <a:t>10 sec blink rate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5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Field Strength: 55,000 </a:t>
                      </a:r>
                      <a:r>
                        <a:rPr lang="en-US" sz="1200" dirty="0" err="1" smtClean="0"/>
                        <a:t>uV</a:t>
                      </a:r>
                      <a:r>
                        <a:rPr lang="en-US" sz="1200" dirty="0" smtClean="0"/>
                        <a:t>/m @ 3m (deployment restrictions apply)</a:t>
                      </a:r>
                    </a:p>
                  </a:txBody>
                  <a:tcPr anchor="ctr"/>
                </a:tc>
              </a:tr>
              <a:tr h="597877">
                <a:tc>
                  <a:txBody>
                    <a:bodyPr/>
                    <a:lstStyle/>
                    <a:p>
                      <a:r>
                        <a:rPr lang="en-US" dirty="0" smtClean="0"/>
                        <a:t>Europe, Africa</a:t>
                      </a:r>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ISM Band</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EN 300 220</a:t>
                      </a:r>
                    </a:p>
                  </a:txBody>
                  <a:tcPr anchor="ct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200" dirty="0" smtClean="0"/>
                        <a:t>Max ERP: &lt;10 </a:t>
                      </a:r>
                      <a:r>
                        <a:rPr lang="en-US" sz="1200" dirty="0" err="1" smtClean="0"/>
                        <a:t>mW</a:t>
                      </a:r>
                      <a:r>
                        <a:rPr lang="en-US" sz="1200" dirty="0" smtClean="0"/>
                        <a:t> @ 10% or &lt;1mW @ 100% duty cycle</a:t>
                      </a:r>
                      <a:endParaRPr lang="en-US" sz="1800" dirty="0" smtClean="0"/>
                    </a:p>
                  </a:txBody>
                  <a:tcPr anchor="ctr"/>
                </a:tc>
              </a:tr>
              <a:tr h="597877">
                <a:tc>
                  <a:txBody>
                    <a:bodyPr/>
                    <a:lstStyle/>
                    <a:p>
                      <a:r>
                        <a:rPr lang="en-US" dirty="0" smtClean="0"/>
                        <a:t>China</a:t>
                      </a:r>
                      <a:endParaRPr lang="en-US" dirty="0"/>
                    </a:p>
                  </a:txBody>
                  <a:tcPr/>
                </a:tc>
                <a:tc>
                  <a:txBody>
                    <a:bodyPr/>
                    <a:lstStyle/>
                    <a:p>
                      <a:r>
                        <a:rPr lang="en-US" sz="1400" dirty="0" smtClean="0"/>
                        <a:t>SRRC Regulation</a:t>
                      </a:r>
                      <a:endParaRPr lang="en-US" sz="1400" dirty="0"/>
                    </a:p>
                  </a:txBody>
                  <a:tcPr anchor="ct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200" dirty="0" smtClean="0"/>
                        <a:t>Max ERP: 10 </a:t>
                      </a:r>
                      <a:r>
                        <a:rPr lang="en-US" sz="1200" dirty="0" err="1" smtClean="0"/>
                        <a:t>mW</a:t>
                      </a:r>
                      <a:r>
                        <a:rPr lang="en-US" sz="1200" dirty="0" smtClean="0"/>
                        <a:t>, occupied bandwidth &lt; 400 kHz</a:t>
                      </a:r>
                      <a:endParaRPr lang="en-US" sz="1100" dirty="0" smtClean="0"/>
                    </a:p>
                  </a:txBody>
                  <a:tcPr anchor="ctr"/>
                </a:tc>
              </a:tr>
              <a:tr h="738554">
                <a:tc>
                  <a:txBody>
                    <a:bodyPr/>
                    <a:lstStyle/>
                    <a:p>
                      <a:r>
                        <a:rPr lang="en-US" dirty="0" smtClean="0"/>
                        <a:t>Australia, New Zealand</a:t>
                      </a:r>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AS/NZS 4268:2003</a:t>
                      </a:r>
                    </a:p>
                  </a:txBody>
                  <a:tcPr anchor="ctr"/>
                </a:tc>
                <a:tc>
                  <a:txBody>
                    <a:bodyPr/>
                    <a:lstStyle/>
                    <a:p>
                      <a:r>
                        <a:rPr lang="en-US" sz="1200" dirty="0" smtClean="0"/>
                        <a:t>Max ERP:</a:t>
                      </a:r>
                      <a:r>
                        <a:rPr lang="en-US" sz="1200" baseline="0" dirty="0" smtClean="0"/>
                        <a:t> 1</a:t>
                      </a:r>
                      <a:r>
                        <a:rPr lang="en-US" sz="1200" dirty="0" smtClean="0"/>
                        <a:t>5 </a:t>
                      </a:r>
                      <a:r>
                        <a:rPr lang="en-US" sz="1200" dirty="0" err="1" smtClean="0"/>
                        <a:t>mW</a:t>
                      </a:r>
                      <a:endParaRPr lang="en-US" sz="1200" dirty="0"/>
                    </a:p>
                  </a:txBody>
                  <a:tcPr anchor="ctr"/>
                </a:tc>
              </a:tr>
            </a:tbl>
          </a:graphicData>
        </a:graphic>
      </p:graphicFrame>
      <p:sp>
        <p:nvSpPr>
          <p:cNvPr id="6" name="Slide Number Placeholder 5"/>
          <p:cNvSpPr>
            <a:spLocks noGrp="1"/>
          </p:cNvSpPr>
          <p:nvPr>
            <p:ph type="sldNum" sz="quarter" idx="11"/>
          </p:nvPr>
        </p:nvSpPr>
        <p:spPr/>
        <p:txBody>
          <a:bodyPr/>
          <a:lstStyle/>
          <a:p>
            <a:pPr>
              <a:defRPr/>
            </a:pPr>
            <a:r>
              <a:rPr lang="en-US" smtClean="0"/>
              <a:t>Slide </a:t>
            </a:r>
            <a:fld id="{F1CFD07D-02AB-44C2-9BFE-F667927CA65C}" type="slidenum">
              <a:rPr lang="en-US" smtClean="0"/>
              <a:pPr>
                <a:defRPr/>
              </a:pPr>
              <a:t>28</a:t>
            </a:fld>
            <a:endParaRPr lang="en-US"/>
          </a:p>
        </p:txBody>
      </p:sp>
      <p:sp>
        <p:nvSpPr>
          <p:cNvPr id="8" name="Content Placeholder 2"/>
          <p:cNvSpPr txBox="1">
            <a:spLocks/>
          </p:cNvSpPr>
          <p:nvPr/>
        </p:nvSpPr>
        <p:spPr bwMode="auto">
          <a:xfrm>
            <a:off x="685800" y="1524000"/>
            <a:ext cx="7772400" cy="19812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US" sz="1800" kern="0" dirty="0">
                <a:latin typeface="+mn-lt"/>
                <a:cs typeface="+mn-cs"/>
              </a:rPr>
              <a:t>Countries throughout the world permit usage of the 433 MHz band at various ERP levels and duty cycles </a:t>
            </a:r>
          </a:p>
        </p:txBody>
      </p:sp>
      <p:sp>
        <p:nvSpPr>
          <p:cNvPr id="9"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11" name="Footer Placeholder 10"/>
          <p:cNvSpPr>
            <a:spLocks noGrp="1" noChangeArrowheads="1"/>
          </p:cNvSpPr>
          <p:nvPr>
            <p:ph type="ftr" sz="quarter" idx="4294967295"/>
          </p:nvPr>
        </p:nvSpPr>
        <p:spPr bwMode="auto">
          <a:xfrm>
            <a:off x="4376057" y="6489268"/>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5"/>
          <p:cNvSpPr>
            <a:spLocks noGrp="1"/>
          </p:cNvSpPr>
          <p:nvPr>
            <p:ph type="sldNum" sz="quarter" idx="12"/>
          </p:nvPr>
        </p:nvSpPr>
        <p:spPr/>
        <p:txBody>
          <a:bodyPr/>
          <a:lstStyle/>
          <a:p>
            <a:pPr>
              <a:defRPr/>
            </a:pPr>
            <a:r>
              <a:rPr lang="en-US" dirty="0" smtClean="0"/>
              <a:t>Slide </a:t>
            </a:r>
            <a:fld id="{07643638-7772-4572-B7F1-EA572377FEE7}" type="slidenum">
              <a:rPr lang="en-US" smtClean="0"/>
              <a:pPr>
                <a:defRPr/>
              </a:pPr>
              <a:t>29</a:t>
            </a:fld>
            <a:endParaRPr lang="en-US" dirty="0" smtClean="0"/>
          </a:p>
        </p:txBody>
      </p:sp>
      <p:sp>
        <p:nvSpPr>
          <p:cNvPr id="17411" name="Rectangle 2"/>
          <p:cNvSpPr>
            <a:spLocks noGrp="1" noChangeArrowheads="1"/>
          </p:cNvSpPr>
          <p:nvPr>
            <p:ph type="ctrTitle"/>
          </p:nvPr>
        </p:nvSpPr>
        <p:spPr>
          <a:xfrm>
            <a:off x="685800" y="2286000"/>
            <a:ext cx="7772400" cy="1143000"/>
          </a:xfrm>
        </p:spPr>
        <p:txBody>
          <a:bodyPr/>
          <a:lstStyle/>
          <a:p>
            <a:pPr eaLnBrk="1" hangingPunct="1"/>
            <a:r>
              <a:rPr lang="en-US" dirty="0" smtClean="0"/>
              <a:t>2.4 GHz PHY</a:t>
            </a:r>
          </a:p>
        </p:txBody>
      </p:sp>
      <p:sp>
        <p:nvSpPr>
          <p:cNvPr id="7"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 of Proposed Standard</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3</a:t>
            </a:fld>
            <a:endParaRPr lang="en-US"/>
          </a:p>
        </p:txBody>
      </p:sp>
      <p:sp>
        <p:nvSpPr>
          <p:cNvPr id="7" name="Rectangle 6"/>
          <p:cNvSpPr/>
          <p:nvPr/>
        </p:nvSpPr>
        <p:spPr bwMode="auto">
          <a:xfrm>
            <a:off x="3662600" y="1952422"/>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TG4f</a:t>
            </a:r>
          </a:p>
        </p:txBody>
      </p:sp>
      <p:sp>
        <p:nvSpPr>
          <p:cNvPr id="8" name="Rectangle 7"/>
          <p:cNvSpPr/>
          <p:nvPr/>
        </p:nvSpPr>
        <p:spPr bwMode="auto">
          <a:xfrm>
            <a:off x="987640" y="366522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UWB PHY</a:t>
            </a:r>
          </a:p>
        </p:txBody>
      </p:sp>
      <p:sp>
        <p:nvSpPr>
          <p:cNvPr id="9" name="Rectangle 8"/>
          <p:cNvSpPr/>
          <p:nvPr/>
        </p:nvSpPr>
        <p:spPr bwMode="auto">
          <a:xfrm>
            <a:off x="3662600" y="366522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UHF PHY</a:t>
            </a:r>
          </a:p>
        </p:txBody>
      </p:sp>
      <p:sp>
        <p:nvSpPr>
          <p:cNvPr id="10" name="Rectangle 9"/>
          <p:cNvSpPr/>
          <p:nvPr/>
        </p:nvSpPr>
        <p:spPr bwMode="auto">
          <a:xfrm>
            <a:off x="6497924" y="366522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2.4</a:t>
            </a:r>
            <a:r>
              <a:rPr kumimoji="0" lang="en-US" sz="1800" b="1" i="0" u="none" strike="noStrike" cap="none" normalizeH="0" dirty="0" smtClean="0">
                <a:ln>
                  <a:noFill/>
                </a:ln>
                <a:solidFill>
                  <a:schemeClr val="tx1"/>
                </a:solidFill>
                <a:effectLst/>
                <a:latin typeface="+mn-lt"/>
              </a:rPr>
              <a:t> GHz</a:t>
            </a:r>
          </a:p>
          <a:p>
            <a:pPr marL="0" marR="0" indent="0" algn="ctr" defTabSz="914400" rtl="0" eaLnBrk="0" fontAlgn="base" latinLnBrk="0" hangingPunct="0">
              <a:lnSpc>
                <a:spcPct val="100000"/>
              </a:lnSpc>
              <a:spcBef>
                <a:spcPct val="0"/>
              </a:spcBef>
              <a:spcAft>
                <a:spcPct val="0"/>
              </a:spcAft>
              <a:buClrTx/>
              <a:buSzTx/>
              <a:buFontTx/>
              <a:buNone/>
              <a:tabLst/>
            </a:pPr>
            <a:r>
              <a:rPr lang="en-US" sz="1800" b="1" baseline="0" dirty="0" smtClean="0">
                <a:latin typeface="+mn-lt"/>
              </a:rPr>
              <a:t>PHY</a:t>
            </a:r>
            <a:endParaRPr kumimoji="0" lang="en-US" sz="1800" b="1" i="0" u="none" strike="noStrike" cap="none" normalizeH="0" baseline="0" dirty="0" smtClean="0">
              <a:ln>
                <a:noFill/>
              </a:ln>
              <a:solidFill>
                <a:schemeClr val="tx1"/>
              </a:solidFill>
              <a:effectLst/>
              <a:latin typeface="+mn-lt"/>
            </a:endParaRPr>
          </a:p>
        </p:txBody>
      </p:sp>
      <p:cxnSp>
        <p:nvCxnSpPr>
          <p:cNvPr id="12" name="Elbow Connector 11"/>
          <p:cNvCxnSpPr>
            <a:stCxn id="7" idx="2"/>
            <a:endCxn id="9" idx="0"/>
          </p:cNvCxnSpPr>
          <p:nvPr/>
        </p:nvCxnSpPr>
        <p:spPr bwMode="auto">
          <a:xfrm rot="5400000">
            <a:off x="3884374" y="3204606"/>
            <a:ext cx="921229" cy="1588"/>
          </a:xfrm>
          <a:prstGeom prst="bentConnector3">
            <a:avLst>
              <a:gd name="adj1" fmla="val 50000"/>
            </a:avLst>
          </a:prstGeom>
          <a:solidFill>
            <a:schemeClr val="accent1"/>
          </a:solidFill>
          <a:ln w="28575" cap="flat" cmpd="sng" algn="ctr">
            <a:solidFill>
              <a:schemeClr val="tx1"/>
            </a:solidFill>
            <a:prstDash val="solid"/>
            <a:round/>
            <a:headEnd type="none" w="sm" len="sm"/>
            <a:tailEnd type="none" w="sm" len="sm"/>
          </a:ln>
          <a:effectLst/>
        </p:spPr>
      </p:cxnSp>
      <p:cxnSp>
        <p:nvCxnSpPr>
          <p:cNvPr id="14" name="Elbow Connector 13"/>
          <p:cNvCxnSpPr>
            <a:stCxn id="7" idx="2"/>
            <a:endCxn id="8" idx="0"/>
          </p:cNvCxnSpPr>
          <p:nvPr/>
        </p:nvCxnSpPr>
        <p:spPr bwMode="auto">
          <a:xfrm rot="5400000">
            <a:off x="2546894" y="1867126"/>
            <a:ext cx="921229" cy="2674960"/>
          </a:xfrm>
          <a:prstGeom prst="bentConnector3">
            <a:avLst>
              <a:gd name="adj1" fmla="val 50000"/>
            </a:avLst>
          </a:prstGeom>
          <a:solidFill>
            <a:schemeClr val="accent1"/>
          </a:solidFill>
          <a:ln w="28575" cap="flat" cmpd="sng" algn="ctr">
            <a:solidFill>
              <a:schemeClr val="tx1"/>
            </a:solidFill>
            <a:prstDash val="solid"/>
            <a:round/>
            <a:headEnd type="none" w="sm" len="sm"/>
            <a:tailEnd type="none" w="sm" len="sm"/>
          </a:ln>
          <a:effectLst/>
        </p:spPr>
      </p:cxnSp>
      <p:cxnSp>
        <p:nvCxnSpPr>
          <p:cNvPr id="24" name="Elbow Connector 23"/>
          <p:cNvCxnSpPr>
            <a:stCxn id="7" idx="2"/>
            <a:endCxn id="10" idx="0"/>
          </p:cNvCxnSpPr>
          <p:nvPr/>
        </p:nvCxnSpPr>
        <p:spPr bwMode="auto">
          <a:xfrm rot="16200000" flipH="1">
            <a:off x="5302036" y="1786944"/>
            <a:ext cx="921229" cy="2835324"/>
          </a:xfrm>
          <a:prstGeom prst="bentConnector3">
            <a:avLst>
              <a:gd name="adj1" fmla="val 50000"/>
            </a:avLst>
          </a:prstGeom>
          <a:solidFill>
            <a:schemeClr val="accent1"/>
          </a:solidFill>
          <a:ln w="28575" cap="flat" cmpd="sng" algn="ctr">
            <a:solidFill>
              <a:schemeClr val="tx1"/>
            </a:solidFill>
            <a:prstDash val="solid"/>
            <a:round/>
            <a:headEnd type="none" w="sm" len="sm"/>
            <a:tailEnd type="none" w="sm" len="sm"/>
          </a:ln>
          <a:effectLst/>
        </p:spPr>
      </p:cxnSp>
      <p:sp>
        <p:nvSpPr>
          <p:cNvPr id="25" name="Rectangle 24"/>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3"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4AFD2259-2862-450D-ACED-8A6BF09DB7F7}" type="slidenum">
              <a:rPr lang="en-US"/>
              <a:pPr/>
              <a:t>30</a:t>
            </a:fld>
            <a:endParaRPr lang="en-US"/>
          </a:p>
        </p:txBody>
      </p:sp>
      <p:sp>
        <p:nvSpPr>
          <p:cNvPr id="40962" name="Rectangle 2"/>
          <p:cNvSpPr>
            <a:spLocks noGrp="1" noChangeArrowheads="1"/>
          </p:cNvSpPr>
          <p:nvPr>
            <p:ph type="title"/>
          </p:nvPr>
        </p:nvSpPr>
        <p:spPr>
          <a:xfrm>
            <a:off x="685800" y="685800"/>
            <a:ext cx="7772400" cy="711200"/>
          </a:xfrm>
          <a:noFill/>
          <a:ln/>
        </p:spPr>
        <p:txBody>
          <a:bodyPr/>
          <a:lstStyle/>
          <a:p>
            <a:r>
              <a:rPr lang="en-GB" sz="3200" b="1"/>
              <a:t>2.4GHz PHY</a:t>
            </a:r>
            <a:endParaRPr lang="en-US" sz="3200" b="1"/>
          </a:p>
        </p:txBody>
      </p:sp>
      <p:sp>
        <p:nvSpPr>
          <p:cNvPr id="40963" name="Rectangle 3"/>
          <p:cNvSpPr>
            <a:spLocks noGrp="1" noChangeArrowheads="1"/>
          </p:cNvSpPr>
          <p:nvPr>
            <p:ph type="body" idx="1"/>
          </p:nvPr>
        </p:nvSpPr>
        <p:spPr>
          <a:xfrm>
            <a:off x="685800" y="1498600"/>
            <a:ext cx="7772400" cy="4737100"/>
          </a:xfrm>
          <a:noFill/>
          <a:ln/>
        </p:spPr>
        <p:txBody>
          <a:bodyPr/>
          <a:lstStyle/>
          <a:p>
            <a:pPr>
              <a:lnSpc>
                <a:spcPct val="90000"/>
              </a:lnSpc>
            </a:pPr>
            <a:r>
              <a:rPr lang="en-GB" sz="2000"/>
              <a:t>Build on 802.15.4</a:t>
            </a:r>
          </a:p>
          <a:p>
            <a:pPr lvl="1">
              <a:lnSpc>
                <a:spcPct val="90000"/>
              </a:lnSpc>
            </a:pPr>
            <a:r>
              <a:rPr lang="en-GB" sz="1800"/>
              <a:t>Just change PHY so it uses narrowband channels</a:t>
            </a:r>
          </a:p>
          <a:p>
            <a:pPr lvl="1">
              <a:lnSpc>
                <a:spcPct val="90000"/>
              </a:lnSpc>
            </a:pPr>
            <a:endParaRPr lang="en-GB" sz="1800"/>
          </a:p>
          <a:p>
            <a:pPr>
              <a:lnSpc>
                <a:spcPct val="90000"/>
              </a:lnSpc>
            </a:pPr>
            <a:r>
              <a:rPr lang="en-GB" sz="2000"/>
              <a:t>Could be used standalone for non-precision-RTLS RFID</a:t>
            </a:r>
          </a:p>
          <a:p>
            <a:pPr>
              <a:lnSpc>
                <a:spcPct val="90000"/>
              </a:lnSpc>
            </a:pPr>
            <a:r>
              <a:rPr lang="en-GB" sz="2000"/>
              <a:t>Provides assistance to UWB PHY</a:t>
            </a:r>
          </a:p>
          <a:p>
            <a:pPr lvl="1">
              <a:lnSpc>
                <a:spcPct val="90000"/>
              </a:lnSpc>
            </a:pPr>
            <a:endParaRPr lang="en-GB" sz="1800"/>
          </a:p>
          <a:p>
            <a:pPr>
              <a:lnSpc>
                <a:spcPct val="90000"/>
              </a:lnSpc>
            </a:pPr>
            <a:endParaRPr lang="en-GB" sz="2000"/>
          </a:p>
          <a:p>
            <a:pPr>
              <a:lnSpc>
                <a:spcPct val="90000"/>
              </a:lnSpc>
            </a:pPr>
            <a:r>
              <a:rPr lang="en-GB" sz="2000"/>
              <a:t>Global compliance is easy</a:t>
            </a:r>
          </a:p>
          <a:p>
            <a:pPr>
              <a:lnSpc>
                <a:spcPct val="90000"/>
              </a:lnSpc>
            </a:pPr>
            <a:r>
              <a:rPr lang="en-GB" sz="2000"/>
              <a:t>Bidirectional capability is easy</a:t>
            </a:r>
          </a:p>
          <a:p>
            <a:pPr>
              <a:lnSpc>
                <a:spcPct val="90000"/>
              </a:lnSpc>
            </a:pPr>
            <a:r>
              <a:rPr lang="en-GB" sz="2000"/>
              <a:t>Potentially very cheap</a:t>
            </a:r>
          </a:p>
          <a:p>
            <a:pPr lvl="1">
              <a:lnSpc>
                <a:spcPct val="90000"/>
              </a:lnSpc>
            </a:pPr>
            <a:r>
              <a:rPr lang="en-GB" sz="1800"/>
              <a:t>Take advantage of existing IC investment in this area</a:t>
            </a:r>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Slide Number Placeholder 5"/>
          <p:cNvSpPr>
            <a:spLocks noGrp="1"/>
          </p:cNvSpPr>
          <p:nvPr>
            <p:ph type="sldNum" sz="quarter" idx="12"/>
          </p:nvPr>
        </p:nvSpPr>
        <p:spPr/>
        <p:txBody>
          <a:bodyPr/>
          <a:lstStyle/>
          <a:p>
            <a:r>
              <a:rPr lang="en-US"/>
              <a:t>Slide </a:t>
            </a:r>
            <a:fld id="{B3605957-33DA-4E6E-864C-6F838C7885F1}" type="slidenum">
              <a:rPr lang="en-US"/>
              <a:pPr/>
              <a:t>31</a:t>
            </a:fld>
            <a:endParaRPr lang="en-US"/>
          </a:p>
        </p:txBody>
      </p:sp>
      <p:sp>
        <p:nvSpPr>
          <p:cNvPr id="59394" name="Rectangle 2"/>
          <p:cNvSpPr>
            <a:spLocks noGrp="1" noChangeArrowheads="1"/>
          </p:cNvSpPr>
          <p:nvPr>
            <p:ph type="title"/>
          </p:nvPr>
        </p:nvSpPr>
        <p:spPr>
          <a:noFill/>
          <a:ln/>
        </p:spPr>
        <p:txBody>
          <a:bodyPr/>
          <a:lstStyle/>
          <a:p>
            <a:r>
              <a:rPr lang="en-GB" sz="3200" b="1"/>
              <a:t>2.4GHz coexistence and PHY design</a:t>
            </a:r>
            <a:endParaRPr lang="en-US" sz="3200" b="1"/>
          </a:p>
        </p:txBody>
      </p:sp>
      <p:sp>
        <p:nvSpPr>
          <p:cNvPr id="59395" name="Rectangle 3"/>
          <p:cNvSpPr>
            <a:spLocks noGrp="1" noChangeArrowheads="1"/>
          </p:cNvSpPr>
          <p:nvPr>
            <p:ph type="body" idx="1"/>
          </p:nvPr>
        </p:nvSpPr>
        <p:spPr>
          <a:xfrm>
            <a:off x="355600" y="3090863"/>
            <a:ext cx="8356600" cy="3335337"/>
          </a:xfrm>
          <a:noFill/>
          <a:ln/>
        </p:spPr>
        <p:txBody>
          <a:bodyPr/>
          <a:lstStyle/>
          <a:p>
            <a:pPr>
              <a:lnSpc>
                <a:spcPct val="80000"/>
              </a:lnSpc>
            </a:pPr>
            <a:r>
              <a:rPr lang="en-GB" sz="1600"/>
              <a:t>Target is infrastructure-based systems in planned frequency, production environments</a:t>
            </a:r>
          </a:p>
          <a:p>
            <a:pPr lvl="1">
              <a:lnSpc>
                <a:spcPct val="80000"/>
              </a:lnSpc>
            </a:pPr>
            <a:r>
              <a:rPr lang="en-GB" sz="1400"/>
              <a:t>Users of existing mission-critical systems won’t want extra traffic in their channels</a:t>
            </a:r>
          </a:p>
          <a:p>
            <a:pPr lvl="1">
              <a:lnSpc>
                <a:spcPct val="80000"/>
              </a:lnSpc>
            </a:pPr>
            <a:r>
              <a:rPr lang="en-GB" sz="1400"/>
              <a:t>Spectrum managers will want any new systems/standards to avoid existing channels</a:t>
            </a:r>
          </a:p>
          <a:p>
            <a:pPr>
              <a:lnSpc>
                <a:spcPct val="80000"/>
              </a:lnSpc>
            </a:pPr>
            <a:endParaRPr lang="en-GB" sz="1600"/>
          </a:p>
          <a:p>
            <a:pPr>
              <a:lnSpc>
                <a:spcPct val="80000"/>
              </a:lnSpc>
            </a:pPr>
            <a:r>
              <a:rPr lang="en-GB" sz="1600"/>
              <a:t>There are often gaps in the occupied 2.4GHz spectrum</a:t>
            </a:r>
          </a:p>
          <a:p>
            <a:pPr lvl="1">
              <a:lnSpc>
                <a:spcPct val="80000"/>
              </a:lnSpc>
            </a:pPr>
            <a:r>
              <a:rPr lang="en-GB" sz="1400"/>
              <a:t>Between occupied channels and at band edges</a:t>
            </a:r>
          </a:p>
          <a:p>
            <a:pPr lvl="1">
              <a:lnSpc>
                <a:spcPct val="80000"/>
              </a:lnSpc>
            </a:pPr>
            <a:r>
              <a:rPr lang="en-GB" sz="1400"/>
              <a:t>At channel edges where there is little power in signals of existing systems</a:t>
            </a:r>
          </a:p>
          <a:p>
            <a:pPr>
              <a:lnSpc>
                <a:spcPct val="80000"/>
              </a:lnSpc>
            </a:pPr>
            <a:endParaRPr lang="en-GB" sz="1600"/>
          </a:p>
          <a:p>
            <a:pPr>
              <a:lnSpc>
                <a:spcPct val="80000"/>
              </a:lnSpc>
            </a:pPr>
            <a:r>
              <a:rPr lang="en-GB" sz="1600"/>
              <a:t>A narrowband signal could fit in these gaps</a:t>
            </a:r>
          </a:p>
          <a:p>
            <a:pPr lvl="1">
              <a:lnSpc>
                <a:spcPct val="80000"/>
              </a:lnSpc>
            </a:pPr>
            <a:r>
              <a:rPr lang="en-GB" sz="1400"/>
              <a:t>Derive from existing 802.15.4 PHY/MAC work</a:t>
            </a:r>
          </a:p>
          <a:p>
            <a:pPr lvl="1">
              <a:lnSpc>
                <a:spcPct val="80000"/>
              </a:lnSpc>
            </a:pPr>
            <a:r>
              <a:rPr lang="en-GB" sz="1400"/>
              <a:t>Interference landscape is well-understood at these types of site</a:t>
            </a:r>
          </a:p>
          <a:p>
            <a:pPr lvl="1">
              <a:lnSpc>
                <a:spcPct val="80000"/>
              </a:lnSpc>
            </a:pPr>
            <a:r>
              <a:rPr lang="en-GB" sz="1400"/>
              <a:t>Existing commercially-available ICs can support such a PHY</a:t>
            </a:r>
            <a:endParaRPr lang="en-US" sz="1400"/>
          </a:p>
          <a:p>
            <a:pPr>
              <a:lnSpc>
                <a:spcPct val="80000"/>
              </a:lnSpc>
            </a:pPr>
            <a:endParaRPr lang="en-US" sz="1600"/>
          </a:p>
        </p:txBody>
      </p:sp>
      <p:sp>
        <p:nvSpPr>
          <p:cNvPr id="59396" name="Line 4"/>
          <p:cNvSpPr>
            <a:spLocks noChangeShapeType="1"/>
          </p:cNvSpPr>
          <p:nvPr/>
        </p:nvSpPr>
        <p:spPr bwMode="auto">
          <a:xfrm flipV="1">
            <a:off x="955675" y="1489075"/>
            <a:ext cx="0" cy="1219200"/>
          </a:xfrm>
          <a:prstGeom prst="line">
            <a:avLst/>
          </a:prstGeom>
          <a:noFill/>
          <a:ln w="9525">
            <a:solidFill>
              <a:schemeClr val="tx1"/>
            </a:solidFill>
            <a:round/>
            <a:headEnd/>
            <a:tailEnd/>
          </a:ln>
          <a:effectLst/>
        </p:spPr>
        <p:txBody>
          <a:bodyPr/>
          <a:lstStyle/>
          <a:p>
            <a:endParaRPr lang="en-US"/>
          </a:p>
        </p:txBody>
      </p:sp>
      <p:sp>
        <p:nvSpPr>
          <p:cNvPr id="59397" name="Line 5"/>
          <p:cNvSpPr>
            <a:spLocks noChangeShapeType="1"/>
          </p:cNvSpPr>
          <p:nvPr/>
        </p:nvSpPr>
        <p:spPr bwMode="auto">
          <a:xfrm>
            <a:off x="803275" y="2555875"/>
            <a:ext cx="7315200" cy="0"/>
          </a:xfrm>
          <a:prstGeom prst="line">
            <a:avLst/>
          </a:prstGeom>
          <a:noFill/>
          <a:ln w="9525">
            <a:solidFill>
              <a:schemeClr val="tx1"/>
            </a:solidFill>
            <a:round/>
            <a:headEnd/>
            <a:tailEnd type="triangle" w="med" len="med"/>
          </a:ln>
          <a:effectLst/>
        </p:spPr>
        <p:txBody>
          <a:bodyPr/>
          <a:lstStyle/>
          <a:p>
            <a:endParaRPr lang="en-US"/>
          </a:p>
        </p:txBody>
      </p:sp>
      <p:sp>
        <p:nvSpPr>
          <p:cNvPr id="59398" name="Text Box 6"/>
          <p:cNvSpPr txBox="1">
            <a:spLocks noChangeArrowheads="1"/>
          </p:cNvSpPr>
          <p:nvPr/>
        </p:nvSpPr>
        <p:spPr bwMode="auto">
          <a:xfrm>
            <a:off x="7813675" y="2616200"/>
            <a:ext cx="609600" cy="244475"/>
          </a:xfrm>
          <a:prstGeom prst="rect">
            <a:avLst/>
          </a:prstGeom>
          <a:noFill/>
          <a:ln w="9525">
            <a:noFill/>
            <a:miter lim="800000"/>
            <a:headEnd/>
            <a:tailEnd/>
          </a:ln>
          <a:effectLst/>
        </p:spPr>
        <p:txBody>
          <a:bodyPr>
            <a:spAutoFit/>
          </a:bodyPr>
          <a:lstStyle/>
          <a:p>
            <a:pPr eaLnBrk="1" hangingPunct="1">
              <a:spcBef>
                <a:spcPct val="50000"/>
              </a:spcBef>
            </a:pPr>
            <a:r>
              <a:rPr lang="en-GB" sz="1000" b="1">
                <a:latin typeface="Arial" charset="0"/>
              </a:rPr>
              <a:t>f/MHz</a:t>
            </a:r>
            <a:endParaRPr lang="en-US" sz="1000" b="1">
              <a:latin typeface="Arial" charset="0"/>
            </a:endParaRPr>
          </a:p>
        </p:txBody>
      </p:sp>
      <p:sp>
        <p:nvSpPr>
          <p:cNvPr id="59399" name="Text Box 7"/>
          <p:cNvSpPr txBox="1">
            <a:spLocks noChangeArrowheads="1"/>
          </p:cNvSpPr>
          <p:nvPr/>
        </p:nvSpPr>
        <p:spPr bwMode="auto">
          <a:xfrm>
            <a:off x="650875" y="2692400"/>
            <a:ext cx="609600" cy="244475"/>
          </a:xfrm>
          <a:prstGeom prst="rect">
            <a:avLst/>
          </a:prstGeom>
          <a:noFill/>
          <a:ln w="9525">
            <a:noFill/>
            <a:miter lim="800000"/>
            <a:headEnd/>
            <a:tailEnd/>
          </a:ln>
          <a:effectLst/>
        </p:spPr>
        <p:txBody>
          <a:bodyPr>
            <a:spAutoFit/>
          </a:bodyPr>
          <a:lstStyle/>
          <a:p>
            <a:pPr algn="ctr" eaLnBrk="1" hangingPunct="1">
              <a:spcBef>
                <a:spcPct val="50000"/>
              </a:spcBef>
            </a:pPr>
            <a:r>
              <a:rPr lang="en-GB" sz="1000">
                <a:latin typeface="Arial" charset="0"/>
              </a:rPr>
              <a:t>2400</a:t>
            </a:r>
            <a:endParaRPr lang="en-US" sz="1000">
              <a:latin typeface="Arial" charset="0"/>
            </a:endParaRPr>
          </a:p>
        </p:txBody>
      </p:sp>
      <p:sp>
        <p:nvSpPr>
          <p:cNvPr id="59400" name="Text Box 8"/>
          <p:cNvSpPr txBox="1">
            <a:spLocks noChangeArrowheads="1"/>
          </p:cNvSpPr>
          <p:nvPr/>
        </p:nvSpPr>
        <p:spPr bwMode="auto">
          <a:xfrm>
            <a:off x="7280275" y="2632075"/>
            <a:ext cx="609600" cy="244475"/>
          </a:xfrm>
          <a:prstGeom prst="rect">
            <a:avLst/>
          </a:prstGeom>
          <a:noFill/>
          <a:ln w="9525">
            <a:noFill/>
            <a:miter lim="800000"/>
            <a:headEnd/>
            <a:tailEnd/>
          </a:ln>
          <a:effectLst/>
        </p:spPr>
        <p:txBody>
          <a:bodyPr>
            <a:spAutoFit/>
          </a:bodyPr>
          <a:lstStyle/>
          <a:p>
            <a:pPr algn="ctr" eaLnBrk="1" hangingPunct="1">
              <a:spcBef>
                <a:spcPct val="50000"/>
              </a:spcBef>
            </a:pPr>
            <a:r>
              <a:rPr lang="en-GB" sz="1000">
                <a:latin typeface="Arial" charset="0"/>
              </a:rPr>
              <a:t>2483.5</a:t>
            </a:r>
            <a:endParaRPr lang="en-US" sz="1000">
              <a:latin typeface="Arial" charset="0"/>
            </a:endParaRPr>
          </a:p>
        </p:txBody>
      </p:sp>
      <p:sp>
        <p:nvSpPr>
          <p:cNvPr id="59401" name="Line 9"/>
          <p:cNvSpPr>
            <a:spLocks noChangeShapeType="1"/>
          </p:cNvSpPr>
          <p:nvPr/>
        </p:nvSpPr>
        <p:spPr bwMode="auto">
          <a:xfrm>
            <a:off x="7585075" y="2555875"/>
            <a:ext cx="0" cy="76200"/>
          </a:xfrm>
          <a:prstGeom prst="line">
            <a:avLst/>
          </a:prstGeom>
          <a:noFill/>
          <a:ln w="9525">
            <a:solidFill>
              <a:schemeClr val="tx1"/>
            </a:solidFill>
            <a:round/>
            <a:headEnd/>
            <a:tailEnd/>
          </a:ln>
          <a:effectLst/>
        </p:spPr>
        <p:txBody>
          <a:bodyPr/>
          <a:lstStyle/>
          <a:p>
            <a:endParaRPr lang="en-US"/>
          </a:p>
        </p:txBody>
      </p:sp>
      <p:sp>
        <p:nvSpPr>
          <p:cNvPr id="59402" name="Text Box 10"/>
          <p:cNvSpPr txBox="1">
            <a:spLocks noChangeArrowheads="1"/>
          </p:cNvSpPr>
          <p:nvPr/>
        </p:nvSpPr>
        <p:spPr bwMode="auto">
          <a:xfrm>
            <a:off x="2555875" y="25654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15</a:t>
            </a:r>
          </a:p>
          <a:p>
            <a:pPr algn="ctr" eaLnBrk="1" hangingPunct="1">
              <a:spcBef>
                <a:spcPct val="50000"/>
              </a:spcBef>
            </a:pPr>
            <a:r>
              <a:rPr lang="en-GB" sz="600">
                <a:latin typeface="Arial" charset="0"/>
              </a:rPr>
              <a:t>2425MHz</a:t>
            </a:r>
            <a:endParaRPr lang="en-US" sz="600">
              <a:latin typeface="Arial" charset="0"/>
            </a:endParaRPr>
          </a:p>
        </p:txBody>
      </p:sp>
      <p:sp>
        <p:nvSpPr>
          <p:cNvPr id="59403" name="Text Box 11"/>
          <p:cNvSpPr txBox="1">
            <a:spLocks noChangeArrowheads="1"/>
          </p:cNvSpPr>
          <p:nvPr/>
        </p:nvSpPr>
        <p:spPr bwMode="auto">
          <a:xfrm>
            <a:off x="1489075" y="1701800"/>
            <a:ext cx="7620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WiFi channel 1</a:t>
            </a:r>
          </a:p>
          <a:p>
            <a:pPr algn="ctr" eaLnBrk="1" hangingPunct="1">
              <a:spcBef>
                <a:spcPct val="50000"/>
              </a:spcBef>
            </a:pPr>
            <a:r>
              <a:rPr lang="en-GB" sz="600">
                <a:latin typeface="Arial" charset="0"/>
              </a:rPr>
              <a:t>2412MHz</a:t>
            </a:r>
            <a:endParaRPr lang="en-US" sz="600">
              <a:latin typeface="Arial" charset="0"/>
            </a:endParaRPr>
          </a:p>
        </p:txBody>
      </p:sp>
      <p:sp>
        <p:nvSpPr>
          <p:cNvPr id="59404" name="Text Box 12"/>
          <p:cNvSpPr txBox="1">
            <a:spLocks noChangeArrowheads="1"/>
          </p:cNvSpPr>
          <p:nvPr/>
        </p:nvSpPr>
        <p:spPr bwMode="auto">
          <a:xfrm>
            <a:off x="3470275" y="1701800"/>
            <a:ext cx="7620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WiFi channel 6</a:t>
            </a:r>
          </a:p>
          <a:p>
            <a:pPr algn="ctr" eaLnBrk="1" hangingPunct="1">
              <a:spcBef>
                <a:spcPct val="50000"/>
              </a:spcBef>
            </a:pPr>
            <a:r>
              <a:rPr lang="en-GB" sz="600">
                <a:latin typeface="Arial" charset="0"/>
              </a:rPr>
              <a:t>2437MHz</a:t>
            </a:r>
            <a:endParaRPr lang="en-US" sz="600">
              <a:latin typeface="Arial" charset="0"/>
            </a:endParaRPr>
          </a:p>
        </p:txBody>
      </p:sp>
      <p:sp>
        <p:nvSpPr>
          <p:cNvPr id="59405" name="Text Box 13"/>
          <p:cNvSpPr txBox="1">
            <a:spLocks noChangeArrowheads="1"/>
          </p:cNvSpPr>
          <p:nvPr/>
        </p:nvSpPr>
        <p:spPr bwMode="auto">
          <a:xfrm>
            <a:off x="5451475" y="1701800"/>
            <a:ext cx="7620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WiFi channel 11</a:t>
            </a:r>
          </a:p>
          <a:p>
            <a:pPr algn="ctr" eaLnBrk="1" hangingPunct="1">
              <a:spcBef>
                <a:spcPct val="50000"/>
              </a:spcBef>
            </a:pPr>
            <a:r>
              <a:rPr lang="en-GB" sz="600">
                <a:latin typeface="Arial" charset="0"/>
              </a:rPr>
              <a:t>2462MHz</a:t>
            </a:r>
            <a:endParaRPr lang="en-US" sz="600">
              <a:latin typeface="Arial" charset="0"/>
            </a:endParaRPr>
          </a:p>
        </p:txBody>
      </p:sp>
      <p:grpSp>
        <p:nvGrpSpPr>
          <p:cNvPr id="2" name="Group 14"/>
          <p:cNvGrpSpPr>
            <a:grpSpLocks/>
          </p:cNvGrpSpPr>
          <p:nvPr/>
        </p:nvGrpSpPr>
        <p:grpSpPr bwMode="auto">
          <a:xfrm>
            <a:off x="1036638" y="2022475"/>
            <a:ext cx="1741487" cy="533400"/>
            <a:chOff x="1392" y="2016"/>
            <a:chExt cx="1097" cy="336"/>
          </a:xfrm>
        </p:grpSpPr>
        <p:sp>
          <p:nvSpPr>
            <p:cNvPr id="59407" name="Arc 15"/>
            <p:cNvSpPr>
              <a:spLocks/>
            </p:cNvSpPr>
            <p:nvPr/>
          </p:nvSpPr>
          <p:spPr bwMode="auto">
            <a:xfrm>
              <a:off x="1920" y="2016"/>
              <a:ext cx="569"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sp>
          <p:nvSpPr>
            <p:cNvPr id="59408" name="Arc 16"/>
            <p:cNvSpPr>
              <a:spLocks/>
            </p:cNvSpPr>
            <p:nvPr/>
          </p:nvSpPr>
          <p:spPr bwMode="auto">
            <a:xfrm flipH="1">
              <a:off x="1392" y="2016"/>
              <a:ext cx="528"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grpSp>
      <p:grpSp>
        <p:nvGrpSpPr>
          <p:cNvPr id="3" name="Group 17"/>
          <p:cNvGrpSpPr>
            <a:grpSpLocks/>
          </p:cNvGrpSpPr>
          <p:nvPr/>
        </p:nvGrpSpPr>
        <p:grpSpPr bwMode="auto">
          <a:xfrm>
            <a:off x="3022600" y="2022475"/>
            <a:ext cx="1741488" cy="533400"/>
            <a:chOff x="1392" y="2016"/>
            <a:chExt cx="1097" cy="336"/>
          </a:xfrm>
        </p:grpSpPr>
        <p:sp>
          <p:nvSpPr>
            <p:cNvPr id="59410" name="Arc 18"/>
            <p:cNvSpPr>
              <a:spLocks/>
            </p:cNvSpPr>
            <p:nvPr/>
          </p:nvSpPr>
          <p:spPr bwMode="auto">
            <a:xfrm>
              <a:off x="1920" y="2016"/>
              <a:ext cx="569"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sp>
          <p:nvSpPr>
            <p:cNvPr id="59411" name="Arc 19"/>
            <p:cNvSpPr>
              <a:spLocks/>
            </p:cNvSpPr>
            <p:nvPr/>
          </p:nvSpPr>
          <p:spPr bwMode="auto">
            <a:xfrm flipH="1">
              <a:off x="1392" y="2016"/>
              <a:ext cx="528"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grpSp>
      <p:grpSp>
        <p:nvGrpSpPr>
          <p:cNvPr id="4" name="Group 20"/>
          <p:cNvGrpSpPr>
            <a:grpSpLocks/>
          </p:cNvGrpSpPr>
          <p:nvPr/>
        </p:nvGrpSpPr>
        <p:grpSpPr bwMode="auto">
          <a:xfrm>
            <a:off x="5005388" y="2022475"/>
            <a:ext cx="1741487" cy="533400"/>
            <a:chOff x="1392" y="2016"/>
            <a:chExt cx="1097" cy="336"/>
          </a:xfrm>
        </p:grpSpPr>
        <p:sp>
          <p:nvSpPr>
            <p:cNvPr id="59413" name="Arc 21"/>
            <p:cNvSpPr>
              <a:spLocks/>
            </p:cNvSpPr>
            <p:nvPr/>
          </p:nvSpPr>
          <p:spPr bwMode="auto">
            <a:xfrm>
              <a:off x="1920" y="2016"/>
              <a:ext cx="569"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sp>
          <p:nvSpPr>
            <p:cNvPr id="59414" name="Arc 22"/>
            <p:cNvSpPr>
              <a:spLocks/>
            </p:cNvSpPr>
            <p:nvPr/>
          </p:nvSpPr>
          <p:spPr bwMode="auto">
            <a:xfrm flipH="1">
              <a:off x="1392" y="2016"/>
              <a:ext cx="528"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grpSp>
      <p:grpSp>
        <p:nvGrpSpPr>
          <p:cNvPr id="5" name="Group 23"/>
          <p:cNvGrpSpPr>
            <a:grpSpLocks/>
          </p:cNvGrpSpPr>
          <p:nvPr/>
        </p:nvGrpSpPr>
        <p:grpSpPr bwMode="auto">
          <a:xfrm>
            <a:off x="2817813" y="2011363"/>
            <a:ext cx="271462" cy="533400"/>
            <a:chOff x="1584" y="912"/>
            <a:chExt cx="171" cy="336"/>
          </a:xfrm>
        </p:grpSpPr>
        <p:sp>
          <p:nvSpPr>
            <p:cNvPr id="59416" name="Arc 24"/>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17" name="Arc 25"/>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grpSp>
        <p:nvGrpSpPr>
          <p:cNvPr id="6" name="Group 26"/>
          <p:cNvGrpSpPr>
            <a:grpSpLocks/>
          </p:cNvGrpSpPr>
          <p:nvPr/>
        </p:nvGrpSpPr>
        <p:grpSpPr bwMode="auto">
          <a:xfrm>
            <a:off x="4805363" y="2011363"/>
            <a:ext cx="271462" cy="533400"/>
            <a:chOff x="1584" y="912"/>
            <a:chExt cx="171" cy="336"/>
          </a:xfrm>
        </p:grpSpPr>
        <p:sp>
          <p:nvSpPr>
            <p:cNvPr id="59419" name="Arc 27"/>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20" name="Arc 28"/>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grpSp>
        <p:nvGrpSpPr>
          <p:cNvPr id="7" name="Group 29"/>
          <p:cNvGrpSpPr>
            <a:grpSpLocks/>
          </p:cNvGrpSpPr>
          <p:nvPr/>
        </p:nvGrpSpPr>
        <p:grpSpPr bwMode="auto">
          <a:xfrm>
            <a:off x="6788150" y="2011363"/>
            <a:ext cx="271463" cy="533400"/>
            <a:chOff x="1584" y="912"/>
            <a:chExt cx="171" cy="336"/>
          </a:xfrm>
        </p:grpSpPr>
        <p:sp>
          <p:nvSpPr>
            <p:cNvPr id="59422" name="Arc 30"/>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23" name="Arc 31"/>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grpSp>
        <p:nvGrpSpPr>
          <p:cNvPr id="8" name="Group 32"/>
          <p:cNvGrpSpPr>
            <a:grpSpLocks/>
          </p:cNvGrpSpPr>
          <p:nvPr/>
        </p:nvGrpSpPr>
        <p:grpSpPr bwMode="auto">
          <a:xfrm>
            <a:off x="7183438" y="2011363"/>
            <a:ext cx="271462" cy="533400"/>
            <a:chOff x="1584" y="912"/>
            <a:chExt cx="171" cy="336"/>
          </a:xfrm>
        </p:grpSpPr>
        <p:sp>
          <p:nvSpPr>
            <p:cNvPr id="59425" name="Arc 33"/>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26" name="Arc 34"/>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sp>
        <p:nvSpPr>
          <p:cNvPr id="59427" name="Text Box 35"/>
          <p:cNvSpPr txBox="1">
            <a:spLocks noChangeArrowheads="1"/>
          </p:cNvSpPr>
          <p:nvPr/>
        </p:nvSpPr>
        <p:spPr bwMode="auto">
          <a:xfrm>
            <a:off x="4511675" y="25654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20</a:t>
            </a:r>
          </a:p>
          <a:p>
            <a:pPr algn="ctr" eaLnBrk="1" hangingPunct="1">
              <a:spcBef>
                <a:spcPct val="50000"/>
              </a:spcBef>
            </a:pPr>
            <a:r>
              <a:rPr lang="en-GB" sz="600">
                <a:latin typeface="Arial" charset="0"/>
              </a:rPr>
              <a:t>2450MHz</a:t>
            </a:r>
            <a:endParaRPr lang="en-US" sz="600">
              <a:latin typeface="Arial" charset="0"/>
            </a:endParaRPr>
          </a:p>
        </p:txBody>
      </p:sp>
      <p:sp>
        <p:nvSpPr>
          <p:cNvPr id="59428" name="Text Box 36"/>
          <p:cNvSpPr txBox="1">
            <a:spLocks noChangeArrowheads="1"/>
          </p:cNvSpPr>
          <p:nvPr/>
        </p:nvSpPr>
        <p:spPr bwMode="auto">
          <a:xfrm>
            <a:off x="6456363" y="25654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25</a:t>
            </a:r>
          </a:p>
          <a:p>
            <a:pPr algn="ctr" eaLnBrk="1" hangingPunct="1">
              <a:spcBef>
                <a:spcPct val="50000"/>
              </a:spcBef>
            </a:pPr>
            <a:r>
              <a:rPr lang="en-GB" sz="600">
                <a:latin typeface="Arial" charset="0"/>
              </a:rPr>
              <a:t>2475MHz</a:t>
            </a:r>
            <a:endParaRPr lang="en-US" sz="600">
              <a:latin typeface="Arial" charset="0"/>
            </a:endParaRPr>
          </a:p>
        </p:txBody>
      </p:sp>
      <p:sp>
        <p:nvSpPr>
          <p:cNvPr id="59429" name="Text Box 37"/>
          <p:cNvSpPr txBox="1">
            <a:spLocks noChangeArrowheads="1"/>
          </p:cNvSpPr>
          <p:nvPr/>
        </p:nvSpPr>
        <p:spPr bwMode="auto">
          <a:xfrm>
            <a:off x="6888163" y="27813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26</a:t>
            </a:r>
          </a:p>
          <a:p>
            <a:pPr algn="ctr" eaLnBrk="1" hangingPunct="1">
              <a:spcBef>
                <a:spcPct val="50000"/>
              </a:spcBef>
            </a:pPr>
            <a:r>
              <a:rPr lang="en-GB" sz="600">
                <a:latin typeface="Arial" charset="0"/>
              </a:rPr>
              <a:t>2480MHz</a:t>
            </a:r>
            <a:endParaRPr lang="en-US" sz="600">
              <a:latin typeface="Arial" charset="0"/>
            </a:endParaRPr>
          </a:p>
        </p:txBody>
      </p:sp>
      <p:sp>
        <p:nvSpPr>
          <p:cNvPr id="59430" name="Rectangle 38"/>
          <p:cNvSpPr>
            <a:spLocks noChangeArrowheads="1"/>
          </p:cNvSpPr>
          <p:nvPr/>
        </p:nvSpPr>
        <p:spPr bwMode="auto">
          <a:xfrm>
            <a:off x="2936875" y="2011363"/>
            <a:ext cx="42863"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59431" name="Rectangle 39"/>
          <p:cNvSpPr>
            <a:spLocks noChangeArrowheads="1"/>
          </p:cNvSpPr>
          <p:nvPr/>
        </p:nvSpPr>
        <p:spPr bwMode="auto">
          <a:xfrm>
            <a:off x="4919663" y="2003425"/>
            <a:ext cx="42862"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59434" name="Rectangle 42"/>
          <p:cNvSpPr>
            <a:spLocks noChangeArrowheads="1"/>
          </p:cNvSpPr>
          <p:nvPr/>
        </p:nvSpPr>
        <p:spPr bwMode="auto">
          <a:xfrm>
            <a:off x="6900863" y="2012950"/>
            <a:ext cx="42862"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59435" name="Rectangle 43"/>
          <p:cNvSpPr>
            <a:spLocks noChangeArrowheads="1"/>
          </p:cNvSpPr>
          <p:nvPr/>
        </p:nvSpPr>
        <p:spPr bwMode="auto">
          <a:xfrm>
            <a:off x="7297738" y="2014538"/>
            <a:ext cx="42862"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45"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46"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5"/>
          <p:cNvSpPr>
            <a:spLocks noGrp="1"/>
          </p:cNvSpPr>
          <p:nvPr>
            <p:ph type="sldNum" sz="quarter" idx="12"/>
          </p:nvPr>
        </p:nvSpPr>
        <p:spPr/>
        <p:txBody>
          <a:bodyPr/>
          <a:lstStyle/>
          <a:p>
            <a:r>
              <a:rPr lang="en-US"/>
              <a:t>Slide </a:t>
            </a:r>
            <a:fld id="{04F84051-7A57-4409-80A4-6D6B542FFD3D}" type="slidenum">
              <a:rPr lang="en-US"/>
              <a:pPr/>
              <a:t>32</a:t>
            </a:fld>
            <a:endParaRPr lang="en-US"/>
          </a:p>
        </p:txBody>
      </p:sp>
      <p:sp>
        <p:nvSpPr>
          <p:cNvPr id="90114" name="Rectangle 2"/>
          <p:cNvSpPr>
            <a:spLocks noGrp="1" noChangeArrowheads="1"/>
          </p:cNvSpPr>
          <p:nvPr>
            <p:ph type="title"/>
          </p:nvPr>
        </p:nvSpPr>
        <p:spPr>
          <a:xfrm>
            <a:off x="685800" y="685800"/>
            <a:ext cx="7772400" cy="582613"/>
          </a:xfrm>
        </p:spPr>
        <p:txBody>
          <a:bodyPr/>
          <a:lstStyle/>
          <a:p>
            <a:r>
              <a:rPr lang="en-GB" sz="2400" b="1"/>
              <a:t>2.4GHz PHY modulation scheme, coding, bitrate and PSD</a:t>
            </a:r>
            <a:endParaRPr lang="en-US" sz="2400" b="1"/>
          </a:p>
        </p:txBody>
      </p:sp>
      <p:sp>
        <p:nvSpPr>
          <p:cNvPr id="90115" name="Rectangle 3"/>
          <p:cNvSpPr>
            <a:spLocks noGrp="1" noChangeArrowheads="1"/>
          </p:cNvSpPr>
          <p:nvPr>
            <p:ph type="body" idx="1"/>
          </p:nvPr>
        </p:nvSpPr>
        <p:spPr>
          <a:xfrm>
            <a:off x="685800" y="1268413"/>
            <a:ext cx="7772400" cy="5184775"/>
          </a:xfrm>
        </p:spPr>
        <p:txBody>
          <a:bodyPr/>
          <a:lstStyle/>
          <a:p>
            <a:pPr>
              <a:lnSpc>
                <a:spcPct val="90000"/>
              </a:lnSpc>
            </a:pPr>
            <a:r>
              <a:rPr lang="en-GB" sz="1200"/>
              <a:t>Use MSK modulation</a:t>
            </a:r>
          </a:p>
          <a:p>
            <a:pPr lvl="1">
              <a:lnSpc>
                <a:spcPct val="90000"/>
              </a:lnSpc>
            </a:pPr>
            <a:r>
              <a:rPr lang="en-GB" sz="1000"/>
              <a:t>Broader main lobe but lower side lobes than O-QPSK</a:t>
            </a:r>
          </a:p>
          <a:p>
            <a:pPr lvl="1">
              <a:lnSpc>
                <a:spcPct val="90000"/>
              </a:lnSpc>
            </a:pPr>
            <a:r>
              <a:rPr lang="en-GB" sz="1000"/>
              <a:t>Implemented by readily-available transceiver ICs</a:t>
            </a:r>
          </a:p>
          <a:p>
            <a:pPr>
              <a:lnSpc>
                <a:spcPct val="90000"/>
              </a:lnSpc>
            </a:pPr>
            <a:r>
              <a:rPr lang="en-GB" sz="1200"/>
              <a:t>An on-the-air bitrate of 250kbps is suggested</a:t>
            </a:r>
          </a:p>
          <a:p>
            <a:pPr lvl="1">
              <a:lnSpc>
                <a:spcPct val="90000"/>
              </a:lnSpc>
            </a:pPr>
            <a:r>
              <a:rPr lang="en-GB" sz="1000"/>
              <a:t>Compromise between range, bandwidth and power consumption</a:t>
            </a:r>
          </a:p>
          <a:p>
            <a:pPr lvl="1">
              <a:lnSpc>
                <a:spcPct val="90000"/>
              </a:lnSpc>
            </a:pPr>
            <a:r>
              <a:rPr lang="en-GB" sz="1000"/>
              <a:t>A channel separation of 750kHz should be sufficient</a:t>
            </a:r>
          </a:p>
          <a:p>
            <a:pPr lvl="1">
              <a:lnSpc>
                <a:spcPct val="90000"/>
              </a:lnSpc>
            </a:pPr>
            <a:r>
              <a:rPr lang="en-GB" sz="1000"/>
              <a:t>+/-20ppm crystals are OK for a channel filter bandwidth of 650kHz</a:t>
            </a:r>
          </a:p>
          <a:p>
            <a:pPr>
              <a:lnSpc>
                <a:spcPct val="90000"/>
              </a:lnSpc>
            </a:pPr>
            <a:r>
              <a:rPr lang="en-GB" sz="1200"/>
              <a:t>Optionally use Rate 1/2 FEC coding</a:t>
            </a:r>
          </a:p>
          <a:p>
            <a:pPr lvl="1">
              <a:lnSpc>
                <a:spcPct val="90000"/>
              </a:lnSpc>
            </a:pPr>
            <a:r>
              <a:rPr lang="en-GB" sz="1000"/>
              <a:t>Maximises reliability at long range</a:t>
            </a:r>
          </a:p>
          <a:p>
            <a:pPr>
              <a:lnSpc>
                <a:spcPct val="90000"/>
              </a:lnSpc>
            </a:pPr>
            <a:endParaRPr lang="en-GB" sz="1200"/>
          </a:p>
          <a:p>
            <a:pPr>
              <a:lnSpc>
                <a:spcPct val="90000"/>
              </a:lnSpc>
            </a:pPr>
            <a:r>
              <a:rPr lang="en-GB" sz="1200"/>
              <a:t>This results in the following PSD:</a:t>
            </a:r>
          </a:p>
          <a:p>
            <a:pPr>
              <a:lnSpc>
                <a:spcPct val="90000"/>
              </a:lnSpc>
            </a:pPr>
            <a:endParaRPr lang="en-GB" sz="1200"/>
          </a:p>
        </p:txBody>
      </p:sp>
      <p:grpSp>
        <p:nvGrpSpPr>
          <p:cNvPr id="2" name="Group 6"/>
          <p:cNvGrpSpPr>
            <a:grpSpLocks/>
          </p:cNvGrpSpPr>
          <p:nvPr/>
        </p:nvGrpSpPr>
        <p:grpSpPr bwMode="auto">
          <a:xfrm>
            <a:off x="2047875" y="3371850"/>
            <a:ext cx="4122738" cy="3090863"/>
            <a:chOff x="1572" y="1710"/>
            <a:chExt cx="2597" cy="1947"/>
          </a:xfrm>
        </p:grpSpPr>
        <p:pic>
          <p:nvPicPr>
            <p:cNvPr id="90116" name="Picture 4" descr="plot"/>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572" y="1710"/>
              <a:ext cx="2597" cy="1947"/>
            </a:xfrm>
            <a:prstGeom prst="rect">
              <a:avLst/>
            </a:prstGeom>
            <a:noFill/>
          </p:spPr>
        </p:pic>
        <p:sp>
          <p:nvSpPr>
            <p:cNvPr id="90117" name="Rectangle 5"/>
            <p:cNvSpPr>
              <a:spLocks noChangeArrowheads="1"/>
            </p:cNvSpPr>
            <p:nvPr/>
          </p:nvSpPr>
          <p:spPr bwMode="auto">
            <a:xfrm>
              <a:off x="2807" y="1905"/>
              <a:ext cx="295" cy="1569"/>
            </a:xfrm>
            <a:prstGeom prst="rect">
              <a:avLst/>
            </a:prstGeom>
            <a:solidFill>
              <a:schemeClr val="accent1">
                <a:alpha val="25000"/>
              </a:schemeClr>
            </a:solidFill>
            <a:ln w="12700">
              <a:solidFill>
                <a:schemeClr val="bg1"/>
              </a:solidFill>
              <a:miter lim="800000"/>
              <a:headEnd type="none" w="sm" len="sm"/>
              <a:tailEnd type="none" w="sm" len="sm"/>
            </a:ln>
            <a:effectLst/>
          </p:spPr>
          <p:txBody>
            <a:bodyPr wrap="none" anchor="ctr"/>
            <a:lstStyle/>
            <a:p>
              <a:endParaRPr lang="en-US"/>
            </a:p>
          </p:txBody>
        </p:sp>
      </p:grpSp>
      <p:sp>
        <p:nvSpPr>
          <p:cNvPr id="90119" name="Line 7"/>
          <p:cNvSpPr>
            <a:spLocks noChangeShapeType="1"/>
          </p:cNvSpPr>
          <p:nvPr/>
        </p:nvSpPr>
        <p:spPr bwMode="auto">
          <a:xfrm>
            <a:off x="3990975" y="3571875"/>
            <a:ext cx="466725" cy="0"/>
          </a:xfrm>
          <a:prstGeom prst="line">
            <a:avLst/>
          </a:prstGeom>
          <a:noFill/>
          <a:ln w="12700">
            <a:solidFill>
              <a:schemeClr val="tx1"/>
            </a:solidFill>
            <a:round/>
            <a:headEnd type="triangle" w="sm" len="sm"/>
            <a:tailEnd type="triangle" w="sm" len="sm"/>
          </a:ln>
          <a:effectLst/>
        </p:spPr>
        <p:txBody>
          <a:bodyPr/>
          <a:lstStyle/>
          <a:p>
            <a:endParaRPr lang="en-US"/>
          </a:p>
        </p:txBody>
      </p:sp>
      <p:sp>
        <p:nvSpPr>
          <p:cNvPr id="90120" name="Text Box 8"/>
          <p:cNvSpPr txBox="1">
            <a:spLocks noChangeArrowheads="1"/>
          </p:cNvSpPr>
          <p:nvPr/>
        </p:nvSpPr>
        <p:spPr bwMode="auto">
          <a:xfrm>
            <a:off x="3810000" y="3314700"/>
            <a:ext cx="800100" cy="274638"/>
          </a:xfrm>
          <a:prstGeom prst="rect">
            <a:avLst/>
          </a:prstGeom>
          <a:noFill/>
          <a:ln w="12700">
            <a:noFill/>
            <a:miter lim="800000"/>
            <a:headEnd type="none" w="sm" len="sm"/>
            <a:tailEnd type="none" w="sm" len="sm"/>
          </a:ln>
          <a:effectLst/>
        </p:spPr>
        <p:txBody>
          <a:bodyPr>
            <a:spAutoFit/>
          </a:bodyPr>
          <a:lstStyle/>
          <a:p>
            <a:pPr algn="ctr">
              <a:spcBef>
                <a:spcPct val="50000"/>
              </a:spcBef>
            </a:pPr>
            <a:r>
              <a:rPr lang="en-GB"/>
              <a:t>750kHz</a:t>
            </a:r>
            <a:endParaRPr lang="en-US"/>
          </a:p>
        </p:txBody>
      </p:sp>
      <p:graphicFrame>
        <p:nvGraphicFramePr>
          <p:cNvPr id="90153" name="Group 41"/>
          <p:cNvGraphicFramePr>
            <a:graphicFrameLocks noGrp="1"/>
          </p:cNvGraphicFramePr>
          <p:nvPr/>
        </p:nvGraphicFramePr>
        <p:xfrm>
          <a:off x="6029325" y="4714875"/>
          <a:ext cx="2822575" cy="648335"/>
        </p:xfrm>
        <a:graphic>
          <a:graphicData uri="http://schemas.openxmlformats.org/drawingml/2006/table">
            <a:tbl>
              <a:tblPr/>
              <a:tblGrid>
                <a:gridCol w="1036638"/>
                <a:gridCol w="892175"/>
                <a:gridCol w="893762"/>
              </a:tblGrid>
              <a:tr h="1476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1" i="0" u="none" strike="noStrike" cap="none" normalizeH="0" baseline="0" smtClean="0">
                          <a:ln>
                            <a:noFill/>
                          </a:ln>
                          <a:solidFill>
                            <a:schemeClr val="tx1"/>
                          </a:solidFill>
                          <a:effectLst/>
                          <a:latin typeface="Arial" charset="0"/>
                        </a:rPr>
                        <a:t>Frequency</a:t>
                      </a:r>
                      <a:endParaRPr kumimoji="0" lang="en-US" sz="9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1" i="0" u="none" strike="noStrike" cap="none" normalizeH="0" baseline="0" smtClean="0">
                          <a:ln>
                            <a:noFill/>
                          </a:ln>
                          <a:solidFill>
                            <a:schemeClr val="tx1"/>
                          </a:solidFill>
                          <a:effectLst/>
                          <a:latin typeface="Arial" charset="0"/>
                        </a:rPr>
                        <a:t>Relative Limit</a:t>
                      </a:r>
                      <a:endParaRPr kumimoji="0" lang="en-US" sz="9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1" i="0" u="none" strike="noStrike" cap="none" normalizeH="0" baseline="0" smtClean="0">
                          <a:ln>
                            <a:noFill/>
                          </a:ln>
                          <a:solidFill>
                            <a:schemeClr val="tx1"/>
                          </a:solidFill>
                          <a:effectLst/>
                          <a:latin typeface="Arial" charset="0"/>
                        </a:rPr>
                        <a:t>Absolute Limit</a:t>
                      </a:r>
                      <a:endParaRPr kumimoji="0" lang="en-US" sz="9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825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|f-f</a:t>
                      </a:r>
                      <a:r>
                        <a:rPr kumimoji="0" lang="en-GB" sz="900" b="0" i="0" u="none" strike="noStrike" cap="none" normalizeH="0" baseline="-25000" smtClean="0">
                          <a:ln>
                            <a:noFill/>
                          </a:ln>
                          <a:solidFill>
                            <a:schemeClr val="tx1"/>
                          </a:solidFill>
                          <a:effectLst/>
                          <a:latin typeface="Arial" charset="0"/>
                        </a:rPr>
                        <a:t>c</a:t>
                      </a:r>
                      <a:r>
                        <a:rPr kumimoji="0" lang="en-GB" sz="900" b="0" i="0" u="none" strike="noStrike" cap="none" normalizeH="0" baseline="0" smtClean="0">
                          <a:ln>
                            <a:noFill/>
                          </a:ln>
                          <a:solidFill>
                            <a:schemeClr val="tx1"/>
                          </a:solidFill>
                          <a:effectLst/>
                          <a:latin typeface="Arial" charset="0"/>
                        </a:rPr>
                        <a:t>| &gt; 525kHz</a:t>
                      </a:r>
                      <a:endParaRPr kumimoji="0" lang="en-US" sz="9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-20dB</a:t>
                      </a:r>
                      <a:endParaRPr kumimoji="0" lang="en-US" sz="9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-21dBm</a:t>
                      </a:r>
                      <a:endParaRPr kumimoji="0" lang="en-US" sz="9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3"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14"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Slide Number Placeholder 5"/>
          <p:cNvSpPr>
            <a:spLocks noGrp="1"/>
          </p:cNvSpPr>
          <p:nvPr>
            <p:ph type="sldNum" sz="quarter" idx="12"/>
          </p:nvPr>
        </p:nvSpPr>
        <p:spPr/>
        <p:txBody>
          <a:bodyPr/>
          <a:lstStyle/>
          <a:p>
            <a:r>
              <a:rPr lang="en-US"/>
              <a:t>Slide </a:t>
            </a:r>
            <a:fld id="{E5F65EDE-C790-4677-A456-84D6CFFBC305}" type="slidenum">
              <a:rPr lang="en-US"/>
              <a:pPr/>
              <a:t>33</a:t>
            </a:fld>
            <a:endParaRPr lang="en-US"/>
          </a:p>
        </p:txBody>
      </p:sp>
      <p:sp>
        <p:nvSpPr>
          <p:cNvPr id="92162" name="Rectangle 2"/>
          <p:cNvSpPr>
            <a:spLocks noGrp="1" noChangeArrowheads="1"/>
          </p:cNvSpPr>
          <p:nvPr>
            <p:ph type="title"/>
          </p:nvPr>
        </p:nvSpPr>
        <p:spPr>
          <a:xfrm>
            <a:off x="685800" y="685800"/>
            <a:ext cx="7772400" cy="727075"/>
          </a:xfrm>
        </p:spPr>
        <p:txBody>
          <a:bodyPr/>
          <a:lstStyle/>
          <a:p>
            <a:r>
              <a:rPr lang="en-GB" b="1"/>
              <a:t>Operating bands and channels (1)</a:t>
            </a:r>
            <a:endParaRPr lang="en-US" b="1"/>
          </a:p>
        </p:txBody>
      </p:sp>
      <p:sp>
        <p:nvSpPr>
          <p:cNvPr id="92163" name="Rectangle 3"/>
          <p:cNvSpPr>
            <a:spLocks noGrp="1" noChangeArrowheads="1"/>
          </p:cNvSpPr>
          <p:nvPr>
            <p:ph type="body" idx="1"/>
          </p:nvPr>
        </p:nvSpPr>
        <p:spPr>
          <a:xfrm>
            <a:off x="685800" y="1341438"/>
            <a:ext cx="7964488" cy="1808162"/>
          </a:xfrm>
        </p:spPr>
        <p:txBody>
          <a:bodyPr/>
          <a:lstStyle/>
          <a:p>
            <a:pPr>
              <a:lnSpc>
                <a:spcPct val="90000"/>
              </a:lnSpc>
            </a:pPr>
            <a:r>
              <a:rPr lang="en-GB" sz="1400"/>
              <a:t>We need to avoid existing systems in the 2.4GHz band</a:t>
            </a:r>
          </a:p>
          <a:p>
            <a:pPr lvl="1">
              <a:lnSpc>
                <a:spcPct val="90000"/>
              </a:lnSpc>
            </a:pPr>
            <a:r>
              <a:rPr lang="en-GB" sz="1200"/>
              <a:t>WiFi is the “big dog” here, and we (like others) need to fit in the gaps</a:t>
            </a:r>
          </a:p>
          <a:p>
            <a:pPr lvl="1">
              <a:lnSpc>
                <a:spcPct val="90000"/>
              </a:lnSpc>
            </a:pPr>
            <a:r>
              <a:rPr lang="en-GB" sz="1200"/>
              <a:t>Fortunately, most WiFi systems use one of two band plans</a:t>
            </a:r>
          </a:p>
          <a:p>
            <a:pPr>
              <a:lnSpc>
                <a:spcPct val="90000"/>
              </a:lnSpc>
            </a:pPr>
            <a:r>
              <a:rPr lang="en-GB" sz="1400"/>
              <a:t>Aim the channels at the WiFi band edges/gaps</a:t>
            </a:r>
          </a:p>
          <a:p>
            <a:pPr lvl="1">
              <a:lnSpc>
                <a:spcPct val="90000"/>
              </a:lnSpc>
            </a:pPr>
            <a:r>
              <a:rPr lang="en-GB" sz="1200"/>
              <a:t>Shown in blue below</a:t>
            </a:r>
          </a:p>
          <a:p>
            <a:pPr>
              <a:lnSpc>
                <a:spcPct val="90000"/>
              </a:lnSpc>
            </a:pPr>
            <a:r>
              <a:rPr lang="en-GB" sz="1400"/>
              <a:t>Not all potential channels will be usable</a:t>
            </a:r>
          </a:p>
          <a:p>
            <a:pPr lvl="1">
              <a:lnSpc>
                <a:spcPct val="90000"/>
              </a:lnSpc>
            </a:pPr>
            <a:r>
              <a:rPr lang="en-GB" sz="1200"/>
              <a:t>Because the WiFi band plan in use will overlap some of them completely</a:t>
            </a:r>
          </a:p>
          <a:p>
            <a:pPr lvl="1">
              <a:lnSpc>
                <a:spcPct val="90000"/>
              </a:lnSpc>
            </a:pPr>
            <a:r>
              <a:rPr lang="en-GB" sz="1200"/>
              <a:t>Because of other non-WiFi systems (e.g. Zigbee)  </a:t>
            </a:r>
            <a:endParaRPr lang="en-US" sz="1200"/>
          </a:p>
        </p:txBody>
      </p:sp>
      <p:grpSp>
        <p:nvGrpSpPr>
          <p:cNvPr id="2" name="Group 48"/>
          <p:cNvGrpSpPr>
            <a:grpSpLocks/>
          </p:cNvGrpSpPr>
          <p:nvPr/>
        </p:nvGrpSpPr>
        <p:grpSpPr bwMode="auto">
          <a:xfrm>
            <a:off x="133350" y="3389313"/>
            <a:ext cx="8686800" cy="3027362"/>
            <a:chOff x="84" y="1064"/>
            <a:chExt cx="5472" cy="1907"/>
          </a:xfrm>
        </p:grpSpPr>
        <p:sp>
          <p:nvSpPr>
            <p:cNvPr id="92164" name="Line 3"/>
            <p:cNvSpPr>
              <a:spLocks noChangeShapeType="1"/>
            </p:cNvSpPr>
            <p:nvPr/>
          </p:nvSpPr>
          <p:spPr bwMode="auto">
            <a:xfrm flipV="1">
              <a:off x="852" y="1064"/>
              <a:ext cx="0" cy="768"/>
            </a:xfrm>
            <a:prstGeom prst="line">
              <a:avLst/>
            </a:prstGeom>
            <a:noFill/>
            <a:ln w="9525">
              <a:solidFill>
                <a:schemeClr val="tx1"/>
              </a:solidFill>
              <a:round/>
              <a:headEnd/>
              <a:tailEnd/>
            </a:ln>
          </p:spPr>
          <p:txBody>
            <a:bodyPr/>
            <a:lstStyle/>
            <a:p>
              <a:endParaRPr lang="en-US"/>
            </a:p>
          </p:txBody>
        </p:sp>
        <p:sp>
          <p:nvSpPr>
            <p:cNvPr id="92165" name="Line 4"/>
            <p:cNvSpPr>
              <a:spLocks noChangeShapeType="1"/>
            </p:cNvSpPr>
            <p:nvPr/>
          </p:nvSpPr>
          <p:spPr bwMode="auto">
            <a:xfrm>
              <a:off x="756" y="1736"/>
              <a:ext cx="4608" cy="0"/>
            </a:xfrm>
            <a:prstGeom prst="line">
              <a:avLst/>
            </a:prstGeom>
            <a:noFill/>
            <a:ln w="9525">
              <a:solidFill>
                <a:schemeClr val="tx1"/>
              </a:solidFill>
              <a:round/>
              <a:headEnd/>
              <a:tailEnd type="triangle" w="med" len="med"/>
            </a:ln>
          </p:spPr>
          <p:txBody>
            <a:bodyPr/>
            <a:lstStyle/>
            <a:p>
              <a:endParaRPr lang="en-US"/>
            </a:p>
          </p:txBody>
        </p:sp>
        <p:sp>
          <p:nvSpPr>
            <p:cNvPr id="92166" name="Text Box 9"/>
            <p:cNvSpPr txBox="1">
              <a:spLocks noChangeArrowheads="1"/>
            </p:cNvSpPr>
            <p:nvPr/>
          </p:nvSpPr>
          <p:spPr bwMode="auto">
            <a:xfrm>
              <a:off x="5172" y="1784"/>
              <a:ext cx="384" cy="155"/>
            </a:xfrm>
            <a:prstGeom prst="rect">
              <a:avLst/>
            </a:prstGeom>
            <a:noFill/>
            <a:ln w="9525">
              <a:noFill/>
              <a:miter lim="800000"/>
              <a:headEnd/>
              <a:tailEnd/>
            </a:ln>
          </p:spPr>
          <p:txBody>
            <a:bodyPr>
              <a:spAutoFit/>
            </a:bodyPr>
            <a:lstStyle/>
            <a:p>
              <a:pPr eaLnBrk="1" hangingPunct="1">
                <a:spcBef>
                  <a:spcPct val="50000"/>
                </a:spcBef>
              </a:pPr>
              <a:r>
                <a:rPr lang="en-GB" sz="1000" b="1">
                  <a:latin typeface="Arial" charset="0"/>
                </a:rPr>
                <a:t>f/MHz</a:t>
              </a:r>
              <a:endParaRPr lang="en-US" sz="1000" b="1">
                <a:latin typeface="Arial" charset="0"/>
              </a:endParaRPr>
            </a:p>
          </p:txBody>
        </p:sp>
        <p:sp>
          <p:nvSpPr>
            <p:cNvPr id="92167" name="Text Box 14"/>
            <p:cNvSpPr txBox="1">
              <a:spLocks noChangeArrowheads="1"/>
            </p:cNvSpPr>
            <p:nvPr/>
          </p:nvSpPr>
          <p:spPr bwMode="auto">
            <a:xfrm>
              <a:off x="660" y="1832"/>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2400</a:t>
              </a:r>
              <a:endParaRPr lang="en-US" sz="1000">
                <a:latin typeface="Arial" charset="0"/>
              </a:endParaRPr>
            </a:p>
          </p:txBody>
        </p:sp>
        <p:sp>
          <p:nvSpPr>
            <p:cNvPr id="92168" name="Text Box 15"/>
            <p:cNvSpPr txBox="1">
              <a:spLocks noChangeArrowheads="1"/>
            </p:cNvSpPr>
            <p:nvPr/>
          </p:nvSpPr>
          <p:spPr bwMode="auto">
            <a:xfrm>
              <a:off x="4836" y="1794"/>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2483.5</a:t>
              </a:r>
              <a:endParaRPr lang="en-US" sz="1000">
                <a:latin typeface="Arial" charset="0"/>
              </a:endParaRPr>
            </a:p>
          </p:txBody>
        </p:sp>
        <p:sp>
          <p:nvSpPr>
            <p:cNvPr id="92169" name="Line 20"/>
            <p:cNvSpPr>
              <a:spLocks noChangeShapeType="1"/>
            </p:cNvSpPr>
            <p:nvPr/>
          </p:nvSpPr>
          <p:spPr bwMode="auto">
            <a:xfrm>
              <a:off x="5028" y="1746"/>
              <a:ext cx="0" cy="48"/>
            </a:xfrm>
            <a:prstGeom prst="line">
              <a:avLst/>
            </a:prstGeom>
            <a:noFill/>
            <a:ln w="9525">
              <a:solidFill>
                <a:schemeClr val="tx1"/>
              </a:solidFill>
              <a:round/>
              <a:headEnd/>
              <a:tailEnd/>
            </a:ln>
          </p:spPr>
          <p:txBody>
            <a:bodyPr/>
            <a:lstStyle/>
            <a:p>
              <a:endParaRPr lang="en-US"/>
            </a:p>
          </p:txBody>
        </p:sp>
        <p:sp>
          <p:nvSpPr>
            <p:cNvPr id="92170" name="Text Box 46"/>
            <p:cNvSpPr txBox="1">
              <a:spLocks noChangeArrowheads="1"/>
            </p:cNvSpPr>
            <p:nvPr/>
          </p:nvSpPr>
          <p:spPr bwMode="auto">
            <a:xfrm>
              <a:off x="84" y="1314"/>
              <a:ext cx="576" cy="460"/>
            </a:xfrm>
            <a:prstGeom prst="rect">
              <a:avLst/>
            </a:prstGeom>
            <a:noFill/>
            <a:ln w="9525">
              <a:noFill/>
              <a:miter lim="800000"/>
              <a:headEnd/>
              <a:tailEnd/>
            </a:ln>
          </p:spPr>
          <p:txBody>
            <a:bodyPr>
              <a:spAutoFit/>
            </a:bodyPr>
            <a:lstStyle/>
            <a:p>
              <a:pPr algn="ctr" eaLnBrk="1" hangingPunct="1">
                <a:spcBef>
                  <a:spcPct val="50000"/>
                </a:spcBef>
              </a:pPr>
              <a:r>
                <a:rPr lang="en-GB" sz="1400" b="1">
                  <a:latin typeface="Arial" charset="0"/>
                </a:rPr>
                <a:t>1,6,11 WiFi plan</a:t>
              </a:r>
              <a:endParaRPr lang="en-US" sz="1400" b="1">
                <a:latin typeface="Arial" charset="0"/>
              </a:endParaRPr>
            </a:p>
          </p:txBody>
        </p:sp>
        <p:grpSp>
          <p:nvGrpSpPr>
            <p:cNvPr id="3" name="Group 73"/>
            <p:cNvGrpSpPr>
              <a:grpSpLocks/>
            </p:cNvGrpSpPr>
            <p:nvPr/>
          </p:nvGrpSpPr>
          <p:grpSpPr bwMode="auto">
            <a:xfrm>
              <a:off x="901" y="1401"/>
              <a:ext cx="1097" cy="336"/>
              <a:chOff x="1392" y="2016"/>
              <a:chExt cx="1097" cy="336"/>
            </a:xfrm>
          </p:grpSpPr>
          <p:sp>
            <p:nvSpPr>
              <p:cNvPr id="92172" name="Arc 74"/>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73" name="Arc 75"/>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4" name="Group 76"/>
            <p:cNvGrpSpPr>
              <a:grpSpLocks/>
            </p:cNvGrpSpPr>
            <p:nvPr/>
          </p:nvGrpSpPr>
          <p:grpSpPr bwMode="auto">
            <a:xfrm>
              <a:off x="2152" y="1401"/>
              <a:ext cx="1097" cy="336"/>
              <a:chOff x="1392" y="2016"/>
              <a:chExt cx="1097" cy="336"/>
            </a:xfrm>
          </p:grpSpPr>
          <p:sp>
            <p:nvSpPr>
              <p:cNvPr id="92175" name="Arc 77"/>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76" name="Arc 78"/>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5" name="Group 79"/>
            <p:cNvGrpSpPr>
              <a:grpSpLocks/>
            </p:cNvGrpSpPr>
            <p:nvPr/>
          </p:nvGrpSpPr>
          <p:grpSpPr bwMode="auto">
            <a:xfrm>
              <a:off x="3401" y="1401"/>
              <a:ext cx="1097" cy="336"/>
              <a:chOff x="1392" y="2016"/>
              <a:chExt cx="1097" cy="336"/>
            </a:xfrm>
          </p:grpSpPr>
          <p:sp>
            <p:nvSpPr>
              <p:cNvPr id="92178" name="Arc 80"/>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79" name="Arc 81"/>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sp>
          <p:nvSpPr>
            <p:cNvPr id="92180" name="Text Box 20"/>
            <p:cNvSpPr txBox="1">
              <a:spLocks noChangeArrowheads="1"/>
            </p:cNvSpPr>
            <p:nvPr/>
          </p:nvSpPr>
          <p:spPr bwMode="auto">
            <a:xfrm>
              <a:off x="1307" y="1459"/>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a:t>
              </a:r>
              <a:endParaRPr lang="en-US" sz="1400">
                <a:latin typeface="Arial" charset="0"/>
              </a:endParaRPr>
            </a:p>
          </p:txBody>
        </p:sp>
        <p:sp>
          <p:nvSpPr>
            <p:cNvPr id="92181" name="Text Box 21"/>
            <p:cNvSpPr txBox="1">
              <a:spLocks noChangeArrowheads="1"/>
            </p:cNvSpPr>
            <p:nvPr/>
          </p:nvSpPr>
          <p:spPr bwMode="auto">
            <a:xfrm>
              <a:off x="2560" y="1459"/>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6</a:t>
              </a:r>
              <a:endParaRPr lang="en-US" sz="1400">
                <a:latin typeface="Arial" charset="0"/>
              </a:endParaRPr>
            </a:p>
          </p:txBody>
        </p:sp>
        <p:sp>
          <p:nvSpPr>
            <p:cNvPr id="92182" name="Text Box 22"/>
            <p:cNvSpPr txBox="1">
              <a:spLocks noChangeArrowheads="1"/>
            </p:cNvSpPr>
            <p:nvPr/>
          </p:nvSpPr>
          <p:spPr bwMode="auto">
            <a:xfrm>
              <a:off x="3810" y="1459"/>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11</a:t>
              </a:r>
              <a:endParaRPr lang="en-US" sz="1400">
                <a:latin typeface="Arial" charset="0"/>
              </a:endParaRPr>
            </a:p>
          </p:txBody>
        </p:sp>
        <p:sp>
          <p:nvSpPr>
            <p:cNvPr id="92183" name="Line 3"/>
            <p:cNvSpPr>
              <a:spLocks noChangeShapeType="1"/>
            </p:cNvSpPr>
            <p:nvPr/>
          </p:nvSpPr>
          <p:spPr bwMode="auto">
            <a:xfrm flipV="1">
              <a:off x="852" y="2048"/>
              <a:ext cx="0" cy="768"/>
            </a:xfrm>
            <a:prstGeom prst="line">
              <a:avLst/>
            </a:prstGeom>
            <a:noFill/>
            <a:ln w="9525">
              <a:solidFill>
                <a:schemeClr val="tx1"/>
              </a:solidFill>
              <a:round/>
              <a:headEnd/>
              <a:tailEnd/>
            </a:ln>
          </p:spPr>
          <p:txBody>
            <a:bodyPr/>
            <a:lstStyle/>
            <a:p>
              <a:endParaRPr lang="en-US"/>
            </a:p>
          </p:txBody>
        </p:sp>
        <p:sp>
          <p:nvSpPr>
            <p:cNvPr id="92184" name="Line 4"/>
            <p:cNvSpPr>
              <a:spLocks noChangeShapeType="1"/>
            </p:cNvSpPr>
            <p:nvPr/>
          </p:nvSpPr>
          <p:spPr bwMode="auto">
            <a:xfrm>
              <a:off x="756" y="2720"/>
              <a:ext cx="4608" cy="0"/>
            </a:xfrm>
            <a:prstGeom prst="line">
              <a:avLst/>
            </a:prstGeom>
            <a:noFill/>
            <a:ln w="9525">
              <a:solidFill>
                <a:schemeClr val="tx1"/>
              </a:solidFill>
              <a:round/>
              <a:headEnd/>
              <a:tailEnd type="triangle" w="med" len="med"/>
            </a:ln>
          </p:spPr>
          <p:txBody>
            <a:bodyPr/>
            <a:lstStyle/>
            <a:p>
              <a:endParaRPr lang="en-US"/>
            </a:p>
          </p:txBody>
        </p:sp>
        <p:sp>
          <p:nvSpPr>
            <p:cNvPr id="92185" name="Text Box 9"/>
            <p:cNvSpPr txBox="1">
              <a:spLocks noChangeArrowheads="1"/>
            </p:cNvSpPr>
            <p:nvPr/>
          </p:nvSpPr>
          <p:spPr bwMode="auto">
            <a:xfrm>
              <a:off x="5172" y="2768"/>
              <a:ext cx="384" cy="155"/>
            </a:xfrm>
            <a:prstGeom prst="rect">
              <a:avLst/>
            </a:prstGeom>
            <a:noFill/>
            <a:ln w="9525">
              <a:noFill/>
              <a:miter lim="800000"/>
              <a:headEnd/>
              <a:tailEnd/>
            </a:ln>
          </p:spPr>
          <p:txBody>
            <a:bodyPr>
              <a:spAutoFit/>
            </a:bodyPr>
            <a:lstStyle/>
            <a:p>
              <a:pPr eaLnBrk="1" hangingPunct="1">
                <a:spcBef>
                  <a:spcPct val="50000"/>
                </a:spcBef>
              </a:pPr>
              <a:r>
                <a:rPr lang="en-GB" sz="1000" b="1">
                  <a:latin typeface="Arial" charset="0"/>
                </a:rPr>
                <a:t>f/MHz</a:t>
              </a:r>
              <a:endParaRPr lang="en-US" sz="1000" b="1">
                <a:latin typeface="Arial" charset="0"/>
              </a:endParaRPr>
            </a:p>
          </p:txBody>
        </p:sp>
        <p:sp>
          <p:nvSpPr>
            <p:cNvPr id="92186" name="Text Box 14"/>
            <p:cNvSpPr txBox="1">
              <a:spLocks noChangeArrowheads="1"/>
            </p:cNvSpPr>
            <p:nvPr/>
          </p:nvSpPr>
          <p:spPr bwMode="auto">
            <a:xfrm>
              <a:off x="660" y="2816"/>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2400</a:t>
              </a:r>
              <a:endParaRPr lang="en-US" sz="1000">
                <a:latin typeface="Arial" charset="0"/>
              </a:endParaRPr>
            </a:p>
          </p:txBody>
        </p:sp>
        <p:sp>
          <p:nvSpPr>
            <p:cNvPr id="92187" name="Text Box 15"/>
            <p:cNvSpPr txBox="1">
              <a:spLocks noChangeArrowheads="1"/>
            </p:cNvSpPr>
            <p:nvPr/>
          </p:nvSpPr>
          <p:spPr bwMode="auto">
            <a:xfrm>
              <a:off x="4836" y="2778"/>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2483.5</a:t>
              </a:r>
              <a:endParaRPr lang="en-US" sz="1000">
                <a:latin typeface="Arial" charset="0"/>
              </a:endParaRPr>
            </a:p>
          </p:txBody>
        </p:sp>
        <p:sp>
          <p:nvSpPr>
            <p:cNvPr id="92188" name="Line 20"/>
            <p:cNvSpPr>
              <a:spLocks noChangeShapeType="1"/>
            </p:cNvSpPr>
            <p:nvPr/>
          </p:nvSpPr>
          <p:spPr bwMode="auto">
            <a:xfrm>
              <a:off x="5028" y="2730"/>
              <a:ext cx="0" cy="48"/>
            </a:xfrm>
            <a:prstGeom prst="line">
              <a:avLst/>
            </a:prstGeom>
            <a:noFill/>
            <a:ln w="9525">
              <a:solidFill>
                <a:schemeClr val="tx1"/>
              </a:solidFill>
              <a:round/>
              <a:headEnd/>
              <a:tailEnd/>
            </a:ln>
          </p:spPr>
          <p:txBody>
            <a:bodyPr/>
            <a:lstStyle/>
            <a:p>
              <a:endParaRPr lang="en-US"/>
            </a:p>
          </p:txBody>
        </p:sp>
        <p:sp>
          <p:nvSpPr>
            <p:cNvPr id="92189" name="Text Box 21"/>
            <p:cNvSpPr txBox="1">
              <a:spLocks noChangeArrowheads="1"/>
            </p:cNvSpPr>
            <p:nvPr/>
          </p:nvSpPr>
          <p:spPr bwMode="auto">
            <a:xfrm>
              <a:off x="84" y="2154"/>
              <a:ext cx="576" cy="460"/>
            </a:xfrm>
            <a:prstGeom prst="rect">
              <a:avLst/>
            </a:prstGeom>
            <a:noFill/>
            <a:ln w="9525">
              <a:noFill/>
              <a:miter lim="800000"/>
              <a:headEnd/>
              <a:tailEnd/>
            </a:ln>
          </p:spPr>
          <p:txBody>
            <a:bodyPr>
              <a:spAutoFit/>
            </a:bodyPr>
            <a:lstStyle/>
            <a:p>
              <a:pPr algn="ctr" eaLnBrk="1" hangingPunct="1">
                <a:spcBef>
                  <a:spcPct val="50000"/>
                </a:spcBef>
              </a:pPr>
              <a:r>
                <a:rPr lang="en-GB" sz="1400" b="1">
                  <a:latin typeface="Arial" charset="0"/>
                </a:rPr>
                <a:t>1,5,9,13 WiFi plan</a:t>
              </a:r>
              <a:endParaRPr lang="en-US" sz="1400" b="1">
                <a:latin typeface="Arial" charset="0"/>
              </a:endParaRPr>
            </a:p>
          </p:txBody>
        </p:sp>
        <p:grpSp>
          <p:nvGrpSpPr>
            <p:cNvPr id="6" name="Group 33"/>
            <p:cNvGrpSpPr>
              <a:grpSpLocks/>
            </p:cNvGrpSpPr>
            <p:nvPr/>
          </p:nvGrpSpPr>
          <p:grpSpPr bwMode="auto">
            <a:xfrm>
              <a:off x="901" y="2385"/>
              <a:ext cx="1097" cy="336"/>
              <a:chOff x="1392" y="2016"/>
              <a:chExt cx="1097" cy="336"/>
            </a:xfrm>
          </p:grpSpPr>
          <p:sp>
            <p:nvSpPr>
              <p:cNvPr id="92191" name="Arc 34"/>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92" name="Arc 35"/>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7" name="Group 36"/>
            <p:cNvGrpSpPr>
              <a:grpSpLocks/>
            </p:cNvGrpSpPr>
            <p:nvPr/>
          </p:nvGrpSpPr>
          <p:grpSpPr bwMode="auto">
            <a:xfrm>
              <a:off x="1900" y="2385"/>
              <a:ext cx="1097" cy="336"/>
              <a:chOff x="1392" y="2016"/>
              <a:chExt cx="1097" cy="336"/>
            </a:xfrm>
          </p:grpSpPr>
          <p:sp>
            <p:nvSpPr>
              <p:cNvPr id="92194" name="Arc 37"/>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95" name="Arc 38"/>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8" name="Group 39"/>
            <p:cNvGrpSpPr>
              <a:grpSpLocks/>
            </p:cNvGrpSpPr>
            <p:nvPr/>
          </p:nvGrpSpPr>
          <p:grpSpPr bwMode="auto">
            <a:xfrm>
              <a:off x="2900" y="2385"/>
              <a:ext cx="1097" cy="336"/>
              <a:chOff x="1392" y="2016"/>
              <a:chExt cx="1097" cy="336"/>
            </a:xfrm>
          </p:grpSpPr>
          <p:sp>
            <p:nvSpPr>
              <p:cNvPr id="92197" name="Arc 40"/>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98" name="Arc 41"/>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9" name="Group 74"/>
            <p:cNvGrpSpPr>
              <a:grpSpLocks/>
            </p:cNvGrpSpPr>
            <p:nvPr/>
          </p:nvGrpSpPr>
          <p:grpSpPr bwMode="auto">
            <a:xfrm>
              <a:off x="3900" y="2387"/>
              <a:ext cx="1097" cy="336"/>
              <a:chOff x="1392" y="2016"/>
              <a:chExt cx="1097" cy="336"/>
            </a:xfrm>
          </p:grpSpPr>
          <p:sp>
            <p:nvSpPr>
              <p:cNvPr id="92200" name="Arc 75"/>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201" name="Arc 76"/>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sp>
          <p:nvSpPr>
            <p:cNvPr id="92202" name="Text Box 42"/>
            <p:cNvSpPr txBox="1">
              <a:spLocks noChangeArrowheads="1"/>
            </p:cNvSpPr>
            <p:nvPr/>
          </p:nvSpPr>
          <p:spPr bwMode="auto">
            <a:xfrm>
              <a:off x="1245" y="2432"/>
              <a:ext cx="363" cy="288"/>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eaLnBrk="1" hangingPunct="1">
                <a:spcBef>
                  <a:spcPct val="50000"/>
                </a:spcBef>
              </a:pPr>
              <a:endParaRPr lang="en-US" sz="2400">
                <a:latin typeface="Arial" charset="0"/>
              </a:endParaRPr>
            </a:p>
          </p:txBody>
        </p:sp>
        <p:sp>
          <p:nvSpPr>
            <p:cNvPr id="92203" name="Text Box 43"/>
            <p:cNvSpPr txBox="1">
              <a:spLocks noChangeArrowheads="1"/>
            </p:cNvSpPr>
            <p:nvPr/>
          </p:nvSpPr>
          <p:spPr bwMode="auto">
            <a:xfrm>
              <a:off x="1307" y="2443"/>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a:t>
              </a:r>
              <a:endParaRPr lang="en-US" sz="1400">
                <a:latin typeface="Arial" charset="0"/>
              </a:endParaRPr>
            </a:p>
          </p:txBody>
        </p:sp>
        <p:sp>
          <p:nvSpPr>
            <p:cNvPr id="92204" name="Text Box 44"/>
            <p:cNvSpPr txBox="1">
              <a:spLocks noChangeArrowheads="1"/>
            </p:cNvSpPr>
            <p:nvPr/>
          </p:nvSpPr>
          <p:spPr bwMode="auto">
            <a:xfrm>
              <a:off x="2306" y="2444"/>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5</a:t>
              </a:r>
              <a:endParaRPr lang="en-US" sz="1400">
                <a:latin typeface="Arial" charset="0"/>
              </a:endParaRPr>
            </a:p>
          </p:txBody>
        </p:sp>
        <p:sp>
          <p:nvSpPr>
            <p:cNvPr id="92205" name="Text Box 45"/>
            <p:cNvSpPr txBox="1">
              <a:spLocks noChangeArrowheads="1"/>
            </p:cNvSpPr>
            <p:nvPr/>
          </p:nvSpPr>
          <p:spPr bwMode="auto">
            <a:xfrm>
              <a:off x="3306" y="2444"/>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9</a:t>
              </a:r>
              <a:endParaRPr lang="en-US" sz="1400">
                <a:latin typeface="Arial" charset="0"/>
              </a:endParaRPr>
            </a:p>
          </p:txBody>
        </p:sp>
        <p:sp>
          <p:nvSpPr>
            <p:cNvPr id="92206" name="Text Box 46"/>
            <p:cNvSpPr txBox="1">
              <a:spLocks noChangeArrowheads="1"/>
            </p:cNvSpPr>
            <p:nvPr/>
          </p:nvSpPr>
          <p:spPr bwMode="auto">
            <a:xfrm>
              <a:off x="4304" y="2443"/>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13</a:t>
              </a:r>
              <a:endParaRPr lang="en-US" sz="1400">
                <a:latin typeface="Arial" charset="0"/>
              </a:endParaRPr>
            </a:p>
          </p:txBody>
        </p:sp>
      </p:grpSp>
      <p:sp>
        <p:nvSpPr>
          <p:cNvPr id="92210" name="Rectangle 50"/>
          <p:cNvSpPr>
            <a:spLocks noChangeArrowheads="1"/>
          </p:cNvSpPr>
          <p:nvPr/>
        </p:nvSpPr>
        <p:spPr bwMode="auto">
          <a:xfrm>
            <a:off x="1343025" y="3227388"/>
            <a:ext cx="203200" cy="2789237"/>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1" name="Rectangle 51"/>
          <p:cNvSpPr>
            <a:spLocks noChangeArrowheads="1"/>
          </p:cNvSpPr>
          <p:nvPr/>
        </p:nvSpPr>
        <p:spPr bwMode="auto">
          <a:xfrm>
            <a:off x="2992438" y="4618038"/>
            <a:ext cx="192087"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2" name="Rectangle 52"/>
          <p:cNvSpPr>
            <a:spLocks noChangeArrowheads="1"/>
          </p:cNvSpPr>
          <p:nvPr/>
        </p:nvSpPr>
        <p:spPr bwMode="auto">
          <a:xfrm>
            <a:off x="3059113" y="3213100"/>
            <a:ext cx="504825" cy="1238250"/>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3" name="Rectangle 53"/>
          <p:cNvSpPr>
            <a:spLocks noChangeArrowheads="1"/>
          </p:cNvSpPr>
          <p:nvPr/>
        </p:nvSpPr>
        <p:spPr bwMode="auto">
          <a:xfrm>
            <a:off x="4572000" y="4621213"/>
            <a:ext cx="192088"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4" name="Rectangle 54"/>
          <p:cNvSpPr>
            <a:spLocks noChangeArrowheads="1"/>
          </p:cNvSpPr>
          <p:nvPr/>
        </p:nvSpPr>
        <p:spPr bwMode="auto">
          <a:xfrm>
            <a:off x="6156325" y="4621213"/>
            <a:ext cx="192088"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5" name="Rectangle 55"/>
          <p:cNvSpPr>
            <a:spLocks noChangeArrowheads="1"/>
          </p:cNvSpPr>
          <p:nvPr/>
        </p:nvSpPr>
        <p:spPr bwMode="auto">
          <a:xfrm>
            <a:off x="5003800" y="3213100"/>
            <a:ext cx="504825" cy="1238250"/>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6" name="Rectangle 56"/>
          <p:cNvSpPr>
            <a:spLocks noChangeArrowheads="1"/>
          </p:cNvSpPr>
          <p:nvPr/>
        </p:nvSpPr>
        <p:spPr bwMode="auto">
          <a:xfrm>
            <a:off x="7019925" y="3213100"/>
            <a:ext cx="865188" cy="1238250"/>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7" name="Rectangle 57"/>
          <p:cNvSpPr>
            <a:spLocks noChangeArrowheads="1"/>
          </p:cNvSpPr>
          <p:nvPr/>
        </p:nvSpPr>
        <p:spPr bwMode="auto">
          <a:xfrm>
            <a:off x="7693025" y="4621213"/>
            <a:ext cx="192088"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59"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60"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Slide Number Placeholder 5"/>
          <p:cNvSpPr>
            <a:spLocks noGrp="1"/>
          </p:cNvSpPr>
          <p:nvPr>
            <p:ph type="sldNum" sz="quarter" idx="12"/>
          </p:nvPr>
        </p:nvSpPr>
        <p:spPr/>
        <p:txBody>
          <a:bodyPr/>
          <a:lstStyle/>
          <a:p>
            <a:r>
              <a:rPr lang="en-US"/>
              <a:t>Slide </a:t>
            </a:r>
            <a:fld id="{5F4BC3EF-935F-4993-ADA4-C777F2F50B15}" type="slidenum">
              <a:rPr lang="en-US"/>
              <a:pPr/>
              <a:t>34</a:t>
            </a:fld>
            <a:endParaRPr lang="en-US"/>
          </a:p>
        </p:txBody>
      </p:sp>
      <p:sp>
        <p:nvSpPr>
          <p:cNvPr id="93186" name="Rectangle 2"/>
          <p:cNvSpPr>
            <a:spLocks noGrp="1" noChangeArrowheads="1"/>
          </p:cNvSpPr>
          <p:nvPr>
            <p:ph type="title"/>
          </p:nvPr>
        </p:nvSpPr>
        <p:spPr>
          <a:xfrm>
            <a:off x="685800" y="685800"/>
            <a:ext cx="7772400" cy="366713"/>
          </a:xfrm>
        </p:spPr>
        <p:txBody>
          <a:bodyPr/>
          <a:lstStyle/>
          <a:p>
            <a:r>
              <a:rPr lang="en-GB" sz="2800" b="1"/>
              <a:t>Operating bands and channels (2)</a:t>
            </a:r>
            <a:endParaRPr lang="en-US" sz="2800" b="1"/>
          </a:p>
        </p:txBody>
      </p:sp>
      <p:sp>
        <p:nvSpPr>
          <p:cNvPr id="93187" name="Rectangle 3"/>
          <p:cNvSpPr>
            <a:spLocks noGrp="1" noChangeArrowheads="1"/>
          </p:cNvSpPr>
          <p:nvPr>
            <p:ph type="body" idx="1"/>
          </p:nvPr>
        </p:nvSpPr>
        <p:spPr>
          <a:xfrm>
            <a:off x="611188" y="1260475"/>
            <a:ext cx="7964487" cy="1808163"/>
          </a:xfrm>
        </p:spPr>
        <p:txBody>
          <a:bodyPr/>
          <a:lstStyle/>
          <a:p>
            <a:pPr>
              <a:lnSpc>
                <a:spcPct val="90000"/>
              </a:lnSpc>
            </a:pPr>
            <a:r>
              <a:rPr lang="en-GB" sz="1400"/>
              <a:t>By using a different channel page, we can have up to 27 distinct channels</a:t>
            </a:r>
          </a:p>
          <a:p>
            <a:pPr lvl="1">
              <a:lnSpc>
                <a:spcPct val="90000"/>
              </a:lnSpc>
            </a:pPr>
            <a:r>
              <a:rPr lang="en-GB" sz="1200"/>
              <a:t>Searching time/energy is increased if all are used, however</a:t>
            </a:r>
          </a:p>
        </p:txBody>
      </p:sp>
      <p:graphicFrame>
        <p:nvGraphicFramePr>
          <p:cNvPr id="93402" name="Group 218"/>
          <p:cNvGraphicFramePr>
            <a:graphicFrameLocks noGrp="1"/>
          </p:cNvGraphicFramePr>
          <p:nvPr/>
        </p:nvGraphicFramePr>
        <p:xfrm>
          <a:off x="595313" y="2159000"/>
          <a:ext cx="4143375" cy="2740026"/>
        </p:xfrm>
        <a:graphic>
          <a:graphicData uri="http://schemas.openxmlformats.org/drawingml/2006/table">
            <a:tbl>
              <a:tblPr/>
              <a:tblGrid>
                <a:gridCol w="2071687"/>
                <a:gridCol w="2071688"/>
              </a:tblGrid>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800" b="1" i="0" u="none" strike="noStrike" cap="none" normalizeH="0" baseline="0" smtClean="0">
                          <a:ln>
                            <a:noFill/>
                          </a:ln>
                          <a:solidFill>
                            <a:schemeClr val="tx1"/>
                          </a:solidFill>
                          <a:effectLst/>
                          <a:latin typeface="Arial" charset="0"/>
                        </a:rPr>
                        <a:t>Frequency (MHz)</a:t>
                      </a:r>
                      <a:endParaRPr kumimoji="0" lang="en-US" sz="8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800" b="1" i="0" u="none" strike="noStrike" cap="none" normalizeH="0" baseline="0" smtClean="0">
                          <a:ln>
                            <a:noFill/>
                          </a:ln>
                          <a:solidFill>
                            <a:schemeClr val="tx1"/>
                          </a:solidFill>
                          <a:effectLst/>
                          <a:latin typeface="Arial" charset="0"/>
                        </a:rPr>
                        <a:t>Frequency (MHz)</a:t>
                      </a:r>
                      <a:endParaRPr kumimoji="0" lang="en-US" sz="8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2402.5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2461.25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32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2422.5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2473.25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2423.25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2474.0</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2424.0</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2476.75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2442.25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2477.5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32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2447.5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2478.25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2448.25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2479.75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2449.0</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2480.5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93390" name="Text Box 206"/>
          <p:cNvSpPr txBox="1">
            <a:spLocks noChangeArrowheads="1"/>
          </p:cNvSpPr>
          <p:nvPr/>
        </p:nvSpPr>
        <p:spPr bwMode="auto">
          <a:xfrm>
            <a:off x="5181600" y="2971800"/>
            <a:ext cx="3962400" cy="2701925"/>
          </a:xfrm>
          <a:prstGeom prst="rect">
            <a:avLst/>
          </a:prstGeom>
          <a:solidFill>
            <a:srgbClr val="99FF99"/>
          </a:solidFill>
          <a:ln w="12700">
            <a:noFill/>
            <a:miter lim="800000"/>
            <a:headEnd type="none" w="sm" len="sm"/>
            <a:tailEnd type="none" w="sm" len="sm"/>
          </a:ln>
          <a:effectLst/>
        </p:spPr>
        <p:txBody>
          <a:bodyPr>
            <a:spAutoFit/>
          </a:bodyPr>
          <a:lstStyle/>
          <a:p>
            <a:pPr>
              <a:spcBef>
                <a:spcPct val="50000"/>
              </a:spcBef>
            </a:pPr>
            <a:r>
              <a:rPr lang="en-US" sz="1800">
                <a:solidFill>
                  <a:schemeClr val="accent2"/>
                </a:solidFill>
                <a:latin typeface="Tahoma" pitchFamily="34" charset="0"/>
              </a:rPr>
              <a:t>Use a small number (4-8, TBD) of default channels chosen from numbers in table (or similar) to ensure that installations can talk to tags.</a:t>
            </a:r>
          </a:p>
          <a:p>
            <a:pPr>
              <a:spcBef>
                <a:spcPct val="50000"/>
              </a:spcBef>
            </a:pPr>
            <a:r>
              <a:rPr lang="en-US" sz="1800">
                <a:solidFill>
                  <a:schemeClr val="accent2"/>
                </a:solidFill>
                <a:latin typeface="Tahoma" pitchFamily="34" charset="0"/>
              </a:rPr>
              <a:t>Use PIB entries to fill in a wider selection (8-16) channels to search so that we can have flexible channel allocation</a:t>
            </a:r>
          </a:p>
        </p:txBody>
      </p:sp>
      <p:sp>
        <p:nvSpPr>
          <p:cNvPr id="9"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10"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5F7693F5-ED65-4692-B02F-3F0FFD24F5CD}" type="slidenum">
              <a:rPr lang="en-US"/>
              <a:pPr/>
              <a:t>35</a:t>
            </a:fld>
            <a:endParaRPr lang="en-US"/>
          </a:p>
        </p:txBody>
      </p:sp>
      <p:sp>
        <p:nvSpPr>
          <p:cNvPr id="87042" name="Rectangle 2"/>
          <p:cNvSpPr>
            <a:spLocks noGrp="1" noChangeArrowheads="1"/>
          </p:cNvSpPr>
          <p:nvPr>
            <p:ph type="title"/>
          </p:nvPr>
        </p:nvSpPr>
        <p:spPr>
          <a:xfrm>
            <a:off x="685800" y="685800"/>
            <a:ext cx="7772400" cy="635000"/>
          </a:xfrm>
        </p:spPr>
        <p:txBody>
          <a:bodyPr/>
          <a:lstStyle/>
          <a:p>
            <a:r>
              <a:rPr lang="en-GB" sz="3200" b="1"/>
              <a:t>Transmitter power considerations</a:t>
            </a:r>
            <a:endParaRPr lang="en-US" sz="3200" b="1"/>
          </a:p>
        </p:txBody>
      </p:sp>
      <p:sp>
        <p:nvSpPr>
          <p:cNvPr id="87043" name="Rectangle 3"/>
          <p:cNvSpPr>
            <a:spLocks noGrp="1" noChangeArrowheads="1"/>
          </p:cNvSpPr>
          <p:nvPr>
            <p:ph type="body" idx="1"/>
          </p:nvPr>
        </p:nvSpPr>
        <p:spPr>
          <a:xfrm>
            <a:off x="457200" y="1663700"/>
            <a:ext cx="8166100" cy="4432300"/>
          </a:xfrm>
        </p:spPr>
        <p:txBody>
          <a:bodyPr/>
          <a:lstStyle/>
          <a:p>
            <a:pPr>
              <a:lnSpc>
                <a:spcPct val="80000"/>
              </a:lnSpc>
            </a:pPr>
            <a:r>
              <a:rPr lang="en-GB" sz="1600"/>
              <a:t>System is likely to be highly asymmetric</a:t>
            </a:r>
          </a:p>
          <a:p>
            <a:pPr lvl="1">
              <a:lnSpc>
                <a:spcPct val="80000"/>
              </a:lnSpc>
            </a:pPr>
            <a:r>
              <a:rPr lang="en-GB" sz="1400"/>
              <a:t>Fixed, static orientation, powered, networked, relatively large sensor nodes</a:t>
            </a:r>
          </a:p>
          <a:p>
            <a:pPr lvl="1">
              <a:lnSpc>
                <a:spcPct val="80000"/>
              </a:lnSpc>
            </a:pPr>
            <a:r>
              <a:rPr lang="en-GB" sz="1400"/>
              <a:t>Mobile, battery-powered, small tags</a:t>
            </a:r>
          </a:p>
          <a:p>
            <a:pPr lvl="1">
              <a:lnSpc>
                <a:spcPct val="80000"/>
              </a:lnSpc>
            </a:pPr>
            <a:endParaRPr lang="en-GB" sz="1400"/>
          </a:p>
          <a:p>
            <a:pPr>
              <a:lnSpc>
                <a:spcPct val="80000"/>
              </a:lnSpc>
            </a:pPr>
            <a:r>
              <a:rPr lang="en-GB" sz="1600"/>
              <a:t>Bandwidth of system is not high enough to count as ‘Digital Modulation’ in the US</a:t>
            </a:r>
          </a:p>
          <a:p>
            <a:pPr lvl="1">
              <a:lnSpc>
                <a:spcPct val="80000"/>
              </a:lnSpc>
            </a:pPr>
            <a:r>
              <a:rPr lang="en-GB" sz="1400"/>
              <a:t>So in the US will need to use Part 15.249, not Part 15.247</a:t>
            </a:r>
          </a:p>
          <a:p>
            <a:pPr lvl="1">
              <a:lnSpc>
                <a:spcPct val="80000"/>
              </a:lnSpc>
            </a:pPr>
            <a:r>
              <a:rPr lang="en-GB" sz="1400"/>
              <a:t>This limits output power to -1dBm e.i.r.p.</a:t>
            </a:r>
          </a:p>
          <a:p>
            <a:pPr>
              <a:lnSpc>
                <a:spcPct val="80000"/>
              </a:lnSpc>
            </a:pPr>
            <a:r>
              <a:rPr lang="en-GB" sz="1600"/>
              <a:t>However, can still output more power from fixed nodes</a:t>
            </a:r>
          </a:p>
          <a:p>
            <a:pPr lvl="1">
              <a:lnSpc>
                <a:spcPct val="80000"/>
              </a:lnSpc>
            </a:pPr>
            <a:r>
              <a:rPr lang="en-GB" sz="1400"/>
              <a:t>Fixed nodes </a:t>
            </a:r>
            <a:r>
              <a:rPr lang="en-GB" sz="1400" i="1"/>
              <a:t>with low duty cycle</a:t>
            </a:r>
            <a:r>
              <a:rPr lang="en-GB" sz="1400"/>
              <a:t> can output &gt;-1dBm, either using PA or antenna gain</a:t>
            </a:r>
          </a:p>
          <a:p>
            <a:pPr lvl="1">
              <a:lnSpc>
                <a:spcPct val="80000"/>
              </a:lnSpc>
            </a:pPr>
            <a:r>
              <a:rPr lang="en-GB" sz="1400"/>
              <a:t>Mobile nodes unlikely to use either PA (power reasons) or antenna gain (size reasons)</a:t>
            </a:r>
          </a:p>
          <a:p>
            <a:pPr lvl="1">
              <a:lnSpc>
                <a:spcPct val="80000"/>
              </a:lnSpc>
            </a:pPr>
            <a:endParaRPr lang="en-GB" sz="1400"/>
          </a:p>
          <a:p>
            <a:pPr>
              <a:lnSpc>
                <a:spcPct val="80000"/>
              </a:lnSpc>
            </a:pPr>
            <a:r>
              <a:rPr lang="en-GB" sz="1600"/>
              <a:t> This suggests that the link will be asymmetric too (bad…)</a:t>
            </a:r>
          </a:p>
          <a:p>
            <a:pPr lvl="1">
              <a:lnSpc>
                <a:spcPct val="80000"/>
              </a:lnSpc>
            </a:pPr>
            <a:r>
              <a:rPr lang="en-GB" sz="1400"/>
              <a:t>But remember that fixed nodes can use antenna gain on RX too, which evens things out</a:t>
            </a:r>
          </a:p>
          <a:p>
            <a:pPr>
              <a:lnSpc>
                <a:spcPct val="80000"/>
              </a:lnSpc>
            </a:pPr>
            <a:endParaRPr lang="en-GB" sz="1600"/>
          </a:p>
          <a:p>
            <a:pPr>
              <a:lnSpc>
                <a:spcPct val="80000"/>
              </a:lnSpc>
            </a:pPr>
            <a:r>
              <a:rPr lang="en-GB" sz="1600"/>
              <a:t>No problems with global compliance generally</a:t>
            </a:r>
          </a:p>
          <a:p>
            <a:pPr lvl="1">
              <a:lnSpc>
                <a:spcPct val="80000"/>
              </a:lnSpc>
            </a:pPr>
            <a:r>
              <a:rPr lang="en-GB" sz="1400"/>
              <a:t>EU (ETSI EN300440)</a:t>
            </a:r>
          </a:p>
          <a:p>
            <a:pPr lvl="1">
              <a:lnSpc>
                <a:spcPct val="80000"/>
              </a:lnSpc>
            </a:pPr>
            <a:r>
              <a:rPr lang="en-GB" sz="1400"/>
              <a:t>Singapore (iDA TS-SRD)</a:t>
            </a:r>
          </a:p>
          <a:p>
            <a:pPr lvl="1">
              <a:lnSpc>
                <a:spcPct val="80000"/>
              </a:lnSpc>
            </a:pPr>
            <a:r>
              <a:rPr lang="en-GB" sz="1400"/>
              <a:t>Canada (RSS-210)</a:t>
            </a:r>
          </a:p>
          <a:p>
            <a:pPr lvl="1">
              <a:lnSpc>
                <a:spcPct val="80000"/>
              </a:lnSpc>
            </a:pPr>
            <a:r>
              <a:rPr lang="en-GB" sz="1400"/>
              <a:t>Japan (ARIB STD-T66)</a:t>
            </a:r>
            <a:endParaRPr lang="en-US" sz="1400"/>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ECE14F4-C4C5-4690-BB57-54AFA999758E}" type="slidenum">
              <a:rPr lang="en-US"/>
              <a:pPr/>
              <a:t>36</a:t>
            </a:fld>
            <a:endParaRPr lang="en-US"/>
          </a:p>
        </p:txBody>
      </p:sp>
      <p:sp>
        <p:nvSpPr>
          <p:cNvPr id="76802" name="Rectangle 2"/>
          <p:cNvSpPr>
            <a:spLocks noGrp="1" noChangeArrowheads="1"/>
          </p:cNvSpPr>
          <p:nvPr>
            <p:ph type="title"/>
          </p:nvPr>
        </p:nvSpPr>
        <p:spPr/>
        <p:txBody>
          <a:bodyPr/>
          <a:lstStyle/>
          <a:p>
            <a:r>
              <a:rPr lang="en-GB" b="1"/>
              <a:t>Required MAC changes</a:t>
            </a:r>
            <a:endParaRPr lang="en-US" b="1"/>
          </a:p>
        </p:txBody>
      </p:sp>
      <p:sp>
        <p:nvSpPr>
          <p:cNvPr id="76803" name="Rectangle 3"/>
          <p:cNvSpPr>
            <a:spLocks noGrp="1" noChangeArrowheads="1"/>
          </p:cNvSpPr>
          <p:nvPr>
            <p:ph type="body" idx="1"/>
          </p:nvPr>
        </p:nvSpPr>
        <p:spPr/>
        <p:txBody>
          <a:bodyPr/>
          <a:lstStyle/>
          <a:p>
            <a:r>
              <a:rPr lang="en-GB"/>
              <a:t>Adopt other blink changes that 4f has talked about</a:t>
            </a:r>
          </a:p>
          <a:p>
            <a:r>
              <a:rPr lang="en-GB"/>
              <a:t>Otherwise, straight 802.15.4</a:t>
            </a:r>
          </a:p>
          <a:p>
            <a:endParaRPr lang="en-US"/>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lide Number Placeholder 5"/>
          <p:cNvSpPr>
            <a:spLocks noGrp="1"/>
          </p:cNvSpPr>
          <p:nvPr>
            <p:ph type="sldNum" sz="quarter" idx="12"/>
          </p:nvPr>
        </p:nvSpPr>
        <p:spPr/>
        <p:txBody>
          <a:bodyPr/>
          <a:lstStyle/>
          <a:p>
            <a:r>
              <a:rPr lang="en-US"/>
              <a:t>Slide </a:t>
            </a:r>
            <a:fld id="{CF7948EA-7C27-46E9-B5AF-8E260B6039BF}" type="slidenum">
              <a:rPr lang="en-US"/>
              <a:pPr/>
              <a:t>37</a:t>
            </a:fld>
            <a:endParaRPr lang="en-US"/>
          </a:p>
        </p:txBody>
      </p:sp>
      <p:sp>
        <p:nvSpPr>
          <p:cNvPr id="95234" name="Rectangle 2"/>
          <p:cNvSpPr>
            <a:spLocks noGrp="1" noChangeArrowheads="1"/>
          </p:cNvSpPr>
          <p:nvPr>
            <p:ph type="title"/>
          </p:nvPr>
        </p:nvSpPr>
        <p:spPr/>
        <p:txBody>
          <a:bodyPr/>
          <a:lstStyle/>
          <a:p>
            <a:r>
              <a:rPr lang="en-GB" b="1"/>
              <a:t>PPDU</a:t>
            </a:r>
            <a:endParaRPr lang="en-US" b="1"/>
          </a:p>
        </p:txBody>
      </p:sp>
      <p:sp>
        <p:nvSpPr>
          <p:cNvPr id="95235" name="Rectangle 3"/>
          <p:cNvSpPr>
            <a:spLocks noGrp="1" noChangeArrowheads="1"/>
          </p:cNvSpPr>
          <p:nvPr>
            <p:ph type="body" idx="1"/>
          </p:nvPr>
        </p:nvSpPr>
        <p:spPr>
          <a:xfrm>
            <a:off x="611188" y="4149725"/>
            <a:ext cx="7772400" cy="1803400"/>
          </a:xfrm>
        </p:spPr>
        <p:txBody>
          <a:bodyPr/>
          <a:lstStyle/>
          <a:p>
            <a:r>
              <a:rPr lang="en-GB" sz="2000"/>
              <a:t>Classic 802.15.4 PPDU</a:t>
            </a:r>
          </a:p>
          <a:p>
            <a:r>
              <a:rPr lang="en-US" sz="2000"/>
              <a:t>Use same preamble length / SFD identifiers as existing 802.15.4 2.4GHz PHY</a:t>
            </a:r>
          </a:p>
          <a:p>
            <a:pPr lvl="1"/>
            <a:r>
              <a:rPr lang="en-US" sz="1800"/>
              <a:t>4 octet preamble</a:t>
            </a:r>
          </a:p>
          <a:p>
            <a:pPr lvl="1"/>
            <a:r>
              <a:rPr lang="en-US" sz="1800"/>
              <a:t>1 octet SFD (0xE5)</a:t>
            </a:r>
          </a:p>
          <a:p>
            <a:endParaRPr lang="en-US" sz="2000"/>
          </a:p>
        </p:txBody>
      </p:sp>
      <p:graphicFrame>
        <p:nvGraphicFramePr>
          <p:cNvPr id="95272" name="Group 40"/>
          <p:cNvGraphicFramePr>
            <a:graphicFrameLocks noGrp="1"/>
          </p:cNvGraphicFramePr>
          <p:nvPr/>
        </p:nvGraphicFramePr>
        <p:xfrm>
          <a:off x="1116013" y="2276475"/>
          <a:ext cx="7080250" cy="1158240"/>
        </p:xfrm>
        <a:graphic>
          <a:graphicData uri="http://schemas.openxmlformats.org/drawingml/2006/table">
            <a:tbl>
              <a:tblPr/>
              <a:tblGrid>
                <a:gridCol w="1608137"/>
                <a:gridCol w="1095375"/>
                <a:gridCol w="1208088"/>
                <a:gridCol w="3168650"/>
              </a:tblGrid>
              <a:tr h="2889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4 Octets</a:t>
                      </a:r>
                      <a:endParaRPr kumimoji="0" lang="en-US"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1</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1</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Variable</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r>
              <a:tr h="4841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Preamble</a:t>
                      </a:r>
                      <a:endParaRPr kumimoji="0" lang="en-US"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SFD</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Frame Length / Reserved</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PSDU</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r>
            </a:tbl>
          </a:graphicData>
        </a:graphic>
      </p:graphicFrame>
      <p:sp>
        <p:nvSpPr>
          <p:cNvPr id="8"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7D24B852-014D-47CA-BD7D-8B0353DB0D53}" type="slidenum">
              <a:rPr lang="en-US"/>
              <a:pPr/>
              <a:t>38</a:t>
            </a:fld>
            <a:endParaRPr lang="en-US"/>
          </a:p>
        </p:txBody>
      </p:sp>
      <p:sp>
        <p:nvSpPr>
          <p:cNvPr id="81922" name="Rectangle 2"/>
          <p:cNvSpPr>
            <a:spLocks noGrp="1" noChangeArrowheads="1"/>
          </p:cNvSpPr>
          <p:nvPr>
            <p:ph type="title"/>
          </p:nvPr>
        </p:nvSpPr>
        <p:spPr/>
        <p:txBody>
          <a:bodyPr/>
          <a:lstStyle/>
          <a:p>
            <a:r>
              <a:rPr lang="en-GB" sz="3200" b="1"/>
              <a:t>Example link budget / crystal tolerance</a:t>
            </a:r>
            <a:endParaRPr lang="en-US" sz="3200" b="1"/>
          </a:p>
        </p:txBody>
      </p:sp>
      <p:sp>
        <p:nvSpPr>
          <p:cNvPr id="81923" name="Rectangle 3"/>
          <p:cNvSpPr>
            <a:spLocks noGrp="1" noChangeArrowheads="1"/>
          </p:cNvSpPr>
          <p:nvPr>
            <p:ph type="body" idx="1"/>
          </p:nvPr>
        </p:nvSpPr>
        <p:spPr>
          <a:xfrm>
            <a:off x="107950" y="1581150"/>
            <a:ext cx="8928100" cy="4514850"/>
          </a:xfrm>
        </p:spPr>
        <p:txBody>
          <a:bodyPr/>
          <a:lstStyle/>
          <a:p>
            <a:pPr defTabSz="595313">
              <a:lnSpc>
                <a:spcPct val="90000"/>
              </a:lnSpc>
            </a:pPr>
            <a:r>
              <a:rPr lang="en-GB" sz="1400"/>
              <a:t>Consider the case where a mobile tag is transmitting to a fixed receiver:</a:t>
            </a:r>
          </a:p>
          <a:p>
            <a:pPr defTabSz="595313">
              <a:lnSpc>
                <a:spcPct val="90000"/>
              </a:lnSpc>
            </a:pPr>
            <a:endParaRPr lang="en-GB" sz="1400"/>
          </a:p>
          <a:p>
            <a:pPr lvl="1" defTabSz="595313">
              <a:lnSpc>
                <a:spcPct val="90000"/>
              </a:lnSpc>
            </a:pPr>
            <a:r>
              <a:rPr lang="en-GB" sz="1000"/>
              <a:t>Transmit power:										-1dBm</a:t>
            </a:r>
          </a:p>
          <a:p>
            <a:pPr lvl="1" defTabSz="595313">
              <a:lnSpc>
                <a:spcPct val="90000"/>
              </a:lnSpc>
            </a:pPr>
            <a:r>
              <a:rPr lang="en-GB" sz="1000"/>
              <a:t>Transmit antenna gain:									0dBi</a:t>
            </a:r>
          </a:p>
          <a:p>
            <a:pPr lvl="1" defTabSz="595313">
              <a:lnSpc>
                <a:spcPct val="90000"/>
              </a:lnSpc>
            </a:pPr>
            <a:r>
              <a:rPr lang="en-GB" sz="1000"/>
              <a:t>Receiver antenna gain:									0dBi</a:t>
            </a:r>
          </a:p>
          <a:p>
            <a:pPr lvl="1" defTabSz="595313">
              <a:lnSpc>
                <a:spcPct val="90000"/>
              </a:lnSpc>
            </a:pPr>
            <a:r>
              <a:rPr lang="en-GB" sz="1000"/>
              <a:t>Receiver sensitivity </a:t>
            </a:r>
          </a:p>
          <a:p>
            <a:pPr lvl="1" defTabSz="595313">
              <a:lnSpc>
                <a:spcPct val="90000"/>
              </a:lnSpc>
              <a:buFontTx/>
              <a:buNone/>
            </a:pPr>
            <a:r>
              <a:rPr lang="en-GB" sz="1000"/>
              <a:t>	(@250kbps, 650kHz filter bandwidth, 1% PER / 20 byte packet, estimated from TI CC2510 data sheet):		-88dBm</a:t>
            </a:r>
          </a:p>
          <a:p>
            <a:pPr lvl="1" defTabSz="595313">
              <a:lnSpc>
                <a:spcPct val="90000"/>
              </a:lnSpc>
            </a:pPr>
            <a:r>
              <a:rPr lang="en-GB" sz="1000"/>
              <a:t>Therefore, link margin:									87dB</a:t>
            </a:r>
          </a:p>
          <a:p>
            <a:pPr lvl="1" defTabSz="595313">
              <a:lnSpc>
                <a:spcPct val="90000"/>
              </a:lnSpc>
            </a:pPr>
            <a:r>
              <a:rPr lang="en-GB" sz="1000"/>
              <a:t>Therefore, using 2.44GHz free space model, link range for 1% PER (20 byte packet):			</a:t>
            </a:r>
            <a:r>
              <a:rPr lang="en-GB" sz="1000" b="1"/>
              <a:t>218.9m</a:t>
            </a:r>
          </a:p>
          <a:p>
            <a:pPr lvl="1" defTabSz="595313">
              <a:lnSpc>
                <a:spcPct val="90000"/>
              </a:lnSpc>
            </a:pPr>
            <a:endParaRPr lang="en-GB" sz="1000"/>
          </a:p>
          <a:p>
            <a:pPr lvl="1" defTabSz="595313">
              <a:lnSpc>
                <a:spcPct val="90000"/>
              </a:lnSpc>
            </a:pPr>
            <a:endParaRPr lang="en-GB" sz="1000"/>
          </a:p>
          <a:p>
            <a:pPr defTabSz="595313">
              <a:lnSpc>
                <a:spcPct val="90000"/>
              </a:lnSpc>
            </a:pPr>
            <a:r>
              <a:rPr lang="en-GB" sz="1200"/>
              <a:t>Crystal tolerance can be calculated as below:</a:t>
            </a:r>
          </a:p>
          <a:p>
            <a:pPr lvl="1" defTabSz="595313">
              <a:lnSpc>
                <a:spcPct val="90000"/>
              </a:lnSpc>
            </a:pPr>
            <a:r>
              <a:rPr lang="en-GB" sz="1000"/>
              <a:t>99% bandwidth of 250kbps MSK modulated stream (from NTIA Redbook):				295kHz</a:t>
            </a:r>
          </a:p>
          <a:p>
            <a:pPr lvl="1" defTabSz="595313">
              <a:lnSpc>
                <a:spcPct val="90000"/>
              </a:lnSpc>
            </a:pPr>
            <a:r>
              <a:rPr lang="en-GB" sz="1000"/>
              <a:t>Filter bandwidth for above receiver sensitivity (from TI CC2510 data sheet):				650kHz</a:t>
            </a:r>
          </a:p>
          <a:p>
            <a:pPr lvl="1" defTabSz="595313">
              <a:lnSpc>
                <a:spcPct val="90000"/>
              </a:lnSpc>
            </a:pPr>
            <a:r>
              <a:rPr lang="en-GB" sz="1000"/>
              <a:t>TI CC2510 data sheet suggests that signal should lie within 80% of filter bandwidth for above sensitivity:		=0.8*650kHz</a:t>
            </a:r>
          </a:p>
          <a:p>
            <a:pPr lvl="1" defTabSz="595313">
              <a:lnSpc>
                <a:spcPct val="90000"/>
              </a:lnSpc>
              <a:buFontTx/>
              <a:buNone/>
            </a:pPr>
            <a:r>
              <a:rPr lang="en-GB" sz="1000"/>
              <a:t>												=520kHz</a:t>
            </a:r>
          </a:p>
          <a:p>
            <a:pPr lvl="1" defTabSz="595313">
              <a:lnSpc>
                <a:spcPct val="90000"/>
              </a:lnSpc>
            </a:pPr>
            <a:r>
              <a:rPr lang="en-GB" sz="1000"/>
              <a:t>Tolerable frequency shift at TX and RX (assume both are maximum and opposite):				=(520-295)/2 kHz</a:t>
            </a:r>
          </a:p>
          <a:p>
            <a:pPr lvl="1" defTabSz="595313">
              <a:lnSpc>
                <a:spcPct val="90000"/>
              </a:lnSpc>
              <a:buFontTx/>
              <a:buNone/>
            </a:pPr>
            <a:r>
              <a:rPr lang="en-GB" sz="1000"/>
              <a:t>												=112.5kHz</a:t>
            </a:r>
          </a:p>
          <a:p>
            <a:pPr lvl="1" defTabSz="595313">
              <a:lnSpc>
                <a:spcPct val="90000"/>
              </a:lnSpc>
            </a:pPr>
            <a:r>
              <a:rPr lang="en-GB" sz="1000"/>
              <a:t>Required crystal tolerance at 2.44GHz operating frequency:						=((112.5kHz/2.44GHz)/2)</a:t>
            </a:r>
          </a:p>
          <a:p>
            <a:pPr lvl="1" defTabSz="595313">
              <a:lnSpc>
                <a:spcPct val="90000"/>
              </a:lnSpc>
              <a:buFontTx/>
              <a:buNone/>
            </a:pPr>
            <a:r>
              <a:rPr lang="en-GB" sz="1000"/>
              <a:t>												=</a:t>
            </a:r>
            <a:r>
              <a:rPr lang="en-GB" sz="1000" b="1"/>
              <a:t>+/-23ppm</a:t>
            </a:r>
          </a:p>
          <a:p>
            <a:pPr lvl="1" defTabSz="595313">
              <a:lnSpc>
                <a:spcPct val="90000"/>
              </a:lnSpc>
              <a:buFontTx/>
              <a:buNone/>
            </a:pPr>
            <a:endParaRPr lang="en-GB" sz="1000" b="1"/>
          </a:p>
          <a:p>
            <a:pPr defTabSz="595313">
              <a:lnSpc>
                <a:spcPct val="90000"/>
              </a:lnSpc>
            </a:pPr>
            <a:r>
              <a:rPr lang="en-GB" sz="1200"/>
              <a:t>Link margin can be improved considerably by using better quality crystals and minimising RX filter bandwidth</a:t>
            </a:r>
          </a:p>
          <a:p>
            <a:pPr defTabSz="595313">
              <a:lnSpc>
                <a:spcPct val="90000"/>
              </a:lnSpc>
              <a:buFontTx/>
              <a:buNone/>
            </a:pPr>
            <a:endParaRPr lang="en-US" sz="1200"/>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6D26BEF6-A311-4A65-8288-C38FF24D2B5A}" type="slidenum">
              <a:rPr lang="en-US"/>
              <a:pPr/>
              <a:t>39</a:t>
            </a:fld>
            <a:endParaRPr lang="en-US"/>
          </a:p>
        </p:txBody>
      </p:sp>
      <p:sp>
        <p:nvSpPr>
          <p:cNvPr id="88066" name="Rectangle 2"/>
          <p:cNvSpPr>
            <a:spLocks noGrp="1" noChangeArrowheads="1"/>
          </p:cNvSpPr>
          <p:nvPr>
            <p:ph type="title"/>
          </p:nvPr>
        </p:nvSpPr>
        <p:spPr/>
        <p:txBody>
          <a:bodyPr/>
          <a:lstStyle/>
          <a:p>
            <a:r>
              <a:rPr lang="en-GB" b="1"/>
              <a:t>‘Blink only’ tag throughput</a:t>
            </a:r>
            <a:endParaRPr lang="en-US" b="1"/>
          </a:p>
        </p:txBody>
      </p:sp>
      <p:sp>
        <p:nvSpPr>
          <p:cNvPr id="88067" name="Rectangle 3"/>
          <p:cNvSpPr>
            <a:spLocks noGrp="1" noChangeArrowheads="1"/>
          </p:cNvSpPr>
          <p:nvPr>
            <p:ph type="body" idx="1"/>
          </p:nvPr>
        </p:nvSpPr>
        <p:spPr/>
        <p:txBody>
          <a:bodyPr/>
          <a:lstStyle/>
          <a:p>
            <a:r>
              <a:rPr lang="en-GB" sz="2000"/>
              <a:t>Assume 1.216ms per blink</a:t>
            </a:r>
          </a:p>
          <a:p>
            <a:pPr lvl="1"/>
            <a:r>
              <a:rPr lang="en-GB" sz="1800"/>
              <a:t>64-bit ID, two-byte payload</a:t>
            </a:r>
          </a:p>
          <a:p>
            <a:pPr lvl="1"/>
            <a:r>
              <a:rPr lang="en-GB" sz="1800"/>
              <a:t>No acknowledgement of blink required</a:t>
            </a:r>
          </a:p>
          <a:p>
            <a:pPr lvl="1"/>
            <a:endParaRPr lang="en-GB" sz="1800"/>
          </a:p>
          <a:p>
            <a:r>
              <a:rPr lang="en-GB" sz="2000"/>
              <a:t>Maximum theoretical throughput is 822 tag blinks / sec.</a:t>
            </a:r>
          </a:p>
          <a:p>
            <a:endParaRPr lang="en-GB" sz="2000"/>
          </a:p>
          <a:p>
            <a:r>
              <a:rPr lang="en-GB" sz="2000"/>
              <a:t>Real-life throughput obviously depends on channel loading</a:t>
            </a:r>
          </a:p>
          <a:p>
            <a:pPr lvl="1"/>
            <a:r>
              <a:rPr lang="en-GB" sz="1800"/>
              <a:t>Channel loading depends in turn on # tags, blink rate</a:t>
            </a:r>
          </a:p>
          <a:p>
            <a:r>
              <a:rPr lang="en-GB" sz="2000"/>
              <a:t>For 1000 tags, using standard P-Aloha</a:t>
            </a:r>
          </a:p>
          <a:p>
            <a:pPr lvl="1"/>
            <a:r>
              <a:rPr lang="en-GB" sz="1800"/>
              <a:t>30s blink rate:	92% message delivery probability </a:t>
            </a:r>
          </a:p>
          <a:p>
            <a:pPr lvl="1"/>
            <a:r>
              <a:rPr lang="en-GB" sz="1800"/>
              <a:t>60s blink rate:	96% message delivery probability </a:t>
            </a:r>
          </a:p>
          <a:p>
            <a:endParaRPr lang="en-US" sz="2000"/>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UWB Air Interface</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4</a:t>
            </a:fld>
            <a:endParaRPr lang="en-US"/>
          </a:p>
        </p:txBody>
      </p:sp>
      <p:sp>
        <p:nvSpPr>
          <p:cNvPr id="8" name="Rectangle 7"/>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Summary Characteristics</a:t>
            </a:r>
            <a:endParaRPr lang="en-US" dirty="0"/>
          </a:p>
        </p:txBody>
      </p:sp>
      <p:sp>
        <p:nvSpPr>
          <p:cNvPr id="8" name="Content Placeholder 7"/>
          <p:cNvSpPr>
            <a:spLocks noGrp="1"/>
          </p:cNvSpPr>
          <p:nvPr>
            <p:ph idx="1"/>
          </p:nvPr>
        </p:nvSpPr>
        <p:spPr>
          <a:xfrm>
            <a:off x="685800" y="1981200"/>
            <a:ext cx="7844052" cy="4114800"/>
          </a:xfrm>
        </p:spPr>
        <p:txBody>
          <a:bodyPr/>
          <a:lstStyle/>
          <a:p>
            <a:r>
              <a:rPr lang="en-US" dirty="0" smtClean="0"/>
              <a:t>1 MHz PRF base</a:t>
            </a:r>
          </a:p>
          <a:p>
            <a:r>
              <a:rPr lang="en-US" dirty="0" smtClean="0"/>
              <a:t>OOK Modulation</a:t>
            </a:r>
          </a:p>
          <a:p>
            <a:r>
              <a:rPr lang="en-US" dirty="0" smtClean="0"/>
              <a:t>Three symbol mapping modes</a:t>
            </a:r>
          </a:p>
          <a:p>
            <a:pPr lvl="1"/>
            <a:r>
              <a:rPr lang="en-US" dirty="0" smtClean="0"/>
              <a:t>Base Mode: one pulse per symbol</a:t>
            </a:r>
          </a:p>
          <a:p>
            <a:pPr lvl="1"/>
            <a:r>
              <a:rPr lang="en-US" dirty="0" smtClean="0"/>
              <a:t>Enhanced Mode: </a:t>
            </a:r>
            <a:r>
              <a:rPr lang="en-US" dirty="0" smtClean="0"/>
              <a:t>3 </a:t>
            </a:r>
            <a:r>
              <a:rPr lang="en-US" dirty="0" smtClean="0"/>
              <a:t>pulses per </a:t>
            </a:r>
            <a:r>
              <a:rPr lang="en-US" dirty="0" smtClean="0"/>
              <a:t>symbol</a:t>
            </a:r>
            <a:endParaRPr lang="en-US" dirty="0" smtClean="0"/>
          </a:p>
          <a:p>
            <a:pPr lvl="1"/>
            <a:r>
              <a:rPr lang="en-US" dirty="0" smtClean="0"/>
              <a:t>Long Range Mode: m pulses per symbol (8</a:t>
            </a:r>
            <a:r>
              <a:rPr lang="en-US" dirty="0" smtClean="0">
                <a:sym typeface="Symbol"/>
              </a:rPr>
              <a:t></a:t>
            </a:r>
            <a:r>
              <a:rPr lang="en-US" dirty="0" smtClean="0"/>
              <a:t>m</a:t>
            </a:r>
            <a:r>
              <a:rPr lang="en-US" dirty="0" smtClean="0">
                <a:sym typeface="Symbol"/>
              </a:rPr>
              <a:t></a:t>
            </a:r>
            <a:r>
              <a:rPr lang="en-US" dirty="0" smtClean="0"/>
              <a:t>32, exact value TBD)</a:t>
            </a:r>
          </a:p>
          <a:p>
            <a:r>
              <a:rPr lang="en-US" dirty="0" smtClean="0"/>
              <a:t>Three frequency bands for global use</a:t>
            </a:r>
            <a:endParaRPr lang="en-US" dirty="0"/>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5</a:t>
            </a:fld>
            <a:endParaRPr lang="en-US"/>
          </a:p>
        </p:txBody>
      </p:sp>
      <p:sp>
        <p:nvSpPr>
          <p:cNvPr id="11" name="Rectangle 10"/>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Frequency Band Plan</a:t>
            </a:r>
            <a:endParaRPr lang="en-US" dirty="0"/>
          </a:p>
        </p:txBody>
      </p:sp>
      <p:sp>
        <p:nvSpPr>
          <p:cNvPr id="3" name="Content Placeholder 2"/>
          <p:cNvSpPr>
            <a:spLocks noGrp="1"/>
          </p:cNvSpPr>
          <p:nvPr>
            <p:ph idx="1"/>
          </p:nvPr>
        </p:nvSpPr>
        <p:spPr/>
        <p:txBody>
          <a:bodyPr/>
          <a:lstStyle/>
          <a:p>
            <a:r>
              <a:rPr lang="en-US" sz="2400" dirty="0" smtClean="0"/>
              <a:t>3 bands corresponding to spectrum regulations in</a:t>
            </a:r>
          </a:p>
          <a:p>
            <a:pPr lvl="1"/>
            <a:r>
              <a:rPr lang="en-US" sz="2000" dirty="0" smtClean="0"/>
              <a:t>US (wideband)</a:t>
            </a:r>
          </a:p>
          <a:p>
            <a:pPr lvl="1"/>
            <a:r>
              <a:rPr lang="en-US" sz="2000" dirty="0" smtClean="0"/>
              <a:t>EU</a:t>
            </a:r>
          </a:p>
          <a:p>
            <a:pPr lvl="1"/>
            <a:r>
              <a:rPr lang="en-US" sz="2000" dirty="0" smtClean="0"/>
              <a:t>Korea/Japan</a:t>
            </a:r>
          </a:p>
          <a:p>
            <a:r>
              <a:rPr lang="en-US" sz="2400" dirty="0" smtClean="0"/>
              <a:t>Allowing sufficient US/EU overlap for a common tag</a:t>
            </a:r>
          </a:p>
          <a:p>
            <a:r>
              <a:rPr lang="en-US" sz="2400" dirty="0" smtClean="0"/>
              <a:t>These bands will have overlap with 4a channels</a:t>
            </a:r>
          </a:p>
          <a:p>
            <a:pPr lvl="1"/>
            <a:r>
              <a:rPr lang="en-US" sz="2000" dirty="0" smtClean="0"/>
              <a:t>7 (US)</a:t>
            </a:r>
          </a:p>
          <a:p>
            <a:pPr lvl="1"/>
            <a:r>
              <a:rPr lang="en-US" sz="2000" dirty="0" smtClean="0"/>
              <a:t>6 </a:t>
            </a:r>
            <a:r>
              <a:rPr lang="en-US" sz="2000" dirty="0" smtClean="0"/>
              <a:t>(EU)</a:t>
            </a:r>
          </a:p>
          <a:p>
            <a:pPr lvl="1"/>
            <a:r>
              <a:rPr lang="en-US" sz="2000" dirty="0" smtClean="0"/>
              <a:t>10 (Korea/Japan)</a:t>
            </a:r>
            <a:endParaRPr lang="en-US" sz="2000"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6</a:t>
            </a:fld>
            <a:endParaRPr lang="en-US"/>
          </a:p>
        </p:txBody>
      </p:sp>
      <p:sp>
        <p:nvSpPr>
          <p:cNvPr id="7" name="Rectangle 6"/>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9" name="Rectangle 8"/>
          <p:cNvSpPr/>
          <p:nvPr/>
        </p:nvSpPr>
        <p:spPr bwMode="auto">
          <a:xfrm>
            <a:off x="5066171" y="1752599"/>
            <a:ext cx="3220872" cy="3790071"/>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a:t>
            </a:r>
          </a:p>
          <a:p>
            <a:pPr marL="0" marR="0" indent="0" algn="l" defTabSz="914400" rtl="0" eaLnBrk="0" fontAlgn="base" latinLnBrk="0" hangingPunct="0">
              <a:lnSpc>
                <a:spcPct val="100000"/>
              </a:lnSpc>
              <a:spcBef>
                <a:spcPct val="0"/>
              </a:spcBef>
              <a:spcAft>
                <a:spcPct val="0"/>
              </a:spcAft>
              <a:buClrTx/>
              <a:buSzTx/>
              <a:buFontTx/>
              <a:buNone/>
              <a:tabLst/>
            </a:pPr>
            <a:endParaRPr lang="en-US" sz="1400" b="1"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smtClean="0">
                <a:ln>
                  <a:noFill/>
                </a:ln>
                <a:solidFill>
                  <a:schemeClr val="tx1"/>
                </a:solidFill>
                <a:effectLst/>
                <a:latin typeface="+mn-lt"/>
              </a:rPr>
              <a:t>Compare </a:t>
            </a:r>
            <a:r>
              <a:rPr kumimoji="0" lang="en-US" sz="1400" i="0" u="none" strike="noStrike" cap="none" normalizeH="0" baseline="0" dirty="0" err="1" smtClean="0">
                <a:ln>
                  <a:noFill/>
                </a:ln>
                <a:solidFill>
                  <a:schemeClr val="tx1"/>
                </a:solidFill>
                <a:effectLst/>
                <a:latin typeface="+mn-lt"/>
              </a:rPr>
              <a:t>regs</a:t>
            </a:r>
            <a:r>
              <a:rPr kumimoji="0" lang="en-US" sz="1400" i="0" u="none" strike="noStrike" cap="none" normalizeH="0" baseline="0" dirty="0" smtClean="0">
                <a:ln>
                  <a:noFill/>
                </a:ln>
                <a:solidFill>
                  <a:schemeClr val="tx1"/>
                </a:solidFill>
                <a:effectLst/>
                <a:latin typeface="+mn-lt"/>
              </a:rPr>
              <a:t>, 4a bands and</a:t>
            </a:r>
            <a:r>
              <a:rPr kumimoji="0" lang="en-US" sz="1400" i="0" u="none" strike="noStrike" cap="none" normalizeH="0" dirty="0" smtClean="0">
                <a:ln>
                  <a:noFill/>
                </a:ln>
                <a:solidFill>
                  <a:schemeClr val="tx1"/>
                </a:solidFill>
                <a:effectLst/>
                <a:latin typeface="+mn-lt"/>
              </a:rPr>
              <a:t> existing UWB tags to provide guidance on 4f band plan. Provide tag centre frequency and – 10dB bandwidth data to AJ to include in spreadsheet to be posted as IEEE doc.</a:t>
            </a:r>
          </a:p>
          <a:p>
            <a:pPr marL="0" marR="0" indent="0" algn="l" defTabSz="914400" rtl="0" eaLnBrk="0" fontAlgn="base" latinLnBrk="0" hangingPunct="0">
              <a:lnSpc>
                <a:spcPct val="100000"/>
              </a:lnSpc>
              <a:spcBef>
                <a:spcPct val="0"/>
              </a:spcBef>
              <a:spcAft>
                <a:spcPct val="0"/>
              </a:spcAft>
              <a:buClrTx/>
              <a:buSzTx/>
              <a:buFontTx/>
              <a:buNone/>
              <a:tabLst/>
            </a:pPr>
            <a:endParaRPr lang="en-US" sz="1400" baseline="0"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With </a:t>
            </a:r>
            <a:r>
              <a:rPr lang="en-US" sz="1400" dirty="0" err="1" smtClean="0">
                <a:latin typeface="+mn-lt"/>
              </a:rPr>
              <a:t>bandplan</a:t>
            </a:r>
            <a:r>
              <a:rPr lang="en-US" sz="1400" dirty="0" smtClean="0">
                <a:latin typeface="+mn-lt"/>
              </a:rPr>
              <a:t> defined, specify bandwidth of the 6*, 7* and 10* 4a* bands.</a:t>
            </a:r>
            <a:endParaRPr kumimoji="0" lang="en-US" sz="1400" i="0" u="none" strike="noStrike" cap="none" normalizeH="0" baseline="0" dirty="0" smtClean="0">
              <a:ln>
                <a:noFill/>
              </a:ln>
              <a:solidFill>
                <a:schemeClr val="tx1"/>
              </a:solidFill>
              <a:effectLst/>
              <a:latin typeface="+mn-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Base Mode PHY Fields</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7</a:t>
            </a:fld>
            <a:endParaRPr lang="en-US"/>
          </a:p>
        </p:txBody>
      </p:sp>
      <p:sp>
        <p:nvSpPr>
          <p:cNvPr id="7" name="Rectangle 6"/>
          <p:cNvSpPr/>
          <p:nvPr/>
        </p:nvSpPr>
        <p:spPr bwMode="auto">
          <a:xfrm>
            <a:off x="4391167" y="2736376"/>
            <a:ext cx="236106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0001 0011 0101 1110</a:t>
            </a:r>
            <a:endParaRPr kumimoji="0" lang="en-US" sz="1600" b="1" i="0" u="none" strike="noStrike" cap="none" normalizeH="0" baseline="0" dirty="0" smtClean="0">
              <a:ln>
                <a:noFill/>
              </a:ln>
              <a:solidFill>
                <a:schemeClr val="tx1"/>
              </a:solidFill>
              <a:effectLst/>
              <a:latin typeface="+mn-lt"/>
            </a:endParaRPr>
          </a:p>
        </p:txBody>
      </p:sp>
      <p:sp>
        <p:nvSpPr>
          <p:cNvPr id="9" name="Rectangle 8"/>
          <p:cNvSpPr/>
          <p:nvPr/>
        </p:nvSpPr>
        <p:spPr bwMode="auto">
          <a:xfrm>
            <a:off x="477672" y="2736376"/>
            <a:ext cx="3913495"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32 pulses (TBD)</a:t>
            </a:r>
            <a:endParaRPr kumimoji="0" lang="en-US" sz="1600" b="1" i="0" u="none" strike="noStrike" cap="none" normalizeH="0" baseline="0" dirty="0" smtClean="0">
              <a:ln>
                <a:noFill/>
              </a:ln>
              <a:solidFill>
                <a:schemeClr val="tx1"/>
              </a:solidFill>
              <a:effectLst/>
              <a:latin typeface="+mn-lt"/>
            </a:endParaRPr>
          </a:p>
        </p:txBody>
      </p:sp>
      <p:sp>
        <p:nvSpPr>
          <p:cNvPr id="14" name="Rectangle 13"/>
          <p:cNvSpPr/>
          <p:nvPr/>
        </p:nvSpPr>
        <p:spPr bwMode="auto">
          <a:xfrm>
            <a:off x="6752229" y="2736376"/>
            <a:ext cx="207787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22 bits</a:t>
            </a:r>
            <a:endParaRPr kumimoji="0" lang="en-US" sz="1600" b="1" i="0" u="none" strike="noStrike" cap="none" normalizeH="0" baseline="0" dirty="0" smtClean="0">
              <a:ln>
                <a:noFill/>
              </a:ln>
              <a:solidFill>
                <a:schemeClr val="tx1"/>
              </a:solidFill>
              <a:effectLst/>
              <a:latin typeface="+mn-lt"/>
            </a:endParaRPr>
          </a:p>
        </p:txBody>
      </p:sp>
      <p:sp>
        <p:nvSpPr>
          <p:cNvPr id="15" name="TextBox 14"/>
          <p:cNvSpPr txBox="1"/>
          <p:nvPr/>
        </p:nvSpPr>
        <p:spPr>
          <a:xfrm>
            <a:off x="1869741" y="2306469"/>
            <a:ext cx="1223412" cy="369332"/>
          </a:xfrm>
          <a:prstGeom prst="rect">
            <a:avLst/>
          </a:prstGeom>
          <a:noFill/>
        </p:spPr>
        <p:txBody>
          <a:bodyPr wrap="none" rtlCol="0">
            <a:spAutoFit/>
          </a:bodyPr>
          <a:lstStyle/>
          <a:p>
            <a:r>
              <a:rPr lang="en-US" sz="1800" b="1" dirty="0" smtClean="0">
                <a:latin typeface="+mn-lt"/>
              </a:rPr>
              <a:t>Preamble</a:t>
            </a:r>
            <a:endParaRPr lang="en-US" sz="1800" b="1" dirty="0">
              <a:latin typeface="+mn-lt"/>
            </a:endParaRPr>
          </a:p>
        </p:txBody>
      </p:sp>
      <p:sp>
        <p:nvSpPr>
          <p:cNvPr id="16" name="TextBox 15"/>
          <p:cNvSpPr txBox="1"/>
          <p:nvPr/>
        </p:nvSpPr>
        <p:spPr>
          <a:xfrm>
            <a:off x="5163234" y="2306469"/>
            <a:ext cx="646331" cy="369332"/>
          </a:xfrm>
          <a:prstGeom prst="rect">
            <a:avLst/>
          </a:prstGeom>
          <a:noFill/>
        </p:spPr>
        <p:txBody>
          <a:bodyPr wrap="none" rtlCol="0">
            <a:spAutoFit/>
          </a:bodyPr>
          <a:lstStyle/>
          <a:p>
            <a:r>
              <a:rPr lang="en-US" sz="1800" b="1" dirty="0" smtClean="0">
                <a:latin typeface="+mn-lt"/>
              </a:rPr>
              <a:t>SFD</a:t>
            </a:r>
            <a:endParaRPr lang="en-US" sz="1800" b="1" dirty="0">
              <a:latin typeface="+mn-lt"/>
            </a:endParaRPr>
          </a:p>
        </p:txBody>
      </p:sp>
      <p:sp>
        <p:nvSpPr>
          <p:cNvPr id="17" name="TextBox 16"/>
          <p:cNvSpPr txBox="1"/>
          <p:nvPr/>
        </p:nvSpPr>
        <p:spPr>
          <a:xfrm>
            <a:off x="7469709" y="2306469"/>
            <a:ext cx="671979" cy="369332"/>
          </a:xfrm>
          <a:prstGeom prst="rect">
            <a:avLst/>
          </a:prstGeom>
          <a:noFill/>
        </p:spPr>
        <p:txBody>
          <a:bodyPr wrap="none" rtlCol="0">
            <a:spAutoFit/>
          </a:bodyPr>
          <a:lstStyle/>
          <a:p>
            <a:r>
              <a:rPr lang="en-US" sz="1800" b="1" dirty="0" smtClean="0">
                <a:latin typeface="+mn-lt"/>
              </a:rPr>
              <a:t>PHR</a:t>
            </a:r>
            <a:endParaRPr lang="en-US" sz="1800" b="1" dirty="0">
              <a:latin typeface="+mn-lt"/>
            </a:endParaRPr>
          </a:p>
        </p:txBody>
      </p:sp>
      <p:sp>
        <p:nvSpPr>
          <p:cNvPr id="18" name="Content Placeholder 7"/>
          <p:cNvSpPr>
            <a:spLocks noGrp="1"/>
          </p:cNvSpPr>
          <p:nvPr>
            <p:ph idx="1"/>
          </p:nvPr>
        </p:nvSpPr>
        <p:spPr>
          <a:xfrm>
            <a:off x="1083060" y="4009717"/>
            <a:ext cx="7375140" cy="2036241"/>
          </a:xfrm>
        </p:spPr>
        <p:txBody>
          <a:bodyPr/>
          <a:lstStyle/>
          <a:p>
            <a:r>
              <a:rPr lang="en-US" sz="2000" dirty="0" smtClean="0"/>
              <a:t>SFD at 1 pulse per symbol</a:t>
            </a:r>
          </a:p>
          <a:p>
            <a:r>
              <a:rPr lang="en-US" sz="2000" dirty="0" smtClean="0"/>
              <a:t>PHR at 1 pulse per symbol</a:t>
            </a:r>
          </a:p>
          <a:p>
            <a:r>
              <a:rPr lang="en-US" sz="2000" dirty="0" smtClean="0"/>
              <a:t>Rest of packet demodulated at 1 pulse per symbol</a:t>
            </a:r>
            <a:endParaRPr lang="en-US" sz="2000" dirty="0"/>
          </a:p>
        </p:txBody>
      </p:sp>
      <p:sp>
        <p:nvSpPr>
          <p:cNvPr id="21" name="Rectangle 20"/>
          <p:cNvSpPr/>
          <p:nvPr/>
        </p:nvSpPr>
        <p:spPr bwMode="auto">
          <a:xfrm>
            <a:off x="5389728" y="5080077"/>
            <a:ext cx="3220872" cy="139533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Note: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Preambles all to be stated as “no shorter than X, no longer than Y. Minimum here TBD and potentially shorter</a:t>
            </a:r>
            <a:endParaRPr kumimoji="0" lang="en-US" sz="1400" b="0" i="0" u="none" strike="noStrike" cap="none" normalizeH="0" baseline="0" dirty="0" smtClean="0">
              <a:ln>
                <a:noFill/>
              </a:ln>
              <a:solidFill>
                <a:schemeClr val="tx1"/>
              </a:solidFill>
              <a:effectLst/>
              <a:latin typeface="+mn-lt"/>
            </a:endParaRPr>
          </a:p>
        </p:txBody>
      </p:sp>
      <p:sp>
        <p:nvSpPr>
          <p:cNvPr id="22" name="Rectangle 21"/>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20" name="Rectangle 19"/>
          <p:cNvSpPr/>
          <p:nvPr/>
        </p:nvSpPr>
        <p:spPr bwMode="auto">
          <a:xfrm>
            <a:off x="5389728" y="3194249"/>
            <a:ext cx="3220872" cy="1885828"/>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a:t>
            </a:r>
          </a:p>
          <a:p>
            <a:pPr marL="0" marR="0" indent="0" algn="l" defTabSz="914400" rtl="0" eaLnBrk="0" fontAlgn="base" latinLnBrk="0" hangingPunct="0">
              <a:lnSpc>
                <a:spcPct val="100000"/>
              </a:lnSpc>
              <a:spcBef>
                <a:spcPct val="0"/>
              </a:spcBef>
              <a:spcAft>
                <a:spcPct val="0"/>
              </a:spcAft>
              <a:buClrTx/>
              <a:buSzTx/>
              <a:buFontTx/>
              <a:buNone/>
              <a:tabLst/>
            </a:pPr>
            <a:endParaRPr lang="en-US" sz="1400" b="1"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smtClean="0">
                <a:ln>
                  <a:noFill/>
                </a:ln>
                <a:solidFill>
                  <a:schemeClr val="tx1"/>
                </a:solidFill>
                <a:effectLst/>
                <a:latin typeface="+mn-lt"/>
              </a:rPr>
              <a:t>Consider minimum</a:t>
            </a:r>
            <a:r>
              <a:rPr kumimoji="0" lang="en-US" sz="1400" i="0" u="none" strike="noStrike" cap="none" normalizeH="0" dirty="0" smtClean="0">
                <a:ln>
                  <a:noFill/>
                </a:ln>
                <a:solidFill>
                  <a:schemeClr val="tx1"/>
                </a:solidFill>
                <a:effectLst/>
                <a:latin typeface="+mn-lt"/>
              </a:rPr>
              <a:t> long range preamble length when defining Y.</a:t>
            </a:r>
          </a:p>
          <a:p>
            <a:pPr marL="0" marR="0" indent="0" algn="l" defTabSz="914400" rtl="0" eaLnBrk="0" fontAlgn="base" latinLnBrk="0" hangingPunct="0">
              <a:lnSpc>
                <a:spcPct val="100000"/>
              </a:lnSpc>
              <a:spcBef>
                <a:spcPct val="0"/>
              </a:spcBef>
              <a:spcAft>
                <a:spcPct val="0"/>
              </a:spcAft>
              <a:buClrTx/>
              <a:buSzTx/>
              <a:buFontTx/>
              <a:buNone/>
              <a:tabLst/>
            </a:pPr>
            <a:endParaRPr lang="en-US" sz="1400" baseline="0"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smtClean="0">
                <a:ln>
                  <a:noFill/>
                </a:ln>
                <a:solidFill>
                  <a:schemeClr val="tx1"/>
                </a:solidFill>
                <a:effectLst/>
                <a:latin typeface="+mn-lt"/>
              </a:rPr>
              <a:t>Stakeholders to make recommendation for X for comparison</a:t>
            </a:r>
            <a:r>
              <a:rPr kumimoji="0" lang="en-US" sz="1400" i="0" u="none" strike="noStrike" cap="none" normalizeH="0" dirty="0" smtClean="0">
                <a:ln>
                  <a:noFill/>
                </a:ln>
                <a:solidFill>
                  <a:schemeClr val="tx1"/>
                </a:solidFill>
                <a:effectLst/>
                <a:latin typeface="+mn-lt"/>
              </a:rPr>
              <a:t> and vote </a:t>
            </a:r>
            <a:r>
              <a:rPr lang="en-US" sz="1400" dirty="0" smtClean="0">
                <a:latin typeface="+mn-lt"/>
              </a:rPr>
              <a:t>NLT March meeting 2010</a:t>
            </a:r>
            <a:endParaRPr kumimoji="0" lang="en-US" sz="1400" i="0" u="none" strike="noStrike" cap="none" normalizeH="0" baseline="0" dirty="0" smtClean="0">
              <a:ln>
                <a:noFill/>
              </a:ln>
              <a:solidFill>
                <a:schemeClr val="tx1"/>
              </a:solidFill>
              <a:effectLst/>
              <a:latin typeface="+mn-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Extended Mode PHY Fields</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8</a:t>
            </a:fld>
            <a:endParaRPr lang="en-US"/>
          </a:p>
        </p:txBody>
      </p:sp>
      <p:sp>
        <p:nvSpPr>
          <p:cNvPr id="7" name="Rectangle 6"/>
          <p:cNvSpPr/>
          <p:nvPr/>
        </p:nvSpPr>
        <p:spPr bwMode="auto">
          <a:xfrm>
            <a:off x="4391167" y="2736376"/>
            <a:ext cx="236106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0001 0011 0101 1110</a:t>
            </a:r>
            <a:endParaRPr kumimoji="0" lang="en-US" sz="1600" b="1" i="0" u="none" strike="noStrike" cap="none" normalizeH="0" baseline="0" dirty="0" smtClean="0">
              <a:ln>
                <a:noFill/>
              </a:ln>
              <a:solidFill>
                <a:schemeClr val="tx1"/>
              </a:solidFill>
              <a:effectLst/>
              <a:latin typeface="+mn-lt"/>
            </a:endParaRPr>
          </a:p>
        </p:txBody>
      </p:sp>
      <p:sp>
        <p:nvSpPr>
          <p:cNvPr id="9" name="Rectangle 8"/>
          <p:cNvSpPr/>
          <p:nvPr/>
        </p:nvSpPr>
        <p:spPr bwMode="auto">
          <a:xfrm>
            <a:off x="477672" y="2736376"/>
            <a:ext cx="3913495"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Up to </a:t>
            </a:r>
            <a:r>
              <a:rPr lang="en-US" sz="1600" b="1" dirty="0" smtClean="0">
                <a:latin typeface="+mn-lt"/>
              </a:rPr>
              <a:t>96 </a:t>
            </a:r>
            <a:r>
              <a:rPr lang="en-US" sz="1600" b="1" dirty="0" smtClean="0">
                <a:latin typeface="+mn-lt"/>
              </a:rPr>
              <a:t>pulses (TBD)</a:t>
            </a:r>
            <a:endParaRPr kumimoji="0" lang="en-US" sz="1600" b="1" i="0" u="none" strike="noStrike" cap="none" normalizeH="0" baseline="0" dirty="0" smtClean="0">
              <a:ln>
                <a:noFill/>
              </a:ln>
              <a:solidFill>
                <a:schemeClr val="tx1"/>
              </a:solidFill>
              <a:effectLst/>
              <a:latin typeface="+mn-lt"/>
            </a:endParaRPr>
          </a:p>
        </p:txBody>
      </p:sp>
      <p:sp>
        <p:nvSpPr>
          <p:cNvPr id="14" name="Rectangle 13"/>
          <p:cNvSpPr/>
          <p:nvPr/>
        </p:nvSpPr>
        <p:spPr bwMode="auto">
          <a:xfrm>
            <a:off x="6752229" y="2736376"/>
            <a:ext cx="207787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22 bits</a:t>
            </a:r>
            <a:endParaRPr kumimoji="0" lang="en-US" sz="1600" b="1" i="0" u="none" strike="noStrike" cap="none" normalizeH="0" baseline="0" dirty="0" smtClean="0">
              <a:ln>
                <a:noFill/>
              </a:ln>
              <a:solidFill>
                <a:schemeClr val="tx1"/>
              </a:solidFill>
              <a:effectLst/>
              <a:latin typeface="+mn-lt"/>
            </a:endParaRPr>
          </a:p>
        </p:txBody>
      </p:sp>
      <p:sp>
        <p:nvSpPr>
          <p:cNvPr id="15" name="TextBox 14"/>
          <p:cNvSpPr txBox="1"/>
          <p:nvPr/>
        </p:nvSpPr>
        <p:spPr>
          <a:xfrm>
            <a:off x="1869741" y="2306469"/>
            <a:ext cx="1223412" cy="369332"/>
          </a:xfrm>
          <a:prstGeom prst="rect">
            <a:avLst/>
          </a:prstGeom>
          <a:noFill/>
        </p:spPr>
        <p:txBody>
          <a:bodyPr wrap="none" rtlCol="0">
            <a:spAutoFit/>
          </a:bodyPr>
          <a:lstStyle/>
          <a:p>
            <a:r>
              <a:rPr lang="en-US" sz="1800" b="1" dirty="0" smtClean="0">
                <a:latin typeface="+mn-lt"/>
              </a:rPr>
              <a:t>Preamble</a:t>
            </a:r>
            <a:endParaRPr lang="en-US" sz="1800" b="1" dirty="0">
              <a:latin typeface="+mn-lt"/>
            </a:endParaRPr>
          </a:p>
        </p:txBody>
      </p:sp>
      <p:sp>
        <p:nvSpPr>
          <p:cNvPr id="16" name="TextBox 15"/>
          <p:cNvSpPr txBox="1"/>
          <p:nvPr/>
        </p:nvSpPr>
        <p:spPr>
          <a:xfrm>
            <a:off x="5163234" y="2306469"/>
            <a:ext cx="646331" cy="369332"/>
          </a:xfrm>
          <a:prstGeom prst="rect">
            <a:avLst/>
          </a:prstGeom>
          <a:noFill/>
        </p:spPr>
        <p:txBody>
          <a:bodyPr wrap="none" rtlCol="0">
            <a:spAutoFit/>
          </a:bodyPr>
          <a:lstStyle/>
          <a:p>
            <a:r>
              <a:rPr lang="en-US" sz="1800" b="1" dirty="0" smtClean="0">
                <a:latin typeface="+mn-lt"/>
              </a:rPr>
              <a:t>SFD</a:t>
            </a:r>
            <a:endParaRPr lang="en-US" sz="1800" b="1" dirty="0">
              <a:latin typeface="+mn-lt"/>
            </a:endParaRPr>
          </a:p>
        </p:txBody>
      </p:sp>
      <p:sp>
        <p:nvSpPr>
          <p:cNvPr id="17" name="TextBox 16"/>
          <p:cNvSpPr txBox="1"/>
          <p:nvPr/>
        </p:nvSpPr>
        <p:spPr>
          <a:xfrm>
            <a:off x="7469709" y="2306469"/>
            <a:ext cx="671979" cy="369332"/>
          </a:xfrm>
          <a:prstGeom prst="rect">
            <a:avLst/>
          </a:prstGeom>
          <a:noFill/>
        </p:spPr>
        <p:txBody>
          <a:bodyPr wrap="none" rtlCol="0">
            <a:spAutoFit/>
          </a:bodyPr>
          <a:lstStyle/>
          <a:p>
            <a:r>
              <a:rPr lang="en-US" sz="1800" b="1" dirty="0" smtClean="0">
                <a:latin typeface="+mn-lt"/>
              </a:rPr>
              <a:t>PHR</a:t>
            </a:r>
            <a:endParaRPr lang="en-US" sz="1800" b="1" dirty="0">
              <a:latin typeface="+mn-lt"/>
            </a:endParaRPr>
          </a:p>
        </p:txBody>
      </p:sp>
      <p:sp>
        <p:nvSpPr>
          <p:cNvPr id="18" name="Content Placeholder 7"/>
          <p:cNvSpPr>
            <a:spLocks noGrp="1"/>
          </p:cNvSpPr>
          <p:nvPr>
            <p:ph idx="1"/>
          </p:nvPr>
        </p:nvSpPr>
        <p:spPr>
          <a:xfrm>
            <a:off x="1083060" y="4009717"/>
            <a:ext cx="7375140" cy="2036241"/>
          </a:xfrm>
        </p:spPr>
        <p:txBody>
          <a:bodyPr/>
          <a:lstStyle/>
          <a:p>
            <a:r>
              <a:rPr lang="en-US" sz="2000" dirty="0" smtClean="0"/>
              <a:t>Exact number of preamble pulses TBD</a:t>
            </a:r>
          </a:p>
          <a:p>
            <a:r>
              <a:rPr lang="en-US" sz="2000" dirty="0" smtClean="0"/>
              <a:t>Runs @ 1 MHz PRF</a:t>
            </a:r>
          </a:p>
          <a:p>
            <a:r>
              <a:rPr lang="en-US" sz="2000" dirty="0" smtClean="0"/>
              <a:t>SFD at 1 pulse per symbol</a:t>
            </a:r>
          </a:p>
          <a:p>
            <a:r>
              <a:rPr lang="en-US" sz="2000" dirty="0" smtClean="0"/>
              <a:t>PHR at 1 pulse per symbol</a:t>
            </a:r>
          </a:p>
          <a:p>
            <a:r>
              <a:rPr lang="en-US" sz="2000" dirty="0" smtClean="0"/>
              <a:t>Rest of packet demodulated at </a:t>
            </a:r>
            <a:r>
              <a:rPr lang="en-US" sz="2000" dirty="0" smtClean="0"/>
              <a:t>3 </a:t>
            </a:r>
            <a:r>
              <a:rPr lang="en-US" sz="2000" dirty="0" smtClean="0"/>
              <a:t>pulses per symbol</a:t>
            </a:r>
            <a:endParaRPr lang="en-US" sz="2000" dirty="0"/>
          </a:p>
        </p:txBody>
      </p:sp>
      <p:sp>
        <p:nvSpPr>
          <p:cNvPr id="20" name="Rectangle 19"/>
          <p:cNvSpPr/>
          <p:nvPr/>
        </p:nvSpPr>
        <p:spPr bwMode="auto">
          <a:xfrm>
            <a:off x="6271589" y="685800"/>
            <a:ext cx="3220872" cy="163093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Note: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Preambles to be stated as “no shorter than X, no longer than Y</a:t>
            </a:r>
          </a:p>
        </p:txBody>
      </p:sp>
      <p:sp>
        <p:nvSpPr>
          <p:cNvPr id="21" name="Rectangle 20"/>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22" name="Rectangle 21"/>
          <p:cNvSpPr/>
          <p:nvPr/>
        </p:nvSpPr>
        <p:spPr bwMode="auto">
          <a:xfrm>
            <a:off x="6271589" y="3573194"/>
            <a:ext cx="3220872" cy="1630935"/>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 </a:t>
            </a: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Reassess value of 3:1 mode when minimum packet length is resolved</a:t>
            </a:r>
          </a:p>
          <a:p>
            <a:pPr marL="0" marR="0" indent="0" algn="l" defTabSz="914400" rtl="0" eaLnBrk="0" fontAlgn="base" latinLnBrk="0" hangingPunct="0">
              <a:lnSpc>
                <a:spcPct val="100000"/>
              </a:lnSpc>
              <a:spcBef>
                <a:spcPct val="0"/>
              </a:spcBef>
              <a:spcAft>
                <a:spcPct val="0"/>
              </a:spcAft>
              <a:buClrTx/>
              <a:buSzTx/>
              <a:buFontTx/>
              <a:buNone/>
              <a:tabLst/>
            </a:pPr>
            <a:endParaRPr lang="en-US" sz="1400"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If included, define X and Y for this mode</a:t>
            </a:r>
            <a:endParaRPr lang="en-US" sz="1400" dirty="0" smtClean="0">
              <a:latin typeface="+mn-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Long Range Mode PHY Fields</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9</a:t>
            </a:fld>
            <a:endParaRPr lang="en-US"/>
          </a:p>
        </p:txBody>
      </p:sp>
      <p:sp>
        <p:nvSpPr>
          <p:cNvPr id="7" name="Rectangle 6"/>
          <p:cNvSpPr/>
          <p:nvPr/>
        </p:nvSpPr>
        <p:spPr bwMode="auto">
          <a:xfrm>
            <a:off x="4391167" y="2736376"/>
            <a:ext cx="236106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0001 0011 0101 1110</a:t>
            </a:r>
            <a:endParaRPr kumimoji="0" lang="en-US" sz="1600" b="1" i="0" u="none" strike="noStrike" cap="none" normalizeH="0" baseline="0" dirty="0" smtClean="0">
              <a:ln>
                <a:noFill/>
              </a:ln>
              <a:solidFill>
                <a:schemeClr val="tx1"/>
              </a:solidFill>
              <a:effectLst/>
              <a:latin typeface="+mn-lt"/>
            </a:endParaRPr>
          </a:p>
        </p:txBody>
      </p:sp>
      <p:sp>
        <p:nvSpPr>
          <p:cNvPr id="9" name="Rectangle 8"/>
          <p:cNvSpPr/>
          <p:nvPr/>
        </p:nvSpPr>
        <p:spPr bwMode="auto">
          <a:xfrm>
            <a:off x="477672" y="2736376"/>
            <a:ext cx="3913495"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(m x 32) pulses (TBD)</a:t>
            </a:r>
            <a:endParaRPr kumimoji="0" lang="en-US" sz="1600" b="1" i="0" u="none" strike="noStrike" cap="none" normalizeH="0" baseline="0" dirty="0" smtClean="0">
              <a:ln>
                <a:noFill/>
              </a:ln>
              <a:solidFill>
                <a:schemeClr val="tx1"/>
              </a:solidFill>
              <a:effectLst/>
              <a:latin typeface="+mn-lt"/>
            </a:endParaRPr>
          </a:p>
        </p:txBody>
      </p:sp>
      <p:sp>
        <p:nvSpPr>
          <p:cNvPr id="14" name="Rectangle 13"/>
          <p:cNvSpPr/>
          <p:nvPr/>
        </p:nvSpPr>
        <p:spPr bwMode="auto">
          <a:xfrm>
            <a:off x="6752229" y="2736376"/>
            <a:ext cx="207787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22</a:t>
            </a:r>
            <a:r>
              <a:rPr lang="en-US" sz="1600" b="1" dirty="0" smtClean="0"/>
              <a:t> </a:t>
            </a:r>
            <a:r>
              <a:rPr lang="en-US" sz="1600" b="1" dirty="0" smtClean="0">
                <a:latin typeface="+mn-lt"/>
              </a:rPr>
              <a:t>bits</a:t>
            </a:r>
            <a:endParaRPr kumimoji="0" lang="en-US" sz="1600" b="1" i="0" u="none" strike="noStrike" cap="none" normalizeH="0" baseline="0" dirty="0" smtClean="0">
              <a:ln>
                <a:noFill/>
              </a:ln>
              <a:solidFill>
                <a:schemeClr val="tx1"/>
              </a:solidFill>
              <a:effectLst/>
              <a:latin typeface="+mn-lt"/>
            </a:endParaRPr>
          </a:p>
        </p:txBody>
      </p:sp>
      <p:sp>
        <p:nvSpPr>
          <p:cNvPr id="15" name="TextBox 14"/>
          <p:cNvSpPr txBox="1"/>
          <p:nvPr/>
        </p:nvSpPr>
        <p:spPr>
          <a:xfrm>
            <a:off x="1869741" y="2306469"/>
            <a:ext cx="1223412" cy="369332"/>
          </a:xfrm>
          <a:prstGeom prst="rect">
            <a:avLst/>
          </a:prstGeom>
          <a:noFill/>
        </p:spPr>
        <p:txBody>
          <a:bodyPr wrap="none" rtlCol="0">
            <a:spAutoFit/>
          </a:bodyPr>
          <a:lstStyle/>
          <a:p>
            <a:r>
              <a:rPr lang="en-US" sz="1800" b="1" dirty="0" smtClean="0">
                <a:latin typeface="+mn-lt"/>
              </a:rPr>
              <a:t>Preamble</a:t>
            </a:r>
            <a:endParaRPr lang="en-US" sz="1800" b="1" dirty="0">
              <a:latin typeface="+mn-lt"/>
            </a:endParaRPr>
          </a:p>
        </p:txBody>
      </p:sp>
      <p:sp>
        <p:nvSpPr>
          <p:cNvPr id="16" name="TextBox 15"/>
          <p:cNvSpPr txBox="1"/>
          <p:nvPr/>
        </p:nvSpPr>
        <p:spPr>
          <a:xfrm>
            <a:off x="5163234" y="2306469"/>
            <a:ext cx="646331" cy="369332"/>
          </a:xfrm>
          <a:prstGeom prst="rect">
            <a:avLst/>
          </a:prstGeom>
          <a:noFill/>
        </p:spPr>
        <p:txBody>
          <a:bodyPr wrap="none" rtlCol="0">
            <a:spAutoFit/>
          </a:bodyPr>
          <a:lstStyle/>
          <a:p>
            <a:r>
              <a:rPr lang="en-US" sz="1800" b="1" dirty="0" smtClean="0">
                <a:latin typeface="+mn-lt"/>
              </a:rPr>
              <a:t>SFD</a:t>
            </a:r>
            <a:endParaRPr lang="en-US" sz="1800" b="1" dirty="0">
              <a:latin typeface="+mn-lt"/>
            </a:endParaRPr>
          </a:p>
        </p:txBody>
      </p:sp>
      <p:sp>
        <p:nvSpPr>
          <p:cNvPr id="17" name="TextBox 16"/>
          <p:cNvSpPr txBox="1"/>
          <p:nvPr/>
        </p:nvSpPr>
        <p:spPr>
          <a:xfrm>
            <a:off x="7469709" y="2306469"/>
            <a:ext cx="671979" cy="369332"/>
          </a:xfrm>
          <a:prstGeom prst="rect">
            <a:avLst/>
          </a:prstGeom>
          <a:noFill/>
        </p:spPr>
        <p:txBody>
          <a:bodyPr wrap="none" rtlCol="0">
            <a:spAutoFit/>
          </a:bodyPr>
          <a:lstStyle/>
          <a:p>
            <a:r>
              <a:rPr lang="en-US" sz="1800" b="1" dirty="0" smtClean="0">
                <a:latin typeface="+mn-lt"/>
              </a:rPr>
              <a:t>PHR</a:t>
            </a:r>
            <a:endParaRPr lang="en-US" sz="1800" b="1" dirty="0">
              <a:latin typeface="+mn-lt"/>
            </a:endParaRPr>
          </a:p>
        </p:txBody>
      </p:sp>
      <p:sp>
        <p:nvSpPr>
          <p:cNvPr id="18" name="Content Placeholder 7"/>
          <p:cNvSpPr>
            <a:spLocks noGrp="1"/>
          </p:cNvSpPr>
          <p:nvPr>
            <p:ph idx="1"/>
          </p:nvPr>
        </p:nvSpPr>
        <p:spPr>
          <a:xfrm>
            <a:off x="94569" y="3845944"/>
            <a:ext cx="7375140" cy="2036241"/>
          </a:xfrm>
        </p:spPr>
        <p:txBody>
          <a:bodyPr/>
          <a:lstStyle/>
          <a:p>
            <a:r>
              <a:rPr lang="en-US" sz="2000" dirty="0" smtClean="0"/>
              <a:t>PRF @ 2 MHz PRF</a:t>
            </a:r>
          </a:p>
          <a:p>
            <a:r>
              <a:rPr lang="en-US" sz="2000" dirty="0" smtClean="0"/>
              <a:t>SFD symbols at m pulses per bit</a:t>
            </a:r>
          </a:p>
          <a:p>
            <a:r>
              <a:rPr lang="en-US" sz="2000" dirty="0" smtClean="0"/>
              <a:t>PHR symbols at m pulses per bit</a:t>
            </a:r>
          </a:p>
          <a:p>
            <a:r>
              <a:rPr lang="en-US" sz="2000" dirty="0" smtClean="0"/>
              <a:t>Rest of packet demodulated at m pulses per symbol</a:t>
            </a:r>
            <a:endParaRPr lang="en-US" sz="2000" dirty="0"/>
          </a:p>
        </p:txBody>
      </p:sp>
      <p:sp>
        <p:nvSpPr>
          <p:cNvPr id="19" name="Rectangle 18"/>
          <p:cNvSpPr/>
          <p:nvPr/>
        </p:nvSpPr>
        <p:spPr>
          <a:xfrm>
            <a:off x="2973532" y="5512853"/>
            <a:ext cx="2836033" cy="369332"/>
          </a:xfrm>
          <a:prstGeom prst="rect">
            <a:avLst/>
          </a:prstGeom>
        </p:spPr>
        <p:txBody>
          <a:bodyPr wrap="none">
            <a:spAutoFit/>
          </a:bodyPr>
          <a:lstStyle/>
          <a:p>
            <a:r>
              <a:rPr lang="en-US" sz="1800" kern="0" dirty="0" smtClean="0">
                <a:solidFill>
                  <a:srgbClr val="000000"/>
                </a:solidFill>
                <a:latin typeface="Arial"/>
              </a:rPr>
              <a:t>8</a:t>
            </a:r>
            <a:r>
              <a:rPr lang="en-US" sz="1800" kern="0" dirty="0" smtClean="0">
                <a:solidFill>
                  <a:srgbClr val="000000"/>
                </a:solidFill>
                <a:latin typeface="Arial"/>
                <a:sym typeface="Symbol"/>
              </a:rPr>
              <a:t></a:t>
            </a:r>
            <a:r>
              <a:rPr lang="en-US" sz="1800" kern="0" dirty="0" smtClean="0">
                <a:solidFill>
                  <a:srgbClr val="000000"/>
                </a:solidFill>
                <a:latin typeface="Arial"/>
              </a:rPr>
              <a:t>m</a:t>
            </a:r>
            <a:r>
              <a:rPr lang="en-US" sz="1800" kern="0" dirty="0" smtClean="0">
                <a:solidFill>
                  <a:srgbClr val="000000"/>
                </a:solidFill>
                <a:latin typeface="Arial"/>
                <a:sym typeface="Symbol"/>
              </a:rPr>
              <a:t></a:t>
            </a:r>
            <a:r>
              <a:rPr lang="en-US" sz="1800" kern="0" dirty="0" smtClean="0">
                <a:solidFill>
                  <a:srgbClr val="000000"/>
                </a:solidFill>
                <a:latin typeface="Arial"/>
              </a:rPr>
              <a:t>32, exact value TBD</a:t>
            </a:r>
            <a:endParaRPr lang="en-US" sz="1000" dirty="0"/>
          </a:p>
        </p:txBody>
      </p:sp>
      <p:sp>
        <p:nvSpPr>
          <p:cNvPr id="22" name="Rectangle 21"/>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20"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23" name="Rectangle 22"/>
          <p:cNvSpPr/>
          <p:nvPr/>
        </p:nvSpPr>
        <p:spPr bwMode="auto">
          <a:xfrm>
            <a:off x="5809565" y="2660414"/>
            <a:ext cx="3220872" cy="237105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 </a:t>
            </a: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Define value of m when minimum packet length is resolved. Need to develop trade study gra</a:t>
            </a:r>
            <a:r>
              <a:rPr lang="en-US" sz="1400" dirty="0" smtClean="0">
                <a:latin typeface="+mn-lt"/>
              </a:rPr>
              <a:t>ph: range vs. cost (</a:t>
            </a:r>
            <a:r>
              <a:rPr lang="en-US" sz="1400" dirty="0" err="1" smtClean="0">
                <a:latin typeface="+mn-lt"/>
              </a:rPr>
              <a:t>xtal</a:t>
            </a:r>
            <a:r>
              <a:rPr lang="en-US" sz="1400" dirty="0" smtClean="0">
                <a:latin typeface="+mn-lt"/>
              </a:rPr>
              <a:t> tolerance, power consumption, capacity)</a:t>
            </a:r>
          </a:p>
          <a:p>
            <a:pPr marL="0" marR="0" indent="0" algn="l" defTabSz="914400" rtl="0" eaLnBrk="0" fontAlgn="base" latinLnBrk="0" hangingPunct="0">
              <a:lnSpc>
                <a:spcPct val="100000"/>
              </a:lnSpc>
              <a:spcBef>
                <a:spcPct val="0"/>
              </a:spcBef>
              <a:spcAft>
                <a:spcPct val="0"/>
              </a:spcAft>
              <a:buClrTx/>
              <a:buSzTx/>
              <a:buFontTx/>
              <a:buNone/>
              <a:tabLst/>
            </a:pPr>
            <a:endParaRPr lang="en-US" sz="1400"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Resolution of X &amp; Y will follow decision on m.</a:t>
            </a:r>
            <a:endParaRPr lang="en-US" sz="1400" dirty="0" smtClean="0">
              <a:latin typeface="+mn-lt"/>
            </a:endParaRPr>
          </a:p>
        </p:txBody>
      </p:sp>
      <p:sp>
        <p:nvSpPr>
          <p:cNvPr id="21" name="Rectangle 20"/>
          <p:cNvSpPr/>
          <p:nvPr/>
        </p:nvSpPr>
        <p:spPr bwMode="auto">
          <a:xfrm>
            <a:off x="5859273" y="5512853"/>
            <a:ext cx="3220872" cy="121134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Note: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Preambles to be stated as “no shorter than X, no longer than Y</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Custom 6">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solidFill>
          <a:schemeClr val="accent1"/>
        </a:solidFill>
        <a:ln w="28575" cap="flat" cmpd="sng" algn="ctr">
          <a:solidFill>
            <a:schemeClr val="tx1"/>
          </a:solidFill>
          <a:prstDash val="solid"/>
          <a:round/>
          <a:headEnd type="none" w="sm" len="sm"/>
          <a:tailEnd type="none" w="sm" len="sm"/>
        </a:ln>
        <a:effectLst/>
      </a:spPr>
      <a:body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4205</TotalTime>
  <Words>4076</Words>
  <Application>Microsoft Office PowerPoint</Application>
  <PresentationFormat>On-screen Show (4:3)</PresentationFormat>
  <Paragraphs>854</Paragraphs>
  <Slides>39</Slides>
  <Notes>39</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IEEE-P802_15</vt:lpstr>
      <vt:lpstr>Slide 1</vt:lpstr>
      <vt:lpstr>Overview</vt:lpstr>
      <vt:lpstr>Outline of Proposed Standard</vt:lpstr>
      <vt:lpstr>UWB Air Interface</vt:lpstr>
      <vt:lpstr>Summary Characteristics</vt:lpstr>
      <vt:lpstr>Frequency Band Plan</vt:lpstr>
      <vt:lpstr>Base Mode PHY Fields</vt:lpstr>
      <vt:lpstr>Extended Mode PHY Fields</vt:lpstr>
      <vt:lpstr>Long Range Mode PHY Fields</vt:lpstr>
      <vt:lpstr>Location Enabling Information (LEI) Postamble</vt:lpstr>
      <vt:lpstr>UWB PHY</vt:lpstr>
      <vt:lpstr>PHY Header</vt:lpstr>
      <vt:lpstr>PHY Header – Encoding Type</vt:lpstr>
      <vt:lpstr>PHY Header – LEI Type</vt:lpstr>
      <vt:lpstr>UWB Standards and PHYs</vt:lpstr>
      <vt:lpstr>UWB Standards and PHYs - Discussion</vt:lpstr>
      <vt:lpstr>Debating the green line….</vt:lpstr>
      <vt:lpstr>General Discussion</vt:lpstr>
      <vt:lpstr>Debating the blue line….</vt:lpstr>
      <vt:lpstr>4a* Narrative</vt:lpstr>
      <vt:lpstr>433 MHz Air Interface</vt:lpstr>
      <vt:lpstr>433 MHz Channel Parameters</vt:lpstr>
      <vt:lpstr>Modulation </vt:lpstr>
      <vt:lpstr>Encoding</vt:lpstr>
      <vt:lpstr>433 MHz PHY</vt:lpstr>
      <vt:lpstr>PPDU</vt:lpstr>
      <vt:lpstr>Location Enabler and Link Quality</vt:lpstr>
      <vt:lpstr>433 MHz Regulatory Compliance</vt:lpstr>
      <vt:lpstr>2.4 GHz PHY</vt:lpstr>
      <vt:lpstr>2.4GHz PHY</vt:lpstr>
      <vt:lpstr>2.4GHz coexistence and PHY design</vt:lpstr>
      <vt:lpstr>2.4GHz PHY modulation scheme, coding, bitrate and PSD</vt:lpstr>
      <vt:lpstr>Operating bands and channels (1)</vt:lpstr>
      <vt:lpstr>Operating bands and channels (2)</vt:lpstr>
      <vt:lpstr>Transmitter power considerations</vt:lpstr>
      <vt:lpstr>Required MAC changes</vt:lpstr>
      <vt:lpstr>PPDU</vt:lpstr>
      <vt:lpstr>Example link budget / crystal tolerance</vt:lpstr>
      <vt:lpstr>‘Blink only’ tag throughput</vt:lpstr>
    </vt:vector>
  </TitlesOfParts>
  <Company>Time Domain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802.15.4f</dc:subject>
  <dc:creator>Adrian Jennings</dc:creator>
  <dc:description>&lt;doc#&gt;</dc:description>
  <cp:lastModifiedBy>Adrian Jennings</cp:lastModifiedBy>
  <cp:revision>200</cp:revision>
  <cp:lastPrinted>1998-02-10T13:28:06Z</cp:lastPrinted>
  <dcterms:created xsi:type="dcterms:W3CDTF">2009-08-03T14:57:11Z</dcterms:created>
  <dcterms:modified xsi:type="dcterms:W3CDTF">2010-01-20T01:48:05Z</dcterms:modified>
</cp:coreProperties>
</file>