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9" r:id="rId2"/>
    <p:sldId id="260" r:id="rId3"/>
    <p:sldId id="261" r:id="rId4"/>
    <p:sldId id="263" r:id="rId5"/>
    <p:sldId id="264" r:id="rId6"/>
    <p:sldId id="265" r:id="rId7"/>
    <p:sldId id="266" r:id="rId8"/>
    <p:sldId id="267" r:id="rId9"/>
    <p:sldId id="268" r:id="rId10"/>
    <p:sldId id="270" r:id="rId11"/>
    <p:sldId id="274" r:id="rId12"/>
    <p:sldId id="269" r:id="rId13"/>
    <p:sldId id="271" r:id="rId14"/>
    <p:sldId id="272" r:id="rId15"/>
    <p:sldId id="273" r:id="rId16"/>
    <p:sldId id="298" r:id="rId17"/>
    <p:sldId id="286" r:id="rId18"/>
    <p:sldId id="276" r:id="rId19"/>
    <p:sldId id="278" r:id="rId20"/>
    <p:sldId id="279" r:id="rId21"/>
    <p:sldId id="284" r:id="rId22"/>
    <p:sldId id="281" r:id="rId23"/>
    <p:sldId id="280" r:id="rId24"/>
    <p:sldId id="282" r:id="rId25"/>
    <p:sldId id="287" r:id="rId26"/>
    <p:sldId id="288" r:id="rId27"/>
    <p:sldId id="289" r:id="rId28"/>
    <p:sldId id="290" r:id="rId29"/>
    <p:sldId id="291" r:id="rId30"/>
    <p:sldId id="292" r:id="rId31"/>
    <p:sldId id="293" r:id="rId32"/>
    <p:sldId id="294" r:id="rId33"/>
    <p:sldId id="295" r:id="rId34"/>
    <p:sldId id="296" r:id="rId35"/>
    <p:sldId id="297" r:id="rId36"/>
    <p:sldId id="299" r:id="rId37"/>
    <p:sldId id="300" r:id="rId38"/>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00FF"/>
    <a:srgbClr val="FFFF99"/>
    <a:srgbClr val="A3E7FF"/>
    <a:srgbClr val="0099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62" autoAdjust="0"/>
    <p:restoredTop sz="94660"/>
  </p:normalViewPr>
  <p:slideViewPr>
    <p:cSldViewPr snapToGrid="0" snapToObjects="1">
      <p:cViewPr varScale="1">
        <p:scale>
          <a:sx n="69" d="100"/>
          <a:sy n="69" d="100"/>
        </p:scale>
        <p:origin x="-516" y="-96"/>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1230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17</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21</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25</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26</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27</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36</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November 2009</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15-09-0804-01-004f</a:t>
            </a:r>
            <a:endParaRPr 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dirty="0" smtClean="0"/>
              <a:t>November 2009</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[November 19 2009]</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10</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350925"/>
            <a:ext cx="7375140" cy="2415654"/>
          </a:xfrm>
        </p:spPr>
        <p:txBody>
          <a:bodyPr/>
          <a:lstStyle/>
          <a:p>
            <a:r>
              <a:rPr lang="en-US" sz="2000" dirty="0" smtClean="0"/>
              <a:t>LEI placed after CRC</a:t>
            </a:r>
          </a:p>
          <a:p>
            <a:r>
              <a:rPr lang="en-US" sz="2000" dirty="0" smtClean="0"/>
              <a:t>Optional delay (1ms after start of preamble): present or not</a:t>
            </a:r>
          </a:p>
          <a:p>
            <a:r>
              <a:rPr lang="en-US" sz="2000" dirty="0" smtClean="0"/>
              <a:t>LEI length options</a:t>
            </a:r>
          </a:p>
          <a:p>
            <a:pPr lvl="1"/>
            <a:r>
              <a:rPr lang="en-US" sz="1600" dirty="0" smtClean="0"/>
              <a:t>0 </a:t>
            </a:r>
            <a:r>
              <a:rPr lang="en-US" sz="1600" dirty="0" smtClean="0"/>
              <a:t>pulses</a:t>
            </a:r>
          </a:p>
          <a:p>
            <a:pPr lvl="1"/>
            <a:r>
              <a:rPr lang="en-US" sz="1600" dirty="0" smtClean="0"/>
              <a:t>64 </a:t>
            </a:r>
            <a:r>
              <a:rPr lang="en-US" sz="1600" dirty="0" smtClean="0"/>
              <a:t>pulses</a:t>
            </a:r>
          </a:p>
          <a:p>
            <a:pPr lvl="1"/>
            <a:r>
              <a:rPr lang="en-US" sz="1600" dirty="0" smtClean="0"/>
              <a:t>128 pulses</a:t>
            </a:r>
          </a:p>
          <a:p>
            <a:pPr lvl="1"/>
            <a:r>
              <a:rPr lang="en-US" sz="1600" dirty="0" smtClean="0"/>
              <a:t>256 </a:t>
            </a:r>
            <a:r>
              <a:rPr lang="en-US" sz="1600" dirty="0" smtClean="0"/>
              <a:t>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11</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8" name="Rectangle 7"/>
          <p:cNvSpPr/>
          <p:nvPr/>
        </p:nvSpPr>
        <p:spPr bwMode="auto">
          <a:xfrm>
            <a:off x="193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319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571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2327712" y="3347256"/>
            <a:ext cx="502061"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2" name="TextBox 11"/>
          <p:cNvSpPr txBox="1"/>
          <p:nvPr/>
        </p:nvSpPr>
        <p:spPr>
          <a:xfrm>
            <a:off x="3562886"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103075"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445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822886"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n 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sp>
        <p:nvSpPr>
          <p:cNvPr id="9" name="Rectangle 8"/>
          <p:cNvSpPr/>
          <p:nvPr/>
        </p:nvSpPr>
        <p:spPr bwMode="auto">
          <a:xfrm>
            <a:off x="319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6" y="3862316"/>
          <a:ext cx="6859574" cy="2540275"/>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1ms delay from start of preamble</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256 pulses</a:t>
                      </a:r>
                    </a:p>
                    <a:p>
                      <a:pPr marL="0" marR="0">
                        <a:spcBef>
                          <a:spcPts val="0"/>
                        </a:spcBef>
                        <a:spcAft>
                          <a:spcPts val="0"/>
                        </a:spcAft>
                      </a:pPr>
                      <a:r>
                        <a:rPr lang="en-US" sz="1600" dirty="0" smtClean="0">
                          <a:latin typeface="Calibri"/>
                          <a:ea typeface="Times New Roman"/>
                          <a:cs typeface="Times New Roman"/>
                        </a:rPr>
                        <a:t>0b100:		512 pulses</a:t>
                      </a:r>
                    </a:p>
                    <a:p>
                      <a:pPr marL="0" marR="0">
                        <a:spcBef>
                          <a:spcPts val="0"/>
                        </a:spcBef>
                        <a:spcAft>
                          <a:spcPts val="0"/>
                        </a:spcAft>
                      </a:pPr>
                      <a:r>
                        <a:rPr lang="en-US" sz="1600" dirty="0" smtClean="0">
                          <a:latin typeface="Calibri"/>
                          <a:ea typeface="Times New Roman"/>
                          <a:cs typeface="Times New Roman"/>
                        </a:rPr>
                        <a:t>0b101: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0b110 – 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
        <p:nvSpPr>
          <p:cNvPr id="7" name="Rectangle 6"/>
          <p:cNvSpPr/>
          <p:nvPr/>
        </p:nvSpPr>
        <p:spPr bwMode="auto">
          <a:xfrm>
            <a:off x="1392070" y="1951630"/>
            <a:ext cx="13647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802.15.4a</a:t>
            </a:r>
          </a:p>
        </p:txBody>
      </p:sp>
      <p:cxnSp>
        <p:nvCxnSpPr>
          <p:cNvPr id="10" name="Straight Connector 9"/>
          <p:cNvCxnSpPr/>
          <p:nvPr/>
        </p:nvCxnSpPr>
        <p:spPr bwMode="auto">
          <a:xfrm rot="5400000">
            <a:off x="1405720" y="3998793"/>
            <a:ext cx="4094328" cy="0"/>
          </a:xfrm>
          <a:prstGeom prst="line">
            <a:avLst/>
          </a:prstGeom>
          <a:solidFill>
            <a:schemeClr val="accent1"/>
          </a:solidFill>
          <a:ln w="28575" cap="flat" cmpd="sng" algn="ctr">
            <a:solidFill>
              <a:schemeClr val="bg1">
                <a:lumMod val="85000"/>
              </a:schemeClr>
            </a:solidFill>
            <a:prstDash val="solid"/>
            <a:round/>
            <a:headEnd type="none" w="sm" len="sm"/>
            <a:tailEnd type="none" w="sm" len="sm"/>
          </a:ln>
          <a:effectLst/>
        </p:spPr>
      </p:cxnSp>
      <p:sp>
        <p:nvSpPr>
          <p:cNvPr id="12" name="Rectangle 11"/>
          <p:cNvSpPr/>
          <p:nvPr/>
        </p:nvSpPr>
        <p:spPr bwMode="auto">
          <a:xfrm>
            <a:off x="1392070"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grpSp>
        <p:nvGrpSpPr>
          <p:cNvPr id="48" name="Group 47"/>
          <p:cNvGrpSpPr/>
          <p:nvPr/>
        </p:nvGrpSpPr>
        <p:grpSpPr>
          <a:xfrm>
            <a:off x="4121624" y="1951630"/>
            <a:ext cx="4488976" cy="1883391"/>
            <a:chOff x="4121624" y="1951630"/>
            <a:chExt cx="4488976" cy="1883391"/>
          </a:xfrm>
        </p:grpSpPr>
        <p:sp>
          <p:nvSpPr>
            <p:cNvPr id="8" name="Rectangle 7"/>
            <p:cNvSpPr/>
            <p:nvPr/>
          </p:nvSpPr>
          <p:spPr bwMode="auto">
            <a:xfrm>
              <a:off x="4121624" y="1951630"/>
              <a:ext cx="44889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TG4f</a:t>
              </a:r>
            </a:p>
          </p:txBody>
        </p:sp>
        <p:sp>
          <p:nvSpPr>
            <p:cNvPr id="13" name="Rectangle 12"/>
            <p:cNvSpPr/>
            <p:nvPr/>
          </p:nvSpPr>
          <p:spPr bwMode="auto">
            <a:xfrm>
              <a:off x="41216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sp>
          <p:nvSpPr>
            <p:cNvPr id="14" name="Rectangle 13"/>
            <p:cNvSpPr/>
            <p:nvPr/>
          </p:nvSpPr>
          <p:spPr bwMode="auto">
            <a:xfrm>
              <a:off x="5682472"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mn-lt"/>
                </a:rPr>
                <a:t>OOK</a:t>
              </a:r>
              <a:r>
                <a:rPr kumimoji="0" lang="en-US" sz="1600" b="1" i="0" u="none" strike="noStrike" cap="none" normalizeH="0" baseline="0" dirty="0" smtClean="0">
                  <a:ln>
                    <a:noFill/>
                  </a:ln>
                  <a:solidFill>
                    <a:schemeClr val="tx1"/>
                  </a:solidFill>
                  <a:effectLst/>
                  <a:latin typeface="+mn-lt"/>
                </a:rPr>
                <a:t> </a:t>
              </a:r>
              <a:r>
                <a:rPr kumimoji="0" lang="en-US" sz="1800" b="1" i="0" u="none" strike="noStrike" cap="none" normalizeH="0" baseline="0" dirty="0" smtClean="0">
                  <a:ln>
                    <a:noFill/>
                  </a:ln>
                  <a:solidFill>
                    <a:schemeClr val="tx1"/>
                  </a:solidFill>
                  <a:effectLst/>
                  <a:latin typeface="+mn-lt"/>
                </a:rPr>
                <a:t>Non-Coherent</a:t>
              </a:r>
              <a:r>
                <a:rPr kumimoji="0" lang="en-US" sz="1800" b="1" i="0" u="none" strike="noStrike" cap="none" normalizeH="0" dirty="0" smtClean="0">
                  <a:ln>
                    <a:noFill/>
                  </a:ln>
                  <a:solidFill>
                    <a:schemeClr val="tx1"/>
                  </a:solidFill>
                  <a:effectLst/>
                  <a:latin typeface="+mn-lt"/>
                </a:rPr>
                <a:t> </a:t>
              </a:r>
              <a:r>
                <a:rPr kumimoji="0" lang="en-US" sz="1800" b="1" i="0" u="none" strike="noStrike" cap="none" normalizeH="0" dirty="0" smtClean="0">
                  <a:ln>
                    <a:noFill/>
                  </a:ln>
                  <a:solidFill>
                    <a:schemeClr val="tx1"/>
                  </a:solidFill>
                  <a:effectLst/>
                  <a:latin typeface="+mn-lt"/>
                </a:rPr>
                <a:t>Rx</a:t>
              </a:r>
              <a:endParaRPr kumimoji="0" lang="en-US" sz="18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72458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2000" b="1" dirty="0" smtClean="0"/>
                <a:t>OOK</a:t>
              </a:r>
              <a:r>
                <a:rPr lang="en-US" sz="1800" b="1" dirty="0" smtClean="0"/>
                <a:t> </a:t>
              </a:r>
              <a:r>
                <a:rPr kumimoji="0" lang="en-US" sz="1800" b="1" i="0" u="none" strike="noStrike" cap="none" normalizeH="0" baseline="0" dirty="0" smtClean="0">
                  <a:ln>
                    <a:noFill/>
                  </a:ln>
                  <a:solidFill>
                    <a:schemeClr val="tx1"/>
                  </a:solidFill>
                  <a:effectLst/>
                  <a:latin typeface="+mn-lt"/>
                </a:rPr>
                <a:t>Coherent </a:t>
              </a:r>
              <a:r>
                <a:rPr kumimoji="0" lang="en-US" sz="1800" b="1" i="0" u="none" strike="noStrike" cap="none" normalizeH="0" baseline="0" dirty="0" smtClean="0">
                  <a:ln>
                    <a:noFill/>
                  </a:ln>
                  <a:solidFill>
                    <a:schemeClr val="tx1"/>
                  </a:solidFill>
                  <a:effectLst/>
                  <a:latin typeface="+mn-lt"/>
                </a:rPr>
                <a:t>Rx</a:t>
              </a:r>
            </a:p>
          </p:txBody>
        </p:sp>
      </p:grpSp>
      <p:sp>
        <p:nvSpPr>
          <p:cNvPr id="16" name="Rectangle 15"/>
          <p:cNvSpPr/>
          <p:nvPr/>
        </p:nvSpPr>
        <p:spPr bwMode="auto">
          <a:xfrm>
            <a:off x="1392070"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4a/4a* </a:t>
            </a:r>
            <a:r>
              <a:rPr kumimoji="0" lang="en-US" sz="1600" b="1" i="0" u="none" strike="noStrike" cap="none" normalizeH="0" baseline="0" dirty="0" smtClean="0">
                <a:ln>
                  <a:noFill/>
                </a:ln>
                <a:solidFill>
                  <a:schemeClr val="tx1"/>
                </a:solidFill>
                <a:effectLst/>
                <a:latin typeface="+mn-lt"/>
              </a:rPr>
              <a:t>UWB Tx</a:t>
            </a:r>
          </a:p>
        </p:txBody>
      </p:sp>
      <p:grpSp>
        <p:nvGrpSpPr>
          <p:cNvPr id="41" name="Group 40"/>
          <p:cNvGrpSpPr/>
          <p:nvPr/>
        </p:nvGrpSpPr>
        <p:grpSpPr>
          <a:xfrm>
            <a:off x="4121624" y="3835021"/>
            <a:ext cx="3806589" cy="2210937"/>
            <a:chOff x="4121624" y="3835021"/>
            <a:chExt cx="3806589" cy="2210937"/>
          </a:xfrm>
        </p:grpSpPr>
        <p:sp>
          <p:nvSpPr>
            <p:cNvPr id="17" name="Rectangle 16"/>
            <p:cNvSpPr/>
            <p:nvPr/>
          </p:nvSpPr>
          <p:spPr bwMode="auto">
            <a:xfrm>
              <a:off x="41216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Base </a:t>
              </a:r>
              <a:r>
                <a:rPr kumimoji="0" lang="en-US" sz="1600" b="1" i="0" u="none" strike="noStrike" cap="none" normalizeH="0" baseline="0" dirty="0" smtClean="0">
                  <a:ln>
                    <a:noFill/>
                  </a:ln>
                  <a:solidFill>
                    <a:schemeClr val="tx1"/>
                  </a:solidFill>
                  <a:effectLst/>
                  <a:latin typeface="+mn-lt"/>
                </a:rPr>
                <a:t>Mode Tx</a:t>
              </a:r>
            </a:p>
          </p:txBody>
        </p:sp>
        <p:cxnSp>
          <p:nvCxnSpPr>
            <p:cNvPr id="21" name="Straight Arrow Connector 20"/>
            <p:cNvCxnSpPr>
              <a:stCxn id="17" idx="0"/>
              <a:endCxn id="13" idx="2"/>
            </p:cNvCxnSpPr>
            <p:nvPr/>
          </p:nvCxnSpPr>
          <p:spPr bwMode="auto">
            <a:xfrm rot="5400000" flipH="1" flipV="1">
              <a:off x="40943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3" name="Straight Arrow Connector 22"/>
            <p:cNvCxnSpPr>
              <a:stCxn id="17" idx="0"/>
              <a:endCxn id="14" idx="2"/>
            </p:cNvCxnSpPr>
            <p:nvPr/>
          </p:nvCxnSpPr>
          <p:spPr bwMode="auto">
            <a:xfrm rot="5400000" flipH="1" flipV="1">
              <a:off x="4874753" y="3764281"/>
              <a:ext cx="1419367" cy="156084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5" name="Straight Arrow Connector 24"/>
            <p:cNvCxnSpPr>
              <a:stCxn id="17" idx="0"/>
              <a:endCxn id="15" idx="2"/>
            </p:cNvCxnSpPr>
            <p:nvPr/>
          </p:nvCxnSpPr>
          <p:spPr bwMode="auto">
            <a:xfrm rot="5400000" flipH="1" flipV="1">
              <a:off x="5656429" y="2982605"/>
              <a:ext cx="1419367" cy="3124200"/>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2" name="Group 41"/>
          <p:cNvGrpSpPr/>
          <p:nvPr/>
        </p:nvGrpSpPr>
        <p:grpSpPr>
          <a:xfrm>
            <a:off x="4875214" y="3835021"/>
            <a:ext cx="3052999" cy="2210937"/>
            <a:chOff x="4875214" y="3835021"/>
            <a:chExt cx="3052999" cy="2210937"/>
          </a:xfrm>
        </p:grpSpPr>
        <p:sp>
          <p:nvSpPr>
            <p:cNvPr id="18" name="Rectangle 17"/>
            <p:cNvSpPr/>
            <p:nvPr/>
          </p:nvSpPr>
          <p:spPr bwMode="auto">
            <a:xfrm>
              <a:off x="5682472"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Enhanced </a:t>
              </a:r>
              <a:r>
                <a:rPr kumimoji="0" lang="en-US" sz="1600" b="1" i="0" u="none" strike="noStrike" cap="none" normalizeH="0" baseline="0" dirty="0" smtClean="0">
                  <a:ln>
                    <a:noFill/>
                  </a:ln>
                  <a:solidFill>
                    <a:schemeClr val="tx1"/>
                  </a:solidFill>
                  <a:effectLst/>
                  <a:latin typeface="+mn-lt"/>
                </a:rPr>
                <a:t>Mode</a:t>
              </a:r>
              <a:r>
                <a:rPr kumimoji="0" lang="en-US" sz="2000" b="1" i="0" u="none" strike="noStrike" cap="none" normalizeH="0" dirty="0" smtClean="0">
                  <a:ln>
                    <a:noFill/>
                  </a:ln>
                  <a:solidFill>
                    <a:srgbClr val="FF0000"/>
                  </a:solidFill>
                  <a:effectLst/>
                  <a:latin typeface="+mn-lt"/>
                </a:rPr>
                <a:t> </a:t>
              </a:r>
              <a:r>
                <a:rPr kumimoji="0" lang="en-US" sz="1800" b="1" i="0" u="none" strike="noStrike" cap="none" normalizeH="0" dirty="0" err="1" smtClean="0">
                  <a:ln>
                    <a:noFill/>
                  </a:ln>
                  <a:effectLst/>
                  <a:latin typeface="+mn-lt"/>
                </a:rPr>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27" name="Straight Arrow Connector 26"/>
            <p:cNvCxnSpPr>
              <a:stCxn id="18" idx="0"/>
            </p:cNvCxnSpPr>
            <p:nvPr/>
          </p:nvCxnSpPr>
          <p:spPr bwMode="auto">
            <a:xfrm rot="16200000" flipV="1">
              <a:off x="4910354" y="3799881"/>
              <a:ext cx="1419367" cy="148964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1" name="Straight Arrow Connector 30"/>
            <p:cNvCxnSpPr>
              <a:stCxn id="18" idx="0"/>
              <a:endCxn id="15" idx="2"/>
            </p:cNvCxnSpPr>
            <p:nvPr/>
          </p:nvCxnSpPr>
          <p:spPr bwMode="auto">
            <a:xfrm rot="5400000" flipH="1"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3" name="Straight Arrow Connector 32"/>
            <p:cNvCxnSpPr>
              <a:stCxn id="18" idx="0"/>
            </p:cNvCxnSpPr>
            <p:nvPr/>
          </p:nvCxnSpPr>
          <p:spPr bwMode="auto">
            <a:xfrm rot="5400000" flipH="1" flipV="1">
              <a:off x="5655176" y="4544704"/>
              <a:ext cx="1419368"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0" name="Group 39"/>
          <p:cNvGrpSpPr/>
          <p:nvPr/>
        </p:nvGrpSpPr>
        <p:grpSpPr>
          <a:xfrm>
            <a:off x="4804807" y="3835020"/>
            <a:ext cx="3805793" cy="2210938"/>
            <a:chOff x="4804807" y="3835020"/>
            <a:chExt cx="3805793" cy="2210938"/>
          </a:xfrm>
        </p:grpSpPr>
        <p:sp>
          <p:nvSpPr>
            <p:cNvPr id="19" name="Rectangle 18"/>
            <p:cNvSpPr/>
            <p:nvPr/>
          </p:nvSpPr>
          <p:spPr bwMode="auto">
            <a:xfrm>
              <a:off x="72458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Long Range</a:t>
              </a:r>
              <a:r>
                <a:rPr kumimoji="0" lang="en-US" sz="1600" b="1" i="0" u="none" strike="noStrike" cap="none" normalizeH="0" dirty="0" smtClean="0">
                  <a:ln>
                    <a:noFill/>
                  </a:ln>
                  <a:solidFill>
                    <a:schemeClr val="tx1"/>
                  </a:solidFill>
                  <a:effectLst/>
                  <a:latin typeface="+mn-lt"/>
                </a:rPr>
                <a:t> </a:t>
              </a:r>
              <a:r>
                <a:rPr kumimoji="0" lang="en-US" sz="1600" b="1" i="0" u="none" strike="noStrike" cap="none" normalizeH="0" dirty="0" smtClean="0">
                  <a:ln>
                    <a:noFill/>
                  </a:ln>
                  <a:solidFill>
                    <a:schemeClr val="tx1"/>
                  </a:solidFill>
                  <a:effectLst/>
                  <a:latin typeface="+mn-lt"/>
                </a:rPr>
                <a:t>Mode </a:t>
              </a:r>
              <a:r>
                <a:rPr lang="en-US" sz="2000" b="1" dirty="0" err="1" smtClean="0"/>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35" name="Straight Arrow Connector 34"/>
            <p:cNvCxnSpPr>
              <a:stCxn id="19" idx="0"/>
            </p:cNvCxnSpPr>
            <p:nvPr/>
          </p:nvCxnSpPr>
          <p:spPr bwMode="auto">
            <a:xfrm rot="16200000" flipV="1">
              <a:off x="5656826" y="2983001"/>
              <a:ext cx="1419368" cy="31234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7" name="Straight Arrow Connector 36"/>
            <p:cNvCxnSpPr>
              <a:stCxn id="19" idx="0"/>
              <a:endCxn id="14" idx="2"/>
            </p:cNvCxnSpPr>
            <p:nvPr/>
          </p:nvCxnSpPr>
          <p:spPr bwMode="auto">
            <a:xfrm rot="16200000"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9" name="Straight Arrow Connector 38"/>
            <p:cNvCxnSpPr>
              <a:stCxn id="19" idx="0"/>
              <a:endCxn id="15" idx="2"/>
            </p:cNvCxnSpPr>
            <p:nvPr/>
          </p:nvCxnSpPr>
          <p:spPr bwMode="auto">
            <a:xfrm rot="5400000" flipH="1" flipV="1">
              <a:off x="72185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cxnSp>
        <p:nvCxnSpPr>
          <p:cNvPr id="44" name="Straight Arrow Connector 43"/>
          <p:cNvCxnSpPr>
            <a:stCxn id="16" idx="0"/>
            <a:endCxn id="12" idx="2"/>
          </p:cNvCxnSpPr>
          <p:nvPr/>
        </p:nvCxnSpPr>
        <p:spPr bwMode="auto">
          <a:xfrm rot="5400000" flipH="1" flipV="1">
            <a:off x="1364775"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46" name="Straight Arrow Connector 45"/>
          <p:cNvCxnSpPr>
            <a:stCxn id="16" idx="0"/>
          </p:cNvCxnSpPr>
          <p:nvPr/>
        </p:nvCxnSpPr>
        <p:spPr bwMode="auto">
          <a:xfrm rot="5400000" flipH="1" flipV="1">
            <a:off x="2765152" y="3144326"/>
            <a:ext cx="1419369" cy="2800756"/>
          </a:xfrm>
          <a:prstGeom prst="straightConnector1">
            <a:avLst/>
          </a:prstGeom>
          <a:solidFill>
            <a:schemeClr val="accent1"/>
          </a:solidFill>
          <a:ln w="28575" cap="flat" cmpd="sng" algn="ctr">
            <a:solidFill>
              <a:schemeClr val="tx1"/>
            </a:solidFill>
            <a:prstDash val="dash"/>
            <a:round/>
            <a:headEnd type="none" w="sm" len="sm"/>
            <a:tailEnd type="arrow"/>
          </a:ln>
          <a:effectLst/>
        </p:spPr>
      </p:cxnSp>
      <p:sp>
        <p:nvSpPr>
          <p:cNvPr id="47" name="Oval 46"/>
          <p:cNvSpPr/>
          <p:nvPr/>
        </p:nvSpPr>
        <p:spPr bwMode="auto">
          <a:xfrm>
            <a:off x="913604" y="2586249"/>
            <a:ext cx="4996672" cy="1699147"/>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solidFill>
              </a:rPr>
              <a:t>4a* Narrative</a:t>
            </a:r>
            <a:endParaRPr lang="en-US" sz="4000" dirty="0">
              <a:solidFill>
                <a:schemeClr val="tx1"/>
              </a:solidFill>
            </a:endParaRPr>
          </a:p>
        </p:txBody>
      </p:sp>
      <p:sp>
        <p:nvSpPr>
          <p:cNvPr id="3" name="Content Placeholder 2"/>
          <p:cNvSpPr>
            <a:spLocks noGrp="1"/>
          </p:cNvSpPr>
          <p:nvPr>
            <p:ph idx="1"/>
          </p:nvPr>
        </p:nvSpPr>
        <p:spPr/>
        <p:txBody>
          <a:bodyPr/>
          <a:lstStyle/>
          <a:p>
            <a:r>
              <a:rPr lang="en-US" dirty="0" smtClean="0"/>
              <a:t>Substantially similar to 4a</a:t>
            </a:r>
          </a:p>
          <a:p>
            <a:r>
              <a:rPr lang="en-US" dirty="0" smtClean="0"/>
              <a:t>Modifications</a:t>
            </a:r>
          </a:p>
          <a:p>
            <a:pPr lvl="1"/>
            <a:r>
              <a:rPr lang="en-US" dirty="0" smtClean="0"/>
              <a:t>Band plan uses 4a channels 6, 7, 10 at 1.3 GHz bandwidth</a:t>
            </a:r>
          </a:p>
          <a:p>
            <a:pPr lvl="1"/>
            <a:r>
              <a:rPr lang="en-US" dirty="0" smtClean="0"/>
              <a:t>New 1.3 GHz channels denoted 6*, 7*, 10*</a:t>
            </a:r>
          </a:p>
          <a:p>
            <a:r>
              <a:rPr lang="en-US" dirty="0" smtClean="0"/>
              <a:t>Support for OOK modulation</a:t>
            </a:r>
          </a:p>
          <a:p>
            <a:r>
              <a:rPr lang="en-US" dirty="0" smtClean="0"/>
              <a:t>PRF as defined on slide 5</a:t>
            </a:r>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7"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17</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18</a:t>
            </a:fld>
            <a:endParaRPr lang="en-US"/>
          </a:p>
        </p:txBody>
      </p:sp>
      <p:sp>
        <p:nvSpPr>
          <p:cNvPr id="8"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19</a:t>
            </a:fld>
            <a:endParaRPr lang="en-US"/>
          </a:p>
        </p:txBody>
      </p:sp>
      <p:sp>
        <p:nvSpPr>
          <p:cNvPr id="28"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20</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21</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22</a:t>
            </a:fld>
            <a:endParaRPr lang="en-US"/>
          </a:p>
        </p:txBody>
      </p:sp>
      <p:sp>
        <p:nvSpPr>
          <p:cNvPr id="20"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23</a:t>
            </a:fld>
            <a:endParaRPr lang="en-US"/>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24</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25</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26</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27</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28</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29</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30</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31</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32</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33</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34</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35</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36</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125 kHz PHY</a:t>
            </a:r>
            <a:endParaRPr lang="en-US" dirty="0" smtClean="0"/>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125 kHz PHY</a:t>
            </a:r>
            <a:endParaRPr lang="en-US" dirty="0"/>
          </a:p>
        </p:txBody>
      </p:sp>
      <p:sp>
        <p:nvSpPr>
          <p:cNvPr id="3" name="Content Placeholder 2"/>
          <p:cNvSpPr>
            <a:spLocks noGrp="1"/>
          </p:cNvSpPr>
          <p:nvPr>
            <p:ph idx="1"/>
          </p:nvPr>
        </p:nvSpPr>
        <p:spPr/>
        <p:txBody>
          <a:bodyPr/>
          <a:lstStyle/>
          <a:p>
            <a:r>
              <a:rPr lang="en-US" dirty="0" smtClean="0"/>
              <a:t>Optional very short range PHY</a:t>
            </a:r>
          </a:p>
          <a:p>
            <a:r>
              <a:rPr lang="en-US" dirty="0" smtClean="0"/>
              <a:t>ASK</a:t>
            </a:r>
          </a:p>
          <a:p>
            <a:r>
              <a:rPr lang="en-US" dirty="0" smtClean="0"/>
              <a:t>125 kHz</a:t>
            </a:r>
          </a:p>
          <a:p>
            <a:pPr>
              <a:buNone/>
            </a:pP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37</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7"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TBD MHz PRF</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n pulses per symbol (3</a:t>
            </a:r>
            <a:r>
              <a:rPr lang="en-US" dirty="0" smtClean="0">
                <a:sym typeface="Symbol"/>
              </a:rPr>
              <a:t></a:t>
            </a:r>
            <a:r>
              <a:rPr lang="en-US" dirty="0" smtClean="0"/>
              <a:t>n&lt;8, exact value  TBD)</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3" name="Content Placeholder 2"/>
          <p:cNvSpPr>
            <a:spLocks noGrp="1"/>
          </p:cNvSpPr>
          <p:nvPr>
            <p:ph idx="1"/>
          </p:nvPr>
        </p:nvSpPr>
        <p:spPr/>
        <p:txBody>
          <a:bodyPr/>
          <a:lstStyle/>
          <a:p>
            <a:r>
              <a:rPr lang="en-US" sz="2400" dirty="0" smtClean="0"/>
              <a:t>3 bands corresponding to spectrum </a:t>
            </a:r>
            <a:r>
              <a:rPr lang="en-US" sz="2400" dirty="0" smtClean="0"/>
              <a:t>regulations </a:t>
            </a:r>
            <a:r>
              <a:rPr lang="en-US" sz="2400" dirty="0" smtClean="0"/>
              <a:t>in</a:t>
            </a:r>
          </a:p>
          <a:p>
            <a:pPr lvl="1"/>
            <a:r>
              <a:rPr lang="en-US" sz="2000" dirty="0" smtClean="0"/>
              <a:t>US (wideband)</a:t>
            </a:r>
          </a:p>
          <a:p>
            <a:pPr lvl="1"/>
            <a:r>
              <a:rPr lang="en-US" sz="2000" dirty="0" smtClean="0"/>
              <a:t>EU</a:t>
            </a:r>
          </a:p>
          <a:p>
            <a:pPr lvl="1"/>
            <a:r>
              <a:rPr lang="en-US" sz="2000" dirty="0" smtClean="0"/>
              <a:t>Korea/Japan</a:t>
            </a:r>
          </a:p>
          <a:p>
            <a:r>
              <a:rPr lang="en-US" sz="2400" dirty="0" smtClean="0"/>
              <a:t>Allowing sufficient US/EU overlap for a common tag</a:t>
            </a:r>
          </a:p>
          <a:p>
            <a:r>
              <a:rPr lang="en-US" sz="2400" dirty="0" smtClean="0"/>
              <a:t>These bands will have overlap with 4a channels</a:t>
            </a:r>
          </a:p>
          <a:p>
            <a:pPr lvl="1"/>
            <a:r>
              <a:rPr lang="en-US" sz="2000" dirty="0" smtClean="0"/>
              <a:t>7 (US)</a:t>
            </a:r>
          </a:p>
          <a:p>
            <a:pPr lvl="1"/>
            <a:r>
              <a:rPr lang="en-US" sz="2000" dirty="0" smtClean="0"/>
              <a:t>6 or 8 (EU)</a:t>
            </a:r>
          </a:p>
          <a:p>
            <a:pPr lvl="1"/>
            <a:r>
              <a:rPr lang="en-US" sz="2000" dirty="0" smtClean="0"/>
              <a:t>10 (Korea/Japan)</a:t>
            </a:r>
            <a:endParaRPr lang="en-US" sz="2000"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32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(n x 32)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Base Mode PRF</a:t>
            </a:r>
          </a:p>
          <a:p>
            <a:r>
              <a:rPr lang="en-US" sz="2000" dirty="0" smtClean="0"/>
              <a:t>SFD at 1 pulse per symbol</a:t>
            </a:r>
          </a:p>
          <a:p>
            <a:r>
              <a:rPr lang="en-US" sz="2000" dirty="0" smtClean="0"/>
              <a:t>PHR at 1 pulse per symbol</a:t>
            </a:r>
          </a:p>
          <a:p>
            <a:r>
              <a:rPr lang="en-US" sz="2000" dirty="0" smtClean="0"/>
              <a:t>Rest of packet demodulated at n pulses per symbol</a:t>
            </a:r>
            <a:endParaRPr lang="en-US" sz="2000" dirty="0"/>
          </a:p>
        </p:txBody>
      </p:sp>
      <p:sp>
        <p:nvSpPr>
          <p:cNvPr id="13" name="Rectangle 12"/>
          <p:cNvSpPr/>
          <p:nvPr/>
        </p:nvSpPr>
        <p:spPr>
          <a:xfrm>
            <a:off x="3478837" y="5861292"/>
            <a:ext cx="2792752" cy="369332"/>
          </a:xfrm>
          <a:prstGeom prst="rect">
            <a:avLst/>
          </a:prstGeom>
        </p:spPr>
        <p:txBody>
          <a:bodyPr wrap="none">
            <a:spAutoFit/>
          </a:bodyPr>
          <a:lstStyle/>
          <a:p>
            <a:r>
              <a:rPr lang="en-US" sz="1800" kern="0" dirty="0" smtClean="0">
                <a:solidFill>
                  <a:srgbClr val="000000"/>
                </a:solidFill>
                <a:latin typeface="Arial"/>
              </a:rPr>
              <a:t>3</a:t>
            </a:r>
            <a:r>
              <a:rPr lang="en-US" sz="1800" kern="0" dirty="0" smtClean="0">
                <a:solidFill>
                  <a:srgbClr val="000000"/>
                </a:solidFill>
                <a:latin typeface="Arial"/>
                <a:sym typeface="Symbol"/>
              </a:rPr>
              <a:t></a:t>
            </a:r>
            <a:r>
              <a:rPr lang="en-US" sz="1800" kern="0" dirty="0" smtClean="0">
                <a:solidFill>
                  <a:srgbClr val="000000"/>
                </a:solidFill>
                <a:latin typeface="Arial"/>
              </a:rPr>
              <a:t>n&lt;8, exact value  TBD</a:t>
            </a:r>
            <a:endParaRPr lang="en-US" sz="1000" dirty="0"/>
          </a:p>
        </p:txBody>
      </p:sp>
      <p:sp>
        <p:nvSpPr>
          <p:cNvPr id="20" name="Rectangle 19"/>
          <p:cNvSpPr/>
          <p:nvPr/>
        </p:nvSpPr>
        <p:spPr bwMode="auto">
          <a:xfrm>
            <a:off x="6271589" y="3596129"/>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9</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 x 32)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PRF @ 2x Base Mode PRF</a:t>
            </a:r>
          </a:p>
          <a:p>
            <a:r>
              <a:rPr lang="en-US" sz="2000" dirty="0" smtClean="0"/>
              <a:t>SFD symbols at m pulses per bit</a:t>
            </a:r>
          </a:p>
          <a:p>
            <a:r>
              <a:rPr lang="en-US" sz="2000" dirty="0" smtClean="0"/>
              <a:t>PHR symbols at m pulses per bit</a:t>
            </a:r>
          </a:p>
          <a:p>
            <a:r>
              <a:rPr lang="en-US" sz="2000" dirty="0" smtClean="0"/>
              <a:t>Rest of packet demodulated at m pulses per symbol</a:t>
            </a:r>
            <a:endParaRPr lang="en-US" sz="2000" dirty="0"/>
          </a:p>
        </p:txBody>
      </p:sp>
      <p:sp>
        <p:nvSpPr>
          <p:cNvPr id="13" name="Rectangle 12"/>
          <p:cNvSpPr/>
          <p:nvPr/>
        </p:nvSpPr>
        <p:spPr bwMode="auto">
          <a:xfrm>
            <a:off x="5809565" y="3559126"/>
            <a:ext cx="3220872" cy="12483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2 x PRF tone detection allows long range receiver to reject short range packet in preamble</a:t>
            </a:r>
            <a:endParaRPr kumimoji="0" lang="en-US" sz="1400" b="0" i="0" u="none" strike="noStrike" cap="none" normalizeH="0" baseline="0" dirty="0" smtClean="0">
              <a:ln>
                <a:noFill/>
              </a:ln>
              <a:solidFill>
                <a:schemeClr val="tx1"/>
              </a:solidFill>
              <a:effectLst/>
              <a:latin typeface="+mn-lt"/>
            </a:endParaRPr>
          </a:p>
        </p:txBody>
      </p:sp>
      <p:sp>
        <p:nvSpPr>
          <p:cNvPr id="19" name="Rectangle 18"/>
          <p:cNvSpPr/>
          <p:nvPr/>
        </p:nvSpPr>
        <p:spPr>
          <a:xfrm>
            <a:off x="2973532" y="5512853"/>
            <a:ext cx="2836033" cy="369332"/>
          </a:xfrm>
          <a:prstGeom prst="rect">
            <a:avLst/>
          </a:prstGeom>
        </p:spPr>
        <p:txBody>
          <a:bodyPr wrap="none">
            <a:spAutoFit/>
          </a:bodyPr>
          <a:lstStyle/>
          <a:p>
            <a:r>
              <a:rPr lang="en-US" sz="1800" kern="0" dirty="0" smtClean="0">
                <a:solidFill>
                  <a:srgbClr val="000000"/>
                </a:solidFill>
                <a:latin typeface="Arial"/>
              </a:rPr>
              <a:t>8</a:t>
            </a:r>
            <a:r>
              <a:rPr lang="en-US" sz="1800" kern="0" dirty="0" smtClean="0">
                <a:solidFill>
                  <a:srgbClr val="000000"/>
                </a:solidFill>
                <a:latin typeface="Arial"/>
                <a:sym typeface="Symbol"/>
              </a:rPr>
              <a:t></a:t>
            </a:r>
            <a:r>
              <a:rPr lang="en-US" sz="1800" kern="0" dirty="0" smtClean="0">
                <a:solidFill>
                  <a:srgbClr val="000000"/>
                </a:solidFill>
                <a:latin typeface="Arial"/>
              </a:rPr>
              <a:t>m</a:t>
            </a:r>
            <a:r>
              <a:rPr lang="en-US" sz="1800" kern="0" dirty="0" smtClean="0">
                <a:solidFill>
                  <a:srgbClr val="000000"/>
                </a:solidFill>
                <a:latin typeface="Arial"/>
                <a:sym typeface="Symbol"/>
              </a:rPr>
              <a:t></a:t>
            </a:r>
            <a:r>
              <a:rPr lang="en-US" sz="1800" kern="0" dirty="0" smtClean="0">
                <a:solidFill>
                  <a:srgbClr val="000000"/>
                </a:solidFill>
                <a:latin typeface="Arial"/>
              </a:rPr>
              <a:t>32, exact value TBD</a:t>
            </a:r>
            <a:endParaRPr lang="en-US" sz="1000" dirty="0"/>
          </a:p>
        </p:txBody>
      </p:sp>
      <p:sp>
        <p:nvSpPr>
          <p:cNvPr id="21" name="Rectangle 20"/>
          <p:cNvSpPr/>
          <p:nvPr/>
        </p:nvSpPr>
        <p:spPr bwMode="auto">
          <a:xfrm>
            <a:off x="5859273" y="5512853"/>
            <a:ext cx="3220872" cy="121134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3924</TotalTime>
  <Words>3389</Words>
  <Application>Microsoft Office PowerPoint</Application>
  <PresentationFormat>On-screen Show (4:3)</PresentationFormat>
  <Paragraphs>731</Paragraphs>
  <Slides>37</Slides>
  <Notes>27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IEEE-P802_15</vt:lpstr>
      <vt:lpstr>Slide 1</vt:lpstr>
      <vt:lpstr>Overview</vt:lpstr>
      <vt:lpstr>Outline of Proposed Standard</vt:lpstr>
      <vt:lpstr>UWB Air Interface</vt:lpstr>
      <vt:lpstr>Summary Characteristics</vt:lpstr>
      <vt:lpstr>Frequency Band Plan</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vt:lpstr>
      <vt:lpstr>4a* Narrative</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lpstr>125 kHz PHY</vt:lpstr>
      <vt:lpstr>125 kHz PHY</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rreinhardt</cp:lastModifiedBy>
  <cp:revision>139</cp:revision>
  <cp:lastPrinted>1998-02-10T13:28:06Z</cp:lastPrinted>
  <dcterms:created xsi:type="dcterms:W3CDTF">2009-08-03T14:57:11Z</dcterms:created>
  <dcterms:modified xsi:type="dcterms:W3CDTF">2009-11-19T17:28:04Z</dcterms:modified>
</cp:coreProperties>
</file>