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9" r:id="rId2"/>
    <p:sldId id="260" r:id="rId3"/>
    <p:sldId id="261" r:id="rId4"/>
    <p:sldId id="263" r:id="rId5"/>
    <p:sldId id="264" r:id="rId6"/>
    <p:sldId id="265" r:id="rId7"/>
    <p:sldId id="266" r:id="rId8"/>
    <p:sldId id="267" r:id="rId9"/>
    <p:sldId id="268" r:id="rId10"/>
    <p:sldId id="270" r:id="rId11"/>
    <p:sldId id="274" r:id="rId12"/>
    <p:sldId id="269" r:id="rId13"/>
    <p:sldId id="271" r:id="rId14"/>
    <p:sldId id="272" r:id="rId15"/>
    <p:sldId id="273" r:id="rId16"/>
    <p:sldId id="286" r:id="rId17"/>
    <p:sldId id="276" r:id="rId18"/>
    <p:sldId id="278" r:id="rId19"/>
    <p:sldId id="279" r:id="rId20"/>
    <p:sldId id="284" r:id="rId21"/>
    <p:sldId id="281" r:id="rId22"/>
    <p:sldId id="280" r:id="rId23"/>
    <p:sldId id="282" r:id="rId24"/>
    <p:sldId id="287" r:id="rId25"/>
    <p:sldId id="288" r:id="rId26"/>
    <p:sldId id="289" r:id="rId27"/>
    <p:sldId id="290" r:id="rId28"/>
    <p:sldId id="291" r:id="rId29"/>
    <p:sldId id="292" r:id="rId30"/>
    <p:sldId id="293" r:id="rId31"/>
    <p:sldId id="294" r:id="rId32"/>
    <p:sldId id="295" r:id="rId33"/>
    <p:sldId id="296" r:id="rId34"/>
    <p:sldId id="297" r:id="rId35"/>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FF"/>
    <a:srgbClr val="FFFF99"/>
    <a:srgbClr val="A3E7FF"/>
    <a:srgbClr val="0099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69" d="100"/>
          <a:sy n="69" d="100"/>
        </p:scale>
        <p:origin x="-516" y="-96"/>
      </p:cViewPr>
      <p:guideLst>
        <p:guide orient="horz" pos="1909"/>
        <p:guide pos="2880"/>
      </p:guideLst>
    </p:cSldViewPr>
  </p:slideViewPr>
  <p:notesTextViewPr>
    <p:cViewPr>
      <p:scale>
        <a:sx n="100" d="100"/>
        <a:sy n="100" d="100"/>
      </p:scale>
      <p:origin x="0" y="0"/>
    </p:cViewPr>
  </p:notesTextViewPr>
  <p:sorterViewPr>
    <p:cViewPr>
      <p:scale>
        <a:sx n="100" d="100"/>
        <a:sy n="100" d="100"/>
      </p:scale>
      <p:origin x="0" y="18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25</a:t>
            </a:fld>
            <a:endParaRPr lang="en-US"/>
          </a:p>
        </p:txBody>
      </p:sp>
      <p:sp>
        <p:nvSpPr>
          <p:cNvPr id="41986" name="Rectangle 2"/>
          <p:cNvSpPr>
            <a:spLocks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26</a:t>
            </a:fld>
            <a:endParaRPr lang="en-US"/>
          </a:p>
        </p:txBody>
      </p:sp>
      <p:sp>
        <p:nvSpPr>
          <p:cNvPr id="60418" name="Rectangle 2"/>
          <p:cNvSpPr>
            <a:spLocks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2009</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15-09-0804-00-004f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September 2009</a:t>
            </a:r>
            <a:endParaRPr lang="en-US"/>
          </a:p>
        </p:txBody>
      </p:sp>
      <p:sp>
        <p:nvSpPr>
          <p:cNvPr id="6" name="Slide Number Placeholder 3"/>
          <p:cNvSpPr>
            <a:spLocks noGrp="1"/>
          </p:cNvSpPr>
          <p:nvPr>
            <p:ph type="sldNum" sz="quarter" idx="12"/>
          </p:nvPr>
        </p:nvSpPr>
        <p:spPr/>
        <p:txBody>
          <a:bodyPr/>
          <a:lstStyle/>
          <a:p>
            <a:r>
              <a:rPr lang="en-US"/>
              <a:t>Slide </a:t>
            </a:r>
            <a:fld id="{5EBA72E4-9D4E-4BE4-B58F-C80DEAD2EF39}" type="slidenum">
              <a:rPr lang="en-US"/>
              <a:pPr/>
              <a:t>1</a:t>
            </a:fld>
            <a:endParaRPr lang="en-US"/>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[November 19 2009]</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LEI Postamble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780430"/>
            <a:ext cx="7375140" cy="2415654"/>
          </a:xfrm>
        </p:spPr>
        <p:txBody>
          <a:bodyPr/>
          <a:lstStyle/>
          <a:p>
            <a:r>
              <a:rPr lang="en-US" sz="2000" dirty="0" smtClean="0"/>
              <a:t>LEI placed after CRC</a:t>
            </a:r>
          </a:p>
          <a:p>
            <a:r>
              <a:rPr lang="en-US" sz="2000" dirty="0" smtClean="0"/>
              <a:t>Optional delay: 1 ms after start of preamble (present or not)</a:t>
            </a:r>
          </a:p>
          <a:p>
            <a:r>
              <a:rPr lang="en-US" sz="2000" dirty="0" smtClean="0"/>
              <a:t>LEI length options</a:t>
            </a:r>
          </a:p>
          <a:p>
            <a:pPr lvl="1"/>
            <a:r>
              <a:rPr lang="en-US" sz="1600" dirty="0" smtClean="0"/>
              <a:t>64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8" name="Rectangle 7"/>
          <p:cNvSpPr/>
          <p:nvPr/>
        </p:nvSpPr>
        <p:spPr bwMode="auto">
          <a:xfrm>
            <a:off x="193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319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571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2327712" y="3347256"/>
            <a:ext cx="502061"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2" name="TextBox 11"/>
          <p:cNvSpPr txBox="1"/>
          <p:nvPr/>
        </p:nvSpPr>
        <p:spPr>
          <a:xfrm>
            <a:off x="356288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103075"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445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822886"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n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9" name="Rectangle 8"/>
          <p:cNvSpPr/>
          <p:nvPr/>
        </p:nvSpPr>
        <p:spPr bwMode="auto">
          <a:xfrm>
            <a:off x="319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6" y="3862316"/>
          <a:ext cx="6859574" cy="2540275"/>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1ms delay from start of preamble</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256 pulses</a:t>
                      </a:r>
                    </a:p>
                    <a:p>
                      <a:pPr marL="0" marR="0">
                        <a:spcBef>
                          <a:spcPts val="0"/>
                        </a:spcBef>
                        <a:spcAft>
                          <a:spcPts val="0"/>
                        </a:spcAft>
                      </a:pPr>
                      <a:r>
                        <a:rPr lang="en-US" sz="1600" dirty="0" smtClean="0">
                          <a:latin typeface="Calibri"/>
                          <a:ea typeface="Times New Roman"/>
                          <a:cs typeface="Times New Roman"/>
                        </a:rPr>
                        <a:t>0b100:		512 pulses</a:t>
                      </a:r>
                    </a:p>
                    <a:p>
                      <a:pPr marL="0" marR="0">
                        <a:spcBef>
                          <a:spcPts val="0"/>
                        </a:spcBef>
                        <a:spcAft>
                          <a:spcPts val="0"/>
                        </a:spcAft>
                      </a:pPr>
                      <a:r>
                        <a:rPr lang="en-US" sz="1600" dirty="0" smtClean="0">
                          <a:latin typeface="Calibri"/>
                          <a:ea typeface="Times New Roman"/>
                          <a:cs typeface="Times New Roman"/>
                        </a:rPr>
                        <a:t>0b101: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0b110 – 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6"/>
          <p:cNvSpPr/>
          <p:nvPr/>
        </p:nvSpPr>
        <p:spPr bwMode="auto">
          <a:xfrm>
            <a:off x="1392070" y="1951630"/>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405720" y="3998793"/>
            <a:ext cx="4094328"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1392070"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4f Non-Coherent</a:t>
              </a:r>
              <a:r>
                <a:rPr kumimoji="0" lang="en-US" sz="1800" b="1" i="0" u="none" strike="noStrike" cap="none" normalizeH="0" dirty="0" smtClean="0">
                  <a:ln>
                    <a:noFill/>
                  </a:ln>
                  <a:solidFill>
                    <a:schemeClr val="tx1"/>
                  </a:solidFill>
                  <a:effectLst/>
                  <a:latin typeface="+mn-lt"/>
                </a:rPr>
                <a:t> 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4f Coherent Rx</a:t>
              </a:r>
            </a:p>
          </p:txBody>
        </p:sp>
      </p:grpSp>
      <p:sp>
        <p:nvSpPr>
          <p:cNvPr id="16" name="Rectangle 15"/>
          <p:cNvSpPr/>
          <p:nvPr/>
        </p:nvSpPr>
        <p:spPr bwMode="auto">
          <a:xfrm>
            <a:off x="1392070"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4f Base 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4f Enhanced Mode</a:t>
              </a:r>
              <a:r>
                <a:rPr kumimoji="0" lang="en-US" sz="1600" b="1" i="0" u="none" strike="noStrike" cap="none" normalizeH="0" dirty="0" smtClean="0">
                  <a:ln>
                    <a:noFill/>
                  </a:ln>
                  <a:solidFill>
                    <a:schemeClr val="tx1"/>
                  </a:solidFill>
                  <a:effectLst/>
                  <a:latin typeface="+mn-lt"/>
                </a:rPr>
                <a:t> Rx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4f Long Range</a:t>
              </a:r>
              <a:r>
                <a:rPr kumimoji="0" lang="en-US" sz="1600" b="1" i="0" u="none" strike="noStrike" cap="none" normalizeH="0" dirty="0" smtClean="0">
                  <a:ln>
                    <a:noFill/>
                  </a:ln>
                  <a:solidFill>
                    <a:schemeClr val="tx1"/>
                  </a:solidFill>
                  <a:effectLst/>
                  <a:latin typeface="+mn-lt"/>
                </a:rPr>
                <a:t> Mode Rx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5400000" flipH="1" flipV="1">
            <a:off x="1364775"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2765152" y="3144326"/>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913604" y="2586249"/>
            <a:ext cx="4996672"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16</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17</a:t>
            </a:fld>
            <a:endParaRPr lang="en-US"/>
          </a:p>
        </p:txBody>
      </p:sp>
      <p:sp>
        <p:nvSpPr>
          <p:cNvPr id="8"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18</a:t>
            </a:fld>
            <a:endParaRPr lang="en-US"/>
          </a:p>
        </p:txBody>
      </p:sp>
      <p:sp>
        <p:nvSpPr>
          <p:cNvPr id="28"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19</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2" name="Date Placeholder 1"/>
          <p:cNvSpPr>
            <a:spLocks noGrp="1"/>
          </p:cNvSpPr>
          <p:nvPr>
            <p:ph type="dt" sz="half" idx="10"/>
          </p:nvPr>
        </p:nvSpPr>
        <p:spPr/>
        <p:txBody>
          <a:bodyPr/>
          <a:lstStyle/>
          <a:p>
            <a:r>
              <a:rPr lang="en-US" smtClean="0"/>
              <a:t>September 2009</a:t>
            </a:r>
            <a:endParaRPr lang="en-US" dirty="0"/>
          </a:p>
        </p:txBody>
      </p:sp>
      <p:sp>
        <p:nvSpPr>
          <p:cNvPr id="4" name="Slide Number Placeholder 3"/>
          <p:cNvSpPr>
            <a:spLocks noGrp="1"/>
          </p:cNvSpPr>
          <p:nvPr>
            <p:ph type="sldNum" sz="quarter" idx="12"/>
          </p:nvPr>
        </p:nvSpPr>
        <p:spPr/>
        <p:txBody>
          <a:bodyPr/>
          <a:lstStyle/>
          <a:p>
            <a:r>
              <a:rPr lang="en-US" smtClean="0"/>
              <a:t>Slide </a:t>
            </a:r>
            <a:fld id="{39DF047A-9006-449F-92C8-6B19B2386CB8}" type="slidenum">
              <a:rPr lang="en-US" smtClean="0"/>
              <a:pPr/>
              <a:t>2</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20</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21</a:t>
            </a:fld>
            <a:endParaRPr lang="en-US"/>
          </a:p>
        </p:txBody>
      </p:sp>
      <p:sp>
        <p:nvSpPr>
          <p:cNvPr id="20"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22</a:t>
            </a:fld>
            <a:endParaRPr lang="en-US"/>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23</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24</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2009</a:t>
            </a:r>
          </a:p>
        </p:txBody>
      </p:sp>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25</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Date Placeholder 3"/>
          <p:cNvSpPr>
            <a:spLocks noGrp="1"/>
          </p:cNvSpPr>
          <p:nvPr>
            <p:ph type="dt" sz="half" idx="10"/>
          </p:nvPr>
        </p:nvSpPr>
        <p:spPr/>
        <p:txBody>
          <a:bodyPr/>
          <a:lstStyle/>
          <a:p>
            <a:r>
              <a:rPr lang="en-US"/>
              <a:t>September, 2009</a:t>
            </a:r>
          </a:p>
        </p:txBody>
      </p:sp>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26</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3"/>
          <p:cNvSpPr>
            <a:spLocks noGrp="1"/>
          </p:cNvSpPr>
          <p:nvPr>
            <p:ph type="dt" sz="half" idx="10"/>
          </p:nvPr>
        </p:nvSpPr>
        <p:spPr/>
        <p:txBody>
          <a:bodyPr/>
          <a:lstStyle/>
          <a:p>
            <a:r>
              <a:rPr lang="en-US"/>
              <a:t>September, 2009</a:t>
            </a:r>
          </a:p>
        </p:txBody>
      </p:sp>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27</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Date Placeholder 3"/>
          <p:cNvSpPr>
            <a:spLocks noGrp="1"/>
          </p:cNvSpPr>
          <p:nvPr>
            <p:ph type="dt" sz="half" idx="10"/>
          </p:nvPr>
        </p:nvSpPr>
        <p:spPr/>
        <p:txBody>
          <a:bodyPr/>
          <a:lstStyle/>
          <a:p>
            <a:r>
              <a:rPr lang="en-US"/>
              <a:t>September, 2009</a:t>
            </a:r>
          </a:p>
        </p:txBody>
      </p:sp>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28</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3"/>
          <p:cNvSpPr>
            <a:spLocks noGrp="1"/>
          </p:cNvSpPr>
          <p:nvPr>
            <p:ph type="dt" sz="half" idx="10"/>
          </p:nvPr>
        </p:nvSpPr>
        <p:spPr/>
        <p:txBody>
          <a:bodyPr/>
          <a:lstStyle/>
          <a:p>
            <a:r>
              <a:rPr lang="en-US"/>
              <a:t>September, 2009</a:t>
            </a:r>
          </a:p>
        </p:txBody>
      </p:sp>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29</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2009</a:t>
            </a:r>
          </a:p>
        </p:txBody>
      </p:sp>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30</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2009</a:t>
            </a:r>
          </a:p>
        </p:txBody>
      </p:sp>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31</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p:cNvSpPr>
            <a:spLocks noGrp="1"/>
          </p:cNvSpPr>
          <p:nvPr>
            <p:ph type="dt" sz="half" idx="10"/>
          </p:nvPr>
        </p:nvSpPr>
        <p:spPr/>
        <p:txBody>
          <a:bodyPr/>
          <a:lstStyle/>
          <a:p>
            <a:r>
              <a:rPr lang="en-US"/>
              <a:t>September, 2009</a:t>
            </a:r>
          </a:p>
        </p:txBody>
      </p:sp>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32</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2009</a:t>
            </a:r>
          </a:p>
        </p:txBody>
      </p:sp>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33</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September, 2009</a:t>
            </a:r>
          </a:p>
        </p:txBody>
      </p:sp>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34</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TBD MHz PRF</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n pulses per symbol (3</a:t>
            </a:r>
            <a:r>
              <a:rPr lang="en-US" dirty="0" smtClean="0">
                <a:sym typeface="Symbol"/>
              </a:rPr>
              <a:t></a:t>
            </a:r>
            <a:r>
              <a:rPr lang="en-US" dirty="0" smtClean="0"/>
              <a:t>n&lt;8, exact value  TBD)</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4" name="Date Placeholder 3"/>
          <p:cNvSpPr>
            <a:spLocks noGrp="1"/>
          </p:cNvSpPr>
          <p:nvPr>
            <p:ph type="dt" sz="half" idx="10"/>
          </p:nvPr>
        </p:nvSpPr>
        <p:spPr/>
        <p:txBody>
          <a:bodyPr/>
          <a:lstStyle/>
          <a:p>
            <a:r>
              <a:rPr lang="en-US" smtClean="0"/>
              <a:t>September 2009</a:t>
            </a:r>
            <a:endParaRPr lang="en-US"/>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a:t>
            </a:r>
            <a:r>
              <a:rPr lang="en-US" sz="2400" dirty="0" err="1" smtClean="0"/>
              <a:t>regs</a:t>
            </a:r>
            <a:r>
              <a:rPr lang="en-US" sz="2400" dirty="0" smtClean="0"/>
              <a:t>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or 8 (EU)</a:t>
            </a:r>
          </a:p>
          <a:p>
            <a:pPr lvl="1"/>
            <a:r>
              <a:rPr lang="en-US" sz="2000" dirty="0" smtClean="0"/>
              <a:t>10 (Korea/Japan)</a:t>
            </a:r>
            <a:endParaRPr lang="en-US" sz="2000"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19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(n x 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19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Base Mode PRF</a:t>
            </a:r>
          </a:p>
          <a:p>
            <a:r>
              <a:rPr lang="en-US" sz="2000" dirty="0" smtClean="0"/>
              <a:t>SFD at 1 pulse per symbol</a:t>
            </a:r>
          </a:p>
          <a:p>
            <a:r>
              <a:rPr lang="en-US" sz="2000" dirty="0" smtClean="0"/>
              <a:t>PHR at 1 pulse per symbol</a:t>
            </a:r>
          </a:p>
          <a:p>
            <a:r>
              <a:rPr lang="en-US" sz="2000" dirty="0" smtClean="0"/>
              <a:t>Rest of packet demodulated at n pulses per symbol</a:t>
            </a:r>
            <a:endParaRPr lang="en-US" sz="2000" dirty="0"/>
          </a:p>
        </p:txBody>
      </p:sp>
      <p:sp>
        <p:nvSpPr>
          <p:cNvPr id="13" name="Rectangle 12"/>
          <p:cNvSpPr/>
          <p:nvPr/>
        </p:nvSpPr>
        <p:spPr>
          <a:xfrm>
            <a:off x="3478837" y="5861292"/>
            <a:ext cx="2792752" cy="369332"/>
          </a:xfrm>
          <a:prstGeom prst="rect">
            <a:avLst/>
          </a:prstGeom>
        </p:spPr>
        <p:txBody>
          <a:bodyPr wrap="none">
            <a:spAutoFit/>
          </a:bodyPr>
          <a:lstStyle/>
          <a:p>
            <a:r>
              <a:rPr lang="en-US" sz="1800" kern="0" dirty="0" smtClean="0">
                <a:solidFill>
                  <a:srgbClr val="000000"/>
                </a:solidFill>
                <a:latin typeface="Arial"/>
              </a:rPr>
              <a:t>3</a:t>
            </a:r>
            <a:r>
              <a:rPr lang="en-US" sz="1800" kern="0" dirty="0" smtClean="0">
                <a:solidFill>
                  <a:srgbClr val="000000"/>
                </a:solidFill>
                <a:latin typeface="Arial"/>
                <a:sym typeface="Symbol"/>
              </a:rPr>
              <a:t></a:t>
            </a:r>
            <a:r>
              <a:rPr lang="en-US" sz="1800" kern="0" dirty="0" smtClean="0">
                <a:solidFill>
                  <a:srgbClr val="000000"/>
                </a:solidFill>
                <a:latin typeface="Arial"/>
              </a:rPr>
              <a:t>n&lt;8, exact value  TBD</a:t>
            </a:r>
            <a:endParaRPr lang="en-US" sz="1000" dirty="0"/>
          </a:p>
        </p:txBody>
      </p:sp>
      <p:sp>
        <p:nvSpPr>
          <p:cNvPr id="20" name="Rectangle 19"/>
          <p:cNvSpPr/>
          <p:nvPr/>
        </p:nvSpPr>
        <p:spPr bwMode="auto">
          <a:xfrm>
            <a:off x="6271589" y="3596129"/>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19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PRF @ 2x Base Mode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3" name="Rectangle 12"/>
          <p:cNvSpPr/>
          <p:nvPr/>
        </p:nvSpPr>
        <p:spPr bwMode="auto">
          <a:xfrm>
            <a:off x="5809565" y="3559126"/>
            <a:ext cx="3220872" cy="12483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2 x PRF tone detection allows long range receiver to reject short range packet in preamble</a:t>
            </a:r>
            <a:endParaRPr kumimoji="0" lang="en-US" sz="1400" b="0" i="0" u="none" strike="noStrike" cap="none" normalizeH="0" baseline="0" dirty="0" smtClean="0">
              <a:ln>
                <a:noFill/>
              </a:ln>
              <a:solidFill>
                <a:schemeClr val="tx1"/>
              </a:solidFill>
              <a:effectLst/>
              <a:latin typeface="+mn-lt"/>
            </a:endParaRPr>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3888</TotalTime>
  <Words>3244</Words>
  <Application>Microsoft Office PowerPoint</Application>
  <PresentationFormat>On-screen Show (4:3)</PresentationFormat>
  <Paragraphs>705</Paragraphs>
  <Slides>34</Slides>
  <Notes>26</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IEEE-P802_15</vt:lpstr>
      <vt:lpstr>Slide 1</vt:lpstr>
      <vt:lpstr>Overview</vt:lpstr>
      <vt:lpstr>Outline of Proposed Standard</vt:lpstr>
      <vt:lpstr>UWB Air Interface</vt:lpstr>
      <vt:lpstr>Summary Characteristics</vt:lpstr>
      <vt:lpstr>Frequency Band Plan</vt:lpstr>
      <vt:lpstr>Base Mode PHY Fields</vt:lpstr>
      <vt:lpstr>Extended Mode PHY Fields</vt:lpstr>
      <vt:lpstr>Long Range Mode PHY Fields</vt:lpstr>
      <vt:lpstr>LEI Postamble</vt:lpstr>
      <vt:lpstr>UWB PHY</vt:lpstr>
      <vt:lpstr>PHY Header</vt:lpstr>
      <vt:lpstr>PHY Header – Encoding Type</vt:lpstr>
      <vt:lpstr>PHY Header – LEI Type</vt:lpstr>
      <vt:lpstr>UWB Standards and PHYs</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rreinhardt</cp:lastModifiedBy>
  <cp:revision>136</cp:revision>
  <cp:lastPrinted>1998-02-10T13:28:06Z</cp:lastPrinted>
  <dcterms:created xsi:type="dcterms:W3CDTF">2009-08-03T14:57:11Z</dcterms:created>
  <dcterms:modified xsi:type="dcterms:W3CDTF">2009-11-19T16:49:49Z</dcterms:modified>
</cp:coreProperties>
</file>