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68" r:id="rId3"/>
    <p:sldId id="277" r:id="rId4"/>
    <p:sldId id="266" r:id="rId5"/>
    <p:sldId id="267" r:id="rId6"/>
    <p:sldId id="278" r:id="rId7"/>
    <p:sldId id="279" r:id="rId8"/>
    <p:sldId id="269" r:id="rId9"/>
    <p:sldId id="272" r:id="rId10"/>
    <p:sldId id="274" r:id="rId11"/>
    <p:sldId id="282" r:id="rId12"/>
    <p:sldId id="283" r:id="rId13"/>
    <p:sldId id="275" r:id="rId14"/>
    <p:sldId id="276" r:id="rId15"/>
    <p:sldId id="280" r:id="rId16"/>
    <p:sldId id="28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37" autoAdjust="0"/>
    <p:restoredTop sz="94653" autoAdjust="0"/>
  </p:normalViewPr>
  <p:slideViewPr>
    <p:cSldViewPr>
      <p:cViewPr>
        <p:scale>
          <a:sx n="90" d="100"/>
          <a:sy n="90" d="100"/>
        </p:scale>
        <p:origin x="-216" y="66"/>
      </p:cViewPr>
      <p:guideLst>
        <p:guide orient="horz" pos="3022"/>
        <p:guide pos="4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13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908F148-9DE2-4383-A936-B11897D46C42}" type="datetimeFigureOut">
              <a:rPr lang="en-US"/>
              <a:pPr>
                <a:defRPr/>
              </a:pPr>
              <a:t>11/16/2009</a:t>
            </a:fld>
            <a:endParaRPr lang="en-I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D744111-5B99-497D-8590-752E985639C6}" type="slidenum">
              <a:rPr lang="en-IE"/>
              <a:pPr>
                <a:defRPr/>
              </a:pPr>
              <a:t>‹#›</a:t>
            </a:fld>
            <a:endParaRPr lang="en-I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7025C86-333B-4B3D-A347-684AC8E7B656}" type="datetimeFigureOut">
              <a:rPr lang="en-US"/>
              <a:pPr>
                <a:defRPr/>
              </a:pPr>
              <a:t>11/16/2009</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E"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1378C7F-E4DD-4373-941D-B98D71F6DC1D}" type="slidenum">
              <a:rPr lang="en-IE"/>
              <a:pPr>
                <a:defRPr/>
              </a:pPr>
              <a:t>‹#›</a:t>
            </a:fld>
            <a:endParaRPr lang="en-I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C609EFBE-95E3-4E2D-B408-2B35A921167E}"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886200" y="8685213"/>
            <a:ext cx="2971800" cy="458787"/>
          </a:xfrm>
          <a:prstGeom prst="rect">
            <a:avLst/>
          </a:prstGeom>
          <a:noFill/>
          <a:ln w="9525">
            <a:noFill/>
            <a:miter lim="800000"/>
            <a:headEnd/>
            <a:tailEnd/>
          </a:ln>
        </p:spPr>
        <p:txBody>
          <a:bodyPr lIns="88655" tIns="44328" rIns="88655" bIns="44328" anchor="b"/>
          <a:lstStyle/>
          <a:p>
            <a:pPr algn="r" defTabSz="885825"/>
            <a:fld id="{C0989FF7-DAB5-405A-A658-A1FE69320AFB}" type="slidenum">
              <a:rPr lang="en-GB" sz="1100">
                <a:latin typeface="Times New Roman" pitchFamily="18" charset="0"/>
              </a:rPr>
              <a:pPr algn="r" defTabSz="885825"/>
              <a:t>8</a:t>
            </a:fld>
            <a:endParaRPr lang="en-GB" sz="1100">
              <a:latin typeface="Times New Roman" pitchFamily="18" charset="0"/>
            </a:endParaRPr>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8"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fr-FR"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and Content">
    <p:spTree>
      <p:nvGrpSpPr>
        <p:cNvPr id="1" name=""/>
        <p:cNvGrpSpPr/>
        <p:nvPr/>
      </p:nvGrpSpPr>
      <p:grpSpPr>
        <a:xfrm>
          <a:off x="0" y="0"/>
          <a:ext cx="0" cy="0"/>
          <a:chOff x="0" y="0"/>
          <a:chExt cx="0" cy="0"/>
        </a:xfrm>
      </p:grpSpPr>
      <p:sp>
        <p:nvSpPr>
          <p:cNvPr id="4" name="Date Placeholder 3"/>
          <p:cNvSpPr txBox="1">
            <a:spLocks/>
          </p:cNvSpPr>
          <p:nvPr userDrawn="1"/>
        </p:nvSpPr>
        <p:spPr>
          <a:xfrm>
            <a:off x="0" y="0"/>
            <a:ext cx="2133600" cy="365125"/>
          </a:xfrm>
          <a:prstGeom prst="rect">
            <a:avLst/>
          </a:prstGeom>
        </p:spPr>
        <p:txBody>
          <a:bodyPr anchor="ctr"/>
          <a:lstStyle>
            <a:lvl1pPr algn="l">
              <a:defRPr sz="1200">
                <a:solidFill>
                  <a:schemeClr val="tx1">
                    <a:tint val="75000"/>
                  </a:schemeClr>
                </a:solidFill>
              </a:defRPr>
            </a:lvl1pPr>
          </a:lstStyle>
          <a:p>
            <a:pPr fontAlgn="auto">
              <a:spcBef>
                <a:spcPts val="0"/>
              </a:spcBef>
              <a:spcAft>
                <a:spcPts val="0"/>
              </a:spcAft>
              <a:defRPr/>
            </a:pPr>
            <a:r>
              <a:rPr lang="en-US" b="1" dirty="0" smtClean="0">
                <a:solidFill>
                  <a:schemeClr val="tx1"/>
                </a:solidFill>
                <a:latin typeface="+mn-lt"/>
                <a:cs typeface="+mn-cs"/>
              </a:rPr>
              <a:t>Nov 2009</a:t>
            </a:r>
            <a:endParaRPr lang="en-IE" b="1" dirty="0" smtClean="0">
              <a:solidFill>
                <a:schemeClr val="tx1"/>
              </a:solidFill>
              <a:latin typeface="+mn-lt"/>
              <a:cs typeface="+mn-cs"/>
            </a:endParaRPr>
          </a:p>
        </p:txBody>
      </p:sp>
      <p:sp>
        <p:nvSpPr>
          <p:cNvPr id="5" name="Footer Placeholder 4"/>
          <p:cNvSpPr txBox="1">
            <a:spLocks/>
          </p:cNvSpPr>
          <p:nvPr userDrawn="1"/>
        </p:nvSpPr>
        <p:spPr>
          <a:xfrm>
            <a:off x="3286125" y="6492875"/>
            <a:ext cx="2895600" cy="365125"/>
          </a:xfrm>
          <a:prstGeom prst="rect">
            <a:avLst/>
          </a:prstGeom>
        </p:spPr>
        <p:txBody>
          <a:bodyPr anchor="ctr"/>
          <a:lstStyle>
            <a:lvl1pPr algn="ctr">
              <a:defRPr sz="1200">
                <a:solidFill>
                  <a:schemeClr val="tx1">
                    <a:tint val="75000"/>
                  </a:schemeClr>
                </a:solidFill>
              </a:defRPr>
            </a:lvl1pPr>
          </a:lstStyle>
          <a:p>
            <a:pPr fontAlgn="auto">
              <a:spcBef>
                <a:spcPts val="0"/>
              </a:spcBef>
              <a:spcAft>
                <a:spcPts val="0"/>
              </a:spcAft>
              <a:defRPr/>
            </a:pPr>
            <a:r>
              <a:rPr lang="en-IE" b="1" dirty="0" smtClean="0">
                <a:solidFill>
                  <a:schemeClr val="tx1"/>
                </a:solidFill>
                <a:latin typeface="+mn-lt"/>
                <a:cs typeface="+mn-cs"/>
              </a:rPr>
              <a:t>Slide </a:t>
            </a:r>
            <a:fld id="{CCECABE9-9ED3-4FD5-9F9D-E442F710D079}" type="slidenum">
              <a:rPr lang="en-IE" b="1" smtClean="0">
                <a:solidFill>
                  <a:schemeClr val="tx1"/>
                </a:solidFill>
                <a:latin typeface="+mn-lt"/>
                <a:cs typeface="+mn-cs"/>
              </a:rPr>
              <a:pPr fontAlgn="auto">
                <a:spcBef>
                  <a:spcPts val="0"/>
                </a:spcBef>
                <a:spcAft>
                  <a:spcPts val="0"/>
                </a:spcAft>
                <a:defRPr/>
              </a:pPr>
              <a:t>‹#›</a:t>
            </a:fld>
            <a:endParaRPr lang="en-IE" b="1" dirty="0" smtClean="0">
              <a:solidFill>
                <a:schemeClr val="tx1"/>
              </a:solidFill>
              <a:latin typeface="+mn-lt"/>
              <a:cs typeface="+mn-cs"/>
            </a:endParaRPr>
          </a:p>
        </p:txBody>
      </p:sp>
      <p:sp>
        <p:nvSpPr>
          <p:cNvPr id="6" name="Slide Number Placeholder 5"/>
          <p:cNvSpPr txBox="1">
            <a:spLocks/>
          </p:cNvSpPr>
          <p:nvPr userDrawn="1"/>
        </p:nvSpPr>
        <p:spPr>
          <a:xfrm>
            <a:off x="6286500" y="6500813"/>
            <a:ext cx="2828925" cy="365125"/>
          </a:xfrm>
          <a:prstGeom prst="rect">
            <a:avLst/>
          </a:prstGeom>
        </p:spPr>
        <p:txBody>
          <a:bodyPr anchor="ctr"/>
          <a:lstStyle>
            <a:lvl1pPr algn="r">
              <a:defRPr sz="1200">
                <a:solidFill>
                  <a:schemeClr val="tx1">
                    <a:tint val="75000"/>
                  </a:schemeClr>
                </a:solidFill>
              </a:defRPr>
            </a:lvl1pPr>
          </a:lstStyle>
          <a:p>
            <a:pPr fontAlgn="auto">
              <a:spcBef>
                <a:spcPts val="0"/>
              </a:spcBef>
              <a:spcAft>
                <a:spcPts val="0"/>
              </a:spcAft>
              <a:defRPr/>
            </a:pPr>
            <a:r>
              <a:rPr lang="en-IE" b="1" dirty="0" smtClean="0">
                <a:solidFill>
                  <a:schemeClr val="tx1"/>
                </a:solidFill>
                <a:latin typeface="+mn-lt"/>
                <a:cs typeface="+mn-cs"/>
              </a:rPr>
              <a:t>Michael McLaughlin, DecaWave</a:t>
            </a:r>
          </a:p>
        </p:txBody>
      </p:sp>
      <p:sp>
        <p:nvSpPr>
          <p:cNvPr id="7" name="Date Placeholder 3"/>
          <p:cNvSpPr txBox="1">
            <a:spLocks/>
          </p:cNvSpPr>
          <p:nvPr userDrawn="1"/>
        </p:nvSpPr>
        <p:spPr>
          <a:xfrm>
            <a:off x="6572250" y="0"/>
            <a:ext cx="2571750" cy="428625"/>
          </a:xfrm>
          <a:prstGeom prst="rect">
            <a:avLst/>
          </a:prstGeom>
        </p:spPr>
        <p:txBody>
          <a:bodyPr anchor="ctr"/>
          <a:lstStyle>
            <a:lvl1pPr algn="l">
              <a:defRPr sz="1200">
                <a:solidFill>
                  <a:schemeClr val="tx1">
                    <a:tint val="75000"/>
                  </a:schemeClr>
                </a:solidFill>
              </a:defRPr>
            </a:lvl1pPr>
          </a:lstStyle>
          <a:p>
            <a:pPr algn="r" fontAlgn="auto">
              <a:spcBef>
                <a:spcPts val="0"/>
              </a:spcBef>
              <a:spcAft>
                <a:spcPts val="0"/>
              </a:spcAft>
              <a:defRPr/>
            </a:pPr>
            <a:r>
              <a:rPr lang="en-US" b="1" dirty="0" smtClean="0">
                <a:solidFill>
                  <a:schemeClr val="tx1"/>
                </a:solidFill>
                <a:latin typeface="+mn-lt"/>
                <a:cs typeface="+mn-cs"/>
              </a:rPr>
              <a:t>IEEE </a:t>
            </a:r>
            <a:r>
              <a:rPr lang="en-US" b="1" dirty="0" smtClean="0">
                <a:solidFill>
                  <a:schemeClr val="tx1"/>
                </a:solidFill>
                <a:latin typeface="+mn-lt"/>
                <a:cs typeface="+mn-cs"/>
              </a:rPr>
              <a:t>802.15-09-0764-00-004f</a:t>
            </a:r>
            <a:endParaRPr lang="en-IE" b="1" dirty="0" smtClean="0">
              <a:solidFill>
                <a:schemeClr val="tx1"/>
              </a:solidFill>
              <a:latin typeface="+mn-lt"/>
              <a:cs typeface="+mn-cs"/>
            </a:endParaRPr>
          </a:p>
        </p:txBody>
      </p:sp>
      <p:sp>
        <p:nvSpPr>
          <p:cNvPr id="2" name="Title 1"/>
          <p:cNvSpPr>
            <a:spLocks noGrp="1"/>
          </p:cNvSpPr>
          <p:nvPr>
            <p:ph type="ctrTitle"/>
          </p:nvPr>
        </p:nvSpPr>
        <p:spPr>
          <a:xfrm>
            <a:off x="642910" y="214289"/>
            <a:ext cx="7715304" cy="714381"/>
          </a:xfrm>
          <a:prstGeom prst="rect">
            <a:avLst/>
          </a:prstGeom>
        </p:spPr>
        <p:txBody>
          <a:bodyPr/>
          <a:lstStyle>
            <a:lvl1pPr>
              <a:defRPr lang="en-IE" sz="3200" b="1" i="1" dirty="0" smtClean="0">
                <a:solidFill>
                  <a:srgbClr val="000000"/>
                </a:solidFill>
                <a:latin typeface="Arial" charset="0"/>
                <a:ea typeface="+mj-ea"/>
                <a:cs typeface="+mj-cs"/>
              </a:defRPr>
            </a:lvl1pPr>
          </a:lstStyle>
          <a:p>
            <a:r>
              <a:rPr lang="en-US" dirty="0" smtClean="0"/>
              <a:t>Click to edit Master title style</a:t>
            </a:r>
            <a:endParaRPr lang="en-IE" dirty="0"/>
          </a:p>
        </p:txBody>
      </p:sp>
      <p:sp>
        <p:nvSpPr>
          <p:cNvPr id="3" name="Subtitle 2"/>
          <p:cNvSpPr>
            <a:spLocks noGrp="1"/>
          </p:cNvSpPr>
          <p:nvPr>
            <p:ph type="subTitle" idx="1"/>
          </p:nvPr>
        </p:nvSpPr>
        <p:spPr>
          <a:xfrm>
            <a:off x="0" y="928670"/>
            <a:ext cx="9144000" cy="5572164"/>
          </a:xfrm>
        </p:spPr>
        <p:txBody>
          <a:bodyPr>
            <a:normAutofit/>
          </a:bodyPr>
          <a:lstStyle>
            <a:lvl1pPr marL="0" indent="0" algn="l">
              <a:buFont typeface="Arial" pitchFamily="34" charset="0"/>
              <a:buChar char="•"/>
              <a:defRPr sz="2000" baseline="0">
                <a:solidFill>
                  <a:schemeClr val="tx1"/>
                </a:solidFill>
              </a:defRPr>
            </a:lvl1pPr>
            <a:lvl2pPr marL="457200" indent="0" algn="l">
              <a:buFont typeface="Arial" pitchFamily="34" charset="0"/>
              <a:buChar char="•"/>
              <a:defRPr sz="1600">
                <a:solidFill>
                  <a:schemeClr val="tx1"/>
                </a:solidFill>
              </a:defRPr>
            </a:lvl2pPr>
            <a:lvl3pPr marL="914400" indent="0" algn="l">
              <a:buFont typeface="Arial" pitchFamily="34" charset="0"/>
              <a:buChar char="•"/>
              <a:defRPr sz="1200">
                <a:solidFill>
                  <a:schemeClr val="tx1">
                    <a:tint val="75000"/>
                  </a:schemeClr>
                </a:solidFill>
              </a:defRPr>
            </a:lvl3pPr>
            <a:lvl4pPr marL="1371600" indent="0" algn="l">
              <a:buFont typeface="Arial" pitchFamily="34" charset="0"/>
              <a:buChar char="•"/>
              <a:defRPr sz="1000">
                <a:solidFill>
                  <a:schemeClr val="tx1"/>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a:p>
            <a:pPr lvl="1"/>
            <a:r>
              <a:rPr lang="en-US" dirty="0" err="1" smtClean="0"/>
              <a:t>Sss</a:t>
            </a:r>
            <a:endParaRPr lang="en-US" dirty="0" smtClean="0"/>
          </a:p>
          <a:p>
            <a:pPr lvl="2"/>
            <a:r>
              <a:rPr lang="en-US" dirty="0" err="1" smtClean="0"/>
              <a:t>Ttt</a:t>
            </a:r>
            <a:endParaRPr lang="en-US" dirty="0" smtClean="0"/>
          </a:p>
          <a:p>
            <a:pPr lvl="3"/>
            <a:endParaRPr lang="en-IE"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0" y="357188"/>
            <a:ext cx="9144000" cy="6215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smtClean="0"/>
          </a:p>
        </p:txBody>
      </p:sp>
      <p:sp>
        <p:nvSpPr>
          <p:cNvPr id="4" name="Date Placeholder 3"/>
          <p:cNvSpPr>
            <a:spLocks noGrp="1"/>
          </p:cNvSpPr>
          <p:nvPr>
            <p:ph type="dt" sz="half" idx="2"/>
          </p:nvPr>
        </p:nvSpPr>
        <p:spPr>
          <a:xfrm>
            <a:off x="0" y="0"/>
            <a:ext cx="2133600" cy="365125"/>
          </a:xfrm>
          <a:prstGeom prst="rect">
            <a:avLst/>
          </a:prstGeom>
        </p:spPr>
        <p:txBody>
          <a:bodyPr vert="horz" lIns="91440" tIns="45720" rIns="91440" bIns="45720" rtlCol="0" anchor="ctr"/>
          <a:lstStyle>
            <a:lvl1pPr algn="l" fontAlgn="auto">
              <a:spcBef>
                <a:spcPts val="0"/>
              </a:spcBef>
              <a:spcAft>
                <a:spcPts val="0"/>
              </a:spcAft>
              <a:defRPr sz="1200" dirty="0" smtClean="0">
                <a:solidFill>
                  <a:schemeClr val="tx1">
                    <a:tint val="75000"/>
                  </a:schemeClr>
                </a:solidFill>
                <a:latin typeface="+mn-lt"/>
                <a:cs typeface="+mn-cs"/>
              </a:defRPr>
            </a:lvl1pPr>
          </a:lstStyle>
          <a:p>
            <a:pPr>
              <a:defRPr/>
            </a:pPr>
            <a:r>
              <a:rPr lang="en-US" dirty="0" smtClean="0"/>
              <a:t>Nov 2009</a:t>
            </a:r>
            <a:endParaRPr lang="en-IE" dirty="0"/>
          </a:p>
        </p:txBody>
      </p:sp>
      <p:sp>
        <p:nvSpPr>
          <p:cNvPr id="5" name="Footer Placeholder 4"/>
          <p:cNvSpPr>
            <a:spLocks noGrp="1"/>
          </p:cNvSpPr>
          <p:nvPr>
            <p:ph type="ftr" sz="quarter" idx="3"/>
          </p:nvPr>
        </p:nvSpPr>
        <p:spPr>
          <a:xfrm>
            <a:off x="3124200" y="6564313"/>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IE"/>
              <a:t>Slide </a:t>
            </a:r>
            <a:fld id="{5B291EA0-67D8-4330-A9C5-D949D6A0705C}" type="slidenum">
              <a:rPr lang="en-IE"/>
              <a:pPr>
                <a:defRPr/>
              </a:pPr>
              <a:t>‹#›</a:t>
            </a:fld>
            <a:endParaRPr lang="en-IE"/>
          </a:p>
        </p:txBody>
      </p:sp>
      <p:sp>
        <p:nvSpPr>
          <p:cNvPr id="6" name="Slide Number Placeholder 5"/>
          <p:cNvSpPr>
            <a:spLocks noGrp="1"/>
          </p:cNvSpPr>
          <p:nvPr>
            <p:ph type="sldNum" sz="quarter" idx="4"/>
          </p:nvPr>
        </p:nvSpPr>
        <p:spPr>
          <a:xfrm>
            <a:off x="6886575" y="6492875"/>
            <a:ext cx="2257425"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IE"/>
              <a:t>Michael McLaughlin, DecaWave</a:t>
            </a:r>
          </a:p>
        </p:txBody>
      </p:sp>
    </p:spTree>
  </p:cSld>
  <p:clrMap bg1="lt1" tx1="dk1" bg2="lt2" tx2="dk2" accent1="accent1" accent2="accent2" accent3="accent3" accent4="accent4" accent5="accent5" accent6="accent6" hlink="hlink" folHlink="folHlink"/>
  <p:sldLayoutIdLst>
    <p:sldLayoutId id="2147483656"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52400" y="609600"/>
            <a:ext cx="8991600" cy="5694363"/>
          </a:xfrm>
          <a:prstGeom prst="rect">
            <a:avLst/>
          </a:prstGeom>
          <a:noFill/>
          <a:ln w="12700">
            <a:noFill/>
            <a:miter lim="800000"/>
            <a:headEnd type="none" w="sm" len="sm"/>
            <a:tailEnd type="none" w="sm" len="sm"/>
          </a:ln>
        </p:spPr>
        <p:txBody>
          <a:bodyPr>
            <a:spAutoFit/>
          </a:bodyPr>
          <a:lstStyle/>
          <a:p>
            <a:pPr algn="ctr" eaLnBrk="0" hangingPunct="0"/>
            <a:r>
              <a:rPr lang="en-US" altLang="ja-JP" b="1" u="sng" dirty="0">
                <a:latin typeface="Times New Roman" pitchFamily="18" charset="0"/>
                <a:ea typeface="ＭＳ Ｐゴシック" pitchFamily="34" charset="-128"/>
              </a:rPr>
              <a:t>Project: IEEE P802.15 Working Group for Wireless Personal Area Networks (WPANs)</a:t>
            </a:r>
          </a:p>
          <a:p>
            <a:endParaRPr lang="en-US" altLang="ja-JP" sz="1600" dirty="0">
              <a:ea typeface="ＭＳ Ｐゴシック" pitchFamily="34" charset="-128"/>
            </a:endParaRPr>
          </a:p>
          <a:p>
            <a:r>
              <a:rPr lang="en-US" altLang="ja-JP" sz="1600" b="1" dirty="0">
                <a:ea typeface="ＭＳ Ｐゴシック" pitchFamily="34" charset="-128"/>
              </a:rPr>
              <a:t>Submission Title:</a:t>
            </a:r>
            <a:r>
              <a:rPr lang="en-US" altLang="ja-JP" sz="1600" dirty="0">
                <a:ea typeface="ＭＳ Ｐゴシック" pitchFamily="34" charset="-128"/>
              </a:rPr>
              <a:t> [DecaWave PHY Proposal]	</a:t>
            </a:r>
          </a:p>
          <a:p>
            <a:r>
              <a:rPr lang="en-US" altLang="ja-JP" sz="1600" b="1" dirty="0">
                <a:ea typeface="ＭＳ Ｐゴシック" pitchFamily="34" charset="-128"/>
              </a:rPr>
              <a:t>Date Submitted: </a:t>
            </a:r>
            <a:r>
              <a:rPr lang="en-US" altLang="ja-JP" sz="1600" dirty="0" smtClean="0">
                <a:ea typeface="ＭＳ Ｐゴシック" pitchFamily="34" charset="-128"/>
              </a:rPr>
              <a:t>[16</a:t>
            </a:r>
            <a:r>
              <a:rPr lang="en-US" altLang="ja-JP" sz="1600" baseline="30000" dirty="0" smtClean="0">
                <a:ea typeface="ＭＳ Ｐゴシック" pitchFamily="34" charset="-128"/>
              </a:rPr>
              <a:t>th</a:t>
            </a:r>
            <a:r>
              <a:rPr lang="en-US" altLang="ja-JP" sz="1600" dirty="0" smtClean="0">
                <a:ea typeface="ＭＳ Ｐゴシック" pitchFamily="34" charset="-128"/>
              </a:rPr>
              <a:t> Nov 2009</a:t>
            </a:r>
            <a:r>
              <a:rPr lang="en-US" altLang="ja-JP" sz="1600" dirty="0">
                <a:ea typeface="ＭＳ Ｐゴシック" pitchFamily="34" charset="-128"/>
              </a:rPr>
              <a:t>]</a:t>
            </a:r>
          </a:p>
          <a:p>
            <a:r>
              <a:rPr lang="en-US" altLang="ja-JP" sz="1600" dirty="0">
                <a:ea typeface="ＭＳ Ｐゴシック" pitchFamily="34" charset="-128"/>
              </a:rPr>
              <a:t>	</a:t>
            </a:r>
          </a:p>
          <a:p>
            <a:r>
              <a:rPr lang="en-US" altLang="ja-JP" sz="1600" b="1" dirty="0">
                <a:ea typeface="ＭＳ Ｐゴシック" pitchFamily="34" charset="-128"/>
              </a:rPr>
              <a:t>Source:</a:t>
            </a:r>
            <a:r>
              <a:rPr lang="en-US" altLang="ja-JP" sz="1600" dirty="0">
                <a:ea typeface="ＭＳ Ｐゴシック" pitchFamily="34" charset="-128"/>
              </a:rPr>
              <a:t> [Michael Mc Laughlin] </a:t>
            </a:r>
          </a:p>
          <a:p>
            <a:r>
              <a:rPr lang="en-US" altLang="ja-JP" sz="1600" b="1" dirty="0">
                <a:ea typeface="ＭＳ Ｐゴシック" pitchFamily="34" charset="-128"/>
              </a:rPr>
              <a:t>Company</a:t>
            </a:r>
            <a:r>
              <a:rPr lang="en-US" altLang="ja-JP" sz="1600" dirty="0">
                <a:ea typeface="ＭＳ Ｐゴシック" pitchFamily="34" charset="-128"/>
              </a:rPr>
              <a:t> [DecaWave Limited]</a:t>
            </a:r>
          </a:p>
          <a:p>
            <a:r>
              <a:rPr lang="en-US" altLang="ja-JP" sz="1600" b="1" dirty="0">
                <a:ea typeface="ＭＳ Ｐゴシック" pitchFamily="34" charset="-128"/>
              </a:rPr>
              <a:t>Address</a:t>
            </a:r>
            <a:r>
              <a:rPr lang="en-US" altLang="ja-JP" sz="1600" dirty="0">
                <a:ea typeface="ＭＳ Ｐゴシック" pitchFamily="34" charset="-128"/>
              </a:rPr>
              <a:t> [Digital Depot, Thomas Street, Dublin 8, Ireland]</a:t>
            </a:r>
          </a:p>
          <a:p>
            <a:r>
              <a:rPr lang="en-US" altLang="ja-JP" sz="1600" b="1" dirty="0">
                <a:ea typeface="ＭＳ Ｐゴシック" pitchFamily="34" charset="-128"/>
              </a:rPr>
              <a:t>Voice:[</a:t>
            </a:r>
            <a:r>
              <a:rPr lang="en-US" altLang="ja-JP" sz="1600" dirty="0">
                <a:ea typeface="ＭＳ Ｐゴシック" pitchFamily="34" charset="-128"/>
              </a:rPr>
              <a:t>+353-87-688-2514</a:t>
            </a:r>
            <a:r>
              <a:rPr lang="en-US" altLang="ja-JP" sz="1600" b="1" dirty="0">
                <a:ea typeface="ＭＳ Ｐゴシック" pitchFamily="34" charset="-128"/>
              </a:rPr>
              <a:t> ]   Fax</a:t>
            </a:r>
            <a:r>
              <a:rPr lang="en-US" altLang="ja-JP" sz="1600" dirty="0">
                <a:ea typeface="ＭＳ Ｐゴシック" pitchFamily="34" charset="-128"/>
              </a:rPr>
              <a:t>:[What’s a fax?]</a:t>
            </a:r>
            <a:r>
              <a:rPr lang="en-US" altLang="ja-JP" sz="1600" b="1" dirty="0">
                <a:ea typeface="ＭＳ Ｐゴシック" pitchFamily="34" charset="-128"/>
              </a:rPr>
              <a:t>    E-Mail</a:t>
            </a:r>
            <a:r>
              <a:rPr lang="en-US" altLang="ja-JP" sz="1600" dirty="0">
                <a:ea typeface="ＭＳ Ｐゴシック" pitchFamily="34" charset="-128"/>
              </a:rPr>
              <a:t>:[michael.mclaughlin@decawave.com]</a:t>
            </a:r>
          </a:p>
          <a:p>
            <a:endParaRPr lang="en-US" altLang="ja-JP" sz="1600" dirty="0">
              <a:ea typeface="ＭＳ Ｐゴシック" pitchFamily="34" charset="-128"/>
            </a:endParaRPr>
          </a:p>
          <a:p>
            <a:r>
              <a:rPr lang="en-US" altLang="ja-JP" sz="1600" b="1" dirty="0">
                <a:ea typeface="ＭＳ Ｐゴシック" pitchFamily="34" charset="-128"/>
              </a:rPr>
              <a:t>Re :</a:t>
            </a:r>
            <a:r>
              <a:rPr lang="en-US" altLang="ja-JP" sz="1600" dirty="0">
                <a:ea typeface="ＭＳ Ｐゴシック" pitchFamily="34" charset="-128"/>
              </a:rPr>
              <a:t> [Response to Call for Proposals]</a:t>
            </a:r>
            <a:r>
              <a:rPr lang="en-US" altLang="ja-JP" dirty="0">
                <a:ea typeface="ＭＳ Ｐゴシック" pitchFamily="34" charset="-128"/>
              </a:rPr>
              <a:t>	</a:t>
            </a:r>
          </a:p>
          <a:p>
            <a:pPr>
              <a:lnSpc>
                <a:spcPct val="50000"/>
              </a:lnSpc>
              <a:spcBef>
                <a:spcPts val="600"/>
              </a:spcBef>
              <a:spcAft>
                <a:spcPts val="600"/>
              </a:spcAft>
            </a:pPr>
            <a:r>
              <a:rPr lang="en-US" altLang="ja-JP" sz="1600" b="1" dirty="0">
                <a:ea typeface="ＭＳ Ｐゴシック" pitchFamily="34" charset="-128"/>
              </a:rPr>
              <a:t>Abstract</a:t>
            </a:r>
            <a:r>
              <a:rPr lang="en-US" altLang="ja-JP" sz="1600" b="1" dirty="0" smtClean="0">
                <a:ea typeface="ＭＳ Ｐゴシック" pitchFamily="34" charset="-128"/>
              </a:rPr>
              <a:t>:</a:t>
            </a:r>
            <a:r>
              <a:rPr lang="en-US" altLang="ja-JP" sz="1600" dirty="0" smtClean="0">
                <a:ea typeface="ＭＳ Ｐゴシック" pitchFamily="34" charset="-128"/>
              </a:rPr>
              <a:t>[Summary of DecaWave </a:t>
            </a:r>
            <a:r>
              <a:rPr lang="en-US" altLang="ja-JP" sz="1600" dirty="0">
                <a:ea typeface="ＭＳ Ｐゴシック" pitchFamily="34" charset="-128"/>
              </a:rPr>
              <a:t>PHY Proposal]</a:t>
            </a:r>
          </a:p>
          <a:p>
            <a:pPr>
              <a:lnSpc>
                <a:spcPct val="50000"/>
              </a:lnSpc>
              <a:spcBef>
                <a:spcPts val="600"/>
              </a:spcBef>
              <a:spcAft>
                <a:spcPts val="600"/>
              </a:spcAft>
            </a:pPr>
            <a:endParaRPr lang="en-US" altLang="ja-JP" sz="1600" b="1" dirty="0">
              <a:ea typeface="ＭＳ Ｐゴシック" pitchFamily="34" charset="-128"/>
            </a:endParaRPr>
          </a:p>
          <a:p>
            <a:pPr>
              <a:lnSpc>
                <a:spcPct val="50000"/>
              </a:lnSpc>
              <a:spcBef>
                <a:spcPts val="600"/>
              </a:spcBef>
              <a:spcAft>
                <a:spcPts val="600"/>
              </a:spcAft>
            </a:pPr>
            <a:r>
              <a:rPr lang="en-US" altLang="ja-JP" sz="1600" b="1" dirty="0">
                <a:ea typeface="ＭＳ Ｐゴシック" pitchFamily="34" charset="-128"/>
              </a:rPr>
              <a:t>Purpose:</a:t>
            </a:r>
            <a:r>
              <a:rPr lang="en-US" altLang="ja-JP" sz="1600" dirty="0">
                <a:ea typeface="ＭＳ Ｐゴシック" pitchFamily="34" charset="-128"/>
              </a:rPr>
              <a:t>[Introduce IEEE 802.15.4f TG meeting attendees to DecaWave’s proposal for a PHY for </a:t>
            </a:r>
          </a:p>
          <a:p>
            <a:pPr>
              <a:lnSpc>
                <a:spcPct val="50000"/>
              </a:lnSpc>
              <a:spcBef>
                <a:spcPts val="600"/>
              </a:spcBef>
              <a:spcAft>
                <a:spcPts val="600"/>
              </a:spcAft>
            </a:pPr>
            <a:r>
              <a:rPr lang="en-US" altLang="ja-JP" sz="1600" dirty="0">
                <a:ea typeface="ＭＳ Ｐゴシック" pitchFamily="34" charset="-128"/>
              </a:rPr>
              <a:t>802.15.4f active RFID]</a:t>
            </a:r>
          </a:p>
          <a:p>
            <a:endParaRPr lang="en-US" altLang="ja-JP" sz="1600" b="1" dirty="0">
              <a:ea typeface="ＭＳ Ｐゴシック" pitchFamily="34" charset="-128"/>
            </a:endParaRPr>
          </a:p>
          <a:p>
            <a:r>
              <a:rPr lang="en-US" altLang="ja-JP" sz="1600" b="1" dirty="0">
                <a:ea typeface="ＭＳ Ｐゴシック" pitchFamily="34" charset="-128"/>
              </a:rPr>
              <a:t>Notice: </a:t>
            </a:r>
            <a:r>
              <a:rPr lang="en-US" altLang="ja-JP" sz="1600" dirty="0">
                <a:ea typeface="ＭＳ Ｐゴシック" pitchFamily="34" charset="-128"/>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pitchFamily="34" charset="-128"/>
              </a:rPr>
              <a:t>Release: </a:t>
            </a:r>
            <a:r>
              <a:rPr lang="en-US" altLang="ja-JP" sz="1600" dirty="0">
                <a:ea typeface="ＭＳ Ｐゴシック" pitchFamily="34" charset="-128"/>
              </a:rPr>
              <a:t>The contributor acknowledges and accepts that this contribution becomes the property of IEEE and may be made publicly available by P802.15.</a:t>
            </a:r>
            <a:r>
              <a:rPr lang="en-US" altLang="ja-JP" sz="1600" dirty="0">
                <a:solidFill>
                  <a:schemeClr val="tx2"/>
                </a:solidFill>
                <a:ea typeface="ＭＳ Ｐゴシック" pitchFamily="34" charset="-128"/>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bwMode="auto">
          <a:xfrm>
            <a:off x="642938" y="357188"/>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t>802.15.4a Annex H: COOK option</a:t>
            </a:r>
          </a:p>
        </p:txBody>
      </p:sp>
      <p:sp>
        <p:nvSpPr>
          <p:cNvPr id="18435" name="Subtitle 2"/>
          <p:cNvSpPr>
            <a:spLocks noGrp="1"/>
          </p:cNvSpPr>
          <p:nvPr>
            <p:ph type="subTitle" idx="1"/>
          </p:nvPr>
        </p:nvSpPr>
        <p:spPr>
          <a:xfrm>
            <a:off x="785813" y="928688"/>
            <a:ext cx="7929562" cy="5572125"/>
          </a:xfrm>
        </p:spPr>
        <p:txBody>
          <a:bodyPr/>
          <a:lstStyle/>
          <a:p>
            <a:pPr eaLnBrk="1" hangingPunct="1">
              <a:buFont typeface="Arial" charset="0"/>
              <a:buChar char="•"/>
            </a:pPr>
            <a:endParaRPr lang="en-IE" dirty="0" smtClean="0"/>
          </a:p>
          <a:p>
            <a:pPr eaLnBrk="1" hangingPunct="1">
              <a:buFont typeface="Arial" charset="0"/>
              <a:buChar char="•"/>
            </a:pPr>
            <a:r>
              <a:rPr lang="en-IE" dirty="0" smtClean="0"/>
              <a:t>Extract from 802.15.4a:</a:t>
            </a:r>
          </a:p>
          <a:p>
            <a:pPr eaLnBrk="1" hangingPunct="1">
              <a:buFont typeface="Arial" charset="0"/>
              <a:buChar char="•"/>
            </a:pPr>
            <a:endParaRPr lang="en-IE" dirty="0" smtClean="0"/>
          </a:p>
        </p:txBody>
      </p:sp>
      <p:sp>
        <p:nvSpPr>
          <p:cNvPr id="18436" name="TextBox 3"/>
          <p:cNvSpPr txBox="1">
            <a:spLocks noChangeArrowheads="1"/>
          </p:cNvSpPr>
          <p:nvPr/>
        </p:nvSpPr>
        <p:spPr bwMode="auto">
          <a:xfrm>
            <a:off x="857250" y="2000250"/>
            <a:ext cx="7929563" cy="2071688"/>
          </a:xfrm>
          <a:prstGeom prst="rect">
            <a:avLst/>
          </a:prstGeom>
          <a:noFill/>
          <a:ln w="9525">
            <a:noFill/>
            <a:miter lim="800000"/>
            <a:headEnd/>
            <a:tailEnd/>
          </a:ln>
        </p:spPr>
        <p:txBody>
          <a:bodyPr/>
          <a:lstStyle/>
          <a:p>
            <a:r>
              <a:rPr lang="en-IE" dirty="0"/>
              <a:t>“Another </a:t>
            </a:r>
            <a:r>
              <a:rPr lang="en-IE" dirty="0" err="1"/>
              <a:t>noncoherent</a:t>
            </a:r>
            <a:r>
              <a:rPr lang="en-IE" dirty="0"/>
              <a:t> optional pulse shape that may be used is a chaotic waveform. This optional  pulse shape shall be used only when all other devices within the PAN are using a chaotic pulse. This mode can be used for low-power applications where long battery life is critically important.  </a:t>
            </a:r>
          </a:p>
          <a:p>
            <a:endParaRPr lang="en-IE" dirty="0"/>
          </a:p>
          <a:p>
            <a:r>
              <a:rPr lang="en-IE" dirty="0"/>
              <a:t>Since chaotic on-off keying (COOK) is </a:t>
            </a:r>
            <a:r>
              <a:rPr lang="en-IE" dirty="0" err="1"/>
              <a:t>noncoherent</a:t>
            </a:r>
            <a:r>
              <a:rPr lang="en-IE" dirty="0"/>
              <a:t> modulation, the receiver does not need to generate a corresponding chaotic signal for demodulation. For that reason, </a:t>
            </a:r>
            <a:r>
              <a:rPr lang="en-IE" b="1" dirty="0"/>
              <a:t>the technique chosen for generating  a chaotic waveform can be freely determined by implementers</a:t>
            </a:r>
            <a:r>
              <a:rPr lang="en-IE" dirty="0" smtClean="0"/>
              <a:t>.”</a:t>
            </a:r>
          </a:p>
          <a:p>
            <a:endParaRPr lang="en-IE" dirty="0"/>
          </a:p>
          <a:p>
            <a:pPr>
              <a:buFont typeface="Arial" pitchFamily="34" charset="0"/>
              <a:buChar char="•"/>
            </a:pPr>
            <a:r>
              <a:rPr lang="en-IE" dirty="0" smtClean="0"/>
              <a:t>For 15.4f, make it mandatory that all receivers must be capable of receiving a COOK type signal</a:t>
            </a:r>
          </a:p>
          <a:p>
            <a:pPr>
              <a:buFont typeface="Arial" pitchFamily="34" charset="0"/>
              <a:buChar char="•"/>
            </a:pPr>
            <a:endParaRPr lang="en-IE" dirty="0" smtClean="0"/>
          </a:p>
          <a:p>
            <a:endParaRPr lang="en-IE" dirty="0"/>
          </a:p>
          <a:p>
            <a:endParaRPr lang="en-IE" dirty="0"/>
          </a:p>
          <a:p>
            <a:endParaRPr lang="en-I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bwMode="auto">
          <a:xfrm>
            <a:off x="1428750" y="0"/>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t>Benefits of COOK</a:t>
            </a:r>
          </a:p>
        </p:txBody>
      </p:sp>
      <p:sp>
        <p:nvSpPr>
          <p:cNvPr id="3" name="Subtitle 2"/>
          <p:cNvSpPr>
            <a:spLocks noGrp="1"/>
          </p:cNvSpPr>
          <p:nvPr>
            <p:ph type="subTitle" idx="1"/>
          </p:nvPr>
        </p:nvSpPr>
        <p:spPr>
          <a:xfrm>
            <a:off x="214313" y="857250"/>
            <a:ext cx="8572500" cy="5572125"/>
          </a:xfrm>
        </p:spPr>
        <p:txBody>
          <a:bodyPr>
            <a:normAutofit fontScale="85000" lnSpcReduction="10000"/>
          </a:bodyPr>
          <a:lstStyle/>
          <a:p>
            <a:pPr eaLnBrk="1" hangingPunct="1">
              <a:defRPr/>
            </a:pPr>
            <a:r>
              <a:rPr lang="en-IE" dirty="0" smtClean="0"/>
              <a:t>The UWB transmitter can be implemented with a few discrete components </a:t>
            </a:r>
            <a:br>
              <a:rPr lang="en-IE" dirty="0" smtClean="0"/>
            </a:br>
            <a:endParaRPr lang="en-IE" dirty="0" smtClean="0"/>
          </a:p>
          <a:p>
            <a:pPr eaLnBrk="1" hangingPunct="1">
              <a:defRPr/>
            </a:pPr>
            <a:r>
              <a:rPr lang="en-IE" dirty="0" smtClean="0"/>
              <a:t>Instead of a coherent burst of pseudo ransom pulses with a predictable pattern that the receiver can compare with, in Annex H, the transmitter just sends a burst of energy in the band of interest. </a:t>
            </a:r>
          </a:p>
          <a:p>
            <a:pPr eaLnBrk="1" hangingPunct="1">
              <a:defRPr/>
            </a:pPr>
            <a:endParaRPr lang="en-IE" dirty="0" smtClean="0"/>
          </a:p>
          <a:p>
            <a:pPr eaLnBrk="1" hangingPunct="1">
              <a:defRPr/>
            </a:pPr>
            <a:r>
              <a:rPr lang="en-IE" dirty="0" smtClean="0"/>
              <a:t>The beauty of Annex H from a non-coherent OOK point of view is that it doesn't matter what type of energy you send. The receiver is not expecting a coherent signal. Although it is referred to as a chaotic signal, it can be anything at all. The implementer decides what to generate and how to generate it.</a:t>
            </a:r>
          </a:p>
          <a:p>
            <a:pPr eaLnBrk="1" hangingPunct="1">
              <a:defRPr/>
            </a:pPr>
            <a:endParaRPr lang="en-IE" dirty="0" smtClean="0"/>
          </a:p>
          <a:p>
            <a:pPr eaLnBrk="1" hangingPunct="1">
              <a:defRPr/>
            </a:pPr>
            <a:r>
              <a:rPr lang="en-IE" dirty="0" smtClean="0"/>
              <a:t>This allows a conventional 4a transmitter to transmit a coherent train of pseudo random pulses, but also allows, for example, a COOK transmitter, which works directly in the band of interest, to just send a spurge of energy. </a:t>
            </a:r>
          </a:p>
          <a:p>
            <a:pPr eaLnBrk="1" hangingPunct="1">
              <a:defRPr/>
            </a:pPr>
            <a:endParaRPr lang="en-IE" dirty="0" smtClean="0"/>
          </a:p>
          <a:p>
            <a:pPr eaLnBrk="1" hangingPunct="1">
              <a:defRPr/>
            </a:pPr>
            <a:r>
              <a:rPr lang="en-IE" dirty="0" smtClean="0"/>
              <a:t>This system has precisely the same performance as conventional OOK for the same average transmit power</a:t>
            </a:r>
          </a:p>
          <a:p>
            <a:pPr eaLnBrk="1" hangingPunct="1">
              <a:defRPr/>
            </a:pPr>
            <a:endParaRPr lang="en-IE" dirty="0" smtClean="0"/>
          </a:p>
          <a:p>
            <a:pPr eaLnBrk="1" hangingPunct="1">
              <a:defRPr/>
            </a:pPr>
            <a:r>
              <a:rPr lang="en-IE" dirty="0" smtClean="0"/>
              <a:t>Because regulations limit the power of the worst case data packet, COOK has a </a:t>
            </a:r>
            <a:r>
              <a:rPr lang="en-IE" b="1" dirty="0" smtClean="0"/>
              <a:t>3dB</a:t>
            </a:r>
            <a:r>
              <a:rPr lang="en-IE" dirty="0" smtClean="0"/>
              <a:t> </a:t>
            </a:r>
            <a:r>
              <a:rPr lang="en-IE" b="1" dirty="0" smtClean="0"/>
              <a:t>advantage</a:t>
            </a:r>
            <a:r>
              <a:rPr lang="en-IE" dirty="0" smtClean="0"/>
              <a:t> over OOK in practice</a:t>
            </a:r>
            <a:br>
              <a:rPr lang="en-IE" dirty="0" smtClean="0"/>
            </a:br>
            <a:endParaRPr lang="en-IE"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IC Friendly PRFs are required</a:t>
            </a:r>
            <a:endParaRPr lang="en-IE" dirty="0"/>
          </a:p>
        </p:txBody>
      </p:sp>
      <p:sp>
        <p:nvSpPr>
          <p:cNvPr id="3" name="Subtitle 2"/>
          <p:cNvSpPr>
            <a:spLocks noGrp="1"/>
          </p:cNvSpPr>
          <p:nvPr>
            <p:ph type="subTitle" idx="1"/>
          </p:nvPr>
        </p:nvSpPr>
        <p:spPr/>
        <p:txBody>
          <a:bodyPr/>
          <a:lstStyle/>
          <a:p>
            <a:r>
              <a:rPr lang="en-IE" dirty="0" smtClean="0"/>
              <a:t>802.15.4f will need to be implementable by a CMOS integrated circuit to service large volume markets</a:t>
            </a:r>
          </a:p>
          <a:p>
            <a:endParaRPr lang="en-IE" dirty="0" smtClean="0"/>
          </a:p>
          <a:p>
            <a:r>
              <a:rPr lang="en-IE" dirty="0" smtClean="0"/>
              <a:t>To “fill-out” a 1 GHZ wide UWB spectrum at 15.6MHz PRF, requires a 1.9 Volt supply</a:t>
            </a:r>
          </a:p>
          <a:p>
            <a:endParaRPr lang="en-IE" dirty="0" smtClean="0"/>
          </a:p>
          <a:p>
            <a:r>
              <a:rPr lang="en-IE" dirty="0" smtClean="0"/>
              <a:t>To </a:t>
            </a:r>
            <a:r>
              <a:rPr lang="en-IE" dirty="0" smtClean="0"/>
              <a:t>“fill-out” a 1 GHZ wide UWB spectrum at </a:t>
            </a:r>
            <a:r>
              <a:rPr lang="en-IE" dirty="0" smtClean="0"/>
              <a:t>2MHz </a:t>
            </a:r>
            <a:r>
              <a:rPr lang="en-IE" dirty="0" smtClean="0"/>
              <a:t>PRF, requires a </a:t>
            </a:r>
            <a:r>
              <a:rPr lang="en-IE" dirty="0" smtClean="0"/>
              <a:t>4.3 Volt </a:t>
            </a:r>
            <a:r>
              <a:rPr lang="en-IE" dirty="0" smtClean="0"/>
              <a:t>supply</a:t>
            </a:r>
          </a:p>
          <a:p>
            <a:endParaRPr lang="en-IE" dirty="0" smtClean="0"/>
          </a:p>
          <a:p>
            <a:r>
              <a:rPr lang="en-IE" dirty="0" smtClean="0"/>
              <a:t>To “fill-out” a 1 GHZ wide UWB spectrum at </a:t>
            </a:r>
            <a:r>
              <a:rPr lang="en-IE" dirty="0" smtClean="0"/>
              <a:t>1MHz </a:t>
            </a:r>
            <a:r>
              <a:rPr lang="en-IE" dirty="0" smtClean="0"/>
              <a:t>PRF, requires a </a:t>
            </a:r>
            <a:r>
              <a:rPr lang="en-IE" dirty="0" smtClean="0"/>
              <a:t>5.7 </a:t>
            </a:r>
            <a:r>
              <a:rPr lang="en-IE" dirty="0" smtClean="0"/>
              <a:t>Volt </a:t>
            </a:r>
            <a:r>
              <a:rPr lang="en-IE" dirty="0" smtClean="0"/>
              <a:t>supply</a:t>
            </a:r>
          </a:p>
          <a:p>
            <a:endParaRPr lang="en-IE" dirty="0" smtClean="0"/>
          </a:p>
          <a:p>
            <a:r>
              <a:rPr lang="en-IE" dirty="0" smtClean="0"/>
              <a:t>1 or 2 MHz PRFs require high voltages that are not friendly to small geometry CMOS ICs</a:t>
            </a:r>
          </a:p>
          <a:p>
            <a:endParaRPr lang="en-IE" dirty="0" smtClean="0"/>
          </a:p>
          <a:p>
            <a:endParaRPr lang="en-IE" dirty="0" smtClean="0"/>
          </a:p>
          <a:p>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bwMode="auto">
          <a:xfrm>
            <a:off x="642938" y="214313"/>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a:p>
        </p:txBody>
      </p:sp>
      <p:sp>
        <p:nvSpPr>
          <p:cNvPr id="20483" name="Subtitle 2"/>
          <p:cNvSpPr>
            <a:spLocks noGrp="1"/>
          </p:cNvSpPr>
          <p:nvPr>
            <p:ph type="subTitle" idx="1"/>
          </p:nvPr>
        </p:nvSpPr>
        <p:spPr>
          <a:xfrm>
            <a:off x="0" y="928688"/>
            <a:ext cx="9144000" cy="5572125"/>
          </a:xfrm>
        </p:spPr>
        <p:txBody>
          <a:bodyPr/>
          <a:lstStyle/>
          <a:p>
            <a:pPr eaLnBrk="1" hangingPunct="1">
              <a:buFont typeface="Arial" charset="0"/>
              <a:buChar char="•"/>
            </a:pPr>
            <a:endParaRPr lang="en-IE" smtClean="0"/>
          </a:p>
        </p:txBody>
      </p:sp>
      <p:pic>
        <p:nvPicPr>
          <p:cNvPr id="20484" name="Picture 10"/>
          <p:cNvPicPr>
            <a:picLocks noChangeAspect="1" noChangeArrowheads="1"/>
          </p:cNvPicPr>
          <p:nvPr/>
        </p:nvPicPr>
        <p:blipFill>
          <a:blip r:embed="rId2" cstate="print"/>
          <a:srcRect/>
          <a:stretch>
            <a:fillRect/>
          </a:stretch>
        </p:blipFill>
        <p:spPr bwMode="auto">
          <a:xfrm>
            <a:off x="-4763" y="0"/>
            <a:ext cx="9148763" cy="7010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bwMode="auto">
          <a:xfrm>
            <a:off x="642938" y="214313"/>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a:p>
        </p:txBody>
      </p:sp>
      <p:sp>
        <p:nvSpPr>
          <p:cNvPr id="21507" name="Subtitle 2"/>
          <p:cNvSpPr>
            <a:spLocks noGrp="1"/>
          </p:cNvSpPr>
          <p:nvPr>
            <p:ph type="subTitle" idx="1"/>
          </p:nvPr>
        </p:nvSpPr>
        <p:spPr>
          <a:xfrm>
            <a:off x="0" y="928688"/>
            <a:ext cx="9144000" cy="5572125"/>
          </a:xfrm>
        </p:spPr>
        <p:txBody>
          <a:bodyPr/>
          <a:lstStyle/>
          <a:p>
            <a:pPr eaLnBrk="1" hangingPunct="1">
              <a:buFont typeface="Arial" charset="0"/>
              <a:buChar char="•"/>
            </a:pPr>
            <a:endParaRPr lang="en-IE" smtClean="0"/>
          </a:p>
        </p:txBody>
      </p:sp>
      <p:pic>
        <p:nvPicPr>
          <p:cNvPr id="21508" name="Picture 7"/>
          <p:cNvPicPr>
            <a:picLocks noChangeAspect="1" noChangeArrowheads="1"/>
          </p:cNvPicPr>
          <p:nvPr/>
        </p:nvPicPr>
        <p:blipFill>
          <a:blip r:embed="rId2" cstate="print"/>
          <a:srcRect/>
          <a:stretch>
            <a:fillRect/>
          </a:stretch>
        </p:blipFill>
        <p:spPr bwMode="auto">
          <a:xfrm>
            <a:off x="0" y="0"/>
            <a:ext cx="9144000" cy="692467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ctrTitle"/>
          </p:nvPr>
        </p:nvSpPr>
        <p:spPr bwMode="auto">
          <a:xfrm>
            <a:off x="642938" y="214313"/>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GB"/>
              <a:t>In brief</a:t>
            </a:r>
            <a:endParaRPr/>
          </a:p>
        </p:txBody>
      </p:sp>
      <p:sp>
        <p:nvSpPr>
          <p:cNvPr id="38915" name="Content Placeholder 2"/>
          <p:cNvSpPr>
            <a:spLocks noGrp="1"/>
          </p:cNvSpPr>
          <p:nvPr>
            <p:ph type="subTitle" idx="1"/>
          </p:nvPr>
        </p:nvSpPr>
        <p:spPr>
          <a:xfrm>
            <a:off x="357188" y="928688"/>
            <a:ext cx="8786812" cy="5572125"/>
          </a:xfrm>
        </p:spPr>
        <p:txBody>
          <a:bodyPr>
            <a:normAutofit fontScale="85000" lnSpcReduction="20000"/>
          </a:bodyPr>
          <a:lstStyle/>
          <a:p>
            <a:pPr eaLnBrk="1" hangingPunct="1">
              <a:lnSpc>
                <a:spcPct val="110000"/>
              </a:lnSpc>
              <a:buClr>
                <a:srgbClr val="993300"/>
              </a:buClr>
              <a:buFont typeface="Arial" charset="0"/>
              <a:buChar char="•"/>
            </a:pPr>
            <a:r>
              <a:rPr lang="en-GB" sz="2400" dirty="0" smtClean="0"/>
              <a:t> </a:t>
            </a:r>
            <a:r>
              <a:rPr lang="en-GB" dirty="0" smtClean="0"/>
              <a:t>IEEE802.15.4a-UWB is an extremely low complexity ultra wideband communications and RTLS </a:t>
            </a:r>
            <a:r>
              <a:rPr lang="en-GB" dirty="0" smtClean="0"/>
              <a:t>Standard</a:t>
            </a:r>
          </a:p>
          <a:p>
            <a:pPr eaLnBrk="1" hangingPunct="1">
              <a:lnSpc>
                <a:spcPct val="110000"/>
              </a:lnSpc>
              <a:buClr>
                <a:srgbClr val="993300"/>
              </a:buClr>
              <a:buFont typeface="Arial" charset="0"/>
              <a:buChar char="•"/>
            </a:pPr>
            <a:endParaRPr lang="en-GB" dirty="0" smtClean="0"/>
          </a:p>
          <a:p>
            <a:pPr eaLnBrk="1" hangingPunct="1">
              <a:lnSpc>
                <a:spcPct val="110000"/>
              </a:lnSpc>
              <a:buClr>
                <a:srgbClr val="993300"/>
              </a:buClr>
              <a:buFont typeface="Arial" charset="0"/>
              <a:buChar char="•"/>
            </a:pPr>
            <a:r>
              <a:rPr lang="en-GB" dirty="0" smtClean="0"/>
              <a:t>Tag to reader LOS distance of close to 1 km are possible</a:t>
            </a:r>
          </a:p>
          <a:p>
            <a:pPr eaLnBrk="1" hangingPunct="1">
              <a:lnSpc>
                <a:spcPct val="110000"/>
              </a:lnSpc>
              <a:buClr>
                <a:srgbClr val="993300"/>
              </a:buClr>
              <a:buFont typeface="Arial" charset="0"/>
              <a:buChar char="•"/>
            </a:pPr>
            <a:endParaRPr lang="en-GB" dirty="0" smtClean="0"/>
          </a:p>
          <a:p>
            <a:pPr eaLnBrk="1" hangingPunct="1">
              <a:lnSpc>
                <a:spcPct val="110000"/>
              </a:lnSpc>
              <a:buClr>
                <a:srgbClr val="993300"/>
              </a:buClr>
              <a:buFont typeface="Arial" charset="0"/>
              <a:buChar char="•"/>
            </a:pPr>
            <a:r>
              <a:rPr lang="en-GB" dirty="0" smtClean="0"/>
              <a:t>6</a:t>
            </a:r>
            <a:r>
              <a:rPr lang="en-GB" dirty="0" smtClean="0"/>
              <a:t>.8Mbps data rate allows very short packets =&gt; large density, low </a:t>
            </a:r>
            <a:r>
              <a:rPr lang="en-GB" smtClean="0"/>
              <a:t>power consumption</a:t>
            </a:r>
            <a:endParaRPr lang="en-GB" dirty="0" smtClean="0"/>
          </a:p>
          <a:p>
            <a:pPr eaLnBrk="1" hangingPunct="1">
              <a:lnSpc>
                <a:spcPct val="110000"/>
              </a:lnSpc>
              <a:buClr>
                <a:srgbClr val="993300"/>
              </a:buClr>
              <a:buFont typeface="Arial" charset="0"/>
              <a:buChar char="•"/>
            </a:pPr>
            <a:endParaRPr lang="en-GB" dirty="0" smtClean="0"/>
          </a:p>
          <a:p>
            <a:pPr eaLnBrk="1" hangingPunct="1">
              <a:lnSpc>
                <a:spcPct val="110000"/>
              </a:lnSpc>
              <a:buClr>
                <a:srgbClr val="993300"/>
              </a:buClr>
              <a:buFont typeface="Arial" charset="0"/>
              <a:buChar char="•"/>
            </a:pPr>
            <a:r>
              <a:rPr lang="en-GB" dirty="0" smtClean="0"/>
              <a:t> Many companies and individuals with wide-ranging expertise worked on 4a</a:t>
            </a:r>
          </a:p>
          <a:p>
            <a:pPr lvl="1" eaLnBrk="1" hangingPunct="1">
              <a:lnSpc>
                <a:spcPct val="110000"/>
              </a:lnSpc>
              <a:buClr>
                <a:srgbClr val="993300"/>
              </a:buClr>
              <a:buFont typeface="Arial" charset="0"/>
              <a:buChar char="•"/>
            </a:pPr>
            <a:r>
              <a:rPr lang="en-GB" dirty="0" smtClean="0"/>
              <a:t>It has been scrutinised by many pairs of eyes</a:t>
            </a:r>
          </a:p>
          <a:p>
            <a:pPr eaLnBrk="1" hangingPunct="1">
              <a:lnSpc>
                <a:spcPct val="110000"/>
              </a:lnSpc>
              <a:buClr>
                <a:srgbClr val="993300"/>
              </a:buClr>
              <a:buFont typeface="Arial" charset="0"/>
              <a:buNone/>
            </a:pPr>
            <a:endParaRPr lang="en-GB" dirty="0" smtClean="0"/>
          </a:p>
          <a:p>
            <a:pPr eaLnBrk="1" hangingPunct="1">
              <a:lnSpc>
                <a:spcPct val="110000"/>
              </a:lnSpc>
              <a:buClr>
                <a:srgbClr val="993300"/>
              </a:buClr>
              <a:buFont typeface="Arial" charset="0"/>
              <a:buChar char="•"/>
            </a:pPr>
            <a:r>
              <a:rPr lang="en-GB" dirty="0" smtClean="0"/>
              <a:t> Non-coherent option enables ultra-low cost receiver implementations</a:t>
            </a:r>
          </a:p>
          <a:p>
            <a:pPr eaLnBrk="1" hangingPunct="1">
              <a:lnSpc>
                <a:spcPct val="110000"/>
              </a:lnSpc>
              <a:buClr>
                <a:srgbClr val="993300"/>
              </a:buClr>
              <a:buFont typeface="Arial" charset="0"/>
              <a:buNone/>
            </a:pPr>
            <a:endParaRPr lang="en-GB" dirty="0" smtClean="0"/>
          </a:p>
          <a:p>
            <a:pPr eaLnBrk="1" hangingPunct="1">
              <a:lnSpc>
                <a:spcPct val="110000"/>
              </a:lnSpc>
              <a:buClr>
                <a:srgbClr val="993300"/>
              </a:buClr>
              <a:buFont typeface="Arial" charset="0"/>
              <a:buChar char="•"/>
            </a:pPr>
            <a:r>
              <a:rPr lang="en-GB" dirty="0" smtClean="0"/>
              <a:t> Transmitter is very simple to implement</a:t>
            </a:r>
          </a:p>
          <a:p>
            <a:pPr lvl="1" eaLnBrk="1" hangingPunct="1">
              <a:lnSpc>
                <a:spcPct val="110000"/>
              </a:lnSpc>
              <a:buClr>
                <a:srgbClr val="993300"/>
              </a:buClr>
              <a:buFont typeface="Arial" charset="0"/>
              <a:buChar char="•"/>
            </a:pPr>
            <a:r>
              <a:rPr lang="en-GB" dirty="0" smtClean="0"/>
              <a:t>COOK option can be assembled from readily available components</a:t>
            </a:r>
          </a:p>
          <a:p>
            <a:pPr lvl="1" eaLnBrk="1" hangingPunct="1">
              <a:lnSpc>
                <a:spcPct val="110000"/>
              </a:lnSpc>
              <a:buClr>
                <a:srgbClr val="993300"/>
              </a:buClr>
              <a:buFont typeface="Arial" charset="0"/>
              <a:buNone/>
            </a:pPr>
            <a:endParaRPr lang="en-GB" dirty="0" smtClean="0"/>
          </a:p>
          <a:p>
            <a:pPr eaLnBrk="1" hangingPunct="1">
              <a:lnSpc>
                <a:spcPct val="110000"/>
              </a:lnSpc>
              <a:buClr>
                <a:srgbClr val="993300"/>
              </a:buClr>
              <a:buFont typeface="Arial" charset="0"/>
              <a:buChar char="•"/>
            </a:pPr>
            <a:r>
              <a:rPr lang="en-GB" dirty="0" smtClean="0"/>
              <a:t> Coherent receiver option allows much larger range</a:t>
            </a:r>
          </a:p>
          <a:p>
            <a:pPr marL="457200" lvl="2" eaLnBrk="1" hangingPunct="1">
              <a:lnSpc>
                <a:spcPct val="110000"/>
              </a:lnSpc>
              <a:buClr>
                <a:srgbClr val="993300"/>
              </a:buClr>
              <a:buFont typeface="Arial" charset="0"/>
              <a:buChar char="•"/>
            </a:pPr>
            <a:r>
              <a:rPr lang="en-GB" sz="1600" dirty="0" smtClean="0">
                <a:solidFill>
                  <a:schemeClr val="tx1"/>
                </a:solidFill>
              </a:rPr>
              <a:t>Complexity of RFID reader is usually less critical than </a:t>
            </a:r>
            <a:r>
              <a:rPr lang="en-GB" sz="1600" dirty="0" smtClean="0">
                <a:solidFill>
                  <a:schemeClr val="tx1"/>
                </a:solidFill>
              </a:rPr>
              <a:t>tag</a:t>
            </a:r>
          </a:p>
          <a:p>
            <a:pPr marL="457200" lvl="2" eaLnBrk="1" hangingPunct="1">
              <a:lnSpc>
                <a:spcPct val="110000"/>
              </a:lnSpc>
              <a:buClr>
                <a:srgbClr val="993300"/>
              </a:buClr>
              <a:buFont typeface="Arial" charset="0"/>
              <a:buChar char="•"/>
            </a:pPr>
            <a:endParaRPr lang="en-GB" sz="1600" dirty="0" smtClean="0">
              <a:solidFill>
                <a:schemeClr val="tx1"/>
              </a:solidFill>
            </a:endParaRPr>
          </a:p>
          <a:p>
            <a:pPr marL="0" lvl="1" eaLnBrk="1" hangingPunct="1">
              <a:lnSpc>
                <a:spcPct val="110000"/>
              </a:lnSpc>
              <a:buClr>
                <a:srgbClr val="993300"/>
              </a:buClr>
              <a:buFont typeface="Arial" charset="0"/>
              <a:buChar char="•"/>
            </a:pPr>
            <a:r>
              <a:rPr lang="en-GB" sz="2000" dirty="0" smtClean="0"/>
              <a:t>15.6MHz PRF and higher are </a:t>
            </a:r>
            <a:r>
              <a:rPr lang="en-GB" sz="2000" dirty="0" smtClean="0"/>
              <a:t>CMOS IC </a:t>
            </a:r>
            <a:r>
              <a:rPr lang="en-GB" sz="2000" dirty="0" smtClean="0"/>
              <a:t>friendly</a:t>
            </a:r>
          </a:p>
          <a:p>
            <a:pPr eaLnBrk="1" hangingPunct="1">
              <a:lnSpc>
                <a:spcPct val="110000"/>
              </a:lnSpc>
              <a:buClr>
                <a:srgbClr val="993300"/>
              </a:buClr>
              <a:buFont typeface="Arial" charset="0"/>
              <a:buNone/>
            </a:pPr>
            <a:endParaRPr lang="en-GB" dirty="0" smtClean="0"/>
          </a:p>
          <a:p>
            <a:pPr eaLnBrk="1" hangingPunct="1">
              <a:lnSpc>
                <a:spcPct val="110000"/>
              </a:lnSpc>
              <a:buClr>
                <a:srgbClr val="993300"/>
              </a:buClr>
              <a:buFont typeface="Arial" charset="0"/>
              <a:buChar char="•"/>
            </a:pPr>
            <a:endParaRPr lang="en-GB" dirty="0" smtClean="0"/>
          </a:p>
          <a:p>
            <a:pPr eaLnBrk="1" hangingPunct="1">
              <a:lnSpc>
                <a:spcPct val="110000"/>
              </a:lnSpc>
              <a:buClr>
                <a:srgbClr val="993300"/>
              </a:buClr>
              <a:buFont typeface="Arial" charset="0"/>
              <a:buChar char="•"/>
            </a:pPr>
            <a:endParaRPr lang="en-GB" dirty="0" smtClean="0"/>
          </a:p>
          <a:p>
            <a:pPr eaLnBrk="1" hangingPunct="1">
              <a:lnSpc>
                <a:spcPct val="110000"/>
              </a:lnSpc>
              <a:buClr>
                <a:srgbClr val="993300"/>
              </a:buClr>
              <a:buFontTx/>
              <a:buNone/>
            </a:pPr>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ctrTitle"/>
          </p:nvPr>
        </p:nvSpPr>
        <p:spPr bwMode="auto">
          <a:xfrm>
            <a:off x="642938" y="214313"/>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dirty="0" smtClean="0"/>
              <a:t>802.15.4f </a:t>
            </a:r>
            <a:r>
              <a:rPr dirty="0"/>
              <a:t>Proposal Summary</a:t>
            </a:r>
          </a:p>
        </p:txBody>
      </p:sp>
      <p:sp>
        <p:nvSpPr>
          <p:cNvPr id="39939" name="Subtitle 2"/>
          <p:cNvSpPr>
            <a:spLocks noGrp="1"/>
          </p:cNvSpPr>
          <p:nvPr>
            <p:ph type="subTitle" idx="1"/>
          </p:nvPr>
        </p:nvSpPr>
        <p:spPr>
          <a:xfrm>
            <a:off x="642938" y="1071563"/>
            <a:ext cx="8072437" cy="5286375"/>
          </a:xfrm>
        </p:spPr>
        <p:txBody>
          <a:bodyPr/>
          <a:lstStyle/>
          <a:p>
            <a:pPr eaLnBrk="1" hangingPunct="1">
              <a:buFont typeface="Arial" charset="0"/>
              <a:buChar char="•"/>
            </a:pPr>
            <a:endParaRPr lang="en-IE" dirty="0" smtClean="0"/>
          </a:p>
          <a:p>
            <a:pPr eaLnBrk="1" hangingPunct="1">
              <a:buFont typeface="Arial" charset="0"/>
              <a:buChar char="•"/>
            </a:pPr>
            <a:endParaRPr lang="en-IE" dirty="0" smtClean="0"/>
          </a:p>
          <a:p>
            <a:pPr eaLnBrk="1" hangingPunct="1">
              <a:buFont typeface="Arial" charset="0"/>
              <a:buChar char="•"/>
            </a:pPr>
            <a:r>
              <a:rPr lang="en-IE" dirty="0" smtClean="0"/>
              <a:t>Use </a:t>
            </a:r>
            <a:r>
              <a:rPr lang="en-IE" b="1" dirty="0" smtClean="0"/>
              <a:t>UWB</a:t>
            </a:r>
            <a:r>
              <a:rPr lang="en-IE" dirty="0" smtClean="0"/>
              <a:t> PHY from </a:t>
            </a:r>
            <a:r>
              <a:rPr lang="en-IE" b="1" dirty="0" smtClean="0"/>
              <a:t>802.15.4a </a:t>
            </a:r>
            <a:r>
              <a:rPr lang="en-IE" dirty="0" smtClean="0"/>
              <a:t>as the PHY layer for </a:t>
            </a:r>
            <a:r>
              <a:rPr lang="en-IE" b="1" dirty="0" smtClean="0"/>
              <a:t>802.15.4f</a:t>
            </a:r>
            <a:endParaRPr lang="en-IE" b="1" dirty="0" smtClean="0"/>
          </a:p>
          <a:p>
            <a:pPr eaLnBrk="1" hangingPunct="1">
              <a:buFont typeface="Arial" charset="0"/>
              <a:buChar char="•"/>
            </a:pPr>
            <a:endParaRPr lang="en-IE" dirty="0" smtClean="0"/>
          </a:p>
          <a:p>
            <a:pPr eaLnBrk="1" hangingPunct="1">
              <a:buFont typeface="Arial" charset="0"/>
              <a:buChar char="•"/>
            </a:pPr>
            <a:endParaRPr lang="en-IE" dirty="0" smtClean="0"/>
          </a:p>
          <a:p>
            <a:pPr eaLnBrk="1" hangingPunct="1">
              <a:buFont typeface="Arial" charset="0"/>
              <a:buChar char="•"/>
            </a:pPr>
            <a:r>
              <a:rPr lang="en-IE" b="1" dirty="0" smtClean="0"/>
              <a:t> </a:t>
            </a:r>
            <a:r>
              <a:rPr lang="en-IE" dirty="0" smtClean="0"/>
              <a:t>Make COOK (Annex H of </a:t>
            </a:r>
            <a:r>
              <a:rPr lang="en-IE" b="1" dirty="0" smtClean="0"/>
              <a:t>15.4a</a:t>
            </a:r>
            <a:r>
              <a:rPr lang="en-IE" dirty="0" smtClean="0"/>
              <a:t>) mandatory in 15.4f receiver</a:t>
            </a:r>
          </a:p>
          <a:p>
            <a:pPr lvl="1" eaLnBrk="1" hangingPunct="1">
              <a:buFont typeface="Arial" charset="0"/>
              <a:buChar char="•"/>
            </a:pPr>
            <a:r>
              <a:rPr lang="en-IE" dirty="0" smtClean="0"/>
              <a:t>This will mean that all compliant receivers in any network  are capable of communicating with a COOK transmitter</a:t>
            </a:r>
            <a:endParaRPr lang="en-IE" dirty="0" smtClean="0"/>
          </a:p>
          <a:p>
            <a:pPr eaLnBrk="1" hangingPunct="1">
              <a:buFont typeface="Arial" charset="0"/>
              <a:buChar char="•"/>
            </a:pPr>
            <a:endParaRPr lang="en-IE" dirty="0" smtClean="0"/>
          </a:p>
          <a:p>
            <a:pPr algn="ctr" eaLnBrk="1" hangingPunct="1">
              <a:buFont typeface="Arial" charset="0"/>
              <a:buNone/>
            </a:pPr>
            <a:endParaRPr lang="en-IE" dirty="0" smtClean="0"/>
          </a:p>
          <a:p>
            <a:pPr lvl="1" eaLnBrk="1" hangingPunct="1">
              <a:buFont typeface="Arial" charset="0"/>
              <a:buChar char="•"/>
            </a:pPr>
            <a:endParaRPr lang="en-IE" dirty="0" smtClean="0"/>
          </a:p>
          <a:p>
            <a:pPr eaLnBrk="1" hangingPunct="1">
              <a:buFont typeface="Arial" charset="0"/>
              <a:buChar char="•"/>
            </a:pPr>
            <a:endParaRPr lang="en-IE" dirty="0" smtClean="0"/>
          </a:p>
          <a:p>
            <a:pPr eaLnBrk="1" hangingPunct="1">
              <a:buFont typeface="Arial" charset="0"/>
              <a:buChar char="•"/>
            </a:pPr>
            <a:endParaRPr lang="en-IE" dirty="0" smtClean="0"/>
          </a:p>
          <a:p>
            <a:pPr eaLnBrk="1" hangingPunct="1">
              <a:buFont typeface="Arial" charset="0"/>
              <a:buChar char="•"/>
            </a:pPr>
            <a:endParaRPr lang="en-IE" dirty="0" smtClean="0"/>
          </a:p>
          <a:p>
            <a:pPr eaLnBrk="1" hangingPunct="1">
              <a:buFont typeface="Arial" charset="0"/>
              <a:buChar char="•"/>
            </a:pPr>
            <a:endParaRPr lang="en-IE"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bwMode="auto">
          <a:xfrm>
            <a:off x="642938" y="214313"/>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t>Proposal for 802.15.4f</a:t>
            </a:r>
          </a:p>
        </p:txBody>
      </p:sp>
      <p:sp>
        <p:nvSpPr>
          <p:cNvPr id="3" name="Subtitle 2"/>
          <p:cNvSpPr>
            <a:spLocks noGrp="1"/>
          </p:cNvSpPr>
          <p:nvPr>
            <p:ph type="subTitle" idx="1"/>
          </p:nvPr>
        </p:nvSpPr>
        <p:spPr>
          <a:xfrm>
            <a:off x="642938" y="1071563"/>
            <a:ext cx="8072437" cy="5286375"/>
          </a:xfrm>
        </p:spPr>
        <p:txBody>
          <a:bodyPr rtlCol="0">
            <a:normAutofit/>
          </a:bodyPr>
          <a:lstStyle/>
          <a:p>
            <a:pPr eaLnBrk="1" fontAlgn="auto" hangingPunct="1">
              <a:spcAft>
                <a:spcPts val="0"/>
              </a:spcAft>
              <a:defRPr/>
            </a:pPr>
            <a:r>
              <a:rPr lang="en-IE" dirty="0" smtClean="0"/>
              <a:t>Use </a:t>
            </a:r>
            <a:r>
              <a:rPr lang="en-IE" b="1" dirty="0" smtClean="0"/>
              <a:t>UWB</a:t>
            </a:r>
            <a:r>
              <a:rPr lang="en-IE" dirty="0" smtClean="0"/>
              <a:t> PHY from </a:t>
            </a:r>
            <a:r>
              <a:rPr lang="en-IE" b="1" dirty="0" smtClean="0"/>
              <a:t>802.15.4a </a:t>
            </a:r>
            <a:r>
              <a:rPr lang="en-IE" dirty="0" smtClean="0"/>
              <a:t>as the PHY layer for </a:t>
            </a:r>
            <a:r>
              <a:rPr lang="en-IE" b="1" dirty="0" smtClean="0"/>
              <a:t>802.15.4f</a:t>
            </a:r>
            <a:endParaRPr lang="en-IE" dirty="0" smtClean="0"/>
          </a:p>
          <a:p>
            <a:pPr lvl="1" eaLnBrk="1" fontAlgn="auto" hangingPunct="1">
              <a:spcAft>
                <a:spcPts val="0"/>
              </a:spcAft>
              <a:defRPr/>
            </a:pPr>
            <a:endParaRPr lang="en-IE" dirty="0"/>
          </a:p>
          <a:p>
            <a:pPr eaLnBrk="1" fontAlgn="auto" hangingPunct="1">
              <a:spcAft>
                <a:spcPts val="0"/>
              </a:spcAft>
              <a:defRPr/>
            </a:pPr>
            <a:r>
              <a:rPr lang="en-IE" dirty="0" smtClean="0"/>
              <a:t>Instead of 8GHz mandatory high band make</a:t>
            </a:r>
            <a:r>
              <a:rPr lang="en-IE" i="1" dirty="0" smtClean="0"/>
              <a:t> either </a:t>
            </a:r>
            <a:r>
              <a:rPr lang="en-IE" dirty="0" smtClean="0"/>
              <a:t>6.5GHz </a:t>
            </a:r>
            <a:r>
              <a:rPr lang="en-IE" i="1" dirty="0" smtClean="0"/>
              <a:t>or </a:t>
            </a:r>
            <a:r>
              <a:rPr lang="en-IE" dirty="0" smtClean="0"/>
              <a:t>8GHz mandatory for high band modes, depending on national availability.</a:t>
            </a:r>
          </a:p>
          <a:p>
            <a:pPr eaLnBrk="1" fontAlgn="auto" hangingPunct="1">
              <a:spcAft>
                <a:spcPts val="0"/>
              </a:spcAft>
              <a:defRPr/>
            </a:pPr>
            <a:endParaRPr lang="en-IE" i="1" dirty="0" smtClean="0"/>
          </a:p>
          <a:p>
            <a:pPr eaLnBrk="1" fontAlgn="auto" hangingPunct="1">
              <a:spcAft>
                <a:spcPts val="0"/>
              </a:spcAft>
              <a:defRPr/>
            </a:pPr>
            <a:r>
              <a:rPr lang="en-IE" dirty="0" smtClean="0"/>
              <a:t>Make COOK (Annex H of </a:t>
            </a:r>
            <a:r>
              <a:rPr lang="en-IE" b="1" dirty="0" smtClean="0"/>
              <a:t>15.4a</a:t>
            </a:r>
            <a:r>
              <a:rPr lang="en-IE" dirty="0" smtClean="0"/>
              <a:t>) mandatory in </a:t>
            </a:r>
            <a:r>
              <a:rPr lang="en-IE" dirty="0" smtClean="0"/>
              <a:t>a 15.4f receiver</a:t>
            </a:r>
          </a:p>
          <a:p>
            <a:pPr eaLnBrk="1" fontAlgn="auto" hangingPunct="1">
              <a:spcAft>
                <a:spcPts val="0"/>
              </a:spcAft>
              <a:defRPr/>
            </a:pPr>
            <a:endParaRPr lang="en-IE" i="1" dirty="0"/>
          </a:p>
          <a:p>
            <a:pPr eaLnBrk="1" fontAlgn="auto" hangingPunct="1">
              <a:spcAft>
                <a:spcPts val="0"/>
              </a:spcAft>
              <a:defRPr/>
            </a:pPr>
            <a:r>
              <a:rPr lang="en-IE" dirty="0" smtClean="0"/>
              <a:t>Incorporate known 802.15.4a errata (15-07-0666-01-004a-802-15-4a-2007-errata-DRAFT.doc)</a:t>
            </a:r>
          </a:p>
          <a:p>
            <a:pPr eaLnBrk="1" fontAlgn="auto" hangingPunct="1">
              <a:spcAft>
                <a:spcPts val="0"/>
              </a:spcAft>
              <a:defRPr/>
            </a:pPr>
            <a:endParaRPr lang="en-IE" dirty="0" smtClean="0"/>
          </a:p>
          <a:p>
            <a:pPr eaLnBrk="1" fontAlgn="auto" hangingPunct="1">
              <a:spcAft>
                <a:spcPts val="0"/>
              </a:spcAft>
              <a:defRPr/>
            </a:pPr>
            <a:r>
              <a:rPr lang="en-IE" dirty="0" smtClean="0"/>
              <a:t>Add new one-way messaging capability to the MAC or clarify how the existing MAC can be used for this.</a:t>
            </a:r>
          </a:p>
          <a:p>
            <a:pPr algn="ctr" eaLnBrk="1" fontAlgn="auto" hangingPunct="1">
              <a:spcAft>
                <a:spcPts val="0"/>
              </a:spcAft>
              <a:buFont typeface="Arial" pitchFamily="34" charset="0"/>
              <a:buNone/>
              <a:defRPr/>
            </a:pPr>
            <a:endParaRPr lang="en-IE" dirty="0" smtClean="0"/>
          </a:p>
          <a:p>
            <a:pPr lvl="1" eaLnBrk="1" fontAlgn="auto" hangingPunct="1">
              <a:spcAft>
                <a:spcPts val="0"/>
              </a:spcAft>
              <a:defRPr/>
            </a:pPr>
            <a:endParaRPr lang="en-IE" dirty="0"/>
          </a:p>
          <a:p>
            <a:pPr eaLnBrk="1" fontAlgn="auto" hangingPunct="1">
              <a:spcAft>
                <a:spcPts val="0"/>
              </a:spcAft>
              <a:defRPr/>
            </a:pPr>
            <a:endParaRPr lang="en-IE" dirty="0" smtClean="0"/>
          </a:p>
          <a:p>
            <a:pPr eaLnBrk="1" fontAlgn="auto" hangingPunct="1">
              <a:spcAft>
                <a:spcPts val="0"/>
              </a:spcAft>
              <a:defRPr/>
            </a:pPr>
            <a:endParaRPr lang="en-IE" dirty="0"/>
          </a:p>
          <a:p>
            <a:pPr eaLnBrk="1" fontAlgn="auto" hangingPunct="1">
              <a:spcAft>
                <a:spcPts val="0"/>
              </a:spcAft>
              <a:defRPr/>
            </a:pPr>
            <a:endParaRPr lang="en-IE" dirty="0" smtClean="0"/>
          </a:p>
          <a:p>
            <a:pPr eaLnBrk="1" fontAlgn="auto" hangingPunct="1">
              <a:spcAft>
                <a:spcPts val="0"/>
              </a:spcAft>
              <a:defRPr/>
            </a:pPr>
            <a:endParaRPr lang="en-IE"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1165225" y="53975"/>
            <a:ext cx="7772400" cy="555625"/>
          </a:xfrm>
          <a:prstGeom prst="rect">
            <a:avLst/>
          </a:prstGeom>
          <a:noFill/>
          <a:ln w="9525">
            <a:noFill/>
            <a:miter lim="800000"/>
            <a:headEnd/>
            <a:tailEnd/>
          </a:ln>
        </p:spPr>
        <p:txBody>
          <a:bodyPr anchor="ctr"/>
          <a:lstStyle/>
          <a:p>
            <a:pPr algn="r"/>
            <a:r>
              <a:rPr lang="en-GB" sz="3200" b="1" i="1"/>
              <a:t>IEEE 802.15.4a Standard</a:t>
            </a:r>
            <a:endParaRPr lang="en-IE" sz="3200" b="1" i="1">
              <a:solidFill>
                <a:srgbClr val="000000"/>
              </a:solidFill>
            </a:endParaRPr>
          </a:p>
        </p:txBody>
      </p:sp>
      <p:sp>
        <p:nvSpPr>
          <p:cNvPr id="12291" name="Content Placeholder 1"/>
          <p:cNvSpPr>
            <a:spLocks noGrp="1"/>
          </p:cNvSpPr>
          <p:nvPr/>
        </p:nvSpPr>
        <p:spPr bwMode="auto">
          <a:xfrm>
            <a:off x="457200" y="1212850"/>
            <a:ext cx="8229600" cy="5053013"/>
          </a:xfrm>
          <a:prstGeom prst="rect">
            <a:avLst/>
          </a:prstGeom>
          <a:noFill/>
          <a:ln w="9525">
            <a:noFill/>
            <a:miter lim="800000"/>
            <a:headEnd/>
            <a:tailEnd/>
          </a:ln>
        </p:spPr>
        <p:txBody>
          <a:bodyPr/>
          <a:lstStyle/>
          <a:p>
            <a:pPr marL="342900" indent="-342900" eaLnBrk="0" hangingPunct="0">
              <a:lnSpc>
                <a:spcPct val="110000"/>
              </a:lnSpc>
              <a:spcBef>
                <a:spcPct val="20000"/>
              </a:spcBef>
              <a:buClr>
                <a:srgbClr val="993300"/>
              </a:buClr>
              <a:buFont typeface="Arial" charset="0"/>
              <a:buChar char="•"/>
            </a:pPr>
            <a:r>
              <a:rPr lang="en-US" sz="2000">
                <a:latin typeface="Calibri" pitchFamily="34" charset="0"/>
              </a:rPr>
              <a:t>"An international standard for an </a:t>
            </a:r>
            <a:r>
              <a:rPr lang="en-US" sz="2000" b="1">
                <a:latin typeface="Calibri" pitchFamily="34" charset="0"/>
              </a:rPr>
              <a:t>ultra-low complexity, ultra-low cost, ultra-low power consumption</a:t>
            </a:r>
            <a:r>
              <a:rPr lang="en-US" sz="2000">
                <a:latin typeface="Calibri" pitchFamily="34" charset="0"/>
              </a:rPr>
              <a:t> alternate PHY for IEEE Std 802.15.4.”</a:t>
            </a:r>
          </a:p>
          <a:p>
            <a:pPr marL="342900" indent="-342900" eaLnBrk="0" hangingPunct="0">
              <a:lnSpc>
                <a:spcPct val="110000"/>
              </a:lnSpc>
              <a:spcBef>
                <a:spcPct val="20000"/>
              </a:spcBef>
              <a:buClr>
                <a:srgbClr val="993300"/>
              </a:buClr>
              <a:buFont typeface="Arial" charset="0"/>
              <a:buChar char="•"/>
            </a:pPr>
            <a:endParaRPr lang="en-US" sz="2000"/>
          </a:p>
          <a:p>
            <a:pPr marL="342900" indent="-342900" eaLnBrk="0" hangingPunct="0">
              <a:lnSpc>
                <a:spcPct val="110000"/>
              </a:lnSpc>
              <a:spcBef>
                <a:spcPct val="20000"/>
              </a:spcBef>
              <a:buClr>
                <a:srgbClr val="993300"/>
              </a:buClr>
              <a:buFont typeface="Arial" charset="0"/>
              <a:buChar char="•"/>
            </a:pPr>
            <a:endParaRPr lang="en-US" sz="2000"/>
          </a:p>
          <a:p>
            <a:pPr marL="342900" indent="-342900" eaLnBrk="0" hangingPunct="0">
              <a:lnSpc>
                <a:spcPct val="110000"/>
              </a:lnSpc>
              <a:spcBef>
                <a:spcPct val="20000"/>
              </a:spcBef>
              <a:buClr>
                <a:srgbClr val="993300"/>
              </a:buClr>
              <a:buFont typeface="Arial" charset="0"/>
              <a:buChar char="•"/>
            </a:pPr>
            <a:endParaRPr lang="en-US" sz="2000"/>
          </a:p>
          <a:p>
            <a:pPr marL="342900" indent="-342900" eaLnBrk="0" hangingPunct="0">
              <a:lnSpc>
                <a:spcPct val="110000"/>
              </a:lnSpc>
              <a:spcBef>
                <a:spcPct val="20000"/>
              </a:spcBef>
              <a:buClr>
                <a:srgbClr val="993300"/>
              </a:buClr>
              <a:buFont typeface="Arial" charset="0"/>
              <a:buChar char="•"/>
            </a:pPr>
            <a:endParaRPr lang="en-US" sz="2000"/>
          </a:p>
          <a:p>
            <a:pPr marL="342900" indent="-342900" eaLnBrk="0" hangingPunct="0">
              <a:lnSpc>
                <a:spcPct val="110000"/>
              </a:lnSpc>
              <a:spcBef>
                <a:spcPct val="20000"/>
              </a:spcBef>
              <a:buClr>
                <a:srgbClr val="993300"/>
              </a:buClr>
              <a:buFont typeface="Arial" charset="0"/>
              <a:buChar char="•"/>
            </a:pPr>
            <a:endParaRPr lang="en-US" sz="1200"/>
          </a:p>
          <a:p>
            <a:pPr marL="342900" indent="-342900" eaLnBrk="0" hangingPunct="0">
              <a:lnSpc>
                <a:spcPct val="110000"/>
              </a:lnSpc>
              <a:spcBef>
                <a:spcPct val="20000"/>
              </a:spcBef>
              <a:buClr>
                <a:srgbClr val="993300"/>
              </a:buClr>
              <a:buFontTx/>
              <a:buChar char="•"/>
            </a:pPr>
            <a:endParaRPr lang="en-US" sz="2000"/>
          </a:p>
          <a:p>
            <a:pPr marL="342900" indent="-342900" eaLnBrk="0" hangingPunct="0">
              <a:lnSpc>
                <a:spcPct val="110000"/>
              </a:lnSpc>
              <a:spcBef>
                <a:spcPct val="20000"/>
              </a:spcBef>
              <a:buClr>
                <a:srgbClr val="993300"/>
              </a:buClr>
              <a:buFontTx/>
              <a:buChar char="•"/>
            </a:pPr>
            <a:endParaRPr lang="en-US" sz="2000"/>
          </a:p>
        </p:txBody>
      </p:sp>
      <p:sp>
        <p:nvSpPr>
          <p:cNvPr id="12292" name="Text Box 3"/>
          <p:cNvSpPr txBox="1">
            <a:spLocks noChangeArrowheads="1"/>
          </p:cNvSpPr>
          <p:nvPr/>
        </p:nvSpPr>
        <p:spPr bwMode="auto">
          <a:xfrm>
            <a:off x="1160463" y="4151313"/>
            <a:ext cx="2112962" cy="444500"/>
          </a:xfrm>
          <a:prstGeom prst="rect">
            <a:avLst/>
          </a:prstGeom>
          <a:noFill/>
          <a:ln w="9525" algn="ctr">
            <a:noFill/>
            <a:miter lim="800000"/>
            <a:headEnd/>
            <a:tailEnd/>
          </a:ln>
        </p:spPr>
        <p:txBody>
          <a:bodyPr wrap="none">
            <a:spAutoFit/>
          </a:bodyPr>
          <a:lstStyle/>
          <a:p>
            <a:pPr algn="ctr"/>
            <a:r>
              <a:rPr lang="fr-FR" sz="1400" b="1"/>
              <a:t>IEEE Standard</a:t>
            </a:r>
          </a:p>
        </p:txBody>
      </p:sp>
      <p:sp>
        <p:nvSpPr>
          <p:cNvPr id="12293" name="Text Box 4"/>
          <p:cNvSpPr txBox="1">
            <a:spLocks noChangeArrowheads="1"/>
          </p:cNvSpPr>
          <p:nvPr/>
        </p:nvSpPr>
        <p:spPr bwMode="auto">
          <a:xfrm>
            <a:off x="6424613" y="4157663"/>
            <a:ext cx="1014412" cy="444500"/>
          </a:xfrm>
          <a:prstGeom prst="rect">
            <a:avLst/>
          </a:prstGeom>
          <a:noFill/>
          <a:ln w="9525" algn="ctr">
            <a:noFill/>
            <a:miter lim="800000"/>
            <a:headEnd/>
            <a:tailEnd/>
          </a:ln>
        </p:spPr>
        <p:txBody>
          <a:bodyPr wrap="none">
            <a:spAutoFit/>
          </a:bodyPr>
          <a:lstStyle/>
          <a:p>
            <a:pPr algn="ctr"/>
            <a:r>
              <a:rPr lang="fr-FR" sz="1400" b="1"/>
              <a:t>Utility</a:t>
            </a:r>
          </a:p>
        </p:txBody>
      </p:sp>
      <p:sp>
        <p:nvSpPr>
          <p:cNvPr id="12294" name="Text Box 7"/>
          <p:cNvSpPr txBox="1">
            <a:spLocks noChangeArrowheads="1"/>
          </p:cNvSpPr>
          <p:nvPr/>
        </p:nvSpPr>
        <p:spPr bwMode="auto">
          <a:xfrm>
            <a:off x="3860800" y="4148138"/>
            <a:ext cx="1544638" cy="444500"/>
          </a:xfrm>
          <a:prstGeom prst="rect">
            <a:avLst/>
          </a:prstGeom>
          <a:noFill/>
          <a:ln w="9525" algn="ctr">
            <a:noFill/>
            <a:miter lim="800000"/>
            <a:headEnd/>
            <a:tailEnd/>
          </a:ln>
        </p:spPr>
        <p:txBody>
          <a:bodyPr wrap="none">
            <a:spAutoFit/>
          </a:bodyPr>
          <a:lstStyle/>
          <a:p>
            <a:pPr algn="ctr"/>
            <a:r>
              <a:rPr lang="fr-FR" sz="1400" b="1"/>
              <a:t>Capability</a:t>
            </a:r>
          </a:p>
        </p:txBody>
      </p:sp>
      <p:sp>
        <p:nvSpPr>
          <p:cNvPr id="12295" name="Text Box 17"/>
          <p:cNvSpPr txBox="1">
            <a:spLocks noChangeArrowheads="1"/>
          </p:cNvSpPr>
          <p:nvPr/>
        </p:nvSpPr>
        <p:spPr bwMode="auto">
          <a:xfrm>
            <a:off x="1589088" y="2620963"/>
            <a:ext cx="1455737" cy="622300"/>
          </a:xfrm>
          <a:prstGeom prst="rect">
            <a:avLst/>
          </a:prstGeom>
          <a:noFill/>
          <a:ln w="9525" algn="ctr">
            <a:noFill/>
            <a:miter lim="800000"/>
            <a:headEnd/>
            <a:tailEnd/>
          </a:ln>
        </p:spPr>
        <p:txBody>
          <a:bodyPr wrap="none">
            <a:spAutoFit/>
          </a:bodyPr>
          <a:lstStyle/>
          <a:p>
            <a:pPr algn="ctr"/>
            <a:r>
              <a:rPr lang="fr-FR" sz="1400" b="1">
                <a:solidFill>
                  <a:schemeClr val="bg1"/>
                </a:solidFill>
              </a:rPr>
              <a:t>802.15.4a</a:t>
            </a:r>
          </a:p>
          <a:p>
            <a:pPr algn="ctr"/>
            <a:r>
              <a:rPr lang="fr-FR" sz="800" i="1">
                <a:solidFill>
                  <a:schemeClr val="bg1"/>
                </a:solidFill>
              </a:rPr>
              <a:t>Ratified Q1 ‘07</a:t>
            </a:r>
          </a:p>
        </p:txBody>
      </p:sp>
      <p:sp>
        <p:nvSpPr>
          <p:cNvPr id="12296" name="AutoShape 18"/>
          <p:cNvSpPr>
            <a:spLocks noChangeArrowheads="1"/>
          </p:cNvSpPr>
          <p:nvPr/>
        </p:nvSpPr>
        <p:spPr bwMode="auto">
          <a:xfrm>
            <a:off x="5486400" y="2378075"/>
            <a:ext cx="2932113" cy="1500188"/>
          </a:xfrm>
          <a:prstGeom prst="chevron">
            <a:avLst>
              <a:gd name="adj" fmla="val 47496"/>
            </a:avLst>
          </a:prstGeom>
          <a:solidFill>
            <a:srgbClr val="C00000"/>
          </a:solidFill>
          <a:ln w="9525" algn="ctr">
            <a:noFill/>
            <a:miter lim="800000"/>
            <a:headEnd/>
            <a:tailEnd/>
          </a:ln>
        </p:spPr>
        <p:txBody>
          <a:bodyPr wrap="none" anchor="ctr"/>
          <a:lstStyle/>
          <a:p>
            <a:pPr algn="ctr"/>
            <a:endParaRPr lang="en-US" sz="1400"/>
          </a:p>
        </p:txBody>
      </p:sp>
      <p:sp>
        <p:nvSpPr>
          <p:cNvPr id="12297" name="Text Box 19"/>
          <p:cNvSpPr txBox="1">
            <a:spLocks noChangeArrowheads="1"/>
          </p:cNvSpPr>
          <p:nvPr/>
        </p:nvSpPr>
        <p:spPr bwMode="auto">
          <a:xfrm>
            <a:off x="6226175" y="2620963"/>
            <a:ext cx="2038350" cy="1016000"/>
          </a:xfrm>
          <a:prstGeom prst="rect">
            <a:avLst/>
          </a:prstGeom>
          <a:noFill/>
          <a:ln w="9525" algn="ctr">
            <a:noFill/>
            <a:miter lim="800000"/>
            <a:headEnd/>
            <a:tailEnd/>
          </a:ln>
        </p:spPr>
        <p:txBody>
          <a:bodyPr wrap="none">
            <a:spAutoFit/>
          </a:bodyPr>
          <a:lstStyle/>
          <a:p>
            <a:pPr algn="ctr"/>
            <a:r>
              <a:rPr lang="fr-FR" sz="2000">
                <a:solidFill>
                  <a:schemeClr val="bg1"/>
                </a:solidFill>
              </a:rPr>
              <a:t>Location,</a:t>
            </a:r>
          </a:p>
          <a:p>
            <a:pPr algn="ctr"/>
            <a:r>
              <a:rPr lang="fr-FR" sz="2000">
                <a:solidFill>
                  <a:schemeClr val="bg1"/>
                </a:solidFill>
              </a:rPr>
              <a:t>Communication,</a:t>
            </a:r>
          </a:p>
          <a:p>
            <a:pPr algn="ctr"/>
            <a:r>
              <a:rPr lang="fr-FR" sz="2000">
                <a:solidFill>
                  <a:schemeClr val="bg1"/>
                </a:solidFill>
              </a:rPr>
              <a:t>Control</a:t>
            </a:r>
          </a:p>
        </p:txBody>
      </p:sp>
      <p:sp>
        <p:nvSpPr>
          <p:cNvPr id="22" name="AutoShape 20"/>
          <p:cNvSpPr>
            <a:spLocks noChangeArrowheads="1"/>
          </p:cNvSpPr>
          <p:nvPr/>
        </p:nvSpPr>
        <p:spPr bwMode="auto">
          <a:xfrm>
            <a:off x="3292475" y="2378075"/>
            <a:ext cx="2933700" cy="1500188"/>
          </a:xfrm>
          <a:prstGeom prst="chevron">
            <a:avLst>
              <a:gd name="adj" fmla="val 47531"/>
            </a:avLst>
          </a:prstGeom>
          <a:solidFill>
            <a:schemeClr val="accent3">
              <a:lumMod val="60000"/>
              <a:lumOff val="40000"/>
            </a:schemeClr>
          </a:solidFill>
          <a:ln w="9525" algn="ctr">
            <a:noFill/>
            <a:miter lim="800000"/>
            <a:headEnd/>
            <a:tailEnd/>
          </a:ln>
        </p:spPr>
        <p:txBody>
          <a:bodyPr wrap="none" anchor="ctr"/>
          <a:lstStyle>
            <a:defPPr>
              <a:defRPr lang="en-GB"/>
            </a:defPPr>
            <a:lvl1pPr algn="l" rtl="0" fontAlgn="base">
              <a:spcBef>
                <a:spcPct val="0"/>
              </a:spcBef>
              <a:spcAft>
                <a:spcPct val="0"/>
              </a:spcAft>
              <a:defRPr sz="1400" kern="1200">
                <a:solidFill>
                  <a:schemeClr val="tx1"/>
                </a:solidFill>
                <a:latin typeface="Arial" charset="0"/>
                <a:ea typeface="+mn-ea"/>
                <a:cs typeface="Arial" charset="0"/>
              </a:defRPr>
            </a:lvl1pPr>
            <a:lvl2pPr marL="457200" algn="l" rtl="0" fontAlgn="base">
              <a:spcBef>
                <a:spcPct val="0"/>
              </a:spcBef>
              <a:spcAft>
                <a:spcPct val="0"/>
              </a:spcAft>
              <a:defRPr sz="1400" kern="1200">
                <a:solidFill>
                  <a:schemeClr val="tx1"/>
                </a:solidFill>
                <a:latin typeface="Arial" charset="0"/>
                <a:ea typeface="+mn-ea"/>
                <a:cs typeface="Arial" charset="0"/>
              </a:defRPr>
            </a:lvl2pPr>
            <a:lvl3pPr marL="914400" algn="l" rtl="0" fontAlgn="base">
              <a:spcBef>
                <a:spcPct val="0"/>
              </a:spcBef>
              <a:spcAft>
                <a:spcPct val="0"/>
              </a:spcAft>
              <a:defRPr sz="1400" kern="1200">
                <a:solidFill>
                  <a:schemeClr val="tx1"/>
                </a:solidFill>
                <a:latin typeface="Arial" charset="0"/>
                <a:ea typeface="+mn-ea"/>
                <a:cs typeface="Arial" charset="0"/>
              </a:defRPr>
            </a:lvl3pPr>
            <a:lvl4pPr marL="1371600" algn="l" rtl="0" fontAlgn="base">
              <a:spcBef>
                <a:spcPct val="0"/>
              </a:spcBef>
              <a:spcAft>
                <a:spcPct val="0"/>
              </a:spcAft>
              <a:defRPr sz="1400" kern="1200">
                <a:solidFill>
                  <a:schemeClr val="tx1"/>
                </a:solidFill>
                <a:latin typeface="Arial" charset="0"/>
                <a:ea typeface="+mn-ea"/>
                <a:cs typeface="Arial" charset="0"/>
              </a:defRPr>
            </a:lvl4pPr>
            <a:lvl5pPr marL="1828800" algn="l"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a:lstStyle>
          <a:p>
            <a:pPr algn="ctr">
              <a:defRPr/>
            </a:pPr>
            <a:endParaRPr lang="en-US"/>
          </a:p>
        </p:txBody>
      </p:sp>
      <p:sp>
        <p:nvSpPr>
          <p:cNvPr id="12299" name="Text Box 21"/>
          <p:cNvSpPr txBox="1">
            <a:spLocks noChangeArrowheads="1"/>
          </p:cNvSpPr>
          <p:nvPr/>
        </p:nvSpPr>
        <p:spPr bwMode="auto">
          <a:xfrm>
            <a:off x="3973513" y="2719388"/>
            <a:ext cx="1955800" cy="923925"/>
          </a:xfrm>
          <a:prstGeom prst="rect">
            <a:avLst/>
          </a:prstGeom>
          <a:noFill/>
          <a:ln w="9525" algn="ctr">
            <a:noFill/>
            <a:miter lim="800000"/>
            <a:headEnd/>
            <a:tailEnd/>
          </a:ln>
        </p:spPr>
        <p:txBody>
          <a:bodyPr>
            <a:spAutoFit/>
          </a:bodyPr>
          <a:lstStyle/>
          <a:p>
            <a:pPr algn="ctr"/>
            <a:r>
              <a:rPr lang="en-IE"/>
              <a:t>Up to 27 Mbps, </a:t>
            </a:r>
          </a:p>
          <a:p>
            <a:pPr algn="ctr"/>
            <a:r>
              <a:rPr lang="en-IE"/>
              <a:t>with location &amp; mobility</a:t>
            </a:r>
          </a:p>
        </p:txBody>
      </p:sp>
      <p:grpSp>
        <p:nvGrpSpPr>
          <p:cNvPr id="2" name="Group 23"/>
          <p:cNvGrpSpPr>
            <a:grpSpLocks/>
          </p:cNvGrpSpPr>
          <p:nvPr/>
        </p:nvGrpSpPr>
        <p:grpSpPr bwMode="auto">
          <a:xfrm>
            <a:off x="1009650" y="2377570"/>
            <a:ext cx="3048000" cy="1500187"/>
            <a:chOff x="154" y="477"/>
            <a:chExt cx="1280" cy="648"/>
          </a:xfrm>
          <a:solidFill>
            <a:srgbClr val="0070C0"/>
          </a:solidFill>
        </p:grpSpPr>
        <p:sp>
          <p:nvSpPr>
            <p:cNvPr id="25" name="AutoShape 49"/>
            <p:cNvSpPr>
              <a:spLocks noChangeArrowheads="1"/>
            </p:cNvSpPr>
            <p:nvPr/>
          </p:nvSpPr>
          <p:spPr bwMode="auto">
            <a:xfrm>
              <a:off x="154" y="477"/>
              <a:ext cx="1280" cy="648"/>
            </a:xfrm>
            <a:prstGeom prst="homePlate">
              <a:avLst>
                <a:gd name="adj" fmla="val 49383"/>
              </a:avLst>
            </a:prstGeom>
            <a:grpFill/>
            <a:ln w="9525" algn="ctr">
              <a:noFill/>
              <a:miter lim="800000"/>
              <a:headEnd/>
              <a:tailEnd/>
            </a:ln>
          </p:spPr>
          <p:txBody>
            <a:bodyPr wrap="none" anchor="ctr"/>
            <a:lstStyle>
              <a:defPPr>
                <a:defRPr lang="en-GB"/>
              </a:defPPr>
              <a:lvl1pPr algn="l" rtl="0" fontAlgn="base">
                <a:spcBef>
                  <a:spcPct val="0"/>
                </a:spcBef>
                <a:spcAft>
                  <a:spcPct val="0"/>
                </a:spcAft>
                <a:defRPr sz="1400" kern="1200">
                  <a:solidFill>
                    <a:schemeClr val="tx1"/>
                  </a:solidFill>
                  <a:latin typeface="Arial" charset="0"/>
                  <a:ea typeface="+mn-ea"/>
                  <a:cs typeface="Arial" charset="0"/>
                </a:defRPr>
              </a:lvl1pPr>
              <a:lvl2pPr marL="457200" algn="l" rtl="0" fontAlgn="base">
                <a:spcBef>
                  <a:spcPct val="0"/>
                </a:spcBef>
                <a:spcAft>
                  <a:spcPct val="0"/>
                </a:spcAft>
                <a:defRPr sz="1400" kern="1200">
                  <a:solidFill>
                    <a:schemeClr val="tx1"/>
                  </a:solidFill>
                  <a:latin typeface="Arial" charset="0"/>
                  <a:ea typeface="+mn-ea"/>
                  <a:cs typeface="Arial" charset="0"/>
                </a:defRPr>
              </a:lvl2pPr>
              <a:lvl3pPr marL="914400" algn="l" rtl="0" fontAlgn="base">
                <a:spcBef>
                  <a:spcPct val="0"/>
                </a:spcBef>
                <a:spcAft>
                  <a:spcPct val="0"/>
                </a:spcAft>
                <a:defRPr sz="1400" kern="1200">
                  <a:solidFill>
                    <a:schemeClr val="tx1"/>
                  </a:solidFill>
                  <a:latin typeface="Arial" charset="0"/>
                  <a:ea typeface="+mn-ea"/>
                  <a:cs typeface="Arial" charset="0"/>
                </a:defRPr>
              </a:lvl3pPr>
              <a:lvl4pPr marL="1371600" algn="l" rtl="0" fontAlgn="base">
                <a:spcBef>
                  <a:spcPct val="0"/>
                </a:spcBef>
                <a:spcAft>
                  <a:spcPct val="0"/>
                </a:spcAft>
                <a:defRPr sz="1400" kern="1200">
                  <a:solidFill>
                    <a:schemeClr val="tx1"/>
                  </a:solidFill>
                  <a:latin typeface="Arial" charset="0"/>
                  <a:ea typeface="+mn-ea"/>
                  <a:cs typeface="Arial" charset="0"/>
                </a:defRPr>
              </a:lvl4pPr>
              <a:lvl5pPr marL="1828800" algn="l"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a:lstStyle>
            <a:p>
              <a:pPr algn="ctr">
                <a:defRPr/>
              </a:pPr>
              <a:endParaRPr lang="en-US"/>
            </a:p>
          </p:txBody>
        </p:sp>
        <p:sp>
          <p:nvSpPr>
            <p:cNvPr id="9230" name="Text Box 50"/>
            <p:cNvSpPr txBox="1">
              <a:spLocks noChangeArrowheads="1"/>
            </p:cNvSpPr>
            <p:nvPr/>
          </p:nvSpPr>
          <p:spPr bwMode="auto">
            <a:xfrm>
              <a:off x="187" y="543"/>
              <a:ext cx="889" cy="515"/>
            </a:xfrm>
            <a:prstGeom prst="rect">
              <a:avLst/>
            </a:prstGeom>
            <a:grpFill/>
            <a:ln w="9525" algn="ctr">
              <a:noFill/>
              <a:miter lim="800000"/>
              <a:headEnd/>
              <a:tailEnd/>
            </a:ln>
          </p:spPr>
          <p:txBody>
            <a:bodyPr>
              <a:spAutoFit/>
            </a:bodyPr>
            <a:lstStyle/>
            <a:p>
              <a:pPr algn="ctr">
                <a:tabLst>
                  <a:tab pos="895350" algn="l"/>
                </a:tabLst>
                <a:defRPr/>
              </a:pPr>
              <a:r>
                <a:rPr lang="fr-FR" b="1">
                  <a:solidFill>
                    <a:schemeClr val="bg1"/>
                  </a:solidFill>
                  <a:latin typeface="Arial" pitchFamily="34" charset="0"/>
                </a:rPr>
                <a:t>802.15.4a</a:t>
              </a:r>
            </a:p>
            <a:p>
              <a:pPr algn="ctr">
                <a:lnSpc>
                  <a:spcPct val="60000"/>
                </a:lnSpc>
                <a:tabLst>
                  <a:tab pos="895350" algn="l"/>
                </a:tabLst>
                <a:defRPr/>
              </a:pPr>
              <a:endParaRPr lang="fr-FR" b="1">
                <a:solidFill>
                  <a:schemeClr val="bg1"/>
                </a:solidFill>
                <a:latin typeface="Arial" pitchFamily="34" charset="0"/>
              </a:endParaRPr>
            </a:p>
            <a:p>
              <a:pPr>
                <a:tabLst>
                  <a:tab pos="895350" algn="l"/>
                </a:tabLst>
                <a:defRPr/>
              </a:pPr>
              <a:r>
                <a:rPr lang="fr-FR" sz="1100" i="1">
                  <a:solidFill>
                    <a:schemeClr val="bg1"/>
                  </a:solidFill>
                  <a:latin typeface="Arial" pitchFamily="34" charset="0"/>
                </a:rPr>
                <a:t>Baseline: 	Q1 ’05</a:t>
              </a:r>
            </a:p>
            <a:p>
              <a:pPr>
                <a:tabLst>
                  <a:tab pos="895350" algn="l"/>
                </a:tabLst>
                <a:defRPr/>
              </a:pPr>
              <a:r>
                <a:rPr lang="fr-FR" sz="1100" i="1">
                  <a:solidFill>
                    <a:schemeClr val="bg1"/>
                  </a:solidFill>
                  <a:latin typeface="Arial" pitchFamily="34" charset="0"/>
                </a:rPr>
                <a:t>Completed: 	Q4 ’06</a:t>
              </a:r>
            </a:p>
            <a:p>
              <a:pPr>
                <a:tabLst>
                  <a:tab pos="895350" algn="l"/>
                </a:tabLst>
                <a:defRPr/>
              </a:pPr>
              <a:r>
                <a:rPr lang="fr-FR" sz="1100" i="1">
                  <a:solidFill>
                    <a:schemeClr val="bg1"/>
                  </a:solidFill>
                  <a:latin typeface="Arial" pitchFamily="34" charset="0"/>
                </a:rPr>
                <a:t>Ratified:	Q1 ‘07</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bwMode="auto">
          <a:xfrm>
            <a:off x="642938" y="214313"/>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t>Summary of 802.15.4a- UWB	</a:t>
            </a:r>
            <a:r>
              <a:rPr>
                <a:latin typeface="Times New Roman" pitchFamily="18" charset="0"/>
              </a:rPr>
              <a:t> I</a:t>
            </a:r>
            <a:endParaRPr/>
          </a:p>
        </p:txBody>
      </p:sp>
      <p:sp>
        <p:nvSpPr>
          <p:cNvPr id="3" name="Subtitle 2"/>
          <p:cNvSpPr>
            <a:spLocks noGrp="1"/>
          </p:cNvSpPr>
          <p:nvPr>
            <p:ph type="subTitle" idx="1"/>
          </p:nvPr>
        </p:nvSpPr>
        <p:spPr>
          <a:xfrm>
            <a:off x="642938" y="928688"/>
            <a:ext cx="8143875" cy="5572125"/>
          </a:xfrm>
        </p:spPr>
        <p:txBody>
          <a:bodyPr rtlCol="0">
            <a:normAutofit fontScale="92500" lnSpcReduction="20000"/>
          </a:bodyPr>
          <a:lstStyle/>
          <a:p>
            <a:pPr eaLnBrk="1" fontAlgn="auto" hangingPunct="1">
              <a:spcAft>
                <a:spcPts val="0"/>
              </a:spcAft>
              <a:defRPr/>
            </a:pPr>
            <a:r>
              <a:rPr lang="en-IE" dirty="0" smtClean="0"/>
              <a:t> Ultra-Wideband alternative PHY for 802.15.4</a:t>
            </a:r>
          </a:p>
          <a:p>
            <a:pPr eaLnBrk="1" fontAlgn="auto" hangingPunct="1">
              <a:spcAft>
                <a:spcPts val="0"/>
              </a:spcAft>
              <a:defRPr/>
            </a:pPr>
            <a:endParaRPr lang="en-IE" dirty="0" smtClean="0"/>
          </a:p>
          <a:p>
            <a:pPr eaLnBrk="1" fontAlgn="auto" hangingPunct="1">
              <a:spcAft>
                <a:spcPts val="0"/>
              </a:spcAft>
              <a:defRPr/>
            </a:pPr>
            <a:r>
              <a:rPr lang="en-IE" dirty="0" smtClean="0"/>
              <a:t>Advantages vis-à-vis 15.4:</a:t>
            </a:r>
            <a:endParaRPr lang="en-IE" dirty="0"/>
          </a:p>
          <a:p>
            <a:pPr lvl="1" eaLnBrk="1" fontAlgn="auto" hangingPunct="1">
              <a:spcAft>
                <a:spcPts val="0"/>
              </a:spcAft>
              <a:defRPr/>
            </a:pPr>
            <a:r>
              <a:rPr lang="en-IE" dirty="0" smtClean="0"/>
              <a:t>Lower power</a:t>
            </a:r>
          </a:p>
          <a:p>
            <a:pPr lvl="1" eaLnBrk="1" fontAlgn="auto" hangingPunct="1">
              <a:spcAft>
                <a:spcPts val="0"/>
              </a:spcAft>
              <a:defRPr/>
            </a:pPr>
            <a:r>
              <a:rPr lang="en-IE" dirty="0" smtClean="0"/>
              <a:t>Better multipath immunity</a:t>
            </a:r>
          </a:p>
          <a:p>
            <a:pPr lvl="1" eaLnBrk="1" fontAlgn="auto" hangingPunct="1">
              <a:spcAft>
                <a:spcPts val="0"/>
              </a:spcAft>
              <a:defRPr/>
            </a:pPr>
            <a:r>
              <a:rPr lang="en-IE" dirty="0" smtClean="0"/>
              <a:t>Precision RTLS capable</a:t>
            </a:r>
          </a:p>
          <a:p>
            <a:pPr lvl="1" eaLnBrk="1" fontAlgn="auto" hangingPunct="1">
              <a:spcAft>
                <a:spcPts val="0"/>
              </a:spcAft>
              <a:defRPr/>
            </a:pPr>
            <a:r>
              <a:rPr lang="en-IE" dirty="0" smtClean="0"/>
              <a:t>High Data rates</a:t>
            </a:r>
          </a:p>
          <a:p>
            <a:pPr lvl="2" eaLnBrk="1" fontAlgn="auto" hangingPunct="1">
              <a:spcAft>
                <a:spcPts val="0"/>
              </a:spcAft>
              <a:defRPr/>
            </a:pPr>
            <a:r>
              <a:rPr lang="en-IE" dirty="0" smtClean="0">
                <a:solidFill>
                  <a:schemeClr val="tx1"/>
                </a:solidFill>
              </a:rPr>
              <a:t>Allows shorter packets, higher tag density, even lower power</a:t>
            </a:r>
          </a:p>
          <a:p>
            <a:pPr eaLnBrk="1" fontAlgn="auto" hangingPunct="1">
              <a:spcAft>
                <a:spcPts val="0"/>
              </a:spcAft>
              <a:defRPr/>
            </a:pPr>
            <a:r>
              <a:rPr lang="en-IE" dirty="0" smtClean="0"/>
              <a:t>Bitrates</a:t>
            </a:r>
          </a:p>
          <a:p>
            <a:pPr lvl="1" eaLnBrk="1" fontAlgn="auto" hangingPunct="1">
              <a:spcAft>
                <a:spcPts val="0"/>
              </a:spcAft>
              <a:defRPr/>
            </a:pPr>
            <a:r>
              <a:rPr lang="en-IE" dirty="0" smtClean="0"/>
              <a:t>110kbps, 850kbps, 6.8Mbps, </a:t>
            </a:r>
            <a:r>
              <a:rPr lang="en-IE" dirty="0" smtClean="0">
                <a:solidFill>
                  <a:schemeClr val="bg1">
                    <a:lumMod val="65000"/>
                  </a:schemeClr>
                </a:solidFill>
              </a:rPr>
              <a:t>27Mbps</a:t>
            </a:r>
            <a:endParaRPr lang="en-IE" dirty="0">
              <a:solidFill>
                <a:schemeClr val="bg1">
                  <a:lumMod val="65000"/>
                </a:schemeClr>
              </a:solidFill>
            </a:endParaRPr>
          </a:p>
          <a:p>
            <a:pPr eaLnBrk="1" fontAlgn="auto" hangingPunct="1">
              <a:spcAft>
                <a:spcPts val="0"/>
              </a:spcAft>
              <a:defRPr/>
            </a:pPr>
            <a:endParaRPr lang="en-IE" dirty="0" smtClean="0"/>
          </a:p>
          <a:p>
            <a:pPr eaLnBrk="1" fontAlgn="auto" hangingPunct="1">
              <a:spcAft>
                <a:spcPts val="0"/>
              </a:spcAft>
              <a:defRPr/>
            </a:pPr>
            <a:r>
              <a:rPr lang="en-IE" dirty="0" smtClean="0"/>
              <a:t>Pulse Repetition Frequencies</a:t>
            </a:r>
          </a:p>
          <a:p>
            <a:pPr lvl="1" eaLnBrk="1" fontAlgn="auto" hangingPunct="1">
              <a:spcAft>
                <a:spcPts val="0"/>
              </a:spcAft>
              <a:defRPr/>
            </a:pPr>
            <a:r>
              <a:rPr lang="en-IE" dirty="0" smtClean="0"/>
              <a:t>4MHz, 15.6MHz, 62.4MHz</a:t>
            </a:r>
          </a:p>
          <a:p>
            <a:pPr eaLnBrk="1" fontAlgn="auto" hangingPunct="1">
              <a:spcAft>
                <a:spcPts val="0"/>
              </a:spcAft>
              <a:defRPr/>
            </a:pPr>
            <a:endParaRPr lang="en-IE" dirty="0" smtClean="0"/>
          </a:p>
          <a:p>
            <a:pPr eaLnBrk="1" fontAlgn="auto" hangingPunct="1">
              <a:spcAft>
                <a:spcPts val="0"/>
              </a:spcAft>
              <a:defRPr/>
            </a:pPr>
            <a:r>
              <a:rPr lang="en-IE" dirty="0" smtClean="0"/>
              <a:t>Modulation scheme</a:t>
            </a:r>
          </a:p>
          <a:p>
            <a:pPr lvl="1" eaLnBrk="1" fontAlgn="auto" hangingPunct="1">
              <a:spcAft>
                <a:spcPts val="0"/>
              </a:spcAft>
              <a:defRPr/>
            </a:pPr>
            <a:r>
              <a:rPr lang="en-IE" dirty="0" smtClean="0"/>
              <a:t>Burst position modulation with BPSK</a:t>
            </a:r>
          </a:p>
          <a:p>
            <a:pPr eaLnBrk="1" fontAlgn="auto" hangingPunct="1">
              <a:spcAft>
                <a:spcPts val="0"/>
              </a:spcAft>
              <a:defRPr/>
            </a:pPr>
            <a:endParaRPr lang="en-IE" dirty="0" smtClean="0"/>
          </a:p>
          <a:p>
            <a:pPr eaLnBrk="1" fontAlgn="auto" hangingPunct="1">
              <a:spcAft>
                <a:spcPts val="0"/>
              </a:spcAft>
              <a:defRPr/>
            </a:pPr>
            <a:r>
              <a:rPr lang="en-IE" dirty="0" smtClean="0"/>
              <a:t>FEC Scheme</a:t>
            </a:r>
          </a:p>
          <a:p>
            <a:pPr lvl="1" eaLnBrk="1" fontAlgn="auto" hangingPunct="1">
              <a:spcAft>
                <a:spcPts val="0"/>
              </a:spcAft>
              <a:defRPr/>
            </a:pPr>
            <a:r>
              <a:rPr lang="en-IE" dirty="0" smtClean="0"/>
              <a:t>Systematic </a:t>
            </a:r>
            <a:r>
              <a:rPr lang="en-IE" dirty="0" err="1" smtClean="0"/>
              <a:t>Convolutional</a:t>
            </a:r>
            <a:r>
              <a:rPr lang="en-IE" dirty="0" smtClean="0"/>
              <a:t> Code</a:t>
            </a:r>
          </a:p>
          <a:p>
            <a:pPr lvl="1" eaLnBrk="1" fontAlgn="auto" hangingPunct="1">
              <a:spcAft>
                <a:spcPts val="0"/>
              </a:spcAft>
              <a:defRPr/>
            </a:pPr>
            <a:r>
              <a:rPr lang="en-IE" dirty="0" smtClean="0"/>
              <a:t>Reed Solomon code</a:t>
            </a:r>
          </a:p>
          <a:p>
            <a:pPr eaLnBrk="1" fontAlgn="auto" hangingPunct="1">
              <a:spcAft>
                <a:spcPts val="0"/>
              </a:spcAft>
              <a:defRPr/>
            </a:pPr>
            <a:endParaRPr lang="en-IE"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bwMode="auto">
          <a:xfrm>
            <a:off x="642938" y="214313"/>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t>Summary of 802.15.4a- UWB 	</a:t>
            </a:r>
            <a:r>
              <a:rPr>
                <a:latin typeface="Times New Roman" pitchFamily="18" charset="0"/>
              </a:rPr>
              <a:t>II</a:t>
            </a:r>
          </a:p>
        </p:txBody>
      </p:sp>
      <p:sp>
        <p:nvSpPr>
          <p:cNvPr id="8195" name="Subtitle 2"/>
          <p:cNvSpPr>
            <a:spLocks noGrp="1"/>
          </p:cNvSpPr>
          <p:nvPr>
            <p:ph type="subTitle" idx="1"/>
          </p:nvPr>
        </p:nvSpPr>
        <p:spPr>
          <a:xfrm>
            <a:off x="642938" y="928688"/>
            <a:ext cx="7715250" cy="5929312"/>
          </a:xfrm>
        </p:spPr>
        <p:txBody>
          <a:bodyPr>
            <a:normAutofit fontScale="92500" lnSpcReduction="10000"/>
          </a:bodyPr>
          <a:lstStyle/>
          <a:p>
            <a:pPr eaLnBrk="1" hangingPunct="1">
              <a:buFont typeface="Arial" charset="0"/>
              <a:buChar char="•"/>
              <a:defRPr/>
            </a:pPr>
            <a:r>
              <a:rPr lang="en-IE" dirty="0" smtClean="0"/>
              <a:t> Ideal channel sounding preamble</a:t>
            </a:r>
          </a:p>
          <a:p>
            <a:pPr lvl="1" eaLnBrk="1" hangingPunct="1">
              <a:buFont typeface="Arial" charset="0"/>
              <a:buChar char="•"/>
              <a:defRPr/>
            </a:pPr>
            <a:r>
              <a:rPr lang="en-IE" dirty="0" smtClean="0"/>
              <a:t> Periodic autocorrelation is an </a:t>
            </a:r>
            <a:r>
              <a:rPr lang="en-IE" i="1" dirty="0" smtClean="0"/>
              <a:t>impulse</a:t>
            </a:r>
            <a:r>
              <a:rPr lang="en-IE" dirty="0" smtClean="0"/>
              <a:t> or </a:t>
            </a:r>
            <a:r>
              <a:rPr lang="en-IE" i="1" dirty="0" err="1" smtClean="0"/>
              <a:t>kronecker</a:t>
            </a:r>
            <a:r>
              <a:rPr lang="en-IE" i="1" dirty="0" smtClean="0"/>
              <a:t> delta function</a:t>
            </a:r>
          </a:p>
          <a:p>
            <a:pPr eaLnBrk="1" hangingPunct="1">
              <a:buFont typeface="Arial" charset="0"/>
              <a:buChar char="•"/>
              <a:defRPr/>
            </a:pPr>
            <a:endParaRPr lang="en-IE" dirty="0" smtClean="0"/>
          </a:p>
          <a:p>
            <a:pPr eaLnBrk="1" hangingPunct="1">
              <a:buFont typeface="Arial" charset="0"/>
              <a:buChar char="•"/>
              <a:defRPr/>
            </a:pPr>
            <a:r>
              <a:rPr lang="en-IE" dirty="0" smtClean="0"/>
              <a:t> Bandwidth </a:t>
            </a:r>
          </a:p>
          <a:p>
            <a:pPr lvl="1" eaLnBrk="1" hangingPunct="1">
              <a:buFont typeface="Arial" charset="0"/>
              <a:buChar char="•"/>
              <a:defRPr/>
            </a:pPr>
            <a:r>
              <a:rPr lang="en-IE" dirty="0" smtClean="0"/>
              <a:t> 500MHz, 1100MHz or 1300MHz</a:t>
            </a:r>
          </a:p>
          <a:p>
            <a:pPr eaLnBrk="1" hangingPunct="1">
              <a:buFont typeface="Arial" charset="0"/>
              <a:buChar char="•"/>
              <a:defRPr/>
            </a:pPr>
            <a:endParaRPr lang="en-IE" dirty="0" smtClean="0"/>
          </a:p>
          <a:p>
            <a:pPr eaLnBrk="1" hangingPunct="1">
              <a:buFont typeface="Arial" charset="0"/>
              <a:buChar char="•"/>
              <a:defRPr/>
            </a:pPr>
            <a:r>
              <a:rPr lang="en-IE" dirty="0" smtClean="0"/>
              <a:t>Channels</a:t>
            </a:r>
          </a:p>
          <a:p>
            <a:pPr lvl="1" eaLnBrk="1" hangingPunct="1">
              <a:buFont typeface="Arial" charset="0"/>
              <a:buChar char="•"/>
              <a:defRPr/>
            </a:pPr>
            <a:r>
              <a:rPr lang="en-IE" dirty="0" smtClean="0"/>
              <a:t>15 channels from 3GHz to 10GHz</a:t>
            </a:r>
          </a:p>
          <a:p>
            <a:pPr lvl="1" eaLnBrk="1" hangingPunct="1">
              <a:buFont typeface="Arial" charset="0"/>
              <a:buChar char="•"/>
              <a:defRPr/>
            </a:pPr>
            <a:endParaRPr lang="en-IE" dirty="0" smtClean="0"/>
          </a:p>
          <a:p>
            <a:pPr eaLnBrk="1" hangingPunct="1">
              <a:buFont typeface="Arial" charset="0"/>
              <a:buChar char="•"/>
              <a:defRPr/>
            </a:pPr>
            <a:r>
              <a:rPr lang="en-IE" dirty="0" smtClean="0"/>
              <a:t> Designed to be usable for one-way or two way ranging</a:t>
            </a:r>
          </a:p>
          <a:p>
            <a:pPr eaLnBrk="1" hangingPunct="1">
              <a:buFont typeface="Arial" charset="0"/>
              <a:buChar char="•"/>
              <a:defRPr/>
            </a:pPr>
            <a:endParaRPr lang="en-IE" dirty="0" smtClean="0"/>
          </a:p>
          <a:p>
            <a:pPr eaLnBrk="1" hangingPunct="1">
              <a:buFont typeface="Arial" charset="0"/>
              <a:buChar char="•"/>
              <a:defRPr/>
            </a:pPr>
            <a:r>
              <a:rPr lang="en-IE" dirty="0" smtClean="0"/>
              <a:t> Complexity choice for receiver</a:t>
            </a:r>
          </a:p>
          <a:p>
            <a:pPr lvl="1" eaLnBrk="1" hangingPunct="1">
              <a:buFont typeface="Arial" charset="0"/>
              <a:buChar char="•"/>
              <a:defRPr/>
            </a:pPr>
            <a:r>
              <a:rPr lang="en-IE" dirty="0" smtClean="0"/>
              <a:t>coherent or non-coherent demodulation</a:t>
            </a:r>
          </a:p>
          <a:p>
            <a:pPr lvl="1" eaLnBrk="1" hangingPunct="1">
              <a:buFont typeface="Arial" charset="0"/>
              <a:buChar char="•"/>
              <a:defRPr/>
            </a:pPr>
            <a:r>
              <a:rPr lang="en-IE" dirty="0" smtClean="0"/>
              <a:t>FEC can be ignored by receiver</a:t>
            </a:r>
          </a:p>
          <a:p>
            <a:pPr eaLnBrk="1" hangingPunct="1">
              <a:buFont typeface="Arial" charset="0"/>
              <a:buChar char="•"/>
              <a:defRPr/>
            </a:pPr>
            <a:endParaRPr lang="en-IE" dirty="0" smtClean="0"/>
          </a:p>
          <a:p>
            <a:pPr eaLnBrk="1" hangingPunct="1">
              <a:buFont typeface="Arial" charset="0"/>
              <a:buChar char="•"/>
              <a:defRPr/>
            </a:pPr>
            <a:r>
              <a:rPr lang="en-IE" dirty="0" smtClean="0"/>
              <a:t>Complexity choice for transmitter. Either:</a:t>
            </a:r>
          </a:p>
          <a:p>
            <a:pPr lvl="1" eaLnBrk="1" hangingPunct="1">
              <a:buFont typeface="Arial" charset="0"/>
              <a:buChar char="•"/>
              <a:defRPr/>
            </a:pPr>
            <a:r>
              <a:rPr lang="en-IE" dirty="0" smtClean="0"/>
              <a:t>Pseudo Random Burst of Bipolar Pulses</a:t>
            </a:r>
          </a:p>
          <a:p>
            <a:pPr lvl="2" eaLnBrk="1" hangingPunct="1">
              <a:buFont typeface="Arial" charset="0"/>
              <a:buChar char="•"/>
              <a:defRPr/>
            </a:pPr>
            <a:r>
              <a:rPr lang="en-IE" dirty="0" smtClean="0">
                <a:solidFill>
                  <a:schemeClr val="tx1"/>
                </a:solidFill>
              </a:rPr>
              <a:t>Allows Coherent Decode</a:t>
            </a:r>
          </a:p>
          <a:p>
            <a:pPr lvl="1" eaLnBrk="1" hangingPunct="1">
              <a:buFont typeface="Arial" charset="0"/>
              <a:buChar char="•"/>
              <a:defRPr/>
            </a:pPr>
            <a:r>
              <a:rPr lang="en-IE" dirty="0" smtClean="0"/>
              <a:t>Spurge of Energy whose position is determined by data (C.O.O.K.) </a:t>
            </a:r>
          </a:p>
          <a:p>
            <a:pPr lvl="2" eaLnBrk="1" hangingPunct="1">
              <a:buFont typeface="Arial" charset="0"/>
              <a:buChar char="•"/>
              <a:defRPr/>
            </a:pPr>
            <a:r>
              <a:rPr lang="en-IE" dirty="0" smtClean="0">
                <a:solidFill>
                  <a:schemeClr val="tx1"/>
                </a:solidFill>
              </a:rPr>
              <a:t>Only Non-coherent Decode</a:t>
            </a:r>
          </a:p>
          <a:p>
            <a:pPr lvl="1" eaLnBrk="1" hangingPunct="1">
              <a:buFont typeface="Arial" charset="0"/>
              <a:buChar char="•"/>
              <a:defRPr/>
            </a:pPr>
            <a:endParaRPr lang="en-IE" dirty="0" smtClean="0"/>
          </a:p>
          <a:p>
            <a:pPr eaLnBrk="1" hangingPunct="1">
              <a:buFont typeface="Arial" charset="0"/>
              <a:buChar char="•"/>
              <a:defRPr/>
            </a:pPr>
            <a:endParaRPr lang="en-IE" dirty="0" smtClean="0"/>
          </a:p>
          <a:p>
            <a:pPr eaLnBrk="1" hangingPunct="1">
              <a:buFont typeface="Arial" charset="0"/>
              <a:buChar char="•"/>
              <a:defRPr/>
            </a:pPr>
            <a:endParaRPr lang="en-IE"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571500" y="142875"/>
            <a:ext cx="9572625"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sz="2800" dirty="0"/>
              <a:t>Coherent Link Margin and Range: Tag to Reader</a:t>
            </a:r>
          </a:p>
        </p:txBody>
      </p:sp>
      <p:pic>
        <p:nvPicPr>
          <p:cNvPr id="19459" name="Picture 12"/>
          <p:cNvPicPr>
            <a:picLocks noChangeAspect="1" noChangeArrowheads="1"/>
          </p:cNvPicPr>
          <p:nvPr/>
        </p:nvPicPr>
        <p:blipFill>
          <a:blip r:embed="rId2" cstate="print"/>
          <a:srcRect/>
          <a:stretch>
            <a:fillRect/>
          </a:stretch>
        </p:blipFill>
        <p:spPr bwMode="auto">
          <a:xfrm>
            <a:off x="1052513" y="928688"/>
            <a:ext cx="6877050" cy="502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bwMode="auto">
          <a:xfrm>
            <a:off x="-428625" y="142875"/>
            <a:ext cx="9572625"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sz="2800"/>
              <a:t>Coherent Link Margin and Range: Reader to Tag</a:t>
            </a:r>
          </a:p>
        </p:txBody>
      </p:sp>
      <p:pic>
        <p:nvPicPr>
          <p:cNvPr id="20483" name="Picture 8"/>
          <p:cNvPicPr>
            <a:picLocks noChangeAspect="1" noChangeArrowheads="1"/>
          </p:cNvPicPr>
          <p:nvPr/>
        </p:nvPicPr>
        <p:blipFill>
          <a:blip r:embed="rId2" cstate="print"/>
          <a:srcRect/>
          <a:stretch>
            <a:fillRect/>
          </a:stretch>
        </p:blipFill>
        <p:spPr bwMode="auto">
          <a:xfrm>
            <a:off x="1052513" y="903288"/>
            <a:ext cx="6877050" cy="502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bwMode="auto">
          <a:xfrm>
            <a:off x="3087688" y="4621213"/>
            <a:ext cx="287337"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31" name="Straight Connector 30"/>
          <p:cNvCxnSpPr/>
          <p:nvPr/>
        </p:nvCxnSpPr>
        <p:spPr bwMode="auto">
          <a:xfrm>
            <a:off x="3392488" y="4398963"/>
            <a:ext cx="287337"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46" name="Straight Connector 45"/>
          <p:cNvCxnSpPr/>
          <p:nvPr/>
        </p:nvCxnSpPr>
        <p:spPr bwMode="auto">
          <a:xfrm>
            <a:off x="1354138" y="4887913"/>
            <a:ext cx="287337"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grpSp>
        <p:nvGrpSpPr>
          <p:cNvPr id="10245" name="Group 131"/>
          <p:cNvGrpSpPr>
            <a:grpSpLocks noChangeAspect="1"/>
          </p:cNvGrpSpPr>
          <p:nvPr/>
        </p:nvGrpSpPr>
        <p:grpSpPr bwMode="auto">
          <a:xfrm>
            <a:off x="654050" y="1065213"/>
            <a:ext cx="6851650" cy="4222750"/>
            <a:chOff x="1408" y="1092"/>
            <a:chExt cx="2835" cy="2268"/>
          </a:xfrm>
        </p:grpSpPr>
        <p:sp>
          <p:nvSpPr>
            <p:cNvPr id="10303" name="Rectangle 133"/>
            <p:cNvSpPr>
              <a:spLocks noChangeArrowheads="1"/>
            </p:cNvSpPr>
            <p:nvPr/>
          </p:nvSpPr>
          <p:spPr bwMode="auto">
            <a:xfrm>
              <a:off x="1638" y="1092"/>
              <a:ext cx="2604" cy="2052"/>
            </a:xfrm>
            <a:prstGeom prst="rect">
              <a:avLst/>
            </a:prstGeom>
            <a:noFill/>
            <a:ln w="0">
              <a:solidFill>
                <a:srgbClr val="FFFFFF"/>
              </a:solidFill>
              <a:miter lim="800000"/>
              <a:headEnd/>
              <a:tailEnd/>
            </a:ln>
          </p:spPr>
          <p:txBody>
            <a:bodyPr/>
            <a:lstStyle/>
            <a:p>
              <a:endParaRPr lang="en-IE"/>
            </a:p>
          </p:txBody>
        </p:sp>
        <p:sp>
          <p:nvSpPr>
            <p:cNvPr id="10304" name="Freeform 134"/>
            <p:cNvSpPr>
              <a:spLocks/>
            </p:cNvSpPr>
            <p:nvPr/>
          </p:nvSpPr>
          <p:spPr bwMode="auto">
            <a:xfrm>
              <a:off x="1638" y="1092"/>
              <a:ext cx="1" cy="2052"/>
            </a:xfrm>
            <a:custGeom>
              <a:avLst/>
              <a:gdLst>
                <a:gd name="T0" fmla="*/ 0 w 1"/>
                <a:gd name="T1" fmla="*/ 2147483647 h 342"/>
                <a:gd name="T2" fmla="*/ 0 w 1"/>
                <a:gd name="T3" fmla="*/ 0 h 342"/>
                <a:gd name="T4" fmla="*/ 0 w 1"/>
                <a:gd name="T5" fmla="*/ 0 h 342"/>
                <a:gd name="T6" fmla="*/ 0 60000 65536"/>
                <a:gd name="T7" fmla="*/ 0 60000 65536"/>
                <a:gd name="T8" fmla="*/ 0 60000 65536"/>
                <a:gd name="T9" fmla="*/ 0 w 1"/>
                <a:gd name="T10" fmla="*/ 0 h 342"/>
                <a:gd name="T11" fmla="*/ 1 w 1"/>
                <a:gd name="T12" fmla="*/ 342 h 342"/>
              </a:gdLst>
              <a:ahLst/>
              <a:cxnLst>
                <a:cxn ang="T6">
                  <a:pos x="T0" y="T1"/>
                </a:cxn>
                <a:cxn ang="T7">
                  <a:pos x="T2" y="T3"/>
                </a:cxn>
                <a:cxn ang="T8">
                  <a:pos x="T4" y="T5"/>
                </a:cxn>
              </a:cxnLst>
              <a:rect l="T9" t="T10" r="T11" b="T12"/>
              <a:pathLst>
                <a:path w="1" h="342">
                  <a:moveTo>
                    <a:pt x="0" y="342"/>
                  </a:moveTo>
                  <a:lnTo>
                    <a:pt x="0" y="0"/>
                  </a:lnTo>
                </a:path>
              </a:pathLst>
            </a:custGeom>
            <a:noFill/>
            <a:ln w="0">
              <a:solidFill>
                <a:srgbClr val="000000"/>
              </a:solidFill>
              <a:prstDash val="sysDot"/>
              <a:round/>
              <a:headEnd/>
              <a:tailEnd/>
            </a:ln>
          </p:spPr>
          <p:txBody>
            <a:bodyPr/>
            <a:lstStyle/>
            <a:p>
              <a:endParaRPr lang="en-IE"/>
            </a:p>
          </p:txBody>
        </p:sp>
        <p:sp>
          <p:nvSpPr>
            <p:cNvPr id="51" name="Freeform 135"/>
            <p:cNvSpPr>
              <a:spLocks/>
            </p:cNvSpPr>
            <p:nvPr/>
          </p:nvSpPr>
          <p:spPr bwMode="auto">
            <a:xfrm>
              <a:off x="1878"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52" name="Freeform 136"/>
            <p:cNvSpPr>
              <a:spLocks/>
            </p:cNvSpPr>
            <p:nvPr/>
          </p:nvSpPr>
          <p:spPr bwMode="auto">
            <a:xfrm>
              <a:off x="2118"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53" name="Freeform 137"/>
            <p:cNvSpPr>
              <a:spLocks/>
            </p:cNvSpPr>
            <p:nvPr/>
          </p:nvSpPr>
          <p:spPr bwMode="auto">
            <a:xfrm>
              <a:off x="2358"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54" name="Freeform 138"/>
            <p:cNvSpPr>
              <a:spLocks/>
            </p:cNvSpPr>
            <p:nvPr/>
          </p:nvSpPr>
          <p:spPr bwMode="auto">
            <a:xfrm>
              <a:off x="2598"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55" name="Freeform 139"/>
            <p:cNvSpPr>
              <a:spLocks/>
            </p:cNvSpPr>
            <p:nvPr/>
          </p:nvSpPr>
          <p:spPr bwMode="auto">
            <a:xfrm>
              <a:off x="2838"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56" name="Freeform 140"/>
            <p:cNvSpPr>
              <a:spLocks/>
            </p:cNvSpPr>
            <p:nvPr/>
          </p:nvSpPr>
          <p:spPr bwMode="auto">
            <a:xfrm>
              <a:off x="3084"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57" name="Freeform 141"/>
            <p:cNvSpPr>
              <a:spLocks/>
            </p:cNvSpPr>
            <p:nvPr/>
          </p:nvSpPr>
          <p:spPr bwMode="auto">
            <a:xfrm>
              <a:off x="3324"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58" name="Freeform 142"/>
            <p:cNvSpPr>
              <a:spLocks/>
            </p:cNvSpPr>
            <p:nvPr/>
          </p:nvSpPr>
          <p:spPr bwMode="auto">
            <a:xfrm>
              <a:off x="3564"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59" name="Freeform 143"/>
            <p:cNvSpPr>
              <a:spLocks/>
            </p:cNvSpPr>
            <p:nvPr/>
          </p:nvSpPr>
          <p:spPr bwMode="auto">
            <a:xfrm>
              <a:off x="3804"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60" name="Freeform 144"/>
            <p:cNvSpPr>
              <a:spLocks/>
            </p:cNvSpPr>
            <p:nvPr/>
          </p:nvSpPr>
          <p:spPr bwMode="auto">
            <a:xfrm>
              <a:off x="4044" y="1092"/>
              <a:ext cx="1" cy="2052"/>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chemeClr val="bg1">
                  <a:lumMod val="65000"/>
                </a:schemeClr>
              </a:solidFill>
              <a:prstDash val="dash"/>
              <a:round/>
              <a:headEnd/>
              <a:tailEnd/>
            </a:ln>
          </p:spPr>
          <p:txBody>
            <a:bodyPr/>
            <a:lstStyle/>
            <a:p>
              <a:pPr>
                <a:defRPr/>
              </a:pPr>
              <a:endParaRPr lang="en-IE"/>
            </a:p>
          </p:txBody>
        </p:sp>
        <p:sp>
          <p:nvSpPr>
            <p:cNvPr id="10315" name="Freeform 145"/>
            <p:cNvSpPr>
              <a:spLocks/>
            </p:cNvSpPr>
            <p:nvPr/>
          </p:nvSpPr>
          <p:spPr bwMode="auto">
            <a:xfrm>
              <a:off x="1638" y="3144"/>
              <a:ext cx="2604" cy="1"/>
            </a:xfrm>
            <a:custGeom>
              <a:avLst/>
              <a:gdLst>
                <a:gd name="T0" fmla="*/ 0 w 434"/>
                <a:gd name="T1" fmla="*/ 0 h 1"/>
                <a:gd name="T2" fmla="*/ 2147483647 w 434"/>
                <a:gd name="T3" fmla="*/ 0 h 1"/>
                <a:gd name="T4" fmla="*/ 2147483647 w 434"/>
                <a:gd name="T5" fmla="*/ 0 h 1"/>
                <a:gd name="T6" fmla="*/ 0 60000 65536"/>
                <a:gd name="T7" fmla="*/ 0 60000 65536"/>
                <a:gd name="T8" fmla="*/ 0 60000 65536"/>
                <a:gd name="T9" fmla="*/ 0 w 434"/>
                <a:gd name="T10" fmla="*/ 0 h 1"/>
                <a:gd name="T11" fmla="*/ 434 w 434"/>
                <a:gd name="T12" fmla="*/ 1 h 1"/>
              </a:gdLst>
              <a:ahLst/>
              <a:cxnLst>
                <a:cxn ang="T6">
                  <a:pos x="T0" y="T1"/>
                </a:cxn>
                <a:cxn ang="T7">
                  <a:pos x="T2" y="T3"/>
                </a:cxn>
                <a:cxn ang="T8">
                  <a:pos x="T4" y="T5"/>
                </a:cxn>
              </a:cxnLst>
              <a:rect l="T9" t="T10" r="T11" b="T12"/>
              <a:pathLst>
                <a:path w="434" h="1">
                  <a:moveTo>
                    <a:pt x="0" y="0"/>
                  </a:moveTo>
                  <a:lnTo>
                    <a:pt x="434" y="0"/>
                  </a:lnTo>
                </a:path>
              </a:pathLst>
            </a:custGeom>
            <a:noFill/>
            <a:ln w="0">
              <a:solidFill>
                <a:srgbClr val="000000"/>
              </a:solidFill>
              <a:prstDash val="sysDot"/>
              <a:round/>
              <a:headEnd/>
              <a:tailEnd/>
            </a:ln>
          </p:spPr>
          <p:txBody>
            <a:bodyPr/>
            <a:lstStyle/>
            <a:p>
              <a:endParaRPr lang="en-IE"/>
            </a:p>
          </p:txBody>
        </p:sp>
        <p:sp>
          <p:nvSpPr>
            <p:cNvPr id="62" name="Freeform 146"/>
            <p:cNvSpPr>
              <a:spLocks/>
            </p:cNvSpPr>
            <p:nvPr/>
          </p:nvSpPr>
          <p:spPr bwMode="auto">
            <a:xfrm>
              <a:off x="1638" y="3012"/>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63" name="Freeform 147"/>
            <p:cNvSpPr>
              <a:spLocks/>
            </p:cNvSpPr>
            <p:nvPr/>
          </p:nvSpPr>
          <p:spPr bwMode="auto">
            <a:xfrm>
              <a:off x="1638" y="2886"/>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64" name="Freeform 148"/>
            <p:cNvSpPr>
              <a:spLocks/>
            </p:cNvSpPr>
            <p:nvPr/>
          </p:nvSpPr>
          <p:spPr bwMode="auto">
            <a:xfrm>
              <a:off x="1638" y="2754"/>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65" name="Freeform 149"/>
            <p:cNvSpPr>
              <a:spLocks/>
            </p:cNvSpPr>
            <p:nvPr/>
          </p:nvSpPr>
          <p:spPr bwMode="auto">
            <a:xfrm>
              <a:off x="1638" y="2628"/>
              <a:ext cx="2603" cy="3"/>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66" name="Freeform 150"/>
            <p:cNvSpPr>
              <a:spLocks/>
            </p:cNvSpPr>
            <p:nvPr/>
          </p:nvSpPr>
          <p:spPr bwMode="auto">
            <a:xfrm>
              <a:off x="1638" y="2502"/>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67" name="Freeform 151"/>
            <p:cNvSpPr>
              <a:spLocks/>
            </p:cNvSpPr>
            <p:nvPr/>
          </p:nvSpPr>
          <p:spPr bwMode="auto">
            <a:xfrm>
              <a:off x="1638" y="2370"/>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68" name="Freeform 152"/>
            <p:cNvSpPr>
              <a:spLocks/>
            </p:cNvSpPr>
            <p:nvPr/>
          </p:nvSpPr>
          <p:spPr bwMode="auto">
            <a:xfrm>
              <a:off x="1638" y="2244"/>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69" name="Freeform 153"/>
            <p:cNvSpPr>
              <a:spLocks/>
            </p:cNvSpPr>
            <p:nvPr/>
          </p:nvSpPr>
          <p:spPr bwMode="auto">
            <a:xfrm>
              <a:off x="1638" y="2118"/>
              <a:ext cx="2603" cy="3"/>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70" name="Freeform 154"/>
            <p:cNvSpPr>
              <a:spLocks/>
            </p:cNvSpPr>
            <p:nvPr/>
          </p:nvSpPr>
          <p:spPr bwMode="auto">
            <a:xfrm>
              <a:off x="1638" y="1986"/>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71" name="Freeform 155"/>
            <p:cNvSpPr>
              <a:spLocks/>
            </p:cNvSpPr>
            <p:nvPr/>
          </p:nvSpPr>
          <p:spPr bwMode="auto">
            <a:xfrm>
              <a:off x="1638" y="1860"/>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72" name="Freeform 156"/>
            <p:cNvSpPr>
              <a:spLocks/>
            </p:cNvSpPr>
            <p:nvPr/>
          </p:nvSpPr>
          <p:spPr bwMode="auto">
            <a:xfrm>
              <a:off x="1638" y="1728"/>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73" name="Freeform 157"/>
            <p:cNvSpPr>
              <a:spLocks/>
            </p:cNvSpPr>
            <p:nvPr/>
          </p:nvSpPr>
          <p:spPr bwMode="auto">
            <a:xfrm>
              <a:off x="1638" y="1602"/>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74" name="Freeform 158"/>
            <p:cNvSpPr>
              <a:spLocks/>
            </p:cNvSpPr>
            <p:nvPr/>
          </p:nvSpPr>
          <p:spPr bwMode="auto">
            <a:xfrm>
              <a:off x="1638" y="1476"/>
              <a:ext cx="2603" cy="3"/>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75" name="Freeform 159"/>
            <p:cNvSpPr>
              <a:spLocks/>
            </p:cNvSpPr>
            <p:nvPr/>
          </p:nvSpPr>
          <p:spPr bwMode="auto">
            <a:xfrm>
              <a:off x="1638" y="1344"/>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76" name="Freeform 160"/>
            <p:cNvSpPr>
              <a:spLocks/>
            </p:cNvSpPr>
            <p:nvPr/>
          </p:nvSpPr>
          <p:spPr bwMode="auto">
            <a:xfrm>
              <a:off x="1638" y="1218"/>
              <a:ext cx="2603"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chemeClr val="bg1">
                  <a:lumMod val="65000"/>
                </a:schemeClr>
              </a:solidFill>
              <a:prstDash val="dash"/>
              <a:round/>
              <a:headEnd/>
              <a:tailEnd/>
            </a:ln>
          </p:spPr>
          <p:txBody>
            <a:bodyPr/>
            <a:lstStyle/>
            <a:p>
              <a:pPr>
                <a:defRPr/>
              </a:pPr>
              <a:endParaRPr lang="en-IE"/>
            </a:p>
          </p:txBody>
        </p:sp>
        <p:sp>
          <p:nvSpPr>
            <p:cNvPr id="10331" name="Line 161"/>
            <p:cNvSpPr>
              <a:spLocks noChangeShapeType="1"/>
            </p:cNvSpPr>
            <p:nvPr/>
          </p:nvSpPr>
          <p:spPr bwMode="auto">
            <a:xfrm>
              <a:off x="1638" y="1092"/>
              <a:ext cx="2604" cy="1"/>
            </a:xfrm>
            <a:prstGeom prst="line">
              <a:avLst/>
            </a:prstGeom>
            <a:noFill/>
            <a:ln w="0">
              <a:solidFill>
                <a:srgbClr val="000000"/>
              </a:solidFill>
              <a:round/>
              <a:headEnd/>
              <a:tailEnd/>
            </a:ln>
          </p:spPr>
          <p:txBody>
            <a:bodyPr/>
            <a:lstStyle/>
            <a:p>
              <a:endParaRPr lang="en-IE"/>
            </a:p>
          </p:txBody>
        </p:sp>
        <p:sp>
          <p:nvSpPr>
            <p:cNvPr id="10332" name="Line 162"/>
            <p:cNvSpPr>
              <a:spLocks noChangeShapeType="1"/>
            </p:cNvSpPr>
            <p:nvPr/>
          </p:nvSpPr>
          <p:spPr bwMode="auto">
            <a:xfrm>
              <a:off x="1638" y="3144"/>
              <a:ext cx="2604" cy="1"/>
            </a:xfrm>
            <a:prstGeom prst="line">
              <a:avLst/>
            </a:prstGeom>
            <a:noFill/>
            <a:ln w="0">
              <a:solidFill>
                <a:srgbClr val="000000"/>
              </a:solidFill>
              <a:round/>
              <a:headEnd/>
              <a:tailEnd/>
            </a:ln>
          </p:spPr>
          <p:txBody>
            <a:bodyPr/>
            <a:lstStyle/>
            <a:p>
              <a:endParaRPr lang="en-IE"/>
            </a:p>
          </p:txBody>
        </p:sp>
        <p:sp>
          <p:nvSpPr>
            <p:cNvPr id="10333" name="Line 163"/>
            <p:cNvSpPr>
              <a:spLocks noChangeShapeType="1"/>
            </p:cNvSpPr>
            <p:nvPr/>
          </p:nvSpPr>
          <p:spPr bwMode="auto">
            <a:xfrm flipV="1">
              <a:off x="4242" y="1092"/>
              <a:ext cx="1" cy="2052"/>
            </a:xfrm>
            <a:prstGeom prst="line">
              <a:avLst/>
            </a:prstGeom>
            <a:noFill/>
            <a:ln w="0">
              <a:solidFill>
                <a:srgbClr val="000000"/>
              </a:solidFill>
              <a:round/>
              <a:headEnd/>
              <a:tailEnd/>
            </a:ln>
          </p:spPr>
          <p:txBody>
            <a:bodyPr/>
            <a:lstStyle/>
            <a:p>
              <a:endParaRPr lang="en-IE"/>
            </a:p>
          </p:txBody>
        </p:sp>
        <p:sp>
          <p:nvSpPr>
            <p:cNvPr id="10334" name="Line 164"/>
            <p:cNvSpPr>
              <a:spLocks noChangeShapeType="1"/>
            </p:cNvSpPr>
            <p:nvPr/>
          </p:nvSpPr>
          <p:spPr bwMode="auto">
            <a:xfrm flipV="1">
              <a:off x="1638" y="1092"/>
              <a:ext cx="1" cy="2052"/>
            </a:xfrm>
            <a:prstGeom prst="line">
              <a:avLst/>
            </a:prstGeom>
            <a:noFill/>
            <a:ln w="0">
              <a:solidFill>
                <a:srgbClr val="000000"/>
              </a:solidFill>
              <a:round/>
              <a:headEnd/>
              <a:tailEnd/>
            </a:ln>
          </p:spPr>
          <p:txBody>
            <a:bodyPr/>
            <a:lstStyle/>
            <a:p>
              <a:endParaRPr lang="en-IE"/>
            </a:p>
          </p:txBody>
        </p:sp>
        <p:sp>
          <p:nvSpPr>
            <p:cNvPr id="10335" name="Line 165"/>
            <p:cNvSpPr>
              <a:spLocks noChangeShapeType="1"/>
            </p:cNvSpPr>
            <p:nvPr/>
          </p:nvSpPr>
          <p:spPr bwMode="auto">
            <a:xfrm>
              <a:off x="1638" y="3144"/>
              <a:ext cx="2604" cy="1"/>
            </a:xfrm>
            <a:prstGeom prst="line">
              <a:avLst/>
            </a:prstGeom>
            <a:noFill/>
            <a:ln w="0">
              <a:solidFill>
                <a:srgbClr val="000000"/>
              </a:solidFill>
              <a:round/>
              <a:headEnd/>
              <a:tailEnd/>
            </a:ln>
          </p:spPr>
          <p:txBody>
            <a:bodyPr/>
            <a:lstStyle/>
            <a:p>
              <a:endParaRPr lang="en-IE"/>
            </a:p>
          </p:txBody>
        </p:sp>
        <p:sp>
          <p:nvSpPr>
            <p:cNvPr id="10336" name="Line 166"/>
            <p:cNvSpPr>
              <a:spLocks noChangeShapeType="1"/>
            </p:cNvSpPr>
            <p:nvPr/>
          </p:nvSpPr>
          <p:spPr bwMode="auto">
            <a:xfrm flipV="1">
              <a:off x="1638" y="1092"/>
              <a:ext cx="1" cy="2052"/>
            </a:xfrm>
            <a:prstGeom prst="line">
              <a:avLst/>
            </a:prstGeom>
            <a:noFill/>
            <a:ln w="0">
              <a:solidFill>
                <a:srgbClr val="000000"/>
              </a:solidFill>
              <a:round/>
              <a:headEnd/>
              <a:tailEnd/>
            </a:ln>
          </p:spPr>
          <p:txBody>
            <a:bodyPr/>
            <a:lstStyle/>
            <a:p>
              <a:endParaRPr lang="en-IE"/>
            </a:p>
          </p:txBody>
        </p:sp>
        <p:sp>
          <p:nvSpPr>
            <p:cNvPr id="10337" name="Line 167"/>
            <p:cNvSpPr>
              <a:spLocks noChangeShapeType="1"/>
            </p:cNvSpPr>
            <p:nvPr/>
          </p:nvSpPr>
          <p:spPr bwMode="auto">
            <a:xfrm flipV="1">
              <a:off x="1638" y="3114"/>
              <a:ext cx="1" cy="30"/>
            </a:xfrm>
            <a:prstGeom prst="line">
              <a:avLst/>
            </a:prstGeom>
            <a:noFill/>
            <a:ln w="0">
              <a:solidFill>
                <a:srgbClr val="000000"/>
              </a:solidFill>
              <a:round/>
              <a:headEnd/>
              <a:tailEnd/>
            </a:ln>
          </p:spPr>
          <p:txBody>
            <a:bodyPr/>
            <a:lstStyle/>
            <a:p>
              <a:endParaRPr lang="en-IE"/>
            </a:p>
          </p:txBody>
        </p:sp>
        <p:sp>
          <p:nvSpPr>
            <p:cNvPr id="10338" name="Line 168"/>
            <p:cNvSpPr>
              <a:spLocks noChangeShapeType="1"/>
            </p:cNvSpPr>
            <p:nvPr/>
          </p:nvSpPr>
          <p:spPr bwMode="auto">
            <a:xfrm>
              <a:off x="1638" y="1092"/>
              <a:ext cx="1" cy="24"/>
            </a:xfrm>
            <a:prstGeom prst="line">
              <a:avLst/>
            </a:prstGeom>
            <a:noFill/>
            <a:ln w="0">
              <a:solidFill>
                <a:srgbClr val="000000"/>
              </a:solidFill>
              <a:round/>
              <a:headEnd/>
              <a:tailEnd/>
            </a:ln>
          </p:spPr>
          <p:txBody>
            <a:bodyPr/>
            <a:lstStyle/>
            <a:p>
              <a:endParaRPr lang="en-IE"/>
            </a:p>
          </p:txBody>
        </p:sp>
        <p:sp>
          <p:nvSpPr>
            <p:cNvPr id="10339" name="Rectangle 169"/>
            <p:cNvSpPr>
              <a:spLocks noChangeArrowheads="1"/>
            </p:cNvSpPr>
            <p:nvPr/>
          </p:nvSpPr>
          <p:spPr bwMode="auto">
            <a:xfrm>
              <a:off x="1620" y="3162"/>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0</a:t>
              </a:r>
              <a:endParaRPr lang="en-US"/>
            </a:p>
          </p:txBody>
        </p:sp>
        <p:sp>
          <p:nvSpPr>
            <p:cNvPr id="10340" name="Line 170"/>
            <p:cNvSpPr>
              <a:spLocks noChangeShapeType="1"/>
            </p:cNvSpPr>
            <p:nvPr/>
          </p:nvSpPr>
          <p:spPr bwMode="auto">
            <a:xfrm flipV="1">
              <a:off x="1878" y="3114"/>
              <a:ext cx="1" cy="30"/>
            </a:xfrm>
            <a:prstGeom prst="line">
              <a:avLst/>
            </a:prstGeom>
            <a:noFill/>
            <a:ln w="0">
              <a:solidFill>
                <a:srgbClr val="000000"/>
              </a:solidFill>
              <a:round/>
              <a:headEnd/>
              <a:tailEnd/>
            </a:ln>
          </p:spPr>
          <p:txBody>
            <a:bodyPr/>
            <a:lstStyle/>
            <a:p>
              <a:endParaRPr lang="en-IE"/>
            </a:p>
          </p:txBody>
        </p:sp>
        <p:sp>
          <p:nvSpPr>
            <p:cNvPr id="10341" name="Line 171"/>
            <p:cNvSpPr>
              <a:spLocks noChangeShapeType="1"/>
            </p:cNvSpPr>
            <p:nvPr/>
          </p:nvSpPr>
          <p:spPr bwMode="auto">
            <a:xfrm>
              <a:off x="1878" y="1092"/>
              <a:ext cx="1" cy="24"/>
            </a:xfrm>
            <a:prstGeom prst="line">
              <a:avLst/>
            </a:prstGeom>
            <a:noFill/>
            <a:ln w="0">
              <a:solidFill>
                <a:srgbClr val="000000"/>
              </a:solidFill>
              <a:round/>
              <a:headEnd/>
              <a:tailEnd/>
            </a:ln>
          </p:spPr>
          <p:txBody>
            <a:bodyPr/>
            <a:lstStyle/>
            <a:p>
              <a:endParaRPr lang="en-IE"/>
            </a:p>
          </p:txBody>
        </p:sp>
        <p:sp>
          <p:nvSpPr>
            <p:cNvPr id="10342" name="Rectangle 172"/>
            <p:cNvSpPr>
              <a:spLocks noChangeArrowheads="1"/>
            </p:cNvSpPr>
            <p:nvPr/>
          </p:nvSpPr>
          <p:spPr bwMode="auto">
            <a:xfrm>
              <a:off x="1794" y="3162"/>
              <a:ext cx="21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1000</a:t>
              </a:r>
              <a:endParaRPr lang="en-US"/>
            </a:p>
          </p:txBody>
        </p:sp>
        <p:sp>
          <p:nvSpPr>
            <p:cNvPr id="10343" name="Line 173"/>
            <p:cNvSpPr>
              <a:spLocks noChangeShapeType="1"/>
            </p:cNvSpPr>
            <p:nvPr/>
          </p:nvSpPr>
          <p:spPr bwMode="auto">
            <a:xfrm flipV="1">
              <a:off x="2118" y="3114"/>
              <a:ext cx="1" cy="30"/>
            </a:xfrm>
            <a:prstGeom prst="line">
              <a:avLst/>
            </a:prstGeom>
            <a:noFill/>
            <a:ln w="0">
              <a:solidFill>
                <a:srgbClr val="000000"/>
              </a:solidFill>
              <a:round/>
              <a:headEnd/>
              <a:tailEnd/>
            </a:ln>
          </p:spPr>
          <p:txBody>
            <a:bodyPr/>
            <a:lstStyle/>
            <a:p>
              <a:endParaRPr lang="en-IE"/>
            </a:p>
          </p:txBody>
        </p:sp>
        <p:sp>
          <p:nvSpPr>
            <p:cNvPr id="10344" name="Line 174"/>
            <p:cNvSpPr>
              <a:spLocks noChangeShapeType="1"/>
            </p:cNvSpPr>
            <p:nvPr/>
          </p:nvSpPr>
          <p:spPr bwMode="auto">
            <a:xfrm>
              <a:off x="2118" y="1092"/>
              <a:ext cx="1" cy="24"/>
            </a:xfrm>
            <a:prstGeom prst="line">
              <a:avLst/>
            </a:prstGeom>
            <a:noFill/>
            <a:ln w="0">
              <a:solidFill>
                <a:srgbClr val="000000"/>
              </a:solidFill>
              <a:round/>
              <a:headEnd/>
              <a:tailEnd/>
            </a:ln>
          </p:spPr>
          <p:txBody>
            <a:bodyPr/>
            <a:lstStyle/>
            <a:p>
              <a:endParaRPr lang="en-IE"/>
            </a:p>
          </p:txBody>
        </p:sp>
        <p:sp>
          <p:nvSpPr>
            <p:cNvPr id="10345" name="Rectangle 175"/>
            <p:cNvSpPr>
              <a:spLocks noChangeArrowheads="1"/>
            </p:cNvSpPr>
            <p:nvPr/>
          </p:nvSpPr>
          <p:spPr bwMode="auto">
            <a:xfrm>
              <a:off x="2034" y="3162"/>
              <a:ext cx="21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2000</a:t>
              </a:r>
              <a:endParaRPr lang="en-US"/>
            </a:p>
          </p:txBody>
        </p:sp>
        <p:sp>
          <p:nvSpPr>
            <p:cNvPr id="10346" name="Line 176"/>
            <p:cNvSpPr>
              <a:spLocks noChangeShapeType="1"/>
            </p:cNvSpPr>
            <p:nvPr/>
          </p:nvSpPr>
          <p:spPr bwMode="auto">
            <a:xfrm flipV="1">
              <a:off x="2358" y="3114"/>
              <a:ext cx="1" cy="30"/>
            </a:xfrm>
            <a:prstGeom prst="line">
              <a:avLst/>
            </a:prstGeom>
            <a:noFill/>
            <a:ln w="0">
              <a:solidFill>
                <a:srgbClr val="000000"/>
              </a:solidFill>
              <a:round/>
              <a:headEnd/>
              <a:tailEnd/>
            </a:ln>
          </p:spPr>
          <p:txBody>
            <a:bodyPr/>
            <a:lstStyle/>
            <a:p>
              <a:endParaRPr lang="en-IE"/>
            </a:p>
          </p:txBody>
        </p:sp>
        <p:sp>
          <p:nvSpPr>
            <p:cNvPr id="10347" name="Line 177"/>
            <p:cNvSpPr>
              <a:spLocks noChangeShapeType="1"/>
            </p:cNvSpPr>
            <p:nvPr/>
          </p:nvSpPr>
          <p:spPr bwMode="auto">
            <a:xfrm>
              <a:off x="2358" y="1092"/>
              <a:ext cx="1" cy="24"/>
            </a:xfrm>
            <a:prstGeom prst="line">
              <a:avLst/>
            </a:prstGeom>
            <a:noFill/>
            <a:ln w="0">
              <a:solidFill>
                <a:srgbClr val="000000"/>
              </a:solidFill>
              <a:round/>
              <a:headEnd/>
              <a:tailEnd/>
            </a:ln>
          </p:spPr>
          <p:txBody>
            <a:bodyPr/>
            <a:lstStyle/>
            <a:p>
              <a:endParaRPr lang="en-IE"/>
            </a:p>
          </p:txBody>
        </p:sp>
        <p:sp>
          <p:nvSpPr>
            <p:cNvPr id="10348" name="Rectangle 178"/>
            <p:cNvSpPr>
              <a:spLocks noChangeArrowheads="1"/>
            </p:cNvSpPr>
            <p:nvPr/>
          </p:nvSpPr>
          <p:spPr bwMode="auto">
            <a:xfrm>
              <a:off x="2274" y="3162"/>
              <a:ext cx="21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3000</a:t>
              </a:r>
              <a:endParaRPr lang="en-US"/>
            </a:p>
          </p:txBody>
        </p:sp>
        <p:sp>
          <p:nvSpPr>
            <p:cNvPr id="10349" name="Line 179"/>
            <p:cNvSpPr>
              <a:spLocks noChangeShapeType="1"/>
            </p:cNvSpPr>
            <p:nvPr/>
          </p:nvSpPr>
          <p:spPr bwMode="auto">
            <a:xfrm flipV="1">
              <a:off x="2598" y="3114"/>
              <a:ext cx="1" cy="30"/>
            </a:xfrm>
            <a:prstGeom prst="line">
              <a:avLst/>
            </a:prstGeom>
            <a:noFill/>
            <a:ln w="0">
              <a:solidFill>
                <a:srgbClr val="000000"/>
              </a:solidFill>
              <a:round/>
              <a:headEnd/>
              <a:tailEnd/>
            </a:ln>
          </p:spPr>
          <p:txBody>
            <a:bodyPr/>
            <a:lstStyle/>
            <a:p>
              <a:endParaRPr lang="en-IE"/>
            </a:p>
          </p:txBody>
        </p:sp>
        <p:sp>
          <p:nvSpPr>
            <p:cNvPr id="10350" name="Line 180"/>
            <p:cNvSpPr>
              <a:spLocks noChangeShapeType="1"/>
            </p:cNvSpPr>
            <p:nvPr/>
          </p:nvSpPr>
          <p:spPr bwMode="auto">
            <a:xfrm>
              <a:off x="2598" y="1092"/>
              <a:ext cx="1" cy="24"/>
            </a:xfrm>
            <a:prstGeom prst="line">
              <a:avLst/>
            </a:prstGeom>
            <a:noFill/>
            <a:ln w="0">
              <a:solidFill>
                <a:srgbClr val="000000"/>
              </a:solidFill>
              <a:round/>
              <a:headEnd/>
              <a:tailEnd/>
            </a:ln>
          </p:spPr>
          <p:txBody>
            <a:bodyPr/>
            <a:lstStyle/>
            <a:p>
              <a:endParaRPr lang="en-IE"/>
            </a:p>
          </p:txBody>
        </p:sp>
        <p:sp>
          <p:nvSpPr>
            <p:cNvPr id="10351" name="Rectangle 181"/>
            <p:cNvSpPr>
              <a:spLocks noChangeArrowheads="1"/>
            </p:cNvSpPr>
            <p:nvPr/>
          </p:nvSpPr>
          <p:spPr bwMode="auto">
            <a:xfrm>
              <a:off x="2514" y="3162"/>
              <a:ext cx="21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4000</a:t>
              </a:r>
              <a:endParaRPr lang="en-US"/>
            </a:p>
          </p:txBody>
        </p:sp>
        <p:sp>
          <p:nvSpPr>
            <p:cNvPr id="10352" name="Line 182"/>
            <p:cNvSpPr>
              <a:spLocks noChangeShapeType="1"/>
            </p:cNvSpPr>
            <p:nvPr/>
          </p:nvSpPr>
          <p:spPr bwMode="auto">
            <a:xfrm flipV="1">
              <a:off x="2838" y="3114"/>
              <a:ext cx="1" cy="30"/>
            </a:xfrm>
            <a:prstGeom prst="line">
              <a:avLst/>
            </a:prstGeom>
            <a:noFill/>
            <a:ln w="0">
              <a:solidFill>
                <a:srgbClr val="000000"/>
              </a:solidFill>
              <a:round/>
              <a:headEnd/>
              <a:tailEnd/>
            </a:ln>
          </p:spPr>
          <p:txBody>
            <a:bodyPr/>
            <a:lstStyle/>
            <a:p>
              <a:endParaRPr lang="en-IE"/>
            </a:p>
          </p:txBody>
        </p:sp>
        <p:sp>
          <p:nvSpPr>
            <p:cNvPr id="10353" name="Line 183"/>
            <p:cNvSpPr>
              <a:spLocks noChangeShapeType="1"/>
            </p:cNvSpPr>
            <p:nvPr/>
          </p:nvSpPr>
          <p:spPr bwMode="auto">
            <a:xfrm>
              <a:off x="2838" y="1092"/>
              <a:ext cx="1" cy="24"/>
            </a:xfrm>
            <a:prstGeom prst="line">
              <a:avLst/>
            </a:prstGeom>
            <a:noFill/>
            <a:ln w="0">
              <a:solidFill>
                <a:srgbClr val="000000"/>
              </a:solidFill>
              <a:round/>
              <a:headEnd/>
              <a:tailEnd/>
            </a:ln>
          </p:spPr>
          <p:txBody>
            <a:bodyPr/>
            <a:lstStyle/>
            <a:p>
              <a:endParaRPr lang="en-IE"/>
            </a:p>
          </p:txBody>
        </p:sp>
        <p:sp>
          <p:nvSpPr>
            <p:cNvPr id="10354" name="Rectangle 184"/>
            <p:cNvSpPr>
              <a:spLocks noChangeArrowheads="1"/>
            </p:cNvSpPr>
            <p:nvPr/>
          </p:nvSpPr>
          <p:spPr bwMode="auto">
            <a:xfrm>
              <a:off x="2754" y="3162"/>
              <a:ext cx="21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5000</a:t>
              </a:r>
              <a:endParaRPr lang="en-US"/>
            </a:p>
          </p:txBody>
        </p:sp>
        <p:sp>
          <p:nvSpPr>
            <p:cNvPr id="10355" name="Line 185"/>
            <p:cNvSpPr>
              <a:spLocks noChangeShapeType="1"/>
            </p:cNvSpPr>
            <p:nvPr/>
          </p:nvSpPr>
          <p:spPr bwMode="auto">
            <a:xfrm flipV="1">
              <a:off x="3084" y="3114"/>
              <a:ext cx="1" cy="30"/>
            </a:xfrm>
            <a:prstGeom prst="line">
              <a:avLst/>
            </a:prstGeom>
            <a:noFill/>
            <a:ln w="0">
              <a:solidFill>
                <a:srgbClr val="000000"/>
              </a:solidFill>
              <a:round/>
              <a:headEnd/>
              <a:tailEnd/>
            </a:ln>
          </p:spPr>
          <p:txBody>
            <a:bodyPr/>
            <a:lstStyle/>
            <a:p>
              <a:endParaRPr lang="en-IE"/>
            </a:p>
          </p:txBody>
        </p:sp>
        <p:sp>
          <p:nvSpPr>
            <p:cNvPr id="10356" name="Line 186"/>
            <p:cNvSpPr>
              <a:spLocks noChangeShapeType="1"/>
            </p:cNvSpPr>
            <p:nvPr/>
          </p:nvSpPr>
          <p:spPr bwMode="auto">
            <a:xfrm>
              <a:off x="3084" y="1092"/>
              <a:ext cx="1" cy="24"/>
            </a:xfrm>
            <a:prstGeom prst="line">
              <a:avLst/>
            </a:prstGeom>
            <a:noFill/>
            <a:ln w="0">
              <a:solidFill>
                <a:srgbClr val="000000"/>
              </a:solidFill>
              <a:round/>
              <a:headEnd/>
              <a:tailEnd/>
            </a:ln>
          </p:spPr>
          <p:txBody>
            <a:bodyPr/>
            <a:lstStyle/>
            <a:p>
              <a:endParaRPr lang="en-IE"/>
            </a:p>
          </p:txBody>
        </p:sp>
        <p:sp>
          <p:nvSpPr>
            <p:cNvPr id="10357" name="Rectangle 187"/>
            <p:cNvSpPr>
              <a:spLocks noChangeArrowheads="1"/>
            </p:cNvSpPr>
            <p:nvPr/>
          </p:nvSpPr>
          <p:spPr bwMode="auto">
            <a:xfrm>
              <a:off x="3000" y="3162"/>
              <a:ext cx="21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6000</a:t>
              </a:r>
              <a:endParaRPr lang="en-US"/>
            </a:p>
          </p:txBody>
        </p:sp>
        <p:sp>
          <p:nvSpPr>
            <p:cNvPr id="10358" name="Line 188"/>
            <p:cNvSpPr>
              <a:spLocks noChangeShapeType="1"/>
            </p:cNvSpPr>
            <p:nvPr/>
          </p:nvSpPr>
          <p:spPr bwMode="auto">
            <a:xfrm flipV="1">
              <a:off x="3324" y="3114"/>
              <a:ext cx="1" cy="30"/>
            </a:xfrm>
            <a:prstGeom prst="line">
              <a:avLst/>
            </a:prstGeom>
            <a:noFill/>
            <a:ln w="0">
              <a:solidFill>
                <a:srgbClr val="000000"/>
              </a:solidFill>
              <a:round/>
              <a:headEnd/>
              <a:tailEnd/>
            </a:ln>
          </p:spPr>
          <p:txBody>
            <a:bodyPr/>
            <a:lstStyle/>
            <a:p>
              <a:endParaRPr lang="en-IE"/>
            </a:p>
          </p:txBody>
        </p:sp>
        <p:sp>
          <p:nvSpPr>
            <p:cNvPr id="10359" name="Line 189"/>
            <p:cNvSpPr>
              <a:spLocks noChangeShapeType="1"/>
            </p:cNvSpPr>
            <p:nvPr/>
          </p:nvSpPr>
          <p:spPr bwMode="auto">
            <a:xfrm>
              <a:off x="3324" y="1092"/>
              <a:ext cx="1" cy="24"/>
            </a:xfrm>
            <a:prstGeom prst="line">
              <a:avLst/>
            </a:prstGeom>
            <a:noFill/>
            <a:ln w="0">
              <a:solidFill>
                <a:srgbClr val="000000"/>
              </a:solidFill>
              <a:round/>
              <a:headEnd/>
              <a:tailEnd/>
            </a:ln>
          </p:spPr>
          <p:txBody>
            <a:bodyPr/>
            <a:lstStyle/>
            <a:p>
              <a:endParaRPr lang="en-IE"/>
            </a:p>
          </p:txBody>
        </p:sp>
        <p:sp>
          <p:nvSpPr>
            <p:cNvPr id="10360" name="Rectangle 190"/>
            <p:cNvSpPr>
              <a:spLocks noChangeArrowheads="1"/>
            </p:cNvSpPr>
            <p:nvPr/>
          </p:nvSpPr>
          <p:spPr bwMode="auto">
            <a:xfrm>
              <a:off x="3240" y="3162"/>
              <a:ext cx="21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7000</a:t>
              </a:r>
              <a:endParaRPr lang="en-US"/>
            </a:p>
          </p:txBody>
        </p:sp>
        <p:sp>
          <p:nvSpPr>
            <p:cNvPr id="10361" name="Line 191"/>
            <p:cNvSpPr>
              <a:spLocks noChangeShapeType="1"/>
            </p:cNvSpPr>
            <p:nvPr/>
          </p:nvSpPr>
          <p:spPr bwMode="auto">
            <a:xfrm flipV="1">
              <a:off x="3564" y="3114"/>
              <a:ext cx="1" cy="30"/>
            </a:xfrm>
            <a:prstGeom prst="line">
              <a:avLst/>
            </a:prstGeom>
            <a:noFill/>
            <a:ln w="0">
              <a:solidFill>
                <a:srgbClr val="000000"/>
              </a:solidFill>
              <a:round/>
              <a:headEnd/>
              <a:tailEnd/>
            </a:ln>
          </p:spPr>
          <p:txBody>
            <a:bodyPr/>
            <a:lstStyle/>
            <a:p>
              <a:endParaRPr lang="en-IE"/>
            </a:p>
          </p:txBody>
        </p:sp>
        <p:sp>
          <p:nvSpPr>
            <p:cNvPr id="10362" name="Line 192"/>
            <p:cNvSpPr>
              <a:spLocks noChangeShapeType="1"/>
            </p:cNvSpPr>
            <p:nvPr/>
          </p:nvSpPr>
          <p:spPr bwMode="auto">
            <a:xfrm>
              <a:off x="3564" y="1092"/>
              <a:ext cx="1" cy="24"/>
            </a:xfrm>
            <a:prstGeom prst="line">
              <a:avLst/>
            </a:prstGeom>
            <a:noFill/>
            <a:ln w="0">
              <a:solidFill>
                <a:srgbClr val="000000"/>
              </a:solidFill>
              <a:round/>
              <a:headEnd/>
              <a:tailEnd/>
            </a:ln>
          </p:spPr>
          <p:txBody>
            <a:bodyPr/>
            <a:lstStyle/>
            <a:p>
              <a:endParaRPr lang="en-IE"/>
            </a:p>
          </p:txBody>
        </p:sp>
        <p:sp>
          <p:nvSpPr>
            <p:cNvPr id="10363" name="Rectangle 193"/>
            <p:cNvSpPr>
              <a:spLocks noChangeArrowheads="1"/>
            </p:cNvSpPr>
            <p:nvPr/>
          </p:nvSpPr>
          <p:spPr bwMode="auto">
            <a:xfrm>
              <a:off x="3480" y="3162"/>
              <a:ext cx="21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8000</a:t>
              </a:r>
              <a:endParaRPr lang="en-US"/>
            </a:p>
          </p:txBody>
        </p:sp>
        <p:sp>
          <p:nvSpPr>
            <p:cNvPr id="10364" name="Line 194"/>
            <p:cNvSpPr>
              <a:spLocks noChangeShapeType="1"/>
            </p:cNvSpPr>
            <p:nvPr/>
          </p:nvSpPr>
          <p:spPr bwMode="auto">
            <a:xfrm flipV="1">
              <a:off x="3804" y="3114"/>
              <a:ext cx="1" cy="30"/>
            </a:xfrm>
            <a:prstGeom prst="line">
              <a:avLst/>
            </a:prstGeom>
            <a:noFill/>
            <a:ln w="0">
              <a:solidFill>
                <a:srgbClr val="000000"/>
              </a:solidFill>
              <a:round/>
              <a:headEnd/>
              <a:tailEnd/>
            </a:ln>
          </p:spPr>
          <p:txBody>
            <a:bodyPr/>
            <a:lstStyle/>
            <a:p>
              <a:endParaRPr lang="en-IE"/>
            </a:p>
          </p:txBody>
        </p:sp>
        <p:sp>
          <p:nvSpPr>
            <p:cNvPr id="10365" name="Line 195"/>
            <p:cNvSpPr>
              <a:spLocks noChangeShapeType="1"/>
            </p:cNvSpPr>
            <p:nvPr/>
          </p:nvSpPr>
          <p:spPr bwMode="auto">
            <a:xfrm>
              <a:off x="3804" y="1092"/>
              <a:ext cx="1" cy="24"/>
            </a:xfrm>
            <a:prstGeom prst="line">
              <a:avLst/>
            </a:prstGeom>
            <a:noFill/>
            <a:ln w="0">
              <a:solidFill>
                <a:srgbClr val="000000"/>
              </a:solidFill>
              <a:round/>
              <a:headEnd/>
              <a:tailEnd/>
            </a:ln>
          </p:spPr>
          <p:txBody>
            <a:bodyPr/>
            <a:lstStyle/>
            <a:p>
              <a:endParaRPr lang="en-IE"/>
            </a:p>
          </p:txBody>
        </p:sp>
        <p:sp>
          <p:nvSpPr>
            <p:cNvPr id="10366" name="Rectangle 196"/>
            <p:cNvSpPr>
              <a:spLocks noChangeArrowheads="1"/>
            </p:cNvSpPr>
            <p:nvPr/>
          </p:nvSpPr>
          <p:spPr bwMode="auto">
            <a:xfrm>
              <a:off x="3720" y="3162"/>
              <a:ext cx="21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9000</a:t>
              </a:r>
              <a:endParaRPr lang="en-US"/>
            </a:p>
          </p:txBody>
        </p:sp>
        <p:sp>
          <p:nvSpPr>
            <p:cNvPr id="10367" name="Line 197"/>
            <p:cNvSpPr>
              <a:spLocks noChangeShapeType="1"/>
            </p:cNvSpPr>
            <p:nvPr/>
          </p:nvSpPr>
          <p:spPr bwMode="auto">
            <a:xfrm flipV="1">
              <a:off x="4044" y="3114"/>
              <a:ext cx="1" cy="30"/>
            </a:xfrm>
            <a:prstGeom prst="line">
              <a:avLst/>
            </a:prstGeom>
            <a:noFill/>
            <a:ln w="0">
              <a:solidFill>
                <a:srgbClr val="000000"/>
              </a:solidFill>
              <a:round/>
              <a:headEnd/>
              <a:tailEnd/>
            </a:ln>
          </p:spPr>
          <p:txBody>
            <a:bodyPr/>
            <a:lstStyle/>
            <a:p>
              <a:endParaRPr lang="en-IE"/>
            </a:p>
          </p:txBody>
        </p:sp>
        <p:sp>
          <p:nvSpPr>
            <p:cNvPr id="10368" name="Line 198"/>
            <p:cNvSpPr>
              <a:spLocks noChangeShapeType="1"/>
            </p:cNvSpPr>
            <p:nvPr/>
          </p:nvSpPr>
          <p:spPr bwMode="auto">
            <a:xfrm>
              <a:off x="4044" y="1092"/>
              <a:ext cx="1" cy="24"/>
            </a:xfrm>
            <a:prstGeom prst="line">
              <a:avLst/>
            </a:prstGeom>
            <a:noFill/>
            <a:ln w="0">
              <a:solidFill>
                <a:srgbClr val="000000"/>
              </a:solidFill>
              <a:round/>
              <a:headEnd/>
              <a:tailEnd/>
            </a:ln>
          </p:spPr>
          <p:txBody>
            <a:bodyPr/>
            <a:lstStyle/>
            <a:p>
              <a:endParaRPr lang="en-IE"/>
            </a:p>
          </p:txBody>
        </p:sp>
        <p:sp>
          <p:nvSpPr>
            <p:cNvPr id="10369" name="Rectangle 199"/>
            <p:cNvSpPr>
              <a:spLocks noChangeArrowheads="1"/>
            </p:cNvSpPr>
            <p:nvPr/>
          </p:nvSpPr>
          <p:spPr bwMode="auto">
            <a:xfrm>
              <a:off x="3942" y="3162"/>
              <a:ext cx="252"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10000</a:t>
              </a:r>
              <a:endParaRPr lang="en-US"/>
            </a:p>
          </p:txBody>
        </p:sp>
        <p:sp>
          <p:nvSpPr>
            <p:cNvPr id="10370" name="Line 200"/>
            <p:cNvSpPr>
              <a:spLocks noChangeShapeType="1"/>
            </p:cNvSpPr>
            <p:nvPr/>
          </p:nvSpPr>
          <p:spPr bwMode="auto">
            <a:xfrm>
              <a:off x="1638" y="3144"/>
              <a:ext cx="24" cy="1"/>
            </a:xfrm>
            <a:prstGeom prst="line">
              <a:avLst/>
            </a:prstGeom>
            <a:noFill/>
            <a:ln w="0">
              <a:solidFill>
                <a:srgbClr val="000000"/>
              </a:solidFill>
              <a:round/>
              <a:headEnd/>
              <a:tailEnd/>
            </a:ln>
          </p:spPr>
          <p:txBody>
            <a:bodyPr/>
            <a:lstStyle/>
            <a:p>
              <a:endParaRPr lang="en-IE"/>
            </a:p>
          </p:txBody>
        </p:sp>
        <p:sp>
          <p:nvSpPr>
            <p:cNvPr id="10371" name="Line 201"/>
            <p:cNvSpPr>
              <a:spLocks noChangeShapeType="1"/>
            </p:cNvSpPr>
            <p:nvPr/>
          </p:nvSpPr>
          <p:spPr bwMode="auto">
            <a:xfrm flipH="1">
              <a:off x="4212" y="3144"/>
              <a:ext cx="30" cy="1"/>
            </a:xfrm>
            <a:prstGeom prst="line">
              <a:avLst/>
            </a:prstGeom>
            <a:noFill/>
            <a:ln w="0">
              <a:solidFill>
                <a:srgbClr val="000000"/>
              </a:solidFill>
              <a:round/>
              <a:headEnd/>
              <a:tailEnd/>
            </a:ln>
          </p:spPr>
          <p:txBody>
            <a:bodyPr/>
            <a:lstStyle/>
            <a:p>
              <a:endParaRPr lang="en-IE"/>
            </a:p>
          </p:txBody>
        </p:sp>
        <p:sp>
          <p:nvSpPr>
            <p:cNvPr id="10372" name="Rectangle 202"/>
            <p:cNvSpPr>
              <a:spLocks noChangeArrowheads="1"/>
            </p:cNvSpPr>
            <p:nvPr/>
          </p:nvSpPr>
          <p:spPr bwMode="auto">
            <a:xfrm>
              <a:off x="1572" y="3096"/>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0</a:t>
              </a:r>
              <a:endParaRPr lang="en-US"/>
            </a:p>
          </p:txBody>
        </p:sp>
        <p:sp>
          <p:nvSpPr>
            <p:cNvPr id="10373" name="Line 203"/>
            <p:cNvSpPr>
              <a:spLocks noChangeShapeType="1"/>
            </p:cNvSpPr>
            <p:nvPr/>
          </p:nvSpPr>
          <p:spPr bwMode="auto">
            <a:xfrm>
              <a:off x="1638" y="3012"/>
              <a:ext cx="24" cy="1"/>
            </a:xfrm>
            <a:prstGeom prst="line">
              <a:avLst/>
            </a:prstGeom>
            <a:noFill/>
            <a:ln w="0">
              <a:solidFill>
                <a:srgbClr val="000000"/>
              </a:solidFill>
              <a:round/>
              <a:headEnd/>
              <a:tailEnd/>
            </a:ln>
          </p:spPr>
          <p:txBody>
            <a:bodyPr/>
            <a:lstStyle/>
            <a:p>
              <a:endParaRPr lang="en-IE"/>
            </a:p>
          </p:txBody>
        </p:sp>
        <p:sp>
          <p:nvSpPr>
            <p:cNvPr id="10374" name="Line 204"/>
            <p:cNvSpPr>
              <a:spLocks noChangeShapeType="1"/>
            </p:cNvSpPr>
            <p:nvPr/>
          </p:nvSpPr>
          <p:spPr bwMode="auto">
            <a:xfrm flipH="1">
              <a:off x="4212" y="3012"/>
              <a:ext cx="30" cy="1"/>
            </a:xfrm>
            <a:prstGeom prst="line">
              <a:avLst/>
            </a:prstGeom>
            <a:noFill/>
            <a:ln w="0">
              <a:solidFill>
                <a:srgbClr val="000000"/>
              </a:solidFill>
              <a:round/>
              <a:headEnd/>
              <a:tailEnd/>
            </a:ln>
          </p:spPr>
          <p:txBody>
            <a:bodyPr/>
            <a:lstStyle/>
            <a:p>
              <a:endParaRPr lang="en-IE"/>
            </a:p>
          </p:txBody>
        </p:sp>
        <p:sp>
          <p:nvSpPr>
            <p:cNvPr id="10375" name="Rectangle 205"/>
            <p:cNvSpPr>
              <a:spLocks noChangeArrowheads="1"/>
            </p:cNvSpPr>
            <p:nvPr/>
          </p:nvSpPr>
          <p:spPr bwMode="auto">
            <a:xfrm>
              <a:off x="1572" y="2964"/>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1</a:t>
              </a:r>
              <a:endParaRPr lang="en-US"/>
            </a:p>
          </p:txBody>
        </p:sp>
        <p:sp>
          <p:nvSpPr>
            <p:cNvPr id="10376" name="Line 206"/>
            <p:cNvSpPr>
              <a:spLocks noChangeShapeType="1"/>
            </p:cNvSpPr>
            <p:nvPr/>
          </p:nvSpPr>
          <p:spPr bwMode="auto">
            <a:xfrm>
              <a:off x="1638" y="2886"/>
              <a:ext cx="24" cy="1"/>
            </a:xfrm>
            <a:prstGeom prst="line">
              <a:avLst/>
            </a:prstGeom>
            <a:noFill/>
            <a:ln w="0">
              <a:solidFill>
                <a:srgbClr val="000000"/>
              </a:solidFill>
              <a:round/>
              <a:headEnd/>
              <a:tailEnd/>
            </a:ln>
          </p:spPr>
          <p:txBody>
            <a:bodyPr/>
            <a:lstStyle/>
            <a:p>
              <a:endParaRPr lang="en-IE"/>
            </a:p>
          </p:txBody>
        </p:sp>
        <p:sp>
          <p:nvSpPr>
            <p:cNvPr id="10377" name="Line 207"/>
            <p:cNvSpPr>
              <a:spLocks noChangeShapeType="1"/>
            </p:cNvSpPr>
            <p:nvPr/>
          </p:nvSpPr>
          <p:spPr bwMode="auto">
            <a:xfrm flipH="1">
              <a:off x="4212" y="2886"/>
              <a:ext cx="30" cy="1"/>
            </a:xfrm>
            <a:prstGeom prst="line">
              <a:avLst/>
            </a:prstGeom>
            <a:noFill/>
            <a:ln w="0">
              <a:solidFill>
                <a:srgbClr val="000000"/>
              </a:solidFill>
              <a:round/>
              <a:headEnd/>
              <a:tailEnd/>
            </a:ln>
          </p:spPr>
          <p:txBody>
            <a:bodyPr/>
            <a:lstStyle/>
            <a:p>
              <a:endParaRPr lang="en-IE"/>
            </a:p>
          </p:txBody>
        </p:sp>
        <p:sp>
          <p:nvSpPr>
            <p:cNvPr id="10378" name="Rectangle 208"/>
            <p:cNvSpPr>
              <a:spLocks noChangeArrowheads="1"/>
            </p:cNvSpPr>
            <p:nvPr/>
          </p:nvSpPr>
          <p:spPr bwMode="auto">
            <a:xfrm>
              <a:off x="1572" y="2838"/>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2</a:t>
              </a:r>
              <a:endParaRPr lang="en-US"/>
            </a:p>
          </p:txBody>
        </p:sp>
        <p:sp>
          <p:nvSpPr>
            <p:cNvPr id="10379" name="Line 209"/>
            <p:cNvSpPr>
              <a:spLocks noChangeShapeType="1"/>
            </p:cNvSpPr>
            <p:nvPr/>
          </p:nvSpPr>
          <p:spPr bwMode="auto">
            <a:xfrm>
              <a:off x="1638" y="2754"/>
              <a:ext cx="24" cy="1"/>
            </a:xfrm>
            <a:prstGeom prst="line">
              <a:avLst/>
            </a:prstGeom>
            <a:noFill/>
            <a:ln w="0">
              <a:solidFill>
                <a:srgbClr val="000000"/>
              </a:solidFill>
              <a:round/>
              <a:headEnd/>
              <a:tailEnd/>
            </a:ln>
          </p:spPr>
          <p:txBody>
            <a:bodyPr/>
            <a:lstStyle/>
            <a:p>
              <a:endParaRPr lang="en-IE"/>
            </a:p>
          </p:txBody>
        </p:sp>
        <p:sp>
          <p:nvSpPr>
            <p:cNvPr id="10380" name="Line 210"/>
            <p:cNvSpPr>
              <a:spLocks noChangeShapeType="1"/>
            </p:cNvSpPr>
            <p:nvPr/>
          </p:nvSpPr>
          <p:spPr bwMode="auto">
            <a:xfrm flipH="1">
              <a:off x="4212" y="2754"/>
              <a:ext cx="30" cy="1"/>
            </a:xfrm>
            <a:prstGeom prst="line">
              <a:avLst/>
            </a:prstGeom>
            <a:noFill/>
            <a:ln w="0">
              <a:solidFill>
                <a:srgbClr val="000000"/>
              </a:solidFill>
              <a:round/>
              <a:headEnd/>
              <a:tailEnd/>
            </a:ln>
          </p:spPr>
          <p:txBody>
            <a:bodyPr/>
            <a:lstStyle/>
            <a:p>
              <a:endParaRPr lang="en-IE"/>
            </a:p>
          </p:txBody>
        </p:sp>
        <p:sp>
          <p:nvSpPr>
            <p:cNvPr id="10381" name="Rectangle 211"/>
            <p:cNvSpPr>
              <a:spLocks noChangeArrowheads="1"/>
            </p:cNvSpPr>
            <p:nvPr/>
          </p:nvSpPr>
          <p:spPr bwMode="auto">
            <a:xfrm>
              <a:off x="1572" y="2706"/>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3</a:t>
              </a:r>
              <a:endParaRPr lang="en-US"/>
            </a:p>
          </p:txBody>
        </p:sp>
        <p:sp>
          <p:nvSpPr>
            <p:cNvPr id="10382" name="Line 212"/>
            <p:cNvSpPr>
              <a:spLocks noChangeShapeType="1"/>
            </p:cNvSpPr>
            <p:nvPr/>
          </p:nvSpPr>
          <p:spPr bwMode="auto">
            <a:xfrm>
              <a:off x="1638" y="2628"/>
              <a:ext cx="24" cy="1"/>
            </a:xfrm>
            <a:prstGeom prst="line">
              <a:avLst/>
            </a:prstGeom>
            <a:noFill/>
            <a:ln w="0">
              <a:solidFill>
                <a:srgbClr val="000000"/>
              </a:solidFill>
              <a:round/>
              <a:headEnd/>
              <a:tailEnd/>
            </a:ln>
          </p:spPr>
          <p:txBody>
            <a:bodyPr/>
            <a:lstStyle/>
            <a:p>
              <a:endParaRPr lang="en-IE"/>
            </a:p>
          </p:txBody>
        </p:sp>
        <p:sp>
          <p:nvSpPr>
            <p:cNvPr id="10383" name="Line 213"/>
            <p:cNvSpPr>
              <a:spLocks noChangeShapeType="1"/>
            </p:cNvSpPr>
            <p:nvPr/>
          </p:nvSpPr>
          <p:spPr bwMode="auto">
            <a:xfrm flipH="1">
              <a:off x="4212" y="2628"/>
              <a:ext cx="30" cy="1"/>
            </a:xfrm>
            <a:prstGeom prst="line">
              <a:avLst/>
            </a:prstGeom>
            <a:noFill/>
            <a:ln w="0">
              <a:solidFill>
                <a:srgbClr val="000000"/>
              </a:solidFill>
              <a:round/>
              <a:headEnd/>
              <a:tailEnd/>
            </a:ln>
          </p:spPr>
          <p:txBody>
            <a:bodyPr/>
            <a:lstStyle/>
            <a:p>
              <a:endParaRPr lang="en-IE"/>
            </a:p>
          </p:txBody>
        </p:sp>
        <p:sp>
          <p:nvSpPr>
            <p:cNvPr id="10384" name="Rectangle 214"/>
            <p:cNvSpPr>
              <a:spLocks noChangeArrowheads="1"/>
            </p:cNvSpPr>
            <p:nvPr/>
          </p:nvSpPr>
          <p:spPr bwMode="auto">
            <a:xfrm>
              <a:off x="1572" y="2580"/>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4</a:t>
              </a:r>
              <a:endParaRPr lang="en-US"/>
            </a:p>
          </p:txBody>
        </p:sp>
        <p:sp>
          <p:nvSpPr>
            <p:cNvPr id="10385" name="Line 215"/>
            <p:cNvSpPr>
              <a:spLocks noChangeShapeType="1"/>
            </p:cNvSpPr>
            <p:nvPr/>
          </p:nvSpPr>
          <p:spPr bwMode="auto">
            <a:xfrm>
              <a:off x="1638" y="2502"/>
              <a:ext cx="24" cy="1"/>
            </a:xfrm>
            <a:prstGeom prst="line">
              <a:avLst/>
            </a:prstGeom>
            <a:noFill/>
            <a:ln w="0">
              <a:solidFill>
                <a:srgbClr val="000000"/>
              </a:solidFill>
              <a:round/>
              <a:headEnd/>
              <a:tailEnd/>
            </a:ln>
          </p:spPr>
          <p:txBody>
            <a:bodyPr/>
            <a:lstStyle/>
            <a:p>
              <a:endParaRPr lang="en-IE"/>
            </a:p>
          </p:txBody>
        </p:sp>
        <p:sp>
          <p:nvSpPr>
            <p:cNvPr id="10386" name="Line 216"/>
            <p:cNvSpPr>
              <a:spLocks noChangeShapeType="1"/>
            </p:cNvSpPr>
            <p:nvPr/>
          </p:nvSpPr>
          <p:spPr bwMode="auto">
            <a:xfrm flipH="1">
              <a:off x="4212" y="2502"/>
              <a:ext cx="30" cy="1"/>
            </a:xfrm>
            <a:prstGeom prst="line">
              <a:avLst/>
            </a:prstGeom>
            <a:noFill/>
            <a:ln w="0">
              <a:solidFill>
                <a:srgbClr val="000000"/>
              </a:solidFill>
              <a:round/>
              <a:headEnd/>
              <a:tailEnd/>
            </a:ln>
          </p:spPr>
          <p:txBody>
            <a:bodyPr/>
            <a:lstStyle/>
            <a:p>
              <a:endParaRPr lang="en-IE"/>
            </a:p>
          </p:txBody>
        </p:sp>
        <p:sp>
          <p:nvSpPr>
            <p:cNvPr id="10387" name="Rectangle 217"/>
            <p:cNvSpPr>
              <a:spLocks noChangeArrowheads="1"/>
            </p:cNvSpPr>
            <p:nvPr/>
          </p:nvSpPr>
          <p:spPr bwMode="auto">
            <a:xfrm>
              <a:off x="1572" y="2454"/>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5</a:t>
              </a:r>
              <a:endParaRPr lang="en-US"/>
            </a:p>
          </p:txBody>
        </p:sp>
        <p:sp>
          <p:nvSpPr>
            <p:cNvPr id="10388" name="Line 218"/>
            <p:cNvSpPr>
              <a:spLocks noChangeShapeType="1"/>
            </p:cNvSpPr>
            <p:nvPr/>
          </p:nvSpPr>
          <p:spPr bwMode="auto">
            <a:xfrm>
              <a:off x="1638" y="2370"/>
              <a:ext cx="24" cy="1"/>
            </a:xfrm>
            <a:prstGeom prst="line">
              <a:avLst/>
            </a:prstGeom>
            <a:noFill/>
            <a:ln w="0">
              <a:solidFill>
                <a:srgbClr val="000000"/>
              </a:solidFill>
              <a:round/>
              <a:headEnd/>
              <a:tailEnd/>
            </a:ln>
          </p:spPr>
          <p:txBody>
            <a:bodyPr/>
            <a:lstStyle/>
            <a:p>
              <a:endParaRPr lang="en-IE"/>
            </a:p>
          </p:txBody>
        </p:sp>
        <p:sp>
          <p:nvSpPr>
            <p:cNvPr id="10389" name="Line 219"/>
            <p:cNvSpPr>
              <a:spLocks noChangeShapeType="1"/>
            </p:cNvSpPr>
            <p:nvPr/>
          </p:nvSpPr>
          <p:spPr bwMode="auto">
            <a:xfrm flipH="1">
              <a:off x="4212" y="2370"/>
              <a:ext cx="30" cy="1"/>
            </a:xfrm>
            <a:prstGeom prst="line">
              <a:avLst/>
            </a:prstGeom>
            <a:noFill/>
            <a:ln w="0">
              <a:solidFill>
                <a:srgbClr val="000000"/>
              </a:solidFill>
              <a:round/>
              <a:headEnd/>
              <a:tailEnd/>
            </a:ln>
          </p:spPr>
          <p:txBody>
            <a:bodyPr/>
            <a:lstStyle/>
            <a:p>
              <a:endParaRPr lang="en-IE"/>
            </a:p>
          </p:txBody>
        </p:sp>
        <p:sp>
          <p:nvSpPr>
            <p:cNvPr id="10390" name="Rectangle 220"/>
            <p:cNvSpPr>
              <a:spLocks noChangeArrowheads="1"/>
            </p:cNvSpPr>
            <p:nvPr/>
          </p:nvSpPr>
          <p:spPr bwMode="auto">
            <a:xfrm>
              <a:off x="1572" y="2322"/>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6</a:t>
              </a:r>
              <a:endParaRPr lang="en-US"/>
            </a:p>
          </p:txBody>
        </p:sp>
        <p:sp>
          <p:nvSpPr>
            <p:cNvPr id="10391" name="Line 221"/>
            <p:cNvSpPr>
              <a:spLocks noChangeShapeType="1"/>
            </p:cNvSpPr>
            <p:nvPr/>
          </p:nvSpPr>
          <p:spPr bwMode="auto">
            <a:xfrm>
              <a:off x="1638" y="2244"/>
              <a:ext cx="24" cy="1"/>
            </a:xfrm>
            <a:prstGeom prst="line">
              <a:avLst/>
            </a:prstGeom>
            <a:noFill/>
            <a:ln w="0">
              <a:solidFill>
                <a:srgbClr val="000000"/>
              </a:solidFill>
              <a:round/>
              <a:headEnd/>
              <a:tailEnd/>
            </a:ln>
          </p:spPr>
          <p:txBody>
            <a:bodyPr/>
            <a:lstStyle/>
            <a:p>
              <a:endParaRPr lang="en-IE"/>
            </a:p>
          </p:txBody>
        </p:sp>
        <p:sp>
          <p:nvSpPr>
            <p:cNvPr id="10392" name="Line 222"/>
            <p:cNvSpPr>
              <a:spLocks noChangeShapeType="1"/>
            </p:cNvSpPr>
            <p:nvPr/>
          </p:nvSpPr>
          <p:spPr bwMode="auto">
            <a:xfrm flipH="1">
              <a:off x="4212" y="2244"/>
              <a:ext cx="30" cy="1"/>
            </a:xfrm>
            <a:prstGeom prst="line">
              <a:avLst/>
            </a:prstGeom>
            <a:noFill/>
            <a:ln w="0">
              <a:solidFill>
                <a:srgbClr val="000000"/>
              </a:solidFill>
              <a:round/>
              <a:headEnd/>
              <a:tailEnd/>
            </a:ln>
          </p:spPr>
          <p:txBody>
            <a:bodyPr/>
            <a:lstStyle/>
            <a:p>
              <a:endParaRPr lang="en-IE"/>
            </a:p>
          </p:txBody>
        </p:sp>
        <p:sp>
          <p:nvSpPr>
            <p:cNvPr id="10393" name="Rectangle 223"/>
            <p:cNvSpPr>
              <a:spLocks noChangeArrowheads="1"/>
            </p:cNvSpPr>
            <p:nvPr/>
          </p:nvSpPr>
          <p:spPr bwMode="auto">
            <a:xfrm>
              <a:off x="1572" y="2196"/>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7</a:t>
              </a:r>
              <a:endParaRPr lang="en-US"/>
            </a:p>
          </p:txBody>
        </p:sp>
        <p:sp>
          <p:nvSpPr>
            <p:cNvPr id="10394" name="Line 224"/>
            <p:cNvSpPr>
              <a:spLocks noChangeShapeType="1"/>
            </p:cNvSpPr>
            <p:nvPr/>
          </p:nvSpPr>
          <p:spPr bwMode="auto">
            <a:xfrm>
              <a:off x="1638" y="2118"/>
              <a:ext cx="24" cy="1"/>
            </a:xfrm>
            <a:prstGeom prst="line">
              <a:avLst/>
            </a:prstGeom>
            <a:noFill/>
            <a:ln w="0">
              <a:solidFill>
                <a:srgbClr val="000000"/>
              </a:solidFill>
              <a:round/>
              <a:headEnd/>
              <a:tailEnd/>
            </a:ln>
          </p:spPr>
          <p:txBody>
            <a:bodyPr/>
            <a:lstStyle/>
            <a:p>
              <a:endParaRPr lang="en-IE"/>
            </a:p>
          </p:txBody>
        </p:sp>
        <p:sp>
          <p:nvSpPr>
            <p:cNvPr id="10395" name="Line 225"/>
            <p:cNvSpPr>
              <a:spLocks noChangeShapeType="1"/>
            </p:cNvSpPr>
            <p:nvPr/>
          </p:nvSpPr>
          <p:spPr bwMode="auto">
            <a:xfrm flipH="1">
              <a:off x="4212" y="2118"/>
              <a:ext cx="30" cy="1"/>
            </a:xfrm>
            <a:prstGeom prst="line">
              <a:avLst/>
            </a:prstGeom>
            <a:noFill/>
            <a:ln w="0">
              <a:solidFill>
                <a:srgbClr val="000000"/>
              </a:solidFill>
              <a:round/>
              <a:headEnd/>
              <a:tailEnd/>
            </a:ln>
          </p:spPr>
          <p:txBody>
            <a:bodyPr/>
            <a:lstStyle/>
            <a:p>
              <a:endParaRPr lang="en-IE"/>
            </a:p>
          </p:txBody>
        </p:sp>
        <p:sp>
          <p:nvSpPr>
            <p:cNvPr id="10396" name="Rectangle 226"/>
            <p:cNvSpPr>
              <a:spLocks noChangeArrowheads="1"/>
            </p:cNvSpPr>
            <p:nvPr/>
          </p:nvSpPr>
          <p:spPr bwMode="auto">
            <a:xfrm>
              <a:off x="1572" y="2070"/>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8</a:t>
              </a:r>
              <a:endParaRPr lang="en-US"/>
            </a:p>
          </p:txBody>
        </p:sp>
        <p:sp>
          <p:nvSpPr>
            <p:cNvPr id="10397" name="Line 227"/>
            <p:cNvSpPr>
              <a:spLocks noChangeShapeType="1"/>
            </p:cNvSpPr>
            <p:nvPr/>
          </p:nvSpPr>
          <p:spPr bwMode="auto">
            <a:xfrm>
              <a:off x="1638" y="1986"/>
              <a:ext cx="24" cy="1"/>
            </a:xfrm>
            <a:prstGeom prst="line">
              <a:avLst/>
            </a:prstGeom>
            <a:noFill/>
            <a:ln w="0">
              <a:solidFill>
                <a:srgbClr val="000000"/>
              </a:solidFill>
              <a:round/>
              <a:headEnd/>
              <a:tailEnd/>
            </a:ln>
          </p:spPr>
          <p:txBody>
            <a:bodyPr/>
            <a:lstStyle/>
            <a:p>
              <a:endParaRPr lang="en-IE"/>
            </a:p>
          </p:txBody>
        </p:sp>
        <p:sp>
          <p:nvSpPr>
            <p:cNvPr id="10398" name="Line 228"/>
            <p:cNvSpPr>
              <a:spLocks noChangeShapeType="1"/>
            </p:cNvSpPr>
            <p:nvPr/>
          </p:nvSpPr>
          <p:spPr bwMode="auto">
            <a:xfrm flipH="1">
              <a:off x="4212" y="1986"/>
              <a:ext cx="30" cy="1"/>
            </a:xfrm>
            <a:prstGeom prst="line">
              <a:avLst/>
            </a:prstGeom>
            <a:noFill/>
            <a:ln w="0">
              <a:solidFill>
                <a:srgbClr val="000000"/>
              </a:solidFill>
              <a:round/>
              <a:headEnd/>
              <a:tailEnd/>
            </a:ln>
          </p:spPr>
          <p:txBody>
            <a:bodyPr/>
            <a:lstStyle/>
            <a:p>
              <a:endParaRPr lang="en-IE"/>
            </a:p>
          </p:txBody>
        </p:sp>
        <p:sp>
          <p:nvSpPr>
            <p:cNvPr id="10399" name="Rectangle 229"/>
            <p:cNvSpPr>
              <a:spLocks noChangeArrowheads="1"/>
            </p:cNvSpPr>
            <p:nvPr/>
          </p:nvSpPr>
          <p:spPr bwMode="auto">
            <a:xfrm>
              <a:off x="1572" y="1938"/>
              <a:ext cx="78"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9</a:t>
              </a:r>
              <a:endParaRPr lang="en-US"/>
            </a:p>
          </p:txBody>
        </p:sp>
        <p:sp>
          <p:nvSpPr>
            <p:cNvPr id="10400" name="Line 230"/>
            <p:cNvSpPr>
              <a:spLocks noChangeShapeType="1"/>
            </p:cNvSpPr>
            <p:nvPr/>
          </p:nvSpPr>
          <p:spPr bwMode="auto">
            <a:xfrm>
              <a:off x="1638" y="1860"/>
              <a:ext cx="24" cy="1"/>
            </a:xfrm>
            <a:prstGeom prst="line">
              <a:avLst/>
            </a:prstGeom>
            <a:noFill/>
            <a:ln w="0">
              <a:solidFill>
                <a:srgbClr val="000000"/>
              </a:solidFill>
              <a:round/>
              <a:headEnd/>
              <a:tailEnd/>
            </a:ln>
          </p:spPr>
          <p:txBody>
            <a:bodyPr/>
            <a:lstStyle/>
            <a:p>
              <a:endParaRPr lang="en-IE"/>
            </a:p>
          </p:txBody>
        </p:sp>
        <p:sp>
          <p:nvSpPr>
            <p:cNvPr id="10401" name="Line 231"/>
            <p:cNvSpPr>
              <a:spLocks noChangeShapeType="1"/>
            </p:cNvSpPr>
            <p:nvPr/>
          </p:nvSpPr>
          <p:spPr bwMode="auto">
            <a:xfrm flipH="1">
              <a:off x="4212" y="1860"/>
              <a:ext cx="30" cy="1"/>
            </a:xfrm>
            <a:prstGeom prst="line">
              <a:avLst/>
            </a:prstGeom>
            <a:noFill/>
            <a:ln w="0">
              <a:solidFill>
                <a:srgbClr val="000000"/>
              </a:solidFill>
              <a:round/>
              <a:headEnd/>
              <a:tailEnd/>
            </a:ln>
          </p:spPr>
          <p:txBody>
            <a:bodyPr/>
            <a:lstStyle/>
            <a:p>
              <a:endParaRPr lang="en-IE"/>
            </a:p>
          </p:txBody>
        </p:sp>
        <p:sp>
          <p:nvSpPr>
            <p:cNvPr id="10402" name="Rectangle 232"/>
            <p:cNvSpPr>
              <a:spLocks noChangeArrowheads="1"/>
            </p:cNvSpPr>
            <p:nvPr/>
          </p:nvSpPr>
          <p:spPr bwMode="auto">
            <a:xfrm>
              <a:off x="1530" y="1812"/>
              <a:ext cx="12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10</a:t>
              </a:r>
              <a:endParaRPr lang="en-US"/>
            </a:p>
          </p:txBody>
        </p:sp>
        <p:sp>
          <p:nvSpPr>
            <p:cNvPr id="10403" name="Line 233"/>
            <p:cNvSpPr>
              <a:spLocks noChangeShapeType="1"/>
            </p:cNvSpPr>
            <p:nvPr/>
          </p:nvSpPr>
          <p:spPr bwMode="auto">
            <a:xfrm>
              <a:off x="1638" y="1728"/>
              <a:ext cx="24" cy="1"/>
            </a:xfrm>
            <a:prstGeom prst="line">
              <a:avLst/>
            </a:prstGeom>
            <a:noFill/>
            <a:ln w="0">
              <a:solidFill>
                <a:srgbClr val="000000"/>
              </a:solidFill>
              <a:round/>
              <a:headEnd/>
              <a:tailEnd/>
            </a:ln>
          </p:spPr>
          <p:txBody>
            <a:bodyPr/>
            <a:lstStyle/>
            <a:p>
              <a:endParaRPr lang="en-IE"/>
            </a:p>
          </p:txBody>
        </p:sp>
        <p:sp>
          <p:nvSpPr>
            <p:cNvPr id="10404" name="Line 234"/>
            <p:cNvSpPr>
              <a:spLocks noChangeShapeType="1"/>
            </p:cNvSpPr>
            <p:nvPr/>
          </p:nvSpPr>
          <p:spPr bwMode="auto">
            <a:xfrm flipH="1">
              <a:off x="4212" y="1728"/>
              <a:ext cx="30" cy="1"/>
            </a:xfrm>
            <a:prstGeom prst="line">
              <a:avLst/>
            </a:prstGeom>
            <a:noFill/>
            <a:ln w="0">
              <a:solidFill>
                <a:srgbClr val="000000"/>
              </a:solidFill>
              <a:round/>
              <a:headEnd/>
              <a:tailEnd/>
            </a:ln>
          </p:spPr>
          <p:txBody>
            <a:bodyPr/>
            <a:lstStyle/>
            <a:p>
              <a:endParaRPr lang="en-IE"/>
            </a:p>
          </p:txBody>
        </p:sp>
        <p:sp>
          <p:nvSpPr>
            <p:cNvPr id="10405" name="Rectangle 235"/>
            <p:cNvSpPr>
              <a:spLocks noChangeArrowheads="1"/>
            </p:cNvSpPr>
            <p:nvPr/>
          </p:nvSpPr>
          <p:spPr bwMode="auto">
            <a:xfrm>
              <a:off x="1530" y="1680"/>
              <a:ext cx="12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11</a:t>
              </a:r>
              <a:endParaRPr lang="en-US"/>
            </a:p>
          </p:txBody>
        </p:sp>
        <p:sp>
          <p:nvSpPr>
            <p:cNvPr id="10406" name="Line 236"/>
            <p:cNvSpPr>
              <a:spLocks noChangeShapeType="1"/>
            </p:cNvSpPr>
            <p:nvPr/>
          </p:nvSpPr>
          <p:spPr bwMode="auto">
            <a:xfrm>
              <a:off x="1638" y="1602"/>
              <a:ext cx="24" cy="1"/>
            </a:xfrm>
            <a:prstGeom prst="line">
              <a:avLst/>
            </a:prstGeom>
            <a:noFill/>
            <a:ln w="0">
              <a:solidFill>
                <a:srgbClr val="000000"/>
              </a:solidFill>
              <a:round/>
              <a:headEnd/>
              <a:tailEnd/>
            </a:ln>
          </p:spPr>
          <p:txBody>
            <a:bodyPr/>
            <a:lstStyle/>
            <a:p>
              <a:endParaRPr lang="en-IE"/>
            </a:p>
          </p:txBody>
        </p:sp>
        <p:sp>
          <p:nvSpPr>
            <p:cNvPr id="10407" name="Line 237"/>
            <p:cNvSpPr>
              <a:spLocks noChangeShapeType="1"/>
            </p:cNvSpPr>
            <p:nvPr/>
          </p:nvSpPr>
          <p:spPr bwMode="auto">
            <a:xfrm flipH="1">
              <a:off x="4212" y="1602"/>
              <a:ext cx="30" cy="1"/>
            </a:xfrm>
            <a:prstGeom prst="line">
              <a:avLst/>
            </a:prstGeom>
            <a:noFill/>
            <a:ln w="0">
              <a:solidFill>
                <a:srgbClr val="000000"/>
              </a:solidFill>
              <a:round/>
              <a:headEnd/>
              <a:tailEnd/>
            </a:ln>
          </p:spPr>
          <p:txBody>
            <a:bodyPr/>
            <a:lstStyle/>
            <a:p>
              <a:endParaRPr lang="en-IE"/>
            </a:p>
          </p:txBody>
        </p:sp>
        <p:sp>
          <p:nvSpPr>
            <p:cNvPr id="10408" name="Rectangle 238"/>
            <p:cNvSpPr>
              <a:spLocks noChangeArrowheads="1"/>
            </p:cNvSpPr>
            <p:nvPr/>
          </p:nvSpPr>
          <p:spPr bwMode="auto">
            <a:xfrm>
              <a:off x="1530" y="1554"/>
              <a:ext cx="12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12</a:t>
              </a:r>
              <a:endParaRPr lang="en-US"/>
            </a:p>
          </p:txBody>
        </p:sp>
        <p:sp>
          <p:nvSpPr>
            <p:cNvPr id="10409" name="Line 239"/>
            <p:cNvSpPr>
              <a:spLocks noChangeShapeType="1"/>
            </p:cNvSpPr>
            <p:nvPr/>
          </p:nvSpPr>
          <p:spPr bwMode="auto">
            <a:xfrm>
              <a:off x="1638" y="1476"/>
              <a:ext cx="24" cy="1"/>
            </a:xfrm>
            <a:prstGeom prst="line">
              <a:avLst/>
            </a:prstGeom>
            <a:noFill/>
            <a:ln w="0">
              <a:solidFill>
                <a:srgbClr val="000000"/>
              </a:solidFill>
              <a:round/>
              <a:headEnd/>
              <a:tailEnd/>
            </a:ln>
          </p:spPr>
          <p:txBody>
            <a:bodyPr/>
            <a:lstStyle/>
            <a:p>
              <a:endParaRPr lang="en-IE"/>
            </a:p>
          </p:txBody>
        </p:sp>
        <p:sp>
          <p:nvSpPr>
            <p:cNvPr id="10410" name="Line 240"/>
            <p:cNvSpPr>
              <a:spLocks noChangeShapeType="1"/>
            </p:cNvSpPr>
            <p:nvPr/>
          </p:nvSpPr>
          <p:spPr bwMode="auto">
            <a:xfrm flipH="1">
              <a:off x="4212" y="1476"/>
              <a:ext cx="30" cy="1"/>
            </a:xfrm>
            <a:prstGeom prst="line">
              <a:avLst/>
            </a:prstGeom>
            <a:noFill/>
            <a:ln w="0">
              <a:solidFill>
                <a:srgbClr val="000000"/>
              </a:solidFill>
              <a:round/>
              <a:headEnd/>
              <a:tailEnd/>
            </a:ln>
          </p:spPr>
          <p:txBody>
            <a:bodyPr/>
            <a:lstStyle/>
            <a:p>
              <a:endParaRPr lang="en-IE"/>
            </a:p>
          </p:txBody>
        </p:sp>
        <p:sp>
          <p:nvSpPr>
            <p:cNvPr id="10411" name="Rectangle 241"/>
            <p:cNvSpPr>
              <a:spLocks noChangeArrowheads="1"/>
            </p:cNvSpPr>
            <p:nvPr/>
          </p:nvSpPr>
          <p:spPr bwMode="auto">
            <a:xfrm>
              <a:off x="1530" y="1428"/>
              <a:ext cx="12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13</a:t>
              </a:r>
              <a:endParaRPr lang="en-US"/>
            </a:p>
          </p:txBody>
        </p:sp>
        <p:sp>
          <p:nvSpPr>
            <p:cNvPr id="10412" name="Line 242"/>
            <p:cNvSpPr>
              <a:spLocks noChangeShapeType="1"/>
            </p:cNvSpPr>
            <p:nvPr/>
          </p:nvSpPr>
          <p:spPr bwMode="auto">
            <a:xfrm>
              <a:off x="1638" y="1344"/>
              <a:ext cx="24" cy="1"/>
            </a:xfrm>
            <a:prstGeom prst="line">
              <a:avLst/>
            </a:prstGeom>
            <a:noFill/>
            <a:ln w="0">
              <a:solidFill>
                <a:srgbClr val="000000"/>
              </a:solidFill>
              <a:round/>
              <a:headEnd/>
              <a:tailEnd/>
            </a:ln>
          </p:spPr>
          <p:txBody>
            <a:bodyPr/>
            <a:lstStyle/>
            <a:p>
              <a:endParaRPr lang="en-IE"/>
            </a:p>
          </p:txBody>
        </p:sp>
        <p:sp>
          <p:nvSpPr>
            <p:cNvPr id="10413" name="Line 243"/>
            <p:cNvSpPr>
              <a:spLocks noChangeShapeType="1"/>
            </p:cNvSpPr>
            <p:nvPr/>
          </p:nvSpPr>
          <p:spPr bwMode="auto">
            <a:xfrm flipH="1">
              <a:off x="4212" y="1344"/>
              <a:ext cx="30" cy="1"/>
            </a:xfrm>
            <a:prstGeom prst="line">
              <a:avLst/>
            </a:prstGeom>
            <a:noFill/>
            <a:ln w="0">
              <a:solidFill>
                <a:srgbClr val="000000"/>
              </a:solidFill>
              <a:round/>
              <a:headEnd/>
              <a:tailEnd/>
            </a:ln>
          </p:spPr>
          <p:txBody>
            <a:bodyPr/>
            <a:lstStyle/>
            <a:p>
              <a:endParaRPr lang="en-IE"/>
            </a:p>
          </p:txBody>
        </p:sp>
        <p:sp>
          <p:nvSpPr>
            <p:cNvPr id="10414" name="Rectangle 244"/>
            <p:cNvSpPr>
              <a:spLocks noChangeArrowheads="1"/>
            </p:cNvSpPr>
            <p:nvPr/>
          </p:nvSpPr>
          <p:spPr bwMode="auto">
            <a:xfrm>
              <a:off x="1530" y="1296"/>
              <a:ext cx="12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14</a:t>
              </a:r>
              <a:endParaRPr lang="en-US"/>
            </a:p>
          </p:txBody>
        </p:sp>
        <p:sp>
          <p:nvSpPr>
            <p:cNvPr id="10415" name="Line 245"/>
            <p:cNvSpPr>
              <a:spLocks noChangeShapeType="1"/>
            </p:cNvSpPr>
            <p:nvPr/>
          </p:nvSpPr>
          <p:spPr bwMode="auto">
            <a:xfrm>
              <a:off x="1638" y="1218"/>
              <a:ext cx="24" cy="1"/>
            </a:xfrm>
            <a:prstGeom prst="line">
              <a:avLst/>
            </a:prstGeom>
            <a:noFill/>
            <a:ln w="0">
              <a:solidFill>
                <a:srgbClr val="000000"/>
              </a:solidFill>
              <a:round/>
              <a:headEnd/>
              <a:tailEnd/>
            </a:ln>
          </p:spPr>
          <p:txBody>
            <a:bodyPr/>
            <a:lstStyle/>
            <a:p>
              <a:endParaRPr lang="en-IE"/>
            </a:p>
          </p:txBody>
        </p:sp>
        <p:sp>
          <p:nvSpPr>
            <p:cNvPr id="10416" name="Line 246"/>
            <p:cNvSpPr>
              <a:spLocks noChangeShapeType="1"/>
            </p:cNvSpPr>
            <p:nvPr/>
          </p:nvSpPr>
          <p:spPr bwMode="auto">
            <a:xfrm flipH="1">
              <a:off x="4212" y="1218"/>
              <a:ext cx="30" cy="1"/>
            </a:xfrm>
            <a:prstGeom prst="line">
              <a:avLst/>
            </a:prstGeom>
            <a:noFill/>
            <a:ln w="0">
              <a:solidFill>
                <a:srgbClr val="000000"/>
              </a:solidFill>
              <a:round/>
              <a:headEnd/>
              <a:tailEnd/>
            </a:ln>
          </p:spPr>
          <p:txBody>
            <a:bodyPr/>
            <a:lstStyle/>
            <a:p>
              <a:endParaRPr lang="en-IE"/>
            </a:p>
          </p:txBody>
        </p:sp>
        <p:sp>
          <p:nvSpPr>
            <p:cNvPr id="10417" name="Rectangle 247"/>
            <p:cNvSpPr>
              <a:spLocks noChangeArrowheads="1"/>
            </p:cNvSpPr>
            <p:nvPr/>
          </p:nvSpPr>
          <p:spPr bwMode="auto">
            <a:xfrm>
              <a:off x="1530" y="1170"/>
              <a:ext cx="120" cy="96"/>
            </a:xfrm>
            <a:prstGeom prst="rect">
              <a:avLst/>
            </a:prstGeom>
            <a:noFill/>
            <a:ln w="9525">
              <a:noFill/>
              <a:miter lim="800000"/>
              <a:headEnd/>
              <a:tailEnd/>
            </a:ln>
          </p:spPr>
          <p:txBody>
            <a:bodyPr wrap="none" lIns="0" tIns="0" rIns="0" bIns="0">
              <a:spAutoFit/>
            </a:bodyPr>
            <a:lstStyle/>
            <a:p>
              <a:r>
                <a:rPr lang="en-US" sz="1000">
                  <a:solidFill>
                    <a:srgbClr val="000000"/>
                  </a:solidFill>
                  <a:latin typeface="Helvetica" pitchFamily="34" charset="0"/>
                </a:rPr>
                <a:t>15</a:t>
              </a:r>
              <a:endParaRPr lang="en-US"/>
            </a:p>
          </p:txBody>
        </p:sp>
        <p:sp>
          <p:nvSpPr>
            <p:cNvPr id="10418" name="Line 248"/>
            <p:cNvSpPr>
              <a:spLocks noChangeShapeType="1"/>
            </p:cNvSpPr>
            <p:nvPr/>
          </p:nvSpPr>
          <p:spPr bwMode="auto">
            <a:xfrm>
              <a:off x="1638" y="1092"/>
              <a:ext cx="2604" cy="1"/>
            </a:xfrm>
            <a:prstGeom prst="line">
              <a:avLst/>
            </a:prstGeom>
            <a:noFill/>
            <a:ln w="0">
              <a:solidFill>
                <a:srgbClr val="000000"/>
              </a:solidFill>
              <a:round/>
              <a:headEnd/>
              <a:tailEnd/>
            </a:ln>
          </p:spPr>
          <p:txBody>
            <a:bodyPr/>
            <a:lstStyle/>
            <a:p>
              <a:endParaRPr lang="en-IE"/>
            </a:p>
          </p:txBody>
        </p:sp>
        <p:sp>
          <p:nvSpPr>
            <p:cNvPr id="10419" name="Line 249"/>
            <p:cNvSpPr>
              <a:spLocks noChangeShapeType="1"/>
            </p:cNvSpPr>
            <p:nvPr/>
          </p:nvSpPr>
          <p:spPr bwMode="auto">
            <a:xfrm>
              <a:off x="1638" y="3144"/>
              <a:ext cx="2604" cy="1"/>
            </a:xfrm>
            <a:prstGeom prst="line">
              <a:avLst/>
            </a:prstGeom>
            <a:noFill/>
            <a:ln w="0">
              <a:solidFill>
                <a:srgbClr val="000000"/>
              </a:solidFill>
              <a:round/>
              <a:headEnd/>
              <a:tailEnd/>
            </a:ln>
          </p:spPr>
          <p:txBody>
            <a:bodyPr/>
            <a:lstStyle/>
            <a:p>
              <a:endParaRPr lang="en-IE"/>
            </a:p>
          </p:txBody>
        </p:sp>
        <p:sp>
          <p:nvSpPr>
            <p:cNvPr id="10420" name="Line 250"/>
            <p:cNvSpPr>
              <a:spLocks noChangeShapeType="1"/>
            </p:cNvSpPr>
            <p:nvPr/>
          </p:nvSpPr>
          <p:spPr bwMode="auto">
            <a:xfrm flipV="1">
              <a:off x="4242" y="1092"/>
              <a:ext cx="1" cy="2052"/>
            </a:xfrm>
            <a:prstGeom prst="line">
              <a:avLst/>
            </a:prstGeom>
            <a:noFill/>
            <a:ln w="0">
              <a:solidFill>
                <a:srgbClr val="000000"/>
              </a:solidFill>
              <a:round/>
              <a:headEnd/>
              <a:tailEnd/>
            </a:ln>
          </p:spPr>
          <p:txBody>
            <a:bodyPr/>
            <a:lstStyle/>
            <a:p>
              <a:endParaRPr lang="en-IE"/>
            </a:p>
          </p:txBody>
        </p:sp>
        <p:sp>
          <p:nvSpPr>
            <p:cNvPr id="10421" name="Line 251"/>
            <p:cNvSpPr>
              <a:spLocks noChangeShapeType="1"/>
            </p:cNvSpPr>
            <p:nvPr/>
          </p:nvSpPr>
          <p:spPr bwMode="auto">
            <a:xfrm flipV="1">
              <a:off x="1638" y="1092"/>
              <a:ext cx="1" cy="2052"/>
            </a:xfrm>
            <a:prstGeom prst="line">
              <a:avLst/>
            </a:prstGeom>
            <a:noFill/>
            <a:ln w="0">
              <a:solidFill>
                <a:srgbClr val="000000"/>
              </a:solidFill>
              <a:round/>
              <a:headEnd/>
              <a:tailEnd/>
            </a:ln>
          </p:spPr>
          <p:txBody>
            <a:bodyPr/>
            <a:lstStyle/>
            <a:p>
              <a:endParaRPr lang="en-IE"/>
            </a:p>
          </p:txBody>
        </p:sp>
        <p:sp>
          <p:nvSpPr>
            <p:cNvPr id="10422" name="Rectangle 252"/>
            <p:cNvSpPr>
              <a:spLocks noChangeArrowheads="1"/>
            </p:cNvSpPr>
            <p:nvPr/>
          </p:nvSpPr>
          <p:spPr bwMode="auto">
            <a:xfrm>
              <a:off x="2646" y="3264"/>
              <a:ext cx="606" cy="96"/>
            </a:xfrm>
            <a:prstGeom prst="rect">
              <a:avLst/>
            </a:prstGeom>
            <a:noFill/>
            <a:ln w="9525">
              <a:noFill/>
              <a:miter lim="800000"/>
              <a:headEnd/>
              <a:tailEnd/>
            </a:ln>
          </p:spPr>
          <p:txBody>
            <a:bodyPr wrap="none" lIns="0" tIns="0" rIns="0" bIns="0">
              <a:spAutoFit/>
            </a:bodyPr>
            <a:lstStyle/>
            <a:p>
              <a:r>
                <a:rPr lang="en-US" sz="1000">
                  <a:solidFill>
                    <a:srgbClr val="000000"/>
                  </a:solidFill>
                </a:rPr>
                <a:t>Frequency, MHz</a:t>
              </a:r>
              <a:endParaRPr lang="en-US"/>
            </a:p>
          </p:txBody>
        </p:sp>
        <p:sp>
          <p:nvSpPr>
            <p:cNvPr id="169" name="Rectangle 253"/>
            <p:cNvSpPr>
              <a:spLocks noChangeArrowheads="1"/>
            </p:cNvSpPr>
            <p:nvPr/>
          </p:nvSpPr>
          <p:spPr bwMode="auto">
            <a:xfrm rot="16200000">
              <a:off x="912" y="2071"/>
              <a:ext cx="1056" cy="64"/>
            </a:xfrm>
            <a:prstGeom prst="rect">
              <a:avLst/>
            </a:prstGeom>
            <a:noFill/>
            <a:ln w="9525">
              <a:noFill/>
              <a:miter lim="800000"/>
              <a:headEnd/>
              <a:tailEnd/>
            </a:ln>
          </p:spPr>
          <p:txBody>
            <a:bodyPr wrap="none" lIns="0" tIns="0" rIns="0" bIns="0">
              <a:spAutoFit/>
            </a:bodyPr>
            <a:lstStyle/>
            <a:p>
              <a:pPr>
                <a:defRPr/>
              </a:pPr>
              <a:r>
                <a:rPr lang="en-US" sz="1000" b="1" dirty="0">
                  <a:solidFill>
                    <a:srgbClr val="000000"/>
                  </a:solidFill>
                  <a:latin typeface="+mj-lt"/>
                </a:rPr>
                <a:t>802.15.4a UWB Channel Number</a:t>
              </a:r>
              <a:endParaRPr lang="en-US" b="1" dirty="0">
                <a:latin typeface="+mj-lt"/>
              </a:endParaRPr>
            </a:p>
          </p:txBody>
        </p:sp>
      </p:grpSp>
      <p:sp>
        <p:nvSpPr>
          <p:cNvPr id="10246" name="Line 4"/>
          <p:cNvSpPr>
            <a:spLocks noChangeShapeType="1"/>
          </p:cNvSpPr>
          <p:nvPr/>
        </p:nvSpPr>
        <p:spPr bwMode="auto">
          <a:xfrm>
            <a:off x="5400675" y="3100388"/>
            <a:ext cx="1800225" cy="0"/>
          </a:xfrm>
          <a:prstGeom prst="line">
            <a:avLst/>
          </a:prstGeom>
          <a:noFill/>
          <a:ln w="44450">
            <a:solidFill>
              <a:srgbClr val="339966"/>
            </a:solidFill>
            <a:round/>
            <a:headEnd type="triangle" w="med" len="med"/>
            <a:tailEnd type="triangle" w="med" len="med"/>
          </a:ln>
        </p:spPr>
        <p:txBody>
          <a:bodyPr/>
          <a:lstStyle/>
          <a:p>
            <a:endParaRPr lang="en-IE"/>
          </a:p>
        </p:txBody>
      </p:sp>
      <p:sp>
        <p:nvSpPr>
          <p:cNvPr id="10247" name="Line 5"/>
          <p:cNvSpPr>
            <a:spLocks noChangeShapeType="1"/>
          </p:cNvSpPr>
          <p:nvPr/>
        </p:nvSpPr>
        <p:spPr bwMode="auto">
          <a:xfrm>
            <a:off x="3168650" y="3101975"/>
            <a:ext cx="863600" cy="0"/>
          </a:xfrm>
          <a:prstGeom prst="line">
            <a:avLst/>
          </a:prstGeom>
          <a:noFill/>
          <a:ln w="44450">
            <a:solidFill>
              <a:srgbClr val="339966"/>
            </a:solidFill>
            <a:prstDash val="sysDot"/>
            <a:round/>
            <a:headEnd type="triangle" w="med" len="med"/>
            <a:tailEnd type="triangle" w="med" len="med"/>
          </a:ln>
        </p:spPr>
        <p:txBody>
          <a:bodyPr/>
          <a:lstStyle/>
          <a:p>
            <a:endParaRPr lang="en-IE"/>
          </a:p>
        </p:txBody>
      </p:sp>
      <p:sp>
        <p:nvSpPr>
          <p:cNvPr id="10248" name="Line 6"/>
          <p:cNvSpPr>
            <a:spLocks noChangeShapeType="1"/>
          </p:cNvSpPr>
          <p:nvPr/>
        </p:nvSpPr>
        <p:spPr bwMode="auto">
          <a:xfrm>
            <a:off x="4702175" y="2620963"/>
            <a:ext cx="1474788" cy="0"/>
          </a:xfrm>
          <a:prstGeom prst="line">
            <a:avLst/>
          </a:prstGeom>
          <a:noFill/>
          <a:ln w="44450">
            <a:solidFill>
              <a:srgbClr val="0000FF"/>
            </a:solidFill>
            <a:round/>
            <a:headEnd type="triangle" w="med" len="med"/>
            <a:tailEnd type="triangle" w="med" len="med"/>
          </a:ln>
        </p:spPr>
        <p:txBody>
          <a:bodyPr/>
          <a:lstStyle/>
          <a:p>
            <a:endParaRPr lang="en-IE"/>
          </a:p>
        </p:txBody>
      </p:sp>
      <p:sp>
        <p:nvSpPr>
          <p:cNvPr id="10249" name="Line 7"/>
          <p:cNvSpPr>
            <a:spLocks noChangeShapeType="1"/>
          </p:cNvSpPr>
          <p:nvPr/>
        </p:nvSpPr>
        <p:spPr bwMode="auto">
          <a:xfrm>
            <a:off x="3168650" y="2622550"/>
            <a:ext cx="863600" cy="0"/>
          </a:xfrm>
          <a:prstGeom prst="line">
            <a:avLst/>
          </a:prstGeom>
          <a:noFill/>
          <a:ln w="44450">
            <a:solidFill>
              <a:srgbClr val="0000FF"/>
            </a:solidFill>
            <a:prstDash val="sysDot"/>
            <a:round/>
            <a:headEnd type="triangle" w="med" len="med"/>
            <a:tailEnd type="triangle" w="med" len="med"/>
          </a:ln>
        </p:spPr>
        <p:txBody>
          <a:bodyPr/>
          <a:lstStyle/>
          <a:p>
            <a:endParaRPr lang="en-IE"/>
          </a:p>
        </p:txBody>
      </p:sp>
      <p:sp>
        <p:nvSpPr>
          <p:cNvPr id="10250" name="Line 8"/>
          <p:cNvSpPr>
            <a:spLocks noChangeShapeType="1"/>
          </p:cNvSpPr>
          <p:nvPr/>
        </p:nvSpPr>
        <p:spPr bwMode="auto">
          <a:xfrm>
            <a:off x="2987675" y="1165225"/>
            <a:ext cx="4319588" cy="0"/>
          </a:xfrm>
          <a:prstGeom prst="line">
            <a:avLst/>
          </a:prstGeom>
          <a:noFill/>
          <a:ln w="44450">
            <a:solidFill>
              <a:srgbClr val="C00000"/>
            </a:solidFill>
            <a:round/>
            <a:headEnd type="triangle" w="med" len="med"/>
            <a:tailEnd type="triangle" w="med" len="med"/>
          </a:ln>
        </p:spPr>
        <p:txBody>
          <a:bodyPr/>
          <a:lstStyle/>
          <a:p>
            <a:endParaRPr lang="en-IE"/>
          </a:p>
        </p:txBody>
      </p:sp>
      <p:sp>
        <p:nvSpPr>
          <p:cNvPr id="10251" name="Line 9"/>
          <p:cNvSpPr>
            <a:spLocks noChangeShapeType="1"/>
          </p:cNvSpPr>
          <p:nvPr/>
        </p:nvSpPr>
        <p:spPr bwMode="auto">
          <a:xfrm>
            <a:off x="5872163" y="5476875"/>
            <a:ext cx="719137" cy="0"/>
          </a:xfrm>
          <a:prstGeom prst="line">
            <a:avLst/>
          </a:prstGeom>
          <a:noFill/>
          <a:ln w="44450">
            <a:solidFill>
              <a:srgbClr val="339966"/>
            </a:solidFill>
            <a:round/>
            <a:headEnd type="triangle" w="med" len="med"/>
            <a:tailEnd type="triangle" w="med" len="med"/>
          </a:ln>
        </p:spPr>
        <p:txBody>
          <a:bodyPr/>
          <a:lstStyle/>
          <a:p>
            <a:endParaRPr lang="en-IE"/>
          </a:p>
        </p:txBody>
      </p:sp>
      <p:sp>
        <p:nvSpPr>
          <p:cNvPr id="10252" name="Line 10"/>
          <p:cNvSpPr>
            <a:spLocks noChangeShapeType="1"/>
          </p:cNvSpPr>
          <p:nvPr/>
        </p:nvSpPr>
        <p:spPr bwMode="auto">
          <a:xfrm>
            <a:off x="5872163" y="5692775"/>
            <a:ext cx="719137" cy="0"/>
          </a:xfrm>
          <a:prstGeom prst="line">
            <a:avLst/>
          </a:prstGeom>
          <a:noFill/>
          <a:ln w="44450">
            <a:solidFill>
              <a:srgbClr val="339966"/>
            </a:solidFill>
            <a:prstDash val="sysDot"/>
            <a:round/>
            <a:headEnd type="triangle" w="med" len="med"/>
            <a:tailEnd type="triangle" w="med" len="med"/>
          </a:ln>
        </p:spPr>
        <p:txBody>
          <a:bodyPr/>
          <a:lstStyle/>
          <a:p>
            <a:endParaRPr lang="en-IE"/>
          </a:p>
        </p:txBody>
      </p:sp>
      <p:sp>
        <p:nvSpPr>
          <p:cNvPr id="10253" name="Line 11"/>
          <p:cNvSpPr>
            <a:spLocks noChangeShapeType="1"/>
          </p:cNvSpPr>
          <p:nvPr/>
        </p:nvSpPr>
        <p:spPr bwMode="auto">
          <a:xfrm>
            <a:off x="2644775" y="5946775"/>
            <a:ext cx="719138" cy="0"/>
          </a:xfrm>
          <a:prstGeom prst="line">
            <a:avLst/>
          </a:prstGeom>
          <a:noFill/>
          <a:ln w="44450">
            <a:solidFill>
              <a:srgbClr val="0000FF"/>
            </a:solidFill>
            <a:round/>
            <a:headEnd type="triangle" w="med" len="med"/>
            <a:tailEnd type="triangle" w="med" len="med"/>
          </a:ln>
        </p:spPr>
        <p:txBody>
          <a:bodyPr/>
          <a:lstStyle/>
          <a:p>
            <a:endParaRPr lang="en-IE"/>
          </a:p>
        </p:txBody>
      </p:sp>
      <p:sp>
        <p:nvSpPr>
          <p:cNvPr id="10254" name="Line 12"/>
          <p:cNvSpPr>
            <a:spLocks noChangeShapeType="1"/>
          </p:cNvSpPr>
          <p:nvPr/>
        </p:nvSpPr>
        <p:spPr bwMode="auto">
          <a:xfrm>
            <a:off x="2644775" y="6161088"/>
            <a:ext cx="719138" cy="0"/>
          </a:xfrm>
          <a:prstGeom prst="line">
            <a:avLst/>
          </a:prstGeom>
          <a:noFill/>
          <a:ln w="44450">
            <a:solidFill>
              <a:srgbClr val="0000FF"/>
            </a:solidFill>
            <a:prstDash val="sysDot"/>
            <a:round/>
            <a:headEnd type="triangle" w="med" len="med"/>
            <a:tailEnd type="triangle" w="med" len="med"/>
          </a:ln>
        </p:spPr>
        <p:txBody>
          <a:bodyPr/>
          <a:lstStyle/>
          <a:p>
            <a:endParaRPr lang="en-IE"/>
          </a:p>
        </p:txBody>
      </p:sp>
      <p:sp>
        <p:nvSpPr>
          <p:cNvPr id="10255" name="Line 13"/>
          <p:cNvSpPr>
            <a:spLocks noChangeShapeType="1"/>
          </p:cNvSpPr>
          <p:nvPr/>
        </p:nvSpPr>
        <p:spPr bwMode="auto">
          <a:xfrm>
            <a:off x="2659063" y="5500688"/>
            <a:ext cx="719137" cy="0"/>
          </a:xfrm>
          <a:prstGeom prst="line">
            <a:avLst/>
          </a:prstGeom>
          <a:noFill/>
          <a:ln w="44450">
            <a:solidFill>
              <a:srgbClr val="C00000"/>
            </a:solidFill>
            <a:round/>
            <a:headEnd type="triangle" w="med" len="med"/>
            <a:tailEnd type="triangle" w="med" len="med"/>
          </a:ln>
        </p:spPr>
        <p:txBody>
          <a:bodyPr/>
          <a:lstStyle/>
          <a:p>
            <a:endParaRPr lang="en-IE"/>
          </a:p>
        </p:txBody>
      </p:sp>
      <p:sp>
        <p:nvSpPr>
          <p:cNvPr id="10256" name="Rectangle 14"/>
          <p:cNvSpPr>
            <a:spLocks noChangeArrowheads="1"/>
          </p:cNvSpPr>
          <p:nvPr/>
        </p:nvSpPr>
        <p:spPr bwMode="auto">
          <a:xfrm>
            <a:off x="6551613" y="5346700"/>
            <a:ext cx="1606550" cy="1154113"/>
          </a:xfrm>
          <a:prstGeom prst="rect">
            <a:avLst/>
          </a:prstGeom>
          <a:noFill/>
          <a:ln w="9525">
            <a:noFill/>
            <a:miter lim="800000"/>
            <a:headEnd/>
            <a:tailEnd/>
          </a:ln>
        </p:spPr>
        <p:txBody>
          <a:bodyPr wrap="none" anchor="ctr">
            <a:spAutoFit/>
          </a:bodyPr>
          <a:lstStyle/>
          <a:p>
            <a:pPr>
              <a:lnSpc>
                <a:spcPct val="115000"/>
              </a:lnSpc>
            </a:pPr>
            <a:r>
              <a:rPr lang="en-IE" sz="1200"/>
              <a:t>Japan @ &gt;50Mbps</a:t>
            </a:r>
          </a:p>
          <a:p>
            <a:pPr>
              <a:lnSpc>
                <a:spcPct val="115000"/>
              </a:lnSpc>
            </a:pPr>
            <a:r>
              <a:rPr lang="en-IE" sz="1200"/>
              <a:t>Japan until end 2010</a:t>
            </a:r>
          </a:p>
          <a:p>
            <a:pPr>
              <a:lnSpc>
                <a:spcPct val="115000"/>
              </a:lnSpc>
            </a:pPr>
            <a:r>
              <a:rPr lang="en-IE" sz="1200"/>
              <a:t>Korea</a:t>
            </a:r>
          </a:p>
          <a:p>
            <a:pPr>
              <a:lnSpc>
                <a:spcPct val="115000"/>
              </a:lnSpc>
            </a:pPr>
            <a:r>
              <a:rPr lang="en-IE" sz="1200"/>
              <a:t>Korea with LDC</a:t>
            </a:r>
          </a:p>
          <a:p>
            <a:pPr>
              <a:lnSpc>
                <a:spcPct val="115000"/>
              </a:lnSpc>
            </a:pPr>
            <a:r>
              <a:rPr lang="en-IE" sz="1200"/>
              <a:t>China</a:t>
            </a:r>
            <a:endParaRPr lang="en-US" sz="1200"/>
          </a:p>
        </p:txBody>
      </p:sp>
      <p:sp>
        <p:nvSpPr>
          <p:cNvPr id="10257" name="Line 15"/>
          <p:cNvSpPr>
            <a:spLocks noChangeShapeType="1"/>
          </p:cNvSpPr>
          <p:nvPr/>
        </p:nvSpPr>
        <p:spPr bwMode="auto">
          <a:xfrm>
            <a:off x="2616200" y="4535488"/>
            <a:ext cx="11113" cy="0"/>
          </a:xfrm>
          <a:prstGeom prst="line">
            <a:avLst/>
          </a:prstGeom>
          <a:noFill/>
          <a:ln w="203200">
            <a:solidFill>
              <a:srgbClr val="FF00FF"/>
            </a:solidFill>
            <a:round/>
            <a:headEnd/>
            <a:tailEnd/>
          </a:ln>
        </p:spPr>
        <p:txBody>
          <a:bodyPr/>
          <a:lstStyle/>
          <a:p>
            <a:endParaRPr lang="en-IE"/>
          </a:p>
        </p:txBody>
      </p:sp>
      <p:sp>
        <p:nvSpPr>
          <p:cNvPr id="10258" name="Line 16"/>
          <p:cNvSpPr>
            <a:spLocks noChangeShapeType="1"/>
          </p:cNvSpPr>
          <p:nvPr/>
        </p:nvSpPr>
        <p:spPr bwMode="auto">
          <a:xfrm>
            <a:off x="1709738" y="4529138"/>
            <a:ext cx="11112" cy="0"/>
          </a:xfrm>
          <a:prstGeom prst="line">
            <a:avLst/>
          </a:prstGeom>
          <a:noFill/>
          <a:ln w="190500">
            <a:solidFill>
              <a:srgbClr val="FF00FF"/>
            </a:solidFill>
            <a:round/>
            <a:headEnd/>
            <a:tailEnd/>
          </a:ln>
        </p:spPr>
        <p:txBody>
          <a:bodyPr/>
          <a:lstStyle/>
          <a:p>
            <a:endParaRPr lang="en-IE"/>
          </a:p>
        </p:txBody>
      </p:sp>
      <p:sp>
        <p:nvSpPr>
          <p:cNvPr id="10259" name="Line 17"/>
          <p:cNvSpPr>
            <a:spLocks noChangeShapeType="1"/>
          </p:cNvSpPr>
          <p:nvPr/>
        </p:nvSpPr>
        <p:spPr bwMode="auto">
          <a:xfrm>
            <a:off x="1754188" y="4529138"/>
            <a:ext cx="11112" cy="0"/>
          </a:xfrm>
          <a:prstGeom prst="line">
            <a:avLst/>
          </a:prstGeom>
          <a:noFill/>
          <a:ln w="190500">
            <a:solidFill>
              <a:srgbClr val="FF00FF"/>
            </a:solidFill>
            <a:round/>
            <a:headEnd/>
            <a:tailEnd/>
          </a:ln>
        </p:spPr>
        <p:txBody>
          <a:bodyPr/>
          <a:lstStyle/>
          <a:p>
            <a:endParaRPr lang="en-IE"/>
          </a:p>
        </p:txBody>
      </p:sp>
      <p:sp>
        <p:nvSpPr>
          <p:cNvPr id="10260" name="Line 22"/>
          <p:cNvSpPr>
            <a:spLocks noChangeShapeType="1"/>
          </p:cNvSpPr>
          <p:nvPr/>
        </p:nvSpPr>
        <p:spPr bwMode="auto">
          <a:xfrm flipV="1">
            <a:off x="4616450" y="1416050"/>
            <a:ext cx="900113" cy="0"/>
          </a:xfrm>
          <a:prstGeom prst="line">
            <a:avLst/>
          </a:prstGeom>
          <a:noFill/>
          <a:ln w="44450">
            <a:solidFill>
              <a:srgbClr val="C00000"/>
            </a:solidFill>
            <a:prstDash val="sysDot"/>
            <a:round/>
            <a:headEnd type="triangle" w="med" len="med"/>
            <a:tailEnd type="triangle" w="med" len="med"/>
          </a:ln>
        </p:spPr>
        <p:txBody>
          <a:bodyPr/>
          <a:lstStyle/>
          <a:p>
            <a:endParaRPr lang="en-IE"/>
          </a:p>
        </p:txBody>
      </p:sp>
      <p:sp>
        <p:nvSpPr>
          <p:cNvPr id="10261" name="Line 23"/>
          <p:cNvSpPr>
            <a:spLocks noChangeShapeType="1"/>
          </p:cNvSpPr>
          <p:nvPr/>
        </p:nvSpPr>
        <p:spPr bwMode="auto">
          <a:xfrm flipV="1">
            <a:off x="2659063" y="5732463"/>
            <a:ext cx="720725" cy="0"/>
          </a:xfrm>
          <a:prstGeom prst="line">
            <a:avLst/>
          </a:prstGeom>
          <a:noFill/>
          <a:ln w="44450">
            <a:solidFill>
              <a:srgbClr val="C00000"/>
            </a:solidFill>
            <a:prstDash val="sysDot"/>
            <a:round/>
            <a:headEnd type="triangle" w="med" len="med"/>
            <a:tailEnd type="triangle" w="med" len="med"/>
          </a:ln>
        </p:spPr>
        <p:txBody>
          <a:bodyPr/>
          <a:lstStyle/>
          <a:p>
            <a:endParaRPr lang="en-IE"/>
          </a:p>
        </p:txBody>
      </p:sp>
      <p:cxnSp>
        <p:nvCxnSpPr>
          <p:cNvPr id="32" name="Straight Connector 31"/>
          <p:cNvCxnSpPr/>
          <p:nvPr/>
        </p:nvCxnSpPr>
        <p:spPr bwMode="auto">
          <a:xfrm>
            <a:off x="3679825" y="4176713"/>
            <a:ext cx="288925"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33" name="Straight Connector 32"/>
          <p:cNvCxnSpPr/>
          <p:nvPr/>
        </p:nvCxnSpPr>
        <p:spPr bwMode="auto">
          <a:xfrm>
            <a:off x="4841875" y="3673475"/>
            <a:ext cx="288925"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34" name="Straight Connector 33"/>
          <p:cNvCxnSpPr/>
          <p:nvPr/>
        </p:nvCxnSpPr>
        <p:spPr bwMode="auto">
          <a:xfrm>
            <a:off x="5149850" y="3451225"/>
            <a:ext cx="287338"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35" name="Straight Connector 34"/>
          <p:cNvCxnSpPr/>
          <p:nvPr/>
        </p:nvCxnSpPr>
        <p:spPr bwMode="auto">
          <a:xfrm>
            <a:off x="5419725" y="2976563"/>
            <a:ext cx="288925"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36" name="Straight Connector 35"/>
          <p:cNvCxnSpPr/>
          <p:nvPr/>
        </p:nvCxnSpPr>
        <p:spPr bwMode="auto">
          <a:xfrm>
            <a:off x="5708650" y="2709863"/>
            <a:ext cx="287338"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37" name="Straight Connector 36"/>
          <p:cNvCxnSpPr/>
          <p:nvPr/>
        </p:nvCxnSpPr>
        <p:spPr bwMode="auto">
          <a:xfrm>
            <a:off x="5995988" y="2487613"/>
            <a:ext cx="288925"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38" name="Straight Connector 37"/>
          <p:cNvCxnSpPr/>
          <p:nvPr/>
        </p:nvCxnSpPr>
        <p:spPr bwMode="auto">
          <a:xfrm>
            <a:off x="6284913" y="1998663"/>
            <a:ext cx="287337"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39" name="Straight Connector 38"/>
          <p:cNvCxnSpPr/>
          <p:nvPr/>
        </p:nvCxnSpPr>
        <p:spPr bwMode="auto">
          <a:xfrm>
            <a:off x="6572250" y="1776413"/>
            <a:ext cx="288925"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40" name="Straight Connector 39"/>
          <p:cNvCxnSpPr/>
          <p:nvPr/>
        </p:nvCxnSpPr>
        <p:spPr bwMode="auto">
          <a:xfrm>
            <a:off x="6865938" y="1509713"/>
            <a:ext cx="287337"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41" name="Straight Connector 40"/>
          <p:cNvCxnSpPr/>
          <p:nvPr/>
        </p:nvCxnSpPr>
        <p:spPr bwMode="auto">
          <a:xfrm>
            <a:off x="3181350" y="3910013"/>
            <a:ext cx="682625" cy="0"/>
          </a:xfrm>
          <a:prstGeom prst="line">
            <a:avLst/>
          </a:prstGeom>
          <a:solidFill>
            <a:schemeClr val="accent2"/>
          </a:solidFill>
          <a:ln w="38100" cap="rnd" cmpd="sng" algn="ctr">
            <a:solidFill>
              <a:srgbClr val="7030A0"/>
            </a:solidFill>
            <a:prstDash val="solid"/>
            <a:round/>
            <a:headEnd type="none" w="med" len="med"/>
            <a:tailEnd type="none" w="med" len="med"/>
          </a:ln>
          <a:effectLst>
            <a:outerShdw dist="35921" dir="2700000" algn="ctr" rotWithShape="0">
              <a:schemeClr val="bg2"/>
            </a:outerShdw>
          </a:effectLst>
        </p:spPr>
      </p:cxnSp>
      <p:cxnSp>
        <p:nvCxnSpPr>
          <p:cNvPr id="43" name="Straight Connector 42"/>
          <p:cNvCxnSpPr/>
          <p:nvPr/>
        </p:nvCxnSpPr>
        <p:spPr bwMode="auto">
          <a:xfrm>
            <a:off x="5537200" y="2220913"/>
            <a:ext cx="682625" cy="0"/>
          </a:xfrm>
          <a:prstGeom prst="line">
            <a:avLst/>
          </a:prstGeom>
          <a:solidFill>
            <a:schemeClr val="accent2"/>
          </a:solidFill>
          <a:ln w="38100" cap="rnd" cmpd="sng" algn="ctr">
            <a:solidFill>
              <a:srgbClr val="7030A0"/>
            </a:solidFill>
            <a:prstDash val="solid"/>
            <a:round/>
            <a:headEnd type="none" w="med" len="med"/>
            <a:tailEnd type="none" w="med" len="med"/>
          </a:ln>
          <a:effectLst>
            <a:outerShdw dist="35921" dir="2700000" algn="ctr" rotWithShape="0">
              <a:schemeClr val="bg2"/>
            </a:outerShdw>
          </a:effectLst>
        </p:spPr>
      </p:cxnSp>
      <p:cxnSp>
        <p:nvCxnSpPr>
          <p:cNvPr id="44" name="Straight Connector 43"/>
          <p:cNvCxnSpPr/>
          <p:nvPr/>
        </p:nvCxnSpPr>
        <p:spPr bwMode="auto">
          <a:xfrm>
            <a:off x="6381750" y="1287463"/>
            <a:ext cx="682625" cy="0"/>
          </a:xfrm>
          <a:prstGeom prst="line">
            <a:avLst/>
          </a:prstGeom>
          <a:solidFill>
            <a:schemeClr val="accent2"/>
          </a:solidFill>
          <a:ln w="38100" cap="rnd" cmpd="sng" algn="ctr">
            <a:solidFill>
              <a:srgbClr val="7030A0"/>
            </a:solidFill>
            <a:prstDash val="solid"/>
            <a:round/>
            <a:headEnd type="none" w="med" len="med"/>
            <a:tailEnd type="none" w="med" len="med"/>
          </a:ln>
          <a:effectLst>
            <a:outerShdw dist="35921" dir="2700000" algn="ctr" rotWithShape="0">
              <a:schemeClr val="bg2"/>
            </a:outerShdw>
          </a:effectLst>
        </p:spPr>
      </p:cxnSp>
      <p:cxnSp>
        <p:nvCxnSpPr>
          <p:cNvPr id="45" name="Straight Connector 44"/>
          <p:cNvCxnSpPr/>
          <p:nvPr/>
        </p:nvCxnSpPr>
        <p:spPr bwMode="auto">
          <a:xfrm>
            <a:off x="4695825" y="3198813"/>
            <a:ext cx="593725" cy="0"/>
          </a:xfrm>
          <a:prstGeom prst="line">
            <a:avLst/>
          </a:prstGeom>
          <a:solidFill>
            <a:schemeClr val="accent2"/>
          </a:solidFill>
          <a:ln w="38100" cap="rnd" cmpd="sng" algn="ctr">
            <a:solidFill>
              <a:srgbClr val="7030A0"/>
            </a:solidFill>
            <a:prstDash val="solid"/>
            <a:round/>
            <a:headEnd type="none" w="med" len="med"/>
            <a:tailEnd type="none" w="med" len="med"/>
          </a:ln>
          <a:effectLst>
            <a:outerShdw dist="35921" dir="2700000" algn="ctr" rotWithShape="0">
              <a:schemeClr val="bg2"/>
            </a:outerShdw>
          </a:effectLst>
        </p:spPr>
      </p:cxnSp>
      <p:sp>
        <p:nvSpPr>
          <p:cNvPr id="10275" name="Line 4"/>
          <p:cNvSpPr>
            <a:spLocks noChangeShapeType="1"/>
          </p:cNvSpPr>
          <p:nvPr/>
        </p:nvSpPr>
        <p:spPr bwMode="auto">
          <a:xfrm>
            <a:off x="5368925" y="3573463"/>
            <a:ext cx="1798638" cy="0"/>
          </a:xfrm>
          <a:prstGeom prst="line">
            <a:avLst/>
          </a:prstGeom>
          <a:noFill/>
          <a:ln w="44450">
            <a:solidFill>
              <a:srgbClr val="996600"/>
            </a:solidFill>
            <a:round/>
            <a:headEnd type="triangle" w="med" len="med"/>
            <a:tailEnd type="triangle" w="med" len="med"/>
          </a:ln>
        </p:spPr>
        <p:txBody>
          <a:bodyPr/>
          <a:lstStyle/>
          <a:p>
            <a:endParaRPr lang="en-IE"/>
          </a:p>
        </p:txBody>
      </p:sp>
      <p:sp>
        <p:nvSpPr>
          <p:cNvPr id="10276" name="Line 5"/>
          <p:cNvSpPr>
            <a:spLocks noChangeShapeType="1"/>
          </p:cNvSpPr>
          <p:nvPr/>
        </p:nvSpPr>
        <p:spPr bwMode="auto">
          <a:xfrm>
            <a:off x="3006725" y="3575050"/>
            <a:ext cx="1019175" cy="3175"/>
          </a:xfrm>
          <a:prstGeom prst="line">
            <a:avLst/>
          </a:prstGeom>
          <a:noFill/>
          <a:ln w="44450">
            <a:solidFill>
              <a:srgbClr val="996600"/>
            </a:solidFill>
            <a:prstDash val="sysDot"/>
            <a:round/>
            <a:headEnd type="triangle" w="med" len="med"/>
            <a:tailEnd type="triangle" w="med" len="med"/>
          </a:ln>
        </p:spPr>
        <p:txBody>
          <a:bodyPr/>
          <a:lstStyle/>
          <a:p>
            <a:endParaRPr lang="en-IE"/>
          </a:p>
        </p:txBody>
      </p:sp>
      <p:sp>
        <p:nvSpPr>
          <p:cNvPr id="10277" name="Rectangle 14"/>
          <p:cNvSpPr>
            <a:spLocks noChangeArrowheads="1"/>
          </p:cNvSpPr>
          <p:nvPr/>
        </p:nvSpPr>
        <p:spPr bwMode="auto">
          <a:xfrm>
            <a:off x="3357563" y="5367338"/>
            <a:ext cx="1693862" cy="1204912"/>
          </a:xfrm>
          <a:prstGeom prst="rect">
            <a:avLst/>
          </a:prstGeom>
          <a:noFill/>
          <a:ln w="9525">
            <a:noFill/>
            <a:miter lim="800000"/>
            <a:headEnd/>
            <a:tailEnd/>
          </a:ln>
        </p:spPr>
        <p:txBody>
          <a:bodyPr anchor="ctr">
            <a:spAutoFit/>
          </a:bodyPr>
          <a:lstStyle/>
          <a:p>
            <a:pPr>
              <a:lnSpc>
                <a:spcPct val="115000"/>
              </a:lnSpc>
              <a:spcAft>
                <a:spcPts val="100"/>
              </a:spcAft>
            </a:pPr>
            <a:r>
              <a:rPr lang="en-IE" sz="1200"/>
              <a:t>North America</a:t>
            </a:r>
          </a:p>
          <a:p>
            <a:pPr>
              <a:lnSpc>
                <a:spcPct val="115000"/>
              </a:lnSpc>
              <a:spcAft>
                <a:spcPts val="100"/>
              </a:spcAft>
            </a:pPr>
            <a:r>
              <a:rPr lang="en-IE" sz="1200"/>
              <a:t>USA indoors and out</a:t>
            </a:r>
          </a:p>
          <a:p>
            <a:pPr>
              <a:lnSpc>
                <a:spcPct val="115000"/>
              </a:lnSpc>
              <a:spcAft>
                <a:spcPts val="100"/>
              </a:spcAft>
            </a:pPr>
            <a:r>
              <a:rPr lang="en-IE" sz="1200"/>
              <a:t>Europe</a:t>
            </a:r>
          </a:p>
          <a:p>
            <a:pPr>
              <a:lnSpc>
                <a:spcPct val="115000"/>
              </a:lnSpc>
              <a:spcAft>
                <a:spcPts val="100"/>
              </a:spcAft>
            </a:pPr>
            <a:r>
              <a:rPr lang="en-IE" sz="1200"/>
              <a:t>Europe with LDC</a:t>
            </a:r>
          </a:p>
          <a:p>
            <a:pPr>
              <a:lnSpc>
                <a:spcPct val="115000"/>
              </a:lnSpc>
              <a:spcAft>
                <a:spcPts val="100"/>
              </a:spcAft>
            </a:pPr>
            <a:r>
              <a:rPr lang="en-IE" sz="1200"/>
              <a:t>China</a:t>
            </a:r>
          </a:p>
        </p:txBody>
      </p:sp>
      <p:sp>
        <p:nvSpPr>
          <p:cNvPr id="10278" name="Line 9"/>
          <p:cNvSpPr>
            <a:spLocks noChangeShapeType="1"/>
          </p:cNvSpPr>
          <p:nvPr/>
        </p:nvSpPr>
        <p:spPr bwMode="auto">
          <a:xfrm>
            <a:off x="5875338" y="5895975"/>
            <a:ext cx="719137" cy="0"/>
          </a:xfrm>
          <a:prstGeom prst="line">
            <a:avLst/>
          </a:prstGeom>
          <a:noFill/>
          <a:ln w="44450">
            <a:solidFill>
              <a:srgbClr val="996600"/>
            </a:solidFill>
            <a:round/>
            <a:headEnd type="triangle" w="med" len="med"/>
            <a:tailEnd type="triangle" w="med" len="med"/>
          </a:ln>
        </p:spPr>
        <p:txBody>
          <a:bodyPr/>
          <a:lstStyle/>
          <a:p>
            <a:endParaRPr lang="en-IE"/>
          </a:p>
        </p:txBody>
      </p:sp>
      <p:sp>
        <p:nvSpPr>
          <p:cNvPr id="10279" name="Line 10"/>
          <p:cNvSpPr>
            <a:spLocks noChangeShapeType="1"/>
          </p:cNvSpPr>
          <p:nvPr/>
        </p:nvSpPr>
        <p:spPr bwMode="auto">
          <a:xfrm>
            <a:off x="5875338" y="6097588"/>
            <a:ext cx="719137" cy="0"/>
          </a:xfrm>
          <a:prstGeom prst="line">
            <a:avLst/>
          </a:prstGeom>
          <a:noFill/>
          <a:ln w="44450">
            <a:solidFill>
              <a:srgbClr val="996600"/>
            </a:solidFill>
            <a:prstDash val="sysDot"/>
            <a:round/>
            <a:headEnd type="triangle" w="med" len="med"/>
            <a:tailEnd type="triangle" w="med" len="med"/>
          </a:ln>
        </p:spPr>
        <p:txBody>
          <a:bodyPr/>
          <a:lstStyle/>
          <a:p>
            <a:endParaRPr lang="en-IE"/>
          </a:p>
        </p:txBody>
      </p:sp>
      <p:cxnSp>
        <p:nvCxnSpPr>
          <p:cNvPr id="175" name="Straight Connector 174"/>
          <p:cNvCxnSpPr/>
          <p:nvPr/>
        </p:nvCxnSpPr>
        <p:spPr bwMode="auto">
          <a:xfrm>
            <a:off x="679450" y="5629275"/>
            <a:ext cx="287338" cy="0"/>
          </a:xfrm>
          <a:prstGeom prst="line">
            <a:avLst/>
          </a:prstGeom>
          <a:solidFill>
            <a:schemeClr val="accent2"/>
          </a:solidFill>
          <a:ln w="38100" cap="rnd" cmpd="sng" algn="ctr">
            <a:solidFill>
              <a:srgbClr val="FF33CC"/>
            </a:solidFill>
            <a:prstDash val="solid"/>
            <a:round/>
            <a:headEnd type="none" w="med" len="med"/>
            <a:tailEnd type="none" w="med" len="med"/>
          </a:ln>
          <a:effectLst>
            <a:outerShdw dist="35921" dir="2700000" algn="ctr" rotWithShape="0">
              <a:schemeClr val="bg2"/>
            </a:outerShdw>
          </a:effectLst>
        </p:spPr>
      </p:cxnSp>
      <p:cxnSp>
        <p:nvCxnSpPr>
          <p:cNvPr id="176" name="Straight Connector 175"/>
          <p:cNvCxnSpPr/>
          <p:nvPr/>
        </p:nvCxnSpPr>
        <p:spPr bwMode="auto">
          <a:xfrm>
            <a:off x="349250" y="5802313"/>
            <a:ext cx="684213" cy="0"/>
          </a:xfrm>
          <a:prstGeom prst="line">
            <a:avLst/>
          </a:prstGeom>
          <a:solidFill>
            <a:schemeClr val="accent2"/>
          </a:solidFill>
          <a:ln w="38100" cap="rnd" cmpd="sng" algn="ctr">
            <a:solidFill>
              <a:srgbClr val="7030A0"/>
            </a:solidFill>
            <a:prstDash val="solid"/>
            <a:round/>
            <a:headEnd type="none" w="med" len="med"/>
            <a:tailEnd type="none" w="med" len="med"/>
          </a:ln>
          <a:effectLst>
            <a:outerShdw dist="35921" dir="2700000" algn="ctr" rotWithShape="0">
              <a:schemeClr val="bg2"/>
            </a:outerShdw>
          </a:effectLst>
        </p:spPr>
      </p:cxnSp>
      <p:sp>
        <p:nvSpPr>
          <p:cNvPr id="10282" name="Rectangle 14"/>
          <p:cNvSpPr>
            <a:spLocks noChangeArrowheads="1"/>
          </p:cNvSpPr>
          <p:nvPr/>
        </p:nvSpPr>
        <p:spPr bwMode="auto">
          <a:xfrm>
            <a:off x="1016000" y="5491163"/>
            <a:ext cx="1036638" cy="728662"/>
          </a:xfrm>
          <a:prstGeom prst="rect">
            <a:avLst/>
          </a:prstGeom>
          <a:noFill/>
          <a:ln w="9525">
            <a:noFill/>
            <a:miter lim="800000"/>
            <a:headEnd/>
            <a:tailEnd/>
          </a:ln>
        </p:spPr>
        <p:txBody>
          <a:bodyPr wrap="none" anchor="ctr">
            <a:spAutoFit/>
          </a:bodyPr>
          <a:lstStyle/>
          <a:p>
            <a:pPr>
              <a:lnSpc>
                <a:spcPct val="115000"/>
              </a:lnSpc>
            </a:pPr>
            <a:r>
              <a:rPr lang="en-IE" sz="1200"/>
              <a:t>.4a 500MHz</a:t>
            </a:r>
          </a:p>
          <a:p>
            <a:pPr>
              <a:lnSpc>
                <a:spcPct val="115000"/>
              </a:lnSpc>
            </a:pPr>
            <a:r>
              <a:rPr lang="en-IE" sz="1200"/>
              <a:t>.4a &gt;1GHz</a:t>
            </a:r>
          </a:p>
          <a:p>
            <a:pPr>
              <a:lnSpc>
                <a:spcPct val="115000"/>
              </a:lnSpc>
            </a:pPr>
            <a:r>
              <a:rPr lang="en-GB" sz="1200"/>
              <a:t>802.15.4</a:t>
            </a:r>
            <a:endParaRPr lang="en-IE" sz="1200"/>
          </a:p>
        </p:txBody>
      </p:sp>
      <p:sp>
        <p:nvSpPr>
          <p:cNvPr id="10283" name="Line 15"/>
          <p:cNvSpPr>
            <a:spLocks noChangeShapeType="1"/>
          </p:cNvSpPr>
          <p:nvPr/>
        </p:nvSpPr>
        <p:spPr bwMode="auto">
          <a:xfrm>
            <a:off x="955675" y="6043613"/>
            <a:ext cx="11113" cy="0"/>
          </a:xfrm>
          <a:prstGeom prst="line">
            <a:avLst/>
          </a:prstGeom>
          <a:noFill/>
          <a:ln w="203200">
            <a:solidFill>
              <a:srgbClr val="FF00FF"/>
            </a:solidFill>
            <a:round/>
            <a:headEnd/>
            <a:tailEnd/>
          </a:ln>
        </p:spPr>
        <p:txBody>
          <a:bodyPr/>
          <a:lstStyle/>
          <a:p>
            <a:endParaRPr lang="en-IE"/>
          </a:p>
        </p:txBody>
      </p:sp>
      <p:sp>
        <p:nvSpPr>
          <p:cNvPr id="10284" name="Oval 178"/>
          <p:cNvSpPr>
            <a:spLocks noChangeArrowheads="1"/>
          </p:cNvSpPr>
          <p:nvPr/>
        </p:nvSpPr>
        <p:spPr bwMode="auto">
          <a:xfrm>
            <a:off x="4271963" y="3021013"/>
            <a:ext cx="1501775" cy="1106487"/>
          </a:xfrm>
          <a:prstGeom prst="ellipse">
            <a:avLst/>
          </a:prstGeom>
          <a:noFill/>
          <a:ln w="28575" algn="ctr">
            <a:solidFill>
              <a:srgbClr val="FF0000"/>
            </a:solidFill>
            <a:round/>
            <a:headEnd/>
            <a:tailEnd/>
          </a:ln>
        </p:spPr>
        <p:txBody>
          <a:bodyPr wrap="none" anchor="ctr"/>
          <a:lstStyle/>
          <a:p>
            <a:pPr algn="ctr"/>
            <a:endParaRPr lang="en-IE"/>
          </a:p>
        </p:txBody>
      </p:sp>
      <p:sp>
        <p:nvSpPr>
          <p:cNvPr id="10285" name="Oval 178"/>
          <p:cNvSpPr>
            <a:spLocks noChangeArrowheads="1"/>
          </p:cNvSpPr>
          <p:nvPr/>
        </p:nvSpPr>
        <p:spPr bwMode="auto">
          <a:xfrm>
            <a:off x="2776538" y="3741738"/>
            <a:ext cx="1501775" cy="1106487"/>
          </a:xfrm>
          <a:prstGeom prst="ellipse">
            <a:avLst/>
          </a:prstGeom>
          <a:noFill/>
          <a:ln w="28575" algn="ctr">
            <a:solidFill>
              <a:srgbClr val="FF0000"/>
            </a:solidFill>
            <a:round/>
            <a:headEnd/>
            <a:tailEnd/>
          </a:ln>
        </p:spPr>
        <p:txBody>
          <a:bodyPr wrap="none" anchor="ctr"/>
          <a:lstStyle/>
          <a:p>
            <a:pPr algn="ctr"/>
            <a:endParaRPr lang="en-IE"/>
          </a:p>
        </p:txBody>
      </p:sp>
      <p:sp>
        <p:nvSpPr>
          <p:cNvPr id="46126" name="Rectangle 2"/>
          <p:cNvSpPr>
            <a:spLocks noChangeArrowheads="1"/>
          </p:cNvSpPr>
          <p:nvPr/>
        </p:nvSpPr>
        <p:spPr bwMode="auto">
          <a:xfrm>
            <a:off x="0" y="223838"/>
            <a:ext cx="9144000" cy="704850"/>
          </a:xfrm>
          <a:prstGeom prst="rect">
            <a:avLst/>
          </a:prstGeom>
          <a:noFill/>
          <a:ln w="9525">
            <a:noFill/>
            <a:miter lim="800000"/>
            <a:headEnd/>
            <a:tailEnd/>
          </a:ln>
        </p:spPr>
        <p:txBody>
          <a:bodyPr anchor="ctr"/>
          <a:lstStyle/>
          <a:p>
            <a:pPr algn="ctr" eaLnBrk="0" hangingPunct="0">
              <a:defRPr/>
            </a:pPr>
            <a:r>
              <a:rPr lang="en-US" sz="3200" b="1" i="1" dirty="0" err="1">
                <a:ea typeface="+mj-ea"/>
                <a:cs typeface="+mj-cs"/>
              </a:rPr>
              <a:t>Bandplan</a:t>
            </a:r>
            <a:r>
              <a:rPr lang="en-US" sz="3200" b="1" i="1" dirty="0">
                <a:ea typeface="+mj-ea"/>
                <a:cs typeface="+mj-cs"/>
              </a:rPr>
              <a:t> Facilitating </a:t>
            </a:r>
            <a:r>
              <a:rPr lang="en-US" sz="3200" b="1" i="1" dirty="0" err="1">
                <a:ea typeface="+mj-ea"/>
                <a:cs typeface="+mj-cs"/>
              </a:rPr>
              <a:t>WorldWide</a:t>
            </a:r>
            <a:r>
              <a:rPr lang="en-US" sz="3200" b="1" i="1" dirty="0">
                <a:ea typeface="+mj-ea"/>
                <a:cs typeface="+mj-cs"/>
              </a:rPr>
              <a:t> Deployment</a:t>
            </a:r>
          </a:p>
        </p:txBody>
      </p:sp>
      <p:sp>
        <p:nvSpPr>
          <p:cNvPr id="168" name="Oval 167"/>
          <p:cNvSpPr/>
          <p:nvPr/>
        </p:nvSpPr>
        <p:spPr bwMode="auto">
          <a:xfrm>
            <a:off x="7153275" y="1416050"/>
            <a:ext cx="1730375" cy="1081088"/>
          </a:xfrm>
          <a:prstGeom prst="ellipse">
            <a:avLst/>
          </a:prstGeom>
          <a:solidFill>
            <a:schemeClr val="bg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100" dirty="0"/>
              <a:t>Pink and purple </a:t>
            </a:r>
          </a:p>
          <a:p>
            <a:pPr algn="ctr">
              <a:defRPr/>
            </a:pPr>
            <a:r>
              <a:rPr lang="en-GB" sz="1100" dirty="0"/>
              <a:t>lines show the .4a defined</a:t>
            </a:r>
          </a:p>
          <a:p>
            <a:pPr algn="ctr">
              <a:defRPr/>
            </a:pPr>
            <a:r>
              <a:rPr lang="en-GB" sz="1100" dirty="0"/>
              <a:t>frequency channels</a:t>
            </a:r>
          </a:p>
          <a:p>
            <a:pPr algn="ctr">
              <a:defRPr/>
            </a:pPr>
            <a:r>
              <a:rPr lang="en-GB" sz="1100" dirty="0"/>
              <a:t> and bandwidths</a:t>
            </a:r>
          </a:p>
        </p:txBody>
      </p:sp>
      <p:sp>
        <p:nvSpPr>
          <p:cNvPr id="171" name="Oval 170"/>
          <p:cNvSpPr/>
          <p:nvPr/>
        </p:nvSpPr>
        <p:spPr bwMode="auto">
          <a:xfrm>
            <a:off x="1296988" y="1271588"/>
            <a:ext cx="2417762" cy="1228725"/>
          </a:xfrm>
          <a:prstGeom prst="ellipse">
            <a:avLst/>
          </a:prstGeom>
          <a:solidFill>
            <a:schemeClr val="bg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100" dirty="0"/>
              <a:t>Double-ended arrows</a:t>
            </a:r>
          </a:p>
          <a:p>
            <a:pPr algn="ctr">
              <a:defRPr/>
            </a:pPr>
            <a:r>
              <a:rPr lang="en-GB" sz="1100" dirty="0"/>
              <a:t>show allowed UWB frequency</a:t>
            </a:r>
          </a:p>
          <a:p>
            <a:pPr algn="ctr">
              <a:defRPr/>
            </a:pPr>
            <a:r>
              <a:rPr lang="en-GB" sz="1100" dirty="0"/>
              <a:t>bands in various regions.</a:t>
            </a:r>
          </a:p>
          <a:p>
            <a:pPr algn="ctr">
              <a:defRPr/>
            </a:pPr>
            <a:r>
              <a:rPr lang="en-GB" sz="1100" dirty="0"/>
              <a:t>LDC = low duty cycle </a:t>
            </a:r>
          </a:p>
          <a:p>
            <a:pPr algn="ctr">
              <a:defRPr/>
            </a:pPr>
            <a:r>
              <a:rPr lang="en-GB" sz="1100" dirty="0"/>
              <a:t>i.e. infrequent TX</a:t>
            </a:r>
          </a:p>
        </p:txBody>
      </p:sp>
      <p:sp>
        <p:nvSpPr>
          <p:cNvPr id="10289" name="AutoShape 172" descr="http://www.artie.com/veterans_day/arg_us_flag.html"/>
          <p:cNvSpPr>
            <a:spLocks noChangeAspect="1" noChangeArrowheads="1"/>
          </p:cNvSpPr>
          <p:nvPr/>
        </p:nvSpPr>
        <p:spPr bwMode="auto">
          <a:xfrm>
            <a:off x="141288" y="69850"/>
            <a:ext cx="304800" cy="304800"/>
          </a:xfrm>
          <a:prstGeom prst="rect">
            <a:avLst/>
          </a:prstGeom>
          <a:noFill/>
          <a:ln w="9525">
            <a:noFill/>
            <a:miter lim="800000"/>
            <a:headEnd/>
            <a:tailEnd/>
          </a:ln>
        </p:spPr>
        <p:txBody>
          <a:bodyPr/>
          <a:lstStyle/>
          <a:p>
            <a:endParaRPr lang="en-IE"/>
          </a:p>
        </p:txBody>
      </p:sp>
      <p:sp>
        <p:nvSpPr>
          <p:cNvPr id="10290" name="AutoShape 174" descr="http://www.artie.com/veterans_day/arg_us_flag.html"/>
          <p:cNvSpPr>
            <a:spLocks noChangeAspect="1" noChangeArrowheads="1"/>
          </p:cNvSpPr>
          <p:nvPr/>
        </p:nvSpPr>
        <p:spPr bwMode="auto">
          <a:xfrm>
            <a:off x="141288" y="69850"/>
            <a:ext cx="304800" cy="304800"/>
          </a:xfrm>
          <a:prstGeom prst="rect">
            <a:avLst/>
          </a:prstGeom>
          <a:noFill/>
          <a:ln w="9525">
            <a:noFill/>
            <a:miter lim="800000"/>
            <a:headEnd/>
            <a:tailEnd/>
          </a:ln>
        </p:spPr>
        <p:txBody>
          <a:bodyPr/>
          <a:lstStyle/>
          <a:p>
            <a:endParaRPr lang="en-IE"/>
          </a:p>
        </p:txBody>
      </p:sp>
      <p:sp>
        <p:nvSpPr>
          <p:cNvPr id="10291" name="AutoShape 176" descr="http://www.artie.com/veterans_day/arg_us_flag.html"/>
          <p:cNvSpPr>
            <a:spLocks noChangeAspect="1" noChangeArrowheads="1"/>
          </p:cNvSpPr>
          <p:nvPr/>
        </p:nvSpPr>
        <p:spPr bwMode="auto">
          <a:xfrm>
            <a:off x="141288" y="69850"/>
            <a:ext cx="304800" cy="304800"/>
          </a:xfrm>
          <a:prstGeom prst="rect">
            <a:avLst/>
          </a:prstGeom>
          <a:noFill/>
          <a:ln w="9525">
            <a:noFill/>
            <a:miter lim="800000"/>
            <a:headEnd/>
            <a:tailEnd/>
          </a:ln>
        </p:spPr>
        <p:txBody>
          <a:bodyPr/>
          <a:lstStyle/>
          <a:p>
            <a:endParaRPr lang="en-IE"/>
          </a:p>
        </p:txBody>
      </p:sp>
      <p:pic>
        <p:nvPicPr>
          <p:cNvPr id="10292" name="Picture 178" descr="US flag graphic"/>
          <p:cNvPicPr>
            <a:picLocks noChangeAspect="1" noChangeArrowheads="1"/>
          </p:cNvPicPr>
          <p:nvPr/>
        </p:nvPicPr>
        <p:blipFill>
          <a:blip r:embed="rId3" cstate="print"/>
          <a:srcRect/>
          <a:stretch>
            <a:fillRect/>
          </a:stretch>
        </p:blipFill>
        <p:spPr bwMode="auto">
          <a:xfrm>
            <a:off x="2000250" y="5405438"/>
            <a:ext cx="663575" cy="396875"/>
          </a:xfrm>
          <a:prstGeom prst="rect">
            <a:avLst/>
          </a:prstGeom>
          <a:noFill/>
          <a:ln w="9525">
            <a:noFill/>
            <a:miter lim="800000"/>
            <a:headEnd/>
            <a:tailEnd/>
          </a:ln>
        </p:spPr>
      </p:pic>
      <p:pic>
        <p:nvPicPr>
          <p:cNvPr id="10293" name="Picture 180" descr="EU Flag"/>
          <p:cNvPicPr>
            <a:picLocks noChangeAspect="1" noChangeArrowheads="1"/>
          </p:cNvPicPr>
          <p:nvPr/>
        </p:nvPicPr>
        <p:blipFill>
          <a:blip r:embed="rId4" cstate="print"/>
          <a:srcRect/>
          <a:stretch>
            <a:fillRect/>
          </a:stretch>
        </p:blipFill>
        <p:spPr bwMode="auto">
          <a:xfrm>
            <a:off x="2044700" y="5865813"/>
            <a:ext cx="582613" cy="396875"/>
          </a:xfrm>
          <a:prstGeom prst="rect">
            <a:avLst/>
          </a:prstGeom>
          <a:noFill/>
          <a:ln w="9525">
            <a:noFill/>
            <a:miter lim="800000"/>
            <a:headEnd/>
            <a:tailEnd/>
          </a:ln>
        </p:spPr>
      </p:pic>
      <p:sp>
        <p:nvSpPr>
          <p:cNvPr id="10294" name="AutoShape 182" descr="South Korean Flag"/>
          <p:cNvSpPr>
            <a:spLocks noChangeAspect="1" noChangeArrowheads="1"/>
          </p:cNvSpPr>
          <p:nvPr/>
        </p:nvSpPr>
        <p:spPr bwMode="auto">
          <a:xfrm>
            <a:off x="141288" y="69850"/>
            <a:ext cx="304800" cy="304800"/>
          </a:xfrm>
          <a:prstGeom prst="rect">
            <a:avLst/>
          </a:prstGeom>
          <a:noFill/>
          <a:ln w="9525">
            <a:noFill/>
            <a:miter lim="800000"/>
            <a:headEnd/>
            <a:tailEnd/>
          </a:ln>
        </p:spPr>
        <p:txBody>
          <a:bodyPr/>
          <a:lstStyle/>
          <a:p>
            <a:endParaRPr lang="en-IE"/>
          </a:p>
        </p:txBody>
      </p:sp>
      <p:pic>
        <p:nvPicPr>
          <p:cNvPr id="10295" name="Picture 186" descr="See full size image"/>
          <p:cNvPicPr>
            <a:picLocks noChangeAspect="1" noChangeArrowheads="1"/>
          </p:cNvPicPr>
          <p:nvPr/>
        </p:nvPicPr>
        <p:blipFill>
          <a:blip r:embed="rId5" cstate="print"/>
          <a:srcRect/>
          <a:stretch>
            <a:fillRect/>
          </a:stretch>
        </p:blipFill>
        <p:spPr bwMode="auto">
          <a:xfrm>
            <a:off x="5199063" y="5826125"/>
            <a:ext cx="587375" cy="395288"/>
          </a:xfrm>
          <a:prstGeom prst="rect">
            <a:avLst/>
          </a:prstGeom>
          <a:noFill/>
          <a:ln w="9525">
            <a:noFill/>
            <a:miter lim="800000"/>
            <a:headEnd/>
            <a:tailEnd/>
          </a:ln>
        </p:spPr>
      </p:pic>
      <p:pic>
        <p:nvPicPr>
          <p:cNvPr id="10296" name="Picture 188" descr="http://www.scottsuk.com/images/New%20Folder/japan%20flag.jpg"/>
          <p:cNvPicPr>
            <a:picLocks noChangeAspect="1" noChangeArrowheads="1"/>
          </p:cNvPicPr>
          <p:nvPr/>
        </p:nvPicPr>
        <p:blipFill>
          <a:blip r:embed="rId6" cstate="print"/>
          <a:srcRect/>
          <a:stretch>
            <a:fillRect/>
          </a:stretch>
        </p:blipFill>
        <p:spPr bwMode="auto">
          <a:xfrm>
            <a:off x="5199063" y="5381625"/>
            <a:ext cx="592137" cy="395288"/>
          </a:xfrm>
          <a:prstGeom prst="rect">
            <a:avLst/>
          </a:prstGeom>
          <a:noFill/>
          <a:ln w="9525">
            <a:noFill/>
            <a:miter lim="800000"/>
            <a:headEnd/>
            <a:tailEnd/>
          </a:ln>
        </p:spPr>
      </p:pic>
      <p:sp>
        <p:nvSpPr>
          <p:cNvPr id="10297" name="Oval 178"/>
          <p:cNvSpPr>
            <a:spLocks noChangeArrowheads="1"/>
          </p:cNvSpPr>
          <p:nvPr/>
        </p:nvSpPr>
        <p:spPr bwMode="auto">
          <a:xfrm>
            <a:off x="5105400" y="2047875"/>
            <a:ext cx="1501775" cy="1106488"/>
          </a:xfrm>
          <a:prstGeom prst="ellipse">
            <a:avLst/>
          </a:prstGeom>
          <a:noFill/>
          <a:ln w="28575" algn="ctr">
            <a:solidFill>
              <a:srgbClr val="FF0000"/>
            </a:solidFill>
            <a:round/>
            <a:headEnd/>
            <a:tailEnd/>
          </a:ln>
        </p:spPr>
        <p:txBody>
          <a:bodyPr wrap="none" anchor="ctr"/>
          <a:lstStyle/>
          <a:p>
            <a:pPr algn="ctr"/>
            <a:endParaRPr lang="en-IE"/>
          </a:p>
        </p:txBody>
      </p:sp>
      <p:sp>
        <p:nvSpPr>
          <p:cNvPr id="10298" name="AutoShape 2" descr="http://www.national-symbol.com/C/china/china-flag.gif"/>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E"/>
          </a:p>
        </p:txBody>
      </p:sp>
      <p:sp>
        <p:nvSpPr>
          <p:cNvPr id="10299" name="AutoShape 4" descr="http://www.national-symbol.com/C/china/china-flag.gif"/>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E"/>
          </a:p>
        </p:txBody>
      </p:sp>
      <p:pic>
        <p:nvPicPr>
          <p:cNvPr id="10300" name="Picture 180"/>
          <p:cNvPicPr>
            <a:picLocks noChangeArrowheads="1"/>
          </p:cNvPicPr>
          <p:nvPr/>
        </p:nvPicPr>
        <p:blipFill>
          <a:blip r:embed="rId7" cstate="print"/>
          <a:srcRect/>
          <a:stretch>
            <a:fillRect/>
          </a:stretch>
        </p:blipFill>
        <p:spPr bwMode="auto">
          <a:xfrm>
            <a:off x="5214938" y="6286500"/>
            <a:ext cx="582612" cy="395288"/>
          </a:xfrm>
          <a:prstGeom prst="rect">
            <a:avLst/>
          </a:prstGeom>
          <a:noFill/>
          <a:ln w="1">
            <a:noFill/>
            <a:miter lim="800000"/>
            <a:headEnd/>
            <a:tailEnd/>
          </a:ln>
        </p:spPr>
      </p:pic>
      <p:sp>
        <p:nvSpPr>
          <p:cNvPr id="183" name="Line 11"/>
          <p:cNvSpPr>
            <a:spLocks noChangeShapeType="1"/>
          </p:cNvSpPr>
          <p:nvPr/>
        </p:nvSpPr>
        <p:spPr bwMode="auto">
          <a:xfrm>
            <a:off x="5857875" y="6357938"/>
            <a:ext cx="719138" cy="0"/>
          </a:xfrm>
          <a:prstGeom prst="line">
            <a:avLst/>
          </a:prstGeom>
          <a:noFill/>
          <a:ln w="44450">
            <a:solidFill>
              <a:schemeClr val="bg1">
                <a:lumMod val="65000"/>
              </a:schemeClr>
            </a:solidFill>
            <a:round/>
            <a:headEnd type="triangle" w="med" len="med"/>
            <a:tailEnd type="triangle" w="med" len="med"/>
          </a:ln>
        </p:spPr>
        <p:txBody>
          <a:bodyPr/>
          <a:lstStyle/>
          <a:p>
            <a:pPr>
              <a:defRPr/>
            </a:pPr>
            <a:endParaRPr lang="en-IE"/>
          </a:p>
        </p:txBody>
      </p:sp>
      <p:sp>
        <p:nvSpPr>
          <p:cNvPr id="184" name="Line 11"/>
          <p:cNvSpPr>
            <a:spLocks noChangeShapeType="1"/>
          </p:cNvSpPr>
          <p:nvPr/>
        </p:nvSpPr>
        <p:spPr bwMode="auto">
          <a:xfrm>
            <a:off x="4714875" y="1857375"/>
            <a:ext cx="1763713" cy="0"/>
          </a:xfrm>
          <a:prstGeom prst="line">
            <a:avLst/>
          </a:prstGeom>
          <a:noFill/>
          <a:ln w="44450">
            <a:solidFill>
              <a:schemeClr val="bg1">
                <a:lumMod val="65000"/>
              </a:schemeClr>
            </a:solidFill>
            <a:round/>
            <a:headEnd type="triangle" w="med" len="med"/>
            <a:tailEnd type="triangle" w="med" len="med"/>
          </a:ln>
        </p:spPr>
        <p:txBody>
          <a:bodyPr/>
          <a:lstStyle/>
          <a:p>
            <a:pPr>
              <a:defRPr/>
            </a:pPr>
            <a:endParaRPr lang="en-I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bwMode="auto">
          <a:xfrm>
            <a:off x="642938" y="214313"/>
            <a:ext cx="7715250" cy="71437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t>COOK Transmitter option</a:t>
            </a:r>
          </a:p>
        </p:txBody>
      </p:sp>
      <p:sp>
        <p:nvSpPr>
          <p:cNvPr id="17411" name="Subtitle 2"/>
          <p:cNvSpPr>
            <a:spLocks noGrp="1"/>
          </p:cNvSpPr>
          <p:nvPr>
            <p:ph type="subTitle" idx="1"/>
          </p:nvPr>
        </p:nvSpPr>
        <p:spPr>
          <a:xfrm>
            <a:off x="642938" y="928688"/>
            <a:ext cx="7929562" cy="5572125"/>
          </a:xfrm>
        </p:spPr>
        <p:txBody>
          <a:bodyPr/>
          <a:lstStyle/>
          <a:p>
            <a:pPr eaLnBrk="1" hangingPunct="1">
              <a:buFont typeface="Arial" charset="0"/>
              <a:buChar char="•"/>
            </a:pPr>
            <a:r>
              <a:rPr lang="en-IE" smtClean="0"/>
              <a:t>Many of the original companies who worked on 802.15.4a wanted a way to do a simple OOK transmitter and receiver. </a:t>
            </a:r>
          </a:p>
          <a:p>
            <a:pPr eaLnBrk="1" hangingPunct="1">
              <a:buFont typeface="Arial" charset="0"/>
              <a:buChar char="•"/>
            </a:pPr>
            <a:endParaRPr lang="en-IE" smtClean="0"/>
          </a:p>
          <a:p>
            <a:pPr eaLnBrk="1" hangingPunct="1">
              <a:buFont typeface="Arial" charset="0"/>
              <a:buChar char="•"/>
            </a:pPr>
            <a:r>
              <a:rPr lang="en-IE" smtClean="0"/>
              <a:t>A joint contribution was submitted by a group of these companies, including Samsung and ETRI. The full contribution can be downloaded from the IEEE website:  </a:t>
            </a:r>
          </a:p>
          <a:p>
            <a:pPr eaLnBrk="1" hangingPunct="1">
              <a:buFont typeface="Arial" charset="0"/>
              <a:buNone/>
            </a:pPr>
            <a:r>
              <a:rPr lang="en-IE" smtClean="0"/>
              <a:t>	</a:t>
            </a:r>
            <a:r>
              <a:rPr lang="en-IE" sz="1600" smtClean="0"/>
              <a:t>15-05-0132-03-004a-merged-proposal-chaotic-uwb-system-802-15-4a.pdf</a:t>
            </a:r>
          </a:p>
          <a:p>
            <a:pPr eaLnBrk="1" hangingPunct="1">
              <a:buFont typeface="Arial" charset="0"/>
              <a:buChar char="•"/>
            </a:pPr>
            <a:endParaRPr lang="en-IE" smtClean="0"/>
          </a:p>
          <a:p>
            <a:pPr eaLnBrk="1" hangingPunct="1">
              <a:buFont typeface="Arial" charset="0"/>
              <a:buChar char="•"/>
            </a:pPr>
            <a:r>
              <a:rPr lang="en-IE" smtClean="0"/>
              <a:t>The task group listened to their concerns and the result was Annex-H of 802.15.4a. </a:t>
            </a:r>
          </a:p>
          <a:p>
            <a:pPr eaLnBrk="1" hangingPunct="1">
              <a:buFont typeface="Arial" charset="0"/>
              <a:buChar char="•"/>
            </a:pPr>
            <a:endParaRPr lang="en-IE" smtClean="0"/>
          </a:p>
          <a:p>
            <a:pPr eaLnBrk="1" hangingPunct="1">
              <a:buFont typeface="Arial" charset="0"/>
              <a:buChar char="•"/>
            </a:pPr>
            <a:r>
              <a:rPr lang="en-IE" smtClean="0"/>
              <a:t>This defines an optional OOK type modulation</a:t>
            </a:r>
          </a:p>
          <a:p>
            <a:pPr eaLnBrk="1" hangingPunct="1">
              <a:buFont typeface="Arial" charset="0"/>
              <a:buChar char="•"/>
            </a:pPr>
            <a:endParaRPr lang="en-IE"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744</TotalTime>
  <Words>872</Words>
  <Application>Microsoft Office PowerPoint</Application>
  <PresentationFormat>On-screen Show (4:3)</PresentationFormat>
  <Paragraphs>228</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Times New Roman</vt:lpstr>
      <vt:lpstr>ＭＳ Ｐゴシック</vt:lpstr>
      <vt:lpstr>Helvetica</vt:lpstr>
      <vt:lpstr>Office Theme</vt:lpstr>
      <vt:lpstr>Slide 1</vt:lpstr>
      <vt:lpstr>Proposal for 802.15.4f</vt:lpstr>
      <vt:lpstr>Slide 3</vt:lpstr>
      <vt:lpstr>Summary of 802.15.4a- UWB  I</vt:lpstr>
      <vt:lpstr>Summary of 802.15.4a- UWB  II</vt:lpstr>
      <vt:lpstr>Coherent Link Margin and Range: Tag to Reader</vt:lpstr>
      <vt:lpstr>Coherent Link Margin and Range: Reader to Tag</vt:lpstr>
      <vt:lpstr>Slide 8</vt:lpstr>
      <vt:lpstr>COOK Transmitter option</vt:lpstr>
      <vt:lpstr>802.15.4a Annex H: COOK option</vt:lpstr>
      <vt:lpstr>Benefits of COOK</vt:lpstr>
      <vt:lpstr>IC Friendly PRFs are required</vt:lpstr>
      <vt:lpstr>Slide 13</vt:lpstr>
      <vt:lpstr>Slide 14</vt:lpstr>
      <vt:lpstr>In brief</vt:lpstr>
      <vt:lpstr>802.15.4f Proposal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michael.mclaughlin</dc:creator>
  <cp:lastModifiedBy>michaelmclaughlin</cp:lastModifiedBy>
  <cp:revision>53</cp:revision>
  <dcterms:created xsi:type="dcterms:W3CDTF">2009-07-02T14:02:25Z</dcterms:created>
  <dcterms:modified xsi:type="dcterms:W3CDTF">2009-11-16T19:31:25Z</dcterms:modified>
</cp:coreProperties>
</file>