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58" r:id="rId3"/>
    <p:sldId id="256" r:id="rId4"/>
    <p:sldId id="260" r:id="rId5"/>
    <p:sldId id="261" r:id="rId6"/>
    <p:sldId id="264" r:id="rId7"/>
    <p:sldId id="263" r:id="rId8"/>
    <p:sldId id="265" r:id="rId9"/>
    <p:sldId id="266"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varScale="1">
        <p:scale>
          <a:sx n="117" d="100"/>
          <a:sy n="117" d="100"/>
        </p:scale>
        <p:origin x="-233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E5C625A5-317D-4A52-8EB4-087E09BCB432}"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FFBBAB79-C760-4080-98FF-F196B67B9EEF}"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FFBBAB79-C760-4080-98FF-F196B67B9EEF}"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FFBBAB79-C760-4080-98FF-F196B67B9EEF}"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448C5550-AC06-4705-816E-0E862833AB6C}" type="slidenum">
              <a:rPr lang="en-US"/>
              <a:pPr/>
              <a:t>3</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xfrm>
            <a:off x="1154113" y="701675"/>
            <a:ext cx="4625975" cy="3468688"/>
          </a:xfrm>
          <a:ln/>
        </p:spPr>
      </p:sp>
      <p:sp>
        <p:nvSpPr>
          <p:cNvPr id="26627" name="Rectangle 3"/>
          <p:cNvSpPr>
            <a:spLocks noGrp="1" noChangeArrowheads="1"/>
          </p:cNvSpPr>
          <p:nvPr>
            <p:ph type="body" idx="1"/>
          </p:nvPr>
        </p:nvSpPr>
        <p:spPr>
          <a:noFill/>
          <a:ln/>
        </p:spPr>
        <p:txBody>
          <a:bodyPr/>
          <a:lstStyle/>
          <a:p>
            <a:pPr marL="0" lvl="1"/>
            <a:endParaRPr lang="en-US" altLang="ko-KR" smtClean="0">
              <a:ea typeface="굴림" pitchFamily="50"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dirty="0" smtClean="0"/>
              <a:t>&lt;September 2009&gt;</a:t>
            </a:r>
            <a:endParaRPr lang="en-US" dirty="0"/>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dirty="0" smtClean="0"/>
              <a:t>&lt;Ed Callaway&gt;, &lt;Sunrise Micro Devices&gt;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06ECECC0-6BCB-4B5B-963A-E36E4AF553B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B8D775BA-2B86-4244-89ED-1CBD79EE4D3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AC27093A-A1E9-4483-8201-587DEE469537}"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7828208B-5974-426A-B0F7-C9F3A2E8249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dirty="0" smtClean="0"/>
              <a:t>&lt;September 2009&gt;</a:t>
            </a:r>
            <a:endParaRPr lang="en-US" dirty="0"/>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dirty="0" smtClean="0"/>
              <a:t>&lt;Ed Callaway&gt;, &lt;Sunrise Micro Devices&gt;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1945B7D2-16B1-4287-B413-B9C0B1D444C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157799F9-7A4C-4B7C-A6FE-63E93481846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DE8C69E4-CB25-46F6-82AF-0E9E45B3BC2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&lt;month year&gt;</a:t>
            </a:r>
          </a:p>
        </p:txBody>
      </p:sp>
      <p:sp>
        <p:nvSpPr>
          <p:cNvPr id="8" name="Footer Placeholder 7"/>
          <p:cNvSpPr>
            <a:spLocks noGrp="1"/>
          </p:cNvSpPr>
          <p:nvPr>
            <p:ph type="ftr" sz="quarter" idx="11"/>
          </p:nvPr>
        </p:nvSpPr>
        <p:spPr/>
        <p:txBody>
          <a:bodyPr/>
          <a:lstStyle>
            <a:lvl1pPr>
              <a:defRPr/>
            </a:lvl1pPr>
          </a:lstStyle>
          <a:p>
            <a:r>
              <a:rPr 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t>Slide </a:t>
            </a:r>
            <a:fld id="{79178BA0-9BBF-4D7D-8D1A-1B33CFCE559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&lt;month year&gt;</a:t>
            </a:r>
          </a:p>
        </p:txBody>
      </p:sp>
      <p:sp>
        <p:nvSpPr>
          <p:cNvPr id="4" name="Footer Placeholder 3"/>
          <p:cNvSpPr>
            <a:spLocks noGrp="1"/>
          </p:cNvSpPr>
          <p:nvPr>
            <p:ph type="ftr" sz="quarter" idx="11"/>
          </p:nvPr>
        </p:nvSpPr>
        <p:spPr/>
        <p:txBody>
          <a:bodyPr/>
          <a:lstStyle>
            <a:lvl1pPr>
              <a:defRPr/>
            </a:lvl1pPr>
          </a:lstStyle>
          <a:p>
            <a:r>
              <a:rPr 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t>Slide </a:t>
            </a:r>
            <a:fld id="{8E3DF1DB-787E-498D-8DBF-73AE7C19DA7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Click to edit Master title style</a:t>
            </a:r>
            <a:endParaRPr lang="en-US"/>
          </a:p>
        </p:txBody>
      </p:sp>
      <p:sp>
        <p:nvSpPr>
          <p:cNvPr id="6" name="Date Placeholder 5"/>
          <p:cNvSpPr>
            <a:spLocks noGrp="1"/>
          </p:cNvSpPr>
          <p:nvPr>
            <p:ph type="dt" sz="half" idx="10"/>
          </p:nvPr>
        </p:nvSpPr>
        <p:spPr/>
        <p:txBody>
          <a:bodyPr/>
          <a:lstStyle/>
          <a:p>
            <a:r>
              <a:rPr lang="en-US" smtClean="0"/>
              <a:t>&lt;month year&gt;</a:t>
            </a:r>
            <a:endParaRPr lang="en-US"/>
          </a:p>
        </p:txBody>
      </p:sp>
      <p:sp>
        <p:nvSpPr>
          <p:cNvPr id="7" name="Slide Number Placeholder 6"/>
          <p:cNvSpPr>
            <a:spLocks noGrp="1"/>
          </p:cNvSpPr>
          <p:nvPr>
            <p:ph type="sldNum" sz="quarter" idx="11"/>
          </p:nvPr>
        </p:nvSpPr>
        <p:spPr/>
        <p:txBody>
          <a:bodyPr/>
          <a:lstStyle/>
          <a:p>
            <a:r>
              <a:rPr lang="en-US" smtClean="0"/>
              <a:t>Slide </a:t>
            </a:r>
            <a:fld id="{15214393-FD21-47DB-8C29-B816754AE0B8}" type="slidenum">
              <a:rPr lang="en-US" smtClean="0"/>
              <a:pPr/>
              <a:t>‹#›</a:t>
            </a:fld>
            <a:endParaRPr lang="en-US"/>
          </a:p>
        </p:txBody>
      </p:sp>
      <p:sp>
        <p:nvSpPr>
          <p:cNvPr id="8" name="Footer Placeholder 7"/>
          <p:cNvSpPr>
            <a:spLocks noGrp="1"/>
          </p:cNvSpPr>
          <p:nvPr>
            <p:ph type="ftr" sz="quarter" idx="12"/>
          </p:nvPr>
        </p:nvSpPr>
        <p:spPr/>
        <p:txBody>
          <a:bodyPr/>
          <a:lstStyle/>
          <a:p>
            <a:r>
              <a:rPr lang="en-US" smtClean="0"/>
              <a:t>&lt;author&gt;, &lt;company&gt;</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C025034C-B5A2-432F-947D-29D6D6275D9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a:t>&lt;month year&gt;</a:t>
            </a:r>
          </a:p>
        </p:txBody>
      </p:sp>
      <p:sp>
        <p:nvSpPr>
          <p:cNvPr id="6" name="Footer Placeholder 5"/>
          <p:cNvSpPr>
            <a:spLocks noGrp="1"/>
          </p:cNvSpPr>
          <p:nvPr>
            <p:ph type="ftr" sz="quarter" idx="11"/>
          </p:nvPr>
        </p:nvSpPr>
        <p:spPr/>
        <p:txBody>
          <a:bodyPr/>
          <a:lstStyle>
            <a:lvl1pPr>
              <a:defRPr/>
            </a:lvl1pPr>
          </a:lstStyle>
          <a:p>
            <a:r>
              <a:rPr lang="en-US" dirty="0"/>
              <a:t>&lt;author&gt;, &lt;company&gt;</a:t>
            </a:r>
          </a:p>
        </p:txBody>
      </p:sp>
      <p:sp>
        <p:nvSpPr>
          <p:cNvPr id="7" name="Slide Number Placeholder 6"/>
          <p:cNvSpPr>
            <a:spLocks noGrp="1"/>
          </p:cNvSpPr>
          <p:nvPr>
            <p:ph type="sldNum" sz="quarter" idx="12"/>
          </p:nvPr>
        </p:nvSpPr>
        <p:spPr/>
        <p:txBody>
          <a:bodyPr/>
          <a:lstStyle>
            <a:lvl1pPr>
              <a:defRPr/>
            </a:lvl1pPr>
          </a:lstStyle>
          <a:p>
            <a:r>
              <a:rPr lang="en-US" dirty="0"/>
              <a:t>Slide </a:t>
            </a:r>
            <a:fld id="{2E91CE63-E5B1-4734-A684-9FD8159D0831}"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&lt;September 2009&gt;</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&lt;Ed Callaway&gt;, &lt;Sunrise Micro Devices&gt;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15214393-FD21-47DB-8C29-B816754AE0B8}" type="slidenum">
              <a:rPr lang="en-US"/>
              <a:pPr/>
              <a:t>‹#›</a:t>
            </a:fld>
            <a:endParaRPr lang="en-US"/>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mailto:ed@sunrisemicro.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dirty="0" smtClean="0"/>
              <a:t>September 2009</a:t>
            </a:r>
            <a:endParaRPr lang="en-US" dirty="0"/>
          </a:p>
        </p:txBody>
      </p:sp>
      <p:sp>
        <p:nvSpPr>
          <p:cNvPr id="5" name="Footer Placeholder 2"/>
          <p:cNvSpPr>
            <a:spLocks noGrp="1"/>
          </p:cNvSpPr>
          <p:nvPr>
            <p:ph type="ftr" sz="quarter" idx="12"/>
          </p:nvPr>
        </p:nvSpPr>
        <p:spPr>
          <a:xfrm>
            <a:off x="5486400" y="6475413"/>
            <a:ext cx="3124200" cy="184666"/>
          </a:xfrm>
        </p:spPr>
        <p:txBody>
          <a:bodyPr/>
          <a:lstStyle/>
          <a:p>
            <a:r>
              <a:rPr lang="en-US" dirty="0" smtClean="0"/>
              <a:t>Ed Callaway, Sunrise Micro Devices</a:t>
            </a:r>
            <a:endParaRPr lang="en-US" dirty="0"/>
          </a:p>
        </p:txBody>
      </p:sp>
      <p:sp>
        <p:nvSpPr>
          <p:cNvPr id="6" name="Slide Number Placeholder 3"/>
          <p:cNvSpPr>
            <a:spLocks noGrp="1"/>
          </p:cNvSpPr>
          <p:nvPr>
            <p:ph type="sldNum" sz="quarter" idx="11"/>
          </p:nvPr>
        </p:nvSpPr>
        <p:spPr>
          <a:xfrm>
            <a:off x="4344988" y="6475413"/>
            <a:ext cx="530225" cy="182562"/>
          </a:xfrm>
        </p:spPr>
        <p:txBody>
          <a:bodyPr/>
          <a:lstStyle/>
          <a:p>
            <a:r>
              <a:rPr lang="en-US"/>
              <a:t>Slide </a:t>
            </a:r>
            <a:fld id="{A0F5A104-6232-494E-96FF-6A78840FBE92}" type="slidenum">
              <a:rPr lang="en-US"/>
              <a:pPr/>
              <a:t>1</a:t>
            </a:fld>
            <a:endParaRPr lang="en-US"/>
          </a:p>
        </p:txBody>
      </p:sp>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TG 4f, 4g, 6 Unified Narrowband PHY</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[11 September 2009]</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Ed Callaway</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smtClean="0">
                <a:solidFill>
                  <a:srgbClr val="FF0000"/>
                </a:solidFill>
              </a:rPr>
              <a:t>Sunrise Micro Devices</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9181-125 Glades Road, Boca Raton, FL 33434 USA</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smtClean="0">
                <a:solidFill>
                  <a:srgbClr val="FF0000"/>
                </a:solidFill>
              </a:rPr>
              <a:t>+1-954-608-7537</a:t>
            </a:r>
            <a:r>
              <a:rPr lang="en-US" sz="1600" dirty="0" smtClean="0">
                <a:solidFill>
                  <a:schemeClr val="tx2"/>
                </a:solidFill>
              </a:rPr>
              <a:t>], </a:t>
            </a:r>
            <a:r>
              <a:rPr lang="en-US" sz="1600" dirty="0">
                <a:solidFill>
                  <a:schemeClr val="tx2"/>
                </a:solidFill>
              </a:rPr>
              <a:t>E-Mail</a:t>
            </a:r>
            <a:r>
              <a:rPr lang="en-US" sz="1600" dirty="0" smtClean="0">
                <a:solidFill>
                  <a:schemeClr val="tx2"/>
                </a:solidFill>
              </a:rPr>
              <a:t>:[</a:t>
            </a:r>
            <a:r>
              <a:rPr lang="en-US" sz="1600" dirty="0" smtClean="0">
                <a:solidFill>
                  <a:srgbClr val="FF0000"/>
                </a:solidFill>
              </a:rPr>
              <a:t>ed@sunrisemicro.com </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TG4f, TG4g, and TG6 PHY proposals</a:t>
            </a:r>
            <a:r>
              <a:rPr lang="en-US" sz="1600" dirty="0" smtClean="0">
                <a:solidFill>
                  <a:schemeClr val="tx2"/>
                </a:solidFill>
              </a:rPr>
              <a:t>]</a:t>
            </a:r>
            <a:r>
              <a:rPr lang="en-US" dirty="0" smtClean="0">
                <a:solidFill>
                  <a:schemeClr val="accent2"/>
                </a:solidFill>
              </a:rPr>
              <a:t>	</a:t>
            </a:r>
            <a:endParaRPr lang="en-US" dirty="0" smtClean="0">
              <a:solidFill>
                <a:schemeClr val="tx2"/>
              </a:solidFill>
            </a:endParaRPr>
          </a:p>
          <a:p>
            <a:pPr>
              <a:spcBef>
                <a:spcPts val="600"/>
              </a:spcBef>
              <a:spcAft>
                <a:spcPts val="600"/>
              </a:spcAft>
            </a:pPr>
            <a:r>
              <a:rPr lang="en-US" sz="1600" b="1" dirty="0" smtClean="0">
                <a:solidFill>
                  <a:schemeClr val="tx2"/>
                </a:solidFill>
              </a:rPr>
              <a:t>Abstract</a:t>
            </a:r>
            <a:r>
              <a:rPr lang="en-US" sz="1600" b="1" dirty="0">
                <a:solidFill>
                  <a:schemeClr val="tx2"/>
                </a:solidFill>
              </a:rPr>
              <a:t>:</a:t>
            </a:r>
            <a:r>
              <a:rPr lang="en-US" sz="1600" dirty="0">
                <a:solidFill>
                  <a:schemeClr val="tx2"/>
                </a:solidFill>
              </a:rPr>
              <a:t>	</a:t>
            </a:r>
            <a:r>
              <a:rPr lang="en-US" sz="1600" dirty="0" smtClean="0">
                <a:solidFill>
                  <a:schemeClr val="tx2"/>
                </a:solidFill>
              </a:rPr>
              <a:t>[</a:t>
            </a:r>
            <a:r>
              <a:rPr lang="en-US" sz="1600" dirty="0" smtClean="0">
                <a:solidFill>
                  <a:srgbClr val="FF0000"/>
                </a:solidFill>
              </a:rPr>
              <a:t>I propose a unified narrowband PHY for TGs 4f, 4g, and 6.</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Encourage a unified narrowband PHY option be adopted for TGs 4f, 4g, and 6.</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TextBox 6"/>
          <p:cNvSpPr txBox="1"/>
          <p:nvPr/>
        </p:nvSpPr>
        <p:spPr>
          <a:xfrm>
            <a:off x="5709552" y="375299"/>
            <a:ext cx="2737929" cy="215444"/>
          </a:xfrm>
          <a:prstGeom prst="rect">
            <a:avLst/>
          </a:prstGeom>
          <a:solidFill>
            <a:schemeClr val="accent3"/>
          </a:solidFill>
        </p:spPr>
        <p:txBody>
          <a:bodyPr wrap="none" lIns="0" tIns="0" rIns="0" bIns="0" rtlCol="0">
            <a:spAutoFit/>
          </a:bodyPr>
          <a:lstStyle/>
          <a:p>
            <a:r>
              <a:rPr lang="en-US" sz="1400" b="1" dirty="0" smtClean="0"/>
              <a:t>Doc.:IEEE 802.15-09-0612-00-wng0</a:t>
            </a:r>
            <a:endParaRPr lang="en-US" sz="14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September 2009</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Ed Callaway, Sunrise Micro Devices</a:t>
            </a:r>
            <a:endParaRPr lang="en-US" dirty="0"/>
          </a:p>
        </p:txBody>
      </p:sp>
      <p:sp>
        <p:nvSpPr>
          <p:cNvPr id="6" name="Slide Number Placeholder 5"/>
          <p:cNvSpPr>
            <a:spLocks noGrp="1"/>
          </p:cNvSpPr>
          <p:nvPr>
            <p:ph type="sldNum" sz="quarter" idx="12"/>
          </p:nvPr>
        </p:nvSpPr>
        <p:spPr/>
        <p:txBody>
          <a:bodyPr/>
          <a:lstStyle/>
          <a:p>
            <a:r>
              <a:rPr lang="en-US"/>
              <a:t>Slide </a:t>
            </a:r>
            <a:fld id="{075D35AA-BA78-433C-B69D-AA1D3FF900F7}" type="slidenum">
              <a:rPr lang="en-US"/>
              <a:pPr/>
              <a:t>2</a:t>
            </a:fld>
            <a:endParaRPr lang="en-US"/>
          </a:p>
        </p:txBody>
      </p:sp>
      <p:sp>
        <p:nvSpPr>
          <p:cNvPr id="26626" name="Rectangle 2"/>
          <p:cNvSpPr>
            <a:spLocks noGrp="1" noChangeArrowheads="1"/>
          </p:cNvSpPr>
          <p:nvPr>
            <p:ph type="ctrTitle"/>
          </p:nvPr>
        </p:nvSpPr>
        <p:spPr>
          <a:xfrm>
            <a:off x="685800" y="2286000"/>
            <a:ext cx="7772400" cy="1143000"/>
          </a:xfrm>
        </p:spPr>
        <p:txBody>
          <a:bodyPr/>
          <a:lstStyle/>
          <a:p>
            <a:r>
              <a:rPr lang="en-US" dirty="0" smtClean="0">
                <a:latin typeface="+mn-lt"/>
              </a:rPr>
              <a:t>A Unified Narrowband PHY for TGs 4f, 4g, and 6 </a:t>
            </a:r>
            <a:endParaRPr lang="en-US" dirty="0">
              <a:latin typeface="+mn-lt"/>
            </a:endParaRPr>
          </a:p>
        </p:txBody>
      </p:sp>
      <p:sp>
        <p:nvSpPr>
          <p:cNvPr id="26627" name="Rectangle 3"/>
          <p:cNvSpPr>
            <a:spLocks noGrp="1" noChangeArrowheads="1"/>
          </p:cNvSpPr>
          <p:nvPr>
            <p:ph type="subTitle" idx="1"/>
          </p:nvPr>
        </p:nvSpPr>
        <p:spPr/>
        <p:txBody>
          <a:bodyPr/>
          <a:lstStyle/>
          <a:p>
            <a:r>
              <a:rPr lang="en-US" dirty="0" smtClean="0"/>
              <a:t>Ed Callaway</a:t>
            </a:r>
          </a:p>
          <a:p>
            <a:r>
              <a:rPr lang="en-US" dirty="0" smtClean="0"/>
              <a:t>Sunrise Micro Devices</a:t>
            </a:r>
          </a:p>
          <a:p>
            <a:r>
              <a:rPr lang="en-US" dirty="0" smtClean="0">
                <a:hlinkClick r:id="rId3"/>
              </a:rPr>
              <a:t>ed@sunrisemicro.com</a:t>
            </a:r>
            <a:r>
              <a:rPr lang="en-US" dirty="0" smtClean="0"/>
              <a:t> </a:t>
            </a:r>
            <a:endParaRPr lang="en-US" dirty="0"/>
          </a:p>
        </p:txBody>
      </p:sp>
      <p:sp>
        <p:nvSpPr>
          <p:cNvPr id="7" name="TextBox 6"/>
          <p:cNvSpPr txBox="1"/>
          <p:nvPr/>
        </p:nvSpPr>
        <p:spPr>
          <a:xfrm>
            <a:off x="5709552" y="375299"/>
            <a:ext cx="2737929" cy="215444"/>
          </a:xfrm>
          <a:prstGeom prst="rect">
            <a:avLst/>
          </a:prstGeom>
          <a:solidFill>
            <a:schemeClr val="accent3"/>
          </a:solidFill>
        </p:spPr>
        <p:txBody>
          <a:bodyPr wrap="none" lIns="0" tIns="0" rIns="0" bIns="0" rtlCol="0">
            <a:spAutoFit/>
          </a:bodyPr>
          <a:lstStyle/>
          <a:p>
            <a:r>
              <a:rPr lang="en-US" sz="1400" b="1" dirty="0" smtClean="0"/>
              <a:t>Doc.:IEEE 802.15-09-0612-00-wng0</a:t>
            </a:r>
            <a:endParaRPr lang="en-US" sz="1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September 2009</a:t>
            </a:r>
            <a:endParaRPr lang="en-US" dirty="0"/>
          </a:p>
        </p:txBody>
      </p:sp>
      <p:sp>
        <p:nvSpPr>
          <p:cNvPr id="5" name="Footer Placeholder 4"/>
          <p:cNvSpPr>
            <a:spLocks noGrp="1"/>
          </p:cNvSpPr>
          <p:nvPr>
            <p:ph type="ftr" sz="quarter" idx="11"/>
          </p:nvPr>
        </p:nvSpPr>
        <p:spPr/>
        <p:txBody>
          <a:bodyPr/>
          <a:lstStyle/>
          <a:p>
            <a:r>
              <a:rPr lang="en-US" dirty="0" smtClean="0"/>
              <a:t>Ed Callaway, Sunrise Micro Devices</a:t>
            </a:r>
            <a:endParaRPr lang="en-US" dirty="0"/>
          </a:p>
        </p:txBody>
      </p:sp>
      <p:sp>
        <p:nvSpPr>
          <p:cNvPr id="6" name="Slide Number Placeholder 5"/>
          <p:cNvSpPr>
            <a:spLocks noGrp="1"/>
          </p:cNvSpPr>
          <p:nvPr>
            <p:ph type="sldNum" sz="quarter" idx="12"/>
          </p:nvPr>
        </p:nvSpPr>
        <p:spPr/>
        <p:txBody>
          <a:bodyPr/>
          <a:lstStyle/>
          <a:p>
            <a:r>
              <a:rPr lang="en-US"/>
              <a:t>Slide </a:t>
            </a:r>
            <a:fld id="{87F87BB5-C1DF-4111-9F6F-9BF44999196D}" type="slidenum">
              <a:rPr lang="en-US"/>
              <a:pPr/>
              <a:t>3</a:t>
            </a:fld>
            <a:endParaRPr lang="en-US"/>
          </a:p>
        </p:txBody>
      </p:sp>
      <p:sp>
        <p:nvSpPr>
          <p:cNvPr id="4098" name="Rectangle 2"/>
          <p:cNvSpPr>
            <a:spLocks noGrp="1" noChangeArrowheads="1"/>
          </p:cNvSpPr>
          <p:nvPr>
            <p:ph type="title"/>
          </p:nvPr>
        </p:nvSpPr>
        <p:spPr>
          <a:ln/>
        </p:spPr>
        <p:txBody>
          <a:bodyPr/>
          <a:lstStyle/>
          <a:p>
            <a:r>
              <a:rPr lang="en-US" sz="4000" dirty="0" smtClean="0">
                <a:latin typeface="+mn-lt"/>
              </a:rPr>
              <a:t>Déjà Vu</a:t>
            </a:r>
            <a:endParaRPr lang="en-US" sz="4000" dirty="0">
              <a:latin typeface="+mn-lt"/>
            </a:endParaRPr>
          </a:p>
        </p:txBody>
      </p:sp>
      <p:sp>
        <p:nvSpPr>
          <p:cNvPr id="4099" name="Rectangle 3"/>
          <p:cNvSpPr>
            <a:spLocks noGrp="1" noChangeArrowheads="1"/>
          </p:cNvSpPr>
          <p:nvPr>
            <p:ph type="body" idx="1"/>
          </p:nvPr>
        </p:nvSpPr>
        <p:spPr>
          <a:ln/>
        </p:spPr>
        <p:txBody>
          <a:bodyPr/>
          <a:lstStyle/>
          <a:p>
            <a:r>
              <a:rPr lang="en-US" sz="2800" dirty="0" smtClean="0"/>
              <a:t>Presentations at TG 4f, TG 4g, and TG 6 meetings in San Francisco left one visitor with a profound sense of having heard something before…</a:t>
            </a:r>
            <a:endParaRPr lang="en-US" sz="2800" dirty="0"/>
          </a:p>
        </p:txBody>
      </p:sp>
      <p:sp>
        <p:nvSpPr>
          <p:cNvPr id="7" name="TextBox 6"/>
          <p:cNvSpPr txBox="1"/>
          <p:nvPr/>
        </p:nvSpPr>
        <p:spPr>
          <a:xfrm>
            <a:off x="5709552" y="375299"/>
            <a:ext cx="2737929" cy="215444"/>
          </a:xfrm>
          <a:prstGeom prst="rect">
            <a:avLst/>
          </a:prstGeom>
          <a:solidFill>
            <a:schemeClr val="accent3"/>
          </a:solidFill>
        </p:spPr>
        <p:txBody>
          <a:bodyPr wrap="none" lIns="0" tIns="0" rIns="0" bIns="0" rtlCol="0">
            <a:spAutoFit/>
          </a:bodyPr>
          <a:lstStyle/>
          <a:p>
            <a:r>
              <a:rPr lang="en-US" sz="1400" b="1" dirty="0" smtClean="0"/>
              <a:t>Doc.:IEEE 802.15-09-0612-00-wng0</a:t>
            </a:r>
            <a:endParaRPr lang="en-US" sz="14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6"/>
          <p:cNvSpPr>
            <a:spLocks noGrp="1"/>
          </p:cNvSpPr>
          <p:nvPr>
            <p:ph type="dt" sz="quarter" idx="10"/>
          </p:nvPr>
        </p:nvSpPr>
        <p:spPr>
          <a:xfrm>
            <a:off x="685800" y="384175"/>
            <a:ext cx="1600200" cy="215900"/>
          </a:xfrm>
        </p:spPr>
        <p:txBody>
          <a:bodyPr/>
          <a:lstStyle/>
          <a:p>
            <a:pPr>
              <a:defRPr/>
            </a:pPr>
            <a:r>
              <a:rPr lang="en-US"/>
              <a:t>July 2009</a:t>
            </a:r>
            <a:endParaRPr lang="en-US" dirty="0"/>
          </a:p>
        </p:txBody>
      </p:sp>
      <p:sp>
        <p:nvSpPr>
          <p:cNvPr id="9219" name="Title 1"/>
          <p:cNvSpPr>
            <a:spLocks noGrp="1"/>
          </p:cNvSpPr>
          <p:nvPr>
            <p:ph type="title" idx="4294967295"/>
          </p:nvPr>
        </p:nvSpPr>
        <p:spPr>
          <a:xfrm>
            <a:off x="457200" y="685800"/>
            <a:ext cx="8229600" cy="838200"/>
          </a:xfrm>
        </p:spPr>
        <p:txBody>
          <a:bodyPr/>
          <a:lstStyle/>
          <a:p>
            <a:r>
              <a:rPr lang="en-US" sz="3200" smtClean="0"/>
              <a:t>433 MHz Channel Parameters</a:t>
            </a:r>
          </a:p>
        </p:txBody>
      </p:sp>
      <p:sp>
        <p:nvSpPr>
          <p:cNvPr id="9220" name="Content Placeholder 2"/>
          <p:cNvSpPr>
            <a:spLocks noGrp="1"/>
          </p:cNvSpPr>
          <p:nvPr>
            <p:ph idx="1"/>
          </p:nvPr>
        </p:nvSpPr>
        <p:spPr>
          <a:xfrm>
            <a:off x="685800" y="1600200"/>
            <a:ext cx="7772400" cy="4800600"/>
          </a:xfrm>
        </p:spPr>
        <p:txBody>
          <a:bodyPr/>
          <a:lstStyle/>
          <a:p>
            <a:endParaRPr lang="en-US" sz="2000" smtClean="0"/>
          </a:p>
          <a:p>
            <a:endParaRPr lang="en-US" sz="2000" smtClean="0"/>
          </a:p>
        </p:txBody>
      </p:sp>
      <p:sp>
        <p:nvSpPr>
          <p:cNvPr id="9221" name="Footer Placeholder 2"/>
          <p:cNvSpPr>
            <a:spLocks noGrp="1"/>
          </p:cNvSpPr>
          <p:nvPr>
            <p:ph type="ftr" sz="quarter" idx="12"/>
          </p:nvPr>
        </p:nvSpPr>
        <p:spPr>
          <a:xfrm>
            <a:off x="5486400" y="6475413"/>
            <a:ext cx="3124200" cy="184150"/>
          </a:xfrm>
        </p:spPr>
        <p:txBody>
          <a:bodyPr/>
          <a:lstStyle/>
          <a:p>
            <a:pPr>
              <a:defRPr/>
            </a:pPr>
            <a:r>
              <a:rPr lang="en-US" dirty="0"/>
              <a:t>Dalibor Pokrajac, Guard RFID Solutions</a:t>
            </a:r>
          </a:p>
        </p:txBody>
      </p:sp>
      <p:graphicFrame>
        <p:nvGraphicFramePr>
          <p:cNvPr id="6" name="Table 5"/>
          <p:cNvGraphicFramePr>
            <a:graphicFrameLocks noGrp="1"/>
          </p:cNvGraphicFramePr>
          <p:nvPr/>
        </p:nvGraphicFramePr>
        <p:xfrm>
          <a:off x="914400" y="2286000"/>
          <a:ext cx="6781800" cy="2595880"/>
        </p:xfrm>
        <a:graphic>
          <a:graphicData uri="http://schemas.openxmlformats.org/drawingml/2006/table">
            <a:tbl>
              <a:tblPr firstRow="1" bandRow="1">
                <a:tableStyleId>{21E4AEA4-8DFA-4A89-87EB-49C32662AFE0}</a:tableStyleId>
              </a:tblPr>
              <a:tblGrid>
                <a:gridCol w="2993768"/>
                <a:gridCol w="3788032"/>
              </a:tblGrid>
              <a:tr h="370840">
                <a:tc>
                  <a:txBody>
                    <a:bodyPr/>
                    <a:lstStyle/>
                    <a:p>
                      <a:pPr algn="l"/>
                      <a:r>
                        <a:rPr lang="en-US" dirty="0" smtClean="0"/>
                        <a:t>Parameter</a:t>
                      </a:r>
                      <a:endParaRPr lang="en-US" dirty="0"/>
                    </a:p>
                  </a:txBody>
                  <a:tcPr/>
                </a:tc>
                <a:tc>
                  <a:txBody>
                    <a:bodyPr/>
                    <a:lstStyle/>
                    <a:p>
                      <a:r>
                        <a:rPr lang="en-US" dirty="0" smtClean="0"/>
                        <a:t>Value</a:t>
                      </a:r>
                      <a:endParaRPr lang="en-US" dirty="0"/>
                    </a:p>
                  </a:txBody>
                  <a:tcPr/>
                </a:tc>
              </a:tr>
              <a:tr h="370840">
                <a:tc>
                  <a:txBody>
                    <a:bodyPr/>
                    <a:lstStyle/>
                    <a:p>
                      <a:pPr algn="l"/>
                      <a:r>
                        <a:rPr lang="en-US" dirty="0" smtClean="0"/>
                        <a:t>Frequency Band</a:t>
                      </a:r>
                      <a:endParaRPr lang="en-US" dirty="0"/>
                    </a:p>
                  </a:txBody>
                  <a:tcPr/>
                </a:tc>
                <a:tc>
                  <a:txBody>
                    <a:bodyPr/>
                    <a:lstStyle/>
                    <a:p>
                      <a:r>
                        <a:rPr lang="en-US" dirty="0" smtClean="0"/>
                        <a:t>433.05  MHz – 434.79 MHz</a:t>
                      </a:r>
                      <a:endParaRPr lang="en-US" dirty="0"/>
                    </a:p>
                  </a:txBody>
                  <a:tcPr/>
                </a:tc>
              </a:tr>
              <a:tr h="370840">
                <a:tc>
                  <a:txBody>
                    <a:bodyPr/>
                    <a:lstStyle/>
                    <a:p>
                      <a:pPr algn="l"/>
                      <a:r>
                        <a:rPr lang="en-US" dirty="0" smtClean="0"/>
                        <a:t>Number of Channels</a:t>
                      </a:r>
                      <a:endParaRPr lang="en-US" dirty="0"/>
                    </a:p>
                  </a:txBody>
                  <a:tcPr/>
                </a:tc>
                <a:tc>
                  <a:txBody>
                    <a:bodyPr/>
                    <a:lstStyle/>
                    <a:p>
                      <a:r>
                        <a:rPr lang="en-US" dirty="0" smtClean="0"/>
                        <a:t>1</a:t>
                      </a:r>
                      <a:endParaRPr lang="en-US" dirty="0"/>
                    </a:p>
                  </a:txBody>
                  <a:tcPr/>
                </a:tc>
              </a:tr>
              <a:tr h="370840">
                <a:tc>
                  <a:txBody>
                    <a:bodyPr/>
                    <a:lstStyle/>
                    <a:p>
                      <a:pPr algn="l"/>
                      <a:r>
                        <a:rPr lang="en-US" dirty="0" smtClean="0"/>
                        <a:t>Channel Bandwidth</a:t>
                      </a:r>
                      <a:endParaRPr lang="en-US" dirty="0"/>
                    </a:p>
                  </a:txBody>
                  <a:tcPr/>
                </a:tc>
                <a:tc>
                  <a:txBody>
                    <a:bodyPr/>
                    <a:lstStyle/>
                    <a:p>
                      <a:r>
                        <a:rPr lang="en-US" dirty="0" smtClean="0"/>
                        <a:t>540 kHz</a:t>
                      </a:r>
                      <a:endParaRPr lang="en-US" dirty="0"/>
                    </a:p>
                  </a:txBody>
                  <a:tcPr/>
                </a:tc>
              </a:tr>
              <a:tr h="370840">
                <a:tc>
                  <a:txBody>
                    <a:bodyPr/>
                    <a:lstStyle/>
                    <a:p>
                      <a:pPr algn="l"/>
                      <a:r>
                        <a:rPr lang="en-US" dirty="0" smtClean="0">
                          <a:solidFill>
                            <a:srgbClr val="FF0000"/>
                          </a:solidFill>
                        </a:rPr>
                        <a:t>Data Rate</a:t>
                      </a:r>
                      <a:endParaRPr lang="en-US" dirty="0">
                        <a:solidFill>
                          <a:srgbClr val="FF0000"/>
                        </a:solidFill>
                      </a:endParaRPr>
                    </a:p>
                  </a:txBody>
                  <a:tcPr/>
                </a:tc>
                <a:tc>
                  <a:txBody>
                    <a:bodyPr/>
                    <a:lstStyle/>
                    <a:p>
                      <a:r>
                        <a:rPr lang="en-US" dirty="0" smtClean="0">
                          <a:solidFill>
                            <a:srgbClr val="FF0000"/>
                          </a:solidFill>
                        </a:rPr>
                        <a:t>250 kb/s</a:t>
                      </a:r>
                      <a:endParaRPr lang="en-US" dirty="0">
                        <a:solidFill>
                          <a:srgbClr val="FF0000"/>
                        </a:solidFill>
                      </a:endParaRPr>
                    </a:p>
                  </a:txBody>
                  <a:tcPr/>
                </a:tc>
              </a:tr>
              <a:tr h="370840">
                <a:tc>
                  <a:txBody>
                    <a:bodyPr/>
                    <a:lstStyle/>
                    <a:p>
                      <a:pPr algn="l"/>
                      <a:r>
                        <a:rPr lang="en-US" dirty="0" smtClean="0">
                          <a:solidFill>
                            <a:srgbClr val="FF0000"/>
                          </a:solidFill>
                        </a:rPr>
                        <a:t>Modulation</a:t>
                      </a:r>
                      <a:endParaRPr lang="en-US" dirty="0">
                        <a:solidFill>
                          <a:srgbClr val="FF0000"/>
                        </a:solidFill>
                      </a:endParaRPr>
                    </a:p>
                  </a:txBody>
                  <a:tcPr/>
                </a:tc>
                <a:tc>
                  <a:txBody>
                    <a:bodyPr/>
                    <a:lstStyle/>
                    <a:p>
                      <a:r>
                        <a:rPr lang="en-US" dirty="0" smtClean="0">
                          <a:solidFill>
                            <a:srgbClr val="FF0000"/>
                          </a:solidFill>
                        </a:rPr>
                        <a:t>Minimum Shift Keying (MSK)</a:t>
                      </a:r>
                      <a:endParaRPr lang="en-US" dirty="0">
                        <a:solidFill>
                          <a:srgbClr val="FF0000"/>
                        </a:solidFill>
                      </a:endParaRPr>
                    </a:p>
                  </a:txBody>
                  <a:tcPr/>
                </a:tc>
              </a:tr>
              <a:tr h="370840">
                <a:tc>
                  <a:txBody>
                    <a:bodyPr/>
                    <a:lstStyle/>
                    <a:p>
                      <a:pPr algn="l"/>
                      <a:r>
                        <a:rPr lang="en-US" dirty="0" smtClean="0"/>
                        <a:t>Pathloss</a:t>
                      </a:r>
                      <a:endParaRPr lang="en-US" dirty="0"/>
                    </a:p>
                  </a:txBody>
                  <a:tcPr/>
                </a:tc>
                <a:tc>
                  <a:txBody>
                    <a:bodyPr/>
                    <a:lstStyle/>
                    <a:p>
                      <a:r>
                        <a:rPr lang="en-US" dirty="0" smtClean="0"/>
                        <a:t>10m = 45dB, 100m = 65dB</a:t>
                      </a:r>
                      <a:endParaRPr lang="en-US" dirty="0"/>
                    </a:p>
                  </a:txBody>
                  <a:tcPr/>
                </a:tc>
              </a:tr>
            </a:tbl>
          </a:graphicData>
        </a:graphic>
      </p:graphicFrame>
      <p:sp>
        <p:nvSpPr>
          <p:cNvPr id="7" name="Slide Number Placeholder 6"/>
          <p:cNvSpPr>
            <a:spLocks noGrp="1"/>
          </p:cNvSpPr>
          <p:nvPr>
            <p:ph type="sldNum" sz="quarter" idx="11"/>
          </p:nvPr>
        </p:nvSpPr>
        <p:spPr/>
        <p:txBody>
          <a:bodyPr/>
          <a:lstStyle/>
          <a:p>
            <a:pPr>
              <a:defRPr/>
            </a:pPr>
            <a:r>
              <a:rPr lang="en-US" smtClean="0"/>
              <a:t>Slide </a:t>
            </a:r>
            <a:fld id="{7B738675-4860-44F8-B897-B448D77FF750}" type="slidenum">
              <a:rPr lang="en-US" smtClean="0"/>
              <a:pPr>
                <a:defRPr/>
              </a:pPr>
              <a:t>4</a:t>
            </a:fld>
            <a:endParaRPr lang="en-US"/>
          </a:p>
        </p:txBody>
      </p:sp>
      <p:sp>
        <p:nvSpPr>
          <p:cNvPr id="10" name="TextBox 9"/>
          <p:cNvSpPr txBox="1"/>
          <p:nvPr/>
        </p:nvSpPr>
        <p:spPr>
          <a:xfrm>
            <a:off x="5709552" y="375299"/>
            <a:ext cx="2737929" cy="215444"/>
          </a:xfrm>
          <a:prstGeom prst="rect">
            <a:avLst/>
          </a:prstGeom>
          <a:solidFill>
            <a:schemeClr val="accent3"/>
          </a:solidFill>
        </p:spPr>
        <p:txBody>
          <a:bodyPr wrap="none" lIns="0" tIns="0" rIns="0" bIns="0" rtlCol="0">
            <a:spAutoFit/>
          </a:bodyPr>
          <a:lstStyle/>
          <a:p>
            <a:r>
              <a:rPr lang="en-US" sz="1400" b="1" dirty="0" err="1" smtClean="0"/>
              <a:t>Doc.:IEEE</a:t>
            </a:r>
            <a:r>
              <a:rPr lang="en-US" sz="1400" b="1" dirty="0" smtClean="0"/>
              <a:t> </a:t>
            </a:r>
            <a:r>
              <a:rPr lang="en-US" sz="1400" b="1" dirty="0" smtClean="0"/>
              <a:t>802.15-09-0500-00-004f</a:t>
            </a:r>
            <a:endParaRPr lang="en-US" sz="1400" b="1" dirty="0"/>
          </a:p>
        </p:txBody>
      </p:sp>
      <p:sp>
        <p:nvSpPr>
          <p:cNvPr id="9" name="Oval 8"/>
          <p:cNvSpPr/>
          <p:nvPr/>
        </p:nvSpPr>
        <p:spPr bwMode="auto">
          <a:xfrm>
            <a:off x="6164036" y="1396094"/>
            <a:ext cx="2710543" cy="628649"/>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dirty="0" smtClean="0">
                <a:solidFill>
                  <a:srgbClr val="FF0000"/>
                </a:solidFill>
              </a:rPr>
              <a:t>Dalibor </a:t>
            </a:r>
            <a:r>
              <a:rPr lang="en-US" dirty="0" smtClean="0">
                <a:solidFill>
                  <a:srgbClr val="FF0000"/>
                </a:solidFill>
              </a:rPr>
              <a:t>Pokrajac,</a:t>
            </a:r>
          </a:p>
          <a:p>
            <a:pPr algn="ctr"/>
            <a:r>
              <a:rPr lang="en-US" dirty="0" smtClean="0">
                <a:solidFill>
                  <a:srgbClr val="FF0000"/>
                </a:solidFill>
              </a:rPr>
              <a:t>802.15-09-0500-00-004f</a:t>
            </a:r>
            <a:endParaRPr kumimoji="0" lang="en-US" sz="1200" b="0" i="0" u="none" strike="noStrike" cap="none" normalizeH="0" baseline="0" dirty="0" smtClean="0">
              <a:ln>
                <a:noFill/>
              </a:ln>
              <a:solidFill>
                <a:srgbClr val="FF0000"/>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p:spPr>
        <p:txBody>
          <a:bodyPr/>
          <a:lstStyle/>
          <a:p>
            <a:r>
              <a:rPr lang="en-US"/>
              <a:t>09 July 2009</a:t>
            </a:r>
          </a:p>
        </p:txBody>
      </p:sp>
      <p:sp>
        <p:nvSpPr>
          <p:cNvPr id="19459" name="Footer Placeholder 4"/>
          <p:cNvSpPr>
            <a:spLocks noGrp="1"/>
          </p:cNvSpPr>
          <p:nvPr>
            <p:ph type="ftr" sz="quarter" idx="11"/>
          </p:nvPr>
        </p:nvSpPr>
        <p:spPr>
          <a:noFill/>
        </p:spPr>
        <p:txBody>
          <a:bodyPr/>
          <a:lstStyle/>
          <a:p>
            <a:r>
              <a:rPr lang="en-US" dirty="0"/>
              <a:t>B. Rolfe, C. Powell, et al.</a:t>
            </a:r>
          </a:p>
        </p:txBody>
      </p:sp>
      <p:sp>
        <p:nvSpPr>
          <p:cNvPr id="19460" name="Slide Number Placeholder 5"/>
          <p:cNvSpPr>
            <a:spLocks noGrp="1"/>
          </p:cNvSpPr>
          <p:nvPr>
            <p:ph type="sldNum" sz="quarter" idx="12"/>
          </p:nvPr>
        </p:nvSpPr>
        <p:spPr>
          <a:noFill/>
        </p:spPr>
        <p:txBody>
          <a:bodyPr/>
          <a:lstStyle/>
          <a:p>
            <a:r>
              <a:rPr lang="en-US"/>
              <a:t>Slide </a:t>
            </a:r>
            <a:fld id="{7829C756-7A96-4F18-ABDB-A9DA094248D4}" type="slidenum">
              <a:rPr lang="en-US"/>
              <a:pPr/>
              <a:t>5</a:t>
            </a:fld>
            <a:endParaRPr lang="en-US"/>
          </a:p>
        </p:txBody>
      </p:sp>
      <p:sp>
        <p:nvSpPr>
          <p:cNvPr id="19461" name="Rectangle 2"/>
          <p:cNvSpPr>
            <a:spLocks noGrp="1" noChangeArrowheads="1"/>
          </p:cNvSpPr>
          <p:nvPr>
            <p:ph type="title"/>
          </p:nvPr>
        </p:nvSpPr>
        <p:spPr/>
        <p:txBody>
          <a:bodyPr/>
          <a:lstStyle/>
          <a:p>
            <a:r>
              <a:rPr lang="en-US" smtClean="0"/>
              <a:t>FSK and GFSK</a:t>
            </a:r>
          </a:p>
        </p:txBody>
      </p:sp>
      <p:sp>
        <p:nvSpPr>
          <p:cNvPr id="19462" name="Rectangle 3"/>
          <p:cNvSpPr>
            <a:spLocks noGrp="1" noChangeArrowheads="1"/>
          </p:cNvSpPr>
          <p:nvPr>
            <p:ph type="body" idx="1"/>
          </p:nvPr>
        </p:nvSpPr>
        <p:spPr/>
        <p:txBody>
          <a:bodyPr/>
          <a:lstStyle/>
          <a:p>
            <a:r>
              <a:rPr lang="en-US" sz="2800" dirty="0" smtClean="0"/>
              <a:t>Depends on band requirements</a:t>
            </a:r>
          </a:p>
          <a:p>
            <a:pPr lvl="1"/>
            <a:r>
              <a:rPr lang="en-US" sz="2400" dirty="0" smtClean="0">
                <a:solidFill>
                  <a:srgbClr val="FF0000"/>
                </a:solidFill>
              </a:rPr>
              <a:t>GFSK</a:t>
            </a:r>
            <a:r>
              <a:rPr lang="en-US" sz="2400" dirty="0" smtClean="0"/>
              <a:t> for reduced adjacent-channel and adjacent-band emissions, </a:t>
            </a:r>
          </a:p>
          <a:p>
            <a:pPr lvl="2"/>
            <a:r>
              <a:rPr lang="en-US" sz="2000" dirty="0" smtClean="0"/>
              <a:t>well suited to ‘tighter’ bands</a:t>
            </a:r>
          </a:p>
          <a:p>
            <a:pPr lvl="1"/>
            <a:r>
              <a:rPr lang="en-US" sz="2400" dirty="0" smtClean="0"/>
              <a:t>FSK better dB</a:t>
            </a:r>
          </a:p>
          <a:p>
            <a:pPr lvl="2"/>
            <a:r>
              <a:rPr lang="en-US" sz="2000" dirty="0" smtClean="0"/>
              <a:t>Well suited to 902-928, 2.4GHz bands</a:t>
            </a:r>
          </a:p>
          <a:p>
            <a:r>
              <a:rPr lang="en-US" sz="2800" dirty="0" smtClean="0"/>
              <a:t>Different optimizations for different situations</a:t>
            </a:r>
          </a:p>
          <a:p>
            <a:pPr lvl="1"/>
            <a:r>
              <a:rPr lang="en-US" sz="2400" dirty="0" smtClean="0"/>
              <a:t>Cheap, simple flexibility</a:t>
            </a:r>
          </a:p>
          <a:p>
            <a:r>
              <a:rPr lang="en-US" sz="2800" dirty="0" smtClean="0"/>
              <a:t>Both GFSK and FSK work!</a:t>
            </a:r>
          </a:p>
          <a:p>
            <a:pPr lvl="1"/>
            <a:endParaRPr lang="en-US" sz="2400" dirty="0" smtClean="0"/>
          </a:p>
        </p:txBody>
      </p:sp>
      <p:sp>
        <p:nvSpPr>
          <p:cNvPr id="7" name="TextBox 6"/>
          <p:cNvSpPr txBox="1"/>
          <p:nvPr/>
        </p:nvSpPr>
        <p:spPr>
          <a:xfrm>
            <a:off x="5709552" y="375299"/>
            <a:ext cx="2733121" cy="215444"/>
          </a:xfrm>
          <a:prstGeom prst="rect">
            <a:avLst/>
          </a:prstGeom>
          <a:solidFill>
            <a:schemeClr val="accent3"/>
          </a:solidFill>
        </p:spPr>
        <p:txBody>
          <a:bodyPr wrap="none" lIns="0" tIns="0" rIns="0" bIns="0" rtlCol="0">
            <a:spAutoFit/>
          </a:bodyPr>
          <a:lstStyle/>
          <a:p>
            <a:r>
              <a:rPr lang="en-US" sz="1400" b="1" dirty="0" err="1" smtClean="0"/>
              <a:t>Doc.:IEEE</a:t>
            </a:r>
            <a:r>
              <a:rPr lang="en-US" sz="1400" b="1" dirty="0" smtClean="0"/>
              <a:t> </a:t>
            </a:r>
            <a:r>
              <a:rPr lang="en-US" sz="1400" b="1" dirty="0" smtClean="0"/>
              <a:t>802.15-09-0477-01-004g</a:t>
            </a:r>
            <a:endParaRPr lang="en-US" sz="1400" b="1" dirty="0"/>
          </a:p>
        </p:txBody>
      </p:sp>
      <p:sp>
        <p:nvSpPr>
          <p:cNvPr id="8" name="Oval 7"/>
          <p:cNvSpPr/>
          <p:nvPr/>
        </p:nvSpPr>
        <p:spPr bwMode="auto">
          <a:xfrm>
            <a:off x="6164036" y="1396094"/>
            <a:ext cx="2710543" cy="628649"/>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da-DK" dirty="0" smtClean="0">
                <a:solidFill>
                  <a:srgbClr val="FF0000"/>
                </a:solidFill>
              </a:rPr>
              <a:t>B. Rolfe, C. Powell, et al</a:t>
            </a:r>
            <a:r>
              <a:rPr lang="da-DK" dirty="0" smtClean="0">
                <a:solidFill>
                  <a:srgbClr val="FF0000"/>
                </a:solidFill>
              </a:rPr>
              <a:t>.,</a:t>
            </a:r>
            <a:endParaRPr lang="da-DK" dirty="0" smtClean="0">
              <a:solidFill>
                <a:srgbClr val="FF0000"/>
              </a:solidFill>
            </a:endParaRPr>
          </a:p>
          <a:p>
            <a:pPr algn="ctr"/>
            <a:r>
              <a:rPr lang="en-US" dirty="0" smtClean="0">
                <a:solidFill>
                  <a:srgbClr val="FF0000"/>
                </a:solidFill>
              </a:rPr>
              <a:t>802.15-09-0477-01-004g</a:t>
            </a:r>
            <a:endParaRPr kumimoji="0" lang="en-US" sz="1200" b="0" i="0" u="none" strike="noStrike" cap="none" normalizeH="0" baseline="0" dirty="0" smtClean="0">
              <a:ln>
                <a:noFill/>
              </a:ln>
              <a:solidFill>
                <a:srgbClr val="FF0000"/>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title"/>
          </p:nvPr>
        </p:nvSpPr>
        <p:spPr>
          <a:xfrm>
            <a:off x="685800" y="574675"/>
            <a:ext cx="7772400" cy="914400"/>
          </a:xfrm>
        </p:spPr>
        <p:txBody>
          <a:bodyPr/>
          <a:lstStyle/>
          <a:p>
            <a:r>
              <a:rPr lang="en-US" altLang="ko-KR" sz="3000" smtClean="0">
                <a:ea typeface="Adobe 명조 Std M" charset="-127"/>
              </a:rPr>
              <a:t>Proposed</a:t>
            </a:r>
            <a:r>
              <a:rPr lang="ko-KR" altLang="en-US" sz="3000" smtClean="0">
                <a:ea typeface="Adobe 명조 Std M" charset="-127"/>
              </a:rPr>
              <a:t> </a:t>
            </a:r>
            <a:r>
              <a:rPr lang="en-US" altLang="ko-KR" sz="3000" smtClean="0">
                <a:ea typeface="Adobe 명조 Std M" charset="-127"/>
              </a:rPr>
              <a:t>Data Rate and Modulation</a:t>
            </a:r>
            <a:endParaRPr lang="ko-KR" altLang="en-US" sz="3000" smtClean="0">
              <a:ea typeface="Adobe 명조 Std M" charset="-127"/>
            </a:endParaRPr>
          </a:p>
        </p:txBody>
      </p:sp>
      <p:sp>
        <p:nvSpPr>
          <p:cNvPr id="16387" name="내용 개체 틀 2"/>
          <p:cNvSpPr>
            <a:spLocks noGrp="1"/>
          </p:cNvSpPr>
          <p:nvPr>
            <p:ph idx="1"/>
          </p:nvPr>
        </p:nvSpPr>
        <p:spPr>
          <a:xfrm>
            <a:off x="639763" y="1403350"/>
            <a:ext cx="7799387" cy="4114800"/>
          </a:xfrm>
        </p:spPr>
        <p:txBody>
          <a:bodyPr/>
          <a:lstStyle/>
          <a:p>
            <a:r>
              <a:rPr lang="en-US" altLang="ko-KR" sz="2000" dirty="0" smtClean="0">
                <a:ea typeface="굴림" pitchFamily="50" charset="-127"/>
              </a:rPr>
              <a:t>Power efficient FSK Modulation</a:t>
            </a:r>
          </a:p>
          <a:p>
            <a:r>
              <a:rPr lang="en-US" altLang="ko-KR" sz="2000" dirty="0" smtClean="0">
                <a:ea typeface="굴림" pitchFamily="50" charset="-127"/>
              </a:rPr>
              <a:t>Band limited </a:t>
            </a:r>
            <a:r>
              <a:rPr lang="en-US" altLang="ko-KR" sz="2000" dirty="0" err="1" smtClean="0">
                <a:ea typeface="굴림" pitchFamily="50" charset="-127"/>
              </a:rPr>
              <a:t>gaussian</a:t>
            </a:r>
            <a:r>
              <a:rPr lang="en-US" altLang="ko-KR" sz="2000" dirty="0" smtClean="0">
                <a:ea typeface="굴림" pitchFamily="50" charset="-127"/>
              </a:rPr>
              <a:t> pulse shape filter</a:t>
            </a:r>
          </a:p>
          <a:p>
            <a:pPr lvl="1"/>
            <a:r>
              <a:rPr lang="en-US" altLang="ko-KR" sz="1800" dirty="0" smtClean="0">
                <a:ea typeface="굴림" pitchFamily="50" charset="-127"/>
              </a:rPr>
              <a:t>Improve spectrum efficiency at the cost of increased ISI</a:t>
            </a:r>
          </a:p>
          <a:p>
            <a:pPr lvl="1"/>
            <a:r>
              <a:rPr lang="en-US" altLang="ko-KR" sz="1800" dirty="0" smtClean="0">
                <a:ea typeface="굴림" pitchFamily="50" charset="-127"/>
              </a:rPr>
              <a:t>Cause elevated BER compared with a typical FSK</a:t>
            </a:r>
          </a:p>
          <a:p>
            <a:r>
              <a:rPr lang="en-US" altLang="ko-KR" sz="2000" dirty="0" smtClean="0">
                <a:ea typeface="굴림" pitchFamily="50" charset="-127"/>
              </a:rPr>
              <a:t>FEC for compensating the elevated BER</a:t>
            </a:r>
          </a:p>
          <a:p>
            <a:pPr lvl="3"/>
            <a:r>
              <a:rPr lang="en-US" altLang="ko-KR" sz="1800" dirty="0" smtClean="0"/>
              <a:t>Outer RS(15,13) in  GF(2</a:t>
            </a:r>
            <a:r>
              <a:rPr lang="en-US" altLang="ko-KR" sz="1800" baseline="30000" dirty="0" smtClean="0"/>
              <a:t>4</a:t>
            </a:r>
            <a:r>
              <a:rPr lang="en-US" altLang="ko-KR" sz="1800" dirty="0" smtClean="0"/>
              <a:t>) </a:t>
            </a:r>
          </a:p>
          <a:p>
            <a:pPr lvl="3"/>
            <a:r>
              <a:rPr lang="en-US" altLang="ko-KR" sz="1800" dirty="0" smtClean="0"/>
              <a:t>Inner CC code, with constraint length 3, rate ½ [5 7]</a:t>
            </a:r>
          </a:p>
        </p:txBody>
      </p:sp>
      <p:sp>
        <p:nvSpPr>
          <p:cNvPr id="16388" name="슬라이드 번호 개체 틀 5"/>
          <p:cNvSpPr>
            <a:spLocks noGrp="1"/>
          </p:cNvSpPr>
          <p:nvPr>
            <p:ph type="sldNum" sz="quarter" idx="10"/>
          </p:nvPr>
        </p:nvSpPr>
        <p:spPr>
          <a:xfrm>
            <a:off x="4318908" y="6475413"/>
            <a:ext cx="687842" cy="194808"/>
          </a:xfrm>
          <a:noFill/>
        </p:spPr>
        <p:txBody>
          <a:bodyPr/>
          <a:lstStyle/>
          <a:p>
            <a:r>
              <a:rPr lang="en-US" altLang="ko-KR" dirty="0" smtClean="0"/>
              <a:t>Slide </a:t>
            </a:r>
            <a:fld id="{CB0B83BC-4F85-4FCF-83D5-DE6FE44D9FA1}" type="slidenum">
              <a:rPr lang="en-US" altLang="ko-KR" smtClean="0"/>
              <a:pPr/>
              <a:t>6</a:t>
            </a:fld>
            <a:endParaRPr lang="en-US" altLang="ko-KR" dirty="0" smtClean="0"/>
          </a:p>
        </p:txBody>
      </p:sp>
      <p:graphicFrame>
        <p:nvGraphicFramePr>
          <p:cNvPr id="27679" name="Group 31"/>
          <p:cNvGraphicFramePr>
            <a:graphicFrameLocks noGrp="1"/>
          </p:cNvGraphicFramePr>
          <p:nvPr/>
        </p:nvGraphicFramePr>
        <p:xfrm>
          <a:off x="520700" y="3922713"/>
          <a:ext cx="8102600" cy="1889760"/>
        </p:xfrm>
        <a:graphic>
          <a:graphicData uri="http://schemas.openxmlformats.org/drawingml/2006/table">
            <a:tbl>
              <a:tblPr/>
              <a:tblGrid>
                <a:gridCol w="1427163"/>
                <a:gridCol w="1012825"/>
                <a:gridCol w="1230312"/>
                <a:gridCol w="1371600"/>
                <a:gridCol w="1104900"/>
                <a:gridCol w="1955800"/>
              </a:tblGrid>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Arial" charset="0"/>
                          <a:ea typeface="Adobe 명조 Std M" charset="-127"/>
                        </a:rPr>
                        <a:t>Frequency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Arial" charset="0"/>
                          <a:ea typeface="Adobe 명조 Std M" charset="-127"/>
                        </a:rPr>
                        <a:t>Band</a:t>
                      </a:r>
                      <a:endParaRPr kumimoji="0" lang="ko-KR" altLang="en-US" sz="1600" b="1" i="0" u="none" strike="noStrike" cap="none" normalizeH="0" baseline="0" dirty="0" smtClean="0">
                        <a:ln>
                          <a:noFill/>
                        </a:ln>
                        <a:solidFill>
                          <a:schemeClr val="tx1"/>
                        </a:solidFill>
                        <a:effectLst/>
                        <a:latin typeface="Arial" charset="0"/>
                        <a:ea typeface="Adobe 명조 Std M"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smtClean="0">
                          <a:ln>
                            <a:noFill/>
                          </a:ln>
                          <a:solidFill>
                            <a:schemeClr val="tx1"/>
                          </a:solidFill>
                          <a:effectLst/>
                          <a:latin typeface="Arial" charset="0"/>
                          <a:ea typeface="Adobe 명조 Std M" charset="-127"/>
                        </a:rPr>
                        <a:t>Channel/BW</a:t>
                      </a:r>
                      <a:endParaRPr kumimoji="0" lang="ko-KR" altLang="en-US" sz="1600" b="1" i="0" u="none" strike="noStrike" cap="none" normalizeH="0" baseline="0" smtClean="0">
                        <a:ln>
                          <a:noFill/>
                        </a:ln>
                        <a:solidFill>
                          <a:schemeClr val="tx1"/>
                        </a:solidFill>
                        <a:effectLst/>
                        <a:latin typeface="Arial" charset="0"/>
                        <a:ea typeface="Adobe 명조 Std M"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smtClean="0">
                          <a:ln>
                            <a:noFill/>
                          </a:ln>
                          <a:solidFill>
                            <a:schemeClr val="tx1"/>
                          </a:solidFill>
                          <a:effectLst/>
                          <a:latin typeface="Arial" charset="0"/>
                          <a:ea typeface="Adobe 명조 Std M" charset="-127"/>
                        </a:rPr>
                        <a:t>Data rate</a:t>
                      </a:r>
                      <a:endParaRPr kumimoji="0" lang="ko-KR" altLang="en-US" sz="1600" b="1" i="0" u="none" strike="noStrike" cap="none" normalizeH="0" baseline="0" smtClean="0">
                        <a:ln>
                          <a:noFill/>
                        </a:ln>
                        <a:solidFill>
                          <a:schemeClr val="tx1"/>
                        </a:solidFill>
                        <a:effectLst/>
                        <a:latin typeface="Arial" charset="0"/>
                        <a:ea typeface="Adobe 명조 Std M"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smtClean="0">
                          <a:ln>
                            <a:noFill/>
                          </a:ln>
                          <a:solidFill>
                            <a:schemeClr val="tx1"/>
                          </a:solidFill>
                          <a:effectLst/>
                          <a:latin typeface="Arial" charset="0"/>
                          <a:ea typeface="Adobe 명조 Std M" charset="-127"/>
                        </a:rPr>
                        <a:t>Modulation</a:t>
                      </a:r>
                      <a:endParaRPr kumimoji="0" lang="ko-KR" altLang="en-US" sz="1600" b="1" i="0" u="none" strike="noStrike" cap="none" normalizeH="0" baseline="0" smtClean="0">
                        <a:ln>
                          <a:noFill/>
                        </a:ln>
                        <a:solidFill>
                          <a:schemeClr val="tx1"/>
                        </a:solidFill>
                        <a:effectLst/>
                        <a:latin typeface="Arial" charset="0"/>
                        <a:ea typeface="Adobe 명조 Std M"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smtClean="0">
                          <a:ln>
                            <a:noFill/>
                          </a:ln>
                          <a:solidFill>
                            <a:schemeClr val="tx1"/>
                          </a:solidFill>
                          <a:effectLst/>
                          <a:latin typeface="Arial" charset="0"/>
                          <a:ea typeface="Adobe 명조 Std M" charset="-127"/>
                        </a:rPr>
                        <a:t>FEC</a:t>
                      </a:r>
                      <a:endParaRPr kumimoji="0" lang="ko-KR" altLang="en-US" sz="1600" b="1" i="0" u="none" strike="noStrike" cap="none" normalizeH="0" baseline="0" smtClean="0">
                        <a:ln>
                          <a:noFill/>
                        </a:ln>
                        <a:solidFill>
                          <a:schemeClr val="tx1"/>
                        </a:solidFill>
                        <a:effectLst/>
                        <a:latin typeface="Arial" charset="0"/>
                        <a:ea typeface="Adobe 명조 Std M"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1" i="0" u="none" strike="noStrike" cap="none" normalizeH="0" baseline="0" smtClean="0">
                          <a:ln>
                            <a:noFill/>
                          </a:ln>
                          <a:solidFill>
                            <a:schemeClr val="tx1"/>
                          </a:solidFill>
                          <a:effectLst/>
                          <a:latin typeface="Arial" charset="0"/>
                          <a:ea typeface="Adobe 명조 Std M" charset="-127"/>
                        </a:rPr>
                        <a:t>Pulse shape Filter</a:t>
                      </a:r>
                      <a:endParaRPr kumimoji="0" lang="ko-KR" altLang="en-US" sz="1600" b="1" i="0" u="none" strike="noStrike" cap="none" normalizeH="0" baseline="0" smtClean="0">
                        <a:ln>
                          <a:noFill/>
                        </a:ln>
                        <a:solidFill>
                          <a:schemeClr val="tx1"/>
                        </a:solidFill>
                        <a:effectLst/>
                        <a:latin typeface="Arial" charset="0"/>
                        <a:ea typeface="Adobe 명조 Std M"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r>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0" i="0" u="none" strike="noStrike" cap="none" normalizeH="0" baseline="0" smtClean="0">
                          <a:ln>
                            <a:noFill/>
                          </a:ln>
                          <a:solidFill>
                            <a:schemeClr val="tx1"/>
                          </a:solidFill>
                          <a:effectLst/>
                          <a:latin typeface="Arial" charset="0"/>
                          <a:ea typeface="Adobe 명조 Std M" charset="-127"/>
                        </a:rPr>
                        <a:t>402-405 MHz MICS</a:t>
                      </a:r>
                      <a:endParaRPr kumimoji="0" lang="ko-KR" altLang="en-US" sz="1600" b="0" i="0" u="none" strike="noStrike" cap="none" normalizeH="0" baseline="0" smtClean="0">
                        <a:ln>
                          <a:noFill/>
                        </a:ln>
                        <a:solidFill>
                          <a:schemeClr val="tx1"/>
                        </a:solidFill>
                        <a:effectLst/>
                        <a:latin typeface="Arial" charset="0"/>
                        <a:ea typeface="Adobe 명조 Std M"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0" i="0" u="none" strike="noStrike" cap="none" normalizeH="0" baseline="0" smtClean="0">
                          <a:ln>
                            <a:noFill/>
                          </a:ln>
                          <a:solidFill>
                            <a:schemeClr val="tx1"/>
                          </a:solidFill>
                          <a:effectLst/>
                          <a:latin typeface="Arial" charset="0"/>
                          <a:ea typeface="Adobe 명조 Std M" charset="-127"/>
                        </a:rPr>
                        <a:t>10</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0" i="0" u="none" strike="noStrike" cap="none" normalizeH="0" baseline="0" smtClean="0">
                          <a:ln>
                            <a:noFill/>
                          </a:ln>
                          <a:solidFill>
                            <a:schemeClr val="tx1"/>
                          </a:solidFill>
                          <a:effectLst/>
                          <a:latin typeface="Arial" charset="0"/>
                          <a:ea typeface="Adobe 명조 Std M" charset="-127"/>
                        </a:rPr>
                        <a:t>(300KHz/CH)</a:t>
                      </a:r>
                      <a:endParaRPr kumimoji="0" lang="ko-KR" altLang="en-US" sz="1600" b="0" i="0" u="none" strike="noStrike" cap="none" normalizeH="0" baseline="0" smtClean="0">
                        <a:ln>
                          <a:noFill/>
                        </a:ln>
                        <a:solidFill>
                          <a:schemeClr val="tx1"/>
                        </a:solidFill>
                        <a:effectLst/>
                        <a:latin typeface="Arial" charset="0"/>
                        <a:ea typeface="Adobe 명조 Std M"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0" i="0" u="none" strike="noStrike" cap="none" normalizeH="0" baseline="0" dirty="0" smtClean="0">
                          <a:ln>
                            <a:noFill/>
                          </a:ln>
                          <a:solidFill>
                            <a:srgbClr val="FF0000"/>
                          </a:solidFill>
                          <a:effectLst/>
                          <a:latin typeface="Arial" charset="0"/>
                          <a:ea typeface="Adobe 명조 Std M" charset="-127"/>
                        </a:rPr>
                        <a:t>150 Kbps /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0" i="0" u="none" strike="noStrike" cap="none" normalizeH="0" baseline="0" dirty="0" smtClean="0">
                          <a:ln>
                            <a:noFill/>
                          </a:ln>
                          <a:solidFill>
                            <a:srgbClr val="FF0000"/>
                          </a:solidFill>
                          <a:effectLst/>
                          <a:latin typeface="Arial" charset="0"/>
                          <a:ea typeface="Adobe 명조 Std M" charset="-127"/>
                        </a:rPr>
                        <a:t>500 Kbps</a:t>
                      </a:r>
                      <a:r>
                        <a:rPr kumimoji="0" lang="en-US" altLang="ko-KR" sz="1600" b="0" i="0" u="none" strike="noStrike" cap="none" normalizeH="0" baseline="30000" dirty="0" smtClean="0">
                          <a:ln>
                            <a:noFill/>
                          </a:ln>
                          <a:solidFill>
                            <a:srgbClr val="FF0000"/>
                          </a:solidFill>
                          <a:effectLst/>
                          <a:latin typeface="Arial" charset="0"/>
                          <a:ea typeface="Adobe 명조 Std M" charset="-127"/>
                        </a:rPr>
                        <a:t>1</a:t>
                      </a:r>
                      <a:r>
                        <a:rPr kumimoji="0" lang="en-US" altLang="ko-KR" sz="1600" b="0" i="0" u="none" strike="noStrike" cap="none" normalizeH="0" baseline="30000" dirty="0" smtClean="0">
                          <a:ln>
                            <a:noFill/>
                          </a:ln>
                          <a:solidFill>
                            <a:schemeClr val="tx1"/>
                          </a:solidFill>
                          <a:effectLst/>
                          <a:latin typeface="Arial" charset="0"/>
                          <a:ea typeface="Adobe 명조 Std M" charset="-127"/>
                        </a:rPr>
                        <a:t>)</a:t>
                      </a:r>
                      <a:endParaRPr kumimoji="0" lang="ko-KR" altLang="en-US" sz="1600" b="0" i="0" u="none" strike="noStrike" cap="none" normalizeH="0" baseline="30000" dirty="0" smtClean="0">
                        <a:ln>
                          <a:noFill/>
                        </a:ln>
                        <a:solidFill>
                          <a:schemeClr val="tx1"/>
                        </a:solidFill>
                        <a:effectLst/>
                        <a:latin typeface="Arial" charset="0"/>
                        <a:ea typeface="Adobe 명조 Std M"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0" i="0" u="none" strike="noStrike" cap="none" normalizeH="0" baseline="0" dirty="0" smtClean="0">
                          <a:ln>
                            <a:noFill/>
                          </a:ln>
                          <a:solidFill>
                            <a:srgbClr val="FF0000"/>
                          </a:solidFill>
                          <a:effectLst/>
                          <a:latin typeface="Arial" charset="0"/>
                          <a:ea typeface="Adobe 명조 Std M" charset="-127"/>
                        </a:rPr>
                        <a:t>2FSK</a:t>
                      </a:r>
                      <a:r>
                        <a:rPr kumimoji="0" lang="en-US" altLang="ko-KR" sz="1600" b="0" i="0" u="none" strike="noStrike" cap="none" normalizeH="0" baseline="0" dirty="0" smtClean="0">
                          <a:ln>
                            <a:noFill/>
                          </a:ln>
                          <a:solidFill>
                            <a:schemeClr val="tx1"/>
                          </a:solidFill>
                          <a:effectLst/>
                          <a:latin typeface="Arial" charset="0"/>
                          <a:ea typeface="Adobe 명조 Std M" charset="-127"/>
                        </a:rPr>
                        <a:t>/</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0" i="0" u="none" strike="noStrike" cap="none" normalizeH="0" baseline="0" dirty="0" smtClean="0">
                          <a:ln>
                            <a:noFill/>
                          </a:ln>
                          <a:solidFill>
                            <a:schemeClr val="tx1"/>
                          </a:solidFill>
                          <a:effectLst/>
                          <a:latin typeface="Arial" charset="0"/>
                          <a:ea typeface="Adobe 명조 Std M" charset="-127"/>
                        </a:rPr>
                        <a:t>4FSK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0" i="0" u="none" strike="noStrike" cap="none" normalizeH="0" baseline="0" smtClean="0">
                          <a:ln>
                            <a:noFill/>
                          </a:ln>
                          <a:solidFill>
                            <a:schemeClr val="tx1"/>
                          </a:solidFill>
                          <a:effectLst/>
                          <a:latin typeface="Arial" charset="0"/>
                          <a:ea typeface="Adobe 명조 Std M" charset="-127"/>
                        </a:rPr>
                        <a:t>RS+CC</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0" i="0" u="none" strike="noStrike" cap="none" normalizeH="0" baseline="0" smtClean="0">
                          <a:ln>
                            <a:noFill/>
                          </a:ln>
                          <a:solidFill>
                            <a:schemeClr val="tx1"/>
                          </a:solidFill>
                          <a:effectLst/>
                          <a:latin typeface="Arial" charset="0"/>
                          <a:ea typeface="Adobe 명조 Std M" charset="-127"/>
                        </a:rPr>
                        <a:t>Header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0" i="0" u="none" strike="noStrike" cap="none" normalizeH="0" baseline="0" smtClean="0">
                          <a:ln>
                            <a:noFill/>
                          </a:ln>
                          <a:solidFill>
                            <a:schemeClr val="tx1"/>
                          </a:solidFill>
                          <a:effectLst/>
                          <a:latin typeface="Arial" charset="0"/>
                          <a:ea typeface="Adobe 명조 Std M" charset="-127"/>
                        </a:rPr>
                        <a:t>(5,3)</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0" i="0" u="none" strike="noStrike" cap="none" normalizeH="0" baseline="0" smtClean="0">
                          <a:ln>
                            <a:noFill/>
                          </a:ln>
                          <a:solidFill>
                            <a:schemeClr val="tx1"/>
                          </a:solidFill>
                          <a:effectLst/>
                          <a:latin typeface="Arial" charset="0"/>
                          <a:ea typeface="Adobe 명조 Std M" charset="-127"/>
                        </a:rPr>
                        <a:t>Payload</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0" i="0" u="none" strike="noStrike" cap="none" normalizeH="0" baseline="0" smtClean="0">
                          <a:ln>
                            <a:noFill/>
                          </a:ln>
                          <a:solidFill>
                            <a:schemeClr val="tx1"/>
                          </a:solidFill>
                          <a:effectLst/>
                          <a:latin typeface="Arial" charset="0"/>
                          <a:ea typeface="Adobe 명조 Std M" charset="-127"/>
                        </a:rPr>
                        <a:t>(15,13)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0" i="0" u="none" strike="noStrike" cap="none" normalizeH="0" baseline="0" dirty="0" smtClean="0">
                          <a:ln>
                            <a:noFill/>
                          </a:ln>
                          <a:solidFill>
                            <a:srgbClr val="FF0000"/>
                          </a:solidFill>
                          <a:effectLst/>
                          <a:latin typeface="Arial" charset="0"/>
                          <a:ea typeface="Adobe 명조 Std M" charset="-127"/>
                        </a:rPr>
                        <a:t>Gaussian Filter </a:t>
                      </a:r>
                    </a:p>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600" b="0" i="0" u="none" strike="noStrike" cap="none" normalizeH="0" baseline="0" dirty="0" smtClean="0">
                          <a:ln>
                            <a:noFill/>
                          </a:ln>
                          <a:solidFill>
                            <a:srgbClr val="FF0000"/>
                          </a:solidFill>
                          <a:effectLst/>
                          <a:latin typeface="Arial" charset="0"/>
                          <a:ea typeface="Adobe 명조 Std M" charset="-127"/>
                        </a:rPr>
                        <a:t>(Modulation index = 0.5, BT = 0.5)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412" name="TextBox 8"/>
          <p:cNvSpPr txBox="1">
            <a:spLocks noChangeArrowheads="1"/>
          </p:cNvSpPr>
          <p:nvPr/>
        </p:nvSpPr>
        <p:spPr bwMode="auto">
          <a:xfrm>
            <a:off x="428625" y="5810250"/>
            <a:ext cx="8504238" cy="646113"/>
          </a:xfrm>
          <a:prstGeom prst="rect">
            <a:avLst/>
          </a:prstGeom>
          <a:noFill/>
          <a:ln w="9525">
            <a:noFill/>
            <a:miter lim="800000"/>
            <a:headEnd/>
            <a:tailEnd/>
          </a:ln>
        </p:spPr>
        <p:txBody>
          <a:bodyPr wrap="none">
            <a:spAutoFit/>
          </a:bodyPr>
          <a:lstStyle/>
          <a:p>
            <a:pPr marL="228600" indent="-228600">
              <a:buFontTx/>
              <a:buAutoNum type="arabicParenR"/>
            </a:pPr>
            <a:r>
              <a:rPr lang="en-US" altLang="ko-KR"/>
              <a:t>500 kbps is a minimum transmission data rate for 8bit RGB 256x256 pixel color image with 1 fps and 4:1 image compression ratio</a:t>
            </a:r>
          </a:p>
          <a:p>
            <a:pPr marL="228600" indent="-228600"/>
            <a:r>
              <a:rPr lang="en-US" altLang="ko-KR"/>
              <a:t>      JPEG compression ratio is typically 4:1 for CT and MR.</a:t>
            </a:r>
          </a:p>
          <a:p>
            <a:pPr marL="228600" indent="-228600"/>
            <a:r>
              <a:rPr lang="en-US" altLang="ko-KR"/>
              <a:t>      32 channel ECG need minimum 192 kbps and 2 channel EMG needs 256 kbps.</a:t>
            </a:r>
            <a:endParaRPr lang="ko-KR" altLang="en-US"/>
          </a:p>
        </p:txBody>
      </p:sp>
      <p:sp>
        <p:nvSpPr>
          <p:cNvPr id="16413" name="날짜 개체 틀 1"/>
          <p:cNvSpPr>
            <a:spLocks noGrp="1"/>
          </p:cNvSpPr>
          <p:nvPr>
            <p:ph type="dt" sz="quarter" idx="11"/>
          </p:nvPr>
        </p:nvSpPr>
        <p:spPr bwMode="auto">
          <a:noFill/>
          <a:ln>
            <a:miter lim="800000"/>
            <a:headEnd/>
            <a:tailEnd/>
          </a:ln>
        </p:spPr>
        <p:txBody>
          <a:bodyPr/>
          <a:lstStyle/>
          <a:p>
            <a:r>
              <a:rPr lang="en-US" altLang="ko-KR" smtClean="0"/>
              <a:t>July 2009</a:t>
            </a:r>
          </a:p>
        </p:txBody>
      </p:sp>
      <p:sp>
        <p:nvSpPr>
          <p:cNvPr id="8" name="TextBox 7"/>
          <p:cNvSpPr txBox="1"/>
          <p:nvPr/>
        </p:nvSpPr>
        <p:spPr>
          <a:xfrm>
            <a:off x="5709552" y="375299"/>
            <a:ext cx="2733121" cy="215444"/>
          </a:xfrm>
          <a:prstGeom prst="rect">
            <a:avLst/>
          </a:prstGeom>
          <a:solidFill>
            <a:schemeClr val="accent3"/>
          </a:solidFill>
        </p:spPr>
        <p:txBody>
          <a:bodyPr wrap="none" lIns="0" tIns="0" rIns="0" bIns="0" rtlCol="0">
            <a:spAutoFit/>
          </a:bodyPr>
          <a:lstStyle/>
          <a:p>
            <a:r>
              <a:rPr lang="en-US" sz="1400" b="1" dirty="0" err="1" smtClean="0"/>
              <a:t>Doc.:IEEE</a:t>
            </a:r>
            <a:r>
              <a:rPr lang="en-US" sz="1400" b="1" dirty="0" smtClean="0"/>
              <a:t> </a:t>
            </a:r>
            <a:r>
              <a:rPr lang="en-US" sz="1400" b="1" dirty="0" smtClean="0"/>
              <a:t>802.15-09-0573-00-0006</a:t>
            </a:r>
            <a:endParaRPr lang="en-US" sz="1400" b="1" dirty="0"/>
          </a:p>
        </p:txBody>
      </p:sp>
      <p:sp>
        <p:nvSpPr>
          <p:cNvPr id="9" name="Oval 8"/>
          <p:cNvSpPr/>
          <p:nvPr/>
        </p:nvSpPr>
        <p:spPr bwMode="auto">
          <a:xfrm>
            <a:off x="6164036" y="1396094"/>
            <a:ext cx="2710543" cy="628649"/>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da-DK" dirty="0" smtClean="0">
                <a:solidFill>
                  <a:srgbClr val="FF0000"/>
                </a:solidFill>
              </a:rPr>
              <a:t>Ismail Lakkis, et al</a:t>
            </a:r>
            <a:r>
              <a:rPr lang="da-DK" dirty="0" smtClean="0">
                <a:solidFill>
                  <a:srgbClr val="FF0000"/>
                </a:solidFill>
              </a:rPr>
              <a:t>., </a:t>
            </a:r>
            <a:r>
              <a:rPr lang="en-US" dirty="0" smtClean="0">
                <a:solidFill>
                  <a:srgbClr val="FF0000"/>
                </a:solidFill>
              </a:rPr>
              <a:t>802.15-09-0573-00-0006</a:t>
            </a:r>
            <a:endParaRPr kumimoji="0" lang="en-US" sz="1200" b="0" i="0" u="none" strike="noStrike" cap="none" normalizeH="0" baseline="0" dirty="0" smtClean="0">
              <a:ln>
                <a:noFill/>
              </a:ln>
              <a:solidFill>
                <a:srgbClr val="FF0000"/>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Observations</a:t>
            </a:r>
            <a:endParaRPr lang="en-US" dirty="0">
              <a:latin typeface="+mn-lt"/>
            </a:endParaRPr>
          </a:p>
        </p:txBody>
      </p:sp>
      <p:sp>
        <p:nvSpPr>
          <p:cNvPr id="3" name="Content Placeholder 2"/>
          <p:cNvSpPr>
            <a:spLocks noGrp="1"/>
          </p:cNvSpPr>
          <p:nvPr>
            <p:ph idx="1"/>
          </p:nvPr>
        </p:nvSpPr>
        <p:spPr>
          <a:xfrm>
            <a:off x="533400" y="1744443"/>
            <a:ext cx="8077200" cy="4697181"/>
          </a:xfrm>
        </p:spPr>
        <p:txBody>
          <a:bodyPr/>
          <a:lstStyle/>
          <a:p>
            <a:pPr marL="514350" indent="-514350">
              <a:buFont typeface="+mj-lt"/>
              <a:buAutoNum type="arabicPeriod"/>
            </a:pPr>
            <a:r>
              <a:rPr lang="en-US" dirty="0" smtClean="0"/>
              <a:t>250 kb/s GFSK with </a:t>
            </a:r>
            <a:r>
              <a:rPr lang="en-US" i="1" dirty="0" smtClean="0"/>
              <a:t>h</a:t>
            </a:r>
            <a:r>
              <a:rPr lang="en-US" dirty="0" smtClean="0"/>
              <a:t> = 0.5 or 1 is common to </a:t>
            </a:r>
            <a:r>
              <a:rPr lang="en-US" i="1" u="sng" dirty="0" smtClean="0">
                <a:solidFill>
                  <a:srgbClr val="FF0000"/>
                </a:solidFill>
              </a:rPr>
              <a:t>all three</a:t>
            </a:r>
            <a:r>
              <a:rPr lang="en-US" dirty="0" smtClean="0">
                <a:solidFill>
                  <a:srgbClr val="FF0000"/>
                </a:solidFill>
              </a:rPr>
              <a:t> </a:t>
            </a:r>
            <a:r>
              <a:rPr lang="en-US" dirty="0" smtClean="0"/>
              <a:t>narrowband proposals.</a:t>
            </a:r>
          </a:p>
          <a:p>
            <a:pPr marL="514350" indent="-514350">
              <a:buFont typeface="+mj-lt"/>
              <a:buAutoNum type="arabicPeriod"/>
            </a:pPr>
            <a:r>
              <a:rPr lang="en-US" dirty="0" smtClean="0"/>
              <a:t>A common narrowband PHY would enable each application to ride on the chip volumes of the others, advancing the market for all.</a:t>
            </a:r>
          </a:p>
          <a:p>
            <a:pPr marL="514350" indent="-514350">
              <a:buFont typeface="+mj-lt"/>
              <a:buAutoNum type="arabicPeriod"/>
            </a:pPr>
            <a:r>
              <a:rPr lang="en-US" dirty="0" smtClean="0"/>
              <a:t>New, cross-TG applications may also be enabled.</a:t>
            </a:r>
            <a:endParaRPr lang="en-US" dirty="0"/>
          </a:p>
        </p:txBody>
      </p:sp>
      <p:sp>
        <p:nvSpPr>
          <p:cNvPr id="4" name="Date Placeholder 3"/>
          <p:cNvSpPr>
            <a:spLocks noGrp="1"/>
          </p:cNvSpPr>
          <p:nvPr>
            <p:ph type="dt" sz="half" idx="10"/>
          </p:nvPr>
        </p:nvSpPr>
        <p:spPr/>
        <p:txBody>
          <a:bodyPr/>
          <a:lstStyle/>
          <a:p>
            <a:r>
              <a:rPr lang="en-US" dirty="0" smtClean="0"/>
              <a:t>September 2009</a:t>
            </a:r>
            <a:endParaRPr lang="en-US" dirty="0"/>
          </a:p>
        </p:txBody>
      </p:sp>
      <p:sp>
        <p:nvSpPr>
          <p:cNvPr id="5" name="Footer Placeholder 4"/>
          <p:cNvSpPr>
            <a:spLocks noGrp="1"/>
          </p:cNvSpPr>
          <p:nvPr>
            <p:ph type="ftr" sz="quarter" idx="11"/>
          </p:nvPr>
        </p:nvSpPr>
        <p:spPr/>
        <p:txBody>
          <a:bodyPr/>
          <a:lstStyle/>
          <a:p>
            <a:r>
              <a:rPr lang="en-US" dirty="0" smtClean="0"/>
              <a:t>Ed Callaway, Sunrise Micro Devices</a:t>
            </a:r>
            <a:endParaRPr lang="en-US" dirty="0"/>
          </a:p>
        </p:txBody>
      </p:sp>
      <p:sp>
        <p:nvSpPr>
          <p:cNvPr id="6" name="Slide Number Placeholder 5"/>
          <p:cNvSpPr>
            <a:spLocks noGrp="1"/>
          </p:cNvSpPr>
          <p:nvPr>
            <p:ph type="sldNum" sz="quarter" idx="12"/>
          </p:nvPr>
        </p:nvSpPr>
        <p:spPr/>
        <p:txBody>
          <a:bodyPr/>
          <a:lstStyle/>
          <a:p>
            <a:r>
              <a:rPr lang="en-US" smtClean="0"/>
              <a:t>Slide </a:t>
            </a:r>
            <a:fld id="{1945B7D2-16B1-4287-B413-B9C0B1D444C3}" type="slidenum">
              <a:rPr lang="en-US" smtClean="0"/>
              <a:pPr/>
              <a:t>7</a:t>
            </a:fld>
            <a:endParaRPr lang="en-US"/>
          </a:p>
        </p:txBody>
      </p:sp>
      <p:sp>
        <p:nvSpPr>
          <p:cNvPr id="7" name="TextBox 6"/>
          <p:cNvSpPr txBox="1"/>
          <p:nvPr/>
        </p:nvSpPr>
        <p:spPr>
          <a:xfrm>
            <a:off x="5709552" y="375299"/>
            <a:ext cx="2737929" cy="215444"/>
          </a:xfrm>
          <a:prstGeom prst="rect">
            <a:avLst/>
          </a:prstGeom>
          <a:solidFill>
            <a:schemeClr val="accent3"/>
          </a:solidFill>
        </p:spPr>
        <p:txBody>
          <a:bodyPr wrap="none" lIns="0" tIns="0" rIns="0" bIns="0" rtlCol="0">
            <a:spAutoFit/>
          </a:bodyPr>
          <a:lstStyle/>
          <a:p>
            <a:r>
              <a:rPr lang="en-US" sz="1400" b="1" dirty="0" smtClean="0"/>
              <a:t>Doc.:IEEE 802.15-09-0612-00-wng0</a:t>
            </a:r>
            <a:endParaRPr lang="en-US" sz="14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Proposal</a:t>
            </a:r>
            <a:endParaRPr lang="en-US" dirty="0">
              <a:latin typeface="+mn-lt"/>
            </a:endParaRPr>
          </a:p>
        </p:txBody>
      </p:sp>
      <p:sp>
        <p:nvSpPr>
          <p:cNvPr id="3" name="Content Placeholder 2"/>
          <p:cNvSpPr>
            <a:spLocks noGrp="1"/>
          </p:cNvSpPr>
          <p:nvPr>
            <p:ph idx="1"/>
          </p:nvPr>
        </p:nvSpPr>
        <p:spPr>
          <a:xfrm>
            <a:off x="685800" y="2405728"/>
            <a:ext cx="7772400" cy="2166257"/>
          </a:xfrm>
        </p:spPr>
        <p:txBody>
          <a:bodyPr/>
          <a:lstStyle/>
          <a:p>
            <a:pPr marL="514350" indent="-514350">
              <a:buNone/>
            </a:pPr>
            <a:r>
              <a:rPr lang="en-US" dirty="0" smtClean="0"/>
              <a:t>TG4f, TG4g, and TG6 should develop </a:t>
            </a:r>
            <a:r>
              <a:rPr lang="en-US" i="1" u="sng" dirty="0" smtClean="0"/>
              <a:t>common draft text</a:t>
            </a:r>
            <a:r>
              <a:rPr lang="en-US" dirty="0" smtClean="0"/>
              <a:t> for a “universal” narrowband PHY.</a:t>
            </a:r>
          </a:p>
        </p:txBody>
      </p:sp>
      <p:sp>
        <p:nvSpPr>
          <p:cNvPr id="4" name="Date Placeholder 3"/>
          <p:cNvSpPr>
            <a:spLocks noGrp="1"/>
          </p:cNvSpPr>
          <p:nvPr>
            <p:ph type="dt" sz="half" idx="10"/>
          </p:nvPr>
        </p:nvSpPr>
        <p:spPr/>
        <p:txBody>
          <a:bodyPr/>
          <a:lstStyle/>
          <a:p>
            <a:r>
              <a:rPr lang="en-US" dirty="0" smtClean="0"/>
              <a:t>September 2009</a:t>
            </a:r>
            <a:endParaRPr lang="en-US" dirty="0"/>
          </a:p>
        </p:txBody>
      </p:sp>
      <p:sp>
        <p:nvSpPr>
          <p:cNvPr id="5" name="Footer Placeholder 4"/>
          <p:cNvSpPr>
            <a:spLocks noGrp="1"/>
          </p:cNvSpPr>
          <p:nvPr>
            <p:ph type="ftr" sz="quarter" idx="11"/>
          </p:nvPr>
        </p:nvSpPr>
        <p:spPr/>
        <p:txBody>
          <a:bodyPr/>
          <a:lstStyle/>
          <a:p>
            <a:r>
              <a:rPr lang="en-US" dirty="0" smtClean="0"/>
              <a:t>Ed Callaway, Sunrise Micro Devices</a:t>
            </a:r>
            <a:endParaRPr lang="en-US" dirty="0"/>
          </a:p>
        </p:txBody>
      </p:sp>
      <p:sp>
        <p:nvSpPr>
          <p:cNvPr id="6" name="Slide Number Placeholder 5"/>
          <p:cNvSpPr>
            <a:spLocks noGrp="1"/>
          </p:cNvSpPr>
          <p:nvPr>
            <p:ph type="sldNum" sz="quarter" idx="12"/>
          </p:nvPr>
        </p:nvSpPr>
        <p:spPr/>
        <p:txBody>
          <a:bodyPr/>
          <a:lstStyle/>
          <a:p>
            <a:r>
              <a:rPr lang="en-US" smtClean="0"/>
              <a:t>Slide </a:t>
            </a:r>
            <a:fld id="{1945B7D2-16B1-4287-B413-B9C0B1D444C3}" type="slidenum">
              <a:rPr lang="en-US" smtClean="0"/>
              <a:pPr/>
              <a:t>8</a:t>
            </a:fld>
            <a:endParaRPr lang="en-US"/>
          </a:p>
        </p:txBody>
      </p:sp>
      <p:sp>
        <p:nvSpPr>
          <p:cNvPr id="7" name="TextBox 6"/>
          <p:cNvSpPr txBox="1"/>
          <p:nvPr/>
        </p:nvSpPr>
        <p:spPr>
          <a:xfrm>
            <a:off x="5709552" y="375299"/>
            <a:ext cx="2737929" cy="215444"/>
          </a:xfrm>
          <a:prstGeom prst="rect">
            <a:avLst/>
          </a:prstGeom>
          <a:solidFill>
            <a:schemeClr val="accent3"/>
          </a:solidFill>
        </p:spPr>
        <p:txBody>
          <a:bodyPr wrap="none" lIns="0" tIns="0" rIns="0" bIns="0" rtlCol="0">
            <a:spAutoFit/>
          </a:bodyPr>
          <a:lstStyle/>
          <a:p>
            <a:r>
              <a:rPr lang="en-US" sz="1400" b="1" dirty="0" smtClean="0"/>
              <a:t>Doc.:IEEE 802.15-09-0612-00-wng0</a:t>
            </a:r>
            <a:endParaRPr lang="en-US" sz="14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Suggested Common Denominator</a:t>
            </a:r>
            <a:endParaRPr lang="en-US" dirty="0">
              <a:latin typeface="+mn-lt"/>
            </a:endParaRPr>
          </a:p>
        </p:txBody>
      </p:sp>
      <p:sp>
        <p:nvSpPr>
          <p:cNvPr id="3" name="Content Placeholder 2"/>
          <p:cNvSpPr>
            <a:spLocks noGrp="1"/>
          </p:cNvSpPr>
          <p:nvPr>
            <p:ph idx="1"/>
          </p:nvPr>
        </p:nvSpPr>
        <p:spPr>
          <a:xfrm>
            <a:off x="685800" y="1695459"/>
            <a:ext cx="7772400" cy="4778819"/>
          </a:xfrm>
        </p:spPr>
        <p:txBody>
          <a:bodyPr/>
          <a:lstStyle/>
          <a:p>
            <a:r>
              <a:rPr lang="en-US" sz="2400" dirty="0" smtClean="0"/>
              <a:t>Data Rate</a:t>
            </a:r>
          </a:p>
          <a:p>
            <a:pPr lvl="1"/>
            <a:r>
              <a:rPr lang="en-US" sz="2000" dirty="0" smtClean="0"/>
              <a:t>Common data rate, 250 kbps</a:t>
            </a:r>
          </a:p>
          <a:p>
            <a:r>
              <a:rPr lang="en-US" sz="2400" dirty="0" smtClean="0"/>
              <a:t>Modulation</a:t>
            </a:r>
          </a:p>
          <a:p>
            <a:pPr lvl="1"/>
            <a:r>
              <a:rPr lang="en-US" sz="2000" dirty="0" smtClean="0"/>
              <a:t>FSK/GFSK</a:t>
            </a:r>
          </a:p>
          <a:p>
            <a:pPr lvl="1"/>
            <a:r>
              <a:rPr lang="en-US" sz="2000" dirty="0" smtClean="0"/>
              <a:t>Multiple modulation index support:  </a:t>
            </a:r>
            <a:r>
              <a:rPr lang="en-US" sz="2000" i="1" dirty="0" smtClean="0"/>
              <a:t>h</a:t>
            </a:r>
            <a:r>
              <a:rPr lang="en-US" sz="2000" dirty="0" smtClean="0"/>
              <a:t> = 0.5, 1.0, 2.0  (trade BW efficiency for robustness)</a:t>
            </a:r>
          </a:p>
          <a:p>
            <a:pPr lvl="1"/>
            <a:r>
              <a:rPr lang="en-US" sz="2000" dirty="0" smtClean="0"/>
              <a:t>Gaussian filtering (BT selected per spectral requirements)</a:t>
            </a:r>
          </a:p>
          <a:p>
            <a:r>
              <a:rPr lang="en-US" sz="2400" dirty="0" smtClean="0"/>
              <a:t>Demodulator</a:t>
            </a:r>
          </a:p>
          <a:p>
            <a:pPr lvl="1"/>
            <a:r>
              <a:rPr lang="en-US" sz="2000" dirty="0" smtClean="0"/>
              <a:t>Compatible:  A single FM receiver can receive all options </a:t>
            </a:r>
          </a:p>
          <a:p>
            <a:pPr lvl="1"/>
            <a:r>
              <a:rPr lang="en-US" sz="2000" dirty="0" smtClean="0"/>
              <a:t>Flexible:  Coherent, differential, non-coherent choices (can optimize for application)</a:t>
            </a:r>
          </a:p>
          <a:p>
            <a:pPr lvl="1"/>
            <a:r>
              <a:rPr lang="en-US" sz="2000" dirty="0" smtClean="0"/>
              <a:t>Proven:  Existing chips typically support several configurable FSK/ASK modes</a:t>
            </a:r>
          </a:p>
        </p:txBody>
      </p:sp>
      <p:sp>
        <p:nvSpPr>
          <p:cNvPr id="4" name="Date Placeholder 3"/>
          <p:cNvSpPr>
            <a:spLocks noGrp="1"/>
          </p:cNvSpPr>
          <p:nvPr>
            <p:ph type="dt" sz="half" idx="10"/>
          </p:nvPr>
        </p:nvSpPr>
        <p:spPr/>
        <p:txBody>
          <a:bodyPr/>
          <a:lstStyle/>
          <a:p>
            <a:r>
              <a:rPr lang="en-US" dirty="0" smtClean="0"/>
              <a:t>September 2009</a:t>
            </a:r>
            <a:endParaRPr lang="en-US" dirty="0"/>
          </a:p>
        </p:txBody>
      </p:sp>
      <p:sp>
        <p:nvSpPr>
          <p:cNvPr id="5" name="Footer Placeholder 4"/>
          <p:cNvSpPr>
            <a:spLocks noGrp="1"/>
          </p:cNvSpPr>
          <p:nvPr>
            <p:ph type="ftr" sz="quarter" idx="11"/>
          </p:nvPr>
        </p:nvSpPr>
        <p:spPr/>
        <p:txBody>
          <a:bodyPr/>
          <a:lstStyle/>
          <a:p>
            <a:r>
              <a:rPr lang="en-US" dirty="0" smtClean="0"/>
              <a:t>Ed Callaway, Sunrise Micro Devices</a:t>
            </a:r>
            <a:endParaRPr lang="en-US" dirty="0"/>
          </a:p>
        </p:txBody>
      </p:sp>
      <p:sp>
        <p:nvSpPr>
          <p:cNvPr id="6" name="Slide Number Placeholder 5"/>
          <p:cNvSpPr>
            <a:spLocks noGrp="1"/>
          </p:cNvSpPr>
          <p:nvPr>
            <p:ph type="sldNum" sz="quarter" idx="12"/>
          </p:nvPr>
        </p:nvSpPr>
        <p:spPr/>
        <p:txBody>
          <a:bodyPr/>
          <a:lstStyle/>
          <a:p>
            <a:r>
              <a:rPr lang="en-US" smtClean="0"/>
              <a:t>Slide </a:t>
            </a:r>
            <a:fld id="{1945B7D2-16B1-4287-B413-B9C0B1D444C3}" type="slidenum">
              <a:rPr lang="en-US" smtClean="0"/>
              <a:pPr/>
              <a:t>9</a:t>
            </a:fld>
            <a:endParaRPr lang="en-US"/>
          </a:p>
        </p:txBody>
      </p:sp>
      <p:sp>
        <p:nvSpPr>
          <p:cNvPr id="7" name="TextBox 6"/>
          <p:cNvSpPr txBox="1"/>
          <p:nvPr/>
        </p:nvSpPr>
        <p:spPr>
          <a:xfrm>
            <a:off x="5709552" y="375299"/>
            <a:ext cx="2737929" cy="215444"/>
          </a:xfrm>
          <a:prstGeom prst="rect">
            <a:avLst/>
          </a:prstGeom>
          <a:solidFill>
            <a:schemeClr val="accent3"/>
          </a:solidFill>
        </p:spPr>
        <p:txBody>
          <a:bodyPr wrap="none" lIns="0" tIns="0" rIns="0" bIns="0" rtlCol="0">
            <a:spAutoFit/>
          </a:bodyPr>
          <a:lstStyle/>
          <a:p>
            <a:r>
              <a:rPr lang="en-US" sz="1400" b="1" dirty="0" smtClean="0"/>
              <a:t>Doc.:IEEE 802.15-09-0612-00-wng0</a:t>
            </a:r>
            <a:endParaRPr lang="en-US" sz="1400" b="1" dirty="0"/>
          </a:p>
        </p:txBody>
      </p:sp>
      <p:sp>
        <p:nvSpPr>
          <p:cNvPr id="8" name="TextBox 7"/>
          <p:cNvSpPr txBox="1"/>
          <p:nvPr/>
        </p:nvSpPr>
        <p:spPr>
          <a:xfrm>
            <a:off x="5363935" y="1738993"/>
            <a:ext cx="3020785" cy="707886"/>
          </a:xfrm>
          <a:prstGeom prst="rect">
            <a:avLst/>
          </a:prstGeom>
          <a:noFill/>
          <a:ln w="38100">
            <a:solidFill>
              <a:srgbClr val="FF0000"/>
            </a:solidFill>
          </a:ln>
        </p:spPr>
        <p:txBody>
          <a:bodyPr wrap="square" rtlCol="0">
            <a:spAutoFit/>
          </a:bodyPr>
          <a:lstStyle/>
          <a:p>
            <a:pPr algn="ctr"/>
            <a:r>
              <a:rPr lang="en-US" sz="2000" dirty="0" smtClean="0">
                <a:solidFill>
                  <a:srgbClr val="FF0000"/>
                </a:solidFill>
                <a:latin typeface="+mn-lt"/>
              </a:rPr>
              <a:t>Plus other, TG-specific modes …</a:t>
            </a:r>
            <a:endParaRPr lang="en-US" sz="2000" dirty="0">
              <a:solidFill>
                <a:srgbClr val="FF0000"/>
              </a:solidFill>
              <a:latin typeface="+mn-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206</TotalTime>
  <Words>621</Words>
  <Application>Microsoft Office PowerPoint</Application>
  <PresentationFormat>On-screen Show (4:3)</PresentationFormat>
  <Paragraphs>144</Paragraphs>
  <Slides>9</Slides>
  <Notes>4</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IEEE-P802_15</vt:lpstr>
      <vt:lpstr>Slide 1</vt:lpstr>
      <vt:lpstr>A Unified Narrowband PHY for TGs 4f, 4g, and 6 </vt:lpstr>
      <vt:lpstr>Déjà Vu</vt:lpstr>
      <vt:lpstr>433 MHz Channel Parameters</vt:lpstr>
      <vt:lpstr>FSK and GFSK</vt:lpstr>
      <vt:lpstr>Proposed Data Rate and Modulation</vt:lpstr>
      <vt:lpstr>Observations</vt:lpstr>
      <vt:lpstr>Proposal</vt:lpstr>
      <vt:lpstr>Suggested Common Denominator</vt:lpstr>
    </vt:vector>
  </TitlesOfParts>
  <Company>Sunrise Micro Devices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 4f, 4g, 6 Unified Narrowband PHY</dc:title>
  <dc:subject>IEEE 802.15 &lt;WNG&gt;</dc:subject>
  <dc:creator>Ed Callaway</dc:creator>
  <cp:keywords>TG 4f, TG 4g, TG 6, PHY, GFSK</cp:keywords>
  <dc:description>&lt;15-09-0612-00-wng0&gt;</dc:description>
  <cp:lastModifiedBy>Ed Callaway</cp:lastModifiedBy>
  <cp:revision>18</cp:revision>
  <cp:lastPrinted>1998-02-10T13:28:06Z</cp:lastPrinted>
  <dcterms:created xsi:type="dcterms:W3CDTF">2009-09-10T19:23:05Z</dcterms:created>
  <dcterms:modified xsi:type="dcterms:W3CDTF">2009-09-11T14:31:03Z</dcterms:modified>
</cp:coreProperties>
</file>