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85.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notesSlides/notesSlide81.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notesSlides/notesSlide68.xml" ContentType="application/vnd.openxmlformats-officedocument.presentationml.notesSlide+xml"/>
  <Override PartName="/ppt/notesSlides/notesSlide79.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notesSlides/notesSlide86.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ppt/notesSlides/notesSlide8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Default Extension="gif" ContentType="image/gif"/>
  <Override PartName="/ppt/notesSlides/notesSlide31.xml" ContentType="application/vnd.openxmlformats-officedocument.presentationml.notesSlide+xml"/>
  <Override PartName="/ppt/slides/slide4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notesSlides/notesSlide87.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76.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Override PartName="/ppt/notesSlides/notesSlide83.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notesSlides/notesSlide37.xml" ContentType="application/vnd.openxmlformats-officedocument.presentationml.notesSlide+xml"/>
  <Override PartName="/ppt/notesSlides/notesSlide55.xml" ContentType="application/vnd.openxmlformats-officedocument.presentationml.notesSlide+xml"/>
  <Override PartName="/ppt/notesSlides/notesSlide84.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80.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notesSlides/notesSlide78.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6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9"/>
  </p:notesMasterIdLst>
  <p:handoutMasterIdLst>
    <p:handoutMasterId r:id="rId90"/>
  </p:handoutMasterIdLst>
  <p:sldIdLst>
    <p:sldId id="259" r:id="rId2"/>
    <p:sldId id="258" r:id="rId3"/>
    <p:sldId id="358" r:id="rId4"/>
    <p:sldId id="278" r:id="rId5"/>
    <p:sldId id="279" r:id="rId6"/>
    <p:sldId id="273" r:id="rId7"/>
    <p:sldId id="274" r:id="rId8"/>
    <p:sldId id="292" r:id="rId9"/>
    <p:sldId id="347" r:id="rId10"/>
    <p:sldId id="348" r:id="rId11"/>
    <p:sldId id="349" r:id="rId12"/>
    <p:sldId id="350" r:id="rId13"/>
    <p:sldId id="351" r:id="rId14"/>
    <p:sldId id="352" r:id="rId15"/>
    <p:sldId id="353" r:id="rId16"/>
    <p:sldId id="284" r:id="rId17"/>
    <p:sldId id="260" r:id="rId18"/>
    <p:sldId id="261" r:id="rId19"/>
    <p:sldId id="262" r:id="rId20"/>
    <p:sldId id="276" r:id="rId21"/>
    <p:sldId id="277" r:id="rId22"/>
    <p:sldId id="275" r:id="rId23"/>
    <p:sldId id="285" r:id="rId24"/>
    <p:sldId id="286" r:id="rId25"/>
    <p:sldId id="287" r:id="rId26"/>
    <p:sldId id="288" r:id="rId27"/>
    <p:sldId id="289" r:id="rId28"/>
    <p:sldId id="290" r:id="rId29"/>
    <p:sldId id="291" r:id="rId30"/>
    <p:sldId id="293" r:id="rId31"/>
    <p:sldId id="294" r:id="rId32"/>
    <p:sldId id="295" r:id="rId33"/>
    <p:sldId id="298" r:id="rId34"/>
    <p:sldId id="305" r:id="rId35"/>
    <p:sldId id="299" r:id="rId36"/>
    <p:sldId id="301" r:id="rId37"/>
    <p:sldId id="302" r:id="rId38"/>
    <p:sldId id="297" r:id="rId39"/>
    <p:sldId id="283" r:id="rId40"/>
    <p:sldId id="304" r:id="rId41"/>
    <p:sldId id="303" r:id="rId42"/>
    <p:sldId id="282" r:id="rId43"/>
    <p:sldId id="306" r:id="rId44"/>
    <p:sldId id="307" r:id="rId45"/>
    <p:sldId id="308" r:id="rId46"/>
    <p:sldId id="309" r:id="rId47"/>
    <p:sldId id="310" r:id="rId48"/>
    <p:sldId id="311" r:id="rId49"/>
    <p:sldId id="312" r:id="rId50"/>
    <p:sldId id="313" r:id="rId51"/>
    <p:sldId id="314" r:id="rId52"/>
    <p:sldId id="338" r:id="rId53"/>
    <p:sldId id="339" r:id="rId54"/>
    <p:sldId id="340" r:id="rId55"/>
    <p:sldId id="341" r:id="rId56"/>
    <p:sldId id="354" r:id="rId57"/>
    <p:sldId id="355" r:id="rId58"/>
    <p:sldId id="319" r:id="rId59"/>
    <p:sldId id="315" r:id="rId60"/>
    <p:sldId id="317" r:id="rId61"/>
    <p:sldId id="318" r:id="rId62"/>
    <p:sldId id="316"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4" r:id="rId77"/>
    <p:sldId id="335" r:id="rId78"/>
    <p:sldId id="336" r:id="rId79"/>
    <p:sldId id="337" r:id="rId80"/>
    <p:sldId id="356" r:id="rId81"/>
    <p:sldId id="357" r:id="rId82"/>
    <p:sldId id="342" r:id="rId83"/>
    <p:sldId id="343" r:id="rId84"/>
    <p:sldId id="344" r:id="rId85"/>
    <p:sldId id="345" r:id="rId86"/>
    <p:sldId id="346" r:id="rId87"/>
    <p:sldId id="359" r:id="rId88"/>
  </p:sldIdLst>
  <p:sldSz cx="9144000" cy="6858000" type="screen4x3"/>
  <p:notesSz cx="7026275" cy="93122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0000"/>
    <a:srgbClr val="FFFF99"/>
    <a:srgbClr val="A3E7FF"/>
    <a:srgbClr val="0099FF"/>
    <a:srgbClr val="E8E8F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20"/>
    <p:restoredTop sz="94660"/>
  </p:normalViewPr>
  <p:slideViewPr>
    <p:cSldViewPr snapToGrid="0" snapToObjects="1">
      <p:cViewPr>
        <p:scale>
          <a:sx n="100" d="100"/>
          <a:sy n="100" d="100"/>
        </p:scale>
        <p:origin x="-1140" y="-240"/>
      </p:cViewPr>
      <p:guideLst>
        <p:guide orient="horz" pos="1909"/>
        <p:guide pos="2880"/>
      </p:guideLst>
    </p:cSldViewPr>
  </p:slideViewPr>
  <p:notesTextViewPr>
    <p:cViewPr>
      <p:scale>
        <a:sx n="100" d="100"/>
        <a:sy n="100" d="100"/>
      </p:scale>
      <p:origin x="0" y="0"/>
    </p:cViewPr>
  </p:notesTextViewPr>
  <p:sorterViewPr>
    <p:cViewPr>
      <p:scale>
        <a:sx n="100" d="100"/>
        <a:sy n="100" d="100"/>
      </p:scale>
      <p:origin x="0" y="2082"/>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91959" y="178409"/>
            <a:ext cx="2729759"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3075" name="Rectangle 3"/>
          <p:cNvSpPr>
            <a:spLocks noGrp="1" noChangeArrowheads="1"/>
          </p:cNvSpPr>
          <p:nvPr>
            <p:ph type="dt" sz="quarter" idx="1"/>
          </p:nvPr>
        </p:nvSpPr>
        <p:spPr bwMode="auto">
          <a:xfrm>
            <a:off x="704558" y="178409"/>
            <a:ext cx="2340484"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3076" name="Rectangle 4"/>
          <p:cNvSpPr>
            <a:spLocks noGrp="1" noChangeArrowheads="1"/>
          </p:cNvSpPr>
          <p:nvPr>
            <p:ph type="ftr" sz="quarter" idx="2"/>
          </p:nvPr>
        </p:nvSpPr>
        <p:spPr bwMode="auto">
          <a:xfrm>
            <a:off x="4216087" y="9012804"/>
            <a:ext cx="218605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sz="1000"/>
            </a:lvl1pPr>
          </a:lstStyle>
          <a:p>
            <a:r>
              <a:rPr lang="en-US"/>
              <a:t>&lt;author&gt;, &lt;company&gt;</a:t>
            </a:r>
          </a:p>
        </p:txBody>
      </p:sp>
      <p:sp>
        <p:nvSpPr>
          <p:cNvPr id="3077" name="Rectangle 5"/>
          <p:cNvSpPr>
            <a:spLocks noGrp="1" noChangeArrowheads="1"/>
          </p:cNvSpPr>
          <p:nvPr>
            <p:ph type="sldNum" sz="quarter" idx="3"/>
          </p:nvPr>
        </p:nvSpPr>
        <p:spPr bwMode="auto">
          <a:xfrm>
            <a:off x="2732978" y="9012804"/>
            <a:ext cx="140428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40544">
              <a:defRPr sz="1000"/>
            </a:lvl1pPr>
          </a:lstStyle>
          <a:p>
            <a:r>
              <a:rPr lang="en-US"/>
              <a:t>Page </a:t>
            </a:r>
            <a:fld id="{ACAEE048-C3B9-4CE8-B92A-88F3476450BD}" type="slidenum">
              <a:rPr lang="en-US"/>
              <a:pPr/>
              <a:t>‹#›</a:t>
            </a:fld>
            <a:endParaRPr lang="en-US"/>
          </a:p>
        </p:txBody>
      </p:sp>
      <p:sp>
        <p:nvSpPr>
          <p:cNvPr id="3078" name="Line 6"/>
          <p:cNvSpPr>
            <a:spLocks noChangeShapeType="1"/>
          </p:cNvSpPr>
          <p:nvPr/>
        </p:nvSpPr>
        <p:spPr bwMode="auto">
          <a:xfrm>
            <a:off x="702950" y="388675"/>
            <a:ext cx="5620377"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3079" name="Rectangle 7"/>
          <p:cNvSpPr>
            <a:spLocks noChangeArrowheads="1"/>
          </p:cNvSpPr>
          <p:nvPr/>
        </p:nvSpPr>
        <p:spPr bwMode="auto">
          <a:xfrm>
            <a:off x="702950" y="9012804"/>
            <a:ext cx="720644" cy="183188"/>
          </a:xfrm>
          <a:prstGeom prst="rect">
            <a:avLst/>
          </a:prstGeom>
          <a:noFill/>
          <a:ln w="9525">
            <a:noFill/>
            <a:miter lim="800000"/>
            <a:headEnd/>
            <a:tailEnd/>
          </a:ln>
          <a:effectLst/>
        </p:spPr>
        <p:txBody>
          <a:bodyPr lIns="0" tIns="0" rIns="0" bIns="0">
            <a:spAutoFit/>
          </a:bodyPr>
          <a:lstStyle/>
          <a:p>
            <a:pPr defTabSz="940544"/>
            <a:r>
              <a:rPr lang="en-US" dirty="0"/>
              <a:t>Submission</a:t>
            </a:r>
          </a:p>
        </p:txBody>
      </p:sp>
      <p:sp>
        <p:nvSpPr>
          <p:cNvPr id="3080" name="Line 8"/>
          <p:cNvSpPr>
            <a:spLocks noChangeShapeType="1"/>
          </p:cNvSpPr>
          <p:nvPr/>
        </p:nvSpPr>
        <p:spPr bwMode="auto">
          <a:xfrm>
            <a:off x="702950" y="9001654"/>
            <a:ext cx="5776408"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13137" y="98762"/>
            <a:ext cx="2852012"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2051" name="Rectangle 3"/>
          <p:cNvSpPr>
            <a:spLocks noGrp="1" noChangeArrowheads="1"/>
          </p:cNvSpPr>
          <p:nvPr>
            <p:ph type="dt" idx="1"/>
          </p:nvPr>
        </p:nvSpPr>
        <p:spPr bwMode="auto">
          <a:xfrm>
            <a:off x="662735" y="98762"/>
            <a:ext cx="2773191"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93800" y="704850"/>
            <a:ext cx="4638675" cy="34798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36193" y="4423570"/>
            <a:ext cx="5153889" cy="4191001"/>
          </a:xfrm>
          <a:prstGeom prst="rect">
            <a:avLst/>
          </a:prstGeom>
          <a:noFill/>
          <a:ln w="9525">
            <a:noFill/>
            <a:miter lim="800000"/>
            <a:headEnd/>
            <a:tailEnd/>
          </a:ln>
          <a:effectLst/>
        </p:spPr>
        <p:txBody>
          <a:bodyPr vert="horz" wrap="square" lIns="94374" tIns="46388" rIns="94374" bIns="4638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21985" y="9015990"/>
            <a:ext cx="2543165"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675" lvl="4" algn="r" defTabSz="940544">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72655" y="9015990"/>
            <a:ext cx="812333"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a:lvl1pPr>
          </a:lstStyle>
          <a:p>
            <a:r>
              <a:rPr lang="en-US"/>
              <a:t>Page </a:t>
            </a:r>
            <a:fld id="{557C6C7B-B9CE-4A66-A95F-13B77CF1EF31}" type="slidenum">
              <a:rPr lang="en-US"/>
              <a:pPr/>
              <a:t>‹#›</a:t>
            </a:fld>
            <a:endParaRPr lang="en-US"/>
          </a:p>
        </p:txBody>
      </p:sp>
      <p:sp>
        <p:nvSpPr>
          <p:cNvPr id="2056" name="Rectangle 8"/>
          <p:cNvSpPr>
            <a:spLocks noChangeArrowheads="1"/>
          </p:cNvSpPr>
          <p:nvPr/>
        </p:nvSpPr>
        <p:spPr bwMode="auto">
          <a:xfrm>
            <a:off x="733512" y="9015990"/>
            <a:ext cx="720644" cy="183188"/>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33512" y="9014397"/>
            <a:ext cx="5559251"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2058" name="Line 10"/>
          <p:cNvSpPr>
            <a:spLocks noChangeShapeType="1"/>
          </p:cNvSpPr>
          <p:nvPr/>
        </p:nvSpPr>
        <p:spPr bwMode="auto">
          <a:xfrm>
            <a:off x="656301" y="297879"/>
            <a:ext cx="5713674"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56</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57</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58</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60</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61</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62</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63</a:t>
            </a:fld>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64</a:t>
            </a:fld>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65</a:t>
            </a:fld>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66</a:t>
            </a:fld>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67</a:t>
            </a:fld>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68</a:t>
            </a:fld>
            <a:endParaRPr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a:t>
            </a:fld>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70</a:t>
            </a:fld>
            <a:endParaRPr 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71</a:t>
            </a:fld>
            <a:endParaRPr 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72</a:t>
            </a:fld>
            <a:endParaRPr 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73</a:t>
            </a:fld>
            <a:endParaRPr 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74</a:t>
            </a:fld>
            <a:endParaRPr lang="en-US"/>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75</a:t>
            </a:fld>
            <a:endParaRPr lang="en-US"/>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76</a:t>
            </a:fld>
            <a:endParaRPr lang="en-US"/>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77</a:t>
            </a:fld>
            <a:endParaRPr lang="en-US"/>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78</a:t>
            </a:fld>
            <a:endParaRPr lang="en-US"/>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8</a:t>
            </a:fld>
            <a:endParaRPr lang="en-US"/>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80</a:t>
            </a:fld>
            <a:endParaRPr lang="en-US"/>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81</a:t>
            </a:fld>
            <a:endParaRPr lang="en-US"/>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82</a:t>
            </a:fld>
            <a:endParaRPr lang="en-US"/>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83</a:t>
            </a:fld>
            <a:endParaRPr lang="en-US"/>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84</a:t>
            </a:fld>
            <a:endParaRPr lang="en-US"/>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85</a:t>
            </a:fld>
            <a:endParaRPr lang="en-US"/>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86</a:t>
            </a:fld>
            <a:endParaRPr lang="en-US"/>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87</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7AEE9EB-D846-4074-B5ED-05843676603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B83FFE8-2B8F-4A3B-BB9A-6299EE51019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5C8EFEE-ED60-4DE0-8F85-11A15792251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US" dirty="0" smtClean="0"/>
              <a:t>September 2009</a:t>
            </a:r>
            <a:endParaRPr lang="en-US" dirty="0"/>
          </a:p>
        </p:txBody>
      </p:sp>
      <p:sp>
        <p:nvSpPr>
          <p:cNvPr id="5" name="Footer Placeholder 4"/>
          <p:cNvSpPr>
            <a:spLocks noGrp="1"/>
          </p:cNvSpPr>
          <p:nvPr>
            <p:ph type="ftr" sz="quarter" idx="11"/>
          </p:nvPr>
        </p:nvSpPr>
        <p:spPr/>
        <p:txBody>
          <a:bodyPr/>
          <a:lstStyle>
            <a:lvl1pPr>
              <a:defRPr/>
            </a:lvl1p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A103422-731A-47FB-8632-0FB7517879F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EE63A2C-EA37-418D-B0AF-15D7FB1CD4A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smtClean="0"/>
              <a:t>Adrian Jennings, Time Domain</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6287920-7EE8-473F-82AB-6770E322CAC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2009</a:t>
            </a:r>
            <a:endParaRPr lang="en-US"/>
          </a:p>
        </p:txBody>
      </p:sp>
      <p:sp>
        <p:nvSpPr>
          <p:cNvPr id="8" name="Footer Placeholder 7"/>
          <p:cNvSpPr>
            <a:spLocks noGrp="1"/>
          </p:cNvSpPr>
          <p:nvPr>
            <p:ph type="ftr" sz="quarter" idx="11"/>
          </p:nvPr>
        </p:nvSpPr>
        <p:spPr/>
        <p:txBody>
          <a:bodyPr/>
          <a:lstStyle>
            <a:lvl1pPr>
              <a:defRPr/>
            </a:lvl1pPr>
          </a:lstStyle>
          <a:p>
            <a:r>
              <a:rPr lang="en-US" smtClean="0"/>
              <a:t>Adrian Jennings, Time Domain</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F29D693-7088-48FD-B165-1C2D4FAFFA3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2009</a:t>
            </a:r>
            <a:endParaRPr lang="en-US"/>
          </a:p>
        </p:txBody>
      </p:sp>
      <p:sp>
        <p:nvSpPr>
          <p:cNvPr id="4" name="Footer Placeholder 3"/>
          <p:cNvSpPr>
            <a:spLocks noGrp="1"/>
          </p:cNvSpPr>
          <p:nvPr>
            <p:ph type="ftr" sz="quarter" idx="11"/>
          </p:nvPr>
        </p:nvSpPr>
        <p:spPr/>
        <p:txBody>
          <a:bodyPr/>
          <a:lstStyle>
            <a:lvl1pPr>
              <a:defRPr/>
            </a:lvl1pPr>
          </a:lstStyle>
          <a:p>
            <a:r>
              <a:rPr lang="en-US" smtClean="0"/>
              <a:t>Adrian Jennings, Time Domain</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210BD9A-611E-499B-9BC8-B2AB49CACFC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smtClean="0"/>
              <a:t>September 2009</a:t>
            </a:r>
            <a:endParaRPr lang="en-US"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dirty="0" smtClean="0"/>
              <a:t>Adrian Jennings, Time Domain</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39DF047A-9006-449F-92C8-6B19B2386CB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smtClean="0"/>
              <a:t>Adrian Jennings, Time Domain</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1ADB5228-0657-40DE-A239-791BE89B4F6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smtClean="0"/>
              <a:t>Adrian Jennings, Time Domain</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E667C48-D5EF-4A38-936C-B15D840CF24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September 2009</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Adrian Jennings, Time Domain</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B9DD938-D6BC-4346-A6E0-1100AFF271B3}" type="slidenum">
              <a:rPr lang="en-US"/>
              <a:pPr/>
              <a:t>‹#›</a:t>
            </a:fld>
            <a:endParaRPr lang="en-US"/>
          </a:p>
        </p:txBody>
      </p:sp>
      <p:sp>
        <p:nvSpPr>
          <p:cNvPr id="1031" name="Rectangle 7"/>
          <p:cNvSpPr>
            <a:spLocks noChangeArrowheads="1"/>
          </p:cNvSpPr>
          <p:nvPr/>
        </p:nvSpPr>
        <p:spPr bwMode="auto">
          <a:xfrm>
            <a:off x="3921369" y="394156"/>
            <a:ext cx="4536831"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 15-09-0611-00-004f</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Adrian.jennings@timedomain.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6.gif"/><Relationship Id="rId3" Type="http://schemas.openxmlformats.org/officeDocument/2006/relationships/image" Target="../media/image1.gif"/><Relationship Id="rId7" Type="http://schemas.openxmlformats.org/officeDocument/2006/relationships/image" Target="../media/image5.gif"/><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gif"/><Relationship Id="rId9" Type="http://schemas.openxmlformats.org/officeDocument/2006/relationships/image" Target="../media/image7.gif"/></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September 2009</a:t>
            </a:r>
            <a:endParaRPr lang="en-US"/>
          </a:p>
        </p:txBody>
      </p:sp>
      <p:sp>
        <p:nvSpPr>
          <p:cNvPr id="5" name="Footer Placeholder 2"/>
          <p:cNvSpPr>
            <a:spLocks noGrp="1"/>
          </p:cNvSpPr>
          <p:nvPr>
            <p:ph type="ftr" sz="quarter" idx="11"/>
          </p:nvPr>
        </p:nvSpPr>
        <p:spPr/>
        <p:txBody>
          <a:bodyPr/>
          <a:lstStyle/>
          <a:p>
            <a:r>
              <a:rPr lang="en-US" smtClean="0"/>
              <a:t>Adrian Jennings, Time Domain</a:t>
            </a:r>
            <a:endParaRPr lang="en-US"/>
          </a:p>
        </p:txBody>
      </p:sp>
      <p:sp>
        <p:nvSpPr>
          <p:cNvPr id="6" name="Slide Number Placeholder 3"/>
          <p:cNvSpPr>
            <a:spLocks noGrp="1"/>
          </p:cNvSpPr>
          <p:nvPr>
            <p:ph type="sldNum" sz="quarter" idx="12"/>
          </p:nvPr>
        </p:nvSpPr>
        <p:spPr/>
        <p:txBody>
          <a:bodyPr/>
          <a:lstStyle/>
          <a:p>
            <a:r>
              <a:rPr lang="en-US"/>
              <a:t>Slide </a:t>
            </a:r>
            <a:fld id="{5EBA72E4-9D4E-4BE4-B58F-C80DEAD2EF39}" type="slidenum">
              <a:rPr lang="en-US"/>
              <a:pPr/>
              <a:t>1</a:t>
            </a:fld>
            <a:endParaRPr lang="en-US"/>
          </a:p>
        </p:txBody>
      </p:sp>
      <p:sp>
        <p:nvSpPr>
          <p:cNvPr id="27651" name="Rectangle 3"/>
          <p:cNvSpPr>
            <a:spLocks noChangeArrowheads="1"/>
          </p:cNvSpPr>
          <p:nvPr/>
        </p:nvSpPr>
        <p:spPr bwMode="auto">
          <a:xfrm>
            <a:off x="152400" y="609600"/>
            <a:ext cx="8991600" cy="5509200"/>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rPr>
              <a:t>Project: IEEE P802.15 Working Group for Wireless Personal Area Networks (WPANs)</a:t>
            </a:r>
            <a:endParaRPr lang="en-US" sz="1600" b="1" dirty="0"/>
          </a:p>
          <a:p>
            <a:endParaRPr lang="en-US" sz="1600" dirty="0"/>
          </a:p>
          <a:p>
            <a:r>
              <a:rPr lang="en-US" sz="1600" b="1" dirty="0"/>
              <a:t>Submission Title:</a:t>
            </a:r>
            <a:r>
              <a:rPr lang="en-US" sz="1600" dirty="0"/>
              <a:t> </a:t>
            </a:r>
            <a:r>
              <a:rPr lang="en-US" sz="1600" dirty="0" smtClean="0"/>
              <a:t>[Time Domain Active RFID PHY Proposal]</a:t>
            </a:r>
          </a:p>
          <a:p>
            <a:r>
              <a:rPr lang="en-US" sz="1600" dirty="0"/>
              <a:t>	</a:t>
            </a:r>
          </a:p>
          <a:p>
            <a:r>
              <a:rPr lang="en-US" sz="1600" b="1" dirty="0"/>
              <a:t>Date Submitted: </a:t>
            </a:r>
            <a:r>
              <a:rPr lang="en-US" sz="1600" dirty="0" smtClean="0"/>
              <a:t>[11 September, 2009]</a:t>
            </a:r>
            <a:r>
              <a:rPr lang="en-US" sz="1600" dirty="0"/>
              <a:t>	</a:t>
            </a:r>
            <a:endParaRPr lang="en-US" sz="1600" dirty="0" smtClean="0"/>
          </a:p>
          <a:p>
            <a:endParaRPr lang="en-US" sz="1600" dirty="0"/>
          </a:p>
          <a:p>
            <a:r>
              <a:rPr lang="en-US" sz="1600" b="1" dirty="0"/>
              <a:t>Source:</a:t>
            </a:r>
            <a:r>
              <a:rPr lang="en-US" sz="1600" dirty="0"/>
              <a:t> </a:t>
            </a:r>
            <a:r>
              <a:rPr lang="en-US" sz="1600" dirty="0" smtClean="0"/>
              <a:t>[Adrian Jennings] Company [Time Domain]</a:t>
            </a:r>
            <a:endParaRPr lang="en-US" sz="1600" dirty="0"/>
          </a:p>
          <a:p>
            <a:r>
              <a:rPr lang="en-US" sz="1600" dirty="0"/>
              <a:t>Address </a:t>
            </a:r>
            <a:r>
              <a:rPr lang="en-US" sz="1600" dirty="0" smtClean="0"/>
              <a:t>[330 Wynn Drive, Suite 300, Huntsville, AL. 35805. USA]</a:t>
            </a:r>
            <a:endParaRPr lang="en-US" sz="1600" dirty="0"/>
          </a:p>
          <a:p>
            <a:r>
              <a:rPr lang="en-US" sz="1600" dirty="0"/>
              <a:t>Voice</a:t>
            </a:r>
            <a:r>
              <a:rPr lang="en-US" sz="1600" dirty="0" smtClean="0"/>
              <a:t>:[+1 256 759 4708], </a:t>
            </a:r>
            <a:r>
              <a:rPr lang="en-US" sz="1600" dirty="0"/>
              <a:t>FAX: </a:t>
            </a:r>
            <a:r>
              <a:rPr lang="en-US" sz="1600" dirty="0" smtClean="0"/>
              <a:t>[+1 256 922 0387], </a:t>
            </a:r>
            <a:r>
              <a:rPr lang="en-US" sz="1600" dirty="0"/>
              <a:t>E-Mail</a:t>
            </a:r>
            <a:r>
              <a:rPr lang="en-US" sz="1600" dirty="0" smtClean="0"/>
              <a:t>:[adrian.jennings@timedomain.com]</a:t>
            </a:r>
            <a:r>
              <a:rPr lang="en-US" sz="1600" dirty="0"/>
              <a:t>	</a:t>
            </a:r>
          </a:p>
          <a:p>
            <a:pPr>
              <a:spcBef>
                <a:spcPts val="600"/>
              </a:spcBef>
              <a:spcAft>
                <a:spcPts val="600"/>
              </a:spcAft>
            </a:pPr>
            <a:r>
              <a:rPr lang="en-US" sz="1600" b="1" dirty="0"/>
              <a:t>Re:</a:t>
            </a:r>
            <a:r>
              <a:rPr lang="en-US" sz="1600" dirty="0"/>
              <a:t> </a:t>
            </a:r>
            <a:r>
              <a:rPr lang="en-US" sz="1600" dirty="0" smtClean="0"/>
              <a:t>[Response to Call for Final Proposals contained in IEEE P802.15-09-0418-01-004f]</a:t>
            </a:r>
            <a:endParaRPr lang="en-US" sz="1600" dirty="0"/>
          </a:p>
          <a:p>
            <a:pPr>
              <a:spcBef>
                <a:spcPts val="600"/>
              </a:spcBef>
              <a:spcAft>
                <a:spcPts val="600"/>
              </a:spcAft>
            </a:pPr>
            <a:r>
              <a:rPr lang="en-US" sz="1600" b="1" dirty="0" smtClean="0"/>
              <a:t>Abstract</a:t>
            </a:r>
            <a:r>
              <a:rPr lang="en-US" sz="1600" b="1" dirty="0"/>
              <a:t>:</a:t>
            </a:r>
            <a:r>
              <a:rPr lang="en-US" sz="1600" dirty="0"/>
              <a:t>	</a:t>
            </a:r>
            <a:r>
              <a:rPr lang="en-US" sz="1600" dirty="0" smtClean="0"/>
              <a:t>[Proposal describing two new PHYs for 802.15.4f to meet the requirements of an Active RFID system. A UWB PHY and a narrowband 2.4 GHz PHY are described.]</a:t>
            </a:r>
            <a:endParaRPr lang="en-US" sz="1600" dirty="0"/>
          </a:p>
          <a:p>
            <a:pPr>
              <a:spcBef>
                <a:spcPts val="600"/>
              </a:spcBef>
              <a:spcAft>
                <a:spcPts val="600"/>
              </a:spcAft>
            </a:pPr>
            <a:r>
              <a:rPr lang="en-US" sz="1600" b="1" dirty="0"/>
              <a:t>Purpose:</a:t>
            </a:r>
            <a:r>
              <a:rPr lang="en-US" sz="1600" dirty="0"/>
              <a:t>	</a:t>
            </a:r>
            <a:r>
              <a:rPr lang="en-US" sz="1600" dirty="0" smtClean="0"/>
              <a:t>[For consideration in developing a draft standard for ballot]</a:t>
            </a:r>
            <a:endParaRPr lang="en-US" sz="1600" dirty="0"/>
          </a:p>
          <a:p>
            <a:r>
              <a:rPr lang="en-US" sz="1600" b="1" dirty="0"/>
              <a:t>Notice:</a:t>
            </a:r>
            <a:r>
              <a:rPr 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t>.</a:t>
            </a:r>
          </a:p>
          <a:p>
            <a:endParaRPr lang="en-US" sz="1600" dirty="0"/>
          </a:p>
          <a:p>
            <a:r>
              <a:rPr lang="en-US" sz="1600" b="1" dirty="0"/>
              <a:t>Release:</a:t>
            </a:r>
            <a:r>
              <a:rPr 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reeform 21"/>
          <p:cNvSpPr/>
          <p:nvPr/>
        </p:nvSpPr>
        <p:spPr bwMode="auto">
          <a:xfrm>
            <a:off x="3915054" y="2512377"/>
            <a:ext cx="1615736" cy="426128"/>
          </a:xfrm>
          <a:custGeom>
            <a:avLst/>
            <a:gdLst>
              <a:gd name="connsiteX0" fmla="*/ 284086 w 1615736"/>
              <a:gd name="connsiteY0" fmla="*/ 426128 h 426128"/>
              <a:gd name="connsiteX1" fmla="*/ 0 w 1615736"/>
              <a:gd name="connsiteY1" fmla="*/ 239697 h 426128"/>
              <a:gd name="connsiteX2" fmla="*/ 1615736 w 1615736"/>
              <a:gd name="connsiteY2" fmla="*/ 0 h 426128"/>
            </a:gdLst>
            <a:ahLst/>
            <a:cxnLst>
              <a:cxn ang="0">
                <a:pos x="connsiteX0" y="connsiteY0"/>
              </a:cxn>
              <a:cxn ang="0">
                <a:pos x="connsiteX1" y="connsiteY1"/>
              </a:cxn>
              <a:cxn ang="0">
                <a:pos x="connsiteX2" y="connsiteY2"/>
              </a:cxn>
            </a:cxnLst>
            <a:rect l="l" t="t" r="r" b="b"/>
            <a:pathLst>
              <a:path w="1615736" h="426128">
                <a:moveTo>
                  <a:pt x="284086" y="426128"/>
                </a:moveTo>
                <a:lnTo>
                  <a:pt x="0" y="239697"/>
                </a:lnTo>
                <a:lnTo>
                  <a:pt x="1615736" y="0"/>
                </a:lnTo>
              </a:path>
            </a:pathLst>
          </a:custGeom>
          <a:no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Title 6"/>
          <p:cNvSpPr>
            <a:spLocks noGrp="1"/>
          </p:cNvSpPr>
          <p:nvPr>
            <p:ph type="title"/>
          </p:nvPr>
        </p:nvSpPr>
        <p:spPr/>
        <p:txBody>
          <a:bodyPr/>
          <a:lstStyle/>
          <a:p>
            <a:r>
              <a:rPr lang="en-US" dirty="0" smtClean="0"/>
              <a:t>Basic Mode Of Operation</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10</a:t>
            </a:fld>
            <a:endParaRPr lang="en-US"/>
          </a:p>
        </p:txBody>
      </p:sp>
      <p:sp>
        <p:nvSpPr>
          <p:cNvPr id="13" name="Rectangle 12"/>
          <p:cNvSpPr/>
          <p:nvPr/>
        </p:nvSpPr>
        <p:spPr bwMode="auto">
          <a:xfrm>
            <a:off x="4052051" y="2577837"/>
            <a:ext cx="727905" cy="967350"/>
          </a:xfrm>
          <a:prstGeom prst="rect">
            <a:avLst/>
          </a:prstGeom>
          <a:solidFill>
            <a:srgbClr val="99CC00"/>
          </a:solidFill>
          <a:ln>
            <a:noFill/>
          </a:ln>
          <a:scene3d>
            <a:camera prst="isometricOffAxis1Top"/>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TextBox 38"/>
          <p:cNvSpPr txBox="1">
            <a:spLocks noChangeArrowheads="1"/>
          </p:cNvSpPr>
          <p:nvPr/>
        </p:nvSpPr>
        <p:spPr bwMode="auto">
          <a:xfrm>
            <a:off x="4958051" y="2929918"/>
            <a:ext cx="1241045" cy="307777"/>
          </a:xfrm>
          <a:prstGeom prst="rect">
            <a:avLst/>
          </a:prstGeom>
          <a:noFill/>
          <a:ln w="9525">
            <a:noFill/>
            <a:miter lim="800000"/>
            <a:headEnd/>
            <a:tailEnd/>
          </a:ln>
        </p:spPr>
        <p:txBody>
          <a:bodyPr wrap="none">
            <a:spAutoFit/>
          </a:bodyPr>
          <a:lstStyle/>
          <a:p>
            <a:r>
              <a:rPr lang="en-US" sz="1400" dirty="0" smtClean="0">
                <a:latin typeface="+mn-lt"/>
              </a:rPr>
              <a:t>UWB Reader</a:t>
            </a:r>
            <a:endParaRPr lang="en-US" sz="1400" dirty="0">
              <a:latin typeface="+mn-lt"/>
            </a:endParaRPr>
          </a:p>
        </p:txBody>
      </p:sp>
      <p:sp>
        <p:nvSpPr>
          <p:cNvPr id="16" name="Rectangle 15"/>
          <p:cNvSpPr/>
          <p:nvPr/>
        </p:nvSpPr>
        <p:spPr bwMode="auto">
          <a:xfrm>
            <a:off x="4344988" y="5069684"/>
            <a:ext cx="195171" cy="354887"/>
          </a:xfrm>
          <a:prstGeom prst="rect">
            <a:avLst/>
          </a:prstGeom>
          <a:solidFill>
            <a:srgbClr val="99CC00"/>
          </a:solidFill>
          <a:ln>
            <a:noFill/>
          </a:ln>
          <a:scene3d>
            <a:camera prst="isometricOffAxis1Top"/>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TextBox 16"/>
          <p:cNvSpPr txBox="1"/>
          <p:nvPr/>
        </p:nvSpPr>
        <p:spPr bwMode="auto">
          <a:xfrm>
            <a:off x="4703394" y="5185018"/>
            <a:ext cx="938975" cy="307777"/>
          </a:xfrm>
          <a:prstGeom prst="rect">
            <a:avLst/>
          </a:prstGeom>
          <a:noFill/>
          <a:scene3d>
            <a:camera prst="orthographicFront"/>
            <a:lightRig rig="threePt" dir="t"/>
          </a:scene3d>
          <a:sp3d extrusionH="76200">
            <a:extrusionClr>
              <a:srgbClr val="0070C0"/>
            </a:extrusionClr>
          </a:sp3d>
        </p:spPr>
        <p:txBody>
          <a:bodyPr wrap="none">
            <a:spAutoFit/>
          </a:bodyPr>
          <a:lstStyle/>
          <a:p>
            <a:pPr>
              <a:defRPr/>
            </a:pPr>
            <a:r>
              <a:rPr lang="en-US" sz="1400" dirty="0" smtClean="0">
                <a:latin typeface="+mn-lt"/>
              </a:rPr>
              <a:t>UWB Tag</a:t>
            </a:r>
            <a:endParaRPr lang="en-US" sz="1400" dirty="0">
              <a:latin typeface="+mn-lt"/>
            </a:endParaRPr>
          </a:p>
        </p:txBody>
      </p:sp>
      <p:sp>
        <p:nvSpPr>
          <p:cNvPr id="25" name="Freeform 24"/>
          <p:cNvSpPr/>
          <p:nvPr/>
        </p:nvSpPr>
        <p:spPr bwMode="auto">
          <a:xfrm>
            <a:off x="4385570" y="3524435"/>
            <a:ext cx="221941" cy="1580225"/>
          </a:xfrm>
          <a:custGeom>
            <a:avLst/>
            <a:gdLst>
              <a:gd name="connsiteX0" fmla="*/ 0 w 221941"/>
              <a:gd name="connsiteY0" fmla="*/ 1580225 h 1580225"/>
              <a:gd name="connsiteX1" fmla="*/ 142042 w 221941"/>
              <a:gd name="connsiteY1" fmla="*/ 727969 h 1580225"/>
              <a:gd name="connsiteX2" fmla="*/ 62143 w 221941"/>
              <a:gd name="connsiteY2" fmla="*/ 905522 h 1580225"/>
              <a:gd name="connsiteX3" fmla="*/ 221941 w 221941"/>
              <a:gd name="connsiteY3" fmla="*/ 0 h 1580225"/>
            </a:gdLst>
            <a:ahLst/>
            <a:cxnLst>
              <a:cxn ang="0">
                <a:pos x="connsiteX0" y="connsiteY0"/>
              </a:cxn>
              <a:cxn ang="0">
                <a:pos x="connsiteX1" y="connsiteY1"/>
              </a:cxn>
              <a:cxn ang="0">
                <a:pos x="connsiteX2" y="connsiteY2"/>
              </a:cxn>
              <a:cxn ang="0">
                <a:pos x="connsiteX3" y="connsiteY3"/>
              </a:cxn>
            </a:cxnLst>
            <a:rect l="l" t="t" r="r" b="b"/>
            <a:pathLst>
              <a:path w="221941" h="1580225">
                <a:moveTo>
                  <a:pt x="0" y="1580225"/>
                </a:moveTo>
                <a:lnTo>
                  <a:pt x="142042" y="727969"/>
                </a:lnTo>
                <a:lnTo>
                  <a:pt x="62143" y="905522"/>
                </a:lnTo>
                <a:lnTo>
                  <a:pt x="221941" y="0"/>
                </a:lnTo>
              </a:path>
            </a:pathLst>
          </a:cu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6" name="TextBox 25"/>
          <p:cNvSpPr txBox="1"/>
          <p:nvPr/>
        </p:nvSpPr>
        <p:spPr>
          <a:xfrm>
            <a:off x="4678532" y="4261282"/>
            <a:ext cx="1003801" cy="276999"/>
          </a:xfrm>
          <a:prstGeom prst="rect">
            <a:avLst/>
          </a:prstGeom>
          <a:noFill/>
        </p:spPr>
        <p:txBody>
          <a:bodyPr wrap="none" rtlCol="0">
            <a:spAutoFit/>
          </a:bodyPr>
          <a:lstStyle/>
          <a:p>
            <a:r>
              <a:rPr lang="en-US" dirty="0" smtClean="0">
                <a:latin typeface="+mn-lt"/>
              </a:rPr>
              <a:t>Blink Frame</a:t>
            </a:r>
            <a:endParaRPr lang="en-US" dirty="0">
              <a:latin typeface="+mn-lt"/>
            </a:endParaRPr>
          </a:p>
        </p:txBody>
      </p:sp>
      <p:sp>
        <p:nvSpPr>
          <p:cNvPr id="27" name="TextBox 26"/>
          <p:cNvSpPr txBox="1"/>
          <p:nvPr/>
        </p:nvSpPr>
        <p:spPr>
          <a:xfrm>
            <a:off x="5495275" y="2352582"/>
            <a:ext cx="2597186" cy="276999"/>
          </a:xfrm>
          <a:prstGeom prst="rect">
            <a:avLst/>
          </a:prstGeom>
          <a:noFill/>
        </p:spPr>
        <p:txBody>
          <a:bodyPr wrap="none" rtlCol="0">
            <a:spAutoFit/>
          </a:bodyPr>
          <a:lstStyle/>
          <a:p>
            <a:r>
              <a:rPr lang="en-US" dirty="0" smtClean="0">
                <a:latin typeface="+mn-lt"/>
              </a:rPr>
              <a:t>To application: Tag ID, decoded LEI</a:t>
            </a:r>
            <a:endParaRPr lang="en-US" dirty="0">
              <a:latin typeface="+mn-lt"/>
            </a:endParaRPr>
          </a:p>
        </p:txBody>
      </p:sp>
      <p:sp>
        <p:nvSpPr>
          <p:cNvPr id="28" name="Rectangle 27"/>
          <p:cNvSpPr/>
          <p:nvPr/>
        </p:nvSpPr>
        <p:spPr bwMode="auto">
          <a:xfrm>
            <a:off x="3537632" y="6205491"/>
            <a:ext cx="142044" cy="142044"/>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29" name="Rectangle 28"/>
          <p:cNvSpPr/>
          <p:nvPr/>
        </p:nvSpPr>
        <p:spPr bwMode="auto">
          <a:xfrm>
            <a:off x="4398115" y="6205491"/>
            <a:ext cx="142044" cy="142044"/>
          </a:xfrm>
          <a:prstGeom prst="rect">
            <a:avLst/>
          </a:prstGeom>
          <a:solidFill>
            <a:srgbClr val="0070C0"/>
          </a:solidFill>
          <a:ln>
            <a:noFill/>
          </a:ln>
          <a:scene3d>
            <a:camera prst="orthographicFront"/>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30" name="TextBox 29"/>
          <p:cNvSpPr txBox="1"/>
          <p:nvPr/>
        </p:nvSpPr>
        <p:spPr>
          <a:xfrm>
            <a:off x="3635286" y="6123804"/>
            <a:ext cx="543739" cy="276999"/>
          </a:xfrm>
          <a:prstGeom prst="rect">
            <a:avLst/>
          </a:prstGeom>
          <a:noFill/>
        </p:spPr>
        <p:txBody>
          <a:bodyPr wrap="none" rtlCol="0">
            <a:spAutoFit/>
          </a:bodyPr>
          <a:lstStyle/>
          <a:p>
            <a:r>
              <a:rPr lang="en-US" dirty="0" smtClean="0">
                <a:latin typeface="+mn-lt"/>
              </a:rPr>
              <a:t>UWB</a:t>
            </a:r>
            <a:endParaRPr lang="en-US" dirty="0">
              <a:latin typeface="+mn-lt"/>
            </a:endParaRPr>
          </a:p>
        </p:txBody>
      </p:sp>
      <p:sp>
        <p:nvSpPr>
          <p:cNvPr id="31" name="TextBox 30"/>
          <p:cNvSpPr txBox="1"/>
          <p:nvPr/>
        </p:nvSpPr>
        <p:spPr>
          <a:xfrm>
            <a:off x="4509862" y="6123804"/>
            <a:ext cx="748923" cy="276999"/>
          </a:xfrm>
          <a:prstGeom prst="rect">
            <a:avLst/>
          </a:prstGeom>
          <a:noFill/>
        </p:spPr>
        <p:txBody>
          <a:bodyPr wrap="none" rtlCol="0">
            <a:spAutoFit/>
          </a:bodyPr>
          <a:lstStyle/>
          <a:p>
            <a:r>
              <a:rPr lang="en-US" dirty="0" smtClean="0">
                <a:latin typeface="+mn-lt"/>
              </a:rPr>
              <a:t>2.4 GHz</a:t>
            </a:r>
            <a:endParaRPr lang="en-US" dirty="0">
              <a:latin typeface="+mn-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reeform 21"/>
          <p:cNvSpPr/>
          <p:nvPr/>
        </p:nvSpPr>
        <p:spPr bwMode="auto">
          <a:xfrm>
            <a:off x="3915054" y="2512377"/>
            <a:ext cx="1615736" cy="426128"/>
          </a:xfrm>
          <a:custGeom>
            <a:avLst/>
            <a:gdLst>
              <a:gd name="connsiteX0" fmla="*/ 284086 w 1615736"/>
              <a:gd name="connsiteY0" fmla="*/ 426128 h 426128"/>
              <a:gd name="connsiteX1" fmla="*/ 0 w 1615736"/>
              <a:gd name="connsiteY1" fmla="*/ 239697 h 426128"/>
              <a:gd name="connsiteX2" fmla="*/ 1615736 w 1615736"/>
              <a:gd name="connsiteY2" fmla="*/ 0 h 426128"/>
            </a:gdLst>
            <a:ahLst/>
            <a:cxnLst>
              <a:cxn ang="0">
                <a:pos x="connsiteX0" y="connsiteY0"/>
              </a:cxn>
              <a:cxn ang="0">
                <a:pos x="connsiteX1" y="connsiteY1"/>
              </a:cxn>
              <a:cxn ang="0">
                <a:pos x="connsiteX2" y="connsiteY2"/>
              </a:cxn>
            </a:cxnLst>
            <a:rect l="l" t="t" r="r" b="b"/>
            <a:pathLst>
              <a:path w="1615736" h="426128">
                <a:moveTo>
                  <a:pt x="284086" y="426128"/>
                </a:moveTo>
                <a:lnTo>
                  <a:pt x="0" y="239697"/>
                </a:lnTo>
                <a:lnTo>
                  <a:pt x="1615736" y="0"/>
                </a:lnTo>
              </a:path>
            </a:pathLst>
          </a:custGeom>
          <a:no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Title 6"/>
          <p:cNvSpPr>
            <a:spLocks noGrp="1"/>
          </p:cNvSpPr>
          <p:nvPr>
            <p:ph type="title"/>
          </p:nvPr>
        </p:nvSpPr>
        <p:spPr/>
        <p:txBody>
          <a:bodyPr/>
          <a:lstStyle/>
          <a:p>
            <a:r>
              <a:rPr lang="en-US" dirty="0" smtClean="0"/>
              <a:t>Bidirectional Mode Of Operation</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11</a:t>
            </a:fld>
            <a:endParaRPr lang="en-US"/>
          </a:p>
        </p:txBody>
      </p:sp>
      <p:sp>
        <p:nvSpPr>
          <p:cNvPr id="13" name="Rectangle 12"/>
          <p:cNvSpPr/>
          <p:nvPr/>
        </p:nvSpPr>
        <p:spPr bwMode="auto">
          <a:xfrm>
            <a:off x="4052051" y="2577837"/>
            <a:ext cx="727905" cy="967350"/>
          </a:xfrm>
          <a:prstGeom prst="rect">
            <a:avLst/>
          </a:prstGeom>
          <a:solidFill>
            <a:srgbClr val="99CC00"/>
          </a:solidFill>
          <a:ln>
            <a:noFill/>
          </a:ln>
          <a:scene3d>
            <a:camera prst="isometricOffAxis1Top"/>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TextBox 38"/>
          <p:cNvSpPr txBox="1">
            <a:spLocks noChangeArrowheads="1"/>
          </p:cNvSpPr>
          <p:nvPr/>
        </p:nvSpPr>
        <p:spPr bwMode="auto">
          <a:xfrm>
            <a:off x="4958051" y="2929918"/>
            <a:ext cx="1947969" cy="307777"/>
          </a:xfrm>
          <a:prstGeom prst="rect">
            <a:avLst/>
          </a:prstGeom>
          <a:noFill/>
          <a:ln w="9525">
            <a:noFill/>
            <a:miter lim="800000"/>
            <a:headEnd/>
            <a:tailEnd/>
          </a:ln>
        </p:spPr>
        <p:txBody>
          <a:bodyPr wrap="none">
            <a:spAutoFit/>
          </a:bodyPr>
          <a:lstStyle/>
          <a:p>
            <a:r>
              <a:rPr lang="en-US" sz="1400" dirty="0" smtClean="0">
                <a:latin typeface="+mn-lt"/>
              </a:rPr>
              <a:t>UWB/2.4 GHz Reader</a:t>
            </a:r>
            <a:endParaRPr lang="en-US" sz="1400" dirty="0">
              <a:latin typeface="+mn-lt"/>
            </a:endParaRPr>
          </a:p>
        </p:txBody>
      </p:sp>
      <p:sp>
        <p:nvSpPr>
          <p:cNvPr id="16" name="Rectangle 15"/>
          <p:cNvSpPr/>
          <p:nvPr/>
        </p:nvSpPr>
        <p:spPr bwMode="auto">
          <a:xfrm>
            <a:off x="4344988" y="5069684"/>
            <a:ext cx="195171" cy="354887"/>
          </a:xfrm>
          <a:prstGeom prst="rect">
            <a:avLst/>
          </a:prstGeom>
          <a:solidFill>
            <a:srgbClr val="99CC00"/>
          </a:solidFill>
          <a:ln>
            <a:noFill/>
          </a:ln>
          <a:scene3d>
            <a:camera prst="isometricOffAxis1Top"/>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TextBox 16"/>
          <p:cNvSpPr txBox="1"/>
          <p:nvPr/>
        </p:nvSpPr>
        <p:spPr bwMode="auto">
          <a:xfrm>
            <a:off x="4703394" y="5185018"/>
            <a:ext cx="1645900" cy="307777"/>
          </a:xfrm>
          <a:prstGeom prst="rect">
            <a:avLst/>
          </a:prstGeom>
          <a:noFill/>
          <a:scene3d>
            <a:camera prst="orthographicFront"/>
            <a:lightRig rig="threePt" dir="t"/>
          </a:scene3d>
          <a:sp3d extrusionH="76200">
            <a:extrusionClr>
              <a:srgbClr val="0070C0"/>
            </a:extrusionClr>
          </a:sp3d>
        </p:spPr>
        <p:txBody>
          <a:bodyPr wrap="none">
            <a:spAutoFit/>
          </a:bodyPr>
          <a:lstStyle/>
          <a:p>
            <a:pPr>
              <a:defRPr/>
            </a:pPr>
            <a:r>
              <a:rPr lang="en-US" sz="1400" dirty="0" smtClean="0">
                <a:latin typeface="+mn-lt"/>
              </a:rPr>
              <a:t>UWB/2.4 GHz Tag</a:t>
            </a:r>
            <a:endParaRPr lang="en-US" sz="1400" dirty="0">
              <a:latin typeface="+mn-lt"/>
            </a:endParaRPr>
          </a:p>
        </p:txBody>
      </p:sp>
      <p:sp>
        <p:nvSpPr>
          <p:cNvPr id="19" name="Rectangle 18"/>
          <p:cNvSpPr/>
          <p:nvPr/>
        </p:nvSpPr>
        <p:spPr bwMode="auto">
          <a:xfrm>
            <a:off x="4156189" y="5096237"/>
            <a:ext cx="195171" cy="354887"/>
          </a:xfrm>
          <a:prstGeom prst="rect">
            <a:avLst/>
          </a:prstGeom>
          <a:solidFill>
            <a:srgbClr val="0070C0"/>
          </a:solidFill>
          <a:ln>
            <a:noFill/>
          </a:ln>
          <a:scene3d>
            <a:camera prst="isometricOffAxis1Top"/>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Rectangle 19"/>
          <p:cNvSpPr/>
          <p:nvPr/>
        </p:nvSpPr>
        <p:spPr bwMode="auto">
          <a:xfrm>
            <a:off x="3386231" y="2681338"/>
            <a:ext cx="727905" cy="967350"/>
          </a:xfrm>
          <a:prstGeom prst="rect">
            <a:avLst/>
          </a:prstGeom>
          <a:solidFill>
            <a:srgbClr val="0070C0"/>
          </a:solidFill>
          <a:ln>
            <a:noFill/>
          </a:ln>
          <a:scene3d>
            <a:camera prst="isometricOffAxis1Top"/>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Freeform 24"/>
          <p:cNvSpPr/>
          <p:nvPr/>
        </p:nvSpPr>
        <p:spPr bwMode="auto">
          <a:xfrm>
            <a:off x="4385570" y="3524435"/>
            <a:ext cx="221941" cy="1580225"/>
          </a:xfrm>
          <a:custGeom>
            <a:avLst/>
            <a:gdLst>
              <a:gd name="connsiteX0" fmla="*/ 0 w 221941"/>
              <a:gd name="connsiteY0" fmla="*/ 1580225 h 1580225"/>
              <a:gd name="connsiteX1" fmla="*/ 142042 w 221941"/>
              <a:gd name="connsiteY1" fmla="*/ 727969 h 1580225"/>
              <a:gd name="connsiteX2" fmla="*/ 62143 w 221941"/>
              <a:gd name="connsiteY2" fmla="*/ 905522 h 1580225"/>
              <a:gd name="connsiteX3" fmla="*/ 221941 w 221941"/>
              <a:gd name="connsiteY3" fmla="*/ 0 h 1580225"/>
            </a:gdLst>
            <a:ahLst/>
            <a:cxnLst>
              <a:cxn ang="0">
                <a:pos x="connsiteX0" y="connsiteY0"/>
              </a:cxn>
              <a:cxn ang="0">
                <a:pos x="connsiteX1" y="connsiteY1"/>
              </a:cxn>
              <a:cxn ang="0">
                <a:pos x="connsiteX2" y="connsiteY2"/>
              </a:cxn>
              <a:cxn ang="0">
                <a:pos x="connsiteX3" y="connsiteY3"/>
              </a:cxn>
            </a:cxnLst>
            <a:rect l="l" t="t" r="r" b="b"/>
            <a:pathLst>
              <a:path w="221941" h="1580225">
                <a:moveTo>
                  <a:pt x="0" y="1580225"/>
                </a:moveTo>
                <a:lnTo>
                  <a:pt x="142042" y="727969"/>
                </a:lnTo>
                <a:lnTo>
                  <a:pt x="62143" y="905522"/>
                </a:lnTo>
                <a:lnTo>
                  <a:pt x="221941" y="0"/>
                </a:lnTo>
              </a:path>
            </a:pathLst>
          </a:cu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6" name="TextBox 25"/>
          <p:cNvSpPr txBox="1"/>
          <p:nvPr/>
        </p:nvSpPr>
        <p:spPr>
          <a:xfrm>
            <a:off x="4678532" y="4261282"/>
            <a:ext cx="1483098" cy="276999"/>
          </a:xfrm>
          <a:prstGeom prst="rect">
            <a:avLst/>
          </a:prstGeom>
          <a:noFill/>
        </p:spPr>
        <p:txBody>
          <a:bodyPr wrap="none" rtlCol="0">
            <a:spAutoFit/>
          </a:bodyPr>
          <a:lstStyle/>
          <a:p>
            <a:r>
              <a:rPr lang="en-US" dirty="0" smtClean="0">
                <a:latin typeface="+mn-lt"/>
              </a:rPr>
              <a:t>Blink/Status Frame</a:t>
            </a:r>
            <a:endParaRPr lang="en-US" dirty="0">
              <a:latin typeface="+mn-lt"/>
            </a:endParaRPr>
          </a:p>
        </p:txBody>
      </p:sp>
      <p:sp>
        <p:nvSpPr>
          <p:cNvPr id="27" name="TextBox 26"/>
          <p:cNvSpPr txBox="1"/>
          <p:nvPr/>
        </p:nvSpPr>
        <p:spPr>
          <a:xfrm>
            <a:off x="5495275" y="2352582"/>
            <a:ext cx="2597186" cy="276999"/>
          </a:xfrm>
          <a:prstGeom prst="rect">
            <a:avLst/>
          </a:prstGeom>
          <a:noFill/>
        </p:spPr>
        <p:txBody>
          <a:bodyPr wrap="none" rtlCol="0">
            <a:spAutoFit/>
          </a:bodyPr>
          <a:lstStyle/>
          <a:p>
            <a:r>
              <a:rPr lang="en-US" dirty="0" smtClean="0">
                <a:latin typeface="+mn-lt"/>
              </a:rPr>
              <a:t>To application: Tag ID, decoded LEI</a:t>
            </a:r>
            <a:endParaRPr lang="en-US" dirty="0">
              <a:latin typeface="+mn-lt"/>
            </a:endParaRPr>
          </a:p>
        </p:txBody>
      </p:sp>
      <p:sp>
        <p:nvSpPr>
          <p:cNvPr id="18" name="Freeform 17"/>
          <p:cNvSpPr/>
          <p:nvPr/>
        </p:nvSpPr>
        <p:spPr bwMode="auto">
          <a:xfrm>
            <a:off x="3231474" y="2441356"/>
            <a:ext cx="2175029" cy="577048"/>
          </a:xfrm>
          <a:custGeom>
            <a:avLst/>
            <a:gdLst>
              <a:gd name="connsiteX0" fmla="*/ 284086 w 1615736"/>
              <a:gd name="connsiteY0" fmla="*/ 426128 h 426128"/>
              <a:gd name="connsiteX1" fmla="*/ 0 w 1615736"/>
              <a:gd name="connsiteY1" fmla="*/ 239697 h 426128"/>
              <a:gd name="connsiteX2" fmla="*/ 1615736 w 1615736"/>
              <a:gd name="connsiteY2" fmla="*/ 0 h 426128"/>
              <a:gd name="connsiteX0" fmla="*/ 381740 w 1713390"/>
              <a:gd name="connsiteY0" fmla="*/ 426128 h 426128"/>
              <a:gd name="connsiteX1" fmla="*/ 0 w 1713390"/>
              <a:gd name="connsiteY1" fmla="*/ 168676 h 426128"/>
              <a:gd name="connsiteX2" fmla="*/ 1713390 w 1713390"/>
              <a:gd name="connsiteY2" fmla="*/ 0 h 426128"/>
              <a:gd name="connsiteX0" fmla="*/ 381740 w 2175029"/>
              <a:gd name="connsiteY0" fmla="*/ 577048 h 577048"/>
              <a:gd name="connsiteX1" fmla="*/ 0 w 2175029"/>
              <a:gd name="connsiteY1" fmla="*/ 319596 h 577048"/>
              <a:gd name="connsiteX2" fmla="*/ 2175029 w 2175029"/>
              <a:gd name="connsiteY2" fmla="*/ 0 h 577048"/>
            </a:gdLst>
            <a:ahLst/>
            <a:cxnLst>
              <a:cxn ang="0">
                <a:pos x="connsiteX0" y="connsiteY0"/>
              </a:cxn>
              <a:cxn ang="0">
                <a:pos x="connsiteX1" y="connsiteY1"/>
              </a:cxn>
              <a:cxn ang="0">
                <a:pos x="connsiteX2" y="connsiteY2"/>
              </a:cxn>
            </a:cxnLst>
            <a:rect l="l" t="t" r="r" b="b"/>
            <a:pathLst>
              <a:path w="2175029" h="577048">
                <a:moveTo>
                  <a:pt x="381740" y="577048"/>
                </a:moveTo>
                <a:lnTo>
                  <a:pt x="0" y="319596"/>
                </a:lnTo>
                <a:lnTo>
                  <a:pt x="2175029" y="0"/>
                </a:lnTo>
              </a:path>
            </a:pathLst>
          </a:custGeom>
          <a:noFill/>
          <a:ln w="2857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 name="TextBox 20"/>
          <p:cNvSpPr txBox="1"/>
          <p:nvPr/>
        </p:nvSpPr>
        <p:spPr>
          <a:xfrm>
            <a:off x="1047562" y="2618911"/>
            <a:ext cx="2188420" cy="276999"/>
          </a:xfrm>
          <a:prstGeom prst="rect">
            <a:avLst/>
          </a:prstGeom>
          <a:noFill/>
        </p:spPr>
        <p:txBody>
          <a:bodyPr wrap="none" rtlCol="0">
            <a:spAutoFit/>
          </a:bodyPr>
          <a:lstStyle/>
          <a:p>
            <a:r>
              <a:rPr lang="en-US" dirty="0" smtClean="0">
                <a:latin typeface="+mn-lt"/>
              </a:rPr>
              <a:t>From application: Commands</a:t>
            </a:r>
            <a:endParaRPr lang="en-US" dirty="0">
              <a:latin typeface="+mn-lt"/>
            </a:endParaRPr>
          </a:p>
        </p:txBody>
      </p:sp>
      <p:sp>
        <p:nvSpPr>
          <p:cNvPr id="23" name="Freeform 22"/>
          <p:cNvSpPr/>
          <p:nvPr/>
        </p:nvSpPr>
        <p:spPr bwMode="auto">
          <a:xfrm flipV="1">
            <a:off x="3941686" y="3568823"/>
            <a:ext cx="221941" cy="1580225"/>
          </a:xfrm>
          <a:custGeom>
            <a:avLst/>
            <a:gdLst>
              <a:gd name="connsiteX0" fmla="*/ 0 w 221941"/>
              <a:gd name="connsiteY0" fmla="*/ 1580225 h 1580225"/>
              <a:gd name="connsiteX1" fmla="*/ 142042 w 221941"/>
              <a:gd name="connsiteY1" fmla="*/ 727969 h 1580225"/>
              <a:gd name="connsiteX2" fmla="*/ 62143 w 221941"/>
              <a:gd name="connsiteY2" fmla="*/ 905522 h 1580225"/>
              <a:gd name="connsiteX3" fmla="*/ 221941 w 221941"/>
              <a:gd name="connsiteY3" fmla="*/ 0 h 1580225"/>
            </a:gdLst>
            <a:ahLst/>
            <a:cxnLst>
              <a:cxn ang="0">
                <a:pos x="connsiteX0" y="connsiteY0"/>
              </a:cxn>
              <a:cxn ang="0">
                <a:pos x="connsiteX1" y="connsiteY1"/>
              </a:cxn>
              <a:cxn ang="0">
                <a:pos x="connsiteX2" y="connsiteY2"/>
              </a:cxn>
              <a:cxn ang="0">
                <a:pos x="connsiteX3" y="connsiteY3"/>
              </a:cxn>
            </a:cxnLst>
            <a:rect l="l" t="t" r="r" b="b"/>
            <a:pathLst>
              <a:path w="221941" h="1580225">
                <a:moveTo>
                  <a:pt x="0" y="1580225"/>
                </a:moveTo>
                <a:lnTo>
                  <a:pt x="142042" y="727969"/>
                </a:lnTo>
                <a:lnTo>
                  <a:pt x="62143" y="905522"/>
                </a:lnTo>
                <a:lnTo>
                  <a:pt x="221941" y="0"/>
                </a:lnTo>
              </a:path>
            </a:pathLst>
          </a:cu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TextBox 23"/>
          <p:cNvSpPr txBox="1"/>
          <p:nvPr/>
        </p:nvSpPr>
        <p:spPr>
          <a:xfrm>
            <a:off x="3009532" y="4261282"/>
            <a:ext cx="968535" cy="276999"/>
          </a:xfrm>
          <a:prstGeom prst="rect">
            <a:avLst/>
          </a:prstGeom>
          <a:noFill/>
        </p:spPr>
        <p:txBody>
          <a:bodyPr wrap="none" rtlCol="0">
            <a:spAutoFit/>
          </a:bodyPr>
          <a:lstStyle/>
          <a:p>
            <a:r>
              <a:rPr lang="en-US" dirty="0" smtClean="0">
                <a:latin typeface="+mn-lt"/>
              </a:rPr>
              <a:t>Commands</a:t>
            </a:r>
            <a:endParaRPr lang="en-US" dirty="0">
              <a:latin typeface="+mn-lt"/>
            </a:endParaRPr>
          </a:p>
        </p:txBody>
      </p:sp>
      <p:sp>
        <p:nvSpPr>
          <p:cNvPr id="30" name="Rectangle 29"/>
          <p:cNvSpPr/>
          <p:nvPr/>
        </p:nvSpPr>
        <p:spPr bwMode="auto">
          <a:xfrm>
            <a:off x="3537632" y="6205491"/>
            <a:ext cx="142044" cy="142044"/>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31" name="Rectangle 30"/>
          <p:cNvSpPr/>
          <p:nvPr/>
        </p:nvSpPr>
        <p:spPr bwMode="auto">
          <a:xfrm>
            <a:off x="4398115" y="6205491"/>
            <a:ext cx="142044" cy="142044"/>
          </a:xfrm>
          <a:prstGeom prst="rect">
            <a:avLst/>
          </a:prstGeom>
          <a:solidFill>
            <a:srgbClr val="0070C0"/>
          </a:solidFill>
          <a:ln>
            <a:noFill/>
          </a:ln>
          <a:scene3d>
            <a:camera prst="orthographicFront"/>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32" name="TextBox 31"/>
          <p:cNvSpPr txBox="1"/>
          <p:nvPr/>
        </p:nvSpPr>
        <p:spPr>
          <a:xfrm>
            <a:off x="3635286" y="6123804"/>
            <a:ext cx="543739" cy="276999"/>
          </a:xfrm>
          <a:prstGeom prst="rect">
            <a:avLst/>
          </a:prstGeom>
          <a:noFill/>
        </p:spPr>
        <p:txBody>
          <a:bodyPr wrap="none" rtlCol="0">
            <a:spAutoFit/>
          </a:bodyPr>
          <a:lstStyle/>
          <a:p>
            <a:r>
              <a:rPr lang="en-US" dirty="0" smtClean="0">
                <a:latin typeface="+mn-lt"/>
              </a:rPr>
              <a:t>UWB</a:t>
            </a:r>
            <a:endParaRPr lang="en-US" dirty="0">
              <a:latin typeface="+mn-lt"/>
            </a:endParaRPr>
          </a:p>
        </p:txBody>
      </p:sp>
      <p:sp>
        <p:nvSpPr>
          <p:cNvPr id="33" name="TextBox 32"/>
          <p:cNvSpPr txBox="1"/>
          <p:nvPr/>
        </p:nvSpPr>
        <p:spPr>
          <a:xfrm>
            <a:off x="4509862" y="6123804"/>
            <a:ext cx="748923" cy="276999"/>
          </a:xfrm>
          <a:prstGeom prst="rect">
            <a:avLst/>
          </a:prstGeom>
          <a:noFill/>
        </p:spPr>
        <p:txBody>
          <a:bodyPr wrap="none" rtlCol="0">
            <a:spAutoFit/>
          </a:bodyPr>
          <a:lstStyle/>
          <a:p>
            <a:r>
              <a:rPr lang="en-US" dirty="0" smtClean="0">
                <a:latin typeface="+mn-lt"/>
              </a:rPr>
              <a:t>2.4 GHz</a:t>
            </a:r>
            <a:endParaRPr lang="en-US" dirty="0">
              <a:latin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Typical Infrastructure Layout</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12</a:t>
            </a:fld>
            <a:endParaRPr lang="en-US"/>
          </a:p>
        </p:txBody>
      </p:sp>
      <p:grpSp>
        <p:nvGrpSpPr>
          <p:cNvPr id="41" name="Group 40"/>
          <p:cNvGrpSpPr/>
          <p:nvPr/>
        </p:nvGrpSpPr>
        <p:grpSpPr>
          <a:xfrm>
            <a:off x="1326612" y="2210540"/>
            <a:ext cx="590965" cy="3764132"/>
            <a:chOff x="1326612" y="2210540"/>
            <a:chExt cx="590965" cy="3764132"/>
          </a:xfrm>
        </p:grpSpPr>
        <p:grpSp>
          <p:nvGrpSpPr>
            <p:cNvPr id="34" name="Group 33"/>
            <p:cNvGrpSpPr/>
            <p:nvPr/>
          </p:nvGrpSpPr>
          <p:grpSpPr>
            <a:xfrm>
              <a:off x="1326612" y="2210540"/>
              <a:ext cx="590965" cy="301841"/>
              <a:chOff x="1326612" y="2210540"/>
              <a:chExt cx="590965" cy="301841"/>
            </a:xfrm>
          </p:grpSpPr>
          <p:sp>
            <p:nvSpPr>
              <p:cNvPr id="28" name="Rectangle 27"/>
              <p:cNvSpPr/>
              <p:nvPr/>
            </p:nvSpPr>
            <p:spPr bwMode="auto">
              <a:xfrm>
                <a:off x="1615736" y="2210540"/>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29" name="Rectangle 28"/>
              <p:cNvSpPr/>
              <p:nvPr/>
            </p:nvSpPr>
            <p:spPr bwMode="auto">
              <a:xfrm>
                <a:off x="1326612" y="2210540"/>
                <a:ext cx="301841" cy="301841"/>
              </a:xfrm>
              <a:prstGeom prst="rect">
                <a:avLst/>
              </a:prstGeom>
              <a:solidFill>
                <a:srgbClr val="0070C0"/>
              </a:solidFill>
              <a:ln>
                <a:noFill/>
              </a:ln>
              <a:scene3d>
                <a:camera prst="orthographicFront"/>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grpSp>
        <p:grpSp>
          <p:nvGrpSpPr>
            <p:cNvPr id="35" name="Group 34"/>
            <p:cNvGrpSpPr/>
            <p:nvPr/>
          </p:nvGrpSpPr>
          <p:grpSpPr>
            <a:xfrm>
              <a:off x="1326612" y="3941686"/>
              <a:ext cx="590965" cy="301841"/>
              <a:chOff x="1326612" y="2210540"/>
              <a:chExt cx="590965" cy="301841"/>
            </a:xfrm>
          </p:grpSpPr>
          <p:sp>
            <p:nvSpPr>
              <p:cNvPr id="36" name="Rectangle 35"/>
              <p:cNvSpPr/>
              <p:nvPr/>
            </p:nvSpPr>
            <p:spPr bwMode="auto">
              <a:xfrm>
                <a:off x="1615736" y="2210540"/>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37" name="Rectangle 36"/>
              <p:cNvSpPr/>
              <p:nvPr/>
            </p:nvSpPr>
            <p:spPr bwMode="auto">
              <a:xfrm>
                <a:off x="1326612" y="2210540"/>
                <a:ext cx="301841" cy="301841"/>
              </a:xfrm>
              <a:prstGeom prst="rect">
                <a:avLst/>
              </a:prstGeom>
              <a:solidFill>
                <a:srgbClr val="0070C0"/>
              </a:solidFill>
              <a:ln>
                <a:noFill/>
              </a:ln>
              <a:scene3d>
                <a:camera prst="orthographicFront"/>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grpSp>
        <p:grpSp>
          <p:nvGrpSpPr>
            <p:cNvPr id="38" name="Group 37"/>
            <p:cNvGrpSpPr/>
            <p:nvPr/>
          </p:nvGrpSpPr>
          <p:grpSpPr>
            <a:xfrm>
              <a:off x="1326612" y="5672831"/>
              <a:ext cx="590965" cy="301841"/>
              <a:chOff x="1326612" y="2210540"/>
              <a:chExt cx="590965" cy="301841"/>
            </a:xfrm>
          </p:grpSpPr>
          <p:sp>
            <p:nvSpPr>
              <p:cNvPr id="39" name="Rectangle 38"/>
              <p:cNvSpPr/>
              <p:nvPr/>
            </p:nvSpPr>
            <p:spPr bwMode="auto">
              <a:xfrm>
                <a:off x="1615736" y="2210540"/>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40" name="Rectangle 39"/>
              <p:cNvSpPr/>
              <p:nvPr/>
            </p:nvSpPr>
            <p:spPr bwMode="auto">
              <a:xfrm>
                <a:off x="1326612" y="2210540"/>
                <a:ext cx="301841" cy="301841"/>
              </a:xfrm>
              <a:prstGeom prst="rect">
                <a:avLst/>
              </a:prstGeom>
              <a:solidFill>
                <a:srgbClr val="0070C0"/>
              </a:solidFill>
              <a:ln>
                <a:noFill/>
              </a:ln>
              <a:scene3d>
                <a:camera prst="orthographicFront"/>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grpSp>
      </p:grpSp>
      <p:grpSp>
        <p:nvGrpSpPr>
          <p:cNvPr id="42" name="Group 41"/>
          <p:cNvGrpSpPr/>
          <p:nvPr/>
        </p:nvGrpSpPr>
        <p:grpSpPr>
          <a:xfrm>
            <a:off x="4167451" y="2210540"/>
            <a:ext cx="590965" cy="3764132"/>
            <a:chOff x="1326612" y="2210540"/>
            <a:chExt cx="590965" cy="3764132"/>
          </a:xfrm>
        </p:grpSpPr>
        <p:grpSp>
          <p:nvGrpSpPr>
            <p:cNvPr id="43" name="Group 42"/>
            <p:cNvGrpSpPr/>
            <p:nvPr/>
          </p:nvGrpSpPr>
          <p:grpSpPr>
            <a:xfrm>
              <a:off x="1326612" y="2210540"/>
              <a:ext cx="590965" cy="301841"/>
              <a:chOff x="1326612" y="2210540"/>
              <a:chExt cx="590965" cy="301841"/>
            </a:xfrm>
          </p:grpSpPr>
          <p:sp>
            <p:nvSpPr>
              <p:cNvPr id="50" name="Rectangle 49"/>
              <p:cNvSpPr/>
              <p:nvPr/>
            </p:nvSpPr>
            <p:spPr bwMode="auto">
              <a:xfrm>
                <a:off x="1615736" y="2210540"/>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51" name="Rectangle 50"/>
              <p:cNvSpPr/>
              <p:nvPr/>
            </p:nvSpPr>
            <p:spPr bwMode="auto">
              <a:xfrm>
                <a:off x="1326612" y="2210540"/>
                <a:ext cx="301841" cy="301841"/>
              </a:xfrm>
              <a:prstGeom prst="rect">
                <a:avLst/>
              </a:prstGeom>
              <a:solidFill>
                <a:srgbClr val="0070C0"/>
              </a:solidFill>
              <a:ln>
                <a:noFill/>
              </a:ln>
              <a:scene3d>
                <a:camera prst="orthographicFront"/>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grpSp>
        <p:grpSp>
          <p:nvGrpSpPr>
            <p:cNvPr id="44" name="Group 43"/>
            <p:cNvGrpSpPr/>
            <p:nvPr/>
          </p:nvGrpSpPr>
          <p:grpSpPr>
            <a:xfrm>
              <a:off x="1326612" y="3941686"/>
              <a:ext cx="590965" cy="301841"/>
              <a:chOff x="1326612" y="2210540"/>
              <a:chExt cx="590965" cy="301841"/>
            </a:xfrm>
          </p:grpSpPr>
          <p:sp>
            <p:nvSpPr>
              <p:cNvPr id="48" name="Rectangle 47"/>
              <p:cNvSpPr/>
              <p:nvPr/>
            </p:nvSpPr>
            <p:spPr bwMode="auto">
              <a:xfrm>
                <a:off x="1615736" y="2210540"/>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49" name="Rectangle 48"/>
              <p:cNvSpPr/>
              <p:nvPr/>
            </p:nvSpPr>
            <p:spPr bwMode="auto">
              <a:xfrm>
                <a:off x="1326612" y="2210540"/>
                <a:ext cx="301841" cy="301841"/>
              </a:xfrm>
              <a:prstGeom prst="rect">
                <a:avLst/>
              </a:prstGeom>
              <a:solidFill>
                <a:srgbClr val="0070C0"/>
              </a:solidFill>
              <a:ln>
                <a:noFill/>
              </a:ln>
              <a:scene3d>
                <a:camera prst="orthographicFront"/>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grpSp>
        <p:grpSp>
          <p:nvGrpSpPr>
            <p:cNvPr id="45" name="Group 44"/>
            <p:cNvGrpSpPr/>
            <p:nvPr/>
          </p:nvGrpSpPr>
          <p:grpSpPr>
            <a:xfrm>
              <a:off x="1326612" y="5672831"/>
              <a:ext cx="590965" cy="301841"/>
              <a:chOff x="1326612" y="2210540"/>
              <a:chExt cx="590965" cy="301841"/>
            </a:xfrm>
          </p:grpSpPr>
          <p:sp>
            <p:nvSpPr>
              <p:cNvPr id="46" name="Rectangle 45"/>
              <p:cNvSpPr/>
              <p:nvPr/>
            </p:nvSpPr>
            <p:spPr bwMode="auto">
              <a:xfrm>
                <a:off x="1615736" y="2210540"/>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47" name="Rectangle 46"/>
              <p:cNvSpPr/>
              <p:nvPr/>
            </p:nvSpPr>
            <p:spPr bwMode="auto">
              <a:xfrm>
                <a:off x="1326612" y="2210540"/>
                <a:ext cx="301841" cy="301841"/>
              </a:xfrm>
              <a:prstGeom prst="rect">
                <a:avLst/>
              </a:prstGeom>
              <a:solidFill>
                <a:srgbClr val="0070C0"/>
              </a:solidFill>
              <a:ln>
                <a:noFill/>
              </a:ln>
              <a:scene3d>
                <a:camera prst="orthographicFront"/>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grpSp>
      </p:grpSp>
      <p:grpSp>
        <p:nvGrpSpPr>
          <p:cNvPr id="52" name="Group 51"/>
          <p:cNvGrpSpPr/>
          <p:nvPr/>
        </p:nvGrpSpPr>
        <p:grpSpPr>
          <a:xfrm>
            <a:off x="7008289" y="2210540"/>
            <a:ext cx="590965" cy="3764132"/>
            <a:chOff x="1326612" y="2210540"/>
            <a:chExt cx="590965" cy="3764132"/>
          </a:xfrm>
        </p:grpSpPr>
        <p:grpSp>
          <p:nvGrpSpPr>
            <p:cNvPr id="53" name="Group 52"/>
            <p:cNvGrpSpPr/>
            <p:nvPr/>
          </p:nvGrpSpPr>
          <p:grpSpPr>
            <a:xfrm>
              <a:off x="1326612" y="2210540"/>
              <a:ext cx="590965" cy="301841"/>
              <a:chOff x="1326612" y="2210540"/>
              <a:chExt cx="590965" cy="301841"/>
            </a:xfrm>
          </p:grpSpPr>
          <p:sp>
            <p:nvSpPr>
              <p:cNvPr id="60" name="Rectangle 59"/>
              <p:cNvSpPr/>
              <p:nvPr/>
            </p:nvSpPr>
            <p:spPr bwMode="auto">
              <a:xfrm>
                <a:off x="1615736" y="2210540"/>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61" name="Rectangle 60"/>
              <p:cNvSpPr/>
              <p:nvPr/>
            </p:nvSpPr>
            <p:spPr bwMode="auto">
              <a:xfrm>
                <a:off x="1326612" y="2210540"/>
                <a:ext cx="301841" cy="301841"/>
              </a:xfrm>
              <a:prstGeom prst="rect">
                <a:avLst/>
              </a:prstGeom>
              <a:solidFill>
                <a:srgbClr val="0070C0"/>
              </a:solidFill>
              <a:ln>
                <a:noFill/>
              </a:ln>
              <a:scene3d>
                <a:camera prst="orthographicFront"/>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grpSp>
        <p:grpSp>
          <p:nvGrpSpPr>
            <p:cNvPr id="54" name="Group 53"/>
            <p:cNvGrpSpPr/>
            <p:nvPr/>
          </p:nvGrpSpPr>
          <p:grpSpPr>
            <a:xfrm>
              <a:off x="1326612" y="3941686"/>
              <a:ext cx="590965" cy="301841"/>
              <a:chOff x="1326612" y="2210540"/>
              <a:chExt cx="590965" cy="301841"/>
            </a:xfrm>
          </p:grpSpPr>
          <p:sp>
            <p:nvSpPr>
              <p:cNvPr id="58" name="Rectangle 57"/>
              <p:cNvSpPr/>
              <p:nvPr/>
            </p:nvSpPr>
            <p:spPr bwMode="auto">
              <a:xfrm>
                <a:off x="1615736" y="2210540"/>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59" name="Rectangle 58"/>
              <p:cNvSpPr/>
              <p:nvPr/>
            </p:nvSpPr>
            <p:spPr bwMode="auto">
              <a:xfrm>
                <a:off x="1326612" y="2210540"/>
                <a:ext cx="301841" cy="301841"/>
              </a:xfrm>
              <a:prstGeom prst="rect">
                <a:avLst/>
              </a:prstGeom>
              <a:solidFill>
                <a:srgbClr val="0070C0"/>
              </a:solidFill>
              <a:ln>
                <a:noFill/>
              </a:ln>
              <a:scene3d>
                <a:camera prst="orthographicFront"/>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grpSp>
        <p:grpSp>
          <p:nvGrpSpPr>
            <p:cNvPr id="55" name="Group 54"/>
            <p:cNvGrpSpPr/>
            <p:nvPr/>
          </p:nvGrpSpPr>
          <p:grpSpPr>
            <a:xfrm>
              <a:off x="1326612" y="5672831"/>
              <a:ext cx="590965" cy="301841"/>
              <a:chOff x="1326612" y="2210540"/>
              <a:chExt cx="590965" cy="301841"/>
            </a:xfrm>
          </p:grpSpPr>
          <p:sp>
            <p:nvSpPr>
              <p:cNvPr id="56" name="Rectangle 55"/>
              <p:cNvSpPr/>
              <p:nvPr/>
            </p:nvSpPr>
            <p:spPr bwMode="auto">
              <a:xfrm>
                <a:off x="1615736" y="2210540"/>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57" name="Rectangle 56"/>
              <p:cNvSpPr/>
              <p:nvPr/>
            </p:nvSpPr>
            <p:spPr bwMode="auto">
              <a:xfrm>
                <a:off x="1326612" y="2210540"/>
                <a:ext cx="301841" cy="301841"/>
              </a:xfrm>
              <a:prstGeom prst="rect">
                <a:avLst/>
              </a:prstGeom>
              <a:solidFill>
                <a:srgbClr val="0070C0"/>
              </a:solidFill>
              <a:ln>
                <a:noFill/>
              </a:ln>
              <a:scene3d>
                <a:camera prst="orthographicFront"/>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grpSp>
      </p:grpSp>
      <p:sp>
        <p:nvSpPr>
          <p:cNvPr id="62" name="Rectangle 61"/>
          <p:cNvSpPr/>
          <p:nvPr/>
        </p:nvSpPr>
        <p:spPr bwMode="auto">
          <a:xfrm>
            <a:off x="3537632" y="6205491"/>
            <a:ext cx="142044" cy="142044"/>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63" name="Rectangle 62"/>
          <p:cNvSpPr/>
          <p:nvPr/>
        </p:nvSpPr>
        <p:spPr bwMode="auto">
          <a:xfrm>
            <a:off x="4398115" y="6205491"/>
            <a:ext cx="142044" cy="142044"/>
          </a:xfrm>
          <a:prstGeom prst="rect">
            <a:avLst/>
          </a:prstGeom>
          <a:solidFill>
            <a:srgbClr val="0070C0"/>
          </a:solidFill>
          <a:ln>
            <a:noFill/>
          </a:ln>
          <a:scene3d>
            <a:camera prst="orthographicFront"/>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64" name="TextBox 63"/>
          <p:cNvSpPr txBox="1"/>
          <p:nvPr/>
        </p:nvSpPr>
        <p:spPr>
          <a:xfrm>
            <a:off x="3635286" y="6123804"/>
            <a:ext cx="543739" cy="276999"/>
          </a:xfrm>
          <a:prstGeom prst="rect">
            <a:avLst/>
          </a:prstGeom>
          <a:noFill/>
        </p:spPr>
        <p:txBody>
          <a:bodyPr wrap="none" rtlCol="0">
            <a:spAutoFit/>
          </a:bodyPr>
          <a:lstStyle/>
          <a:p>
            <a:r>
              <a:rPr lang="en-US" dirty="0" smtClean="0">
                <a:latin typeface="+mn-lt"/>
              </a:rPr>
              <a:t>UWB</a:t>
            </a:r>
            <a:endParaRPr lang="en-US" dirty="0">
              <a:latin typeface="+mn-lt"/>
            </a:endParaRPr>
          </a:p>
        </p:txBody>
      </p:sp>
      <p:sp>
        <p:nvSpPr>
          <p:cNvPr id="65" name="TextBox 64"/>
          <p:cNvSpPr txBox="1"/>
          <p:nvPr/>
        </p:nvSpPr>
        <p:spPr>
          <a:xfrm>
            <a:off x="4509862" y="6123804"/>
            <a:ext cx="748923" cy="276999"/>
          </a:xfrm>
          <a:prstGeom prst="rect">
            <a:avLst/>
          </a:prstGeom>
          <a:noFill/>
        </p:spPr>
        <p:txBody>
          <a:bodyPr wrap="none" rtlCol="0">
            <a:spAutoFit/>
          </a:bodyPr>
          <a:lstStyle/>
          <a:p>
            <a:r>
              <a:rPr lang="en-US" dirty="0" smtClean="0">
                <a:latin typeface="+mn-lt"/>
              </a:rPr>
              <a:t>2.4 GHz</a:t>
            </a:r>
            <a:endParaRPr lang="en-US" dirty="0">
              <a:latin typeface="+mn-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Optional Infrastructure Layout</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13</a:t>
            </a:fld>
            <a:endParaRPr lang="en-US"/>
          </a:p>
        </p:txBody>
      </p:sp>
      <p:sp>
        <p:nvSpPr>
          <p:cNvPr id="28" name="Rectangle 27"/>
          <p:cNvSpPr/>
          <p:nvPr/>
        </p:nvSpPr>
        <p:spPr bwMode="auto">
          <a:xfrm>
            <a:off x="1615736" y="2210540"/>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36" name="Rectangle 35"/>
          <p:cNvSpPr/>
          <p:nvPr/>
        </p:nvSpPr>
        <p:spPr bwMode="auto">
          <a:xfrm>
            <a:off x="1615736" y="3941686"/>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39" name="Rectangle 38"/>
          <p:cNvSpPr/>
          <p:nvPr/>
        </p:nvSpPr>
        <p:spPr bwMode="auto">
          <a:xfrm>
            <a:off x="1615736" y="5672831"/>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50" name="Rectangle 49"/>
          <p:cNvSpPr/>
          <p:nvPr/>
        </p:nvSpPr>
        <p:spPr bwMode="auto">
          <a:xfrm>
            <a:off x="4456575" y="2210540"/>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51" name="Rectangle 50"/>
          <p:cNvSpPr/>
          <p:nvPr/>
        </p:nvSpPr>
        <p:spPr bwMode="auto">
          <a:xfrm>
            <a:off x="3036155" y="3941686"/>
            <a:ext cx="301841" cy="301841"/>
          </a:xfrm>
          <a:prstGeom prst="rect">
            <a:avLst/>
          </a:prstGeom>
          <a:solidFill>
            <a:srgbClr val="0070C0"/>
          </a:solidFill>
          <a:ln>
            <a:noFill/>
          </a:ln>
          <a:scene3d>
            <a:camera prst="orthographicFront"/>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48" name="Rectangle 47"/>
          <p:cNvSpPr/>
          <p:nvPr/>
        </p:nvSpPr>
        <p:spPr bwMode="auto">
          <a:xfrm>
            <a:off x="4456574" y="3941686"/>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46" name="Rectangle 45"/>
          <p:cNvSpPr/>
          <p:nvPr/>
        </p:nvSpPr>
        <p:spPr bwMode="auto">
          <a:xfrm>
            <a:off x="4456575" y="5672831"/>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47" name="Rectangle 46"/>
          <p:cNvSpPr/>
          <p:nvPr/>
        </p:nvSpPr>
        <p:spPr bwMode="auto">
          <a:xfrm>
            <a:off x="5876993" y="3941686"/>
            <a:ext cx="301841" cy="301841"/>
          </a:xfrm>
          <a:prstGeom prst="rect">
            <a:avLst/>
          </a:prstGeom>
          <a:solidFill>
            <a:srgbClr val="0070C0"/>
          </a:solidFill>
          <a:ln>
            <a:noFill/>
          </a:ln>
          <a:scene3d>
            <a:camera prst="orthographicFront"/>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60" name="Rectangle 59"/>
          <p:cNvSpPr/>
          <p:nvPr/>
        </p:nvSpPr>
        <p:spPr bwMode="auto">
          <a:xfrm>
            <a:off x="7297413" y="2210540"/>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58" name="Rectangle 57"/>
          <p:cNvSpPr/>
          <p:nvPr/>
        </p:nvSpPr>
        <p:spPr bwMode="auto">
          <a:xfrm>
            <a:off x="7297413" y="3941686"/>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56" name="Rectangle 55"/>
          <p:cNvSpPr/>
          <p:nvPr/>
        </p:nvSpPr>
        <p:spPr bwMode="auto">
          <a:xfrm>
            <a:off x="7297413" y="5672831"/>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38" name="Rectangle 37"/>
          <p:cNvSpPr/>
          <p:nvPr/>
        </p:nvSpPr>
        <p:spPr bwMode="auto">
          <a:xfrm>
            <a:off x="3537632" y="6205491"/>
            <a:ext cx="142044" cy="142044"/>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41" name="Rectangle 40"/>
          <p:cNvSpPr/>
          <p:nvPr/>
        </p:nvSpPr>
        <p:spPr bwMode="auto">
          <a:xfrm>
            <a:off x="4398115" y="6205491"/>
            <a:ext cx="142044" cy="142044"/>
          </a:xfrm>
          <a:prstGeom prst="rect">
            <a:avLst/>
          </a:prstGeom>
          <a:solidFill>
            <a:srgbClr val="0070C0"/>
          </a:solidFill>
          <a:ln>
            <a:noFill/>
          </a:ln>
          <a:scene3d>
            <a:camera prst="orthographicFront"/>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42" name="TextBox 41"/>
          <p:cNvSpPr txBox="1"/>
          <p:nvPr/>
        </p:nvSpPr>
        <p:spPr>
          <a:xfrm>
            <a:off x="3635286" y="6123804"/>
            <a:ext cx="543739" cy="276999"/>
          </a:xfrm>
          <a:prstGeom prst="rect">
            <a:avLst/>
          </a:prstGeom>
          <a:noFill/>
        </p:spPr>
        <p:txBody>
          <a:bodyPr wrap="none" rtlCol="0">
            <a:spAutoFit/>
          </a:bodyPr>
          <a:lstStyle/>
          <a:p>
            <a:r>
              <a:rPr lang="en-US" dirty="0" smtClean="0">
                <a:latin typeface="+mn-lt"/>
              </a:rPr>
              <a:t>UWB</a:t>
            </a:r>
            <a:endParaRPr lang="en-US" dirty="0">
              <a:latin typeface="+mn-lt"/>
            </a:endParaRPr>
          </a:p>
        </p:txBody>
      </p:sp>
      <p:sp>
        <p:nvSpPr>
          <p:cNvPr id="43" name="TextBox 42"/>
          <p:cNvSpPr txBox="1"/>
          <p:nvPr/>
        </p:nvSpPr>
        <p:spPr>
          <a:xfrm>
            <a:off x="4509862" y="6123804"/>
            <a:ext cx="748923" cy="276999"/>
          </a:xfrm>
          <a:prstGeom prst="rect">
            <a:avLst/>
          </a:prstGeom>
          <a:noFill/>
        </p:spPr>
        <p:txBody>
          <a:bodyPr wrap="none" rtlCol="0">
            <a:spAutoFit/>
          </a:bodyPr>
          <a:lstStyle/>
          <a:p>
            <a:r>
              <a:rPr lang="en-US" dirty="0" smtClean="0">
                <a:latin typeface="+mn-lt"/>
              </a:rPr>
              <a:t>2.4 GHz</a:t>
            </a:r>
            <a:endParaRPr lang="en-US" dirty="0">
              <a:latin typeface="+mn-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Optional Infrastructure Layout</a:t>
            </a:r>
            <a:endParaRPr lang="en-US" dirty="0"/>
          </a:p>
        </p:txBody>
      </p:sp>
      <p:sp>
        <p:nvSpPr>
          <p:cNvPr id="17" name="Content Placeholder 16"/>
          <p:cNvSpPr>
            <a:spLocks noGrp="1"/>
          </p:cNvSpPr>
          <p:nvPr>
            <p:ph idx="1"/>
          </p:nvPr>
        </p:nvSpPr>
        <p:spPr/>
        <p:txBody>
          <a:bodyPr/>
          <a:lstStyle/>
          <a:p>
            <a:r>
              <a:rPr lang="en-US" dirty="0" smtClean="0"/>
              <a:t>Two factors drive option for reduced number of 2.4 GHZ nodes:</a:t>
            </a:r>
          </a:p>
          <a:p>
            <a:r>
              <a:rPr lang="en-US" dirty="0" smtClean="0"/>
              <a:t>Link Budget</a:t>
            </a:r>
          </a:p>
          <a:p>
            <a:pPr lvl="1"/>
            <a:r>
              <a:rPr lang="en-US" dirty="0" smtClean="0"/>
              <a:t>2.4 GHz radio will have longer range, therefore fewer nodes are required</a:t>
            </a:r>
          </a:p>
          <a:p>
            <a:r>
              <a:rPr lang="en-US" dirty="0" smtClean="0"/>
              <a:t>In RTLS configuration</a:t>
            </a:r>
          </a:p>
          <a:p>
            <a:pPr lvl="1"/>
            <a:r>
              <a:rPr lang="en-US" dirty="0" smtClean="0"/>
              <a:t>Tag must be heard by at least three readers</a:t>
            </a:r>
          </a:p>
          <a:p>
            <a:pPr lvl="1"/>
            <a:r>
              <a:rPr lang="en-US" dirty="0" smtClean="0"/>
              <a:t>Tag only needs to talk to one 2.4GHz radio</a:t>
            </a:r>
          </a:p>
          <a:p>
            <a:pPr lvl="1"/>
            <a:r>
              <a:rPr lang="en-US" dirty="0" smtClean="0"/>
              <a:t>Therefore fewer 2.4 GHz nodes required</a:t>
            </a:r>
            <a:endParaRPr lang="en-US" dirty="0"/>
          </a:p>
        </p:txBody>
      </p:sp>
      <p:sp>
        <p:nvSpPr>
          <p:cNvPr id="4" name="Date Placeholder 3"/>
          <p:cNvSpPr>
            <a:spLocks noGrp="1"/>
          </p:cNvSpPr>
          <p:nvPr>
            <p:ph type="dt" sz="half" idx="10"/>
          </p:nvPr>
        </p:nvSpPr>
        <p:spPr/>
        <p:txBody>
          <a:bodyPr/>
          <a:lstStyle/>
          <a:p>
            <a:r>
              <a:rPr lang="en-US" dirty="0" smtClean="0"/>
              <a:t>September 2009</a:t>
            </a:r>
            <a:endParaRPr lang="en-US" dirty="0"/>
          </a:p>
        </p:txBody>
      </p:sp>
      <p:sp>
        <p:nvSpPr>
          <p:cNvPr id="5" name="Footer Placeholder 4"/>
          <p:cNvSpPr>
            <a:spLocks noGrp="1"/>
          </p:cNvSpPr>
          <p:nvPr>
            <p:ph type="ftr" sz="quarter" idx="11"/>
          </p:nvPr>
        </p:nvSpPr>
        <p:spPr/>
        <p:txBody>
          <a:bodyPr/>
          <a:lstStyle/>
          <a:p>
            <a:r>
              <a:rPr lang="en-US" dirty="0" smtClean="0"/>
              <a:t>Adrian Jennings, Time Domain</a:t>
            </a:r>
            <a:endParaRPr lang="en-US" dirty="0"/>
          </a:p>
        </p:txBody>
      </p:sp>
      <p:sp>
        <p:nvSpPr>
          <p:cNvPr id="6" name="Slide Number Placeholder 5"/>
          <p:cNvSpPr>
            <a:spLocks noGrp="1"/>
          </p:cNvSpPr>
          <p:nvPr>
            <p:ph type="sldNum" sz="quarter" idx="12"/>
          </p:nvPr>
        </p:nvSpPr>
        <p:spPr/>
        <p:txBody>
          <a:bodyPr/>
          <a:lstStyle/>
          <a:p>
            <a:r>
              <a:rPr lang="en-US" dirty="0" smtClean="0"/>
              <a:t>Slide </a:t>
            </a:r>
            <a:fld id="{BEE63A2C-EA37-418D-B0AF-15D7FB1CD4A4}"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2862" y="685800"/>
            <a:ext cx="8398276" cy="1066800"/>
          </a:xfrm>
        </p:spPr>
        <p:txBody>
          <a:bodyPr/>
          <a:lstStyle/>
          <a:p>
            <a:r>
              <a:rPr lang="en-US" dirty="0" smtClean="0"/>
              <a:t>Robustness Advantage Of Asymmetric PHY</a:t>
            </a:r>
            <a:endParaRPr lang="en-US" dirty="0"/>
          </a:p>
        </p:txBody>
      </p:sp>
      <p:sp>
        <p:nvSpPr>
          <p:cNvPr id="3" name="Content Placeholder 2"/>
          <p:cNvSpPr>
            <a:spLocks noGrp="1"/>
          </p:cNvSpPr>
          <p:nvPr>
            <p:ph idx="1"/>
          </p:nvPr>
        </p:nvSpPr>
        <p:spPr/>
        <p:txBody>
          <a:bodyPr/>
          <a:lstStyle/>
          <a:p>
            <a:r>
              <a:rPr lang="en-US" sz="2400" dirty="0" smtClean="0"/>
              <a:t>Probability of both channels being unusable is small (or at least less than probability of one unusable channel)</a:t>
            </a:r>
          </a:p>
          <a:p>
            <a:r>
              <a:rPr lang="en-US" sz="2400" dirty="0" smtClean="0"/>
              <a:t>Infrastructure loses UWB link</a:t>
            </a:r>
          </a:p>
          <a:p>
            <a:pPr lvl="1"/>
            <a:r>
              <a:rPr lang="en-US" sz="2000" dirty="0" smtClean="0"/>
              <a:t>Signals tag over 2.4 GHz link</a:t>
            </a:r>
          </a:p>
          <a:p>
            <a:pPr lvl="1"/>
            <a:r>
              <a:rPr lang="en-US" sz="2000" dirty="0" smtClean="0"/>
              <a:t>Unlikely in RTLS network due to over-specification of UWB coverage</a:t>
            </a:r>
          </a:p>
          <a:p>
            <a:r>
              <a:rPr lang="en-US" sz="2400" dirty="0" smtClean="0"/>
              <a:t>Tag loses 2.4 GHz link</a:t>
            </a:r>
          </a:p>
          <a:p>
            <a:pPr lvl="1"/>
            <a:r>
              <a:rPr lang="en-US" sz="2000" dirty="0" smtClean="0"/>
              <a:t>Signals to infrastructure over UWB link</a:t>
            </a:r>
          </a:p>
          <a:p>
            <a:pPr lvl="1"/>
            <a:r>
              <a:rPr lang="en-US" sz="2000" dirty="0" smtClean="0"/>
              <a:t>Useful LQI metric for potential 2.4 GHz channel change</a:t>
            </a:r>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PHY Fundamentals</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Basics</a:t>
            </a:r>
            <a:endParaRPr lang="en-US" dirty="0"/>
          </a:p>
        </p:txBody>
      </p:sp>
      <p:sp>
        <p:nvSpPr>
          <p:cNvPr id="3" name="Content Placeholder 2"/>
          <p:cNvSpPr>
            <a:spLocks noGrp="1"/>
          </p:cNvSpPr>
          <p:nvPr>
            <p:ph idx="1"/>
          </p:nvPr>
        </p:nvSpPr>
        <p:spPr/>
        <p:txBody>
          <a:bodyPr/>
          <a:lstStyle/>
          <a:p>
            <a:r>
              <a:rPr lang="en-US" sz="2800" dirty="0" smtClean="0"/>
              <a:t>Pulsed UWB</a:t>
            </a:r>
          </a:p>
          <a:p>
            <a:pPr lvl="1"/>
            <a:r>
              <a:rPr lang="en-US" sz="2400" dirty="0" smtClean="0"/>
              <a:t>Simple transmitter</a:t>
            </a:r>
          </a:p>
          <a:p>
            <a:pPr lvl="1"/>
            <a:r>
              <a:rPr lang="en-US" sz="2400" dirty="0" smtClean="0"/>
              <a:t>Very low power consumption</a:t>
            </a:r>
          </a:p>
          <a:p>
            <a:pPr lvl="1"/>
            <a:r>
              <a:rPr lang="en-US" sz="2400" dirty="0" smtClean="0"/>
              <a:t>Excellent location accuracy</a:t>
            </a:r>
          </a:p>
          <a:p>
            <a:pPr lvl="1"/>
            <a:r>
              <a:rPr lang="en-US" sz="2400" dirty="0" smtClean="0"/>
              <a:t>Very high tag throughput</a:t>
            </a:r>
          </a:p>
          <a:p>
            <a:r>
              <a:rPr lang="en-US" sz="2800" dirty="0" smtClean="0"/>
              <a:t>2 </a:t>
            </a:r>
            <a:r>
              <a:rPr lang="en-US" sz="2800" dirty="0" err="1" smtClean="0"/>
              <a:t>Mpps</a:t>
            </a:r>
            <a:endParaRPr lang="en-US" sz="2800" dirty="0" smtClean="0"/>
          </a:p>
          <a:p>
            <a:pPr lvl="1"/>
            <a:r>
              <a:rPr lang="en-US" sz="2400" dirty="0" smtClean="0"/>
              <a:t>Not so high you need a PLL</a:t>
            </a:r>
          </a:p>
          <a:p>
            <a:pPr lvl="1"/>
            <a:r>
              <a:rPr lang="en-US" sz="2400" dirty="0" smtClean="0"/>
              <a:t>Not so low you reduce average transmitted power</a:t>
            </a:r>
          </a:p>
          <a:p>
            <a:pPr lvl="1"/>
            <a:r>
              <a:rPr lang="en-US" sz="2400" dirty="0" smtClean="0"/>
              <a:t>Plenty of guard time for multipath (low ISI)</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Modulation</a:t>
            </a:r>
            <a:endParaRPr lang="en-US" dirty="0"/>
          </a:p>
        </p:txBody>
      </p:sp>
      <p:sp>
        <p:nvSpPr>
          <p:cNvPr id="3" name="Content Placeholder 2"/>
          <p:cNvSpPr>
            <a:spLocks noGrp="1"/>
          </p:cNvSpPr>
          <p:nvPr>
            <p:ph idx="1"/>
          </p:nvPr>
        </p:nvSpPr>
        <p:spPr/>
        <p:txBody>
          <a:bodyPr/>
          <a:lstStyle/>
          <a:p>
            <a:r>
              <a:rPr lang="en-US" dirty="0" smtClean="0"/>
              <a:t>On-Off Keyed</a:t>
            </a:r>
          </a:p>
          <a:p>
            <a:pPr lvl="1"/>
            <a:r>
              <a:rPr lang="en-US" dirty="0" smtClean="0"/>
              <a:t>Very simple transmitter</a:t>
            </a:r>
          </a:p>
          <a:p>
            <a:pPr lvl="1"/>
            <a:r>
              <a:rPr lang="en-US" dirty="0" smtClean="0"/>
              <a:t>Low power consumption</a:t>
            </a:r>
          </a:p>
          <a:p>
            <a:pPr lvl="1"/>
            <a:r>
              <a:rPr lang="en-US" dirty="0" smtClean="0"/>
              <a:t>Can be demodulated by non-coherent (low complexity) receiver</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UWB PHY – Band Plan</a:t>
            </a:r>
            <a:endParaRPr lang="en-US" dirty="0"/>
          </a:p>
        </p:txBody>
      </p:sp>
      <p:sp>
        <p:nvSpPr>
          <p:cNvPr id="3" name="Content Placeholder 2"/>
          <p:cNvSpPr>
            <a:spLocks noGrp="1"/>
          </p:cNvSpPr>
          <p:nvPr>
            <p:ph idx="1"/>
          </p:nvPr>
        </p:nvSpPr>
        <p:spPr/>
        <p:txBody>
          <a:bodyPr/>
          <a:lstStyle/>
          <a:p>
            <a:r>
              <a:rPr lang="en-US" dirty="0" smtClean="0"/>
              <a:t>Bands are defined by spectrum regulations</a:t>
            </a:r>
          </a:p>
          <a:p>
            <a:r>
              <a:rPr lang="en-US" dirty="0" smtClean="0"/>
              <a:t>Devices are optionally single region or multi-region</a:t>
            </a:r>
          </a:p>
          <a:p>
            <a:r>
              <a:rPr lang="en-US" dirty="0" smtClean="0"/>
              <a:t>Regional usage also depends on use of 2.4 GHz link</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a:t>Slide </a:t>
            </a:r>
            <a:fld id="{2BC35B08-7134-4CA2-92E2-34113A8BFD53}" type="slidenum">
              <a:rPr lang="en-US"/>
              <a:pPr/>
              <a:t>2</a:t>
            </a:fld>
            <a:endParaRPr lang="en-US"/>
          </a:p>
        </p:txBody>
      </p:sp>
      <p:sp>
        <p:nvSpPr>
          <p:cNvPr id="26626" name="Rectangle 2"/>
          <p:cNvSpPr>
            <a:spLocks noGrp="1" noChangeArrowheads="1"/>
          </p:cNvSpPr>
          <p:nvPr>
            <p:ph type="ctrTitle"/>
          </p:nvPr>
        </p:nvSpPr>
        <p:spPr>
          <a:xfrm>
            <a:off x="685800" y="2286000"/>
            <a:ext cx="7772400" cy="1143000"/>
          </a:xfrm>
        </p:spPr>
        <p:txBody>
          <a:bodyPr/>
          <a:lstStyle/>
          <a:p>
            <a:r>
              <a:rPr lang="en-US" dirty="0" smtClean="0"/>
              <a:t>Time Domain Active RFID PHY Proposal </a:t>
            </a:r>
            <a:endParaRPr lang="en-US" dirty="0"/>
          </a:p>
        </p:txBody>
      </p:sp>
      <p:sp>
        <p:nvSpPr>
          <p:cNvPr id="26627" name="Rectangle 3"/>
          <p:cNvSpPr>
            <a:spLocks noGrp="1" noChangeArrowheads="1"/>
          </p:cNvSpPr>
          <p:nvPr>
            <p:ph type="subTitle" idx="1"/>
          </p:nvPr>
        </p:nvSpPr>
        <p:spPr/>
        <p:txBody>
          <a:bodyPr/>
          <a:lstStyle/>
          <a:p>
            <a:r>
              <a:rPr lang="en-US" sz="2400" dirty="0" smtClean="0"/>
              <a:t>Adrian Jennings</a:t>
            </a:r>
          </a:p>
          <a:p>
            <a:r>
              <a:rPr lang="en-US" sz="2400" dirty="0" smtClean="0">
                <a:hlinkClick r:id="rId3"/>
              </a:rPr>
              <a:t>adrian.jennings@timedomain.com</a:t>
            </a:r>
            <a:endParaRPr lang="en-US" sz="2400" dirty="0" smtClean="0"/>
          </a:p>
          <a:p>
            <a:r>
              <a:rPr lang="en-US" sz="2400" dirty="0" smtClean="0"/>
              <a:t>+1 256 759 4708</a:t>
            </a:r>
            <a:endParaRPr 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Band Definition</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20</a:t>
            </a:fld>
            <a:endParaRPr lang="en-US"/>
          </a:p>
        </p:txBody>
      </p:sp>
      <p:graphicFrame>
        <p:nvGraphicFramePr>
          <p:cNvPr id="8" name="Content Placeholder 7"/>
          <p:cNvGraphicFramePr>
            <a:graphicFrameLocks noGrp="1"/>
          </p:cNvGraphicFramePr>
          <p:nvPr>
            <p:ph idx="1"/>
          </p:nvPr>
        </p:nvGraphicFramePr>
        <p:xfrm>
          <a:off x="714348" y="2285992"/>
          <a:ext cx="7772400" cy="2422452"/>
        </p:xfrm>
        <a:graphic>
          <a:graphicData uri="http://schemas.openxmlformats.org/drawingml/2006/table">
            <a:tbl>
              <a:tblPr firstRow="1" bandRow="1">
                <a:tableStyleId>{21E4AEA4-8DFA-4A89-87EB-49C32662AFE0}</a:tableStyleId>
              </a:tblPr>
              <a:tblGrid>
                <a:gridCol w="1554480"/>
                <a:gridCol w="1554480"/>
                <a:gridCol w="1554480"/>
                <a:gridCol w="1554480"/>
                <a:gridCol w="1554480"/>
              </a:tblGrid>
              <a:tr h="594124">
                <a:tc>
                  <a:txBody>
                    <a:bodyPr/>
                    <a:lstStyle/>
                    <a:p>
                      <a:pPr algn="ctr"/>
                      <a:r>
                        <a:rPr lang="en-US" dirty="0" smtClean="0"/>
                        <a:t>Band #</a:t>
                      </a:r>
                      <a:endParaRPr lang="en-US" dirty="0"/>
                    </a:p>
                  </a:txBody>
                  <a:tcPr/>
                </a:tc>
                <a:tc>
                  <a:txBody>
                    <a:bodyPr/>
                    <a:lstStyle/>
                    <a:p>
                      <a:pPr algn="ctr"/>
                      <a:r>
                        <a:rPr lang="en-US" dirty="0" err="1" smtClean="0"/>
                        <a:t>F</a:t>
                      </a:r>
                      <a:r>
                        <a:rPr lang="en-US" baseline="-25000" dirty="0" err="1" smtClean="0"/>
                        <a:t>min</a:t>
                      </a:r>
                      <a:r>
                        <a:rPr lang="en-US" baseline="0" dirty="0" smtClean="0"/>
                        <a:t> (</a:t>
                      </a:r>
                      <a:r>
                        <a:rPr lang="en-US" dirty="0" smtClean="0"/>
                        <a:t>GHz)</a:t>
                      </a:r>
                      <a:endParaRPr lang="en-US" baseline="-25000" dirty="0"/>
                    </a:p>
                  </a:txBody>
                  <a:tcPr/>
                </a:tc>
                <a:tc>
                  <a:txBody>
                    <a:bodyPr/>
                    <a:lstStyle/>
                    <a:p>
                      <a:pPr algn="ctr"/>
                      <a:r>
                        <a:rPr lang="en-US" dirty="0" err="1" smtClean="0"/>
                        <a:t>F</a:t>
                      </a:r>
                      <a:r>
                        <a:rPr lang="en-US" baseline="-25000" dirty="0" err="1" smtClean="0"/>
                        <a:t>max</a:t>
                      </a:r>
                      <a:r>
                        <a:rPr lang="en-US" baseline="0" dirty="0" smtClean="0"/>
                        <a:t> (</a:t>
                      </a:r>
                      <a:r>
                        <a:rPr lang="en-US" dirty="0" smtClean="0"/>
                        <a:t>GHz)</a:t>
                      </a:r>
                      <a:endParaRPr lang="en-US" baseline="-25000" dirty="0"/>
                    </a:p>
                  </a:txBody>
                  <a:tcPr/>
                </a:tc>
                <a:tc>
                  <a:txBody>
                    <a:bodyPr/>
                    <a:lstStyle/>
                    <a:p>
                      <a:pPr algn="ctr"/>
                      <a:r>
                        <a:rPr lang="en-US" dirty="0" smtClean="0"/>
                        <a:t>EIRP</a:t>
                      </a:r>
                    </a:p>
                    <a:p>
                      <a:pPr algn="ctr"/>
                      <a:r>
                        <a:rPr lang="en-US" dirty="0" smtClean="0"/>
                        <a:t>(</a:t>
                      </a:r>
                      <a:r>
                        <a:rPr lang="en-US" dirty="0" err="1" smtClean="0"/>
                        <a:t>dBm</a:t>
                      </a:r>
                      <a:r>
                        <a:rPr lang="en-US" dirty="0" smtClean="0"/>
                        <a:t>/MHz)</a:t>
                      </a:r>
                      <a:endParaRPr lang="en-US" dirty="0"/>
                    </a:p>
                  </a:txBody>
                  <a:tcPr/>
                </a:tc>
                <a:tc>
                  <a:txBody>
                    <a:bodyPr/>
                    <a:lstStyle/>
                    <a:p>
                      <a:pPr algn="ctr"/>
                      <a:r>
                        <a:rPr lang="en-US" dirty="0" smtClean="0"/>
                        <a:t>Band Edge (</a:t>
                      </a:r>
                      <a:r>
                        <a:rPr lang="en-US" dirty="0" err="1" smtClean="0"/>
                        <a:t>dBm</a:t>
                      </a:r>
                      <a:r>
                        <a:rPr lang="en-US" dirty="0" smtClean="0"/>
                        <a:t>/MHz)</a:t>
                      </a:r>
                      <a:endParaRPr lang="en-US" dirty="0"/>
                    </a:p>
                  </a:txBody>
                  <a:tcPr/>
                </a:tc>
              </a:tr>
              <a:tr h="594124">
                <a:tc>
                  <a:txBody>
                    <a:bodyPr/>
                    <a:lstStyle/>
                    <a:p>
                      <a:pPr algn="ctr"/>
                      <a:r>
                        <a:rPr lang="en-US" dirty="0" smtClean="0"/>
                        <a:t>1</a:t>
                      </a:r>
                      <a:endParaRPr lang="en-US" dirty="0"/>
                    </a:p>
                  </a:txBody>
                  <a:tcPr anchor="ctr"/>
                </a:tc>
                <a:tc>
                  <a:txBody>
                    <a:bodyPr/>
                    <a:lstStyle/>
                    <a:p>
                      <a:pPr algn="ctr"/>
                      <a:r>
                        <a:rPr lang="en-US" dirty="0" smtClean="0"/>
                        <a:t>5.925</a:t>
                      </a:r>
                      <a:endParaRPr lang="en-US" dirty="0"/>
                    </a:p>
                  </a:txBody>
                  <a:tcPr anchor="ctr"/>
                </a:tc>
                <a:tc>
                  <a:txBody>
                    <a:bodyPr/>
                    <a:lstStyle/>
                    <a:p>
                      <a:pPr algn="ctr"/>
                      <a:r>
                        <a:rPr lang="en-US" dirty="0" smtClean="0"/>
                        <a:t>7.250</a:t>
                      </a:r>
                      <a:endParaRPr lang="en-US" dirty="0"/>
                    </a:p>
                  </a:txBody>
                  <a:tcPr anchor="ctr"/>
                </a:tc>
                <a:tc>
                  <a:txBody>
                    <a:bodyPr/>
                    <a:lstStyle/>
                    <a:p>
                      <a:pPr algn="ctr"/>
                      <a:r>
                        <a:rPr lang="en-US" dirty="0" smtClean="0"/>
                        <a:t>-41.3</a:t>
                      </a:r>
                      <a:endParaRPr lang="en-US" dirty="0"/>
                    </a:p>
                  </a:txBody>
                  <a:tcPr anchor="ctr"/>
                </a:tc>
                <a:tc>
                  <a:txBody>
                    <a:bodyPr/>
                    <a:lstStyle/>
                    <a:p>
                      <a:pPr algn="ctr"/>
                      <a:r>
                        <a:rPr lang="en-US" dirty="0" smtClean="0"/>
                        <a:t>-51.3</a:t>
                      </a:r>
                      <a:endParaRPr lang="en-US" dirty="0"/>
                    </a:p>
                  </a:txBody>
                  <a:tcPr anchor="ctr"/>
                </a:tc>
              </a:tr>
              <a:tr h="594124">
                <a:tc>
                  <a:txBody>
                    <a:bodyPr/>
                    <a:lstStyle/>
                    <a:p>
                      <a:pPr algn="ctr"/>
                      <a:r>
                        <a:rPr lang="en-US" dirty="0" smtClean="0"/>
                        <a:t>2</a:t>
                      </a:r>
                      <a:endParaRPr lang="en-US" dirty="0"/>
                    </a:p>
                  </a:txBody>
                  <a:tcPr anchor="ctr"/>
                </a:tc>
                <a:tc>
                  <a:txBody>
                    <a:bodyPr/>
                    <a:lstStyle/>
                    <a:p>
                      <a:pPr algn="ctr"/>
                      <a:r>
                        <a:rPr lang="en-US" dirty="0" smtClean="0"/>
                        <a:t>6.000</a:t>
                      </a:r>
                      <a:endParaRPr lang="en-US" dirty="0"/>
                    </a:p>
                  </a:txBody>
                  <a:tcPr anchor="ctr"/>
                </a:tc>
                <a:tc>
                  <a:txBody>
                    <a:bodyPr/>
                    <a:lstStyle/>
                    <a:p>
                      <a:pPr algn="ctr"/>
                      <a:r>
                        <a:rPr lang="en-US" dirty="0" smtClean="0"/>
                        <a:t>8.500</a:t>
                      </a:r>
                      <a:endParaRPr lang="en-US" dirty="0"/>
                    </a:p>
                  </a:txBody>
                  <a:tcPr anchor="ctr"/>
                </a:tc>
                <a:tc>
                  <a:txBody>
                    <a:bodyPr/>
                    <a:lstStyle/>
                    <a:p>
                      <a:pPr algn="ctr"/>
                      <a:r>
                        <a:rPr lang="en-US" dirty="0" smtClean="0"/>
                        <a:t>-41.3</a:t>
                      </a:r>
                      <a:endParaRPr lang="en-US" dirty="0"/>
                    </a:p>
                  </a:txBody>
                  <a:tcPr anchor="ctr"/>
                </a:tc>
                <a:tc>
                  <a:txBody>
                    <a:bodyPr/>
                    <a:lstStyle/>
                    <a:p>
                      <a:pPr algn="ctr"/>
                      <a:r>
                        <a:rPr lang="en-US" dirty="0" smtClean="0"/>
                        <a:t>-70.0</a:t>
                      </a:r>
                      <a:endParaRPr lang="en-US" dirty="0"/>
                    </a:p>
                  </a:txBody>
                  <a:tcPr anchor="ctr"/>
                </a:tc>
              </a:tr>
              <a:tr h="594124">
                <a:tc>
                  <a:txBody>
                    <a:bodyPr/>
                    <a:lstStyle/>
                    <a:p>
                      <a:pPr algn="ctr"/>
                      <a:r>
                        <a:rPr lang="en-US" dirty="0" smtClean="0"/>
                        <a:t>3</a:t>
                      </a:r>
                      <a:endParaRPr lang="en-US" dirty="0"/>
                    </a:p>
                  </a:txBody>
                  <a:tcPr anchor="ctr"/>
                </a:tc>
                <a:tc>
                  <a:txBody>
                    <a:bodyPr/>
                    <a:lstStyle/>
                    <a:p>
                      <a:pPr algn="ctr"/>
                      <a:r>
                        <a:rPr lang="en-US" dirty="0" smtClean="0"/>
                        <a:t>7.200</a:t>
                      </a:r>
                      <a:endParaRPr lang="en-US" dirty="0"/>
                    </a:p>
                  </a:txBody>
                  <a:tcPr anchor="ctr"/>
                </a:tc>
                <a:tc>
                  <a:txBody>
                    <a:bodyPr/>
                    <a:lstStyle/>
                    <a:p>
                      <a:pPr algn="ctr"/>
                      <a:r>
                        <a:rPr lang="en-US" dirty="0" smtClean="0"/>
                        <a:t>10.200</a:t>
                      </a:r>
                      <a:endParaRPr lang="en-US" dirty="0"/>
                    </a:p>
                  </a:txBody>
                  <a:tcPr anchor="ctr"/>
                </a:tc>
                <a:tc>
                  <a:txBody>
                    <a:bodyPr/>
                    <a:lstStyle/>
                    <a:p>
                      <a:pPr algn="ctr"/>
                      <a:r>
                        <a:rPr lang="en-US" dirty="0" smtClean="0"/>
                        <a:t>-41.3</a:t>
                      </a:r>
                      <a:endParaRPr lang="en-US" dirty="0"/>
                    </a:p>
                  </a:txBody>
                  <a:tcPr anchor="ctr"/>
                </a:tc>
                <a:tc>
                  <a:txBody>
                    <a:bodyPr/>
                    <a:lstStyle/>
                    <a:p>
                      <a:pPr algn="ctr"/>
                      <a:r>
                        <a:rPr lang="en-US" dirty="0" smtClean="0"/>
                        <a:t>-51.3</a:t>
                      </a:r>
                      <a:endParaRPr lang="en-US" dirty="0"/>
                    </a:p>
                  </a:txBody>
                  <a:tcPr anchor="ct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Regions Today</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21</a:t>
            </a:fld>
            <a:endParaRPr lang="en-US"/>
          </a:p>
        </p:txBody>
      </p:sp>
      <p:sp>
        <p:nvSpPr>
          <p:cNvPr id="7" name="Freeform 257"/>
          <p:cNvSpPr>
            <a:spLocks/>
          </p:cNvSpPr>
          <p:nvPr/>
        </p:nvSpPr>
        <p:spPr bwMode="auto">
          <a:xfrm>
            <a:off x="4252913" y="3009900"/>
            <a:ext cx="109537" cy="163513"/>
          </a:xfrm>
          <a:custGeom>
            <a:avLst/>
            <a:gdLst/>
            <a:ahLst/>
            <a:cxnLst>
              <a:cxn ang="0">
                <a:pos x="18" y="126"/>
              </a:cxn>
              <a:cxn ang="0">
                <a:pos x="0" y="114"/>
              </a:cxn>
              <a:cxn ang="0">
                <a:pos x="0" y="102"/>
              </a:cxn>
              <a:cxn ang="0">
                <a:pos x="6" y="96"/>
              </a:cxn>
              <a:cxn ang="0">
                <a:pos x="12" y="84"/>
              </a:cxn>
              <a:cxn ang="0">
                <a:pos x="12" y="66"/>
              </a:cxn>
              <a:cxn ang="0">
                <a:pos x="6" y="60"/>
              </a:cxn>
              <a:cxn ang="0">
                <a:pos x="12" y="54"/>
              </a:cxn>
              <a:cxn ang="0">
                <a:pos x="6" y="36"/>
              </a:cxn>
              <a:cxn ang="0">
                <a:pos x="30" y="30"/>
              </a:cxn>
              <a:cxn ang="0">
                <a:pos x="30" y="18"/>
              </a:cxn>
              <a:cxn ang="0">
                <a:pos x="54" y="0"/>
              </a:cxn>
              <a:cxn ang="0">
                <a:pos x="60" y="6"/>
              </a:cxn>
              <a:cxn ang="0">
                <a:pos x="72" y="6"/>
              </a:cxn>
              <a:cxn ang="0">
                <a:pos x="78" y="18"/>
              </a:cxn>
              <a:cxn ang="0">
                <a:pos x="84" y="30"/>
              </a:cxn>
              <a:cxn ang="0">
                <a:pos x="72" y="42"/>
              </a:cxn>
              <a:cxn ang="0">
                <a:pos x="78" y="66"/>
              </a:cxn>
              <a:cxn ang="0">
                <a:pos x="72" y="96"/>
              </a:cxn>
              <a:cxn ang="0">
                <a:pos x="54" y="102"/>
              </a:cxn>
              <a:cxn ang="0">
                <a:pos x="18" y="126"/>
              </a:cxn>
            </a:cxnLst>
            <a:rect l="0" t="0" r="r" b="b"/>
            <a:pathLst>
              <a:path w="84" h="126">
                <a:moveTo>
                  <a:pt x="18" y="126"/>
                </a:moveTo>
                <a:lnTo>
                  <a:pt x="0" y="114"/>
                </a:lnTo>
                <a:lnTo>
                  <a:pt x="0" y="102"/>
                </a:lnTo>
                <a:lnTo>
                  <a:pt x="6" y="96"/>
                </a:lnTo>
                <a:lnTo>
                  <a:pt x="12" y="84"/>
                </a:lnTo>
                <a:lnTo>
                  <a:pt x="12" y="66"/>
                </a:lnTo>
                <a:lnTo>
                  <a:pt x="6" y="60"/>
                </a:lnTo>
                <a:lnTo>
                  <a:pt x="12" y="54"/>
                </a:lnTo>
                <a:lnTo>
                  <a:pt x="6" y="36"/>
                </a:lnTo>
                <a:lnTo>
                  <a:pt x="30" y="30"/>
                </a:lnTo>
                <a:lnTo>
                  <a:pt x="30" y="18"/>
                </a:lnTo>
                <a:lnTo>
                  <a:pt x="54" y="0"/>
                </a:lnTo>
                <a:lnTo>
                  <a:pt x="60" y="6"/>
                </a:lnTo>
                <a:lnTo>
                  <a:pt x="72" y="6"/>
                </a:lnTo>
                <a:lnTo>
                  <a:pt x="78" y="18"/>
                </a:lnTo>
                <a:lnTo>
                  <a:pt x="84" y="30"/>
                </a:lnTo>
                <a:lnTo>
                  <a:pt x="72" y="42"/>
                </a:lnTo>
                <a:lnTo>
                  <a:pt x="78" y="66"/>
                </a:lnTo>
                <a:lnTo>
                  <a:pt x="72" y="96"/>
                </a:lnTo>
                <a:lnTo>
                  <a:pt x="54" y="102"/>
                </a:lnTo>
                <a:lnTo>
                  <a:pt x="18" y="126"/>
                </a:lnTo>
                <a:close/>
              </a:path>
            </a:pathLst>
          </a:custGeom>
          <a:solidFill>
            <a:srgbClr val="002060"/>
          </a:solidFill>
          <a:ln w="9525">
            <a:solidFill>
              <a:schemeClr val="bg2"/>
            </a:solidFill>
            <a:round/>
            <a:headEnd/>
            <a:tailEnd/>
          </a:ln>
        </p:spPr>
        <p:txBody>
          <a:bodyPr/>
          <a:lstStyle/>
          <a:p>
            <a:endParaRPr lang="en-US"/>
          </a:p>
        </p:txBody>
      </p:sp>
      <p:sp>
        <p:nvSpPr>
          <p:cNvPr id="8" name="Freeform 258"/>
          <p:cNvSpPr>
            <a:spLocks/>
          </p:cNvSpPr>
          <p:nvPr/>
        </p:nvSpPr>
        <p:spPr bwMode="auto">
          <a:xfrm>
            <a:off x="5830888" y="1674813"/>
            <a:ext cx="436562" cy="557212"/>
          </a:xfrm>
          <a:custGeom>
            <a:avLst/>
            <a:gdLst/>
            <a:ahLst/>
            <a:cxnLst>
              <a:cxn ang="0">
                <a:pos x="120" y="427"/>
              </a:cxn>
              <a:cxn ang="0">
                <a:pos x="96" y="397"/>
              </a:cxn>
              <a:cxn ang="0">
                <a:pos x="78" y="325"/>
              </a:cxn>
              <a:cxn ang="0">
                <a:pos x="96" y="282"/>
              </a:cxn>
              <a:cxn ang="0">
                <a:pos x="144" y="180"/>
              </a:cxn>
              <a:cxn ang="0">
                <a:pos x="192" y="150"/>
              </a:cxn>
              <a:cxn ang="0">
                <a:pos x="222" y="114"/>
              </a:cxn>
              <a:cxn ang="0">
                <a:pos x="252" y="96"/>
              </a:cxn>
              <a:cxn ang="0">
                <a:pos x="294" y="72"/>
              </a:cxn>
              <a:cxn ang="0">
                <a:pos x="336" y="30"/>
              </a:cxn>
              <a:cxn ang="0">
                <a:pos x="330" y="6"/>
              </a:cxn>
              <a:cxn ang="0">
                <a:pos x="294" y="0"/>
              </a:cxn>
              <a:cxn ang="0">
                <a:pos x="270" y="24"/>
              </a:cxn>
              <a:cxn ang="0">
                <a:pos x="252" y="42"/>
              </a:cxn>
              <a:cxn ang="0">
                <a:pos x="222" y="48"/>
              </a:cxn>
              <a:cxn ang="0">
                <a:pos x="186" y="48"/>
              </a:cxn>
              <a:cxn ang="0">
                <a:pos x="174" y="60"/>
              </a:cxn>
              <a:cxn ang="0">
                <a:pos x="162" y="78"/>
              </a:cxn>
              <a:cxn ang="0">
                <a:pos x="114" y="126"/>
              </a:cxn>
              <a:cxn ang="0">
                <a:pos x="90" y="138"/>
              </a:cxn>
              <a:cxn ang="0">
                <a:pos x="84" y="168"/>
              </a:cxn>
              <a:cxn ang="0">
                <a:pos x="66" y="186"/>
              </a:cxn>
              <a:cxn ang="0">
                <a:pos x="42" y="216"/>
              </a:cxn>
              <a:cxn ang="0">
                <a:pos x="42" y="240"/>
              </a:cxn>
              <a:cxn ang="0">
                <a:pos x="30" y="270"/>
              </a:cxn>
              <a:cxn ang="0">
                <a:pos x="12" y="295"/>
              </a:cxn>
              <a:cxn ang="0">
                <a:pos x="18" y="325"/>
              </a:cxn>
              <a:cxn ang="0">
                <a:pos x="0" y="349"/>
              </a:cxn>
              <a:cxn ang="0">
                <a:pos x="18" y="391"/>
              </a:cxn>
              <a:cxn ang="0">
                <a:pos x="48" y="403"/>
              </a:cxn>
              <a:cxn ang="0">
                <a:pos x="54" y="415"/>
              </a:cxn>
              <a:cxn ang="0">
                <a:pos x="72" y="421"/>
              </a:cxn>
              <a:cxn ang="0">
                <a:pos x="120" y="427"/>
              </a:cxn>
            </a:cxnLst>
            <a:rect l="0" t="0" r="r" b="b"/>
            <a:pathLst>
              <a:path w="336" h="427">
                <a:moveTo>
                  <a:pt x="120" y="427"/>
                </a:moveTo>
                <a:lnTo>
                  <a:pt x="96" y="397"/>
                </a:lnTo>
                <a:lnTo>
                  <a:pt x="78" y="325"/>
                </a:lnTo>
                <a:lnTo>
                  <a:pt x="96" y="282"/>
                </a:lnTo>
                <a:lnTo>
                  <a:pt x="144" y="180"/>
                </a:lnTo>
                <a:lnTo>
                  <a:pt x="192" y="150"/>
                </a:lnTo>
                <a:lnTo>
                  <a:pt x="222" y="114"/>
                </a:lnTo>
                <a:lnTo>
                  <a:pt x="252" y="96"/>
                </a:lnTo>
                <a:lnTo>
                  <a:pt x="294" y="72"/>
                </a:lnTo>
                <a:lnTo>
                  <a:pt x="336" y="30"/>
                </a:lnTo>
                <a:lnTo>
                  <a:pt x="330" y="6"/>
                </a:lnTo>
                <a:lnTo>
                  <a:pt x="294" y="0"/>
                </a:lnTo>
                <a:lnTo>
                  <a:pt x="270" y="24"/>
                </a:lnTo>
                <a:lnTo>
                  <a:pt x="252" y="42"/>
                </a:lnTo>
                <a:lnTo>
                  <a:pt x="222" y="48"/>
                </a:lnTo>
                <a:lnTo>
                  <a:pt x="186" y="48"/>
                </a:lnTo>
                <a:lnTo>
                  <a:pt x="174" y="60"/>
                </a:lnTo>
                <a:lnTo>
                  <a:pt x="162" y="78"/>
                </a:lnTo>
                <a:lnTo>
                  <a:pt x="114" y="126"/>
                </a:lnTo>
                <a:lnTo>
                  <a:pt x="90" y="138"/>
                </a:lnTo>
                <a:lnTo>
                  <a:pt x="84" y="168"/>
                </a:lnTo>
                <a:lnTo>
                  <a:pt x="66" y="186"/>
                </a:lnTo>
                <a:lnTo>
                  <a:pt x="42" y="216"/>
                </a:lnTo>
                <a:lnTo>
                  <a:pt x="42" y="240"/>
                </a:lnTo>
                <a:lnTo>
                  <a:pt x="30" y="270"/>
                </a:lnTo>
                <a:lnTo>
                  <a:pt x="12" y="295"/>
                </a:lnTo>
                <a:lnTo>
                  <a:pt x="18" y="325"/>
                </a:lnTo>
                <a:lnTo>
                  <a:pt x="0" y="349"/>
                </a:lnTo>
                <a:lnTo>
                  <a:pt x="18" y="391"/>
                </a:lnTo>
                <a:lnTo>
                  <a:pt x="48" y="403"/>
                </a:lnTo>
                <a:lnTo>
                  <a:pt x="54" y="415"/>
                </a:lnTo>
                <a:lnTo>
                  <a:pt x="72" y="421"/>
                </a:lnTo>
                <a:lnTo>
                  <a:pt x="120" y="427"/>
                </a:lnTo>
                <a:close/>
              </a:path>
            </a:pathLst>
          </a:custGeom>
          <a:solidFill>
            <a:schemeClr val="bg1"/>
          </a:solidFill>
          <a:ln w="9525">
            <a:solidFill>
              <a:schemeClr val="bg2"/>
            </a:solidFill>
            <a:round/>
            <a:headEnd/>
            <a:tailEnd/>
          </a:ln>
        </p:spPr>
        <p:txBody>
          <a:bodyPr/>
          <a:lstStyle/>
          <a:p>
            <a:endParaRPr lang="en-US"/>
          </a:p>
        </p:txBody>
      </p:sp>
      <p:sp>
        <p:nvSpPr>
          <p:cNvPr id="9" name="Freeform 259"/>
          <p:cNvSpPr>
            <a:spLocks/>
          </p:cNvSpPr>
          <p:nvPr/>
        </p:nvSpPr>
        <p:spPr bwMode="auto">
          <a:xfrm>
            <a:off x="5572125" y="4953000"/>
            <a:ext cx="166688" cy="346075"/>
          </a:xfrm>
          <a:custGeom>
            <a:avLst/>
            <a:gdLst/>
            <a:ahLst/>
            <a:cxnLst>
              <a:cxn ang="0">
                <a:pos x="6" y="217"/>
              </a:cxn>
              <a:cxn ang="0">
                <a:pos x="0" y="193"/>
              </a:cxn>
              <a:cxn ang="0">
                <a:pos x="12" y="169"/>
              </a:cxn>
              <a:cxn ang="0">
                <a:pos x="24" y="139"/>
              </a:cxn>
              <a:cxn ang="0">
                <a:pos x="12" y="91"/>
              </a:cxn>
              <a:cxn ang="0">
                <a:pos x="30" y="78"/>
              </a:cxn>
              <a:cxn ang="0">
                <a:pos x="54" y="60"/>
              </a:cxn>
              <a:cxn ang="0">
                <a:pos x="78" y="24"/>
              </a:cxn>
              <a:cxn ang="0">
                <a:pos x="108" y="0"/>
              </a:cxn>
              <a:cxn ang="0">
                <a:pos x="126" y="24"/>
              </a:cxn>
              <a:cxn ang="0">
                <a:pos x="126" y="66"/>
              </a:cxn>
              <a:cxn ang="0">
                <a:pos x="126" y="91"/>
              </a:cxn>
              <a:cxn ang="0">
                <a:pos x="78" y="253"/>
              </a:cxn>
              <a:cxn ang="0">
                <a:pos x="54" y="259"/>
              </a:cxn>
              <a:cxn ang="0">
                <a:pos x="30" y="265"/>
              </a:cxn>
              <a:cxn ang="0">
                <a:pos x="6" y="247"/>
              </a:cxn>
              <a:cxn ang="0">
                <a:pos x="6" y="217"/>
              </a:cxn>
            </a:cxnLst>
            <a:rect l="0" t="0" r="r" b="b"/>
            <a:pathLst>
              <a:path w="126" h="265">
                <a:moveTo>
                  <a:pt x="6" y="217"/>
                </a:moveTo>
                <a:lnTo>
                  <a:pt x="0" y="193"/>
                </a:lnTo>
                <a:lnTo>
                  <a:pt x="12" y="169"/>
                </a:lnTo>
                <a:lnTo>
                  <a:pt x="24" y="139"/>
                </a:lnTo>
                <a:lnTo>
                  <a:pt x="12" y="91"/>
                </a:lnTo>
                <a:lnTo>
                  <a:pt x="30" y="78"/>
                </a:lnTo>
                <a:lnTo>
                  <a:pt x="54" y="60"/>
                </a:lnTo>
                <a:lnTo>
                  <a:pt x="78" y="24"/>
                </a:lnTo>
                <a:lnTo>
                  <a:pt x="108" y="0"/>
                </a:lnTo>
                <a:lnTo>
                  <a:pt x="126" y="24"/>
                </a:lnTo>
                <a:lnTo>
                  <a:pt x="126" y="66"/>
                </a:lnTo>
                <a:lnTo>
                  <a:pt x="126" y="91"/>
                </a:lnTo>
                <a:lnTo>
                  <a:pt x="78" y="253"/>
                </a:lnTo>
                <a:lnTo>
                  <a:pt x="54" y="259"/>
                </a:lnTo>
                <a:lnTo>
                  <a:pt x="30" y="265"/>
                </a:lnTo>
                <a:lnTo>
                  <a:pt x="6" y="247"/>
                </a:lnTo>
                <a:lnTo>
                  <a:pt x="6" y="217"/>
                </a:lnTo>
                <a:close/>
              </a:path>
            </a:pathLst>
          </a:custGeom>
          <a:solidFill>
            <a:schemeClr val="bg1"/>
          </a:solidFill>
          <a:ln w="9525">
            <a:solidFill>
              <a:schemeClr val="bg2"/>
            </a:solidFill>
            <a:round/>
            <a:headEnd/>
            <a:tailEnd/>
          </a:ln>
        </p:spPr>
        <p:txBody>
          <a:bodyPr/>
          <a:lstStyle/>
          <a:p>
            <a:endParaRPr lang="en-US"/>
          </a:p>
        </p:txBody>
      </p:sp>
      <p:sp>
        <p:nvSpPr>
          <p:cNvPr id="10" name="Freeform 266"/>
          <p:cNvSpPr>
            <a:spLocks/>
          </p:cNvSpPr>
          <p:nvPr/>
        </p:nvSpPr>
        <p:spPr bwMode="auto">
          <a:xfrm>
            <a:off x="8650288" y="5749925"/>
            <a:ext cx="179387" cy="204788"/>
          </a:xfrm>
          <a:custGeom>
            <a:avLst/>
            <a:gdLst/>
            <a:ahLst/>
            <a:cxnLst>
              <a:cxn ang="0">
                <a:pos x="0" y="133"/>
              </a:cxn>
              <a:cxn ang="0">
                <a:pos x="18" y="97"/>
              </a:cxn>
              <a:cxn ang="0">
                <a:pos x="30" y="79"/>
              </a:cxn>
              <a:cxn ang="0">
                <a:pos x="66" y="60"/>
              </a:cxn>
              <a:cxn ang="0">
                <a:pos x="78" y="54"/>
              </a:cxn>
              <a:cxn ang="0">
                <a:pos x="90" y="30"/>
              </a:cxn>
              <a:cxn ang="0">
                <a:pos x="102" y="0"/>
              </a:cxn>
              <a:cxn ang="0">
                <a:pos x="114" y="12"/>
              </a:cxn>
              <a:cxn ang="0">
                <a:pos x="138" y="18"/>
              </a:cxn>
              <a:cxn ang="0">
                <a:pos x="138" y="36"/>
              </a:cxn>
              <a:cxn ang="0">
                <a:pos x="114" y="54"/>
              </a:cxn>
              <a:cxn ang="0">
                <a:pos x="102" y="67"/>
              </a:cxn>
              <a:cxn ang="0">
                <a:pos x="78" y="91"/>
              </a:cxn>
              <a:cxn ang="0">
                <a:pos x="72" y="115"/>
              </a:cxn>
              <a:cxn ang="0">
                <a:pos x="66" y="151"/>
              </a:cxn>
              <a:cxn ang="0">
                <a:pos x="36" y="157"/>
              </a:cxn>
              <a:cxn ang="0">
                <a:pos x="18" y="151"/>
              </a:cxn>
              <a:cxn ang="0">
                <a:pos x="0" y="133"/>
              </a:cxn>
            </a:cxnLst>
            <a:rect l="0" t="0" r="r" b="b"/>
            <a:pathLst>
              <a:path w="138" h="157">
                <a:moveTo>
                  <a:pt x="0" y="133"/>
                </a:moveTo>
                <a:lnTo>
                  <a:pt x="18" y="97"/>
                </a:lnTo>
                <a:lnTo>
                  <a:pt x="30" y="79"/>
                </a:lnTo>
                <a:lnTo>
                  <a:pt x="66" y="60"/>
                </a:lnTo>
                <a:lnTo>
                  <a:pt x="78" y="54"/>
                </a:lnTo>
                <a:lnTo>
                  <a:pt x="90" y="30"/>
                </a:lnTo>
                <a:lnTo>
                  <a:pt x="102" y="0"/>
                </a:lnTo>
                <a:lnTo>
                  <a:pt x="114" y="12"/>
                </a:lnTo>
                <a:lnTo>
                  <a:pt x="138" y="18"/>
                </a:lnTo>
                <a:lnTo>
                  <a:pt x="138" y="36"/>
                </a:lnTo>
                <a:lnTo>
                  <a:pt x="114" y="54"/>
                </a:lnTo>
                <a:lnTo>
                  <a:pt x="102" y="67"/>
                </a:lnTo>
                <a:lnTo>
                  <a:pt x="78" y="91"/>
                </a:lnTo>
                <a:lnTo>
                  <a:pt x="72" y="115"/>
                </a:lnTo>
                <a:lnTo>
                  <a:pt x="66" y="151"/>
                </a:lnTo>
                <a:lnTo>
                  <a:pt x="36" y="157"/>
                </a:lnTo>
                <a:lnTo>
                  <a:pt x="18" y="151"/>
                </a:lnTo>
                <a:lnTo>
                  <a:pt x="0" y="133"/>
                </a:lnTo>
                <a:close/>
              </a:path>
            </a:pathLst>
          </a:custGeom>
          <a:solidFill>
            <a:schemeClr val="bg1"/>
          </a:solidFill>
          <a:ln w="9525">
            <a:solidFill>
              <a:schemeClr val="bg2"/>
            </a:solidFill>
            <a:round/>
            <a:headEnd/>
            <a:tailEnd/>
          </a:ln>
        </p:spPr>
        <p:txBody>
          <a:bodyPr/>
          <a:lstStyle/>
          <a:p>
            <a:endParaRPr lang="en-US"/>
          </a:p>
        </p:txBody>
      </p:sp>
      <p:sp>
        <p:nvSpPr>
          <p:cNvPr id="11" name="Freeform 267"/>
          <p:cNvSpPr>
            <a:spLocks/>
          </p:cNvSpPr>
          <p:nvPr/>
        </p:nvSpPr>
        <p:spPr bwMode="auto">
          <a:xfrm>
            <a:off x="8805863" y="5565775"/>
            <a:ext cx="125412" cy="201613"/>
          </a:xfrm>
          <a:custGeom>
            <a:avLst/>
            <a:gdLst/>
            <a:ahLst/>
            <a:cxnLst>
              <a:cxn ang="0">
                <a:pos x="6" y="108"/>
              </a:cxn>
              <a:cxn ang="0">
                <a:pos x="24" y="78"/>
              </a:cxn>
              <a:cxn ang="0">
                <a:pos x="24" y="54"/>
              </a:cxn>
              <a:cxn ang="0">
                <a:pos x="0" y="0"/>
              </a:cxn>
              <a:cxn ang="0">
                <a:pos x="30" y="12"/>
              </a:cxn>
              <a:cxn ang="0">
                <a:pos x="30" y="42"/>
              </a:cxn>
              <a:cxn ang="0">
                <a:pos x="42" y="60"/>
              </a:cxn>
              <a:cxn ang="0">
                <a:pos x="60" y="78"/>
              </a:cxn>
              <a:cxn ang="0">
                <a:pos x="84" y="66"/>
              </a:cxn>
              <a:cxn ang="0">
                <a:pos x="96" y="78"/>
              </a:cxn>
              <a:cxn ang="0">
                <a:pos x="90" y="90"/>
              </a:cxn>
              <a:cxn ang="0">
                <a:pos x="78" y="102"/>
              </a:cxn>
              <a:cxn ang="0">
                <a:pos x="66" y="114"/>
              </a:cxn>
              <a:cxn ang="0">
                <a:pos x="60" y="132"/>
              </a:cxn>
              <a:cxn ang="0">
                <a:pos x="42" y="156"/>
              </a:cxn>
              <a:cxn ang="0">
                <a:pos x="24" y="144"/>
              </a:cxn>
              <a:cxn ang="0">
                <a:pos x="30" y="126"/>
              </a:cxn>
              <a:cxn ang="0">
                <a:pos x="6" y="108"/>
              </a:cxn>
            </a:cxnLst>
            <a:rect l="0" t="0" r="r" b="b"/>
            <a:pathLst>
              <a:path w="96" h="156">
                <a:moveTo>
                  <a:pt x="6" y="108"/>
                </a:moveTo>
                <a:lnTo>
                  <a:pt x="24" y="78"/>
                </a:lnTo>
                <a:lnTo>
                  <a:pt x="24" y="54"/>
                </a:lnTo>
                <a:lnTo>
                  <a:pt x="0" y="0"/>
                </a:lnTo>
                <a:lnTo>
                  <a:pt x="30" y="12"/>
                </a:lnTo>
                <a:lnTo>
                  <a:pt x="30" y="42"/>
                </a:lnTo>
                <a:lnTo>
                  <a:pt x="42" y="60"/>
                </a:lnTo>
                <a:lnTo>
                  <a:pt x="60" y="78"/>
                </a:lnTo>
                <a:lnTo>
                  <a:pt x="84" y="66"/>
                </a:lnTo>
                <a:lnTo>
                  <a:pt x="96" y="78"/>
                </a:lnTo>
                <a:lnTo>
                  <a:pt x="90" y="90"/>
                </a:lnTo>
                <a:lnTo>
                  <a:pt x="78" y="102"/>
                </a:lnTo>
                <a:lnTo>
                  <a:pt x="66" y="114"/>
                </a:lnTo>
                <a:lnTo>
                  <a:pt x="60" y="132"/>
                </a:lnTo>
                <a:lnTo>
                  <a:pt x="42" y="156"/>
                </a:lnTo>
                <a:lnTo>
                  <a:pt x="24" y="144"/>
                </a:lnTo>
                <a:lnTo>
                  <a:pt x="30" y="126"/>
                </a:lnTo>
                <a:lnTo>
                  <a:pt x="6" y="108"/>
                </a:lnTo>
                <a:close/>
              </a:path>
            </a:pathLst>
          </a:custGeom>
          <a:solidFill>
            <a:schemeClr val="bg1"/>
          </a:solidFill>
          <a:ln w="9525">
            <a:solidFill>
              <a:schemeClr val="bg2"/>
            </a:solidFill>
            <a:round/>
            <a:headEnd/>
            <a:tailEnd/>
          </a:ln>
        </p:spPr>
        <p:txBody>
          <a:bodyPr/>
          <a:lstStyle/>
          <a:p>
            <a:endParaRPr lang="en-US"/>
          </a:p>
        </p:txBody>
      </p:sp>
      <p:sp>
        <p:nvSpPr>
          <p:cNvPr id="12" name="Freeform 268"/>
          <p:cNvSpPr>
            <a:spLocks/>
          </p:cNvSpPr>
          <p:nvPr/>
        </p:nvSpPr>
        <p:spPr bwMode="auto">
          <a:xfrm>
            <a:off x="7323138" y="4938713"/>
            <a:ext cx="989012" cy="750887"/>
          </a:xfrm>
          <a:custGeom>
            <a:avLst/>
            <a:gdLst/>
            <a:ahLst/>
            <a:cxnLst>
              <a:cxn ang="0">
                <a:pos x="36" y="415"/>
              </a:cxn>
              <a:cxn ang="0">
                <a:pos x="6" y="307"/>
              </a:cxn>
              <a:cxn ang="0">
                <a:pos x="0" y="247"/>
              </a:cxn>
              <a:cxn ang="0">
                <a:pos x="30" y="193"/>
              </a:cxn>
              <a:cxn ang="0">
                <a:pos x="114" y="151"/>
              </a:cxn>
              <a:cxn ang="0">
                <a:pos x="156" y="109"/>
              </a:cxn>
              <a:cxn ang="0">
                <a:pos x="204" y="90"/>
              </a:cxn>
              <a:cxn ang="0">
                <a:pos x="264" y="48"/>
              </a:cxn>
              <a:cxn ang="0">
                <a:pos x="300" y="66"/>
              </a:cxn>
              <a:cxn ang="0">
                <a:pos x="330" y="24"/>
              </a:cxn>
              <a:cxn ang="0">
                <a:pos x="372" y="0"/>
              </a:cxn>
              <a:cxn ang="0">
                <a:pos x="438" y="12"/>
              </a:cxn>
              <a:cxn ang="0">
                <a:pos x="420" y="66"/>
              </a:cxn>
              <a:cxn ang="0">
                <a:pos x="468" y="78"/>
              </a:cxn>
              <a:cxn ang="0">
                <a:pos x="510" y="109"/>
              </a:cxn>
              <a:cxn ang="0">
                <a:pos x="540" y="30"/>
              </a:cxn>
              <a:cxn ang="0">
                <a:pos x="576" y="42"/>
              </a:cxn>
              <a:cxn ang="0">
                <a:pos x="594" y="60"/>
              </a:cxn>
              <a:cxn ang="0">
                <a:pos x="642" y="151"/>
              </a:cxn>
              <a:cxn ang="0">
                <a:pos x="690" y="199"/>
              </a:cxn>
              <a:cxn ang="0">
                <a:pos x="714" y="241"/>
              </a:cxn>
              <a:cxn ang="0">
                <a:pos x="751" y="289"/>
              </a:cxn>
              <a:cxn ang="0">
                <a:pos x="757" y="379"/>
              </a:cxn>
              <a:cxn ang="0">
                <a:pos x="696" y="523"/>
              </a:cxn>
              <a:cxn ang="0">
                <a:pos x="684" y="547"/>
              </a:cxn>
              <a:cxn ang="0">
                <a:pos x="636" y="577"/>
              </a:cxn>
              <a:cxn ang="0">
                <a:pos x="594" y="559"/>
              </a:cxn>
              <a:cxn ang="0">
                <a:pos x="534" y="553"/>
              </a:cxn>
              <a:cxn ang="0">
                <a:pos x="480" y="505"/>
              </a:cxn>
              <a:cxn ang="0">
                <a:pos x="444" y="487"/>
              </a:cxn>
              <a:cxn ang="0">
                <a:pos x="378" y="421"/>
              </a:cxn>
              <a:cxn ang="0">
                <a:pos x="264" y="415"/>
              </a:cxn>
              <a:cxn ang="0">
                <a:pos x="198" y="451"/>
              </a:cxn>
              <a:cxn ang="0">
                <a:pos x="138" y="457"/>
              </a:cxn>
              <a:cxn ang="0">
                <a:pos x="84" y="487"/>
              </a:cxn>
              <a:cxn ang="0">
                <a:pos x="30" y="463"/>
              </a:cxn>
            </a:cxnLst>
            <a:rect l="0" t="0" r="r" b="b"/>
            <a:pathLst>
              <a:path w="757" h="577">
                <a:moveTo>
                  <a:pt x="30" y="463"/>
                </a:moveTo>
                <a:lnTo>
                  <a:pt x="36" y="415"/>
                </a:lnTo>
                <a:lnTo>
                  <a:pt x="30" y="385"/>
                </a:lnTo>
                <a:lnTo>
                  <a:pt x="6" y="307"/>
                </a:lnTo>
                <a:lnTo>
                  <a:pt x="6" y="283"/>
                </a:lnTo>
                <a:lnTo>
                  <a:pt x="0" y="247"/>
                </a:lnTo>
                <a:lnTo>
                  <a:pt x="6" y="217"/>
                </a:lnTo>
                <a:lnTo>
                  <a:pt x="30" y="193"/>
                </a:lnTo>
                <a:lnTo>
                  <a:pt x="78" y="175"/>
                </a:lnTo>
                <a:lnTo>
                  <a:pt x="114" y="151"/>
                </a:lnTo>
                <a:lnTo>
                  <a:pt x="144" y="145"/>
                </a:lnTo>
                <a:lnTo>
                  <a:pt x="156" y="109"/>
                </a:lnTo>
                <a:lnTo>
                  <a:pt x="180" y="97"/>
                </a:lnTo>
                <a:lnTo>
                  <a:pt x="204" y="90"/>
                </a:lnTo>
                <a:lnTo>
                  <a:pt x="240" y="60"/>
                </a:lnTo>
                <a:lnTo>
                  <a:pt x="264" y="48"/>
                </a:lnTo>
                <a:lnTo>
                  <a:pt x="282" y="60"/>
                </a:lnTo>
                <a:lnTo>
                  <a:pt x="300" y="66"/>
                </a:lnTo>
                <a:lnTo>
                  <a:pt x="312" y="42"/>
                </a:lnTo>
                <a:lnTo>
                  <a:pt x="330" y="24"/>
                </a:lnTo>
                <a:lnTo>
                  <a:pt x="360" y="18"/>
                </a:lnTo>
                <a:lnTo>
                  <a:pt x="372" y="0"/>
                </a:lnTo>
                <a:lnTo>
                  <a:pt x="396" y="6"/>
                </a:lnTo>
                <a:lnTo>
                  <a:pt x="438" y="12"/>
                </a:lnTo>
                <a:lnTo>
                  <a:pt x="432" y="36"/>
                </a:lnTo>
                <a:lnTo>
                  <a:pt x="420" y="66"/>
                </a:lnTo>
                <a:lnTo>
                  <a:pt x="438" y="78"/>
                </a:lnTo>
                <a:lnTo>
                  <a:pt x="468" y="78"/>
                </a:lnTo>
                <a:lnTo>
                  <a:pt x="492" y="115"/>
                </a:lnTo>
                <a:lnTo>
                  <a:pt x="510" y="109"/>
                </a:lnTo>
                <a:lnTo>
                  <a:pt x="540" y="90"/>
                </a:lnTo>
                <a:lnTo>
                  <a:pt x="540" y="30"/>
                </a:lnTo>
                <a:lnTo>
                  <a:pt x="564" y="0"/>
                </a:lnTo>
                <a:lnTo>
                  <a:pt x="576" y="42"/>
                </a:lnTo>
                <a:lnTo>
                  <a:pt x="582" y="54"/>
                </a:lnTo>
                <a:lnTo>
                  <a:pt x="594" y="60"/>
                </a:lnTo>
                <a:lnTo>
                  <a:pt x="612" y="121"/>
                </a:lnTo>
                <a:lnTo>
                  <a:pt x="642" y="151"/>
                </a:lnTo>
                <a:lnTo>
                  <a:pt x="678" y="163"/>
                </a:lnTo>
                <a:lnTo>
                  <a:pt x="690" y="199"/>
                </a:lnTo>
                <a:lnTo>
                  <a:pt x="708" y="211"/>
                </a:lnTo>
                <a:lnTo>
                  <a:pt x="714" y="241"/>
                </a:lnTo>
                <a:lnTo>
                  <a:pt x="751" y="265"/>
                </a:lnTo>
                <a:lnTo>
                  <a:pt x="751" y="289"/>
                </a:lnTo>
                <a:lnTo>
                  <a:pt x="757" y="325"/>
                </a:lnTo>
                <a:lnTo>
                  <a:pt x="757" y="379"/>
                </a:lnTo>
                <a:lnTo>
                  <a:pt x="714" y="469"/>
                </a:lnTo>
                <a:lnTo>
                  <a:pt x="696" y="523"/>
                </a:lnTo>
                <a:lnTo>
                  <a:pt x="696" y="547"/>
                </a:lnTo>
                <a:lnTo>
                  <a:pt x="684" y="547"/>
                </a:lnTo>
                <a:lnTo>
                  <a:pt x="660" y="559"/>
                </a:lnTo>
                <a:lnTo>
                  <a:pt x="636" y="577"/>
                </a:lnTo>
                <a:lnTo>
                  <a:pt x="618" y="577"/>
                </a:lnTo>
                <a:lnTo>
                  <a:pt x="594" y="559"/>
                </a:lnTo>
                <a:lnTo>
                  <a:pt x="576" y="571"/>
                </a:lnTo>
                <a:lnTo>
                  <a:pt x="534" y="553"/>
                </a:lnTo>
                <a:lnTo>
                  <a:pt x="498" y="535"/>
                </a:lnTo>
                <a:lnTo>
                  <a:pt x="480" y="505"/>
                </a:lnTo>
                <a:lnTo>
                  <a:pt x="468" y="481"/>
                </a:lnTo>
                <a:lnTo>
                  <a:pt x="444" y="487"/>
                </a:lnTo>
                <a:lnTo>
                  <a:pt x="420" y="463"/>
                </a:lnTo>
                <a:lnTo>
                  <a:pt x="378" y="421"/>
                </a:lnTo>
                <a:lnTo>
                  <a:pt x="312" y="409"/>
                </a:lnTo>
                <a:lnTo>
                  <a:pt x="264" y="415"/>
                </a:lnTo>
                <a:lnTo>
                  <a:pt x="204" y="433"/>
                </a:lnTo>
                <a:lnTo>
                  <a:pt x="198" y="451"/>
                </a:lnTo>
                <a:lnTo>
                  <a:pt x="162" y="457"/>
                </a:lnTo>
                <a:lnTo>
                  <a:pt x="138" y="457"/>
                </a:lnTo>
                <a:lnTo>
                  <a:pt x="120" y="475"/>
                </a:lnTo>
                <a:lnTo>
                  <a:pt x="84" y="487"/>
                </a:lnTo>
                <a:lnTo>
                  <a:pt x="60" y="487"/>
                </a:lnTo>
                <a:lnTo>
                  <a:pt x="30" y="463"/>
                </a:lnTo>
                <a:close/>
              </a:path>
            </a:pathLst>
          </a:custGeom>
          <a:solidFill>
            <a:schemeClr val="bg1"/>
          </a:solidFill>
          <a:ln w="9525" cap="flat" cmpd="sng">
            <a:solidFill>
              <a:schemeClr val="bg2"/>
            </a:solidFill>
            <a:prstDash val="solid"/>
            <a:round/>
            <a:headEnd type="none" w="med" len="med"/>
            <a:tailEnd type="none" w="med" len="med"/>
          </a:ln>
          <a:effectLst/>
        </p:spPr>
        <p:txBody>
          <a:bodyPr/>
          <a:lstStyle/>
          <a:p>
            <a:endParaRPr lang="en-US"/>
          </a:p>
        </p:txBody>
      </p:sp>
      <p:sp>
        <p:nvSpPr>
          <p:cNvPr id="13" name="Freeform 269"/>
          <p:cNvSpPr>
            <a:spLocks/>
          </p:cNvSpPr>
          <p:nvPr/>
        </p:nvSpPr>
        <p:spPr bwMode="auto">
          <a:xfrm>
            <a:off x="8099425" y="5734050"/>
            <a:ext cx="87313" cy="119063"/>
          </a:xfrm>
          <a:custGeom>
            <a:avLst/>
            <a:gdLst/>
            <a:ahLst/>
            <a:cxnLst>
              <a:cxn ang="0">
                <a:pos x="0" y="18"/>
              </a:cxn>
              <a:cxn ang="0">
                <a:pos x="12" y="48"/>
              </a:cxn>
              <a:cxn ang="0">
                <a:pos x="18" y="72"/>
              </a:cxn>
              <a:cxn ang="0">
                <a:pos x="36" y="91"/>
              </a:cxn>
              <a:cxn ang="0">
                <a:pos x="48" y="66"/>
              </a:cxn>
              <a:cxn ang="0">
                <a:pos x="66" y="30"/>
              </a:cxn>
              <a:cxn ang="0">
                <a:pos x="66" y="0"/>
              </a:cxn>
              <a:cxn ang="0">
                <a:pos x="42" y="12"/>
              </a:cxn>
              <a:cxn ang="0">
                <a:pos x="0" y="18"/>
              </a:cxn>
            </a:cxnLst>
            <a:rect l="0" t="0" r="r" b="b"/>
            <a:pathLst>
              <a:path w="66" h="91">
                <a:moveTo>
                  <a:pt x="0" y="18"/>
                </a:moveTo>
                <a:lnTo>
                  <a:pt x="12" y="48"/>
                </a:lnTo>
                <a:lnTo>
                  <a:pt x="18" y="72"/>
                </a:lnTo>
                <a:lnTo>
                  <a:pt x="36" y="91"/>
                </a:lnTo>
                <a:lnTo>
                  <a:pt x="48" y="66"/>
                </a:lnTo>
                <a:lnTo>
                  <a:pt x="66" y="30"/>
                </a:lnTo>
                <a:lnTo>
                  <a:pt x="66" y="0"/>
                </a:lnTo>
                <a:lnTo>
                  <a:pt x="42" y="12"/>
                </a:lnTo>
                <a:lnTo>
                  <a:pt x="0" y="18"/>
                </a:lnTo>
                <a:close/>
              </a:path>
            </a:pathLst>
          </a:custGeom>
          <a:solidFill>
            <a:schemeClr val="bg1"/>
          </a:solidFill>
          <a:ln w="9525">
            <a:solidFill>
              <a:schemeClr val="bg2"/>
            </a:solidFill>
            <a:round/>
            <a:headEnd/>
            <a:tailEnd/>
          </a:ln>
        </p:spPr>
        <p:txBody>
          <a:bodyPr/>
          <a:lstStyle/>
          <a:p>
            <a:endParaRPr lang="en-US"/>
          </a:p>
        </p:txBody>
      </p:sp>
      <p:sp>
        <p:nvSpPr>
          <p:cNvPr id="14" name="Freeform 270"/>
          <p:cNvSpPr>
            <a:spLocks/>
          </p:cNvSpPr>
          <p:nvPr/>
        </p:nvSpPr>
        <p:spPr bwMode="auto">
          <a:xfrm>
            <a:off x="6899275" y="4525963"/>
            <a:ext cx="241300" cy="265112"/>
          </a:xfrm>
          <a:custGeom>
            <a:avLst/>
            <a:gdLst/>
            <a:ahLst/>
            <a:cxnLst>
              <a:cxn ang="0">
                <a:pos x="0" y="0"/>
              </a:cxn>
              <a:cxn ang="0">
                <a:pos x="4" y="0"/>
              </a:cxn>
              <a:cxn ang="0">
                <a:pos x="8" y="6"/>
              </a:cxn>
              <a:cxn ang="0">
                <a:pos x="11" y="8"/>
              </a:cxn>
              <a:cxn ang="0">
                <a:pos x="16" y="10"/>
              </a:cxn>
              <a:cxn ang="0">
                <a:pos x="24" y="17"/>
              </a:cxn>
              <a:cxn ang="0">
                <a:pos x="26" y="20"/>
              </a:cxn>
              <a:cxn ang="0">
                <a:pos x="30" y="25"/>
              </a:cxn>
              <a:cxn ang="0">
                <a:pos x="31" y="31"/>
              </a:cxn>
              <a:cxn ang="0">
                <a:pos x="27" y="34"/>
              </a:cxn>
              <a:cxn ang="0">
                <a:pos x="21" y="29"/>
              </a:cxn>
              <a:cxn ang="0">
                <a:pos x="15" y="26"/>
              </a:cxn>
              <a:cxn ang="0">
                <a:pos x="12" y="18"/>
              </a:cxn>
              <a:cxn ang="0">
                <a:pos x="9" y="16"/>
              </a:cxn>
              <a:cxn ang="0">
                <a:pos x="6" y="12"/>
              </a:cxn>
              <a:cxn ang="0">
                <a:pos x="1" y="8"/>
              </a:cxn>
              <a:cxn ang="0">
                <a:pos x="0" y="0"/>
              </a:cxn>
            </a:cxnLst>
            <a:rect l="0" t="0" r="r" b="b"/>
            <a:pathLst>
              <a:path w="31" h="34">
                <a:moveTo>
                  <a:pt x="0" y="0"/>
                </a:moveTo>
                <a:cubicBezTo>
                  <a:pt x="4" y="0"/>
                  <a:pt x="4" y="0"/>
                  <a:pt x="4" y="0"/>
                </a:cubicBezTo>
                <a:cubicBezTo>
                  <a:pt x="8" y="6"/>
                  <a:pt x="8" y="6"/>
                  <a:pt x="8" y="6"/>
                </a:cubicBezTo>
                <a:cubicBezTo>
                  <a:pt x="11" y="8"/>
                  <a:pt x="11" y="8"/>
                  <a:pt x="11" y="8"/>
                </a:cubicBezTo>
                <a:cubicBezTo>
                  <a:pt x="16" y="10"/>
                  <a:pt x="16" y="10"/>
                  <a:pt x="16" y="10"/>
                </a:cubicBezTo>
                <a:cubicBezTo>
                  <a:pt x="24" y="17"/>
                  <a:pt x="24" y="17"/>
                  <a:pt x="24" y="17"/>
                </a:cubicBezTo>
                <a:cubicBezTo>
                  <a:pt x="26" y="20"/>
                  <a:pt x="26" y="20"/>
                  <a:pt x="26" y="20"/>
                </a:cubicBezTo>
                <a:cubicBezTo>
                  <a:pt x="30" y="25"/>
                  <a:pt x="30" y="25"/>
                  <a:pt x="30" y="25"/>
                </a:cubicBezTo>
                <a:cubicBezTo>
                  <a:pt x="31" y="31"/>
                  <a:pt x="31" y="31"/>
                  <a:pt x="31" y="31"/>
                </a:cubicBezTo>
                <a:cubicBezTo>
                  <a:pt x="27" y="34"/>
                  <a:pt x="27" y="34"/>
                  <a:pt x="27" y="34"/>
                </a:cubicBezTo>
                <a:cubicBezTo>
                  <a:pt x="21" y="29"/>
                  <a:pt x="21" y="29"/>
                  <a:pt x="21" y="29"/>
                </a:cubicBezTo>
                <a:cubicBezTo>
                  <a:pt x="15" y="26"/>
                  <a:pt x="15" y="26"/>
                  <a:pt x="15" y="26"/>
                </a:cubicBezTo>
                <a:cubicBezTo>
                  <a:pt x="12" y="18"/>
                  <a:pt x="12" y="18"/>
                  <a:pt x="12" y="18"/>
                </a:cubicBezTo>
                <a:cubicBezTo>
                  <a:pt x="9" y="16"/>
                  <a:pt x="9" y="16"/>
                  <a:pt x="9" y="16"/>
                </a:cubicBezTo>
                <a:cubicBezTo>
                  <a:pt x="9" y="16"/>
                  <a:pt x="7" y="13"/>
                  <a:pt x="6" y="12"/>
                </a:cubicBezTo>
                <a:cubicBezTo>
                  <a:pt x="4" y="11"/>
                  <a:pt x="1" y="8"/>
                  <a:pt x="1" y="8"/>
                </a:cubicBezTo>
                <a:lnTo>
                  <a:pt x="0" y="0"/>
                </a:lnTo>
                <a:close/>
              </a:path>
            </a:pathLst>
          </a:custGeom>
          <a:solidFill>
            <a:schemeClr val="bg1"/>
          </a:solidFill>
          <a:ln w="9525">
            <a:solidFill>
              <a:schemeClr val="bg2"/>
            </a:solidFill>
            <a:round/>
            <a:headEnd/>
            <a:tailEnd/>
          </a:ln>
        </p:spPr>
        <p:txBody>
          <a:bodyPr/>
          <a:lstStyle/>
          <a:p>
            <a:endParaRPr lang="en-US"/>
          </a:p>
        </p:txBody>
      </p:sp>
      <p:sp>
        <p:nvSpPr>
          <p:cNvPr id="15" name="Freeform 271"/>
          <p:cNvSpPr>
            <a:spLocks/>
          </p:cNvSpPr>
          <p:nvPr/>
        </p:nvSpPr>
        <p:spPr bwMode="auto">
          <a:xfrm>
            <a:off x="7229475" y="4478338"/>
            <a:ext cx="227013" cy="265112"/>
          </a:xfrm>
          <a:custGeom>
            <a:avLst/>
            <a:gdLst/>
            <a:ahLst/>
            <a:cxnLst>
              <a:cxn ang="0">
                <a:pos x="12" y="168"/>
              </a:cxn>
              <a:cxn ang="0">
                <a:pos x="0" y="144"/>
              </a:cxn>
              <a:cxn ang="0">
                <a:pos x="0" y="108"/>
              </a:cxn>
              <a:cxn ang="0">
                <a:pos x="12" y="90"/>
              </a:cxn>
              <a:cxn ang="0">
                <a:pos x="36" y="84"/>
              </a:cxn>
              <a:cxn ang="0">
                <a:pos x="60" y="66"/>
              </a:cxn>
              <a:cxn ang="0">
                <a:pos x="96" y="24"/>
              </a:cxn>
              <a:cxn ang="0">
                <a:pos x="138" y="0"/>
              </a:cxn>
              <a:cxn ang="0">
                <a:pos x="162" y="12"/>
              </a:cxn>
              <a:cxn ang="0">
                <a:pos x="174" y="30"/>
              </a:cxn>
              <a:cxn ang="0">
                <a:pos x="156" y="48"/>
              </a:cxn>
              <a:cxn ang="0">
                <a:pos x="150" y="66"/>
              </a:cxn>
              <a:cxn ang="0">
                <a:pos x="156" y="90"/>
              </a:cxn>
              <a:cxn ang="0">
                <a:pos x="174" y="108"/>
              </a:cxn>
              <a:cxn ang="0">
                <a:pos x="156" y="120"/>
              </a:cxn>
              <a:cxn ang="0">
                <a:pos x="150" y="132"/>
              </a:cxn>
              <a:cxn ang="0">
                <a:pos x="138" y="150"/>
              </a:cxn>
              <a:cxn ang="0">
                <a:pos x="126" y="168"/>
              </a:cxn>
              <a:cxn ang="0">
                <a:pos x="114" y="198"/>
              </a:cxn>
              <a:cxn ang="0">
                <a:pos x="90" y="204"/>
              </a:cxn>
              <a:cxn ang="0">
                <a:pos x="72" y="192"/>
              </a:cxn>
              <a:cxn ang="0">
                <a:pos x="42" y="192"/>
              </a:cxn>
              <a:cxn ang="0">
                <a:pos x="24" y="192"/>
              </a:cxn>
              <a:cxn ang="0">
                <a:pos x="12" y="168"/>
              </a:cxn>
            </a:cxnLst>
            <a:rect l="0" t="0" r="r" b="b"/>
            <a:pathLst>
              <a:path w="174" h="204">
                <a:moveTo>
                  <a:pt x="12" y="168"/>
                </a:moveTo>
                <a:lnTo>
                  <a:pt x="0" y="144"/>
                </a:lnTo>
                <a:lnTo>
                  <a:pt x="0" y="108"/>
                </a:lnTo>
                <a:lnTo>
                  <a:pt x="12" y="90"/>
                </a:lnTo>
                <a:lnTo>
                  <a:pt x="36" y="84"/>
                </a:lnTo>
                <a:lnTo>
                  <a:pt x="60" y="66"/>
                </a:lnTo>
                <a:lnTo>
                  <a:pt x="96" y="24"/>
                </a:lnTo>
                <a:lnTo>
                  <a:pt x="138" y="0"/>
                </a:lnTo>
                <a:lnTo>
                  <a:pt x="162" y="12"/>
                </a:lnTo>
                <a:lnTo>
                  <a:pt x="174" y="30"/>
                </a:lnTo>
                <a:lnTo>
                  <a:pt x="156" y="48"/>
                </a:lnTo>
                <a:lnTo>
                  <a:pt x="150" y="66"/>
                </a:lnTo>
                <a:lnTo>
                  <a:pt x="156" y="90"/>
                </a:lnTo>
                <a:lnTo>
                  <a:pt x="174" y="108"/>
                </a:lnTo>
                <a:lnTo>
                  <a:pt x="156" y="120"/>
                </a:lnTo>
                <a:lnTo>
                  <a:pt x="150" y="132"/>
                </a:lnTo>
                <a:lnTo>
                  <a:pt x="138" y="150"/>
                </a:lnTo>
                <a:lnTo>
                  <a:pt x="126" y="168"/>
                </a:lnTo>
                <a:lnTo>
                  <a:pt x="114" y="198"/>
                </a:lnTo>
                <a:lnTo>
                  <a:pt x="90" y="204"/>
                </a:lnTo>
                <a:lnTo>
                  <a:pt x="72" y="192"/>
                </a:lnTo>
                <a:lnTo>
                  <a:pt x="42" y="192"/>
                </a:lnTo>
                <a:lnTo>
                  <a:pt x="24" y="192"/>
                </a:lnTo>
                <a:lnTo>
                  <a:pt x="12" y="168"/>
                </a:lnTo>
                <a:close/>
              </a:path>
            </a:pathLst>
          </a:custGeom>
          <a:solidFill>
            <a:schemeClr val="bg1"/>
          </a:solidFill>
          <a:ln w="9525">
            <a:solidFill>
              <a:schemeClr val="bg2"/>
            </a:solidFill>
            <a:round/>
            <a:headEnd/>
            <a:tailEnd/>
          </a:ln>
        </p:spPr>
        <p:txBody>
          <a:bodyPr/>
          <a:lstStyle/>
          <a:p>
            <a:endParaRPr lang="en-US"/>
          </a:p>
        </p:txBody>
      </p:sp>
      <p:sp>
        <p:nvSpPr>
          <p:cNvPr id="16" name="Freeform 274"/>
          <p:cNvSpPr>
            <a:spLocks/>
          </p:cNvSpPr>
          <p:nvPr/>
        </p:nvSpPr>
        <p:spPr bwMode="auto">
          <a:xfrm>
            <a:off x="7456488" y="4618038"/>
            <a:ext cx="141287" cy="173037"/>
          </a:xfrm>
          <a:custGeom>
            <a:avLst/>
            <a:gdLst/>
            <a:ahLst/>
            <a:cxnLst>
              <a:cxn ang="0">
                <a:pos x="12" y="126"/>
              </a:cxn>
              <a:cxn ang="0">
                <a:pos x="12" y="108"/>
              </a:cxn>
              <a:cxn ang="0">
                <a:pos x="0" y="84"/>
              </a:cxn>
              <a:cxn ang="0">
                <a:pos x="6" y="66"/>
              </a:cxn>
              <a:cxn ang="0">
                <a:pos x="24" y="24"/>
              </a:cxn>
              <a:cxn ang="0">
                <a:pos x="36" y="12"/>
              </a:cxn>
              <a:cxn ang="0">
                <a:pos x="66" y="6"/>
              </a:cxn>
              <a:cxn ang="0">
                <a:pos x="108" y="0"/>
              </a:cxn>
              <a:cxn ang="0">
                <a:pos x="108" y="12"/>
              </a:cxn>
              <a:cxn ang="0">
                <a:pos x="90" y="12"/>
              </a:cxn>
              <a:cxn ang="0">
                <a:pos x="54" y="24"/>
              </a:cxn>
              <a:cxn ang="0">
                <a:pos x="42" y="42"/>
              </a:cxn>
              <a:cxn ang="0">
                <a:pos x="84" y="42"/>
              </a:cxn>
              <a:cxn ang="0">
                <a:pos x="90" y="60"/>
              </a:cxn>
              <a:cxn ang="0">
                <a:pos x="78" y="66"/>
              </a:cxn>
              <a:cxn ang="0">
                <a:pos x="66" y="78"/>
              </a:cxn>
              <a:cxn ang="0">
                <a:pos x="90" y="102"/>
              </a:cxn>
              <a:cxn ang="0">
                <a:pos x="96" y="126"/>
              </a:cxn>
              <a:cxn ang="0">
                <a:pos x="72" y="126"/>
              </a:cxn>
              <a:cxn ang="0">
                <a:pos x="54" y="108"/>
              </a:cxn>
              <a:cxn ang="0">
                <a:pos x="36" y="84"/>
              </a:cxn>
              <a:cxn ang="0">
                <a:pos x="36" y="114"/>
              </a:cxn>
              <a:cxn ang="0">
                <a:pos x="36" y="132"/>
              </a:cxn>
              <a:cxn ang="0">
                <a:pos x="12" y="126"/>
              </a:cxn>
            </a:cxnLst>
            <a:rect l="0" t="0" r="r" b="b"/>
            <a:pathLst>
              <a:path w="108" h="132">
                <a:moveTo>
                  <a:pt x="12" y="126"/>
                </a:moveTo>
                <a:lnTo>
                  <a:pt x="12" y="108"/>
                </a:lnTo>
                <a:lnTo>
                  <a:pt x="0" y="84"/>
                </a:lnTo>
                <a:lnTo>
                  <a:pt x="6" y="66"/>
                </a:lnTo>
                <a:lnTo>
                  <a:pt x="24" y="24"/>
                </a:lnTo>
                <a:lnTo>
                  <a:pt x="36" y="12"/>
                </a:lnTo>
                <a:lnTo>
                  <a:pt x="66" y="6"/>
                </a:lnTo>
                <a:lnTo>
                  <a:pt x="108" y="0"/>
                </a:lnTo>
                <a:lnTo>
                  <a:pt x="108" y="12"/>
                </a:lnTo>
                <a:lnTo>
                  <a:pt x="90" y="12"/>
                </a:lnTo>
                <a:lnTo>
                  <a:pt x="54" y="24"/>
                </a:lnTo>
                <a:lnTo>
                  <a:pt x="42" y="42"/>
                </a:lnTo>
                <a:lnTo>
                  <a:pt x="84" y="42"/>
                </a:lnTo>
                <a:lnTo>
                  <a:pt x="90" y="60"/>
                </a:lnTo>
                <a:lnTo>
                  <a:pt x="78" y="66"/>
                </a:lnTo>
                <a:lnTo>
                  <a:pt x="66" y="78"/>
                </a:lnTo>
                <a:lnTo>
                  <a:pt x="90" y="102"/>
                </a:lnTo>
                <a:lnTo>
                  <a:pt x="96" y="126"/>
                </a:lnTo>
                <a:lnTo>
                  <a:pt x="72" y="126"/>
                </a:lnTo>
                <a:lnTo>
                  <a:pt x="54" y="108"/>
                </a:lnTo>
                <a:lnTo>
                  <a:pt x="36" y="84"/>
                </a:lnTo>
                <a:lnTo>
                  <a:pt x="36" y="114"/>
                </a:lnTo>
                <a:lnTo>
                  <a:pt x="36" y="132"/>
                </a:lnTo>
                <a:lnTo>
                  <a:pt x="12" y="126"/>
                </a:lnTo>
                <a:close/>
              </a:path>
            </a:pathLst>
          </a:custGeom>
          <a:solidFill>
            <a:schemeClr val="bg1"/>
          </a:solidFill>
          <a:ln w="9525">
            <a:solidFill>
              <a:schemeClr val="bg2"/>
            </a:solidFill>
            <a:round/>
            <a:headEnd/>
            <a:tailEnd/>
          </a:ln>
        </p:spPr>
        <p:txBody>
          <a:bodyPr/>
          <a:lstStyle/>
          <a:p>
            <a:endParaRPr lang="en-US"/>
          </a:p>
        </p:txBody>
      </p:sp>
      <p:sp>
        <p:nvSpPr>
          <p:cNvPr id="17" name="Freeform 275"/>
          <p:cNvSpPr>
            <a:spLocks/>
          </p:cNvSpPr>
          <p:nvPr/>
        </p:nvSpPr>
        <p:spPr bwMode="auto">
          <a:xfrm>
            <a:off x="7135813" y="4814888"/>
            <a:ext cx="265112" cy="60325"/>
          </a:xfrm>
          <a:custGeom>
            <a:avLst/>
            <a:gdLst/>
            <a:ahLst/>
            <a:cxnLst>
              <a:cxn ang="0">
                <a:pos x="0" y="1"/>
              </a:cxn>
              <a:cxn ang="0">
                <a:pos x="9" y="0"/>
              </a:cxn>
              <a:cxn ang="0">
                <a:pos x="16" y="0"/>
              </a:cxn>
              <a:cxn ang="0">
                <a:pos x="20" y="1"/>
              </a:cxn>
              <a:cxn ang="0">
                <a:pos x="23" y="3"/>
              </a:cxn>
              <a:cxn ang="0">
                <a:pos x="31" y="5"/>
              </a:cxn>
              <a:cxn ang="0">
                <a:pos x="34" y="8"/>
              </a:cxn>
              <a:cxn ang="0">
                <a:pos x="26" y="7"/>
              </a:cxn>
              <a:cxn ang="0">
                <a:pos x="19" y="6"/>
              </a:cxn>
              <a:cxn ang="0">
                <a:pos x="8" y="4"/>
              </a:cxn>
              <a:cxn ang="0">
                <a:pos x="0" y="1"/>
              </a:cxn>
            </a:cxnLst>
            <a:rect l="0" t="0" r="r" b="b"/>
            <a:pathLst>
              <a:path w="34" h="8">
                <a:moveTo>
                  <a:pt x="0" y="1"/>
                </a:moveTo>
                <a:cubicBezTo>
                  <a:pt x="9" y="0"/>
                  <a:pt x="9" y="0"/>
                  <a:pt x="9" y="0"/>
                </a:cubicBezTo>
                <a:cubicBezTo>
                  <a:pt x="16" y="0"/>
                  <a:pt x="16" y="0"/>
                  <a:pt x="16" y="0"/>
                </a:cubicBezTo>
                <a:cubicBezTo>
                  <a:pt x="20" y="1"/>
                  <a:pt x="20" y="1"/>
                  <a:pt x="20" y="1"/>
                </a:cubicBezTo>
                <a:cubicBezTo>
                  <a:pt x="23" y="3"/>
                  <a:pt x="23" y="3"/>
                  <a:pt x="23" y="3"/>
                </a:cubicBezTo>
                <a:cubicBezTo>
                  <a:pt x="31" y="5"/>
                  <a:pt x="31" y="5"/>
                  <a:pt x="31" y="5"/>
                </a:cubicBezTo>
                <a:cubicBezTo>
                  <a:pt x="34" y="8"/>
                  <a:pt x="34" y="8"/>
                  <a:pt x="34" y="8"/>
                </a:cubicBezTo>
                <a:cubicBezTo>
                  <a:pt x="26" y="7"/>
                  <a:pt x="26" y="7"/>
                  <a:pt x="26" y="7"/>
                </a:cubicBezTo>
                <a:cubicBezTo>
                  <a:pt x="19" y="6"/>
                  <a:pt x="19" y="6"/>
                  <a:pt x="19" y="6"/>
                </a:cubicBezTo>
                <a:cubicBezTo>
                  <a:pt x="19" y="6"/>
                  <a:pt x="10" y="4"/>
                  <a:pt x="8" y="4"/>
                </a:cubicBezTo>
                <a:cubicBezTo>
                  <a:pt x="7" y="3"/>
                  <a:pt x="0" y="1"/>
                  <a:pt x="0" y="1"/>
                </a:cubicBezTo>
                <a:close/>
              </a:path>
            </a:pathLst>
          </a:custGeom>
          <a:solidFill>
            <a:schemeClr val="bg1"/>
          </a:solidFill>
          <a:ln w="9525">
            <a:solidFill>
              <a:schemeClr val="bg2"/>
            </a:solidFill>
            <a:round/>
            <a:headEnd/>
            <a:tailEnd/>
          </a:ln>
        </p:spPr>
        <p:txBody>
          <a:bodyPr/>
          <a:lstStyle/>
          <a:p>
            <a:endParaRPr lang="en-US"/>
          </a:p>
        </p:txBody>
      </p:sp>
      <p:sp>
        <p:nvSpPr>
          <p:cNvPr id="18" name="Freeform 276"/>
          <p:cNvSpPr>
            <a:spLocks/>
          </p:cNvSpPr>
          <p:nvPr/>
        </p:nvSpPr>
        <p:spPr bwMode="auto">
          <a:xfrm>
            <a:off x="2928938" y="3178175"/>
            <a:ext cx="158750" cy="179388"/>
          </a:xfrm>
          <a:custGeom>
            <a:avLst/>
            <a:gdLst/>
            <a:ahLst/>
            <a:cxnLst>
              <a:cxn ang="0">
                <a:pos x="0" y="114"/>
              </a:cxn>
              <a:cxn ang="0">
                <a:pos x="0" y="90"/>
              </a:cxn>
              <a:cxn ang="0">
                <a:pos x="6" y="72"/>
              </a:cxn>
              <a:cxn ang="0">
                <a:pos x="36" y="24"/>
              </a:cxn>
              <a:cxn ang="0">
                <a:pos x="66" y="0"/>
              </a:cxn>
              <a:cxn ang="0">
                <a:pos x="66" y="18"/>
              </a:cxn>
              <a:cxn ang="0">
                <a:pos x="54" y="42"/>
              </a:cxn>
              <a:cxn ang="0">
                <a:pos x="60" y="54"/>
              </a:cxn>
              <a:cxn ang="0">
                <a:pos x="108" y="78"/>
              </a:cxn>
              <a:cxn ang="0">
                <a:pos x="120" y="108"/>
              </a:cxn>
              <a:cxn ang="0">
                <a:pos x="120" y="132"/>
              </a:cxn>
              <a:cxn ang="0">
                <a:pos x="96" y="138"/>
              </a:cxn>
              <a:cxn ang="0">
                <a:pos x="84" y="120"/>
              </a:cxn>
              <a:cxn ang="0">
                <a:pos x="66" y="126"/>
              </a:cxn>
              <a:cxn ang="0">
                <a:pos x="48" y="114"/>
              </a:cxn>
              <a:cxn ang="0">
                <a:pos x="18" y="108"/>
              </a:cxn>
              <a:cxn ang="0">
                <a:pos x="0" y="114"/>
              </a:cxn>
            </a:cxnLst>
            <a:rect l="0" t="0" r="r" b="b"/>
            <a:pathLst>
              <a:path w="120" h="138">
                <a:moveTo>
                  <a:pt x="0" y="114"/>
                </a:moveTo>
                <a:lnTo>
                  <a:pt x="0" y="90"/>
                </a:lnTo>
                <a:lnTo>
                  <a:pt x="6" y="72"/>
                </a:lnTo>
                <a:lnTo>
                  <a:pt x="36" y="24"/>
                </a:lnTo>
                <a:lnTo>
                  <a:pt x="66" y="0"/>
                </a:lnTo>
                <a:lnTo>
                  <a:pt x="66" y="18"/>
                </a:lnTo>
                <a:lnTo>
                  <a:pt x="54" y="42"/>
                </a:lnTo>
                <a:lnTo>
                  <a:pt x="60" y="54"/>
                </a:lnTo>
                <a:lnTo>
                  <a:pt x="108" y="78"/>
                </a:lnTo>
                <a:lnTo>
                  <a:pt x="120" y="108"/>
                </a:lnTo>
                <a:lnTo>
                  <a:pt x="120" y="132"/>
                </a:lnTo>
                <a:lnTo>
                  <a:pt x="96" y="138"/>
                </a:lnTo>
                <a:lnTo>
                  <a:pt x="84" y="120"/>
                </a:lnTo>
                <a:lnTo>
                  <a:pt x="66" y="126"/>
                </a:lnTo>
                <a:lnTo>
                  <a:pt x="48" y="114"/>
                </a:lnTo>
                <a:lnTo>
                  <a:pt x="18" y="108"/>
                </a:lnTo>
                <a:lnTo>
                  <a:pt x="0" y="114"/>
                </a:lnTo>
                <a:close/>
              </a:path>
            </a:pathLst>
          </a:custGeom>
          <a:solidFill>
            <a:schemeClr val="bg1"/>
          </a:solidFill>
          <a:ln w="9525">
            <a:solidFill>
              <a:schemeClr val="bg2"/>
            </a:solidFill>
            <a:round/>
            <a:headEnd/>
            <a:tailEnd/>
          </a:ln>
        </p:spPr>
        <p:txBody>
          <a:bodyPr/>
          <a:lstStyle/>
          <a:p>
            <a:endParaRPr lang="en-US"/>
          </a:p>
        </p:txBody>
      </p:sp>
      <p:sp>
        <p:nvSpPr>
          <p:cNvPr id="19" name="Freeform 277"/>
          <p:cNvSpPr>
            <a:spLocks/>
          </p:cNvSpPr>
          <p:nvPr/>
        </p:nvSpPr>
        <p:spPr bwMode="auto">
          <a:xfrm>
            <a:off x="2276475" y="4084638"/>
            <a:ext cx="276225" cy="77787"/>
          </a:xfrm>
          <a:custGeom>
            <a:avLst/>
            <a:gdLst/>
            <a:ahLst/>
            <a:cxnLst>
              <a:cxn ang="0">
                <a:pos x="2" y="1"/>
              </a:cxn>
              <a:cxn ang="0">
                <a:pos x="8" y="0"/>
              </a:cxn>
              <a:cxn ang="0">
                <a:pos x="19" y="0"/>
              </a:cxn>
              <a:cxn ang="0">
                <a:pos x="26" y="3"/>
              </a:cxn>
              <a:cxn ang="0">
                <a:pos x="28" y="6"/>
              </a:cxn>
              <a:cxn ang="0">
                <a:pos x="33" y="7"/>
              </a:cxn>
              <a:cxn ang="0">
                <a:pos x="35" y="9"/>
              </a:cxn>
              <a:cxn ang="0">
                <a:pos x="33" y="10"/>
              </a:cxn>
              <a:cxn ang="0">
                <a:pos x="25" y="10"/>
              </a:cxn>
              <a:cxn ang="0">
                <a:pos x="23" y="8"/>
              </a:cxn>
              <a:cxn ang="0">
                <a:pos x="21" y="5"/>
              </a:cxn>
              <a:cxn ang="0">
                <a:pos x="15" y="4"/>
              </a:cxn>
              <a:cxn ang="0">
                <a:pos x="9" y="4"/>
              </a:cxn>
              <a:cxn ang="0">
                <a:pos x="5" y="4"/>
              </a:cxn>
              <a:cxn ang="0">
                <a:pos x="0" y="3"/>
              </a:cxn>
              <a:cxn ang="0">
                <a:pos x="2" y="1"/>
              </a:cxn>
            </a:cxnLst>
            <a:rect l="0" t="0" r="r" b="b"/>
            <a:pathLst>
              <a:path w="35" h="10">
                <a:moveTo>
                  <a:pt x="2" y="1"/>
                </a:moveTo>
                <a:cubicBezTo>
                  <a:pt x="8" y="0"/>
                  <a:pt x="8" y="0"/>
                  <a:pt x="8" y="0"/>
                </a:cubicBezTo>
                <a:cubicBezTo>
                  <a:pt x="19" y="0"/>
                  <a:pt x="19" y="0"/>
                  <a:pt x="19" y="0"/>
                </a:cubicBezTo>
                <a:cubicBezTo>
                  <a:pt x="26" y="3"/>
                  <a:pt x="26" y="3"/>
                  <a:pt x="26" y="3"/>
                </a:cubicBezTo>
                <a:cubicBezTo>
                  <a:pt x="26" y="3"/>
                  <a:pt x="27" y="5"/>
                  <a:pt x="28" y="6"/>
                </a:cubicBezTo>
                <a:cubicBezTo>
                  <a:pt x="30" y="7"/>
                  <a:pt x="33" y="7"/>
                  <a:pt x="33" y="7"/>
                </a:cubicBezTo>
                <a:cubicBezTo>
                  <a:pt x="35" y="9"/>
                  <a:pt x="35" y="9"/>
                  <a:pt x="35" y="9"/>
                </a:cubicBezTo>
                <a:cubicBezTo>
                  <a:pt x="35" y="9"/>
                  <a:pt x="35" y="10"/>
                  <a:pt x="33" y="10"/>
                </a:cubicBezTo>
                <a:cubicBezTo>
                  <a:pt x="31" y="10"/>
                  <a:pt x="25" y="10"/>
                  <a:pt x="25" y="10"/>
                </a:cubicBezTo>
                <a:cubicBezTo>
                  <a:pt x="23" y="8"/>
                  <a:pt x="23" y="8"/>
                  <a:pt x="23" y="8"/>
                </a:cubicBezTo>
                <a:cubicBezTo>
                  <a:pt x="21" y="5"/>
                  <a:pt x="21" y="5"/>
                  <a:pt x="21" y="5"/>
                </a:cubicBezTo>
                <a:cubicBezTo>
                  <a:pt x="15" y="4"/>
                  <a:pt x="15" y="4"/>
                  <a:pt x="15" y="4"/>
                </a:cubicBezTo>
                <a:cubicBezTo>
                  <a:pt x="9" y="4"/>
                  <a:pt x="9" y="4"/>
                  <a:pt x="9" y="4"/>
                </a:cubicBezTo>
                <a:cubicBezTo>
                  <a:pt x="5" y="4"/>
                  <a:pt x="5" y="4"/>
                  <a:pt x="5" y="4"/>
                </a:cubicBezTo>
                <a:cubicBezTo>
                  <a:pt x="0" y="3"/>
                  <a:pt x="0" y="3"/>
                  <a:pt x="0" y="3"/>
                </a:cubicBezTo>
                <a:lnTo>
                  <a:pt x="2" y="1"/>
                </a:lnTo>
                <a:close/>
              </a:path>
            </a:pathLst>
          </a:custGeom>
          <a:solidFill>
            <a:schemeClr val="bg1"/>
          </a:solidFill>
          <a:ln w="9525">
            <a:solidFill>
              <a:schemeClr val="bg2"/>
            </a:solidFill>
            <a:round/>
            <a:headEnd/>
            <a:tailEnd/>
          </a:ln>
        </p:spPr>
        <p:txBody>
          <a:bodyPr/>
          <a:lstStyle/>
          <a:p>
            <a:endParaRPr lang="en-US"/>
          </a:p>
        </p:txBody>
      </p:sp>
      <p:sp>
        <p:nvSpPr>
          <p:cNvPr id="20" name="Freeform 278"/>
          <p:cNvSpPr>
            <a:spLocks/>
          </p:cNvSpPr>
          <p:nvPr/>
        </p:nvSpPr>
        <p:spPr bwMode="auto">
          <a:xfrm>
            <a:off x="2552700" y="4170363"/>
            <a:ext cx="171450" cy="47625"/>
          </a:xfrm>
          <a:custGeom>
            <a:avLst/>
            <a:gdLst/>
            <a:ahLst/>
            <a:cxnLst>
              <a:cxn ang="0">
                <a:pos x="24" y="0"/>
              </a:cxn>
              <a:cxn ang="0">
                <a:pos x="24" y="12"/>
              </a:cxn>
              <a:cxn ang="0">
                <a:pos x="0" y="18"/>
              </a:cxn>
              <a:cxn ang="0">
                <a:pos x="30" y="30"/>
              </a:cxn>
              <a:cxn ang="0">
                <a:pos x="42" y="36"/>
              </a:cxn>
              <a:cxn ang="0">
                <a:pos x="66" y="36"/>
              </a:cxn>
              <a:cxn ang="0">
                <a:pos x="84" y="24"/>
              </a:cxn>
              <a:cxn ang="0">
                <a:pos x="132" y="30"/>
              </a:cxn>
              <a:cxn ang="0">
                <a:pos x="108" y="18"/>
              </a:cxn>
              <a:cxn ang="0">
                <a:pos x="72" y="0"/>
              </a:cxn>
              <a:cxn ang="0">
                <a:pos x="24" y="0"/>
              </a:cxn>
            </a:cxnLst>
            <a:rect l="0" t="0" r="r" b="b"/>
            <a:pathLst>
              <a:path w="132" h="36">
                <a:moveTo>
                  <a:pt x="24" y="0"/>
                </a:moveTo>
                <a:lnTo>
                  <a:pt x="24" y="12"/>
                </a:lnTo>
                <a:lnTo>
                  <a:pt x="0" y="18"/>
                </a:lnTo>
                <a:lnTo>
                  <a:pt x="30" y="30"/>
                </a:lnTo>
                <a:lnTo>
                  <a:pt x="42" y="36"/>
                </a:lnTo>
                <a:lnTo>
                  <a:pt x="66" y="36"/>
                </a:lnTo>
                <a:lnTo>
                  <a:pt x="84" y="24"/>
                </a:lnTo>
                <a:lnTo>
                  <a:pt x="132" y="30"/>
                </a:lnTo>
                <a:lnTo>
                  <a:pt x="108" y="18"/>
                </a:lnTo>
                <a:lnTo>
                  <a:pt x="72" y="0"/>
                </a:lnTo>
                <a:lnTo>
                  <a:pt x="24" y="0"/>
                </a:lnTo>
                <a:close/>
              </a:path>
            </a:pathLst>
          </a:custGeom>
          <a:solidFill>
            <a:schemeClr val="bg1"/>
          </a:solidFill>
          <a:ln w="9525">
            <a:solidFill>
              <a:schemeClr val="bg2"/>
            </a:solidFill>
            <a:round/>
            <a:headEnd/>
            <a:tailEnd/>
          </a:ln>
        </p:spPr>
        <p:txBody>
          <a:bodyPr/>
          <a:lstStyle/>
          <a:p>
            <a:endParaRPr lang="en-US"/>
          </a:p>
        </p:txBody>
      </p:sp>
      <p:sp>
        <p:nvSpPr>
          <p:cNvPr id="21" name="Freeform 279"/>
          <p:cNvSpPr>
            <a:spLocks/>
          </p:cNvSpPr>
          <p:nvPr/>
        </p:nvSpPr>
        <p:spPr bwMode="auto">
          <a:xfrm>
            <a:off x="4795838" y="3629025"/>
            <a:ext cx="77787" cy="46038"/>
          </a:xfrm>
          <a:custGeom>
            <a:avLst/>
            <a:gdLst/>
            <a:ahLst/>
            <a:cxnLst>
              <a:cxn ang="0">
                <a:pos x="0" y="12"/>
              </a:cxn>
              <a:cxn ang="0">
                <a:pos x="36" y="0"/>
              </a:cxn>
              <a:cxn ang="0">
                <a:pos x="60" y="6"/>
              </a:cxn>
              <a:cxn ang="0">
                <a:pos x="60" y="18"/>
              </a:cxn>
              <a:cxn ang="0">
                <a:pos x="54" y="36"/>
              </a:cxn>
              <a:cxn ang="0">
                <a:pos x="30" y="24"/>
              </a:cxn>
              <a:cxn ang="0">
                <a:pos x="0" y="12"/>
              </a:cxn>
            </a:cxnLst>
            <a:rect l="0" t="0" r="r" b="b"/>
            <a:pathLst>
              <a:path w="60" h="36">
                <a:moveTo>
                  <a:pt x="0" y="12"/>
                </a:moveTo>
                <a:lnTo>
                  <a:pt x="36" y="0"/>
                </a:lnTo>
                <a:lnTo>
                  <a:pt x="60" y="6"/>
                </a:lnTo>
                <a:lnTo>
                  <a:pt x="60" y="18"/>
                </a:lnTo>
                <a:lnTo>
                  <a:pt x="54" y="36"/>
                </a:lnTo>
                <a:lnTo>
                  <a:pt x="30" y="24"/>
                </a:lnTo>
                <a:lnTo>
                  <a:pt x="0" y="12"/>
                </a:lnTo>
                <a:close/>
              </a:path>
            </a:pathLst>
          </a:custGeom>
          <a:solidFill>
            <a:srgbClr val="002060"/>
          </a:solidFill>
          <a:ln w="9525">
            <a:solidFill>
              <a:schemeClr val="bg2"/>
            </a:solidFill>
            <a:round/>
            <a:headEnd/>
            <a:tailEnd/>
          </a:ln>
        </p:spPr>
        <p:txBody>
          <a:bodyPr/>
          <a:lstStyle/>
          <a:p>
            <a:endParaRPr lang="en-US"/>
          </a:p>
        </p:txBody>
      </p:sp>
      <p:sp>
        <p:nvSpPr>
          <p:cNvPr id="22" name="Freeform 280"/>
          <p:cNvSpPr>
            <a:spLocks/>
          </p:cNvSpPr>
          <p:nvPr/>
        </p:nvSpPr>
        <p:spPr bwMode="auto">
          <a:xfrm>
            <a:off x="4708525" y="3541713"/>
            <a:ext cx="31750" cy="61912"/>
          </a:xfrm>
          <a:custGeom>
            <a:avLst/>
            <a:gdLst/>
            <a:ahLst/>
            <a:cxnLst>
              <a:cxn ang="0">
                <a:pos x="0" y="48"/>
              </a:cxn>
              <a:cxn ang="0">
                <a:pos x="6" y="6"/>
              </a:cxn>
              <a:cxn ang="0">
                <a:pos x="18" y="0"/>
              </a:cxn>
              <a:cxn ang="0">
                <a:pos x="24" y="24"/>
              </a:cxn>
              <a:cxn ang="0">
                <a:pos x="24" y="48"/>
              </a:cxn>
              <a:cxn ang="0">
                <a:pos x="0" y="48"/>
              </a:cxn>
            </a:cxnLst>
            <a:rect l="0" t="0" r="r" b="b"/>
            <a:pathLst>
              <a:path w="24" h="48">
                <a:moveTo>
                  <a:pt x="0" y="48"/>
                </a:moveTo>
                <a:lnTo>
                  <a:pt x="6" y="6"/>
                </a:lnTo>
                <a:lnTo>
                  <a:pt x="18" y="0"/>
                </a:lnTo>
                <a:lnTo>
                  <a:pt x="24" y="24"/>
                </a:lnTo>
                <a:lnTo>
                  <a:pt x="24" y="48"/>
                </a:lnTo>
                <a:lnTo>
                  <a:pt x="0" y="48"/>
                </a:lnTo>
                <a:close/>
              </a:path>
            </a:pathLst>
          </a:custGeom>
          <a:solidFill>
            <a:srgbClr val="002060"/>
          </a:solidFill>
          <a:ln w="9525">
            <a:solidFill>
              <a:schemeClr val="bg2"/>
            </a:solidFill>
            <a:round/>
            <a:headEnd/>
            <a:tailEnd/>
          </a:ln>
        </p:spPr>
        <p:txBody>
          <a:bodyPr/>
          <a:lstStyle/>
          <a:p>
            <a:endParaRPr lang="en-US"/>
          </a:p>
        </p:txBody>
      </p:sp>
      <p:sp>
        <p:nvSpPr>
          <p:cNvPr id="23" name="Freeform 281"/>
          <p:cNvSpPr>
            <a:spLocks/>
          </p:cNvSpPr>
          <p:nvPr/>
        </p:nvSpPr>
        <p:spPr bwMode="auto">
          <a:xfrm>
            <a:off x="4700588" y="3478213"/>
            <a:ext cx="39687" cy="47625"/>
          </a:xfrm>
          <a:custGeom>
            <a:avLst/>
            <a:gdLst/>
            <a:ahLst/>
            <a:cxnLst>
              <a:cxn ang="0">
                <a:pos x="0" y="12"/>
              </a:cxn>
              <a:cxn ang="0">
                <a:pos x="24" y="0"/>
              </a:cxn>
              <a:cxn ang="0">
                <a:pos x="30" y="24"/>
              </a:cxn>
              <a:cxn ang="0">
                <a:pos x="24" y="37"/>
              </a:cxn>
              <a:cxn ang="0">
                <a:pos x="0" y="12"/>
              </a:cxn>
            </a:cxnLst>
            <a:rect l="0" t="0" r="r" b="b"/>
            <a:pathLst>
              <a:path w="30" h="37">
                <a:moveTo>
                  <a:pt x="0" y="12"/>
                </a:moveTo>
                <a:lnTo>
                  <a:pt x="24" y="0"/>
                </a:lnTo>
                <a:lnTo>
                  <a:pt x="30" y="24"/>
                </a:lnTo>
                <a:lnTo>
                  <a:pt x="24" y="37"/>
                </a:lnTo>
                <a:lnTo>
                  <a:pt x="0" y="12"/>
                </a:lnTo>
                <a:close/>
              </a:path>
            </a:pathLst>
          </a:custGeom>
          <a:solidFill>
            <a:srgbClr val="002060"/>
          </a:solidFill>
          <a:ln w="9525">
            <a:solidFill>
              <a:schemeClr val="bg2"/>
            </a:solidFill>
            <a:round/>
            <a:headEnd/>
            <a:tailEnd/>
          </a:ln>
        </p:spPr>
        <p:txBody>
          <a:bodyPr/>
          <a:lstStyle/>
          <a:p>
            <a:endParaRPr lang="en-US"/>
          </a:p>
        </p:txBody>
      </p:sp>
      <p:sp>
        <p:nvSpPr>
          <p:cNvPr id="24" name="Freeform 282"/>
          <p:cNvSpPr>
            <a:spLocks/>
          </p:cNvSpPr>
          <p:nvPr/>
        </p:nvSpPr>
        <p:spPr bwMode="auto">
          <a:xfrm>
            <a:off x="5518150" y="3667125"/>
            <a:ext cx="39688" cy="7938"/>
          </a:xfrm>
          <a:custGeom>
            <a:avLst/>
            <a:gdLst/>
            <a:ahLst/>
            <a:cxnLst>
              <a:cxn ang="0">
                <a:pos x="24" y="0"/>
              </a:cxn>
              <a:cxn ang="0">
                <a:pos x="30" y="0"/>
              </a:cxn>
              <a:cxn ang="0">
                <a:pos x="0" y="6"/>
              </a:cxn>
              <a:cxn ang="0">
                <a:pos x="24" y="0"/>
              </a:cxn>
            </a:cxnLst>
            <a:rect l="0" t="0" r="r" b="b"/>
            <a:pathLst>
              <a:path w="30" h="6">
                <a:moveTo>
                  <a:pt x="24" y="0"/>
                </a:moveTo>
                <a:lnTo>
                  <a:pt x="30" y="0"/>
                </a:lnTo>
                <a:lnTo>
                  <a:pt x="0" y="6"/>
                </a:lnTo>
                <a:lnTo>
                  <a:pt x="24" y="0"/>
                </a:lnTo>
                <a:close/>
              </a:path>
            </a:pathLst>
          </a:custGeom>
          <a:solidFill>
            <a:schemeClr val="bg1"/>
          </a:solidFill>
          <a:ln w="9525">
            <a:solidFill>
              <a:schemeClr val="bg2"/>
            </a:solidFill>
            <a:round/>
            <a:headEnd/>
            <a:tailEnd/>
          </a:ln>
        </p:spPr>
        <p:txBody>
          <a:bodyPr/>
          <a:lstStyle/>
          <a:p>
            <a:endParaRPr lang="en-US"/>
          </a:p>
        </p:txBody>
      </p:sp>
      <p:sp>
        <p:nvSpPr>
          <p:cNvPr id="25" name="Rectangle 283"/>
          <p:cNvSpPr>
            <a:spLocks noChangeArrowheads="1"/>
          </p:cNvSpPr>
          <p:nvPr/>
        </p:nvSpPr>
        <p:spPr bwMode="auto">
          <a:xfrm>
            <a:off x="5378450" y="3898900"/>
            <a:ext cx="0" cy="3175"/>
          </a:xfrm>
          <a:prstGeom prst="rect">
            <a:avLst/>
          </a:prstGeom>
          <a:solidFill>
            <a:schemeClr val="bg1"/>
          </a:solidFill>
          <a:ln w="9525">
            <a:solidFill>
              <a:schemeClr val="bg2"/>
            </a:solidFill>
            <a:miter lim="800000"/>
            <a:headEnd/>
            <a:tailEnd/>
          </a:ln>
        </p:spPr>
        <p:txBody>
          <a:bodyPr/>
          <a:lstStyle/>
          <a:p>
            <a:endParaRPr lang="en-US"/>
          </a:p>
        </p:txBody>
      </p:sp>
      <p:sp>
        <p:nvSpPr>
          <p:cNvPr id="26" name="Freeform 284"/>
          <p:cNvSpPr>
            <a:spLocks/>
          </p:cNvSpPr>
          <p:nvPr/>
        </p:nvSpPr>
        <p:spPr bwMode="auto">
          <a:xfrm>
            <a:off x="5148263" y="3517900"/>
            <a:ext cx="463550" cy="179388"/>
          </a:xfrm>
          <a:custGeom>
            <a:avLst/>
            <a:gdLst/>
            <a:ahLst/>
            <a:cxnLst>
              <a:cxn ang="0">
                <a:pos x="34" y="20"/>
              </a:cxn>
              <a:cxn ang="0">
                <a:pos x="36" y="21"/>
              </a:cxn>
              <a:cxn ang="0">
                <a:pos x="47" y="20"/>
              </a:cxn>
              <a:cxn ang="0">
                <a:pos x="52" y="19"/>
              </a:cxn>
              <a:cxn ang="0">
                <a:pos x="57" y="18"/>
              </a:cxn>
              <a:cxn ang="0">
                <a:pos x="59" y="19"/>
              </a:cxn>
              <a:cxn ang="0">
                <a:pos x="58" y="16"/>
              </a:cxn>
              <a:cxn ang="0">
                <a:pos x="58" y="9"/>
              </a:cxn>
              <a:cxn ang="0">
                <a:pos x="59" y="8"/>
              </a:cxn>
              <a:cxn ang="0">
                <a:pos x="55" y="3"/>
              </a:cxn>
              <a:cxn ang="0">
                <a:pos x="53" y="1"/>
              </a:cxn>
              <a:cxn ang="0">
                <a:pos x="50" y="1"/>
              </a:cxn>
              <a:cxn ang="0">
                <a:pos x="49" y="0"/>
              </a:cxn>
              <a:cxn ang="0">
                <a:pos x="49" y="0"/>
              </a:cxn>
              <a:cxn ang="0">
                <a:pos x="45" y="3"/>
              </a:cxn>
              <a:cxn ang="0">
                <a:pos x="40" y="3"/>
              </a:cxn>
              <a:cxn ang="0">
                <a:pos x="39" y="3"/>
              </a:cxn>
              <a:cxn ang="0">
                <a:pos x="39" y="3"/>
              </a:cxn>
              <a:cxn ang="0">
                <a:pos x="35" y="1"/>
              </a:cxn>
              <a:cxn ang="0">
                <a:pos x="32" y="0"/>
              </a:cxn>
              <a:cxn ang="0">
                <a:pos x="24" y="0"/>
              </a:cxn>
              <a:cxn ang="0">
                <a:pos x="22" y="0"/>
              </a:cxn>
              <a:cxn ang="0">
                <a:pos x="19" y="1"/>
              </a:cxn>
              <a:cxn ang="0">
                <a:pos x="17" y="3"/>
              </a:cxn>
              <a:cxn ang="0">
                <a:pos x="12" y="4"/>
              </a:cxn>
              <a:cxn ang="0">
                <a:pos x="11" y="3"/>
              </a:cxn>
              <a:cxn ang="0">
                <a:pos x="10" y="3"/>
              </a:cxn>
              <a:cxn ang="0">
                <a:pos x="8" y="6"/>
              </a:cxn>
              <a:cxn ang="0">
                <a:pos x="4" y="6"/>
              </a:cxn>
              <a:cxn ang="0">
                <a:pos x="0" y="9"/>
              </a:cxn>
              <a:cxn ang="0">
                <a:pos x="2" y="12"/>
              </a:cxn>
              <a:cxn ang="0">
                <a:pos x="4" y="17"/>
              </a:cxn>
              <a:cxn ang="0">
                <a:pos x="6" y="20"/>
              </a:cxn>
              <a:cxn ang="0">
                <a:pos x="15" y="21"/>
              </a:cxn>
              <a:cxn ang="0">
                <a:pos x="16" y="21"/>
              </a:cxn>
              <a:cxn ang="0">
                <a:pos x="23" y="23"/>
              </a:cxn>
              <a:cxn ang="0">
                <a:pos x="27" y="21"/>
              </a:cxn>
              <a:cxn ang="0">
                <a:pos x="31" y="23"/>
              </a:cxn>
              <a:cxn ang="0">
                <a:pos x="31" y="23"/>
              </a:cxn>
              <a:cxn ang="0">
                <a:pos x="31" y="23"/>
              </a:cxn>
              <a:cxn ang="0">
                <a:pos x="34" y="20"/>
              </a:cxn>
            </a:cxnLst>
            <a:rect l="0" t="0" r="r" b="b"/>
            <a:pathLst>
              <a:path w="59" h="23">
                <a:moveTo>
                  <a:pt x="34" y="20"/>
                </a:moveTo>
                <a:cubicBezTo>
                  <a:pt x="36" y="21"/>
                  <a:pt x="36" y="21"/>
                  <a:pt x="36" y="21"/>
                </a:cubicBezTo>
                <a:cubicBezTo>
                  <a:pt x="47" y="20"/>
                  <a:pt x="47" y="20"/>
                  <a:pt x="47" y="20"/>
                </a:cubicBezTo>
                <a:cubicBezTo>
                  <a:pt x="52" y="19"/>
                  <a:pt x="52" y="19"/>
                  <a:pt x="52" y="19"/>
                </a:cubicBezTo>
                <a:cubicBezTo>
                  <a:pt x="57" y="18"/>
                  <a:pt x="57" y="18"/>
                  <a:pt x="57" y="18"/>
                </a:cubicBezTo>
                <a:cubicBezTo>
                  <a:pt x="59" y="19"/>
                  <a:pt x="59" y="19"/>
                  <a:pt x="59" y="19"/>
                </a:cubicBezTo>
                <a:cubicBezTo>
                  <a:pt x="59" y="19"/>
                  <a:pt x="58" y="16"/>
                  <a:pt x="58" y="16"/>
                </a:cubicBezTo>
                <a:cubicBezTo>
                  <a:pt x="58" y="15"/>
                  <a:pt x="58" y="9"/>
                  <a:pt x="58" y="9"/>
                </a:cubicBezTo>
                <a:cubicBezTo>
                  <a:pt x="59" y="8"/>
                  <a:pt x="59" y="8"/>
                  <a:pt x="59" y="8"/>
                </a:cubicBezTo>
                <a:cubicBezTo>
                  <a:pt x="55" y="3"/>
                  <a:pt x="55" y="3"/>
                  <a:pt x="55" y="3"/>
                </a:cubicBezTo>
                <a:cubicBezTo>
                  <a:pt x="53" y="1"/>
                  <a:pt x="53" y="1"/>
                  <a:pt x="53" y="1"/>
                </a:cubicBezTo>
                <a:cubicBezTo>
                  <a:pt x="50" y="1"/>
                  <a:pt x="50" y="1"/>
                  <a:pt x="50" y="1"/>
                </a:cubicBezTo>
                <a:cubicBezTo>
                  <a:pt x="49" y="0"/>
                  <a:pt x="49" y="0"/>
                  <a:pt x="49" y="0"/>
                </a:cubicBezTo>
                <a:cubicBezTo>
                  <a:pt x="49" y="0"/>
                  <a:pt x="49" y="0"/>
                  <a:pt x="49" y="0"/>
                </a:cubicBezTo>
                <a:cubicBezTo>
                  <a:pt x="45" y="3"/>
                  <a:pt x="45" y="3"/>
                  <a:pt x="45" y="3"/>
                </a:cubicBezTo>
                <a:cubicBezTo>
                  <a:pt x="40" y="3"/>
                  <a:pt x="40" y="3"/>
                  <a:pt x="40" y="3"/>
                </a:cubicBezTo>
                <a:cubicBezTo>
                  <a:pt x="39" y="3"/>
                  <a:pt x="39" y="3"/>
                  <a:pt x="39" y="3"/>
                </a:cubicBezTo>
                <a:cubicBezTo>
                  <a:pt x="39" y="3"/>
                  <a:pt x="39" y="3"/>
                  <a:pt x="39" y="3"/>
                </a:cubicBezTo>
                <a:cubicBezTo>
                  <a:pt x="35" y="1"/>
                  <a:pt x="35" y="1"/>
                  <a:pt x="35" y="1"/>
                </a:cubicBezTo>
                <a:cubicBezTo>
                  <a:pt x="32" y="0"/>
                  <a:pt x="32" y="0"/>
                  <a:pt x="32" y="0"/>
                </a:cubicBezTo>
                <a:cubicBezTo>
                  <a:pt x="24" y="0"/>
                  <a:pt x="24" y="0"/>
                  <a:pt x="24" y="0"/>
                </a:cubicBezTo>
                <a:cubicBezTo>
                  <a:pt x="22" y="0"/>
                  <a:pt x="22" y="0"/>
                  <a:pt x="22" y="0"/>
                </a:cubicBezTo>
                <a:cubicBezTo>
                  <a:pt x="19" y="1"/>
                  <a:pt x="19" y="1"/>
                  <a:pt x="19" y="1"/>
                </a:cubicBezTo>
                <a:cubicBezTo>
                  <a:pt x="17" y="3"/>
                  <a:pt x="17" y="3"/>
                  <a:pt x="17" y="3"/>
                </a:cubicBezTo>
                <a:cubicBezTo>
                  <a:pt x="12" y="4"/>
                  <a:pt x="12" y="4"/>
                  <a:pt x="12" y="4"/>
                </a:cubicBezTo>
                <a:cubicBezTo>
                  <a:pt x="11" y="3"/>
                  <a:pt x="11" y="3"/>
                  <a:pt x="11" y="3"/>
                </a:cubicBezTo>
                <a:cubicBezTo>
                  <a:pt x="10" y="3"/>
                  <a:pt x="10" y="3"/>
                  <a:pt x="10" y="3"/>
                </a:cubicBezTo>
                <a:cubicBezTo>
                  <a:pt x="8" y="6"/>
                  <a:pt x="8" y="6"/>
                  <a:pt x="8" y="6"/>
                </a:cubicBezTo>
                <a:cubicBezTo>
                  <a:pt x="4" y="6"/>
                  <a:pt x="4" y="6"/>
                  <a:pt x="4" y="6"/>
                </a:cubicBezTo>
                <a:cubicBezTo>
                  <a:pt x="0" y="9"/>
                  <a:pt x="0" y="9"/>
                  <a:pt x="0" y="9"/>
                </a:cubicBezTo>
                <a:cubicBezTo>
                  <a:pt x="2" y="12"/>
                  <a:pt x="2" y="12"/>
                  <a:pt x="2" y="12"/>
                </a:cubicBezTo>
                <a:cubicBezTo>
                  <a:pt x="4" y="17"/>
                  <a:pt x="4" y="17"/>
                  <a:pt x="4" y="17"/>
                </a:cubicBezTo>
                <a:cubicBezTo>
                  <a:pt x="6" y="20"/>
                  <a:pt x="6" y="20"/>
                  <a:pt x="6" y="20"/>
                </a:cubicBezTo>
                <a:cubicBezTo>
                  <a:pt x="15" y="21"/>
                  <a:pt x="15" y="21"/>
                  <a:pt x="15" y="21"/>
                </a:cubicBezTo>
                <a:cubicBezTo>
                  <a:pt x="16" y="21"/>
                  <a:pt x="16" y="21"/>
                  <a:pt x="16" y="21"/>
                </a:cubicBezTo>
                <a:cubicBezTo>
                  <a:pt x="23" y="23"/>
                  <a:pt x="23" y="23"/>
                  <a:pt x="23" y="23"/>
                </a:cubicBezTo>
                <a:cubicBezTo>
                  <a:pt x="27" y="21"/>
                  <a:pt x="27" y="21"/>
                  <a:pt x="27" y="21"/>
                </a:cubicBezTo>
                <a:cubicBezTo>
                  <a:pt x="31" y="23"/>
                  <a:pt x="31" y="23"/>
                  <a:pt x="31" y="23"/>
                </a:cubicBezTo>
                <a:cubicBezTo>
                  <a:pt x="31" y="23"/>
                  <a:pt x="31" y="23"/>
                  <a:pt x="31" y="23"/>
                </a:cubicBezTo>
                <a:cubicBezTo>
                  <a:pt x="31" y="23"/>
                  <a:pt x="31" y="23"/>
                  <a:pt x="31" y="23"/>
                </a:cubicBezTo>
                <a:lnTo>
                  <a:pt x="34" y="20"/>
                </a:lnTo>
                <a:close/>
              </a:path>
            </a:pathLst>
          </a:custGeom>
          <a:solidFill>
            <a:schemeClr val="bg1"/>
          </a:solidFill>
          <a:ln w="9525">
            <a:solidFill>
              <a:schemeClr val="bg2"/>
            </a:solidFill>
            <a:round/>
            <a:headEnd/>
            <a:tailEnd/>
          </a:ln>
        </p:spPr>
        <p:txBody>
          <a:bodyPr/>
          <a:lstStyle/>
          <a:p>
            <a:endParaRPr lang="en-US"/>
          </a:p>
        </p:txBody>
      </p:sp>
      <p:sp>
        <p:nvSpPr>
          <p:cNvPr id="27" name="Freeform 285"/>
          <p:cNvSpPr>
            <a:spLocks/>
          </p:cNvSpPr>
          <p:nvPr/>
        </p:nvSpPr>
        <p:spPr bwMode="auto">
          <a:xfrm>
            <a:off x="5367338" y="3667125"/>
            <a:ext cx="180975" cy="146050"/>
          </a:xfrm>
          <a:custGeom>
            <a:avLst/>
            <a:gdLst/>
            <a:ahLst/>
            <a:cxnLst>
              <a:cxn ang="0">
                <a:pos x="25" y="114"/>
              </a:cxn>
              <a:cxn ang="0">
                <a:pos x="61" y="96"/>
              </a:cxn>
              <a:cxn ang="0">
                <a:pos x="73" y="90"/>
              </a:cxn>
              <a:cxn ang="0">
                <a:pos x="115" y="66"/>
              </a:cxn>
              <a:cxn ang="0">
                <a:pos x="127" y="24"/>
              </a:cxn>
              <a:cxn ang="0">
                <a:pos x="139" y="6"/>
              </a:cxn>
              <a:cxn ang="0">
                <a:pos x="139" y="0"/>
              </a:cxn>
              <a:cxn ang="0">
                <a:pos x="115" y="6"/>
              </a:cxn>
              <a:cxn ang="0">
                <a:pos x="49" y="12"/>
              </a:cxn>
              <a:cxn ang="0">
                <a:pos x="37" y="6"/>
              </a:cxn>
              <a:cxn ang="0">
                <a:pos x="19" y="24"/>
              </a:cxn>
              <a:cxn ang="0">
                <a:pos x="19" y="24"/>
              </a:cxn>
              <a:cxn ang="0">
                <a:pos x="25" y="48"/>
              </a:cxn>
              <a:cxn ang="0">
                <a:pos x="0" y="102"/>
              </a:cxn>
              <a:cxn ang="0">
                <a:pos x="13" y="102"/>
              </a:cxn>
              <a:cxn ang="0">
                <a:pos x="25" y="114"/>
              </a:cxn>
            </a:cxnLst>
            <a:rect l="0" t="0" r="r" b="b"/>
            <a:pathLst>
              <a:path w="139" h="114">
                <a:moveTo>
                  <a:pt x="25" y="114"/>
                </a:moveTo>
                <a:lnTo>
                  <a:pt x="61" y="96"/>
                </a:lnTo>
                <a:lnTo>
                  <a:pt x="73" y="90"/>
                </a:lnTo>
                <a:lnTo>
                  <a:pt x="115" y="66"/>
                </a:lnTo>
                <a:lnTo>
                  <a:pt x="127" y="24"/>
                </a:lnTo>
                <a:lnTo>
                  <a:pt x="139" y="6"/>
                </a:lnTo>
                <a:lnTo>
                  <a:pt x="139" y="0"/>
                </a:lnTo>
                <a:lnTo>
                  <a:pt x="115" y="6"/>
                </a:lnTo>
                <a:lnTo>
                  <a:pt x="49" y="12"/>
                </a:lnTo>
                <a:lnTo>
                  <a:pt x="37" y="6"/>
                </a:lnTo>
                <a:lnTo>
                  <a:pt x="19" y="24"/>
                </a:lnTo>
                <a:lnTo>
                  <a:pt x="19" y="24"/>
                </a:lnTo>
                <a:lnTo>
                  <a:pt x="25" y="48"/>
                </a:lnTo>
                <a:lnTo>
                  <a:pt x="0" y="102"/>
                </a:lnTo>
                <a:lnTo>
                  <a:pt x="13" y="102"/>
                </a:lnTo>
                <a:lnTo>
                  <a:pt x="25" y="114"/>
                </a:lnTo>
                <a:close/>
              </a:path>
            </a:pathLst>
          </a:custGeom>
          <a:solidFill>
            <a:schemeClr val="bg1"/>
          </a:solidFill>
          <a:ln w="9525">
            <a:solidFill>
              <a:schemeClr val="bg2"/>
            </a:solidFill>
            <a:round/>
            <a:headEnd/>
            <a:tailEnd/>
          </a:ln>
        </p:spPr>
        <p:txBody>
          <a:bodyPr/>
          <a:lstStyle/>
          <a:p>
            <a:endParaRPr lang="en-US"/>
          </a:p>
        </p:txBody>
      </p:sp>
      <p:sp>
        <p:nvSpPr>
          <p:cNvPr id="28" name="Freeform 286"/>
          <p:cNvSpPr>
            <a:spLocks/>
          </p:cNvSpPr>
          <p:nvPr/>
        </p:nvSpPr>
        <p:spPr bwMode="auto">
          <a:xfrm>
            <a:off x="5343525" y="3783013"/>
            <a:ext cx="127000" cy="115887"/>
          </a:xfrm>
          <a:custGeom>
            <a:avLst/>
            <a:gdLst/>
            <a:ahLst/>
            <a:cxnLst>
              <a:cxn ang="0">
                <a:pos x="91" y="24"/>
              </a:cxn>
              <a:cxn ang="0">
                <a:pos x="91" y="0"/>
              </a:cxn>
              <a:cxn ang="0">
                <a:pos x="79" y="6"/>
              </a:cxn>
              <a:cxn ang="0">
                <a:pos x="43" y="24"/>
              </a:cxn>
              <a:cxn ang="0">
                <a:pos x="31" y="12"/>
              </a:cxn>
              <a:cxn ang="0">
                <a:pos x="18" y="12"/>
              </a:cxn>
              <a:cxn ang="0">
                <a:pos x="12" y="18"/>
              </a:cxn>
              <a:cxn ang="0">
                <a:pos x="0" y="42"/>
              </a:cxn>
              <a:cxn ang="0">
                <a:pos x="18" y="90"/>
              </a:cxn>
              <a:cxn ang="0">
                <a:pos x="25" y="90"/>
              </a:cxn>
              <a:cxn ang="0">
                <a:pos x="25" y="90"/>
              </a:cxn>
              <a:cxn ang="0">
                <a:pos x="25" y="90"/>
              </a:cxn>
              <a:cxn ang="0">
                <a:pos x="37" y="90"/>
              </a:cxn>
              <a:cxn ang="0">
                <a:pos x="49" y="78"/>
              </a:cxn>
              <a:cxn ang="0">
                <a:pos x="67" y="78"/>
              </a:cxn>
              <a:cxn ang="0">
                <a:pos x="73" y="66"/>
              </a:cxn>
              <a:cxn ang="0">
                <a:pos x="61" y="36"/>
              </a:cxn>
              <a:cxn ang="0">
                <a:pos x="85" y="30"/>
              </a:cxn>
              <a:cxn ang="0">
                <a:pos x="97" y="24"/>
              </a:cxn>
              <a:cxn ang="0">
                <a:pos x="91" y="24"/>
              </a:cxn>
            </a:cxnLst>
            <a:rect l="0" t="0" r="r" b="b"/>
            <a:pathLst>
              <a:path w="97" h="90">
                <a:moveTo>
                  <a:pt x="91" y="24"/>
                </a:moveTo>
                <a:lnTo>
                  <a:pt x="91" y="0"/>
                </a:lnTo>
                <a:lnTo>
                  <a:pt x="79" y="6"/>
                </a:lnTo>
                <a:lnTo>
                  <a:pt x="43" y="24"/>
                </a:lnTo>
                <a:lnTo>
                  <a:pt x="31" y="12"/>
                </a:lnTo>
                <a:lnTo>
                  <a:pt x="18" y="12"/>
                </a:lnTo>
                <a:lnTo>
                  <a:pt x="12" y="18"/>
                </a:lnTo>
                <a:lnTo>
                  <a:pt x="0" y="42"/>
                </a:lnTo>
                <a:lnTo>
                  <a:pt x="18" y="90"/>
                </a:lnTo>
                <a:lnTo>
                  <a:pt x="25" y="90"/>
                </a:lnTo>
                <a:lnTo>
                  <a:pt x="25" y="90"/>
                </a:lnTo>
                <a:lnTo>
                  <a:pt x="25" y="90"/>
                </a:lnTo>
                <a:lnTo>
                  <a:pt x="37" y="90"/>
                </a:lnTo>
                <a:lnTo>
                  <a:pt x="49" y="78"/>
                </a:lnTo>
                <a:lnTo>
                  <a:pt x="67" y="78"/>
                </a:lnTo>
                <a:lnTo>
                  <a:pt x="73" y="66"/>
                </a:lnTo>
                <a:lnTo>
                  <a:pt x="61" y="36"/>
                </a:lnTo>
                <a:lnTo>
                  <a:pt x="85" y="30"/>
                </a:lnTo>
                <a:lnTo>
                  <a:pt x="97" y="24"/>
                </a:lnTo>
                <a:lnTo>
                  <a:pt x="91" y="24"/>
                </a:lnTo>
                <a:close/>
              </a:path>
            </a:pathLst>
          </a:custGeom>
          <a:solidFill>
            <a:schemeClr val="bg1"/>
          </a:solidFill>
          <a:ln w="9525">
            <a:solidFill>
              <a:schemeClr val="bg2"/>
            </a:solidFill>
            <a:round/>
            <a:headEnd/>
            <a:tailEnd/>
          </a:ln>
        </p:spPr>
        <p:txBody>
          <a:bodyPr/>
          <a:lstStyle/>
          <a:p>
            <a:endParaRPr lang="en-US"/>
          </a:p>
        </p:txBody>
      </p:sp>
      <p:sp>
        <p:nvSpPr>
          <p:cNvPr id="29" name="Freeform 287"/>
          <p:cNvSpPr>
            <a:spLocks/>
          </p:cNvSpPr>
          <p:nvPr/>
        </p:nvSpPr>
        <p:spPr bwMode="auto">
          <a:xfrm>
            <a:off x="5343525" y="3783013"/>
            <a:ext cx="127000" cy="115887"/>
          </a:xfrm>
          <a:custGeom>
            <a:avLst/>
            <a:gdLst/>
            <a:ahLst/>
            <a:cxnLst>
              <a:cxn ang="0">
                <a:pos x="91" y="24"/>
              </a:cxn>
              <a:cxn ang="0">
                <a:pos x="91" y="0"/>
              </a:cxn>
              <a:cxn ang="0">
                <a:pos x="79" y="6"/>
              </a:cxn>
              <a:cxn ang="0">
                <a:pos x="43" y="24"/>
              </a:cxn>
              <a:cxn ang="0">
                <a:pos x="31" y="12"/>
              </a:cxn>
              <a:cxn ang="0">
                <a:pos x="18" y="12"/>
              </a:cxn>
              <a:cxn ang="0">
                <a:pos x="12" y="18"/>
              </a:cxn>
              <a:cxn ang="0">
                <a:pos x="0" y="42"/>
              </a:cxn>
              <a:cxn ang="0">
                <a:pos x="18" y="90"/>
              </a:cxn>
              <a:cxn ang="0">
                <a:pos x="25" y="90"/>
              </a:cxn>
              <a:cxn ang="0">
                <a:pos x="25" y="90"/>
              </a:cxn>
              <a:cxn ang="0">
                <a:pos x="25" y="90"/>
              </a:cxn>
              <a:cxn ang="0">
                <a:pos x="37" y="90"/>
              </a:cxn>
              <a:cxn ang="0">
                <a:pos x="49" y="78"/>
              </a:cxn>
              <a:cxn ang="0">
                <a:pos x="67" y="78"/>
              </a:cxn>
              <a:cxn ang="0">
                <a:pos x="73" y="66"/>
              </a:cxn>
              <a:cxn ang="0">
                <a:pos x="61" y="36"/>
              </a:cxn>
              <a:cxn ang="0">
                <a:pos x="85" y="30"/>
              </a:cxn>
              <a:cxn ang="0">
                <a:pos x="97" y="24"/>
              </a:cxn>
              <a:cxn ang="0">
                <a:pos x="91" y="24"/>
              </a:cxn>
            </a:cxnLst>
            <a:rect l="0" t="0" r="r" b="b"/>
            <a:pathLst>
              <a:path w="97" h="90">
                <a:moveTo>
                  <a:pt x="91" y="24"/>
                </a:moveTo>
                <a:lnTo>
                  <a:pt x="91" y="0"/>
                </a:lnTo>
                <a:lnTo>
                  <a:pt x="79" y="6"/>
                </a:lnTo>
                <a:lnTo>
                  <a:pt x="43" y="24"/>
                </a:lnTo>
                <a:lnTo>
                  <a:pt x="31" y="12"/>
                </a:lnTo>
                <a:lnTo>
                  <a:pt x="18" y="12"/>
                </a:lnTo>
                <a:lnTo>
                  <a:pt x="12" y="18"/>
                </a:lnTo>
                <a:lnTo>
                  <a:pt x="0" y="42"/>
                </a:lnTo>
                <a:lnTo>
                  <a:pt x="18" y="90"/>
                </a:lnTo>
                <a:lnTo>
                  <a:pt x="25" y="90"/>
                </a:lnTo>
                <a:lnTo>
                  <a:pt x="25" y="90"/>
                </a:lnTo>
                <a:lnTo>
                  <a:pt x="25" y="90"/>
                </a:lnTo>
                <a:lnTo>
                  <a:pt x="37" y="90"/>
                </a:lnTo>
                <a:lnTo>
                  <a:pt x="49" y="78"/>
                </a:lnTo>
                <a:lnTo>
                  <a:pt x="67" y="78"/>
                </a:lnTo>
                <a:lnTo>
                  <a:pt x="73" y="66"/>
                </a:lnTo>
                <a:lnTo>
                  <a:pt x="61" y="36"/>
                </a:lnTo>
                <a:lnTo>
                  <a:pt x="85" y="30"/>
                </a:lnTo>
                <a:lnTo>
                  <a:pt x="97" y="24"/>
                </a:lnTo>
                <a:lnTo>
                  <a:pt x="91" y="24"/>
                </a:lnTo>
              </a:path>
            </a:pathLst>
          </a:custGeom>
          <a:solidFill>
            <a:schemeClr val="bg1"/>
          </a:solidFill>
          <a:ln w="9525">
            <a:solidFill>
              <a:schemeClr val="bg2"/>
            </a:solidFill>
            <a:round/>
            <a:headEnd/>
            <a:tailEnd/>
          </a:ln>
        </p:spPr>
        <p:txBody>
          <a:bodyPr/>
          <a:lstStyle/>
          <a:p>
            <a:endParaRPr lang="en-US"/>
          </a:p>
        </p:txBody>
      </p:sp>
      <p:sp>
        <p:nvSpPr>
          <p:cNvPr id="30" name="Freeform 288"/>
          <p:cNvSpPr>
            <a:spLocks/>
          </p:cNvSpPr>
          <p:nvPr/>
        </p:nvSpPr>
        <p:spPr bwMode="auto">
          <a:xfrm>
            <a:off x="5783263" y="4002088"/>
            <a:ext cx="119062" cy="77787"/>
          </a:xfrm>
          <a:custGeom>
            <a:avLst/>
            <a:gdLst/>
            <a:ahLst/>
            <a:cxnLst>
              <a:cxn ang="0">
                <a:pos x="18" y="48"/>
              </a:cxn>
              <a:cxn ang="0">
                <a:pos x="66" y="60"/>
              </a:cxn>
              <a:cxn ang="0">
                <a:pos x="78" y="30"/>
              </a:cxn>
              <a:cxn ang="0">
                <a:pos x="90" y="24"/>
              </a:cxn>
              <a:cxn ang="0">
                <a:pos x="84" y="0"/>
              </a:cxn>
              <a:cxn ang="0">
                <a:pos x="30" y="18"/>
              </a:cxn>
              <a:cxn ang="0">
                <a:pos x="6" y="6"/>
              </a:cxn>
              <a:cxn ang="0">
                <a:pos x="0" y="24"/>
              </a:cxn>
              <a:cxn ang="0">
                <a:pos x="18" y="48"/>
              </a:cxn>
            </a:cxnLst>
            <a:rect l="0" t="0" r="r" b="b"/>
            <a:pathLst>
              <a:path w="90" h="60">
                <a:moveTo>
                  <a:pt x="18" y="48"/>
                </a:moveTo>
                <a:lnTo>
                  <a:pt x="66" y="60"/>
                </a:lnTo>
                <a:lnTo>
                  <a:pt x="78" y="30"/>
                </a:lnTo>
                <a:lnTo>
                  <a:pt x="90" y="24"/>
                </a:lnTo>
                <a:lnTo>
                  <a:pt x="84" y="0"/>
                </a:lnTo>
                <a:lnTo>
                  <a:pt x="30" y="18"/>
                </a:lnTo>
                <a:lnTo>
                  <a:pt x="6" y="6"/>
                </a:lnTo>
                <a:lnTo>
                  <a:pt x="0" y="24"/>
                </a:lnTo>
                <a:lnTo>
                  <a:pt x="18" y="48"/>
                </a:lnTo>
                <a:close/>
              </a:path>
            </a:pathLst>
          </a:custGeom>
          <a:solidFill>
            <a:schemeClr val="bg1"/>
          </a:solidFill>
          <a:ln w="9525">
            <a:solidFill>
              <a:schemeClr val="bg2"/>
            </a:solidFill>
            <a:round/>
            <a:headEnd/>
            <a:tailEnd/>
          </a:ln>
        </p:spPr>
        <p:txBody>
          <a:bodyPr/>
          <a:lstStyle/>
          <a:p>
            <a:endParaRPr lang="en-US"/>
          </a:p>
        </p:txBody>
      </p:sp>
      <p:sp>
        <p:nvSpPr>
          <p:cNvPr id="31" name="Freeform 289"/>
          <p:cNvSpPr>
            <a:spLocks/>
          </p:cNvSpPr>
          <p:nvPr/>
        </p:nvSpPr>
        <p:spPr bwMode="auto">
          <a:xfrm>
            <a:off x="5800725" y="4032250"/>
            <a:ext cx="187325" cy="217488"/>
          </a:xfrm>
          <a:custGeom>
            <a:avLst/>
            <a:gdLst/>
            <a:ahLst/>
            <a:cxnLst>
              <a:cxn ang="0">
                <a:pos x="9" y="6"/>
              </a:cxn>
              <a:cxn ang="0">
                <a:pos x="10" y="6"/>
              </a:cxn>
              <a:cxn ang="0">
                <a:pos x="9" y="13"/>
              </a:cxn>
              <a:cxn ang="0">
                <a:pos x="4" y="17"/>
              </a:cxn>
              <a:cxn ang="0">
                <a:pos x="0" y="18"/>
              </a:cxn>
              <a:cxn ang="0">
                <a:pos x="1" y="21"/>
              </a:cxn>
              <a:cxn ang="0">
                <a:pos x="4" y="28"/>
              </a:cxn>
              <a:cxn ang="0">
                <a:pos x="11" y="23"/>
              </a:cxn>
              <a:cxn ang="0">
                <a:pos x="17" y="15"/>
              </a:cxn>
              <a:cxn ang="0">
                <a:pos x="20" y="11"/>
              </a:cxn>
              <a:cxn ang="0">
                <a:pos x="24" y="7"/>
              </a:cxn>
              <a:cxn ang="0">
                <a:pos x="16" y="1"/>
              </a:cxn>
              <a:cxn ang="0">
                <a:pos x="13" y="0"/>
              </a:cxn>
              <a:cxn ang="0">
                <a:pos x="13" y="0"/>
              </a:cxn>
              <a:cxn ang="0">
                <a:pos x="11" y="1"/>
              </a:cxn>
              <a:cxn ang="0">
                <a:pos x="9" y="6"/>
              </a:cxn>
            </a:cxnLst>
            <a:rect l="0" t="0" r="r" b="b"/>
            <a:pathLst>
              <a:path w="24" h="28">
                <a:moveTo>
                  <a:pt x="9" y="6"/>
                </a:moveTo>
                <a:cubicBezTo>
                  <a:pt x="10" y="6"/>
                  <a:pt x="10" y="6"/>
                  <a:pt x="10" y="6"/>
                </a:cubicBezTo>
                <a:cubicBezTo>
                  <a:pt x="9" y="13"/>
                  <a:pt x="9" y="13"/>
                  <a:pt x="9" y="13"/>
                </a:cubicBezTo>
                <a:cubicBezTo>
                  <a:pt x="4" y="17"/>
                  <a:pt x="4" y="17"/>
                  <a:pt x="4" y="17"/>
                </a:cubicBezTo>
                <a:cubicBezTo>
                  <a:pt x="4" y="17"/>
                  <a:pt x="3" y="18"/>
                  <a:pt x="0" y="18"/>
                </a:cubicBezTo>
                <a:cubicBezTo>
                  <a:pt x="1" y="21"/>
                  <a:pt x="1" y="21"/>
                  <a:pt x="1" y="21"/>
                </a:cubicBezTo>
                <a:cubicBezTo>
                  <a:pt x="4" y="28"/>
                  <a:pt x="4" y="28"/>
                  <a:pt x="4" y="28"/>
                </a:cubicBezTo>
                <a:cubicBezTo>
                  <a:pt x="11" y="23"/>
                  <a:pt x="11" y="23"/>
                  <a:pt x="11" y="23"/>
                </a:cubicBezTo>
                <a:cubicBezTo>
                  <a:pt x="17" y="15"/>
                  <a:pt x="17" y="15"/>
                  <a:pt x="17" y="15"/>
                </a:cubicBezTo>
                <a:cubicBezTo>
                  <a:pt x="20" y="11"/>
                  <a:pt x="20" y="11"/>
                  <a:pt x="20" y="11"/>
                </a:cubicBezTo>
                <a:cubicBezTo>
                  <a:pt x="24" y="7"/>
                  <a:pt x="24" y="7"/>
                  <a:pt x="24" y="7"/>
                </a:cubicBezTo>
                <a:cubicBezTo>
                  <a:pt x="16" y="1"/>
                  <a:pt x="16" y="1"/>
                  <a:pt x="16" y="1"/>
                </a:cubicBezTo>
                <a:cubicBezTo>
                  <a:pt x="13" y="0"/>
                  <a:pt x="13" y="0"/>
                  <a:pt x="13" y="0"/>
                </a:cubicBezTo>
                <a:cubicBezTo>
                  <a:pt x="13" y="0"/>
                  <a:pt x="13" y="0"/>
                  <a:pt x="13" y="0"/>
                </a:cubicBezTo>
                <a:cubicBezTo>
                  <a:pt x="11" y="1"/>
                  <a:pt x="11" y="1"/>
                  <a:pt x="11" y="1"/>
                </a:cubicBezTo>
                <a:lnTo>
                  <a:pt x="9" y="6"/>
                </a:lnTo>
                <a:close/>
              </a:path>
            </a:pathLst>
          </a:custGeom>
          <a:solidFill>
            <a:schemeClr val="bg1"/>
          </a:solidFill>
          <a:ln w="9525">
            <a:solidFill>
              <a:schemeClr val="bg2"/>
            </a:solidFill>
            <a:round/>
            <a:headEnd/>
            <a:tailEnd/>
          </a:ln>
        </p:spPr>
        <p:txBody>
          <a:bodyPr/>
          <a:lstStyle/>
          <a:p>
            <a:endParaRPr lang="en-US"/>
          </a:p>
        </p:txBody>
      </p:sp>
      <p:sp>
        <p:nvSpPr>
          <p:cNvPr id="32" name="Freeform 290"/>
          <p:cNvSpPr>
            <a:spLocks/>
          </p:cNvSpPr>
          <p:nvPr/>
        </p:nvSpPr>
        <p:spPr bwMode="auto">
          <a:xfrm>
            <a:off x="5565775" y="4171950"/>
            <a:ext cx="265113" cy="165100"/>
          </a:xfrm>
          <a:custGeom>
            <a:avLst/>
            <a:gdLst/>
            <a:ahLst/>
            <a:cxnLst>
              <a:cxn ang="0">
                <a:pos x="30" y="0"/>
              </a:cxn>
              <a:cxn ang="0">
                <a:pos x="18" y="4"/>
              </a:cxn>
              <a:cxn ang="0">
                <a:pos x="14" y="7"/>
              </a:cxn>
              <a:cxn ang="0">
                <a:pos x="3" y="7"/>
              </a:cxn>
              <a:cxn ang="0">
                <a:pos x="0" y="8"/>
              </a:cxn>
              <a:cxn ang="0">
                <a:pos x="1" y="12"/>
              </a:cxn>
              <a:cxn ang="0">
                <a:pos x="5" y="21"/>
              </a:cxn>
              <a:cxn ang="0">
                <a:pos x="12" y="19"/>
              </a:cxn>
              <a:cxn ang="0">
                <a:pos x="15" y="19"/>
              </a:cxn>
              <a:cxn ang="0">
                <a:pos x="19" y="15"/>
              </a:cxn>
              <a:cxn ang="0">
                <a:pos x="25" y="13"/>
              </a:cxn>
              <a:cxn ang="0">
                <a:pos x="34" y="10"/>
              </a:cxn>
              <a:cxn ang="0">
                <a:pos x="31" y="3"/>
              </a:cxn>
              <a:cxn ang="0">
                <a:pos x="30" y="0"/>
              </a:cxn>
            </a:cxnLst>
            <a:rect l="0" t="0" r="r" b="b"/>
            <a:pathLst>
              <a:path w="34" h="21">
                <a:moveTo>
                  <a:pt x="30" y="0"/>
                </a:moveTo>
                <a:cubicBezTo>
                  <a:pt x="25" y="2"/>
                  <a:pt x="18" y="3"/>
                  <a:pt x="18" y="4"/>
                </a:cubicBezTo>
                <a:cubicBezTo>
                  <a:pt x="16" y="5"/>
                  <a:pt x="14" y="7"/>
                  <a:pt x="14" y="7"/>
                </a:cubicBezTo>
                <a:cubicBezTo>
                  <a:pt x="3" y="7"/>
                  <a:pt x="3" y="7"/>
                  <a:pt x="3" y="7"/>
                </a:cubicBezTo>
                <a:cubicBezTo>
                  <a:pt x="0" y="8"/>
                  <a:pt x="0" y="8"/>
                  <a:pt x="0" y="8"/>
                </a:cubicBezTo>
                <a:cubicBezTo>
                  <a:pt x="1" y="12"/>
                  <a:pt x="1" y="12"/>
                  <a:pt x="1" y="12"/>
                </a:cubicBezTo>
                <a:cubicBezTo>
                  <a:pt x="5" y="21"/>
                  <a:pt x="5" y="21"/>
                  <a:pt x="5" y="21"/>
                </a:cubicBezTo>
                <a:cubicBezTo>
                  <a:pt x="12" y="19"/>
                  <a:pt x="12" y="19"/>
                  <a:pt x="12" y="19"/>
                </a:cubicBezTo>
                <a:cubicBezTo>
                  <a:pt x="15" y="19"/>
                  <a:pt x="15" y="19"/>
                  <a:pt x="15" y="19"/>
                </a:cubicBezTo>
                <a:cubicBezTo>
                  <a:pt x="19" y="15"/>
                  <a:pt x="19" y="15"/>
                  <a:pt x="19" y="15"/>
                </a:cubicBezTo>
                <a:cubicBezTo>
                  <a:pt x="25" y="13"/>
                  <a:pt x="25" y="13"/>
                  <a:pt x="25" y="13"/>
                </a:cubicBezTo>
                <a:cubicBezTo>
                  <a:pt x="34" y="10"/>
                  <a:pt x="34" y="10"/>
                  <a:pt x="34" y="10"/>
                </a:cubicBezTo>
                <a:cubicBezTo>
                  <a:pt x="31" y="3"/>
                  <a:pt x="31" y="3"/>
                  <a:pt x="31" y="3"/>
                </a:cubicBezTo>
                <a:lnTo>
                  <a:pt x="30" y="0"/>
                </a:lnTo>
                <a:close/>
              </a:path>
            </a:pathLst>
          </a:custGeom>
          <a:solidFill>
            <a:schemeClr val="bg1"/>
          </a:solidFill>
          <a:ln w="9525">
            <a:solidFill>
              <a:schemeClr val="bg2"/>
            </a:solidFill>
            <a:round/>
            <a:headEnd/>
            <a:tailEnd/>
          </a:ln>
        </p:spPr>
        <p:txBody>
          <a:bodyPr/>
          <a:lstStyle/>
          <a:p>
            <a:endParaRPr lang="en-US"/>
          </a:p>
        </p:txBody>
      </p:sp>
      <p:sp>
        <p:nvSpPr>
          <p:cNvPr id="33" name="Freeform 291"/>
          <p:cNvSpPr>
            <a:spLocks/>
          </p:cNvSpPr>
          <p:nvPr/>
        </p:nvSpPr>
        <p:spPr bwMode="auto">
          <a:xfrm>
            <a:off x="5378450" y="3813175"/>
            <a:ext cx="492125" cy="422275"/>
          </a:xfrm>
          <a:custGeom>
            <a:avLst/>
            <a:gdLst/>
            <a:ahLst/>
            <a:cxnLst>
              <a:cxn ang="0">
                <a:pos x="63" y="34"/>
              </a:cxn>
              <a:cxn ang="0">
                <a:pos x="55" y="32"/>
              </a:cxn>
              <a:cxn ang="0">
                <a:pos x="52" y="28"/>
              </a:cxn>
              <a:cxn ang="0">
                <a:pos x="53" y="25"/>
              </a:cxn>
              <a:cxn ang="0">
                <a:pos x="52" y="25"/>
              </a:cxn>
              <a:cxn ang="0">
                <a:pos x="48" y="23"/>
              </a:cxn>
              <a:cxn ang="0">
                <a:pos x="46" y="17"/>
              </a:cxn>
              <a:cxn ang="0">
                <a:pos x="42" y="13"/>
              </a:cxn>
              <a:cxn ang="0">
                <a:pos x="42" y="12"/>
              </a:cxn>
              <a:cxn ang="0">
                <a:pos x="39" y="12"/>
              </a:cxn>
              <a:cxn ang="0">
                <a:pos x="36" y="10"/>
              </a:cxn>
              <a:cxn ang="0">
                <a:pos x="28" y="9"/>
              </a:cxn>
              <a:cxn ang="0">
                <a:pos x="25" y="6"/>
              </a:cxn>
              <a:cxn ang="0">
                <a:pos x="15" y="1"/>
              </a:cxn>
              <a:cxn ang="0">
                <a:pos x="11" y="0"/>
              </a:cxn>
              <a:cxn ang="0">
                <a:pos x="12" y="0"/>
              </a:cxn>
              <a:cxn ang="0">
                <a:pos x="10" y="1"/>
              </a:cxn>
              <a:cxn ang="0">
                <a:pos x="6" y="2"/>
              </a:cxn>
              <a:cxn ang="0">
                <a:pos x="8" y="7"/>
              </a:cxn>
              <a:cxn ang="0">
                <a:pos x="7" y="9"/>
              </a:cxn>
              <a:cxn ang="0">
                <a:pos x="4" y="9"/>
              </a:cxn>
              <a:cxn ang="0">
                <a:pos x="2" y="11"/>
              </a:cxn>
              <a:cxn ang="0">
                <a:pos x="0" y="11"/>
              </a:cxn>
              <a:cxn ang="0">
                <a:pos x="2" y="15"/>
              </a:cxn>
              <a:cxn ang="0">
                <a:pos x="9" y="29"/>
              </a:cxn>
              <a:cxn ang="0">
                <a:pos x="13" y="33"/>
              </a:cxn>
              <a:cxn ang="0">
                <a:pos x="15" y="39"/>
              </a:cxn>
              <a:cxn ang="0">
                <a:pos x="17" y="46"/>
              </a:cxn>
              <a:cxn ang="0">
                <a:pos x="24" y="53"/>
              </a:cxn>
              <a:cxn ang="0">
                <a:pos x="24" y="54"/>
              </a:cxn>
              <a:cxn ang="0">
                <a:pos x="27" y="53"/>
              </a:cxn>
              <a:cxn ang="0">
                <a:pos x="38" y="53"/>
              </a:cxn>
              <a:cxn ang="0">
                <a:pos x="42" y="50"/>
              </a:cxn>
              <a:cxn ang="0">
                <a:pos x="54" y="46"/>
              </a:cxn>
            </a:cxnLst>
            <a:rect l="0" t="0" r="r" b="b"/>
            <a:pathLst>
              <a:path w="63" h="54">
                <a:moveTo>
                  <a:pt x="63" y="34"/>
                </a:moveTo>
                <a:cubicBezTo>
                  <a:pt x="55" y="32"/>
                  <a:pt x="55" y="32"/>
                  <a:pt x="55" y="32"/>
                </a:cubicBezTo>
                <a:cubicBezTo>
                  <a:pt x="52" y="28"/>
                  <a:pt x="52" y="28"/>
                  <a:pt x="52" y="28"/>
                </a:cubicBezTo>
                <a:cubicBezTo>
                  <a:pt x="53" y="25"/>
                  <a:pt x="53" y="25"/>
                  <a:pt x="53" y="25"/>
                </a:cubicBezTo>
                <a:cubicBezTo>
                  <a:pt x="52" y="25"/>
                  <a:pt x="52" y="25"/>
                  <a:pt x="52" y="25"/>
                </a:cubicBezTo>
                <a:cubicBezTo>
                  <a:pt x="48" y="23"/>
                  <a:pt x="48" y="23"/>
                  <a:pt x="48" y="23"/>
                </a:cubicBezTo>
                <a:cubicBezTo>
                  <a:pt x="46" y="17"/>
                  <a:pt x="46" y="17"/>
                  <a:pt x="46" y="17"/>
                </a:cubicBezTo>
                <a:cubicBezTo>
                  <a:pt x="42" y="13"/>
                  <a:pt x="42" y="13"/>
                  <a:pt x="42" y="13"/>
                </a:cubicBezTo>
                <a:cubicBezTo>
                  <a:pt x="42" y="12"/>
                  <a:pt x="42" y="12"/>
                  <a:pt x="42" y="12"/>
                </a:cubicBezTo>
                <a:cubicBezTo>
                  <a:pt x="39" y="12"/>
                  <a:pt x="39" y="12"/>
                  <a:pt x="39" y="12"/>
                </a:cubicBezTo>
                <a:cubicBezTo>
                  <a:pt x="36" y="10"/>
                  <a:pt x="36" y="10"/>
                  <a:pt x="36" y="10"/>
                </a:cubicBezTo>
                <a:cubicBezTo>
                  <a:pt x="28" y="9"/>
                  <a:pt x="28" y="9"/>
                  <a:pt x="28" y="9"/>
                </a:cubicBezTo>
                <a:cubicBezTo>
                  <a:pt x="25" y="6"/>
                  <a:pt x="25" y="6"/>
                  <a:pt x="25" y="6"/>
                </a:cubicBezTo>
                <a:cubicBezTo>
                  <a:pt x="15" y="1"/>
                  <a:pt x="15" y="1"/>
                  <a:pt x="15" y="1"/>
                </a:cubicBezTo>
                <a:cubicBezTo>
                  <a:pt x="11" y="0"/>
                  <a:pt x="11" y="0"/>
                  <a:pt x="11" y="0"/>
                </a:cubicBezTo>
                <a:cubicBezTo>
                  <a:pt x="12" y="0"/>
                  <a:pt x="12" y="0"/>
                  <a:pt x="12" y="0"/>
                </a:cubicBezTo>
                <a:cubicBezTo>
                  <a:pt x="10" y="1"/>
                  <a:pt x="10" y="1"/>
                  <a:pt x="10" y="1"/>
                </a:cubicBezTo>
                <a:cubicBezTo>
                  <a:pt x="6" y="2"/>
                  <a:pt x="6" y="2"/>
                  <a:pt x="6" y="2"/>
                </a:cubicBezTo>
                <a:cubicBezTo>
                  <a:pt x="8" y="7"/>
                  <a:pt x="8" y="7"/>
                  <a:pt x="8" y="7"/>
                </a:cubicBezTo>
                <a:cubicBezTo>
                  <a:pt x="7" y="9"/>
                  <a:pt x="7" y="9"/>
                  <a:pt x="7" y="9"/>
                </a:cubicBezTo>
                <a:cubicBezTo>
                  <a:pt x="4" y="9"/>
                  <a:pt x="4" y="9"/>
                  <a:pt x="4" y="9"/>
                </a:cubicBezTo>
                <a:cubicBezTo>
                  <a:pt x="2" y="11"/>
                  <a:pt x="2" y="11"/>
                  <a:pt x="2" y="11"/>
                </a:cubicBezTo>
                <a:cubicBezTo>
                  <a:pt x="0" y="11"/>
                  <a:pt x="0" y="11"/>
                  <a:pt x="0" y="11"/>
                </a:cubicBezTo>
                <a:cubicBezTo>
                  <a:pt x="2" y="15"/>
                  <a:pt x="2" y="15"/>
                  <a:pt x="2" y="15"/>
                </a:cubicBezTo>
                <a:cubicBezTo>
                  <a:pt x="9" y="29"/>
                  <a:pt x="9" y="29"/>
                  <a:pt x="9" y="29"/>
                </a:cubicBezTo>
                <a:cubicBezTo>
                  <a:pt x="13" y="33"/>
                  <a:pt x="13" y="33"/>
                  <a:pt x="13" y="33"/>
                </a:cubicBezTo>
                <a:cubicBezTo>
                  <a:pt x="15" y="39"/>
                  <a:pt x="15" y="39"/>
                  <a:pt x="15" y="39"/>
                </a:cubicBezTo>
                <a:cubicBezTo>
                  <a:pt x="17" y="46"/>
                  <a:pt x="17" y="46"/>
                  <a:pt x="17" y="46"/>
                </a:cubicBezTo>
                <a:cubicBezTo>
                  <a:pt x="24" y="53"/>
                  <a:pt x="24" y="53"/>
                  <a:pt x="24" y="53"/>
                </a:cubicBezTo>
                <a:cubicBezTo>
                  <a:pt x="24" y="54"/>
                  <a:pt x="24" y="54"/>
                  <a:pt x="24" y="54"/>
                </a:cubicBezTo>
                <a:cubicBezTo>
                  <a:pt x="27" y="53"/>
                  <a:pt x="27" y="53"/>
                  <a:pt x="27" y="53"/>
                </a:cubicBezTo>
                <a:cubicBezTo>
                  <a:pt x="38" y="53"/>
                  <a:pt x="38" y="53"/>
                  <a:pt x="38" y="53"/>
                </a:cubicBezTo>
                <a:cubicBezTo>
                  <a:pt x="38" y="53"/>
                  <a:pt x="40" y="51"/>
                  <a:pt x="42" y="50"/>
                </a:cubicBezTo>
                <a:cubicBezTo>
                  <a:pt x="42" y="49"/>
                  <a:pt x="49" y="48"/>
                  <a:pt x="54" y="46"/>
                </a:cubicBezTo>
              </a:path>
            </a:pathLst>
          </a:custGeom>
          <a:solidFill>
            <a:schemeClr val="bg1"/>
          </a:solidFill>
          <a:ln w="9525">
            <a:solidFill>
              <a:schemeClr val="bg2"/>
            </a:solidFill>
            <a:round/>
            <a:headEnd/>
            <a:tailEnd/>
          </a:ln>
        </p:spPr>
        <p:txBody>
          <a:bodyPr/>
          <a:lstStyle/>
          <a:p>
            <a:endParaRPr lang="en-US"/>
          </a:p>
        </p:txBody>
      </p:sp>
      <p:sp>
        <p:nvSpPr>
          <p:cNvPr id="34" name="Freeform 292"/>
          <p:cNvSpPr>
            <a:spLocks/>
          </p:cNvSpPr>
          <p:nvPr/>
        </p:nvSpPr>
        <p:spPr bwMode="auto">
          <a:xfrm>
            <a:off x="5800725" y="4079875"/>
            <a:ext cx="77788" cy="92075"/>
          </a:xfrm>
          <a:custGeom>
            <a:avLst/>
            <a:gdLst/>
            <a:ahLst/>
            <a:cxnLst>
              <a:cxn ang="0">
                <a:pos x="0" y="12"/>
              </a:cxn>
              <a:cxn ang="0">
                <a:pos x="4" y="11"/>
              </a:cxn>
              <a:cxn ang="0">
                <a:pos x="9" y="7"/>
              </a:cxn>
              <a:cxn ang="0">
                <a:pos x="10" y="0"/>
              </a:cxn>
              <a:cxn ang="0">
                <a:pos x="9" y="0"/>
              </a:cxn>
            </a:cxnLst>
            <a:rect l="0" t="0" r="r" b="b"/>
            <a:pathLst>
              <a:path w="10" h="12">
                <a:moveTo>
                  <a:pt x="0" y="12"/>
                </a:moveTo>
                <a:cubicBezTo>
                  <a:pt x="3" y="12"/>
                  <a:pt x="4" y="11"/>
                  <a:pt x="4" y="11"/>
                </a:cubicBezTo>
                <a:cubicBezTo>
                  <a:pt x="9" y="7"/>
                  <a:pt x="9" y="7"/>
                  <a:pt x="9" y="7"/>
                </a:cubicBezTo>
                <a:cubicBezTo>
                  <a:pt x="10" y="0"/>
                  <a:pt x="10" y="0"/>
                  <a:pt x="10" y="0"/>
                </a:cubicBezTo>
                <a:cubicBezTo>
                  <a:pt x="9" y="0"/>
                  <a:pt x="9" y="0"/>
                  <a:pt x="9" y="0"/>
                </a:cubicBezTo>
              </a:path>
            </a:pathLst>
          </a:custGeom>
          <a:solidFill>
            <a:schemeClr val="bg1"/>
          </a:solidFill>
          <a:ln w="9525">
            <a:solidFill>
              <a:schemeClr val="bg2"/>
            </a:solidFill>
            <a:round/>
            <a:headEnd/>
            <a:tailEnd/>
          </a:ln>
        </p:spPr>
        <p:txBody>
          <a:bodyPr/>
          <a:lstStyle/>
          <a:p>
            <a:endParaRPr lang="en-US"/>
          </a:p>
        </p:txBody>
      </p:sp>
      <p:sp>
        <p:nvSpPr>
          <p:cNvPr id="35" name="Freeform 293"/>
          <p:cNvSpPr>
            <a:spLocks/>
          </p:cNvSpPr>
          <p:nvPr/>
        </p:nvSpPr>
        <p:spPr bwMode="auto">
          <a:xfrm>
            <a:off x="5462588" y="3657600"/>
            <a:ext cx="249237" cy="250825"/>
          </a:xfrm>
          <a:custGeom>
            <a:avLst/>
            <a:gdLst/>
            <a:ahLst/>
            <a:cxnLst>
              <a:cxn ang="0">
                <a:pos x="168" y="120"/>
              </a:cxn>
              <a:cxn ang="0">
                <a:pos x="132" y="90"/>
              </a:cxn>
              <a:cxn ang="0">
                <a:pos x="132" y="66"/>
              </a:cxn>
              <a:cxn ang="0">
                <a:pos x="138" y="42"/>
              </a:cxn>
              <a:cxn ang="0">
                <a:pos x="114" y="6"/>
              </a:cxn>
              <a:cxn ang="0">
                <a:pos x="102" y="0"/>
              </a:cxn>
              <a:cxn ang="0">
                <a:pos x="72" y="6"/>
              </a:cxn>
              <a:cxn ang="0">
                <a:pos x="66" y="6"/>
              </a:cxn>
              <a:cxn ang="0">
                <a:pos x="66" y="12"/>
              </a:cxn>
              <a:cxn ang="0">
                <a:pos x="54" y="30"/>
              </a:cxn>
              <a:cxn ang="0">
                <a:pos x="42" y="72"/>
              </a:cxn>
              <a:cxn ang="0">
                <a:pos x="0" y="96"/>
              </a:cxn>
              <a:cxn ang="0">
                <a:pos x="0" y="120"/>
              </a:cxn>
              <a:cxn ang="0">
                <a:pos x="24" y="126"/>
              </a:cxn>
              <a:cxn ang="0">
                <a:pos x="84" y="156"/>
              </a:cxn>
              <a:cxn ang="0">
                <a:pos x="102" y="174"/>
              </a:cxn>
              <a:cxn ang="0">
                <a:pos x="150" y="180"/>
              </a:cxn>
              <a:cxn ang="0">
                <a:pos x="168" y="192"/>
              </a:cxn>
              <a:cxn ang="0">
                <a:pos x="186" y="192"/>
              </a:cxn>
              <a:cxn ang="0">
                <a:pos x="180" y="180"/>
              </a:cxn>
              <a:cxn ang="0">
                <a:pos x="192" y="174"/>
              </a:cxn>
              <a:cxn ang="0">
                <a:pos x="180" y="150"/>
              </a:cxn>
              <a:cxn ang="0">
                <a:pos x="168" y="120"/>
              </a:cxn>
            </a:cxnLst>
            <a:rect l="0" t="0" r="r" b="b"/>
            <a:pathLst>
              <a:path w="192" h="192">
                <a:moveTo>
                  <a:pt x="168" y="120"/>
                </a:moveTo>
                <a:lnTo>
                  <a:pt x="132" y="90"/>
                </a:lnTo>
                <a:lnTo>
                  <a:pt x="132" y="66"/>
                </a:lnTo>
                <a:lnTo>
                  <a:pt x="138" y="42"/>
                </a:lnTo>
                <a:lnTo>
                  <a:pt x="114" y="6"/>
                </a:lnTo>
                <a:lnTo>
                  <a:pt x="102" y="0"/>
                </a:lnTo>
                <a:lnTo>
                  <a:pt x="72" y="6"/>
                </a:lnTo>
                <a:lnTo>
                  <a:pt x="66" y="6"/>
                </a:lnTo>
                <a:lnTo>
                  <a:pt x="66" y="12"/>
                </a:lnTo>
                <a:lnTo>
                  <a:pt x="54" y="30"/>
                </a:lnTo>
                <a:lnTo>
                  <a:pt x="42" y="72"/>
                </a:lnTo>
                <a:lnTo>
                  <a:pt x="0" y="96"/>
                </a:lnTo>
                <a:lnTo>
                  <a:pt x="0" y="120"/>
                </a:lnTo>
                <a:lnTo>
                  <a:pt x="24" y="126"/>
                </a:lnTo>
                <a:lnTo>
                  <a:pt x="84" y="156"/>
                </a:lnTo>
                <a:lnTo>
                  <a:pt x="102" y="174"/>
                </a:lnTo>
                <a:lnTo>
                  <a:pt x="150" y="180"/>
                </a:lnTo>
                <a:lnTo>
                  <a:pt x="168" y="192"/>
                </a:lnTo>
                <a:lnTo>
                  <a:pt x="186" y="192"/>
                </a:lnTo>
                <a:lnTo>
                  <a:pt x="180" y="180"/>
                </a:lnTo>
                <a:lnTo>
                  <a:pt x="192" y="174"/>
                </a:lnTo>
                <a:lnTo>
                  <a:pt x="180" y="150"/>
                </a:lnTo>
                <a:lnTo>
                  <a:pt x="168" y="120"/>
                </a:lnTo>
                <a:close/>
              </a:path>
            </a:pathLst>
          </a:custGeom>
          <a:solidFill>
            <a:schemeClr val="bg1"/>
          </a:solidFill>
          <a:ln w="9525">
            <a:solidFill>
              <a:schemeClr val="bg2"/>
            </a:solidFill>
            <a:round/>
            <a:headEnd/>
            <a:tailEnd/>
          </a:ln>
        </p:spPr>
        <p:txBody>
          <a:bodyPr/>
          <a:lstStyle/>
          <a:p>
            <a:endParaRPr lang="en-US"/>
          </a:p>
        </p:txBody>
      </p:sp>
      <p:sp>
        <p:nvSpPr>
          <p:cNvPr id="36" name="Freeform 294"/>
          <p:cNvSpPr>
            <a:spLocks/>
          </p:cNvSpPr>
          <p:nvPr/>
        </p:nvSpPr>
        <p:spPr bwMode="auto">
          <a:xfrm>
            <a:off x="5605463" y="3589338"/>
            <a:ext cx="469900" cy="427037"/>
          </a:xfrm>
          <a:custGeom>
            <a:avLst/>
            <a:gdLst/>
            <a:ahLst/>
            <a:cxnLst>
              <a:cxn ang="0">
                <a:pos x="53" y="38"/>
              </a:cxn>
              <a:cxn ang="0">
                <a:pos x="53" y="38"/>
              </a:cxn>
              <a:cxn ang="0">
                <a:pos x="55" y="32"/>
              </a:cxn>
              <a:cxn ang="0">
                <a:pos x="51" y="30"/>
              </a:cxn>
              <a:cxn ang="0">
                <a:pos x="51" y="25"/>
              </a:cxn>
              <a:cxn ang="0">
                <a:pos x="52" y="21"/>
              </a:cxn>
              <a:cxn ang="0">
                <a:pos x="53" y="12"/>
              </a:cxn>
              <a:cxn ang="0">
                <a:pos x="49" y="11"/>
              </a:cxn>
              <a:cxn ang="0">
                <a:pos x="45" y="8"/>
              </a:cxn>
              <a:cxn ang="0">
                <a:pos x="40" y="5"/>
              </a:cxn>
              <a:cxn ang="0">
                <a:pos x="36" y="6"/>
              </a:cxn>
              <a:cxn ang="0">
                <a:pos x="31" y="8"/>
              </a:cxn>
              <a:cxn ang="0">
                <a:pos x="30" y="10"/>
              </a:cxn>
              <a:cxn ang="0">
                <a:pos x="26" y="11"/>
              </a:cxn>
              <a:cxn ang="0">
                <a:pos x="22" y="11"/>
              </a:cxn>
              <a:cxn ang="0">
                <a:pos x="19" y="9"/>
              </a:cxn>
              <a:cxn ang="0">
                <a:pos x="15" y="9"/>
              </a:cxn>
              <a:cxn ang="0">
                <a:pos x="15" y="6"/>
              </a:cxn>
              <a:cxn ang="0">
                <a:pos x="12" y="4"/>
              </a:cxn>
              <a:cxn ang="0">
                <a:pos x="12" y="2"/>
              </a:cxn>
              <a:cxn ang="0">
                <a:pos x="10" y="0"/>
              </a:cxn>
              <a:cxn ang="0">
                <a:pos x="6" y="3"/>
              </a:cxn>
              <a:cxn ang="0">
                <a:pos x="3" y="2"/>
              </a:cxn>
              <a:cxn ang="0">
                <a:pos x="0" y="0"/>
              </a:cxn>
              <a:cxn ang="0">
                <a:pos x="0" y="0"/>
              </a:cxn>
              <a:cxn ang="0">
                <a:pos x="0" y="7"/>
              </a:cxn>
              <a:cxn ang="0">
                <a:pos x="1" y="10"/>
              </a:cxn>
              <a:cxn ang="0">
                <a:pos x="1" y="10"/>
              </a:cxn>
              <a:cxn ang="0">
                <a:pos x="5" y="16"/>
              </a:cxn>
              <a:cxn ang="0">
                <a:pos x="4" y="20"/>
              </a:cxn>
              <a:cxn ang="0">
                <a:pos x="4" y="24"/>
              </a:cxn>
              <a:cxn ang="0">
                <a:pos x="10" y="29"/>
              </a:cxn>
              <a:cxn ang="0">
                <a:pos x="12" y="34"/>
              </a:cxn>
              <a:cxn ang="0">
                <a:pos x="14" y="38"/>
              </a:cxn>
              <a:cxn ang="0">
                <a:pos x="15" y="36"/>
              </a:cxn>
              <a:cxn ang="0">
                <a:pos x="19" y="39"/>
              </a:cxn>
              <a:cxn ang="0">
                <a:pos x="23" y="44"/>
              </a:cxn>
              <a:cxn ang="0">
                <a:pos x="28" y="48"/>
              </a:cxn>
              <a:cxn ang="0">
                <a:pos x="34" y="49"/>
              </a:cxn>
              <a:cxn ang="0">
                <a:pos x="39" y="48"/>
              </a:cxn>
              <a:cxn ang="0">
                <a:pos x="42" y="52"/>
              </a:cxn>
              <a:cxn ang="0">
                <a:pos x="53" y="55"/>
              </a:cxn>
              <a:cxn ang="0">
                <a:pos x="55" y="55"/>
              </a:cxn>
              <a:cxn ang="0">
                <a:pos x="55" y="51"/>
              </a:cxn>
              <a:cxn ang="0">
                <a:pos x="60" y="49"/>
              </a:cxn>
              <a:cxn ang="0">
                <a:pos x="59" y="46"/>
              </a:cxn>
              <a:cxn ang="0">
                <a:pos x="58" y="44"/>
              </a:cxn>
              <a:cxn ang="0">
                <a:pos x="54" y="40"/>
              </a:cxn>
              <a:cxn ang="0">
                <a:pos x="53" y="38"/>
              </a:cxn>
            </a:cxnLst>
            <a:rect l="0" t="0" r="r" b="b"/>
            <a:pathLst>
              <a:path w="60" h="55">
                <a:moveTo>
                  <a:pt x="53" y="38"/>
                </a:moveTo>
                <a:cubicBezTo>
                  <a:pt x="53" y="38"/>
                  <a:pt x="53" y="38"/>
                  <a:pt x="53" y="38"/>
                </a:cubicBezTo>
                <a:cubicBezTo>
                  <a:pt x="55" y="32"/>
                  <a:pt x="55" y="32"/>
                  <a:pt x="55" y="32"/>
                </a:cubicBezTo>
                <a:cubicBezTo>
                  <a:pt x="51" y="30"/>
                  <a:pt x="51" y="30"/>
                  <a:pt x="51" y="30"/>
                </a:cubicBezTo>
                <a:cubicBezTo>
                  <a:pt x="51" y="25"/>
                  <a:pt x="51" y="25"/>
                  <a:pt x="51" y="25"/>
                </a:cubicBezTo>
                <a:cubicBezTo>
                  <a:pt x="52" y="21"/>
                  <a:pt x="52" y="21"/>
                  <a:pt x="52" y="21"/>
                </a:cubicBezTo>
                <a:cubicBezTo>
                  <a:pt x="53" y="12"/>
                  <a:pt x="53" y="12"/>
                  <a:pt x="53" y="12"/>
                </a:cubicBezTo>
                <a:cubicBezTo>
                  <a:pt x="49" y="11"/>
                  <a:pt x="49" y="11"/>
                  <a:pt x="49" y="11"/>
                </a:cubicBezTo>
                <a:cubicBezTo>
                  <a:pt x="45" y="8"/>
                  <a:pt x="45" y="8"/>
                  <a:pt x="45" y="8"/>
                </a:cubicBezTo>
                <a:cubicBezTo>
                  <a:pt x="40" y="5"/>
                  <a:pt x="40" y="5"/>
                  <a:pt x="40" y="5"/>
                </a:cubicBezTo>
                <a:cubicBezTo>
                  <a:pt x="36" y="6"/>
                  <a:pt x="36" y="6"/>
                  <a:pt x="36" y="6"/>
                </a:cubicBezTo>
                <a:cubicBezTo>
                  <a:pt x="31" y="8"/>
                  <a:pt x="31" y="8"/>
                  <a:pt x="31" y="8"/>
                </a:cubicBezTo>
                <a:cubicBezTo>
                  <a:pt x="30" y="10"/>
                  <a:pt x="30" y="10"/>
                  <a:pt x="30" y="10"/>
                </a:cubicBezTo>
                <a:cubicBezTo>
                  <a:pt x="26" y="11"/>
                  <a:pt x="26" y="11"/>
                  <a:pt x="26" y="11"/>
                </a:cubicBezTo>
                <a:cubicBezTo>
                  <a:pt x="22" y="11"/>
                  <a:pt x="22" y="11"/>
                  <a:pt x="22" y="11"/>
                </a:cubicBezTo>
                <a:cubicBezTo>
                  <a:pt x="19" y="9"/>
                  <a:pt x="19" y="9"/>
                  <a:pt x="19" y="9"/>
                </a:cubicBezTo>
                <a:cubicBezTo>
                  <a:pt x="15" y="9"/>
                  <a:pt x="15" y="9"/>
                  <a:pt x="15" y="9"/>
                </a:cubicBezTo>
                <a:cubicBezTo>
                  <a:pt x="15" y="6"/>
                  <a:pt x="15" y="6"/>
                  <a:pt x="15" y="6"/>
                </a:cubicBezTo>
                <a:cubicBezTo>
                  <a:pt x="12" y="4"/>
                  <a:pt x="12" y="4"/>
                  <a:pt x="12" y="4"/>
                </a:cubicBezTo>
                <a:cubicBezTo>
                  <a:pt x="12" y="2"/>
                  <a:pt x="12" y="2"/>
                  <a:pt x="12" y="2"/>
                </a:cubicBezTo>
                <a:cubicBezTo>
                  <a:pt x="10" y="0"/>
                  <a:pt x="10" y="0"/>
                  <a:pt x="10" y="0"/>
                </a:cubicBezTo>
                <a:cubicBezTo>
                  <a:pt x="6" y="3"/>
                  <a:pt x="6" y="3"/>
                  <a:pt x="6" y="3"/>
                </a:cubicBezTo>
                <a:cubicBezTo>
                  <a:pt x="3" y="2"/>
                  <a:pt x="3" y="2"/>
                  <a:pt x="3" y="2"/>
                </a:cubicBezTo>
                <a:cubicBezTo>
                  <a:pt x="0" y="0"/>
                  <a:pt x="0" y="0"/>
                  <a:pt x="0" y="0"/>
                </a:cubicBezTo>
                <a:cubicBezTo>
                  <a:pt x="0" y="0"/>
                  <a:pt x="0" y="0"/>
                  <a:pt x="0" y="0"/>
                </a:cubicBezTo>
                <a:cubicBezTo>
                  <a:pt x="0" y="0"/>
                  <a:pt x="0" y="6"/>
                  <a:pt x="0" y="7"/>
                </a:cubicBezTo>
                <a:cubicBezTo>
                  <a:pt x="0" y="7"/>
                  <a:pt x="1" y="10"/>
                  <a:pt x="1" y="10"/>
                </a:cubicBezTo>
                <a:cubicBezTo>
                  <a:pt x="1" y="10"/>
                  <a:pt x="1" y="10"/>
                  <a:pt x="1" y="10"/>
                </a:cubicBezTo>
                <a:cubicBezTo>
                  <a:pt x="5" y="16"/>
                  <a:pt x="5" y="16"/>
                  <a:pt x="5" y="16"/>
                </a:cubicBezTo>
                <a:cubicBezTo>
                  <a:pt x="4" y="20"/>
                  <a:pt x="4" y="20"/>
                  <a:pt x="4" y="20"/>
                </a:cubicBezTo>
                <a:cubicBezTo>
                  <a:pt x="4" y="24"/>
                  <a:pt x="4" y="24"/>
                  <a:pt x="4" y="24"/>
                </a:cubicBezTo>
                <a:cubicBezTo>
                  <a:pt x="10" y="29"/>
                  <a:pt x="10" y="29"/>
                  <a:pt x="10" y="29"/>
                </a:cubicBezTo>
                <a:cubicBezTo>
                  <a:pt x="12" y="34"/>
                  <a:pt x="12" y="34"/>
                  <a:pt x="12" y="34"/>
                </a:cubicBezTo>
                <a:cubicBezTo>
                  <a:pt x="14" y="38"/>
                  <a:pt x="14" y="38"/>
                  <a:pt x="14" y="38"/>
                </a:cubicBezTo>
                <a:cubicBezTo>
                  <a:pt x="15" y="36"/>
                  <a:pt x="15" y="36"/>
                  <a:pt x="15" y="36"/>
                </a:cubicBezTo>
                <a:cubicBezTo>
                  <a:pt x="19" y="39"/>
                  <a:pt x="19" y="39"/>
                  <a:pt x="19" y="39"/>
                </a:cubicBezTo>
                <a:cubicBezTo>
                  <a:pt x="23" y="44"/>
                  <a:pt x="23" y="44"/>
                  <a:pt x="23" y="44"/>
                </a:cubicBezTo>
                <a:cubicBezTo>
                  <a:pt x="28" y="48"/>
                  <a:pt x="28" y="48"/>
                  <a:pt x="28" y="48"/>
                </a:cubicBezTo>
                <a:cubicBezTo>
                  <a:pt x="34" y="49"/>
                  <a:pt x="34" y="49"/>
                  <a:pt x="34" y="49"/>
                </a:cubicBezTo>
                <a:cubicBezTo>
                  <a:pt x="39" y="48"/>
                  <a:pt x="39" y="48"/>
                  <a:pt x="39" y="48"/>
                </a:cubicBezTo>
                <a:cubicBezTo>
                  <a:pt x="42" y="52"/>
                  <a:pt x="42" y="52"/>
                  <a:pt x="42" y="52"/>
                </a:cubicBezTo>
                <a:cubicBezTo>
                  <a:pt x="53" y="55"/>
                  <a:pt x="53" y="55"/>
                  <a:pt x="53" y="55"/>
                </a:cubicBezTo>
                <a:cubicBezTo>
                  <a:pt x="55" y="55"/>
                  <a:pt x="55" y="55"/>
                  <a:pt x="55" y="55"/>
                </a:cubicBezTo>
                <a:cubicBezTo>
                  <a:pt x="55" y="51"/>
                  <a:pt x="55" y="51"/>
                  <a:pt x="55" y="51"/>
                </a:cubicBezTo>
                <a:cubicBezTo>
                  <a:pt x="60" y="49"/>
                  <a:pt x="60" y="49"/>
                  <a:pt x="60" y="49"/>
                </a:cubicBezTo>
                <a:cubicBezTo>
                  <a:pt x="59" y="46"/>
                  <a:pt x="59" y="46"/>
                  <a:pt x="59" y="46"/>
                </a:cubicBezTo>
                <a:cubicBezTo>
                  <a:pt x="58" y="44"/>
                  <a:pt x="58" y="44"/>
                  <a:pt x="58" y="44"/>
                </a:cubicBezTo>
                <a:cubicBezTo>
                  <a:pt x="54" y="40"/>
                  <a:pt x="54" y="40"/>
                  <a:pt x="54" y="40"/>
                </a:cubicBezTo>
                <a:cubicBezTo>
                  <a:pt x="53" y="38"/>
                  <a:pt x="53" y="38"/>
                  <a:pt x="53" y="38"/>
                </a:cubicBezTo>
              </a:path>
            </a:pathLst>
          </a:custGeom>
          <a:solidFill>
            <a:schemeClr val="bg1"/>
          </a:solidFill>
          <a:ln w="9525">
            <a:solidFill>
              <a:schemeClr val="bg2"/>
            </a:solidFill>
            <a:round/>
            <a:headEnd/>
            <a:tailEnd/>
          </a:ln>
        </p:spPr>
        <p:txBody>
          <a:bodyPr/>
          <a:lstStyle/>
          <a:p>
            <a:endParaRPr lang="en-US"/>
          </a:p>
        </p:txBody>
      </p:sp>
      <p:sp>
        <p:nvSpPr>
          <p:cNvPr id="37" name="Freeform 295"/>
          <p:cNvSpPr>
            <a:spLocks/>
          </p:cNvSpPr>
          <p:nvPr/>
        </p:nvSpPr>
        <p:spPr bwMode="auto">
          <a:xfrm>
            <a:off x="6019800" y="3675063"/>
            <a:ext cx="407988" cy="381000"/>
          </a:xfrm>
          <a:custGeom>
            <a:avLst/>
            <a:gdLst/>
            <a:ahLst/>
            <a:cxnLst>
              <a:cxn ang="0">
                <a:pos x="28" y="47"/>
              </a:cxn>
              <a:cxn ang="0">
                <a:pos x="32" y="45"/>
              </a:cxn>
              <a:cxn ang="0">
                <a:pos x="29" y="41"/>
              </a:cxn>
              <a:cxn ang="0">
                <a:pos x="27" y="37"/>
              </a:cxn>
              <a:cxn ang="0">
                <a:pos x="30" y="34"/>
              </a:cxn>
              <a:cxn ang="0">
                <a:pos x="34" y="34"/>
              </a:cxn>
              <a:cxn ang="0">
                <a:pos x="40" y="25"/>
              </a:cxn>
              <a:cxn ang="0">
                <a:pos x="42" y="21"/>
              </a:cxn>
              <a:cxn ang="0">
                <a:pos x="44" y="16"/>
              </a:cxn>
              <a:cxn ang="0">
                <a:pos x="41" y="14"/>
              </a:cxn>
              <a:cxn ang="0">
                <a:pos x="41" y="9"/>
              </a:cxn>
              <a:cxn ang="0">
                <a:pos x="52" y="7"/>
              </a:cxn>
              <a:cxn ang="0">
                <a:pos x="51" y="6"/>
              </a:cxn>
              <a:cxn ang="0">
                <a:pos x="47" y="1"/>
              </a:cxn>
              <a:cxn ang="0">
                <a:pos x="44" y="0"/>
              </a:cxn>
              <a:cxn ang="0">
                <a:pos x="37" y="1"/>
              </a:cxn>
              <a:cxn ang="0">
                <a:pos x="32" y="3"/>
              </a:cxn>
              <a:cxn ang="0">
                <a:pos x="32" y="6"/>
              </a:cxn>
              <a:cxn ang="0">
                <a:pos x="30" y="11"/>
              </a:cxn>
              <a:cxn ang="0">
                <a:pos x="28" y="12"/>
              </a:cxn>
              <a:cxn ang="0">
                <a:pos x="28" y="14"/>
              </a:cxn>
              <a:cxn ang="0">
                <a:pos x="27" y="15"/>
              </a:cxn>
              <a:cxn ang="0">
                <a:pos x="26" y="19"/>
              </a:cxn>
              <a:cxn ang="0">
                <a:pos x="20" y="21"/>
              </a:cxn>
              <a:cxn ang="0">
                <a:pos x="17" y="23"/>
              </a:cxn>
              <a:cxn ang="0">
                <a:pos x="14" y="28"/>
              </a:cxn>
              <a:cxn ang="0">
                <a:pos x="8" y="28"/>
              </a:cxn>
              <a:cxn ang="0">
                <a:pos x="4" y="27"/>
              </a:cxn>
              <a:cxn ang="0">
                <a:pos x="0" y="27"/>
              </a:cxn>
              <a:cxn ang="0">
                <a:pos x="1" y="29"/>
              </a:cxn>
              <a:cxn ang="0">
                <a:pos x="5" y="33"/>
              </a:cxn>
              <a:cxn ang="0">
                <a:pos x="6" y="35"/>
              </a:cxn>
              <a:cxn ang="0">
                <a:pos x="7" y="38"/>
              </a:cxn>
              <a:cxn ang="0">
                <a:pos x="2" y="40"/>
              </a:cxn>
              <a:cxn ang="0">
                <a:pos x="2" y="44"/>
              </a:cxn>
              <a:cxn ang="0">
                <a:pos x="7" y="43"/>
              </a:cxn>
              <a:cxn ang="0">
                <a:pos x="18" y="43"/>
              </a:cxn>
              <a:cxn ang="0">
                <a:pos x="22" y="49"/>
              </a:cxn>
              <a:cxn ang="0">
                <a:pos x="24" y="48"/>
              </a:cxn>
              <a:cxn ang="0">
                <a:pos x="28" y="47"/>
              </a:cxn>
            </a:cxnLst>
            <a:rect l="0" t="0" r="r" b="b"/>
            <a:pathLst>
              <a:path w="52" h="49">
                <a:moveTo>
                  <a:pt x="28" y="47"/>
                </a:moveTo>
                <a:cubicBezTo>
                  <a:pt x="32" y="45"/>
                  <a:pt x="32" y="45"/>
                  <a:pt x="32" y="45"/>
                </a:cubicBezTo>
                <a:cubicBezTo>
                  <a:pt x="29" y="41"/>
                  <a:pt x="29" y="41"/>
                  <a:pt x="29" y="41"/>
                </a:cubicBezTo>
                <a:cubicBezTo>
                  <a:pt x="27" y="37"/>
                  <a:pt x="27" y="37"/>
                  <a:pt x="27" y="37"/>
                </a:cubicBezTo>
                <a:cubicBezTo>
                  <a:pt x="30" y="34"/>
                  <a:pt x="30" y="34"/>
                  <a:pt x="30" y="34"/>
                </a:cubicBezTo>
                <a:cubicBezTo>
                  <a:pt x="34" y="34"/>
                  <a:pt x="34" y="34"/>
                  <a:pt x="34" y="34"/>
                </a:cubicBezTo>
                <a:cubicBezTo>
                  <a:pt x="40" y="25"/>
                  <a:pt x="40" y="25"/>
                  <a:pt x="40" y="25"/>
                </a:cubicBezTo>
                <a:cubicBezTo>
                  <a:pt x="42" y="21"/>
                  <a:pt x="42" y="21"/>
                  <a:pt x="42" y="21"/>
                </a:cubicBezTo>
                <a:cubicBezTo>
                  <a:pt x="44" y="16"/>
                  <a:pt x="44" y="16"/>
                  <a:pt x="44" y="16"/>
                </a:cubicBezTo>
                <a:cubicBezTo>
                  <a:pt x="41" y="14"/>
                  <a:pt x="41" y="14"/>
                  <a:pt x="41" y="14"/>
                </a:cubicBezTo>
                <a:cubicBezTo>
                  <a:pt x="41" y="9"/>
                  <a:pt x="41" y="9"/>
                  <a:pt x="41" y="9"/>
                </a:cubicBezTo>
                <a:cubicBezTo>
                  <a:pt x="52" y="7"/>
                  <a:pt x="52" y="7"/>
                  <a:pt x="52" y="7"/>
                </a:cubicBezTo>
                <a:cubicBezTo>
                  <a:pt x="51" y="6"/>
                  <a:pt x="51" y="6"/>
                  <a:pt x="51" y="6"/>
                </a:cubicBezTo>
                <a:cubicBezTo>
                  <a:pt x="47" y="1"/>
                  <a:pt x="47" y="1"/>
                  <a:pt x="47" y="1"/>
                </a:cubicBezTo>
                <a:cubicBezTo>
                  <a:pt x="44" y="0"/>
                  <a:pt x="44" y="0"/>
                  <a:pt x="44" y="0"/>
                </a:cubicBezTo>
                <a:cubicBezTo>
                  <a:pt x="37" y="1"/>
                  <a:pt x="37" y="1"/>
                  <a:pt x="37" y="1"/>
                </a:cubicBezTo>
                <a:cubicBezTo>
                  <a:pt x="32" y="3"/>
                  <a:pt x="32" y="3"/>
                  <a:pt x="32" y="3"/>
                </a:cubicBezTo>
                <a:cubicBezTo>
                  <a:pt x="32" y="6"/>
                  <a:pt x="32" y="6"/>
                  <a:pt x="32" y="6"/>
                </a:cubicBezTo>
                <a:cubicBezTo>
                  <a:pt x="32" y="6"/>
                  <a:pt x="31" y="11"/>
                  <a:pt x="30" y="11"/>
                </a:cubicBezTo>
                <a:cubicBezTo>
                  <a:pt x="30" y="11"/>
                  <a:pt x="28" y="12"/>
                  <a:pt x="28" y="12"/>
                </a:cubicBezTo>
                <a:cubicBezTo>
                  <a:pt x="28" y="14"/>
                  <a:pt x="28" y="14"/>
                  <a:pt x="28" y="14"/>
                </a:cubicBezTo>
                <a:cubicBezTo>
                  <a:pt x="27" y="15"/>
                  <a:pt x="27" y="15"/>
                  <a:pt x="27" y="15"/>
                </a:cubicBezTo>
                <a:cubicBezTo>
                  <a:pt x="26" y="19"/>
                  <a:pt x="26" y="19"/>
                  <a:pt x="26" y="19"/>
                </a:cubicBezTo>
                <a:cubicBezTo>
                  <a:pt x="26" y="19"/>
                  <a:pt x="21" y="21"/>
                  <a:pt x="20" y="21"/>
                </a:cubicBezTo>
                <a:cubicBezTo>
                  <a:pt x="20" y="21"/>
                  <a:pt x="17" y="23"/>
                  <a:pt x="17" y="23"/>
                </a:cubicBezTo>
                <a:cubicBezTo>
                  <a:pt x="14" y="28"/>
                  <a:pt x="14" y="28"/>
                  <a:pt x="14" y="28"/>
                </a:cubicBezTo>
                <a:cubicBezTo>
                  <a:pt x="14" y="28"/>
                  <a:pt x="9" y="28"/>
                  <a:pt x="8" y="28"/>
                </a:cubicBezTo>
                <a:cubicBezTo>
                  <a:pt x="7" y="28"/>
                  <a:pt x="4" y="27"/>
                  <a:pt x="4" y="27"/>
                </a:cubicBezTo>
                <a:cubicBezTo>
                  <a:pt x="0" y="27"/>
                  <a:pt x="0" y="27"/>
                  <a:pt x="0" y="27"/>
                </a:cubicBezTo>
                <a:cubicBezTo>
                  <a:pt x="1" y="29"/>
                  <a:pt x="1" y="29"/>
                  <a:pt x="1" y="29"/>
                </a:cubicBezTo>
                <a:cubicBezTo>
                  <a:pt x="5" y="33"/>
                  <a:pt x="5" y="33"/>
                  <a:pt x="5" y="33"/>
                </a:cubicBezTo>
                <a:cubicBezTo>
                  <a:pt x="6" y="35"/>
                  <a:pt x="6" y="35"/>
                  <a:pt x="6" y="35"/>
                </a:cubicBezTo>
                <a:cubicBezTo>
                  <a:pt x="7" y="38"/>
                  <a:pt x="7" y="38"/>
                  <a:pt x="7" y="38"/>
                </a:cubicBezTo>
                <a:cubicBezTo>
                  <a:pt x="2" y="40"/>
                  <a:pt x="2" y="40"/>
                  <a:pt x="2" y="40"/>
                </a:cubicBezTo>
                <a:cubicBezTo>
                  <a:pt x="2" y="44"/>
                  <a:pt x="2" y="44"/>
                  <a:pt x="2" y="44"/>
                </a:cubicBezTo>
                <a:cubicBezTo>
                  <a:pt x="7" y="43"/>
                  <a:pt x="7" y="43"/>
                  <a:pt x="7" y="43"/>
                </a:cubicBezTo>
                <a:cubicBezTo>
                  <a:pt x="18" y="43"/>
                  <a:pt x="18" y="43"/>
                  <a:pt x="18" y="43"/>
                </a:cubicBezTo>
                <a:cubicBezTo>
                  <a:pt x="22" y="49"/>
                  <a:pt x="22" y="49"/>
                  <a:pt x="22" y="49"/>
                </a:cubicBezTo>
                <a:cubicBezTo>
                  <a:pt x="24" y="48"/>
                  <a:pt x="24" y="48"/>
                  <a:pt x="24" y="48"/>
                </a:cubicBezTo>
                <a:lnTo>
                  <a:pt x="28" y="47"/>
                </a:lnTo>
                <a:close/>
              </a:path>
            </a:pathLst>
          </a:custGeom>
          <a:solidFill>
            <a:schemeClr val="bg1"/>
          </a:solidFill>
          <a:ln w="9525">
            <a:solidFill>
              <a:schemeClr val="bg2"/>
            </a:solidFill>
            <a:round/>
            <a:headEnd/>
            <a:tailEnd/>
          </a:ln>
        </p:spPr>
        <p:txBody>
          <a:bodyPr/>
          <a:lstStyle/>
          <a:p>
            <a:endParaRPr lang="en-US"/>
          </a:p>
        </p:txBody>
      </p:sp>
      <p:sp>
        <p:nvSpPr>
          <p:cNvPr id="38" name="Freeform 296"/>
          <p:cNvSpPr>
            <a:spLocks/>
          </p:cNvSpPr>
          <p:nvPr/>
        </p:nvSpPr>
        <p:spPr bwMode="auto">
          <a:xfrm>
            <a:off x="6191250" y="3713163"/>
            <a:ext cx="723900" cy="742950"/>
          </a:xfrm>
          <a:custGeom>
            <a:avLst/>
            <a:gdLst/>
            <a:ahLst/>
            <a:cxnLst>
              <a:cxn ang="0">
                <a:pos x="511" y="234"/>
              </a:cxn>
              <a:cxn ang="0">
                <a:pos x="547" y="180"/>
              </a:cxn>
              <a:cxn ang="0">
                <a:pos x="553" y="168"/>
              </a:cxn>
              <a:cxn ang="0">
                <a:pos x="499" y="150"/>
              </a:cxn>
              <a:cxn ang="0">
                <a:pos x="456" y="192"/>
              </a:cxn>
              <a:cxn ang="0">
                <a:pos x="408" y="192"/>
              </a:cxn>
              <a:cxn ang="0">
                <a:pos x="378" y="180"/>
              </a:cxn>
              <a:cxn ang="0">
                <a:pos x="354" y="198"/>
              </a:cxn>
              <a:cxn ang="0">
                <a:pos x="288" y="186"/>
              </a:cxn>
              <a:cxn ang="0">
                <a:pos x="246" y="120"/>
              </a:cxn>
              <a:cxn ang="0">
                <a:pos x="204" y="84"/>
              </a:cxn>
              <a:cxn ang="0">
                <a:pos x="210" y="48"/>
              </a:cxn>
              <a:cxn ang="0">
                <a:pos x="228" y="0"/>
              </a:cxn>
              <a:cxn ang="0">
                <a:pos x="168" y="0"/>
              </a:cxn>
              <a:cxn ang="0">
                <a:pos x="180" y="12"/>
              </a:cxn>
              <a:cxn ang="0">
                <a:pos x="114" y="54"/>
              </a:cxn>
              <a:cxn ang="0">
                <a:pos x="120" y="96"/>
              </a:cxn>
              <a:cxn ang="0">
                <a:pos x="72" y="174"/>
              </a:cxn>
              <a:cxn ang="0">
                <a:pos x="30" y="192"/>
              </a:cxn>
              <a:cxn ang="0">
                <a:pos x="60" y="240"/>
              </a:cxn>
              <a:cxn ang="0">
                <a:pos x="12" y="258"/>
              </a:cxn>
              <a:cxn ang="0">
                <a:pos x="0" y="264"/>
              </a:cxn>
              <a:cxn ang="0">
                <a:pos x="42" y="318"/>
              </a:cxn>
              <a:cxn ang="0">
                <a:pos x="90" y="408"/>
              </a:cxn>
              <a:cxn ang="0">
                <a:pos x="138" y="511"/>
              </a:cxn>
              <a:cxn ang="0">
                <a:pos x="174" y="571"/>
              </a:cxn>
              <a:cxn ang="0">
                <a:pos x="216" y="523"/>
              </a:cxn>
              <a:cxn ang="0">
                <a:pos x="228" y="457"/>
              </a:cxn>
              <a:cxn ang="0">
                <a:pos x="276" y="384"/>
              </a:cxn>
              <a:cxn ang="0">
                <a:pos x="342" y="330"/>
              </a:cxn>
              <a:cxn ang="0">
                <a:pos x="390" y="294"/>
              </a:cxn>
              <a:cxn ang="0">
                <a:pos x="372" y="234"/>
              </a:cxn>
              <a:cxn ang="0">
                <a:pos x="384" y="216"/>
              </a:cxn>
              <a:cxn ang="0">
                <a:pos x="420" y="228"/>
              </a:cxn>
              <a:cxn ang="0">
                <a:pos x="450" y="246"/>
              </a:cxn>
              <a:cxn ang="0">
                <a:pos x="462" y="264"/>
              </a:cxn>
              <a:cxn ang="0">
                <a:pos x="462" y="306"/>
              </a:cxn>
              <a:cxn ang="0">
                <a:pos x="493" y="252"/>
              </a:cxn>
            </a:cxnLst>
            <a:rect l="0" t="0" r="r" b="b"/>
            <a:pathLst>
              <a:path w="553" h="571">
                <a:moveTo>
                  <a:pt x="493" y="252"/>
                </a:moveTo>
                <a:lnTo>
                  <a:pt x="511" y="234"/>
                </a:lnTo>
                <a:lnTo>
                  <a:pt x="523" y="198"/>
                </a:lnTo>
                <a:lnTo>
                  <a:pt x="547" y="180"/>
                </a:lnTo>
                <a:lnTo>
                  <a:pt x="553" y="168"/>
                </a:lnTo>
                <a:lnTo>
                  <a:pt x="553" y="168"/>
                </a:lnTo>
                <a:lnTo>
                  <a:pt x="529" y="150"/>
                </a:lnTo>
                <a:lnTo>
                  <a:pt x="499" y="150"/>
                </a:lnTo>
                <a:lnTo>
                  <a:pt x="474" y="168"/>
                </a:lnTo>
                <a:lnTo>
                  <a:pt x="456" y="192"/>
                </a:lnTo>
                <a:lnTo>
                  <a:pt x="432" y="192"/>
                </a:lnTo>
                <a:lnTo>
                  <a:pt x="408" y="192"/>
                </a:lnTo>
                <a:lnTo>
                  <a:pt x="390" y="180"/>
                </a:lnTo>
                <a:lnTo>
                  <a:pt x="378" y="180"/>
                </a:lnTo>
                <a:lnTo>
                  <a:pt x="366" y="198"/>
                </a:lnTo>
                <a:lnTo>
                  <a:pt x="354" y="198"/>
                </a:lnTo>
                <a:lnTo>
                  <a:pt x="330" y="192"/>
                </a:lnTo>
                <a:lnTo>
                  <a:pt x="288" y="186"/>
                </a:lnTo>
                <a:lnTo>
                  <a:pt x="228" y="156"/>
                </a:lnTo>
                <a:lnTo>
                  <a:pt x="246" y="120"/>
                </a:lnTo>
                <a:lnTo>
                  <a:pt x="216" y="108"/>
                </a:lnTo>
                <a:lnTo>
                  <a:pt x="204" y="84"/>
                </a:lnTo>
                <a:lnTo>
                  <a:pt x="216" y="66"/>
                </a:lnTo>
                <a:lnTo>
                  <a:pt x="210" y="48"/>
                </a:lnTo>
                <a:lnTo>
                  <a:pt x="234" y="12"/>
                </a:lnTo>
                <a:lnTo>
                  <a:pt x="228" y="0"/>
                </a:lnTo>
                <a:lnTo>
                  <a:pt x="192" y="0"/>
                </a:lnTo>
                <a:lnTo>
                  <a:pt x="168" y="0"/>
                </a:lnTo>
                <a:lnTo>
                  <a:pt x="174" y="6"/>
                </a:lnTo>
                <a:lnTo>
                  <a:pt x="180" y="12"/>
                </a:lnTo>
                <a:lnTo>
                  <a:pt x="114" y="24"/>
                </a:lnTo>
                <a:lnTo>
                  <a:pt x="114" y="54"/>
                </a:lnTo>
                <a:lnTo>
                  <a:pt x="132" y="66"/>
                </a:lnTo>
                <a:lnTo>
                  <a:pt x="120" y="96"/>
                </a:lnTo>
                <a:lnTo>
                  <a:pt x="108" y="120"/>
                </a:lnTo>
                <a:lnTo>
                  <a:pt x="72" y="174"/>
                </a:lnTo>
                <a:lnTo>
                  <a:pt x="48" y="174"/>
                </a:lnTo>
                <a:lnTo>
                  <a:pt x="30" y="192"/>
                </a:lnTo>
                <a:lnTo>
                  <a:pt x="42" y="216"/>
                </a:lnTo>
                <a:lnTo>
                  <a:pt x="60" y="240"/>
                </a:lnTo>
                <a:lnTo>
                  <a:pt x="36" y="252"/>
                </a:lnTo>
                <a:lnTo>
                  <a:pt x="12" y="258"/>
                </a:lnTo>
                <a:lnTo>
                  <a:pt x="0" y="264"/>
                </a:lnTo>
                <a:lnTo>
                  <a:pt x="0" y="264"/>
                </a:lnTo>
                <a:lnTo>
                  <a:pt x="24" y="294"/>
                </a:lnTo>
                <a:lnTo>
                  <a:pt x="42" y="318"/>
                </a:lnTo>
                <a:lnTo>
                  <a:pt x="78" y="294"/>
                </a:lnTo>
                <a:lnTo>
                  <a:pt x="90" y="408"/>
                </a:lnTo>
                <a:lnTo>
                  <a:pt x="108" y="457"/>
                </a:lnTo>
                <a:lnTo>
                  <a:pt x="138" y="511"/>
                </a:lnTo>
                <a:lnTo>
                  <a:pt x="156" y="541"/>
                </a:lnTo>
                <a:lnTo>
                  <a:pt x="174" y="571"/>
                </a:lnTo>
                <a:lnTo>
                  <a:pt x="192" y="553"/>
                </a:lnTo>
                <a:lnTo>
                  <a:pt x="216" y="523"/>
                </a:lnTo>
                <a:lnTo>
                  <a:pt x="222" y="499"/>
                </a:lnTo>
                <a:lnTo>
                  <a:pt x="228" y="457"/>
                </a:lnTo>
                <a:lnTo>
                  <a:pt x="234" y="420"/>
                </a:lnTo>
                <a:lnTo>
                  <a:pt x="276" y="384"/>
                </a:lnTo>
                <a:lnTo>
                  <a:pt x="318" y="354"/>
                </a:lnTo>
                <a:lnTo>
                  <a:pt x="342" y="330"/>
                </a:lnTo>
                <a:lnTo>
                  <a:pt x="360" y="300"/>
                </a:lnTo>
                <a:lnTo>
                  <a:pt x="390" y="294"/>
                </a:lnTo>
                <a:lnTo>
                  <a:pt x="378" y="246"/>
                </a:lnTo>
                <a:lnTo>
                  <a:pt x="372" y="234"/>
                </a:lnTo>
                <a:lnTo>
                  <a:pt x="378" y="228"/>
                </a:lnTo>
                <a:lnTo>
                  <a:pt x="384" y="216"/>
                </a:lnTo>
                <a:lnTo>
                  <a:pt x="402" y="216"/>
                </a:lnTo>
                <a:lnTo>
                  <a:pt x="420" y="228"/>
                </a:lnTo>
                <a:lnTo>
                  <a:pt x="456" y="234"/>
                </a:lnTo>
                <a:lnTo>
                  <a:pt x="450" y="246"/>
                </a:lnTo>
                <a:lnTo>
                  <a:pt x="444" y="258"/>
                </a:lnTo>
                <a:lnTo>
                  <a:pt x="462" y="264"/>
                </a:lnTo>
                <a:lnTo>
                  <a:pt x="456" y="288"/>
                </a:lnTo>
                <a:lnTo>
                  <a:pt x="462" y="306"/>
                </a:lnTo>
                <a:lnTo>
                  <a:pt x="474" y="282"/>
                </a:lnTo>
                <a:lnTo>
                  <a:pt x="493" y="252"/>
                </a:lnTo>
                <a:close/>
              </a:path>
            </a:pathLst>
          </a:custGeom>
          <a:solidFill>
            <a:schemeClr val="bg1"/>
          </a:solidFill>
          <a:ln w="9525">
            <a:solidFill>
              <a:schemeClr val="bg2"/>
            </a:solidFill>
            <a:round/>
            <a:headEnd/>
            <a:tailEnd/>
          </a:ln>
        </p:spPr>
        <p:txBody>
          <a:bodyPr/>
          <a:lstStyle/>
          <a:p>
            <a:endParaRPr lang="en-US"/>
          </a:p>
        </p:txBody>
      </p:sp>
      <p:sp>
        <p:nvSpPr>
          <p:cNvPr id="39" name="Freeform 297"/>
          <p:cNvSpPr>
            <a:spLocks/>
          </p:cNvSpPr>
          <p:nvPr/>
        </p:nvSpPr>
        <p:spPr bwMode="auto">
          <a:xfrm>
            <a:off x="6005513" y="3629025"/>
            <a:ext cx="360362" cy="263525"/>
          </a:xfrm>
          <a:custGeom>
            <a:avLst/>
            <a:gdLst/>
            <a:ahLst/>
            <a:cxnLst>
              <a:cxn ang="0">
                <a:pos x="42" y="3"/>
              </a:cxn>
              <a:cxn ang="0">
                <a:pos x="38" y="4"/>
              </a:cxn>
              <a:cxn ang="0">
                <a:pos x="35" y="4"/>
              </a:cxn>
              <a:cxn ang="0">
                <a:pos x="34" y="1"/>
              </a:cxn>
              <a:cxn ang="0">
                <a:pos x="33" y="0"/>
              </a:cxn>
              <a:cxn ang="0">
                <a:pos x="30" y="3"/>
              </a:cxn>
              <a:cxn ang="0">
                <a:pos x="28" y="5"/>
              </a:cxn>
              <a:cxn ang="0">
                <a:pos x="24" y="6"/>
              </a:cxn>
              <a:cxn ang="0">
                <a:pos x="22" y="4"/>
              </a:cxn>
              <a:cxn ang="0">
                <a:pos x="19" y="4"/>
              </a:cxn>
              <a:cxn ang="0">
                <a:pos x="15" y="3"/>
              </a:cxn>
              <a:cxn ang="0">
                <a:pos x="14" y="8"/>
              </a:cxn>
              <a:cxn ang="0">
                <a:pos x="9" y="10"/>
              </a:cxn>
              <a:cxn ang="0">
                <a:pos x="7" y="12"/>
              </a:cxn>
              <a:cxn ang="0">
                <a:pos x="4" y="11"/>
              </a:cxn>
              <a:cxn ang="0">
                <a:pos x="2" y="10"/>
              </a:cxn>
              <a:cxn ang="0">
                <a:pos x="1" y="16"/>
              </a:cxn>
              <a:cxn ang="0">
                <a:pos x="0" y="20"/>
              </a:cxn>
              <a:cxn ang="0">
                <a:pos x="0" y="25"/>
              </a:cxn>
              <a:cxn ang="0">
                <a:pos x="4" y="27"/>
              </a:cxn>
              <a:cxn ang="0">
                <a:pos x="2" y="33"/>
              </a:cxn>
              <a:cxn ang="0">
                <a:pos x="2" y="33"/>
              </a:cxn>
              <a:cxn ang="0">
                <a:pos x="6" y="33"/>
              </a:cxn>
              <a:cxn ang="0">
                <a:pos x="10" y="34"/>
              </a:cxn>
              <a:cxn ang="0">
                <a:pos x="16" y="34"/>
              </a:cxn>
              <a:cxn ang="0">
                <a:pos x="19" y="29"/>
              </a:cxn>
              <a:cxn ang="0">
                <a:pos x="22" y="27"/>
              </a:cxn>
              <a:cxn ang="0">
                <a:pos x="28" y="25"/>
              </a:cxn>
              <a:cxn ang="0">
                <a:pos x="29" y="21"/>
              </a:cxn>
              <a:cxn ang="0">
                <a:pos x="30" y="20"/>
              </a:cxn>
              <a:cxn ang="0">
                <a:pos x="30" y="18"/>
              </a:cxn>
              <a:cxn ang="0">
                <a:pos x="32" y="17"/>
              </a:cxn>
              <a:cxn ang="0">
                <a:pos x="34" y="12"/>
              </a:cxn>
              <a:cxn ang="0">
                <a:pos x="34" y="9"/>
              </a:cxn>
              <a:cxn ang="0">
                <a:pos x="39" y="7"/>
              </a:cxn>
              <a:cxn ang="0">
                <a:pos x="46" y="6"/>
              </a:cxn>
              <a:cxn ang="0">
                <a:pos x="44" y="3"/>
              </a:cxn>
              <a:cxn ang="0">
                <a:pos x="42" y="3"/>
              </a:cxn>
            </a:cxnLst>
            <a:rect l="0" t="0" r="r" b="b"/>
            <a:pathLst>
              <a:path w="46" h="34">
                <a:moveTo>
                  <a:pt x="42" y="3"/>
                </a:moveTo>
                <a:cubicBezTo>
                  <a:pt x="38" y="4"/>
                  <a:pt x="38" y="4"/>
                  <a:pt x="38" y="4"/>
                </a:cubicBezTo>
                <a:cubicBezTo>
                  <a:pt x="35" y="4"/>
                  <a:pt x="35" y="4"/>
                  <a:pt x="35" y="4"/>
                </a:cubicBezTo>
                <a:cubicBezTo>
                  <a:pt x="34" y="1"/>
                  <a:pt x="34" y="1"/>
                  <a:pt x="34" y="1"/>
                </a:cubicBezTo>
                <a:cubicBezTo>
                  <a:pt x="33" y="0"/>
                  <a:pt x="33" y="0"/>
                  <a:pt x="33" y="0"/>
                </a:cubicBezTo>
                <a:cubicBezTo>
                  <a:pt x="30" y="3"/>
                  <a:pt x="30" y="3"/>
                  <a:pt x="30" y="3"/>
                </a:cubicBezTo>
                <a:cubicBezTo>
                  <a:pt x="28" y="5"/>
                  <a:pt x="28" y="5"/>
                  <a:pt x="28" y="5"/>
                </a:cubicBezTo>
                <a:cubicBezTo>
                  <a:pt x="24" y="6"/>
                  <a:pt x="24" y="6"/>
                  <a:pt x="24" y="6"/>
                </a:cubicBezTo>
                <a:cubicBezTo>
                  <a:pt x="22" y="4"/>
                  <a:pt x="22" y="4"/>
                  <a:pt x="22" y="4"/>
                </a:cubicBezTo>
                <a:cubicBezTo>
                  <a:pt x="19" y="4"/>
                  <a:pt x="19" y="4"/>
                  <a:pt x="19" y="4"/>
                </a:cubicBezTo>
                <a:cubicBezTo>
                  <a:pt x="15" y="3"/>
                  <a:pt x="15" y="3"/>
                  <a:pt x="15" y="3"/>
                </a:cubicBezTo>
                <a:cubicBezTo>
                  <a:pt x="14" y="8"/>
                  <a:pt x="14" y="8"/>
                  <a:pt x="14" y="8"/>
                </a:cubicBezTo>
                <a:cubicBezTo>
                  <a:pt x="9" y="10"/>
                  <a:pt x="9" y="10"/>
                  <a:pt x="9" y="10"/>
                </a:cubicBezTo>
                <a:cubicBezTo>
                  <a:pt x="7" y="12"/>
                  <a:pt x="7" y="12"/>
                  <a:pt x="7" y="12"/>
                </a:cubicBezTo>
                <a:cubicBezTo>
                  <a:pt x="4" y="11"/>
                  <a:pt x="4" y="11"/>
                  <a:pt x="4" y="11"/>
                </a:cubicBezTo>
                <a:cubicBezTo>
                  <a:pt x="2" y="10"/>
                  <a:pt x="2" y="10"/>
                  <a:pt x="2" y="10"/>
                </a:cubicBezTo>
                <a:cubicBezTo>
                  <a:pt x="1" y="16"/>
                  <a:pt x="1" y="16"/>
                  <a:pt x="1" y="16"/>
                </a:cubicBezTo>
                <a:cubicBezTo>
                  <a:pt x="0" y="20"/>
                  <a:pt x="0" y="20"/>
                  <a:pt x="0" y="20"/>
                </a:cubicBezTo>
                <a:cubicBezTo>
                  <a:pt x="0" y="25"/>
                  <a:pt x="0" y="25"/>
                  <a:pt x="0" y="25"/>
                </a:cubicBezTo>
                <a:cubicBezTo>
                  <a:pt x="4" y="27"/>
                  <a:pt x="4" y="27"/>
                  <a:pt x="4" y="27"/>
                </a:cubicBezTo>
                <a:cubicBezTo>
                  <a:pt x="2" y="33"/>
                  <a:pt x="2" y="33"/>
                  <a:pt x="2" y="33"/>
                </a:cubicBezTo>
                <a:cubicBezTo>
                  <a:pt x="2" y="33"/>
                  <a:pt x="2" y="33"/>
                  <a:pt x="2" y="33"/>
                </a:cubicBezTo>
                <a:cubicBezTo>
                  <a:pt x="6" y="33"/>
                  <a:pt x="6" y="33"/>
                  <a:pt x="6" y="33"/>
                </a:cubicBezTo>
                <a:cubicBezTo>
                  <a:pt x="6" y="33"/>
                  <a:pt x="9" y="34"/>
                  <a:pt x="10" y="34"/>
                </a:cubicBezTo>
                <a:cubicBezTo>
                  <a:pt x="11" y="34"/>
                  <a:pt x="16" y="34"/>
                  <a:pt x="16" y="34"/>
                </a:cubicBezTo>
                <a:cubicBezTo>
                  <a:pt x="19" y="29"/>
                  <a:pt x="19" y="29"/>
                  <a:pt x="19" y="29"/>
                </a:cubicBezTo>
                <a:cubicBezTo>
                  <a:pt x="19" y="29"/>
                  <a:pt x="22" y="27"/>
                  <a:pt x="22" y="27"/>
                </a:cubicBezTo>
                <a:cubicBezTo>
                  <a:pt x="23" y="27"/>
                  <a:pt x="28" y="25"/>
                  <a:pt x="28" y="25"/>
                </a:cubicBezTo>
                <a:cubicBezTo>
                  <a:pt x="29" y="21"/>
                  <a:pt x="29" y="21"/>
                  <a:pt x="29" y="21"/>
                </a:cubicBezTo>
                <a:cubicBezTo>
                  <a:pt x="30" y="20"/>
                  <a:pt x="30" y="20"/>
                  <a:pt x="30" y="20"/>
                </a:cubicBezTo>
                <a:cubicBezTo>
                  <a:pt x="30" y="18"/>
                  <a:pt x="30" y="18"/>
                  <a:pt x="30" y="18"/>
                </a:cubicBezTo>
                <a:cubicBezTo>
                  <a:pt x="30" y="18"/>
                  <a:pt x="32" y="17"/>
                  <a:pt x="32" y="17"/>
                </a:cubicBezTo>
                <a:cubicBezTo>
                  <a:pt x="33" y="17"/>
                  <a:pt x="34" y="12"/>
                  <a:pt x="34" y="12"/>
                </a:cubicBezTo>
                <a:cubicBezTo>
                  <a:pt x="34" y="9"/>
                  <a:pt x="34" y="9"/>
                  <a:pt x="34" y="9"/>
                </a:cubicBezTo>
                <a:cubicBezTo>
                  <a:pt x="39" y="7"/>
                  <a:pt x="39" y="7"/>
                  <a:pt x="39" y="7"/>
                </a:cubicBezTo>
                <a:cubicBezTo>
                  <a:pt x="46" y="6"/>
                  <a:pt x="46" y="6"/>
                  <a:pt x="46" y="6"/>
                </a:cubicBezTo>
                <a:cubicBezTo>
                  <a:pt x="44" y="3"/>
                  <a:pt x="44" y="3"/>
                  <a:pt x="44" y="3"/>
                </a:cubicBezTo>
                <a:lnTo>
                  <a:pt x="42" y="3"/>
                </a:lnTo>
                <a:close/>
              </a:path>
            </a:pathLst>
          </a:custGeom>
          <a:solidFill>
            <a:schemeClr val="bg1"/>
          </a:solidFill>
          <a:ln w="9525">
            <a:solidFill>
              <a:schemeClr val="bg2"/>
            </a:solidFill>
            <a:round/>
            <a:headEnd/>
            <a:tailEnd/>
          </a:ln>
        </p:spPr>
        <p:txBody>
          <a:bodyPr/>
          <a:lstStyle/>
          <a:p>
            <a:endParaRPr lang="en-US"/>
          </a:p>
        </p:txBody>
      </p:sp>
      <p:sp>
        <p:nvSpPr>
          <p:cNvPr id="40" name="Freeform 299"/>
          <p:cNvSpPr>
            <a:spLocks/>
          </p:cNvSpPr>
          <p:nvPr/>
        </p:nvSpPr>
        <p:spPr bwMode="auto">
          <a:xfrm>
            <a:off x="5013325" y="2963863"/>
            <a:ext cx="158750" cy="107950"/>
          </a:xfrm>
          <a:custGeom>
            <a:avLst/>
            <a:gdLst/>
            <a:ahLst/>
            <a:cxnLst>
              <a:cxn ang="0">
                <a:pos x="19" y="4"/>
              </a:cxn>
              <a:cxn ang="0">
                <a:pos x="17" y="2"/>
              </a:cxn>
              <a:cxn ang="0">
                <a:pos x="15" y="0"/>
              </a:cxn>
              <a:cxn ang="0">
                <a:pos x="13" y="1"/>
              </a:cxn>
              <a:cxn ang="0">
                <a:pos x="9" y="0"/>
              </a:cxn>
              <a:cxn ang="0">
                <a:pos x="5" y="0"/>
              </a:cxn>
              <a:cxn ang="0">
                <a:pos x="1" y="1"/>
              </a:cxn>
              <a:cxn ang="0">
                <a:pos x="1" y="5"/>
              </a:cxn>
              <a:cxn ang="0">
                <a:pos x="0" y="6"/>
              </a:cxn>
              <a:cxn ang="0">
                <a:pos x="2" y="6"/>
              </a:cxn>
              <a:cxn ang="0">
                <a:pos x="4" y="7"/>
              </a:cxn>
              <a:cxn ang="0">
                <a:pos x="6" y="8"/>
              </a:cxn>
              <a:cxn ang="0">
                <a:pos x="7" y="10"/>
              </a:cxn>
              <a:cxn ang="0">
                <a:pos x="6" y="12"/>
              </a:cxn>
              <a:cxn ang="0">
                <a:pos x="7" y="12"/>
              </a:cxn>
              <a:cxn ang="0">
                <a:pos x="9" y="14"/>
              </a:cxn>
              <a:cxn ang="0">
                <a:pos x="11" y="13"/>
              </a:cxn>
              <a:cxn ang="0">
                <a:pos x="13" y="12"/>
              </a:cxn>
              <a:cxn ang="0">
                <a:pos x="16" y="12"/>
              </a:cxn>
              <a:cxn ang="0">
                <a:pos x="16" y="9"/>
              </a:cxn>
              <a:cxn ang="0">
                <a:pos x="18" y="7"/>
              </a:cxn>
              <a:cxn ang="0">
                <a:pos x="20" y="4"/>
              </a:cxn>
              <a:cxn ang="0">
                <a:pos x="19" y="4"/>
              </a:cxn>
            </a:cxnLst>
            <a:rect l="0" t="0" r="r" b="b"/>
            <a:pathLst>
              <a:path w="20" h="14">
                <a:moveTo>
                  <a:pt x="19" y="4"/>
                </a:moveTo>
                <a:cubicBezTo>
                  <a:pt x="17" y="2"/>
                  <a:pt x="17" y="2"/>
                  <a:pt x="17" y="2"/>
                </a:cubicBezTo>
                <a:cubicBezTo>
                  <a:pt x="15" y="0"/>
                  <a:pt x="15" y="0"/>
                  <a:pt x="15" y="0"/>
                </a:cubicBezTo>
                <a:cubicBezTo>
                  <a:pt x="13" y="1"/>
                  <a:pt x="13" y="1"/>
                  <a:pt x="13" y="1"/>
                </a:cubicBezTo>
                <a:cubicBezTo>
                  <a:pt x="9" y="0"/>
                  <a:pt x="9" y="0"/>
                  <a:pt x="9" y="0"/>
                </a:cubicBezTo>
                <a:cubicBezTo>
                  <a:pt x="5" y="0"/>
                  <a:pt x="5" y="0"/>
                  <a:pt x="5" y="0"/>
                </a:cubicBezTo>
                <a:cubicBezTo>
                  <a:pt x="1" y="1"/>
                  <a:pt x="1" y="1"/>
                  <a:pt x="1" y="1"/>
                </a:cubicBezTo>
                <a:cubicBezTo>
                  <a:pt x="1" y="3"/>
                  <a:pt x="1" y="5"/>
                  <a:pt x="1" y="5"/>
                </a:cubicBezTo>
                <a:cubicBezTo>
                  <a:pt x="0" y="6"/>
                  <a:pt x="0" y="6"/>
                  <a:pt x="0" y="6"/>
                </a:cubicBezTo>
                <a:cubicBezTo>
                  <a:pt x="2" y="6"/>
                  <a:pt x="2" y="6"/>
                  <a:pt x="2" y="6"/>
                </a:cubicBezTo>
                <a:cubicBezTo>
                  <a:pt x="4" y="7"/>
                  <a:pt x="4" y="7"/>
                  <a:pt x="4" y="7"/>
                </a:cubicBezTo>
                <a:cubicBezTo>
                  <a:pt x="6" y="8"/>
                  <a:pt x="6" y="8"/>
                  <a:pt x="6" y="8"/>
                </a:cubicBezTo>
                <a:cubicBezTo>
                  <a:pt x="7" y="10"/>
                  <a:pt x="7" y="10"/>
                  <a:pt x="7" y="10"/>
                </a:cubicBezTo>
                <a:cubicBezTo>
                  <a:pt x="6" y="12"/>
                  <a:pt x="6" y="12"/>
                  <a:pt x="6" y="12"/>
                </a:cubicBezTo>
                <a:cubicBezTo>
                  <a:pt x="7" y="12"/>
                  <a:pt x="7" y="12"/>
                  <a:pt x="7" y="12"/>
                </a:cubicBezTo>
                <a:cubicBezTo>
                  <a:pt x="9" y="14"/>
                  <a:pt x="9" y="14"/>
                  <a:pt x="9" y="14"/>
                </a:cubicBezTo>
                <a:cubicBezTo>
                  <a:pt x="11" y="13"/>
                  <a:pt x="11" y="13"/>
                  <a:pt x="11" y="13"/>
                </a:cubicBezTo>
                <a:cubicBezTo>
                  <a:pt x="13" y="12"/>
                  <a:pt x="13" y="12"/>
                  <a:pt x="13" y="12"/>
                </a:cubicBezTo>
                <a:cubicBezTo>
                  <a:pt x="13" y="12"/>
                  <a:pt x="15" y="12"/>
                  <a:pt x="16" y="12"/>
                </a:cubicBezTo>
                <a:cubicBezTo>
                  <a:pt x="17" y="12"/>
                  <a:pt x="16" y="9"/>
                  <a:pt x="16" y="9"/>
                </a:cubicBezTo>
                <a:cubicBezTo>
                  <a:pt x="18" y="7"/>
                  <a:pt x="18" y="7"/>
                  <a:pt x="18" y="7"/>
                </a:cubicBezTo>
                <a:cubicBezTo>
                  <a:pt x="20" y="4"/>
                  <a:pt x="20" y="4"/>
                  <a:pt x="20" y="4"/>
                </a:cubicBezTo>
                <a:cubicBezTo>
                  <a:pt x="19" y="4"/>
                  <a:pt x="19" y="4"/>
                  <a:pt x="19" y="4"/>
                </a:cubicBezTo>
              </a:path>
            </a:pathLst>
          </a:custGeom>
          <a:solidFill>
            <a:srgbClr val="002060"/>
          </a:solidFill>
          <a:ln w="9525">
            <a:solidFill>
              <a:schemeClr val="bg2"/>
            </a:solidFill>
            <a:round/>
            <a:headEnd/>
            <a:tailEnd/>
          </a:ln>
        </p:spPr>
        <p:txBody>
          <a:bodyPr/>
          <a:lstStyle/>
          <a:p>
            <a:endParaRPr lang="en-US"/>
          </a:p>
        </p:txBody>
      </p:sp>
      <p:sp>
        <p:nvSpPr>
          <p:cNvPr id="41" name="Freeform 300"/>
          <p:cNvSpPr>
            <a:spLocks/>
          </p:cNvSpPr>
          <p:nvPr/>
        </p:nvSpPr>
        <p:spPr bwMode="auto">
          <a:xfrm>
            <a:off x="5083175" y="2814638"/>
            <a:ext cx="119063" cy="101600"/>
          </a:xfrm>
          <a:custGeom>
            <a:avLst/>
            <a:gdLst/>
            <a:ahLst/>
            <a:cxnLst>
              <a:cxn ang="0">
                <a:pos x="54" y="66"/>
              </a:cxn>
              <a:cxn ang="0">
                <a:pos x="78" y="78"/>
              </a:cxn>
              <a:cxn ang="0">
                <a:pos x="84" y="42"/>
              </a:cxn>
              <a:cxn ang="0">
                <a:pos x="84" y="30"/>
              </a:cxn>
              <a:cxn ang="0">
                <a:pos x="90" y="6"/>
              </a:cxn>
              <a:cxn ang="0">
                <a:pos x="84" y="0"/>
              </a:cxn>
              <a:cxn ang="0">
                <a:pos x="72" y="0"/>
              </a:cxn>
              <a:cxn ang="0">
                <a:pos x="36" y="0"/>
              </a:cxn>
              <a:cxn ang="0">
                <a:pos x="0" y="18"/>
              </a:cxn>
              <a:cxn ang="0">
                <a:pos x="0" y="30"/>
              </a:cxn>
              <a:cxn ang="0">
                <a:pos x="6" y="42"/>
              </a:cxn>
              <a:cxn ang="0">
                <a:pos x="12" y="48"/>
              </a:cxn>
              <a:cxn ang="0">
                <a:pos x="18" y="54"/>
              </a:cxn>
              <a:cxn ang="0">
                <a:pos x="12" y="60"/>
              </a:cxn>
              <a:cxn ang="0">
                <a:pos x="36" y="54"/>
              </a:cxn>
              <a:cxn ang="0">
                <a:pos x="54" y="66"/>
              </a:cxn>
            </a:cxnLst>
            <a:rect l="0" t="0" r="r" b="b"/>
            <a:pathLst>
              <a:path w="90" h="78">
                <a:moveTo>
                  <a:pt x="54" y="66"/>
                </a:moveTo>
                <a:lnTo>
                  <a:pt x="78" y="78"/>
                </a:lnTo>
                <a:lnTo>
                  <a:pt x="84" y="42"/>
                </a:lnTo>
                <a:lnTo>
                  <a:pt x="84" y="30"/>
                </a:lnTo>
                <a:lnTo>
                  <a:pt x="90" y="6"/>
                </a:lnTo>
                <a:lnTo>
                  <a:pt x="84" y="0"/>
                </a:lnTo>
                <a:lnTo>
                  <a:pt x="72" y="0"/>
                </a:lnTo>
                <a:lnTo>
                  <a:pt x="36" y="0"/>
                </a:lnTo>
                <a:lnTo>
                  <a:pt x="0" y="18"/>
                </a:lnTo>
                <a:lnTo>
                  <a:pt x="0" y="30"/>
                </a:lnTo>
                <a:lnTo>
                  <a:pt x="6" y="42"/>
                </a:lnTo>
                <a:lnTo>
                  <a:pt x="12" y="48"/>
                </a:lnTo>
                <a:lnTo>
                  <a:pt x="18" y="54"/>
                </a:lnTo>
                <a:lnTo>
                  <a:pt x="12" y="60"/>
                </a:lnTo>
                <a:lnTo>
                  <a:pt x="36" y="54"/>
                </a:lnTo>
                <a:lnTo>
                  <a:pt x="54" y="66"/>
                </a:lnTo>
                <a:close/>
              </a:path>
            </a:pathLst>
          </a:custGeom>
          <a:solidFill>
            <a:srgbClr val="002060"/>
          </a:solidFill>
          <a:ln w="9525">
            <a:solidFill>
              <a:schemeClr val="bg2"/>
            </a:solidFill>
            <a:round/>
            <a:headEnd/>
            <a:tailEnd/>
          </a:ln>
        </p:spPr>
        <p:txBody>
          <a:bodyPr/>
          <a:lstStyle/>
          <a:p>
            <a:endParaRPr lang="en-US"/>
          </a:p>
        </p:txBody>
      </p:sp>
      <p:sp>
        <p:nvSpPr>
          <p:cNvPr id="42" name="Freeform 301"/>
          <p:cNvSpPr>
            <a:spLocks/>
          </p:cNvSpPr>
          <p:nvPr/>
        </p:nvSpPr>
        <p:spPr bwMode="auto">
          <a:xfrm>
            <a:off x="5078413" y="2971800"/>
            <a:ext cx="233362" cy="211138"/>
          </a:xfrm>
          <a:custGeom>
            <a:avLst/>
            <a:gdLst/>
            <a:ahLst/>
            <a:cxnLst>
              <a:cxn ang="0">
                <a:pos x="30" y="14"/>
              </a:cxn>
              <a:cxn ang="0">
                <a:pos x="27" y="11"/>
              </a:cxn>
              <a:cxn ang="0">
                <a:pos x="23" y="3"/>
              </a:cxn>
              <a:cxn ang="0">
                <a:pos x="20" y="2"/>
              </a:cxn>
              <a:cxn ang="0">
                <a:pos x="17" y="0"/>
              </a:cxn>
              <a:cxn ang="0">
                <a:pos x="14" y="2"/>
              </a:cxn>
              <a:cxn ang="0">
                <a:pos x="11" y="3"/>
              </a:cxn>
              <a:cxn ang="0">
                <a:pos x="12" y="3"/>
              </a:cxn>
              <a:cxn ang="0">
                <a:pos x="10" y="6"/>
              </a:cxn>
              <a:cxn ang="0">
                <a:pos x="8" y="8"/>
              </a:cxn>
              <a:cxn ang="0">
                <a:pos x="8" y="11"/>
              </a:cxn>
              <a:cxn ang="0">
                <a:pos x="5" y="11"/>
              </a:cxn>
              <a:cxn ang="0">
                <a:pos x="3" y="12"/>
              </a:cxn>
              <a:cxn ang="0">
                <a:pos x="1" y="13"/>
              </a:cxn>
              <a:cxn ang="0">
                <a:pos x="1" y="14"/>
              </a:cxn>
              <a:cxn ang="0">
                <a:pos x="2" y="18"/>
              </a:cxn>
              <a:cxn ang="0">
                <a:pos x="0" y="20"/>
              </a:cxn>
              <a:cxn ang="0">
                <a:pos x="1" y="23"/>
              </a:cxn>
              <a:cxn ang="0">
                <a:pos x="1" y="25"/>
              </a:cxn>
              <a:cxn ang="0">
                <a:pos x="3" y="24"/>
              </a:cxn>
              <a:cxn ang="0">
                <a:pos x="7" y="24"/>
              </a:cxn>
              <a:cxn ang="0">
                <a:pos x="13" y="26"/>
              </a:cxn>
              <a:cxn ang="0">
                <a:pos x="20" y="26"/>
              </a:cxn>
              <a:cxn ang="0">
                <a:pos x="24" y="27"/>
              </a:cxn>
              <a:cxn ang="0">
                <a:pos x="26" y="21"/>
              </a:cxn>
              <a:cxn ang="0">
                <a:pos x="27" y="21"/>
              </a:cxn>
              <a:cxn ang="0">
                <a:pos x="26" y="17"/>
              </a:cxn>
              <a:cxn ang="0">
                <a:pos x="29" y="16"/>
              </a:cxn>
              <a:cxn ang="0">
                <a:pos x="30" y="14"/>
              </a:cxn>
            </a:cxnLst>
            <a:rect l="0" t="0" r="r" b="b"/>
            <a:pathLst>
              <a:path w="30" h="27">
                <a:moveTo>
                  <a:pt x="30" y="14"/>
                </a:moveTo>
                <a:cubicBezTo>
                  <a:pt x="27" y="11"/>
                  <a:pt x="27" y="11"/>
                  <a:pt x="27" y="11"/>
                </a:cubicBezTo>
                <a:cubicBezTo>
                  <a:pt x="23" y="3"/>
                  <a:pt x="23" y="3"/>
                  <a:pt x="23" y="3"/>
                </a:cubicBezTo>
                <a:cubicBezTo>
                  <a:pt x="20" y="2"/>
                  <a:pt x="20" y="2"/>
                  <a:pt x="20" y="2"/>
                </a:cubicBezTo>
                <a:cubicBezTo>
                  <a:pt x="17" y="0"/>
                  <a:pt x="17" y="0"/>
                  <a:pt x="17" y="0"/>
                </a:cubicBezTo>
                <a:cubicBezTo>
                  <a:pt x="14" y="2"/>
                  <a:pt x="14" y="2"/>
                  <a:pt x="14" y="2"/>
                </a:cubicBezTo>
                <a:cubicBezTo>
                  <a:pt x="11" y="3"/>
                  <a:pt x="11" y="3"/>
                  <a:pt x="11" y="3"/>
                </a:cubicBezTo>
                <a:cubicBezTo>
                  <a:pt x="12" y="3"/>
                  <a:pt x="12" y="3"/>
                  <a:pt x="12" y="3"/>
                </a:cubicBezTo>
                <a:cubicBezTo>
                  <a:pt x="10" y="6"/>
                  <a:pt x="10" y="6"/>
                  <a:pt x="10" y="6"/>
                </a:cubicBezTo>
                <a:cubicBezTo>
                  <a:pt x="8" y="8"/>
                  <a:pt x="8" y="8"/>
                  <a:pt x="8" y="8"/>
                </a:cubicBezTo>
                <a:cubicBezTo>
                  <a:pt x="8" y="8"/>
                  <a:pt x="9" y="11"/>
                  <a:pt x="8" y="11"/>
                </a:cubicBezTo>
                <a:cubicBezTo>
                  <a:pt x="7" y="11"/>
                  <a:pt x="5" y="11"/>
                  <a:pt x="5" y="11"/>
                </a:cubicBezTo>
                <a:cubicBezTo>
                  <a:pt x="3" y="12"/>
                  <a:pt x="3" y="12"/>
                  <a:pt x="3" y="12"/>
                </a:cubicBezTo>
                <a:cubicBezTo>
                  <a:pt x="1" y="13"/>
                  <a:pt x="1" y="13"/>
                  <a:pt x="1" y="13"/>
                </a:cubicBezTo>
                <a:cubicBezTo>
                  <a:pt x="1" y="14"/>
                  <a:pt x="1" y="14"/>
                  <a:pt x="1" y="14"/>
                </a:cubicBezTo>
                <a:cubicBezTo>
                  <a:pt x="2" y="18"/>
                  <a:pt x="2" y="18"/>
                  <a:pt x="2" y="18"/>
                </a:cubicBezTo>
                <a:cubicBezTo>
                  <a:pt x="0" y="20"/>
                  <a:pt x="0" y="20"/>
                  <a:pt x="0" y="20"/>
                </a:cubicBezTo>
                <a:cubicBezTo>
                  <a:pt x="1" y="23"/>
                  <a:pt x="1" y="23"/>
                  <a:pt x="1" y="23"/>
                </a:cubicBezTo>
                <a:cubicBezTo>
                  <a:pt x="1" y="25"/>
                  <a:pt x="1" y="25"/>
                  <a:pt x="1" y="25"/>
                </a:cubicBezTo>
                <a:cubicBezTo>
                  <a:pt x="3" y="24"/>
                  <a:pt x="3" y="24"/>
                  <a:pt x="3" y="24"/>
                </a:cubicBezTo>
                <a:cubicBezTo>
                  <a:pt x="7" y="24"/>
                  <a:pt x="7" y="24"/>
                  <a:pt x="7" y="24"/>
                </a:cubicBezTo>
                <a:cubicBezTo>
                  <a:pt x="13" y="26"/>
                  <a:pt x="13" y="26"/>
                  <a:pt x="13" y="26"/>
                </a:cubicBezTo>
                <a:cubicBezTo>
                  <a:pt x="20" y="26"/>
                  <a:pt x="20" y="26"/>
                  <a:pt x="20" y="26"/>
                </a:cubicBezTo>
                <a:cubicBezTo>
                  <a:pt x="24" y="27"/>
                  <a:pt x="24" y="27"/>
                  <a:pt x="24" y="27"/>
                </a:cubicBezTo>
                <a:cubicBezTo>
                  <a:pt x="26" y="21"/>
                  <a:pt x="26" y="21"/>
                  <a:pt x="26" y="21"/>
                </a:cubicBezTo>
                <a:cubicBezTo>
                  <a:pt x="27" y="21"/>
                  <a:pt x="27" y="21"/>
                  <a:pt x="27" y="21"/>
                </a:cubicBezTo>
                <a:cubicBezTo>
                  <a:pt x="26" y="17"/>
                  <a:pt x="26" y="17"/>
                  <a:pt x="26" y="17"/>
                </a:cubicBezTo>
                <a:cubicBezTo>
                  <a:pt x="29" y="16"/>
                  <a:pt x="29" y="16"/>
                  <a:pt x="29" y="16"/>
                </a:cubicBezTo>
                <a:lnTo>
                  <a:pt x="30" y="14"/>
                </a:lnTo>
                <a:close/>
              </a:path>
            </a:pathLst>
          </a:custGeom>
          <a:solidFill>
            <a:schemeClr val="bg1"/>
          </a:solidFill>
          <a:ln w="9525">
            <a:solidFill>
              <a:schemeClr val="bg2"/>
            </a:solidFill>
            <a:round/>
            <a:headEnd/>
            <a:tailEnd/>
          </a:ln>
        </p:spPr>
        <p:txBody>
          <a:bodyPr/>
          <a:lstStyle/>
          <a:p>
            <a:endParaRPr lang="en-US"/>
          </a:p>
        </p:txBody>
      </p:sp>
      <p:sp>
        <p:nvSpPr>
          <p:cNvPr id="43" name="Freeform 302"/>
          <p:cNvSpPr>
            <a:spLocks/>
          </p:cNvSpPr>
          <p:nvPr/>
        </p:nvSpPr>
        <p:spPr bwMode="auto">
          <a:xfrm>
            <a:off x="5021263" y="2886075"/>
            <a:ext cx="190500" cy="107950"/>
          </a:xfrm>
          <a:custGeom>
            <a:avLst/>
            <a:gdLst/>
            <a:ahLst/>
            <a:cxnLst>
              <a:cxn ang="0">
                <a:pos x="8" y="10"/>
              </a:cxn>
              <a:cxn ang="0">
                <a:pos x="12" y="11"/>
              </a:cxn>
              <a:cxn ang="0">
                <a:pos x="14" y="10"/>
              </a:cxn>
              <a:cxn ang="0">
                <a:pos x="16" y="12"/>
              </a:cxn>
              <a:cxn ang="0">
                <a:pos x="18" y="14"/>
              </a:cxn>
              <a:cxn ang="0">
                <a:pos x="21" y="13"/>
              </a:cxn>
              <a:cxn ang="0">
                <a:pos x="24" y="11"/>
              </a:cxn>
              <a:cxn ang="0">
                <a:pos x="23" y="10"/>
              </a:cxn>
              <a:cxn ang="0">
                <a:pos x="21" y="5"/>
              </a:cxn>
              <a:cxn ang="0">
                <a:pos x="21" y="4"/>
              </a:cxn>
              <a:cxn ang="0">
                <a:pos x="17" y="2"/>
              </a:cxn>
              <a:cxn ang="0">
                <a:pos x="14" y="0"/>
              </a:cxn>
              <a:cxn ang="0">
                <a:pos x="10" y="1"/>
              </a:cxn>
              <a:cxn ang="0">
                <a:pos x="9" y="5"/>
              </a:cxn>
              <a:cxn ang="0">
                <a:pos x="8" y="6"/>
              </a:cxn>
              <a:cxn ang="0">
                <a:pos x="5" y="3"/>
              </a:cxn>
              <a:cxn ang="0">
                <a:pos x="3" y="3"/>
              </a:cxn>
              <a:cxn ang="0">
                <a:pos x="1" y="8"/>
              </a:cxn>
              <a:cxn ang="0">
                <a:pos x="0" y="11"/>
              </a:cxn>
              <a:cxn ang="0">
                <a:pos x="4" y="10"/>
              </a:cxn>
              <a:cxn ang="0">
                <a:pos x="8" y="10"/>
              </a:cxn>
            </a:cxnLst>
            <a:rect l="0" t="0" r="r" b="b"/>
            <a:pathLst>
              <a:path w="24" h="14">
                <a:moveTo>
                  <a:pt x="8" y="10"/>
                </a:moveTo>
                <a:cubicBezTo>
                  <a:pt x="12" y="11"/>
                  <a:pt x="12" y="11"/>
                  <a:pt x="12" y="11"/>
                </a:cubicBezTo>
                <a:cubicBezTo>
                  <a:pt x="14" y="10"/>
                  <a:pt x="14" y="10"/>
                  <a:pt x="14" y="10"/>
                </a:cubicBezTo>
                <a:cubicBezTo>
                  <a:pt x="16" y="12"/>
                  <a:pt x="16" y="12"/>
                  <a:pt x="16" y="12"/>
                </a:cubicBezTo>
                <a:cubicBezTo>
                  <a:pt x="18" y="14"/>
                  <a:pt x="18" y="14"/>
                  <a:pt x="18" y="14"/>
                </a:cubicBezTo>
                <a:cubicBezTo>
                  <a:pt x="21" y="13"/>
                  <a:pt x="21" y="13"/>
                  <a:pt x="21" y="13"/>
                </a:cubicBezTo>
                <a:cubicBezTo>
                  <a:pt x="24" y="11"/>
                  <a:pt x="24" y="11"/>
                  <a:pt x="24" y="11"/>
                </a:cubicBezTo>
                <a:cubicBezTo>
                  <a:pt x="23" y="10"/>
                  <a:pt x="23" y="10"/>
                  <a:pt x="23" y="10"/>
                </a:cubicBezTo>
                <a:cubicBezTo>
                  <a:pt x="21" y="5"/>
                  <a:pt x="21" y="5"/>
                  <a:pt x="21" y="5"/>
                </a:cubicBezTo>
                <a:cubicBezTo>
                  <a:pt x="21" y="4"/>
                  <a:pt x="21" y="4"/>
                  <a:pt x="21" y="4"/>
                </a:cubicBezTo>
                <a:cubicBezTo>
                  <a:pt x="17" y="2"/>
                  <a:pt x="17" y="2"/>
                  <a:pt x="17" y="2"/>
                </a:cubicBezTo>
                <a:cubicBezTo>
                  <a:pt x="14" y="0"/>
                  <a:pt x="14" y="0"/>
                  <a:pt x="14" y="0"/>
                </a:cubicBezTo>
                <a:cubicBezTo>
                  <a:pt x="10" y="1"/>
                  <a:pt x="10" y="1"/>
                  <a:pt x="10" y="1"/>
                </a:cubicBezTo>
                <a:cubicBezTo>
                  <a:pt x="9" y="5"/>
                  <a:pt x="9" y="5"/>
                  <a:pt x="9" y="5"/>
                </a:cubicBezTo>
                <a:cubicBezTo>
                  <a:pt x="8" y="6"/>
                  <a:pt x="8" y="6"/>
                  <a:pt x="8" y="6"/>
                </a:cubicBezTo>
                <a:cubicBezTo>
                  <a:pt x="5" y="3"/>
                  <a:pt x="5" y="3"/>
                  <a:pt x="5" y="3"/>
                </a:cubicBezTo>
                <a:cubicBezTo>
                  <a:pt x="3" y="3"/>
                  <a:pt x="3" y="3"/>
                  <a:pt x="3" y="3"/>
                </a:cubicBezTo>
                <a:cubicBezTo>
                  <a:pt x="3" y="3"/>
                  <a:pt x="1" y="7"/>
                  <a:pt x="1" y="8"/>
                </a:cubicBezTo>
                <a:cubicBezTo>
                  <a:pt x="1" y="8"/>
                  <a:pt x="0" y="10"/>
                  <a:pt x="0" y="11"/>
                </a:cubicBezTo>
                <a:cubicBezTo>
                  <a:pt x="4" y="10"/>
                  <a:pt x="4" y="10"/>
                  <a:pt x="4" y="10"/>
                </a:cubicBezTo>
                <a:lnTo>
                  <a:pt x="8" y="10"/>
                </a:lnTo>
                <a:close/>
              </a:path>
            </a:pathLst>
          </a:custGeom>
          <a:solidFill>
            <a:srgbClr val="002060"/>
          </a:solidFill>
          <a:ln w="9525">
            <a:solidFill>
              <a:schemeClr val="bg2"/>
            </a:solidFill>
            <a:round/>
            <a:headEnd/>
            <a:tailEnd/>
          </a:ln>
        </p:spPr>
        <p:txBody>
          <a:bodyPr/>
          <a:lstStyle/>
          <a:p>
            <a:endParaRPr lang="en-US"/>
          </a:p>
        </p:txBody>
      </p:sp>
      <p:sp>
        <p:nvSpPr>
          <p:cNvPr id="44" name="Freeform 303"/>
          <p:cNvSpPr>
            <a:spLocks/>
          </p:cNvSpPr>
          <p:nvPr/>
        </p:nvSpPr>
        <p:spPr bwMode="auto">
          <a:xfrm>
            <a:off x="4119563" y="4337050"/>
            <a:ext cx="188912" cy="141288"/>
          </a:xfrm>
          <a:custGeom>
            <a:avLst/>
            <a:gdLst/>
            <a:ahLst/>
            <a:cxnLst>
              <a:cxn ang="0">
                <a:pos x="9" y="10"/>
              </a:cxn>
              <a:cxn ang="0">
                <a:pos x="13" y="10"/>
              </a:cxn>
              <a:cxn ang="0">
                <a:pos x="15" y="13"/>
              </a:cxn>
              <a:cxn ang="0">
                <a:pos x="16" y="14"/>
              </a:cxn>
              <a:cxn ang="0">
                <a:pos x="18" y="15"/>
              </a:cxn>
              <a:cxn ang="0">
                <a:pos x="20" y="18"/>
              </a:cxn>
              <a:cxn ang="0">
                <a:pos x="22" y="17"/>
              </a:cxn>
              <a:cxn ang="0">
                <a:pos x="24" y="16"/>
              </a:cxn>
              <a:cxn ang="0">
                <a:pos x="24" y="12"/>
              </a:cxn>
              <a:cxn ang="0">
                <a:pos x="24" y="8"/>
              </a:cxn>
              <a:cxn ang="0">
                <a:pos x="23" y="8"/>
              </a:cxn>
              <a:cxn ang="0">
                <a:pos x="21" y="3"/>
              </a:cxn>
              <a:cxn ang="0">
                <a:pos x="20" y="1"/>
              </a:cxn>
              <a:cxn ang="0">
                <a:pos x="16" y="2"/>
              </a:cxn>
              <a:cxn ang="0">
                <a:pos x="12" y="2"/>
              </a:cxn>
              <a:cxn ang="0">
                <a:pos x="12" y="1"/>
              </a:cxn>
              <a:cxn ang="0">
                <a:pos x="7" y="0"/>
              </a:cxn>
              <a:cxn ang="0">
                <a:pos x="5" y="0"/>
              </a:cxn>
              <a:cxn ang="0">
                <a:pos x="5" y="1"/>
              </a:cxn>
              <a:cxn ang="0">
                <a:pos x="5" y="4"/>
              </a:cxn>
              <a:cxn ang="0">
                <a:pos x="3" y="4"/>
              </a:cxn>
              <a:cxn ang="0">
                <a:pos x="0" y="6"/>
              </a:cxn>
              <a:cxn ang="0">
                <a:pos x="1" y="6"/>
              </a:cxn>
              <a:cxn ang="0">
                <a:pos x="6" y="13"/>
              </a:cxn>
              <a:cxn ang="0">
                <a:pos x="8" y="12"/>
              </a:cxn>
              <a:cxn ang="0">
                <a:pos x="9" y="10"/>
              </a:cxn>
            </a:cxnLst>
            <a:rect l="0" t="0" r="r" b="b"/>
            <a:pathLst>
              <a:path w="24" h="18">
                <a:moveTo>
                  <a:pt x="9" y="10"/>
                </a:moveTo>
                <a:cubicBezTo>
                  <a:pt x="13" y="10"/>
                  <a:pt x="13" y="10"/>
                  <a:pt x="13" y="10"/>
                </a:cubicBezTo>
                <a:cubicBezTo>
                  <a:pt x="15" y="13"/>
                  <a:pt x="15" y="13"/>
                  <a:pt x="15" y="13"/>
                </a:cubicBezTo>
                <a:cubicBezTo>
                  <a:pt x="16" y="14"/>
                  <a:pt x="16" y="14"/>
                  <a:pt x="16" y="14"/>
                </a:cubicBezTo>
                <a:cubicBezTo>
                  <a:pt x="18" y="15"/>
                  <a:pt x="18" y="15"/>
                  <a:pt x="18" y="15"/>
                </a:cubicBezTo>
                <a:cubicBezTo>
                  <a:pt x="18" y="15"/>
                  <a:pt x="19" y="18"/>
                  <a:pt x="20" y="18"/>
                </a:cubicBezTo>
                <a:cubicBezTo>
                  <a:pt x="20" y="18"/>
                  <a:pt x="21" y="17"/>
                  <a:pt x="22" y="17"/>
                </a:cubicBezTo>
                <a:cubicBezTo>
                  <a:pt x="23" y="17"/>
                  <a:pt x="24" y="16"/>
                  <a:pt x="24" y="16"/>
                </a:cubicBezTo>
                <a:cubicBezTo>
                  <a:pt x="24" y="12"/>
                  <a:pt x="24" y="12"/>
                  <a:pt x="24" y="12"/>
                </a:cubicBezTo>
                <a:cubicBezTo>
                  <a:pt x="24" y="8"/>
                  <a:pt x="24" y="8"/>
                  <a:pt x="24" y="8"/>
                </a:cubicBezTo>
                <a:cubicBezTo>
                  <a:pt x="23" y="8"/>
                  <a:pt x="23" y="8"/>
                  <a:pt x="23" y="8"/>
                </a:cubicBezTo>
                <a:cubicBezTo>
                  <a:pt x="21" y="3"/>
                  <a:pt x="21" y="3"/>
                  <a:pt x="21" y="3"/>
                </a:cubicBezTo>
                <a:cubicBezTo>
                  <a:pt x="21" y="3"/>
                  <a:pt x="21" y="1"/>
                  <a:pt x="20" y="1"/>
                </a:cubicBezTo>
                <a:cubicBezTo>
                  <a:pt x="20" y="1"/>
                  <a:pt x="16" y="2"/>
                  <a:pt x="16" y="2"/>
                </a:cubicBezTo>
                <a:cubicBezTo>
                  <a:pt x="12" y="2"/>
                  <a:pt x="12" y="2"/>
                  <a:pt x="12" y="2"/>
                </a:cubicBezTo>
                <a:cubicBezTo>
                  <a:pt x="12" y="1"/>
                  <a:pt x="12" y="1"/>
                  <a:pt x="12" y="1"/>
                </a:cubicBezTo>
                <a:cubicBezTo>
                  <a:pt x="7" y="0"/>
                  <a:pt x="7" y="0"/>
                  <a:pt x="7" y="0"/>
                </a:cubicBezTo>
                <a:cubicBezTo>
                  <a:pt x="5" y="0"/>
                  <a:pt x="5" y="0"/>
                  <a:pt x="5" y="0"/>
                </a:cubicBezTo>
                <a:cubicBezTo>
                  <a:pt x="5" y="1"/>
                  <a:pt x="5" y="1"/>
                  <a:pt x="5" y="1"/>
                </a:cubicBezTo>
                <a:cubicBezTo>
                  <a:pt x="5" y="4"/>
                  <a:pt x="5" y="4"/>
                  <a:pt x="5" y="4"/>
                </a:cubicBezTo>
                <a:cubicBezTo>
                  <a:pt x="3" y="4"/>
                  <a:pt x="3" y="4"/>
                  <a:pt x="3" y="4"/>
                </a:cubicBezTo>
                <a:cubicBezTo>
                  <a:pt x="0" y="6"/>
                  <a:pt x="0" y="6"/>
                  <a:pt x="0" y="6"/>
                </a:cubicBezTo>
                <a:cubicBezTo>
                  <a:pt x="1" y="6"/>
                  <a:pt x="1" y="6"/>
                  <a:pt x="1" y="6"/>
                </a:cubicBezTo>
                <a:cubicBezTo>
                  <a:pt x="6" y="13"/>
                  <a:pt x="6" y="13"/>
                  <a:pt x="6" y="13"/>
                </a:cubicBezTo>
                <a:cubicBezTo>
                  <a:pt x="8" y="12"/>
                  <a:pt x="8" y="12"/>
                  <a:pt x="8" y="12"/>
                </a:cubicBezTo>
                <a:lnTo>
                  <a:pt x="9" y="10"/>
                </a:lnTo>
                <a:close/>
              </a:path>
            </a:pathLst>
          </a:custGeom>
          <a:solidFill>
            <a:schemeClr val="bg1"/>
          </a:solidFill>
          <a:ln w="9525">
            <a:solidFill>
              <a:schemeClr val="bg2"/>
            </a:solidFill>
            <a:round/>
            <a:headEnd/>
            <a:tailEnd/>
          </a:ln>
        </p:spPr>
        <p:txBody>
          <a:bodyPr/>
          <a:lstStyle/>
          <a:p>
            <a:endParaRPr lang="en-US"/>
          </a:p>
        </p:txBody>
      </p:sp>
      <p:sp>
        <p:nvSpPr>
          <p:cNvPr id="45" name="Freeform 304"/>
          <p:cNvSpPr>
            <a:spLocks/>
          </p:cNvSpPr>
          <p:nvPr/>
        </p:nvSpPr>
        <p:spPr bwMode="auto">
          <a:xfrm>
            <a:off x="4073525" y="4235450"/>
            <a:ext cx="147638" cy="111125"/>
          </a:xfrm>
          <a:custGeom>
            <a:avLst/>
            <a:gdLst/>
            <a:ahLst/>
            <a:cxnLst>
              <a:cxn ang="0">
                <a:pos x="54" y="79"/>
              </a:cxn>
              <a:cxn ang="0">
                <a:pos x="66" y="79"/>
              </a:cxn>
              <a:cxn ang="0">
                <a:pos x="78" y="79"/>
              </a:cxn>
              <a:cxn ang="0">
                <a:pos x="108" y="85"/>
              </a:cxn>
              <a:cxn ang="0">
                <a:pos x="114" y="85"/>
              </a:cxn>
              <a:cxn ang="0">
                <a:pos x="102" y="61"/>
              </a:cxn>
              <a:cxn ang="0">
                <a:pos x="96" y="43"/>
              </a:cxn>
              <a:cxn ang="0">
                <a:pos x="96" y="36"/>
              </a:cxn>
              <a:cxn ang="0">
                <a:pos x="96" y="36"/>
              </a:cxn>
              <a:cxn ang="0">
                <a:pos x="84" y="30"/>
              </a:cxn>
              <a:cxn ang="0">
                <a:pos x="72" y="18"/>
              </a:cxn>
              <a:cxn ang="0">
                <a:pos x="42" y="0"/>
              </a:cxn>
              <a:cxn ang="0">
                <a:pos x="30" y="6"/>
              </a:cxn>
              <a:cxn ang="0">
                <a:pos x="12" y="6"/>
              </a:cxn>
              <a:cxn ang="0">
                <a:pos x="0" y="43"/>
              </a:cxn>
              <a:cxn ang="0">
                <a:pos x="12" y="85"/>
              </a:cxn>
              <a:cxn ang="0">
                <a:pos x="18" y="85"/>
              </a:cxn>
              <a:cxn ang="0">
                <a:pos x="24" y="85"/>
              </a:cxn>
              <a:cxn ang="0">
                <a:pos x="54" y="79"/>
              </a:cxn>
            </a:cxnLst>
            <a:rect l="0" t="0" r="r" b="b"/>
            <a:pathLst>
              <a:path w="114" h="85">
                <a:moveTo>
                  <a:pt x="54" y="79"/>
                </a:moveTo>
                <a:lnTo>
                  <a:pt x="66" y="79"/>
                </a:lnTo>
                <a:lnTo>
                  <a:pt x="78" y="79"/>
                </a:lnTo>
                <a:lnTo>
                  <a:pt x="108" y="85"/>
                </a:lnTo>
                <a:lnTo>
                  <a:pt x="114" y="85"/>
                </a:lnTo>
                <a:lnTo>
                  <a:pt x="102" y="61"/>
                </a:lnTo>
                <a:lnTo>
                  <a:pt x="96" y="43"/>
                </a:lnTo>
                <a:lnTo>
                  <a:pt x="96" y="36"/>
                </a:lnTo>
                <a:lnTo>
                  <a:pt x="96" y="36"/>
                </a:lnTo>
                <a:lnTo>
                  <a:pt x="84" y="30"/>
                </a:lnTo>
                <a:lnTo>
                  <a:pt x="72" y="18"/>
                </a:lnTo>
                <a:lnTo>
                  <a:pt x="42" y="0"/>
                </a:lnTo>
                <a:lnTo>
                  <a:pt x="30" y="6"/>
                </a:lnTo>
                <a:lnTo>
                  <a:pt x="12" y="6"/>
                </a:lnTo>
                <a:lnTo>
                  <a:pt x="0" y="43"/>
                </a:lnTo>
                <a:lnTo>
                  <a:pt x="12" y="85"/>
                </a:lnTo>
                <a:lnTo>
                  <a:pt x="18" y="85"/>
                </a:lnTo>
                <a:lnTo>
                  <a:pt x="24" y="85"/>
                </a:lnTo>
                <a:lnTo>
                  <a:pt x="54" y="79"/>
                </a:lnTo>
                <a:close/>
              </a:path>
            </a:pathLst>
          </a:custGeom>
          <a:solidFill>
            <a:schemeClr val="bg1"/>
          </a:solidFill>
          <a:ln w="9525">
            <a:solidFill>
              <a:schemeClr val="bg2"/>
            </a:solidFill>
            <a:round/>
            <a:headEnd/>
            <a:tailEnd/>
          </a:ln>
        </p:spPr>
        <p:txBody>
          <a:bodyPr/>
          <a:lstStyle/>
          <a:p>
            <a:endParaRPr lang="en-US"/>
          </a:p>
        </p:txBody>
      </p:sp>
      <p:sp>
        <p:nvSpPr>
          <p:cNvPr id="46" name="Freeform 305"/>
          <p:cNvSpPr>
            <a:spLocks/>
          </p:cNvSpPr>
          <p:nvPr/>
        </p:nvSpPr>
        <p:spPr bwMode="auto">
          <a:xfrm>
            <a:off x="4081463" y="3963988"/>
            <a:ext cx="298450" cy="319087"/>
          </a:xfrm>
          <a:custGeom>
            <a:avLst/>
            <a:gdLst/>
            <a:ahLst/>
            <a:cxnLst>
              <a:cxn ang="0">
                <a:pos x="6" y="35"/>
              </a:cxn>
              <a:cxn ang="0">
                <a:pos x="11" y="38"/>
              </a:cxn>
              <a:cxn ang="0">
                <a:pos x="13" y="40"/>
              </a:cxn>
              <a:cxn ang="0">
                <a:pos x="15" y="41"/>
              </a:cxn>
              <a:cxn ang="0">
                <a:pos x="15" y="41"/>
              </a:cxn>
              <a:cxn ang="0">
                <a:pos x="18" y="38"/>
              </a:cxn>
              <a:cxn ang="0">
                <a:pos x="20" y="40"/>
              </a:cxn>
              <a:cxn ang="0">
                <a:pos x="21" y="39"/>
              </a:cxn>
              <a:cxn ang="0">
                <a:pos x="35" y="39"/>
              </a:cxn>
              <a:cxn ang="0">
                <a:pos x="38" y="37"/>
              </a:cxn>
              <a:cxn ang="0">
                <a:pos x="36" y="36"/>
              </a:cxn>
              <a:cxn ang="0">
                <a:pos x="33" y="7"/>
              </a:cxn>
              <a:cxn ang="0">
                <a:pos x="36" y="7"/>
              </a:cxn>
              <a:cxn ang="0">
                <a:pos x="27" y="0"/>
              </a:cxn>
              <a:cxn ang="0">
                <a:pos x="27" y="3"/>
              </a:cxn>
              <a:cxn ang="0">
                <a:pos x="17" y="3"/>
              </a:cxn>
              <a:cxn ang="0">
                <a:pos x="16" y="11"/>
              </a:cxn>
              <a:cxn ang="0">
                <a:pos x="14" y="13"/>
              </a:cxn>
              <a:cxn ang="0">
                <a:pos x="13" y="20"/>
              </a:cxn>
              <a:cxn ang="0">
                <a:pos x="1" y="19"/>
              </a:cxn>
              <a:cxn ang="0">
                <a:pos x="0" y="20"/>
              </a:cxn>
              <a:cxn ang="0">
                <a:pos x="3" y="26"/>
              </a:cxn>
              <a:cxn ang="0">
                <a:pos x="3" y="33"/>
              </a:cxn>
              <a:cxn ang="0">
                <a:pos x="1" y="36"/>
              </a:cxn>
              <a:cxn ang="0">
                <a:pos x="4" y="36"/>
              </a:cxn>
              <a:cxn ang="0">
                <a:pos x="6" y="35"/>
              </a:cxn>
            </a:cxnLst>
            <a:rect l="0" t="0" r="r" b="b"/>
            <a:pathLst>
              <a:path w="38" h="41">
                <a:moveTo>
                  <a:pt x="6" y="35"/>
                </a:moveTo>
                <a:cubicBezTo>
                  <a:pt x="11" y="38"/>
                  <a:pt x="11" y="38"/>
                  <a:pt x="11" y="38"/>
                </a:cubicBezTo>
                <a:cubicBezTo>
                  <a:pt x="13" y="40"/>
                  <a:pt x="13" y="40"/>
                  <a:pt x="13" y="40"/>
                </a:cubicBezTo>
                <a:cubicBezTo>
                  <a:pt x="15" y="41"/>
                  <a:pt x="15" y="41"/>
                  <a:pt x="15" y="41"/>
                </a:cubicBezTo>
                <a:cubicBezTo>
                  <a:pt x="15" y="41"/>
                  <a:pt x="15" y="41"/>
                  <a:pt x="15" y="41"/>
                </a:cubicBezTo>
                <a:cubicBezTo>
                  <a:pt x="18" y="38"/>
                  <a:pt x="18" y="38"/>
                  <a:pt x="18" y="38"/>
                </a:cubicBezTo>
                <a:cubicBezTo>
                  <a:pt x="20" y="40"/>
                  <a:pt x="20" y="40"/>
                  <a:pt x="20" y="40"/>
                </a:cubicBezTo>
                <a:cubicBezTo>
                  <a:pt x="21" y="39"/>
                  <a:pt x="21" y="39"/>
                  <a:pt x="21" y="39"/>
                </a:cubicBezTo>
                <a:cubicBezTo>
                  <a:pt x="35" y="39"/>
                  <a:pt x="35" y="39"/>
                  <a:pt x="35" y="39"/>
                </a:cubicBezTo>
                <a:cubicBezTo>
                  <a:pt x="38" y="37"/>
                  <a:pt x="38" y="37"/>
                  <a:pt x="38" y="37"/>
                </a:cubicBezTo>
                <a:cubicBezTo>
                  <a:pt x="36" y="36"/>
                  <a:pt x="36" y="36"/>
                  <a:pt x="36" y="36"/>
                </a:cubicBezTo>
                <a:cubicBezTo>
                  <a:pt x="33" y="7"/>
                  <a:pt x="33" y="7"/>
                  <a:pt x="33" y="7"/>
                </a:cubicBezTo>
                <a:cubicBezTo>
                  <a:pt x="36" y="7"/>
                  <a:pt x="36" y="7"/>
                  <a:pt x="36" y="7"/>
                </a:cubicBezTo>
                <a:cubicBezTo>
                  <a:pt x="27" y="0"/>
                  <a:pt x="27" y="0"/>
                  <a:pt x="27" y="0"/>
                </a:cubicBezTo>
                <a:cubicBezTo>
                  <a:pt x="27" y="3"/>
                  <a:pt x="27" y="3"/>
                  <a:pt x="27" y="3"/>
                </a:cubicBezTo>
                <a:cubicBezTo>
                  <a:pt x="17" y="3"/>
                  <a:pt x="17" y="3"/>
                  <a:pt x="17" y="3"/>
                </a:cubicBezTo>
                <a:cubicBezTo>
                  <a:pt x="16" y="11"/>
                  <a:pt x="16" y="11"/>
                  <a:pt x="16" y="11"/>
                </a:cubicBezTo>
                <a:cubicBezTo>
                  <a:pt x="14" y="13"/>
                  <a:pt x="14" y="13"/>
                  <a:pt x="14" y="13"/>
                </a:cubicBezTo>
                <a:cubicBezTo>
                  <a:pt x="14" y="13"/>
                  <a:pt x="14" y="20"/>
                  <a:pt x="13" y="20"/>
                </a:cubicBezTo>
                <a:cubicBezTo>
                  <a:pt x="13" y="20"/>
                  <a:pt x="5" y="19"/>
                  <a:pt x="1" y="19"/>
                </a:cubicBezTo>
                <a:cubicBezTo>
                  <a:pt x="0" y="20"/>
                  <a:pt x="0" y="20"/>
                  <a:pt x="0" y="20"/>
                </a:cubicBezTo>
                <a:cubicBezTo>
                  <a:pt x="3" y="26"/>
                  <a:pt x="3" y="26"/>
                  <a:pt x="3" y="26"/>
                </a:cubicBezTo>
                <a:cubicBezTo>
                  <a:pt x="3" y="33"/>
                  <a:pt x="3" y="33"/>
                  <a:pt x="3" y="33"/>
                </a:cubicBezTo>
                <a:cubicBezTo>
                  <a:pt x="1" y="36"/>
                  <a:pt x="1" y="36"/>
                  <a:pt x="1" y="36"/>
                </a:cubicBezTo>
                <a:cubicBezTo>
                  <a:pt x="4" y="36"/>
                  <a:pt x="4" y="36"/>
                  <a:pt x="4" y="36"/>
                </a:cubicBezTo>
                <a:lnTo>
                  <a:pt x="6" y="35"/>
                </a:lnTo>
                <a:close/>
              </a:path>
            </a:pathLst>
          </a:custGeom>
          <a:solidFill>
            <a:schemeClr val="bg1"/>
          </a:solidFill>
          <a:ln w="9525">
            <a:solidFill>
              <a:schemeClr val="bg2"/>
            </a:solidFill>
            <a:round/>
            <a:headEnd/>
            <a:tailEnd/>
          </a:ln>
        </p:spPr>
        <p:txBody>
          <a:bodyPr/>
          <a:lstStyle/>
          <a:p>
            <a:endParaRPr lang="en-US"/>
          </a:p>
        </p:txBody>
      </p:sp>
      <p:sp>
        <p:nvSpPr>
          <p:cNvPr id="47" name="Freeform 306"/>
          <p:cNvSpPr>
            <a:spLocks/>
          </p:cNvSpPr>
          <p:nvPr/>
        </p:nvSpPr>
        <p:spPr bwMode="auto">
          <a:xfrm>
            <a:off x="5108575" y="3830638"/>
            <a:ext cx="282575" cy="273050"/>
          </a:xfrm>
          <a:custGeom>
            <a:avLst/>
            <a:gdLst/>
            <a:ahLst/>
            <a:cxnLst>
              <a:cxn ang="0">
                <a:pos x="0" y="5"/>
              </a:cxn>
              <a:cxn ang="0">
                <a:pos x="1" y="8"/>
              </a:cxn>
              <a:cxn ang="0">
                <a:pos x="2" y="10"/>
              </a:cxn>
              <a:cxn ang="0">
                <a:pos x="2" y="35"/>
              </a:cxn>
              <a:cxn ang="0">
                <a:pos x="3" y="35"/>
              </a:cxn>
              <a:cxn ang="0">
                <a:pos x="29" y="35"/>
              </a:cxn>
              <a:cxn ang="0">
                <a:pos x="34" y="32"/>
              </a:cxn>
              <a:cxn ang="0">
                <a:pos x="36" y="30"/>
              </a:cxn>
              <a:cxn ang="0">
                <a:pos x="36" y="30"/>
              </a:cxn>
              <a:cxn ang="0">
                <a:pos x="33" y="23"/>
              </a:cxn>
              <a:cxn ang="0">
                <a:pos x="29" y="15"/>
              </a:cxn>
              <a:cxn ang="0">
                <a:pos x="24" y="8"/>
              </a:cxn>
              <a:cxn ang="0">
                <a:pos x="31" y="12"/>
              </a:cxn>
              <a:cxn ang="0">
                <a:pos x="34" y="9"/>
              </a:cxn>
              <a:cxn ang="0">
                <a:pos x="33" y="9"/>
              </a:cxn>
              <a:cxn ang="0">
                <a:pos x="30" y="1"/>
              </a:cxn>
              <a:cxn ang="0">
                <a:pos x="28" y="3"/>
              </a:cxn>
              <a:cxn ang="0">
                <a:pos x="22" y="2"/>
              </a:cxn>
              <a:cxn ang="0">
                <a:pos x="19" y="1"/>
              </a:cxn>
              <a:cxn ang="0">
                <a:pos x="12" y="3"/>
              </a:cxn>
              <a:cxn ang="0">
                <a:pos x="6" y="0"/>
              </a:cxn>
              <a:cxn ang="0">
                <a:pos x="2" y="0"/>
              </a:cxn>
              <a:cxn ang="0">
                <a:pos x="1" y="2"/>
              </a:cxn>
              <a:cxn ang="0">
                <a:pos x="0" y="5"/>
              </a:cxn>
            </a:cxnLst>
            <a:rect l="0" t="0" r="r" b="b"/>
            <a:pathLst>
              <a:path w="36" h="35">
                <a:moveTo>
                  <a:pt x="0" y="5"/>
                </a:moveTo>
                <a:cubicBezTo>
                  <a:pt x="0" y="5"/>
                  <a:pt x="1" y="7"/>
                  <a:pt x="1" y="8"/>
                </a:cubicBezTo>
                <a:cubicBezTo>
                  <a:pt x="1" y="8"/>
                  <a:pt x="2" y="10"/>
                  <a:pt x="2" y="10"/>
                </a:cubicBezTo>
                <a:cubicBezTo>
                  <a:pt x="2" y="10"/>
                  <a:pt x="1" y="35"/>
                  <a:pt x="2" y="35"/>
                </a:cubicBezTo>
                <a:cubicBezTo>
                  <a:pt x="2" y="35"/>
                  <a:pt x="2" y="35"/>
                  <a:pt x="3" y="35"/>
                </a:cubicBezTo>
                <a:cubicBezTo>
                  <a:pt x="7" y="35"/>
                  <a:pt x="29" y="35"/>
                  <a:pt x="29" y="35"/>
                </a:cubicBezTo>
                <a:cubicBezTo>
                  <a:pt x="34" y="32"/>
                  <a:pt x="34" y="32"/>
                  <a:pt x="34" y="32"/>
                </a:cubicBezTo>
                <a:cubicBezTo>
                  <a:pt x="36" y="30"/>
                  <a:pt x="36" y="30"/>
                  <a:pt x="36" y="30"/>
                </a:cubicBezTo>
                <a:cubicBezTo>
                  <a:pt x="36" y="30"/>
                  <a:pt x="36" y="30"/>
                  <a:pt x="36" y="30"/>
                </a:cubicBezTo>
                <a:cubicBezTo>
                  <a:pt x="33" y="23"/>
                  <a:pt x="33" y="23"/>
                  <a:pt x="33" y="23"/>
                </a:cubicBezTo>
                <a:cubicBezTo>
                  <a:pt x="29" y="15"/>
                  <a:pt x="29" y="15"/>
                  <a:pt x="29" y="15"/>
                </a:cubicBezTo>
                <a:cubicBezTo>
                  <a:pt x="24" y="8"/>
                  <a:pt x="24" y="8"/>
                  <a:pt x="24" y="8"/>
                </a:cubicBezTo>
                <a:cubicBezTo>
                  <a:pt x="31" y="12"/>
                  <a:pt x="31" y="12"/>
                  <a:pt x="31" y="12"/>
                </a:cubicBezTo>
                <a:cubicBezTo>
                  <a:pt x="34" y="9"/>
                  <a:pt x="34" y="9"/>
                  <a:pt x="34" y="9"/>
                </a:cubicBezTo>
                <a:cubicBezTo>
                  <a:pt x="33" y="9"/>
                  <a:pt x="33" y="9"/>
                  <a:pt x="33" y="9"/>
                </a:cubicBezTo>
                <a:cubicBezTo>
                  <a:pt x="30" y="1"/>
                  <a:pt x="30" y="1"/>
                  <a:pt x="30" y="1"/>
                </a:cubicBezTo>
                <a:cubicBezTo>
                  <a:pt x="28" y="3"/>
                  <a:pt x="28" y="3"/>
                  <a:pt x="28" y="3"/>
                </a:cubicBezTo>
                <a:cubicBezTo>
                  <a:pt x="22" y="2"/>
                  <a:pt x="22" y="2"/>
                  <a:pt x="22" y="2"/>
                </a:cubicBezTo>
                <a:cubicBezTo>
                  <a:pt x="19" y="1"/>
                  <a:pt x="19" y="1"/>
                  <a:pt x="19" y="1"/>
                </a:cubicBezTo>
                <a:cubicBezTo>
                  <a:pt x="12" y="3"/>
                  <a:pt x="12" y="3"/>
                  <a:pt x="12" y="3"/>
                </a:cubicBezTo>
                <a:cubicBezTo>
                  <a:pt x="6" y="0"/>
                  <a:pt x="6" y="0"/>
                  <a:pt x="6" y="0"/>
                </a:cubicBezTo>
                <a:cubicBezTo>
                  <a:pt x="2" y="0"/>
                  <a:pt x="2" y="0"/>
                  <a:pt x="2" y="0"/>
                </a:cubicBezTo>
                <a:cubicBezTo>
                  <a:pt x="1" y="2"/>
                  <a:pt x="1" y="2"/>
                  <a:pt x="1" y="2"/>
                </a:cubicBezTo>
                <a:lnTo>
                  <a:pt x="0" y="5"/>
                </a:lnTo>
                <a:close/>
              </a:path>
            </a:pathLst>
          </a:custGeom>
          <a:solidFill>
            <a:schemeClr val="bg1"/>
          </a:solidFill>
          <a:ln w="9525">
            <a:solidFill>
              <a:schemeClr val="bg2"/>
            </a:solidFill>
            <a:round/>
            <a:headEnd/>
            <a:tailEnd/>
          </a:ln>
        </p:spPr>
        <p:txBody>
          <a:bodyPr/>
          <a:lstStyle/>
          <a:p>
            <a:endParaRPr lang="en-US"/>
          </a:p>
        </p:txBody>
      </p:sp>
      <p:sp>
        <p:nvSpPr>
          <p:cNvPr id="48" name="Freeform 307"/>
          <p:cNvSpPr>
            <a:spLocks/>
          </p:cNvSpPr>
          <p:nvPr/>
        </p:nvSpPr>
        <p:spPr bwMode="auto">
          <a:xfrm>
            <a:off x="4722813" y="3783013"/>
            <a:ext cx="409575" cy="388937"/>
          </a:xfrm>
          <a:custGeom>
            <a:avLst/>
            <a:gdLst/>
            <a:ahLst/>
            <a:cxnLst>
              <a:cxn ang="0">
                <a:pos x="4" y="6"/>
              </a:cxn>
              <a:cxn ang="0">
                <a:pos x="3" y="9"/>
              </a:cxn>
              <a:cxn ang="0">
                <a:pos x="2" y="10"/>
              </a:cxn>
              <a:cxn ang="0">
                <a:pos x="0" y="12"/>
              </a:cxn>
              <a:cxn ang="0">
                <a:pos x="0" y="29"/>
              </a:cxn>
              <a:cxn ang="0">
                <a:pos x="6" y="34"/>
              </a:cxn>
              <a:cxn ang="0">
                <a:pos x="9" y="35"/>
              </a:cxn>
              <a:cxn ang="0">
                <a:pos x="17" y="36"/>
              </a:cxn>
              <a:cxn ang="0">
                <a:pos x="19" y="38"/>
              </a:cxn>
              <a:cxn ang="0">
                <a:pos x="23" y="36"/>
              </a:cxn>
              <a:cxn ang="0">
                <a:pos x="47" y="49"/>
              </a:cxn>
              <a:cxn ang="0">
                <a:pos x="47" y="48"/>
              </a:cxn>
              <a:cxn ang="0">
                <a:pos x="47" y="49"/>
              </a:cxn>
              <a:cxn ang="0">
                <a:pos x="48" y="50"/>
              </a:cxn>
              <a:cxn ang="0">
                <a:pos x="48" y="47"/>
              </a:cxn>
              <a:cxn ang="0">
                <a:pos x="51" y="47"/>
              </a:cxn>
              <a:cxn ang="0">
                <a:pos x="52" y="41"/>
              </a:cxn>
              <a:cxn ang="0">
                <a:pos x="51" y="41"/>
              </a:cxn>
              <a:cxn ang="0">
                <a:pos x="51" y="16"/>
              </a:cxn>
              <a:cxn ang="0">
                <a:pos x="50" y="14"/>
              </a:cxn>
              <a:cxn ang="0">
                <a:pos x="49" y="11"/>
              </a:cxn>
              <a:cxn ang="0">
                <a:pos x="50" y="8"/>
              </a:cxn>
              <a:cxn ang="0">
                <a:pos x="51" y="6"/>
              </a:cxn>
              <a:cxn ang="0">
                <a:pos x="48" y="5"/>
              </a:cxn>
              <a:cxn ang="0">
                <a:pos x="45" y="3"/>
              </a:cxn>
              <a:cxn ang="0">
                <a:pos x="41" y="2"/>
              </a:cxn>
              <a:cxn ang="0">
                <a:pos x="35" y="4"/>
              </a:cxn>
              <a:cxn ang="0">
                <a:pos x="35" y="8"/>
              </a:cxn>
              <a:cxn ang="0">
                <a:pos x="29" y="10"/>
              </a:cxn>
              <a:cxn ang="0">
                <a:pos x="25" y="7"/>
              </a:cxn>
              <a:cxn ang="0">
                <a:pos x="22" y="5"/>
              </a:cxn>
              <a:cxn ang="0">
                <a:pos x="20" y="3"/>
              </a:cxn>
              <a:cxn ang="0">
                <a:pos x="13" y="2"/>
              </a:cxn>
              <a:cxn ang="0">
                <a:pos x="8" y="0"/>
              </a:cxn>
              <a:cxn ang="0">
                <a:pos x="8" y="2"/>
              </a:cxn>
              <a:cxn ang="0">
                <a:pos x="4" y="6"/>
              </a:cxn>
            </a:cxnLst>
            <a:rect l="0" t="0" r="r" b="b"/>
            <a:pathLst>
              <a:path w="52" h="50">
                <a:moveTo>
                  <a:pt x="4" y="6"/>
                </a:moveTo>
                <a:cubicBezTo>
                  <a:pt x="3" y="9"/>
                  <a:pt x="3" y="9"/>
                  <a:pt x="3" y="9"/>
                </a:cubicBezTo>
                <a:cubicBezTo>
                  <a:pt x="2" y="10"/>
                  <a:pt x="2" y="10"/>
                  <a:pt x="2" y="10"/>
                </a:cubicBezTo>
                <a:cubicBezTo>
                  <a:pt x="0" y="12"/>
                  <a:pt x="0" y="12"/>
                  <a:pt x="0" y="12"/>
                </a:cubicBezTo>
                <a:cubicBezTo>
                  <a:pt x="0" y="29"/>
                  <a:pt x="0" y="29"/>
                  <a:pt x="0" y="29"/>
                </a:cubicBezTo>
                <a:cubicBezTo>
                  <a:pt x="6" y="34"/>
                  <a:pt x="6" y="34"/>
                  <a:pt x="6" y="34"/>
                </a:cubicBezTo>
                <a:cubicBezTo>
                  <a:pt x="9" y="35"/>
                  <a:pt x="9" y="35"/>
                  <a:pt x="9" y="35"/>
                </a:cubicBezTo>
                <a:cubicBezTo>
                  <a:pt x="17" y="36"/>
                  <a:pt x="17" y="36"/>
                  <a:pt x="17" y="36"/>
                </a:cubicBezTo>
                <a:cubicBezTo>
                  <a:pt x="19" y="38"/>
                  <a:pt x="19" y="38"/>
                  <a:pt x="19" y="38"/>
                </a:cubicBezTo>
                <a:cubicBezTo>
                  <a:pt x="23" y="36"/>
                  <a:pt x="23" y="36"/>
                  <a:pt x="23" y="36"/>
                </a:cubicBezTo>
                <a:cubicBezTo>
                  <a:pt x="47" y="49"/>
                  <a:pt x="47" y="49"/>
                  <a:pt x="47" y="49"/>
                </a:cubicBezTo>
                <a:cubicBezTo>
                  <a:pt x="47" y="48"/>
                  <a:pt x="47" y="48"/>
                  <a:pt x="47" y="48"/>
                </a:cubicBezTo>
                <a:cubicBezTo>
                  <a:pt x="47" y="49"/>
                  <a:pt x="47" y="49"/>
                  <a:pt x="47" y="49"/>
                </a:cubicBezTo>
                <a:cubicBezTo>
                  <a:pt x="48" y="50"/>
                  <a:pt x="48" y="50"/>
                  <a:pt x="48" y="50"/>
                </a:cubicBezTo>
                <a:cubicBezTo>
                  <a:pt x="48" y="47"/>
                  <a:pt x="48" y="47"/>
                  <a:pt x="48" y="47"/>
                </a:cubicBezTo>
                <a:cubicBezTo>
                  <a:pt x="51" y="47"/>
                  <a:pt x="51" y="47"/>
                  <a:pt x="51" y="47"/>
                </a:cubicBezTo>
                <a:cubicBezTo>
                  <a:pt x="52" y="41"/>
                  <a:pt x="52" y="41"/>
                  <a:pt x="52" y="41"/>
                </a:cubicBezTo>
                <a:cubicBezTo>
                  <a:pt x="51" y="41"/>
                  <a:pt x="51" y="41"/>
                  <a:pt x="51" y="41"/>
                </a:cubicBezTo>
                <a:cubicBezTo>
                  <a:pt x="50" y="41"/>
                  <a:pt x="51" y="16"/>
                  <a:pt x="51" y="16"/>
                </a:cubicBezTo>
                <a:cubicBezTo>
                  <a:pt x="51" y="16"/>
                  <a:pt x="50" y="14"/>
                  <a:pt x="50" y="14"/>
                </a:cubicBezTo>
                <a:cubicBezTo>
                  <a:pt x="50" y="13"/>
                  <a:pt x="49" y="11"/>
                  <a:pt x="49" y="11"/>
                </a:cubicBezTo>
                <a:cubicBezTo>
                  <a:pt x="50" y="8"/>
                  <a:pt x="50" y="8"/>
                  <a:pt x="50" y="8"/>
                </a:cubicBezTo>
                <a:cubicBezTo>
                  <a:pt x="51" y="6"/>
                  <a:pt x="51" y="6"/>
                  <a:pt x="51" y="6"/>
                </a:cubicBezTo>
                <a:cubicBezTo>
                  <a:pt x="48" y="5"/>
                  <a:pt x="48" y="5"/>
                  <a:pt x="48" y="5"/>
                </a:cubicBezTo>
                <a:cubicBezTo>
                  <a:pt x="45" y="3"/>
                  <a:pt x="45" y="3"/>
                  <a:pt x="45" y="3"/>
                </a:cubicBezTo>
                <a:cubicBezTo>
                  <a:pt x="41" y="2"/>
                  <a:pt x="41" y="2"/>
                  <a:pt x="41" y="2"/>
                </a:cubicBezTo>
                <a:cubicBezTo>
                  <a:pt x="35" y="4"/>
                  <a:pt x="35" y="4"/>
                  <a:pt x="35" y="4"/>
                </a:cubicBezTo>
                <a:cubicBezTo>
                  <a:pt x="35" y="8"/>
                  <a:pt x="35" y="8"/>
                  <a:pt x="35" y="8"/>
                </a:cubicBezTo>
                <a:cubicBezTo>
                  <a:pt x="29" y="10"/>
                  <a:pt x="29" y="10"/>
                  <a:pt x="29" y="10"/>
                </a:cubicBezTo>
                <a:cubicBezTo>
                  <a:pt x="25" y="7"/>
                  <a:pt x="25" y="7"/>
                  <a:pt x="25" y="7"/>
                </a:cubicBezTo>
                <a:cubicBezTo>
                  <a:pt x="22" y="5"/>
                  <a:pt x="22" y="5"/>
                  <a:pt x="22" y="5"/>
                </a:cubicBezTo>
                <a:cubicBezTo>
                  <a:pt x="20" y="3"/>
                  <a:pt x="20" y="3"/>
                  <a:pt x="20" y="3"/>
                </a:cubicBezTo>
                <a:cubicBezTo>
                  <a:pt x="13" y="2"/>
                  <a:pt x="13" y="2"/>
                  <a:pt x="13" y="2"/>
                </a:cubicBezTo>
                <a:cubicBezTo>
                  <a:pt x="8" y="0"/>
                  <a:pt x="8" y="0"/>
                  <a:pt x="8" y="0"/>
                </a:cubicBezTo>
                <a:cubicBezTo>
                  <a:pt x="8" y="2"/>
                  <a:pt x="8" y="2"/>
                  <a:pt x="8" y="2"/>
                </a:cubicBezTo>
                <a:lnTo>
                  <a:pt x="4" y="6"/>
                </a:lnTo>
                <a:close/>
              </a:path>
            </a:pathLst>
          </a:custGeom>
          <a:solidFill>
            <a:schemeClr val="bg1"/>
          </a:solidFill>
          <a:ln w="9525">
            <a:solidFill>
              <a:schemeClr val="bg2"/>
            </a:solidFill>
            <a:round/>
            <a:headEnd/>
            <a:tailEnd/>
          </a:ln>
        </p:spPr>
        <p:txBody>
          <a:bodyPr/>
          <a:lstStyle/>
          <a:p>
            <a:endParaRPr lang="en-US"/>
          </a:p>
        </p:txBody>
      </p:sp>
      <p:sp>
        <p:nvSpPr>
          <p:cNvPr id="49" name="Freeform 308"/>
          <p:cNvSpPr>
            <a:spLocks/>
          </p:cNvSpPr>
          <p:nvPr/>
        </p:nvSpPr>
        <p:spPr bwMode="auto">
          <a:xfrm>
            <a:off x="4683125" y="3667125"/>
            <a:ext cx="103188" cy="193675"/>
          </a:xfrm>
          <a:custGeom>
            <a:avLst/>
            <a:gdLst/>
            <a:ahLst/>
            <a:cxnLst>
              <a:cxn ang="0">
                <a:pos x="18" y="12"/>
              </a:cxn>
              <a:cxn ang="0">
                <a:pos x="18" y="30"/>
              </a:cxn>
              <a:cxn ang="0">
                <a:pos x="18" y="54"/>
              </a:cxn>
              <a:cxn ang="0">
                <a:pos x="0" y="78"/>
              </a:cxn>
              <a:cxn ang="0">
                <a:pos x="0" y="90"/>
              </a:cxn>
              <a:cxn ang="0">
                <a:pos x="12" y="102"/>
              </a:cxn>
              <a:cxn ang="0">
                <a:pos x="18" y="108"/>
              </a:cxn>
              <a:cxn ang="0">
                <a:pos x="36" y="120"/>
              </a:cxn>
              <a:cxn ang="0">
                <a:pos x="36" y="144"/>
              </a:cxn>
              <a:cxn ang="0">
                <a:pos x="42" y="150"/>
              </a:cxn>
              <a:cxn ang="0">
                <a:pos x="48" y="144"/>
              </a:cxn>
              <a:cxn ang="0">
                <a:pos x="54" y="126"/>
              </a:cxn>
              <a:cxn ang="0">
                <a:pos x="78" y="102"/>
              </a:cxn>
              <a:cxn ang="0">
                <a:pos x="78" y="90"/>
              </a:cxn>
              <a:cxn ang="0">
                <a:pos x="60" y="84"/>
              </a:cxn>
              <a:cxn ang="0">
                <a:pos x="42" y="72"/>
              </a:cxn>
              <a:cxn ang="0">
                <a:pos x="66" y="36"/>
              </a:cxn>
              <a:cxn ang="0">
                <a:pos x="60" y="12"/>
              </a:cxn>
              <a:cxn ang="0">
                <a:pos x="36" y="0"/>
              </a:cxn>
              <a:cxn ang="0">
                <a:pos x="24" y="0"/>
              </a:cxn>
              <a:cxn ang="0">
                <a:pos x="24" y="6"/>
              </a:cxn>
              <a:cxn ang="0">
                <a:pos x="18" y="12"/>
              </a:cxn>
            </a:cxnLst>
            <a:rect l="0" t="0" r="r" b="b"/>
            <a:pathLst>
              <a:path w="78" h="150">
                <a:moveTo>
                  <a:pt x="18" y="12"/>
                </a:moveTo>
                <a:lnTo>
                  <a:pt x="18" y="30"/>
                </a:lnTo>
                <a:lnTo>
                  <a:pt x="18" y="54"/>
                </a:lnTo>
                <a:lnTo>
                  <a:pt x="0" y="78"/>
                </a:lnTo>
                <a:lnTo>
                  <a:pt x="0" y="90"/>
                </a:lnTo>
                <a:lnTo>
                  <a:pt x="12" y="102"/>
                </a:lnTo>
                <a:lnTo>
                  <a:pt x="18" y="108"/>
                </a:lnTo>
                <a:lnTo>
                  <a:pt x="36" y="120"/>
                </a:lnTo>
                <a:lnTo>
                  <a:pt x="36" y="144"/>
                </a:lnTo>
                <a:lnTo>
                  <a:pt x="42" y="150"/>
                </a:lnTo>
                <a:lnTo>
                  <a:pt x="48" y="144"/>
                </a:lnTo>
                <a:lnTo>
                  <a:pt x="54" y="126"/>
                </a:lnTo>
                <a:lnTo>
                  <a:pt x="78" y="102"/>
                </a:lnTo>
                <a:lnTo>
                  <a:pt x="78" y="90"/>
                </a:lnTo>
                <a:lnTo>
                  <a:pt x="60" y="84"/>
                </a:lnTo>
                <a:lnTo>
                  <a:pt x="42" y="72"/>
                </a:lnTo>
                <a:lnTo>
                  <a:pt x="66" y="36"/>
                </a:lnTo>
                <a:lnTo>
                  <a:pt x="60" y="12"/>
                </a:lnTo>
                <a:lnTo>
                  <a:pt x="36" y="0"/>
                </a:lnTo>
                <a:lnTo>
                  <a:pt x="24" y="0"/>
                </a:lnTo>
                <a:lnTo>
                  <a:pt x="24" y="6"/>
                </a:lnTo>
                <a:lnTo>
                  <a:pt x="18" y="12"/>
                </a:lnTo>
                <a:close/>
              </a:path>
            </a:pathLst>
          </a:custGeom>
          <a:solidFill>
            <a:schemeClr val="bg1"/>
          </a:solidFill>
          <a:ln w="9525">
            <a:solidFill>
              <a:schemeClr val="bg2"/>
            </a:solidFill>
            <a:round/>
            <a:headEnd/>
            <a:tailEnd/>
          </a:ln>
        </p:spPr>
        <p:txBody>
          <a:bodyPr/>
          <a:lstStyle/>
          <a:p>
            <a:endParaRPr lang="en-US"/>
          </a:p>
        </p:txBody>
      </p:sp>
      <p:sp>
        <p:nvSpPr>
          <p:cNvPr id="50" name="Freeform 309"/>
          <p:cNvSpPr>
            <a:spLocks/>
          </p:cNvSpPr>
          <p:nvPr/>
        </p:nvSpPr>
        <p:spPr bwMode="auto">
          <a:xfrm>
            <a:off x="4176713" y="3713163"/>
            <a:ext cx="296862" cy="227012"/>
          </a:xfrm>
          <a:custGeom>
            <a:avLst/>
            <a:gdLst/>
            <a:ahLst/>
            <a:cxnLst>
              <a:cxn ang="0">
                <a:pos x="90" y="156"/>
              </a:cxn>
              <a:cxn ang="0">
                <a:pos x="114" y="138"/>
              </a:cxn>
              <a:cxn ang="0">
                <a:pos x="144" y="120"/>
              </a:cxn>
              <a:cxn ang="0">
                <a:pos x="180" y="108"/>
              </a:cxn>
              <a:cxn ang="0">
                <a:pos x="186" y="96"/>
              </a:cxn>
              <a:cxn ang="0">
                <a:pos x="192" y="84"/>
              </a:cxn>
              <a:cxn ang="0">
                <a:pos x="216" y="78"/>
              </a:cxn>
              <a:cxn ang="0">
                <a:pos x="228" y="72"/>
              </a:cxn>
              <a:cxn ang="0">
                <a:pos x="222" y="42"/>
              </a:cxn>
              <a:cxn ang="0">
                <a:pos x="216" y="12"/>
              </a:cxn>
              <a:cxn ang="0">
                <a:pos x="210" y="12"/>
              </a:cxn>
              <a:cxn ang="0">
                <a:pos x="186" y="12"/>
              </a:cxn>
              <a:cxn ang="0">
                <a:pos x="168" y="12"/>
              </a:cxn>
              <a:cxn ang="0">
                <a:pos x="144" y="0"/>
              </a:cxn>
              <a:cxn ang="0">
                <a:pos x="120" y="36"/>
              </a:cxn>
              <a:cxn ang="0">
                <a:pos x="96" y="60"/>
              </a:cxn>
              <a:cxn ang="0">
                <a:pos x="72" y="90"/>
              </a:cxn>
              <a:cxn ang="0">
                <a:pos x="66" y="138"/>
              </a:cxn>
              <a:cxn ang="0">
                <a:pos x="12" y="162"/>
              </a:cxn>
              <a:cxn ang="0">
                <a:pos x="0" y="174"/>
              </a:cxn>
              <a:cxn ang="0">
                <a:pos x="84" y="174"/>
              </a:cxn>
              <a:cxn ang="0">
                <a:pos x="90" y="156"/>
              </a:cxn>
            </a:cxnLst>
            <a:rect l="0" t="0" r="r" b="b"/>
            <a:pathLst>
              <a:path w="228" h="174">
                <a:moveTo>
                  <a:pt x="90" y="156"/>
                </a:moveTo>
                <a:lnTo>
                  <a:pt x="114" y="138"/>
                </a:lnTo>
                <a:lnTo>
                  <a:pt x="144" y="120"/>
                </a:lnTo>
                <a:lnTo>
                  <a:pt x="180" y="108"/>
                </a:lnTo>
                <a:lnTo>
                  <a:pt x="186" y="96"/>
                </a:lnTo>
                <a:lnTo>
                  <a:pt x="192" y="84"/>
                </a:lnTo>
                <a:lnTo>
                  <a:pt x="216" y="78"/>
                </a:lnTo>
                <a:lnTo>
                  <a:pt x="228" y="72"/>
                </a:lnTo>
                <a:lnTo>
                  <a:pt x="222" y="42"/>
                </a:lnTo>
                <a:lnTo>
                  <a:pt x="216" y="12"/>
                </a:lnTo>
                <a:lnTo>
                  <a:pt x="210" y="12"/>
                </a:lnTo>
                <a:lnTo>
                  <a:pt x="186" y="12"/>
                </a:lnTo>
                <a:lnTo>
                  <a:pt x="168" y="12"/>
                </a:lnTo>
                <a:lnTo>
                  <a:pt x="144" y="0"/>
                </a:lnTo>
                <a:lnTo>
                  <a:pt x="120" y="36"/>
                </a:lnTo>
                <a:lnTo>
                  <a:pt x="96" y="60"/>
                </a:lnTo>
                <a:lnTo>
                  <a:pt x="72" y="90"/>
                </a:lnTo>
                <a:lnTo>
                  <a:pt x="66" y="138"/>
                </a:lnTo>
                <a:lnTo>
                  <a:pt x="12" y="162"/>
                </a:lnTo>
                <a:lnTo>
                  <a:pt x="0" y="174"/>
                </a:lnTo>
                <a:lnTo>
                  <a:pt x="84" y="174"/>
                </a:lnTo>
                <a:lnTo>
                  <a:pt x="90" y="156"/>
                </a:lnTo>
                <a:close/>
              </a:path>
            </a:pathLst>
          </a:custGeom>
          <a:solidFill>
            <a:schemeClr val="bg1"/>
          </a:solidFill>
          <a:ln w="9525">
            <a:solidFill>
              <a:schemeClr val="bg2"/>
            </a:solidFill>
            <a:round/>
            <a:headEnd/>
            <a:tailEnd/>
          </a:ln>
        </p:spPr>
        <p:txBody>
          <a:bodyPr/>
          <a:lstStyle/>
          <a:p>
            <a:endParaRPr lang="en-US"/>
          </a:p>
        </p:txBody>
      </p:sp>
      <p:sp>
        <p:nvSpPr>
          <p:cNvPr id="51" name="Freeform 310"/>
          <p:cNvSpPr>
            <a:spLocks/>
          </p:cNvSpPr>
          <p:nvPr/>
        </p:nvSpPr>
        <p:spPr bwMode="auto">
          <a:xfrm>
            <a:off x="4087813" y="3940175"/>
            <a:ext cx="204787" cy="177800"/>
          </a:xfrm>
          <a:custGeom>
            <a:avLst/>
            <a:gdLst/>
            <a:ahLst/>
            <a:cxnLst>
              <a:cxn ang="0">
                <a:pos x="13" y="16"/>
              </a:cxn>
              <a:cxn ang="0">
                <a:pos x="15" y="14"/>
              </a:cxn>
              <a:cxn ang="0">
                <a:pos x="16" y="6"/>
              </a:cxn>
              <a:cxn ang="0">
                <a:pos x="26" y="6"/>
              </a:cxn>
              <a:cxn ang="0">
                <a:pos x="26" y="3"/>
              </a:cxn>
              <a:cxn ang="0">
                <a:pos x="25" y="3"/>
              </a:cxn>
              <a:cxn ang="0">
                <a:pos x="25" y="0"/>
              </a:cxn>
              <a:cxn ang="0">
                <a:pos x="11" y="0"/>
              </a:cxn>
              <a:cxn ang="0">
                <a:pos x="9" y="2"/>
              </a:cxn>
              <a:cxn ang="0">
                <a:pos x="4" y="13"/>
              </a:cxn>
              <a:cxn ang="0">
                <a:pos x="0" y="22"/>
              </a:cxn>
              <a:cxn ang="0">
                <a:pos x="12" y="23"/>
              </a:cxn>
              <a:cxn ang="0">
                <a:pos x="13" y="16"/>
              </a:cxn>
            </a:cxnLst>
            <a:rect l="0" t="0" r="r" b="b"/>
            <a:pathLst>
              <a:path w="26" h="23">
                <a:moveTo>
                  <a:pt x="13" y="16"/>
                </a:moveTo>
                <a:cubicBezTo>
                  <a:pt x="15" y="14"/>
                  <a:pt x="15" y="14"/>
                  <a:pt x="15" y="14"/>
                </a:cubicBezTo>
                <a:cubicBezTo>
                  <a:pt x="16" y="6"/>
                  <a:pt x="16" y="6"/>
                  <a:pt x="16" y="6"/>
                </a:cubicBezTo>
                <a:cubicBezTo>
                  <a:pt x="26" y="6"/>
                  <a:pt x="26" y="6"/>
                  <a:pt x="26" y="6"/>
                </a:cubicBezTo>
                <a:cubicBezTo>
                  <a:pt x="26" y="3"/>
                  <a:pt x="26" y="3"/>
                  <a:pt x="26" y="3"/>
                </a:cubicBezTo>
                <a:cubicBezTo>
                  <a:pt x="25" y="3"/>
                  <a:pt x="25" y="3"/>
                  <a:pt x="25" y="3"/>
                </a:cubicBezTo>
                <a:cubicBezTo>
                  <a:pt x="25" y="0"/>
                  <a:pt x="25" y="0"/>
                  <a:pt x="25" y="0"/>
                </a:cubicBezTo>
                <a:cubicBezTo>
                  <a:pt x="11" y="0"/>
                  <a:pt x="11" y="0"/>
                  <a:pt x="11" y="0"/>
                </a:cubicBezTo>
                <a:cubicBezTo>
                  <a:pt x="9" y="2"/>
                  <a:pt x="9" y="2"/>
                  <a:pt x="9" y="2"/>
                </a:cubicBezTo>
                <a:cubicBezTo>
                  <a:pt x="4" y="13"/>
                  <a:pt x="4" y="13"/>
                  <a:pt x="4" y="13"/>
                </a:cubicBezTo>
                <a:cubicBezTo>
                  <a:pt x="0" y="22"/>
                  <a:pt x="0" y="22"/>
                  <a:pt x="0" y="22"/>
                </a:cubicBezTo>
                <a:cubicBezTo>
                  <a:pt x="4" y="22"/>
                  <a:pt x="12" y="23"/>
                  <a:pt x="12" y="23"/>
                </a:cubicBezTo>
                <a:cubicBezTo>
                  <a:pt x="13" y="23"/>
                  <a:pt x="13" y="16"/>
                  <a:pt x="13" y="16"/>
                </a:cubicBezTo>
                <a:close/>
              </a:path>
            </a:pathLst>
          </a:custGeom>
          <a:solidFill>
            <a:schemeClr val="bg1"/>
          </a:solidFill>
          <a:ln w="9525">
            <a:solidFill>
              <a:schemeClr val="bg2"/>
            </a:solidFill>
            <a:round/>
            <a:headEnd/>
            <a:tailEnd/>
          </a:ln>
        </p:spPr>
        <p:txBody>
          <a:bodyPr/>
          <a:lstStyle/>
          <a:p>
            <a:endParaRPr lang="en-US"/>
          </a:p>
        </p:txBody>
      </p:sp>
      <p:sp>
        <p:nvSpPr>
          <p:cNvPr id="52" name="Freeform 311"/>
          <p:cNvSpPr>
            <a:spLocks/>
          </p:cNvSpPr>
          <p:nvPr/>
        </p:nvSpPr>
        <p:spPr bwMode="auto">
          <a:xfrm>
            <a:off x="4097338" y="4337050"/>
            <a:ext cx="61912" cy="47625"/>
          </a:xfrm>
          <a:custGeom>
            <a:avLst/>
            <a:gdLst/>
            <a:ahLst/>
            <a:cxnLst>
              <a:cxn ang="0">
                <a:pos x="48" y="24"/>
              </a:cxn>
              <a:cxn ang="0">
                <a:pos x="48" y="6"/>
              </a:cxn>
              <a:cxn ang="0">
                <a:pos x="48" y="0"/>
              </a:cxn>
              <a:cxn ang="0">
                <a:pos x="36" y="0"/>
              </a:cxn>
              <a:cxn ang="0">
                <a:pos x="6" y="6"/>
              </a:cxn>
              <a:cxn ang="0">
                <a:pos x="0" y="6"/>
              </a:cxn>
              <a:cxn ang="0">
                <a:pos x="18" y="36"/>
              </a:cxn>
              <a:cxn ang="0">
                <a:pos x="36" y="24"/>
              </a:cxn>
              <a:cxn ang="0">
                <a:pos x="48" y="24"/>
              </a:cxn>
            </a:cxnLst>
            <a:rect l="0" t="0" r="r" b="b"/>
            <a:pathLst>
              <a:path w="48" h="36">
                <a:moveTo>
                  <a:pt x="48" y="24"/>
                </a:moveTo>
                <a:lnTo>
                  <a:pt x="48" y="6"/>
                </a:lnTo>
                <a:lnTo>
                  <a:pt x="48" y="0"/>
                </a:lnTo>
                <a:lnTo>
                  <a:pt x="36" y="0"/>
                </a:lnTo>
                <a:lnTo>
                  <a:pt x="6" y="6"/>
                </a:lnTo>
                <a:lnTo>
                  <a:pt x="0" y="6"/>
                </a:lnTo>
                <a:lnTo>
                  <a:pt x="18" y="36"/>
                </a:lnTo>
                <a:lnTo>
                  <a:pt x="36" y="24"/>
                </a:lnTo>
                <a:lnTo>
                  <a:pt x="48" y="24"/>
                </a:lnTo>
                <a:close/>
              </a:path>
            </a:pathLst>
          </a:custGeom>
          <a:solidFill>
            <a:schemeClr val="bg1"/>
          </a:solidFill>
          <a:ln w="9525">
            <a:solidFill>
              <a:schemeClr val="bg2"/>
            </a:solidFill>
            <a:round/>
            <a:headEnd/>
            <a:tailEnd/>
          </a:ln>
        </p:spPr>
        <p:txBody>
          <a:bodyPr/>
          <a:lstStyle/>
          <a:p>
            <a:endParaRPr lang="en-US"/>
          </a:p>
        </p:txBody>
      </p:sp>
      <p:sp>
        <p:nvSpPr>
          <p:cNvPr id="53" name="Freeform 312"/>
          <p:cNvSpPr>
            <a:spLocks/>
          </p:cNvSpPr>
          <p:nvPr/>
        </p:nvSpPr>
        <p:spPr bwMode="auto">
          <a:xfrm>
            <a:off x="5046663" y="4065588"/>
            <a:ext cx="406400" cy="498475"/>
          </a:xfrm>
          <a:custGeom>
            <a:avLst/>
            <a:gdLst/>
            <a:ahLst/>
            <a:cxnLst>
              <a:cxn ang="0">
                <a:pos x="37" y="5"/>
              </a:cxn>
              <a:cxn ang="0">
                <a:pos x="11" y="5"/>
              </a:cxn>
              <a:cxn ang="0">
                <a:pos x="10" y="11"/>
              </a:cxn>
              <a:cxn ang="0">
                <a:pos x="7" y="11"/>
              </a:cxn>
              <a:cxn ang="0">
                <a:pos x="7" y="14"/>
              </a:cxn>
              <a:cxn ang="0">
                <a:pos x="6" y="13"/>
              </a:cxn>
              <a:cxn ang="0">
                <a:pos x="5" y="25"/>
              </a:cxn>
              <a:cxn ang="0">
                <a:pos x="2" y="27"/>
              </a:cxn>
              <a:cxn ang="0">
                <a:pos x="1" y="32"/>
              </a:cxn>
              <a:cxn ang="0">
                <a:pos x="0" y="35"/>
              </a:cxn>
              <a:cxn ang="0">
                <a:pos x="3" y="41"/>
              </a:cxn>
              <a:cxn ang="0">
                <a:pos x="5" y="45"/>
              </a:cxn>
              <a:cxn ang="0">
                <a:pos x="8" y="50"/>
              </a:cxn>
              <a:cxn ang="0">
                <a:pos x="12" y="52"/>
              </a:cxn>
              <a:cxn ang="0">
                <a:pos x="18" y="58"/>
              </a:cxn>
              <a:cxn ang="0">
                <a:pos x="20" y="61"/>
              </a:cxn>
              <a:cxn ang="0">
                <a:pos x="25" y="61"/>
              </a:cxn>
              <a:cxn ang="0">
                <a:pos x="29" y="64"/>
              </a:cxn>
              <a:cxn ang="0">
                <a:pos x="36" y="63"/>
              </a:cxn>
              <a:cxn ang="0">
                <a:pos x="41" y="61"/>
              </a:cxn>
              <a:cxn ang="0">
                <a:pos x="44" y="61"/>
              </a:cxn>
              <a:cxn ang="0">
                <a:pos x="44" y="59"/>
              </a:cxn>
              <a:cxn ang="0">
                <a:pos x="42" y="57"/>
              </a:cxn>
              <a:cxn ang="0">
                <a:pos x="39" y="54"/>
              </a:cxn>
              <a:cxn ang="0">
                <a:pos x="35" y="51"/>
              </a:cxn>
              <a:cxn ang="0">
                <a:pos x="36" y="48"/>
              </a:cxn>
              <a:cxn ang="0">
                <a:pos x="38" y="48"/>
              </a:cxn>
              <a:cxn ang="0">
                <a:pos x="39" y="42"/>
              </a:cxn>
              <a:cxn ang="0">
                <a:pos x="43" y="38"/>
              </a:cxn>
              <a:cxn ang="0">
                <a:pos x="46" y="32"/>
              </a:cxn>
              <a:cxn ang="0">
                <a:pos x="47" y="21"/>
              </a:cxn>
              <a:cxn ang="0">
                <a:pos x="50" y="19"/>
              </a:cxn>
              <a:cxn ang="0">
                <a:pos x="52" y="18"/>
              </a:cxn>
              <a:cxn ang="0">
                <a:pos x="50" y="13"/>
              </a:cxn>
              <a:cxn ang="0">
                <a:pos x="47" y="4"/>
              </a:cxn>
              <a:cxn ang="0">
                <a:pos x="44" y="0"/>
              </a:cxn>
              <a:cxn ang="0">
                <a:pos x="42" y="2"/>
              </a:cxn>
              <a:cxn ang="0">
                <a:pos x="37" y="5"/>
              </a:cxn>
            </a:cxnLst>
            <a:rect l="0" t="0" r="r" b="b"/>
            <a:pathLst>
              <a:path w="52" h="64">
                <a:moveTo>
                  <a:pt x="37" y="5"/>
                </a:moveTo>
                <a:cubicBezTo>
                  <a:pt x="37" y="5"/>
                  <a:pt x="15" y="5"/>
                  <a:pt x="11" y="5"/>
                </a:cubicBezTo>
                <a:cubicBezTo>
                  <a:pt x="10" y="11"/>
                  <a:pt x="10" y="11"/>
                  <a:pt x="10" y="11"/>
                </a:cubicBezTo>
                <a:cubicBezTo>
                  <a:pt x="7" y="11"/>
                  <a:pt x="7" y="11"/>
                  <a:pt x="7" y="11"/>
                </a:cubicBezTo>
                <a:cubicBezTo>
                  <a:pt x="7" y="14"/>
                  <a:pt x="7" y="14"/>
                  <a:pt x="7" y="14"/>
                </a:cubicBezTo>
                <a:cubicBezTo>
                  <a:pt x="6" y="13"/>
                  <a:pt x="6" y="13"/>
                  <a:pt x="6" y="13"/>
                </a:cubicBezTo>
                <a:cubicBezTo>
                  <a:pt x="5" y="25"/>
                  <a:pt x="5" y="25"/>
                  <a:pt x="5" y="25"/>
                </a:cubicBezTo>
                <a:cubicBezTo>
                  <a:pt x="2" y="27"/>
                  <a:pt x="2" y="27"/>
                  <a:pt x="2" y="27"/>
                </a:cubicBezTo>
                <a:cubicBezTo>
                  <a:pt x="1" y="32"/>
                  <a:pt x="1" y="32"/>
                  <a:pt x="1" y="32"/>
                </a:cubicBezTo>
                <a:cubicBezTo>
                  <a:pt x="0" y="35"/>
                  <a:pt x="0" y="35"/>
                  <a:pt x="0" y="35"/>
                </a:cubicBezTo>
                <a:cubicBezTo>
                  <a:pt x="3" y="41"/>
                  <a:pt x="3" y="41"/>
                  <a:pt x="3" y="41"/>
                </a:cubicBezTo>
                <a:cubicBezTo>
                  <a:pt x="5" y="45"/>
                  <a:pt x="5" y="45"/>
                  <a:pt x="5" y="45"/>
                </a:cubicBezTo>
                <a:cubicBezTo>
                  <a:pt x="8" y="50"/>
                  <a:pt x="8" y="50"/>
                  <a:pt x="8" y="50"/>
                </a:cubicBezTo>
                <a:cubicBezTo>
                  <a:pt x="12" y="52"/>
                  <a:pt x="12" y="52"/>
                  <a:pt x="12" y="52"/>
                </a:cubicBezTo>
                <a:cubicBezTo>
                  <a:pt x="18" y="58"/>
                  <a:pt x="18" y="58"/>
                  <a:pt x="18" y="58"/>
                </a:cubicBezTo>
                <a:cubicBezTo>
                  <a:pt x="20" y="61"/>
                  <a:pt x="20" y="61"/>
                  <a:pt x="20" y="61"/>
                </a:cubicBezTo>
                <a:cubicBezTo>
                  <a:pt x="25" y="61"/>
                  <a:pt x="25" y="61"/>
                  <a:pt x="25" y="61"/>
                </a:cubicBezTo>
                <a:cubicBezTo>
                  <a:pt x="29" y="64"/>
                  <a:pt x="29" y="64"/>
                  <a:pt x="29" y="64"/>
                </a:cubicBezTo>
                <a:cubicBezTo>
                  <a:pt x="36" y="63"/>
                  <a:pt x="36" y="63"/>
                  <a:pt x="36" y="63"/>
                </a:cubicBezTo>
                <a:cubicBezTo>
                  <a:pt x="41" y="61"/>
                  <a:pt x="41" y="61"/>
                  <a:pt x="41" y="61"/>
                </a:cubicBezTo>
                <a:cubicBezTo>
                  <a:pt x="44" y="61"/>
                  <a:pt x="44" y="61"/>
                  <a:pt x="44" y="61"/>
                </a:cubicBezTo>
                <a:cubicBezTo>
                  <a:pt x="44" y="59"/>
                  <a:pt x="44" y="59"/>
                  <a:pt x="44" y="59"/>
                </a:cubicBezTo>
                <a:cubicBezTo>
                  <a:pt x="42" y="57"/>
                  <a:pt x="42" y="57"/>
                  <a:pt x="42" y="57"/>
                </a:cubicBezTo>
                <a:cubicBezTo>
                  <a:pt x="39" y="54"/>
                  <a:pt x="39" y="54"/>
                  <a:pt x="39" y="54"/>
                </a:cubicBezTo>
                <a:cubicBezTo>
                  <a:pt x="35" y="51"/>
                  <a:pt x="35" y="51"/>
                  <a:pt x="35" y="51"/>
                </a:cubicBezTo>
                <a:cubicBezTo>
                  <a:pt x="36" y="48"/>
                  <a:pt x="36" y="48"/>
                  <a:pt x="36" y="48"/>
                </a:cubicBezTo>
                <a:cubicBezTo>
                  <a:pt x="38" y="48"/>
                  <a:pt x="38" y="48"/>
                  <a:pt x="38" y="48"/>
                </a:cubicBezTo>
                <a:cubicBezTo>
                  <a:pt x="39" y="42"/>
                  <a:pt x="39" y="42"/>
                  <a:pt x="39" y="42"/>
                </a:cubicBezTo>
                <a:cubicBezTo>
                  <a:pt x="43" y="38"/>
                  <a:pt x="43" y="38"/>
                  <a:pt x="43" y="38"/>
                </a:cubicBezTo>
                <a:cubicBezTo>
                  <a:pt x="46" y="32"/>
                  <a:pt x="46" y="32"/>
                  <a:pt x="46" y="32"/>
                </a:cubicBezTo>
                <a:cubicBezTo>
                  <a:pt x="47" y="21"/>
                  <a:pt x="47" y="21"/>
                  <a:pt x="47" y="21"/>
                </a:cubicBezTo>
                <a:cubicBezTo>
                  <a:pt x="50" y="19"/>
                  <a:pt x="50" y="19"/>
                  <a:pt x="50" y="19"/>
                </a:cubicBezTo>
                <a:cubicBezTo>
                  <a:pt x="52" y="18"/>
                  <a:pt x="52" y="18"/>
                  <a:pt x="52" y="18"/>
                </a:cubicBezTo>
                <a:cubicBezTo>
                  <a:pt x="50" y="13"/>
                  <a:pt x="50" y="13"/>
                  <a:pt x="50" y="13"/>
                </a:cubicBezTo>
                <a:cubicBezTo>
                  <a:pt x="47" y="4"/>
                  <a:pt x="47" y="4"/>
                  <a:pt x="47" y="4"/>
                </a:cubicBezTo>
                <a:cubicBezTo>
                  <a:pt x="44" y="0"/>
                  <a:pt x="44" y="0"/>
                  <a:pt x="44" y="0"/>
                </a:cubicBezTo>
                <a:cubicBezTo>
                  <a:pt x="42" y="2"/>
                  <a:pt x="42" y="2"/>
                  <a:pt x="42" y="2"/>
                </a:cubicBezTo>
                <a:lnTo>
                  <a:pt x="37" y="5"/>
                </a:lnTo>
                <a:close/>
              </a:path>
            </a:pathLst>
          </a:custGeom>
          <a:solidFill>
            <a:schemeClr val="bg1"/>
          </a:solidFill>
          <a:ln w="9525">
            <a:solidFill>
              <a:schemeClr val="bg2"/>
            </a:solidFill>
            <a:round/>
            <a:headEnd/>
            <a:tailEnd/>
          </a:ln>
        </p:spPr>
        <p:txBody>
          <a:bodyPr/>
          <a:lstStyle/>
          <a:p>
            <a:endParaRPr lang="en-US"/>
          </a:p>
        </p:txBody>
      </p:sp>
      <p:sp>
        <p:nvSpPr>
          <p:cNvPr id="54" name="Freeform 313"/>
          <p:cNvSpPr>
            <a:spLocks/>
          </p:cNvSpPr>
          <p:nvPr/>
        </p:nvSpPr>
        <p:spPr bwMode="auto">
          <a:xfrm>
            <a:off x="4292600" y="4392613"/>
            <a:ext cx="149225" cy="147637"/>
          </a:xfrm>
          <a:custGeom>
            <a:avLst/>
            <a:gdLst/>
            <a:ahLst/>
            <a:cxnLst>
              <a:cxn ang="0">
                <a:pos x="17" y="10"/>
              </a:cxn>
              <a:cxn ang="0">
                <a:pos x="19" y="6"/>
              </a:cxn>
              <a:cxn ang="0">
                <a:pos x="17" y="2"/>
              </a:cxn>
              <a:cxn ang="0">
                <a:pos x="12" y="3"/>
              </a:cxn>
              <a:cxn ang="0">
                <a:pos x="10" y="1"/>
              </a:cxn>
              <a:cxn ang="0">
                <a:pos x="8" y="1"/>
              </a:cxn>
              <a:cxn ang="0">
                <a:pos x="6" y="0"/>
              </a:cxn>
              <a:cxn ang="0">
                <a:pos x="5" y="0"/>
              </a:cxn>
              <a:cxn ang="0">
                <a:pos x="3" y="0"/>
              </a:cxn>
              <a:cxn ang="0">
                <a:pos x="1" y="1"/>
              </a:cxn>
              <a:cxn ang="0">
                <a:pos x="2" y="1"/>
              </a:cxn>
              <a:cxn ang="0">
                <a:pos x="2" y="5"/>
              </a:cxn>
              <a:cxn ang="0">
                <a:pos x="2" y="9"/>
              </a:cxn>
              <a:cxn ang="0">
                <a:pos x="0" y="10"/>
              </a:cxn>
              <a:cxn ang="0">
                <a:pos x="1" y="11"/>
              </a:cxn>
              <a:cxn ang="0">
                <a:pos x="1" y="14"/>
              </a:cxn>
              <a:cxn ang="0">
                <a:pos x="4" y="16"/>
              </a:cxn>
              <a:cxn ang="0">
                <a:pos x="4" y="19"/>
              </a:cxn>
              <a:cxn ang="0">
                <a:pos x="8" y="19"/>
              </a:cxn>
              <a:cxn ang="0">
                <a:pos x="15" y="16"/>
              </a:cxn>
              <a:cxn ang="0">
                <a:pos x="18" y="16"/>
              </a:cxn>
              <a:cxn ang="0">
                <a:pos x="17" y="13"/>
              </a:cxn>
              <a:cxn ang="0">
                <a:pos x="17" y="10"/>
              </a:cxn>
            </a:cxnLst>
            <a:rect l="0" t="0" r="r" b="b"/>
            <a:pathLst>
              <a:path w="19" h="19">
                <a:moveTo>
                  <a:pt x="17" y="10"/>
                </a:moveTo>
                <a:cubicBezTo>
                  <a:pt x="19" y="6"/>
                  <a:pt x="19" y="6"/>
                  <a:pt x="19" y="6"/>
                </a:cubicBezTo>
                <a:cubicBezTo>
                  <a:pt x="17" y="2"/>
                  <a:pt x="17" y="2"/>
                  <a:pt x="17" y="2"/>
                </a:cubicBezTo>
                <a:cubicBezTo>
                  <a:pt x="12" y="3"/>
                  <a:pt x="12" y="3"/>
                  <a:pt x="12" y="3"/>
                </a:cubicBezTo>
                <a:cubicBezTo>
                  <a:pt x="10" y="1"/>
                  <a:pt x="10" y="1"/>
                  <a:pt x="10" y="1"/>
                </a:cubicBezTo>
                <a:cubicBezTo>
                  <a:pt x="8" y="1"/>
                  <a:pt x="8" y="1"/>
                  <a:pt x="8" y="1"/>
                </a:cubicBezTo>
                <a:cubicBezTo>
                  <a:pt x="6" y="0"/>
                  <a:pt x="6" y="0"/>
                  <a:pt x="6" y="0"/>
                </a:cubicBezTo>
                <a:cubicBezTo>
                  <a:pt x="5" y="0"/>
                  <a:pt x="5" y="0"/>
                  <a:pt x="5" y="0"/>
                </a:cubicBezTo>
                <a:cubicBezTo>
                  <a:pt x="3" y="0"/>
                  <a:pt x="3" y="0"/>
                  <a:pt x="3" y="0"/>
                </a:cubicBezTo>
                <a:cubicBezTo>
                  <a:pt x="1" y="1"/>
                  <a:pt x="1" y="1"/>
                  <a:pt x="1" y="1"/>
                </a:cubicBezTo>
                <a:cubicBezTo>
                  <a:pt x="2" y="1"/>
                  <a:pt x="2" y="1"/>
                  <a:pt x="2" y="1"/>
                </a:cubicBezTo>
                <a:cubicBezTo>
                  <a:pt x="2" y="5"/>
                  <a:pt x="2" y="5"/>
                  <a:pt x="2" y="5"/>
                </a:cubicBezTo>
                <a:cubicBezTo>
                  <a:pt x="2" y="9"/>
                  <a:pt x="2" y="9"/>
                  <a:pt x="2" y="9"/>
                </a:cubicBezTo>
                <a:cubicBezTo>
                  <a:pt x="2" y="9"/>
                  <a:pt x="1" y="10"/>
                  <a:pt x="0" y="10"/>
                </a:cubicBezTo>
                <a:cubicBezTo>
                  <a:pt x="1" y="11"/>
                  <a:pt x="1" y="11"/>
                  <a:pt x="1" y="11"/>
                </a:cubicBezTo>
                <a:cubicBezTo>
                  <a:pt x="1" y="11"/>
                  <a:pt x="0" y="14"/>
                  <a:pt x="1" y="14"/>
                </a:cubicBezTo>
                <a:cubicBezTo>
                  <a:pt x="1" y="14"/>
                  <a:pt x="4" y="16"/>
                  <a:pt x="4" y="16"/>
                </a:cubicBezTo>
                <a:cubicBezTo>
                  <a:pt x="4" y="19"/>
                  <a:pt x="4" y="19"/>
                  <a:pt x="4" y="19"/>
                </a:cubicBezTo>
                <a:cubicBezTo>
                  <a:pt x="8" y="19"/>
                  <a:pt x="8" y="19"/>
                  <a:pt x="8" y="19"/>
                </a:cubicBezTo>
                <a:cubicBezTo>
                  <a:pt x="15" y="16"/>
                  <a:pt x="15" y="16"/>
                  <a:pt x="15" y="16"/>
                </a:cubicBezTo>
                <a:cubicBezTo>
                  <a:pt x="18" y="16"/>
                  <a:pt x="18" y="16"/>
                  <a:pt x="18" y="16"/>
                </a:cubicBezTo>
                <a:cubicBezTo>
                  <a:pt x="17" y="13"/>
                  <a:pt x="17" y="13"/>
                  <a:pt x="17" y="13"/>
                </a:cubicBezTo>
                <a:lnTo>
                  <a:pt x="17" y="10"/>
                </a:lnTo>
                <a:close/>
              </a:path>
            </a:pathLst>
          </a:custGeom>
          <a:solidFill>
            <a:schemeClr val="bg1"/>
          </a:solidFill>
          <a:ln w="9525">
            <a:solidFill>
              <a:schemeClr val="bg2"/>
            </a:solidFill>
            <a:round/>
            <a:headEnd/>
            <a:tailEnd/>
          </a:ln>
        </p:spPr>
        <p:txBody>
          <a:bodyPr/>
          <a:lstStyle/>
          <a:p>
            <a:endParaRPr lang="en-US"/>
          </a:p>
        </p:txBody>
      </p:sp>
      <p:sp>
        <p:nvSpPr>
          <p:cNvPr id="55" name="Freeform 314"/>
          <p:cNvSpPr>
            <a:spLocks/>
          </p:cNvSpPr>
          <p:nvPr/>
        </p:nvSpPr>
        <p:spPr bwMode="auto">
          <a:xfrm>
            <a:off x="4216400" y="4448175"/>
            <a:ext cx="106363" cy="92075"/>
          </a:xfrm>
          <a:custGeom>
            <a:avLst/>
            <a:gdLst/>
            <a:ahLst/>
            <a:cxnLst>
              <a:cxn ang="0">
                <a:pos x="11" y="7"/>
              </a:cxn>
              <a:cxn ang="0">
                <a:pos x="11" y="4"/>
              </a:cxn>
              <a:cxn ang="0">
                <a:pos x="10" y="3"/>
              </a:cxn>
              <a:cxn ang="0">
                <a:pos x="8" y="4"/>
              </a:cxn>
              <a:cxn ang="0">
                <a:pos x="6" y="1"/>
              </a:cxn>
              <a:cxn ang="0">
                <a:pos x="4" y="0"/>
              </a:cxn>
              <a:cxn ang="0">
                <a:pos x="3" y="2"/>
              </a:cxn>
              <a:cxn ang="0">
                <a:pos x="1" y="3"/>
              </a:cxn>
              <a:cxn ang="0">
                <a:pos x="0" y="5"/>
              </a:cxn>
              <a:cxn ang="0">
                <a:pos x="1" y="6"/>
              </a:cxn>
              <a:cxn ang="0">
                <a:pos x="10" y="12"/>
              </a:cxn>
              <a:cxn ang="0">
                <a:pos x="14" y="12"/>
              </a:cxn>
              <a:cxn ang="0">
                <a:pos x="14" y="9"/>
              </a:cxn>
              <a:cxn ang="0">
                <a:pos x="11" y="7"/>
              </a:cxn>
            </a:cxnLst>
            <a:rect l="0" t="0" r="r" b="b"/>
            <a:pathLst>
              <a:path w="14" h="12">
                <a:moveTo>
                  <a:pt x="11" y="7"/>
                </a:moveTo>
                <a:cubicBezTo>
                  <a:pt x="10" y="7"/>
                  <a:pt x="11" y="4"/>
                  <a:pt x="11" y="4"/>
                </a:cubicBezTo>
                <a:cubicBezTo>
                  <a:pt x="10" y="3"/>
                  <a:pt x="10" y="3"/>
                  <a:pt x="10" y="3"/>
                </a:cubicBezTo>
                <a:cubicBezTo>
                  <a:pt x="9" y="3"/>
                  <a:pt x="8" y="4"/>
                  <a:pt x="8" y="4"/>
                </a:cubicBezTo>
                <a:cubicBezTo>
                  <a:pt x="7" y="4"/>
                  <a:pt x="6" y="1"/>
                  <a:pt x="6" y="1"/>
                </a:cubicBezTo>
                <a:cubicBezTo>
                  <a:pt x="4" y="0"/>
                  <a:pt x="4" y="0"/>
                  <a:pt x="4" y="0"/>
                </a:cubicBezTo>
                <a:cubicBezTo>
                  <a:pt x="3" y="2"/>
                  <a:pt x="3" y="2"/>
                  <a:pt x="3" y="2"/>
                </a:cubicBezTo>
                <a:cubicBezTo>
                  <a:pt x="1" y="3"/>
                  <a:pt x="1" y="3"/>
                  <a:pt x="1" y="3"/>
                </a:cubicBezTo>
                <a:cubicBezTo>
                  <a:pt x="0" y="5"/>
                  <a:pt x="0" y="5"/>
                  <a:pt x="0" y="5"/>
                </a:cubicBezTo>
                <a:cubicBezTo>
                  <a:pt x="1" y="6"/>
                  <a:pt x="1" y="6"/>
                  <a:pt x="1" y="6"/>
                </a:cubicBezTo>
                <a:cubicBezTo>
                  <a:pt x="10" y="12"/>
                  <a:pt x="10" y="12"/>
                  <a:pt x="10" y="12"/>
                </a:cubicBezTo>
                <a:cubicBezTo>
                  <a:pt x="14" y="12"/>
                  <a:pt x="14" y="12"/>
                  <a:pt x="14" y="12"/>
                </a:cubicBezTo>
                <a:cubicBezTo>
                  <a:pt x="14" y="9"/>
                  <a:pt x="14" y="9"/>
                  <a:pt x="14" y="9"/>
                </a:cubicBezTo>
                <a:cubicBezTo>
                  <a:pt x="14" y="9"/>
                  <a:pt x="11" y="7"/>
                  <a:pt x="11" y="7"/>
                </a:cubicBezTo>
                <a:close/>
              </a:path>
            </a:pathLst>
          </a:custGeom>
          <a:solidFill>
            <a:schemeClr val="bg1"/>
          </a:solidFill>
          <a:ln w="9525">
            <a:solidFill>
              <a:schemeClr val="bg2"/>
            </a:solidFill>
            <a:round/>
            <a:headEnd/>
            <a:tailEnd/>
          </a:ln>
        </p:spPr>
        <p:txBody>
          <a:bodyPr/>
          <a:lstStyle/>
          <a:p>
            <a:endParaRPr lang="en-US"/>
          </a:p>
        </p:txBody>
      </p:sp>
      <p:sp>
        <p:nvSpPr>
          <p:cNvPr id="56" name="Freeform 315"/>
          <p:cNvSpPr>
            <a:spLocks/>
          </p:cNvSpPr>
          <p:nvPr/>
        </p:nvSpPr>
        <p:spPr bwMode="auto">
          <a:xfrm>
            <a:off x="4167188" y="4416425"/>
            <a:ext cx="79375" cy="69850"/>
          </a:xfrm>
          <a:custGeom>
            <a:avLst/>
            <a:gdLst/>
            <a:ahLst/>
            <a:cxnLst>
              <a:cxn ang="0">
                <a:pos x="54" y="36"/>
              </a:cxn>
              <a:cxn ang="0">
                <a:pos x="60" y="24"/>
              </a:cxn>
              <a:cxn ang="0">
                <a:pos x="54" y="18"/>
              </a:cxn>
              <a:cxn ang="0">
                <a:pos x="42" y="0"/>
              </a:cxn>
              <a:cxn ang="0">
                <a:pos x="18" y="0"/>
              </a:cxn>
              <a:cxn ang="0">
                <a:pos x="12" y="12"/>
              </a:cxn>
              <a:cxn ang="0">
                <a:pos x="0" y="18"/>
              </a:cxn>
              <a:cxn ang="0">
                <a:pos x="12" y="30"/>
              </a:cxn>
              <a:cxn ang="0">
                <a:pos x="36" y="54"/>
              </a:cxn>
              <a:cxn ang="0">
                <a:pos x="42" y="42"/>
              </a:cxn>
              <a:cxn ang="0">
                <a:pos x="54" y="36"/>
              </a:cxn>
            </a:cxnLst>
            <a:rect l="0" t="0" r="r" b="b"/>
            <a:pathLst>
              <a:path w="60" h="54">
                <a:moveTo>
                  <a:pt x="54" y="36"/>
                </a:moveTo>
                <a:lnTo>
                  <a:pt x="60" y="24"/>
                </a:lnTo>
                <a:lnTo>
                  <a:pt x="54" y="18"/>
                </a:lnTo>
                <a:lnTo>
                  <a:pt x="42" y="0"/>
                </a:lnTo>
                <a:lnTo>
                  <a:pt x="18" y="0"/>
                </a:lnTo>
                <a:lnTo>
                  <a:pt x="12" y="12"/>
                </a:lnTo>
                <a:lnTo>
                  <a:pt x="0" y="18"/>
                </a:lnTo>
                <a:lnTo>
                  <a:pt x="12" y="30"/>
                </a:lnTo>
                <a:lnTo>
                  <a:pt x="36" y="54"/>
                </a:lnTo>
                <a:lnTo>
                  <a:pt x="42" y="42"/>
                </a:lnTo>
                <a:lnTo>
                  <a:pt x="54" y="36"/>
                </a:lnTo>
                <a:close/>
              </a:path>
            </a:pathLst>
          </a:custGeom>
          <a:solidFill>
            <a:schemeClr val="bg1"/>
          </a:solidFill>
          <a:ln w="9525">
            <a:solidFill>
              <a:schemeClr val="bg2"/>
            </a:solidFill>
            <a:round/>
            <a:headEnd/>
            <a:tailEnd/>
          </a:ln>
        </p:spPr>
        <p:txBody>
          <a:bodyPr/>
          <a:lstStyle/>
          <a:p>
            <a:endParaRPr lang="en-US"/>
          </a:p>
        </p:txBody>
      </p:sp>
      <p:sp>
        <p:nvSpPr>
          <p:cNvPr id="57" name="Rectangle 316"/>
          <p:cNvSpPr>
            <a:spLocks noChangeArrowheads="1"/>
          </p:cNvSpPr>
          <p:nvPr/>
        </p:nvSpPr>
        <p:spPr bwMode="auto">
          <a:xfrm>
            <a:off x="4283075" y="3940175"/>
            <a:ext cx="9525" cy="23813"/>
          </a:xfrm>
          <a:prstGeom prst="rect">
            <a:avLst/>
          </a:prstGeom>
          <a:solidFill>
            <a:schemeClr val="bg1"/>
          </a:solidFill>
          <a:ln w="9525">
            <a:solidFill>
              <a:schemeClr val="bg2"/>
            </a:solidFill>
            <a:miter lim="800000"/>
            <a:headEnd/>
            <a:tailEnd/>
          </a:ln>
        </p:spPr>
        <p:txBody>
          <a:bodyPr/>
          <a:lstStyle/>
          <a:p>
            <a:endParaRPr lang="en-US"/>
          </a:p>
        </p:txBody>
      </p:sp>
      <p:sp>
        <p:nvSpPr>
          <p:cNvPr id="58" name="Freeform 317"/>
          <p:cNvSpPr>
            <a:spLocks/>
          </p:cNvSpPr>
          <p:nvPr/>
        </p:nvSpPr>
        <p:spPr bwMode="auto">
          <a:xfrm>
            <a:off x="4283075" y="3667125"/>
            <a:ext cx="512763" cy="504825"/>
          </a:xfrm>
          <a:custGeom>
            <a:avLst/>
            <a:gdLst/>
            <a:ahLst/>
            <a:cxnLst>
              <a:cxn ang="0">
                <a:pos x="60" y="270"/>
              </a:cxn>
              <a:cxn ang="0">
                <a:pos x="216" y="378"/>
              </a:cxn>
              <a:cxn ang="0">
                <a:pos x="228" y="390"/>
              </a:cxn>
              <a:cxn ang="0">
                <a:pos x="246" y="390"/>
              </a:cxn>
              <a:cxn ang="0">
                <a:pos x="282" y="372"/>
              </a:cxn>
              <a:cxn ang="0">
                <a:pos x="390" y="300"/>
              </a:cxn>
              <a:cxn ang="0">
                <a:pos x="384" y="300"/>
              </a:cxn>
              <a:cxn ang="0">
                <a:pos x="366" y="276"/>
              </a:cxn>
              <a:cxn ang="0">
                <a:pos x="354" y="270"/>
              </a:cxn>
              <a:cxn ang="0">
                <a:pos x="342" y="246"/>
              </a:cxn>
              <a:cxn ang="0">
                <a:pos x="348" y="234"/>
              </a:cxn>
              <a:cxn ang="0">
                <a:pos x="348" y="174"/>
              </a:cxn>
              <a:cxn ang="0">
                <a:pos x="342" y="162"/>
              </a:cxn>
              <a:cxn ang="0">
                <a:pos x="348" y="150"/>
              </a:cxn>
              <a:cxn ang="0">
                <a:pos x="342" y="144"/>
              </a:cxn>
              <a:cxn ang="0">
                <a:pos x="342" y="120"/>
              </a:cxn>
              <a:cxn ang="0">
                <a:pos x="324" y="108"/>
              </a:cxn>
              <a:cxn ang="0">
                <a:pos x="318" y="102"/>
              </a:cxn>
              <a:cxn ang="0">
                <a:pos x="306" y="90"/>
              </a:cxn>
              <a:cxn ang="0">
                <a:pos x="306" y="78"/>
              </a:cxn>
              <a:cxn ang="0">
                <a:pos x="324" y="54"/>
              </a:cxn>
              <a:cxn ang="0">
                <a:pos x="324" y="30"/>
              </a:cxn>
              <a:cxn ang="0">
                <a:pos x="324" y="12"/>
              </a:cxn>
              <a:cxn ang="0">
                <a:pos x="330" y="6"/>
              </a:cxn>
              <a:cxn ang="0">
                <a:pos x="330" y="0"/>
              </a:cxn>
              <a:cxn ang="0">
                <a:pos x="318" y="6"/>
              </a:cxn>
              <a:cxn ang="0">
                <a:pos x="288" y="12"/>
              </a:cxn>
              <a:cxn ang="0">
                <a:pos x="222" y="12"/>
              </a:cxn>
              <a:cxn ang="0">
                <a:pos x="162" y="30"/>
              </a:cxn>
              <a:cxn ang="0">
                <a:pos x="132" y="48"/>
              </a:cxn>
              <a:cxn ang="0">
                <a:pos x="138" y="78"/>
              </a:cxn>
              <a:cxn ang="0">
                <a:pos x="144" y="108"/>
              </a:cxn>
              <a:cxn ang="0">
                <a:pos x="132" y="114"/>
              </a:cxn>
              <a:cxn ang="0">
                <a:pos x="108" y="120"/>
              </a:cxn>
              <a:cxn ang="0">
                <a:pos x="102" y="132"/>
              </a:cxn>
              <a:cxn ang="0">
                <a:pos x="96" y="144"/>
              </a:cxn>
              <a:cxn ang="0">
                <a:pos x="60" y="156"/>
              </a:cxn>
              <a:cxn ang="0">
                <a:pos x="30" y="174"/>
              </a:cxn>
              <a:cxn ang="0">
                <a:pos x="6" y="192"/>
              </a:cxn>
              <a:cxn ang="0">
                <a:pos x="0" y="210"/>
              </a:cxn>
              <a:cxn ang="0">
                <a:pos x="6" y="210"/>
              </a:cxn>
              <a:cxn ang="0">
                <a:pos x="6" y="228"/>
              </a:cxn>
              <a:cxn ang="0">
                <a:pos x="60" y="270"/>
              </a:cxn>
            </a:cxnLst>
            <a:rect l="0" t="0" r="r" b="b"/>
            <a:pathLst>
              <a:path w="390" h="390">
                <a:moveTo>
                  <a:pt x="60" y="270"/>
                </a:moveTo>
                <a:lnTo>
                  <a:pt x="216" y="378"/>
                </a:lnTo>
                <a:lnTo>
                  <a:pt x="228" y="390"/>
                </a:lnTo>
                <a:lnTo>
                  <a:pt x="246" y="390"/>
                </a:lnTo>
                <a:lnTo>
                  <a:pt x="282" y="372"/>
                </a:lnTo>
                <a:lnTo>
                  <a:pt x="390" y="300"/>
                </a:lnTo>
                <a:lnTo>
                  <a:pt x="384" y="300"/>
                </a:lnTo>
                <a:lnTo>
                  <a:pt x="366" y="276"/>
                </a:lnTo>
                <a:lnTo>
                  <a:pt x="354" y="270"/>
                </a:lnTo>
                <a:lnTo>
                  <a:pt x="342" y="246"/>
                </a:lnTo>
                <a:lnTo>
                  <a:pt x="348" y="234"/>
                </a:lnTo>
                <a:lnTo>
                  <a:pt x="348" y="174"/>
                </a:lnTo>
                <a:lnTo>
                  <a:pt x="342" y="162"/>
                </a:lnTo>
                <a:lnTo>
                  <a:pt x="348" y="150"/>
                </a:lnTo>
                <a:lnTo>
                  <a:pt x="342" y="144"/>
                </a:lnTo>
                <a:lnTo>
                  <a:pt x="342" y="120"/>
                </a:lnTo>
                <a:lnTo>
                  <a:pt x="324" y="108"/>
                </a:lnTo>
                <a:lnTo>
                  <a:pt x="318" y="102"/>
                </a:lnTo>
                <a:lnTo>
                  <a:pt x="306" y="90"/>
                </a:lnTo>
                <a:lnTo>
                  <a:pt x="306" y="78"/>
                </a:lnTo>
                <a:lnTo>
                  <a:pt x="324" y="54"/>
                </a:lnTo>
                <a:lnTo>
                  <a:pt x="324" y="30"/>
                </a:lnTo>
                <a:lnTo>
                  <a:pt x="324" y="12"/>
                </a:lnTo>
                <a:lnTo>
                  <a:pt x="330" y="6"/>
                </a:lnTo>
                <a:lnTo>
                  <a:pt x="330" y="0"/>
                </a:lnTo>
                <a:lnTo>
                  <a:pt x="318" y="6"/>
                </a:lnTo>
                <a:lnTo>
                  <a:pt x="288" y="12"/>
                </a:lnTo>
                <a:lnTo>
                  <a:pt x="222" y="12"/>
                </a:lnTo>
                <a:lnTo>
                  <a:pt x="162" y="30"/>
                </a:lnTo>
                <a:lnTo>
                  <a:pt x="132" y="48"/>
                </a:lnTo>
                <a:lnTo>
                  <a:pt x="138" y="78"/>
                </a:lnTo>
                <a:lnTo>
                  <a:pt x="144" y="108"/>
                </a:lnTo>
                <a:lnTo>
                  <a:pt x="132" y="114"/>
                </a:lnTo>
                <a:lnTo>
                  <a:pt x="108" y="120"/>
                </a:lnTo>
                <a:lnTo>
                  <a:pt x="102" y="132"/>
                </a:lnTo>
                <a:lnTo>
                  <a:pt x="96" y="144"/>
                </a:lnTo>
                <a:lnTo>
                  <a:pt x="60" y="156"/>
                </a:lnTo>
                <a:lnTo>
                  <a:pt x="30" y="174"/>
                </a:lnTo>
                <a:lnTo>
                  <a:pt x="6" y="192"/>
                </a:lnTo>
                <a:lnTo>
                  <a:pt x="0" y="210"/>
                </a:lnTo>
                <a:lnTo>
                  <a:pt x="6" y="210"/>
                </a:lnTo>
                <a:lnTo>
                  <a:pt x="6" y="228"/>
                </a:lnTo>
                <a:lnTo>
                  <a:pt x="60" y="270"/>
                </a:lnTo>
                <a:close/>
              </a:path>
            </a:pathLst>
          </a:custGeom>
          <a:solidFill>
            <a:schemeClr val="bg1"/>
          </a:solidFill>
          <a:ln w="9525">
            <a:solidFill>
              <a:schemeClr val="bg2"/>
            </a:solidFill>
            <a:round/>
            <a:headEnd/>
            <a:tailEnd/>
          </a:ln>
        </p:spPr>
        <p:txBody>
          <a:bodyPr/>
          <a:lstStyle/>
          <a:p>
            <a:endParaRPr lang="en-US"/>
          </a:p>
        </p:txBody>
      </p:sp>
      <p:sp>
        <p:nvSpPr>
          <p:cNvPr id="59" name="Freeform 318"/>
          <p:cNvSpPr>
            <a:spLocks/>
          </p:cNvSpPr>
          <p:nvPr/>
        </p:nvSpPr>
        <p:spPr bwMode="auto">
          <a:xfrm>
            <a:off x="4283075" y="3667125"/>
            <a:ext cx="512763" cy="504825"/>
          </a:xfrm>
          <a:custGeom>
            <a:avLst/>
            <a:gdLst/>
            <a:ahLst/>
            <a:cxnLst>
              <a:cxn ang="0">
                <a:pos x="60" y="270"/>
              </a:cxn>
              <a:cxn ang="0">
                <a:pos x="216" y="378"/>
              </a:cxn>
              <a:cxn ang="0">
                <a:pos x="228" y="390"/>
              </a:cxn>
              <a:cxn ang="0">
                <a:pos x="246" y="390"/>
              </a:cxn>
              <a:cxn ang="0">
                <a:pos x="282" y="372"/>
              </a:cxn>
              <a:cxn ang="0">
                <a:pos x="390" y="300"/>
              </a:cxn>
              <a:cxn ang="0">
                <a:pos x="384" y="300"/>
              </a:cxn>
              <a:cxn ang="0">
                <a:pos x="366" y="276"/>
              </a:cxn>
              <a:cxn ang="0">
                <a:pos x="354" y="270"/>
              </a:cxn>
              <a:cxn ang="0">
                <a:pos x="342" y="246"/>
              </a:cxn>
              <a:cxn ang="0">
                <a:pos x="348" y="234"/>
              </a:cxn>
              <a:cxn ang="0">
                <a:pos x="348" y="174"/>
              </a:cxn>
              <a:cxn ang="0">
                <a:pos x="342" y="162"/>
              </a:cxn>
              <a:cxn ang="0">
                <a:pos x="348" y="150"/>
              </a:cxn>
              <a:cxn ang="0">
                <a:pos x="342" y="144"/>
              </a:cxn>
              <a:cxn ang="0">
                <a:pos x="342" y="120"/>
              </a:cxn>
              <a:cxn ang="0">
                <a:pos x="324" y="108"/>
              </a:cxn>
              <a:cxn ang="0">
                <a:pos x="318" y="102"/>
              </a:cxn>
              <a:cxn ang="0">
                <a:pos x="306" y="90"/>
              </a:cxn>
              <a:cxn ang="0">
                <a:pos x="306" y="78"/>
              </a:cxn>
              <a:cxn ang="0">
                <a:pos x="324" y="54"/>
              </a:cxn>
              <a:cxn ang="0">
                <a:pos x="324" y="30"/>
              </a:cxn>
              <a:cxn ang="0">
                <a:pos x="324" y="12"/>
              </a:cxn>
              <a:cxn ang="0">
                <a:pos x="330" y="6"/>
              </a:cxn>
              <a:cxn ang="0">
                <a:pos x="330" y="0"/>
              </a:cxn>
              <a:cxn ang="0">
                <a:pos x="318" y="6"/>
              </a:cxn>
              <a:cxn ang="0">
                <a:pos x="288" y="12"/>
              </a:cxn>
              <a:cxn ang="0">
                <a:pos x="222" y="12"/>
              </a:cxn>
              <a:cxn ang="0">
                <a:pos x="162" y="30"/>
              </a:cxn>
              <a:cxn ang="0">
                <a:pos x="132" y="48"/>
              </a:cxn>
              <a:cxn ang="0">
                <a:pos x="138" y="78"/>
              </a:cxn>
              <a:cxn ang="0">
                <a:pos x="144" y="108"/>
              </a:cxn>
              <a:cxn ang="0">
                <a:pos x="132" y="114"/>
              </a:cxn>
              <a:cxn ang="0">
                <a:pos x="108" y="120"/>
              </a:cxn>
              <a:cxn ang="0">
                <a:pos x="102" y="132"/>
              </a:cxn>
              <a:cxn ang="0">
                <a:pos x="96" y="144"/>
              </a:cxn>
              <a:cxn ang="0">
                <a:pos x="60" y="156"/>
              </a:cxn>
              <a:cxn ang="0">
                <a:pos x="30" y="174"/>
              </a:cxn>
              <a:cxn ang="0">
                <a:pos x="6" y="192"/>
              </a:cxn>
              <a:cxn ang="0">
                <a:pos x="0" y="210"/>
              </a:cxn>
              <a:cxn ang="0">
                <a:pos x="6" y="210"/>
              </a:cxn>
              <a:cxn ang="0">
                <a:pos x="6" y="228"/>
              </a:cxn>
              <a:cxn ang="0">
                <a:pos x="60" y="270"/>
              </a:cxn>
            </a:cxnLst>
            <a:rect l="0" t="0" r="r" b="b"/>
            <a:pathLst>
              <a:path w="390" h="390">
                <a:moveTo>
                  <a:pt x="60" y="270"/>
                </a:moveTo>
                <a:lnTo>
                  <a:pt x="216" y="378"/>
                </a:lnTo>
                <a:lnTo>
                  <a:pt x="228" y="390"/>
                </a:lnTo>
                <a:lnTo>
                  <a:pt x="246" y="390"/>
                </a:lnTo>
                <a:lnTo>
                  <a:pt x="282" y="372"/>
                </a:lnTo>
                <a:lnTo>
                  <a:pt x="390" y="300"/>
                </a:lnTo>
                <a:lnTo>
                  <a:pt x="384" y="300"/>
                </a:lnTo>
                <a:lnTo>
                  <a:pt x="366" y="276"/>
                </a:lnTo>
                <a:lnTo>
                  <a:pt x="354" y="270"/>
                </a:lnTo>
                <a:lnTo>
                  <a:pt x="342" y="246"/>
                </a:lnTo>
                <a:lnTo>
                  <a:pt x="348" y="234"/>
                </a:lnTo>
                <a:lnTo>
                  <a:pt x="348" y="174"/>
                </a:lnTo>
                <a:lnTo>
                  <a:pt x="342" y="162"/>
                </a:lnTo>
                <a:lnTo>
                  <a:pt x="348" y="150"/>
                </a:lnTo>
                <a:lnTo>
                  <a:pt x="342" y="144"/>
                </a:lnTo>
                <a:lnTo>
                  <a:pt x="342" y="120"/>
                </a:lnTo>
                <a:lnTo>
                  <a:pt x="324" y="108"/>
                </a:lnTo>
                <a:lnTo>
                  <a:pt x="318" y="102"/>
                </a:lnTo>
                <a:lnTo>
                  <a:pt x="306" y="90"/>
                </a:lnTo>
                <a:lnTo>
                  <a:pt x="306" y="78"/>
                </a:lnTo>
                <a:lnTo>
                  <a:pt x="324" y="54"/>
                </a:lnTo>
                <a:lnTo>
                  <a:pt x="324" y="30"/>
                </a:lnTo>
                <a:lnTo>
                  <a:pt x="324" y="12"/>
                </a:lnTo>
                <a:lnTo>
                  <a:pt x="330" y="6"/>
                </a:lnTo>
                <a:lnTo>
                  <a:pt x="330" y="0"/>
                </a:lnTo>
                <a:lnTo>
                  <a:pt x="318" y="6"/>
                </a:lnTo>
                <a:lnTo>
                  <a:pt x="288" y="12"/>
                </a:lnTo>
                <a:lnTo>
                  <a:pt x="222" y="12"/>
                </a:lnTo>
                <a:lnTo>
                  <a:pt x="162" y="30"/>
                </a:lnTo>
                <a:lnTo>
                  <a:pt x="132" y="48"/>
                </a:lnTo>
                <a:lnTo>
                  <a:pt x="138" y="78"/>
                </a:lnTo>
                <a:lnTo>
                  <a:pt x="144" y="108"/>
                </a:lnTo>
                <a:lnTo>
                  <a:pt x="132" y="114"/>
                </a:lnTo>
                <a:lnTo>
                  <a:pt x="108" y="120"/>
                </a:lnTo>
                <a:lnTo>
                  <a:pt x="102" y="132"/>
                </a:lnTo>
                <a:lnTo>
                  <a:pt x="96" y="144"/>
                </a:lnTo>
                <a:lnTo>
                  <a:pt x="60" y="156"/>
                </a:lnTo>
                <a:lnTo>
                  <a:pt x="30" y="174"/>
                </a:lnTo>
                <a:lnTo>
                  <a:pt x="6" y="192"/>
                </a:lnTo>
                <a:lnTo>
                  <a:pt x="0" y="210"/>
                </a:lnTo>
                <a:lnTo>
                  <a:pt x="6" y="210"/>
                </a:lnTo>
                <a:lnTo>
                  <a:pt x="6" y="228"/>
                </a:lnTo>
                <a:lnTo>
                  <a:pt x="60" y="270"/>
                </a:lnTo>
              </a:path>
            </a:pathLst>
          </a:custGeom>
          <a:solidFill>
            <a:schemeClr val="bg1"/>
          </a:solidFill>
          <a:ln w="9525">
            <a:solidFill>
              <a:schemeClr val="bg2"/>
            </a:solidFill>
            <a:round/>
            <a:headEnd/>
            <a:tailEnd/>
          </a:ln>
        </p:spPr>
        <p:txBody>
          <a:bodyPr/>
          <a:lstStyle/>
          <a:p>
            <a:endParaRPr lang="en-US"/>
          </a:p>
        </p:txBody>
      </p:sp>
      <p:sp>
        <p:nvSpPr>
          <p:cNvPr id="60" name="Freeform 319"/>
          <p:cNvSpPr>
            <a:spLocks/>
          </p:cNvSpPr>
          <p:nvPr/>
        </p:nvSpPr>
        <p:spPr bwMode="auto">
          <a:xfrm>
            <a:off x="4322763" y="3629025"/>
            <a:ext cx="9525" cy="4763"/>
          </a:xfrm>
          <a:custGeom>
            <a:avLst/>
            <a:gdLst/>
            <a:ahLst/>
            <a:cxnLst>
              <a:cxn ang="0">
                <a:pos x="6" y="0"/>
              </a:cxn>
              <a:cxn ang="0">
                <a:pos x="0" y="0"/>
              </a:cxn>
              <a:cxn ang="0">
                <a:pos x="0" y="6"/>
              </a:cxn>
              <a:cxn ang="0">
                <a:pos x="6" y="0"/>
              </a:cxn>
            </a:cxnLst>
            <a:rect l="0" t="0" r="r" b="b"/>
            <a:pathLst>
              <a:path w="6" h="6">
                <a:moveTo>
                  <a:pt x="6" y="0"/>
                </a:moveTo>
                <a:lnTo>
                  <a:pt x="0" y="0"/>
                </a:lnTo>
                <a:lnTo>
                  <a:pt x="0" y="6"/>
                </a:lnTo>
                <a:lnTo>
                  <a:pt x="6" y="0"/>
                </a:lnTo>
                <a:close/>
              </a:path>
            </a:pathLst>
          </a:custGeom>
          <a:solidFill>
            <a:schemeClr val="bg1"/>
          </a:solidFill>
          <a:ln w="9525">
            <a:solidFill>
              <a:schemeClr val="bg2"/>
            </a:solidFill>
            <a:round/>
            <a:headEnd/>
            <a:tailEnd/>
          </a:ln>
        </p:spPr>
        <p:txBody>
          <a:bodyPr/>
          <a:lstStyle/>
          <a:p>
            <a:endParaRPr lang="en-US"/>
          </a:p>
        </p:txBody>
      </p:sp>
      <p:sp>
        <p:nvSpPr>
          <p:cNvPr id="61" name="Freeform 320"/>
          <p:cNvSpPr>
            <a:spLocks/>
          </p:cNvSpPr>
          <p:nvPr/>
        </p:nvSpPr>
        <p:spPr bwMode="auto">
          <a:xfrm>
            <a:off x="4340225" y="3517900"/>
            <a:ext cx="7938" cy="7938"/>
          </a:xfrm>
          <a:custGeom>
            <a:avLst/>
            <a:gdLst/>
            <a:ahLst/>
            <a:cxnLst>
              <a:cxn ang="0">
                <a:pos x="0" y="0"/>
              </a:cxn>
              <a:cxn ang="0">
                <a:pos x="0" y="0"/>
              </a:cxn>
              <a:cxn ang="0">
                <a:pos x="6" y="6"/>
              </a:cxn>
              <a:cxn ang="0">
                <a:pos x="0" y="0"/>
              </a:cxn>
            </a:cxnLst>
            <a:rect l="0" t="0" r="r" b="b"/>
            <a:pathLst>
              <a:path w="6" h="6">
                <a:moveTo>
                  <a:pt x="0" y="0"/>
                </a:moveTo>
                <a:lnTo>
                  <a:pt x="0" y="0"/>
                </a:lnTo>
                <a:lnTo>
                  <a:pt x="6" y="6"/>
                </a:lnTo>
                <a:lnTo>
                  <a:pt x="0" y="0"/>
                </a:lnTo>
                <a:close/>
              </a:path>
            </a:pathLst>
          </a:custGeom>
          <a:solidFill>
            <a:schemeClr val="bg1"/>
          </a:solidFill>
          <a:ln w="9525">
            <a:solidFill>
              <a:schemeClr val="bg2"/>
            </a:solidFill>
            <a:round/>
            <a:headEnd/>
            <a:tailEnd/>
          </a:ln>
        </p:spPr>
        <p:txBody>
          <a:bodyPr/>
          <a:lstStyle/>
          <a:p>
            <a:endParaRPr lang="en-US"/>
          </a:p>
        </p:txBody>
      </p:sp>
      <p:sp>
        <p:nvSpPr>
          <p:cNvPr id="62" name="Freeform 321"/>
          <p:cNvSpPr>
            <a:spLocks/>
          </p:cNvSpPr>
          <p:nvPr/>
        </p:nvSpPr>
        <p:spPr bwMode="auto">
          <a:xfrm>
            <a:off x="4268788" y="3452813"/>
            <a:ext cx="307975" cy="236537"/>
          </a:xfrm>
          <a:custGeom>
            <a:avLst/>
            <a:gdLst/>
            <a:ahLst/>
            <a:cxnLst>
              <a:cxn ang="0">
                <a:pos x="34" y="5"/>
              </a:cxn>
              <a:cxn ang="0">
                <a:pos x="32" y="5"/>
              </a:cxn>
              <a:cxn ang="0">
                <a:pos x="29" y="4"/>
              </a:cxn>
              <a:cxn ang="0">
                <a:pos x="27" y="4"/>
              </a:cxn>
              <a:cxn ang="0">
                <a:pos x="26" y="4"/>
              </a:cxn>
              <a:cxn ang="0">
                <a:pos x="25" y="2"/>
              </a:cxn>
              <a:cxn ang="0">
                <a:pos x="13" y="0"/>
              </a:cxn>
              <a:cxn ang="0">
                <a:pos x="7" y="1"/>
              </a:cxn>
              <a:cxn ang="0">
                <a:pos x="5" y="0"/>
              </a:cxn>
              <a:cxn ang="0">
                <a:pos x="3" y="1"/>
              </a:cxn>
              <a:cxn ang="0">
                <a:pos x="0" y="3"/>
              </a:cxn>
              <a:cxn ang="0">
                <a:pos x="2" y="8"/>
              </a:cxn>
              <a:cxn ang="0">
                <a:pos x="4" y="6"/>
              </a:cxn>
              <a:cxn ang="0">
                <a:pos x="8" y="7"/>
              </a:cxn>
              <a:cxn ang="0">
                <a:pos x="9" y="8"/>
              </a:cxn>
              <a:cxn ang="0">
                <a:pos x="9" y="8"/>
              </a:cxn>
              <a:cxn ang="0">
                <a:pos x="10" y="9"/>
              </a:cxn>
              <a:cxn ang="0">
                <a:pos x="9" y="12"/>
              </a:cxn>
              <a:cxn ang="0">
                <a:pos x="8" y="17"/>
              </a:cxn>
              <a:cxn ang="0">
                <a:pos x="7" y="20"/>
              </a:cxn>
              <a:cxn ang="0">
                <a:pos x="7" y="22"/>
              </a:cxn>
              <a:cxn ang="0">
                <a:pos x="8" y="22"/>
              </a:cxn>
              <a:cxn ang="0">
                <a:pos x="7" y="23"/>
              </a:cxn>
              <a:cxn ang="0">
                <a:pos x="7" y="24"/>
              </a:cxn>
              <a:cxn ang="0">
                <a:pos x="6" y="27"/>
              </a:cxn>
              <a:cxn ang="0">
                <a:pos x="8" y="27"/>
              </a:cxn>
              <a:cxn ang="0">
                <a:pos x="12" y="30"/>
              </a:cxn>
              <a:cxn ang="0">
                <a:pos x="18" y="28"/>
              </a:cxn>
              <a:cxn ang="0">
                <a:pos x="24" y="27"/>
              </a:cxn>
              <a:cxn ang="0">
                <a:pos x="27" y="23"/>
              </a:cxn>
              <a:cxn ang="0">
                <a:pos x="30" y="19"/>
              </a:cxn>
              <a:cxn ang="0">
                <a:pos x="30" y="17"/>
              </a:cxn>
              <a:cxn ang="0">
                <a:pos x="33" y="11"/>
              </a:cxn>
              <a:cxn ang="0">
                <a:pos x="39" y="7"/>
              </a:cxn>
              <a:cxn ang="0">
                <a:pos x="39" y="6"/>
              </a:cxn>
              <a:cxn ang="0">
                <a:pos x="37" y="6"/>
              </a:cxn>
              <a:cxn ang="0">
                <a:pos x="34" y="5"/>
              </a:cxn>
            </a:cxnLst>
            <a:rect l="0" t="0" r="r" b="b"/>
            <a:pathLst>
              <a:path w="39" h="30">
                <a:moveTo>
                  <a:pt x="34" y="5"/>
                </a:moveTo>
                <a:cubicBezTo>
                  <a:pt x="34" y="5"/>
                  <a:pt x="33" y="5"/>
                  <a:pt x="32" y="5"/>
                </a:cubicBezTo>
                <a:cubicBezTo>
                  <a:pt x="32" y="5"/>
                  <a:pt x="29" y="4"/>
                  <a:pt x="29" y="4"/>
                </a:cubicBezTo>
                <a:cubicBezTo>
                  <a:pt x="27" y="4"/>
                  <a:pt x="27" y="4"/>
                  <a:pt x="27" y="4"/>
                </a:cubicBezTo>
                <a:cubicBezTo>
                  <a:pt x="26" y="4"/>
                  <a:pt x="26" y="4"/>
                  <a:pt x="26" y="4"/>
                </a:cubicBezTo>
                <a:cubicBezTo>
                  <a:pt x="25" y="2"/>
                  <a:pt x="25" y="2"/>
                  <a:pt x="25" y="2"/>
                </a:cubicBezTo>
                <a:cubicBezTo>
                  <a:pt x="13" y="0"/>
                  <a:pt x="13" y="0"/>
                  <a:pt x="13" y="0"/>
                </a:cubicBezTo>
                <a:cubicBezTo>
                  <a:pt x="7" y="1"/>
                  <a:pt x="7" y="1"/>
                  <a:pt x="7" y="1"/>
                </a:cubicBezTo>
                <a:cubicBezTo>
                  <a:pt x="5" y="0"/>
                  <a:pt x="5" y="0"/>
                  <a:pt x="5" y="0"/>
                </a:cubicBezTo>
                <a:cubicBezTo>
                  <a:pt x="3" y="1"/>
                  <a:pt x="3" y="1"/>
                  <a:pt x="3" y="1"/>
                </a:cubicBezTo>
                <a:cubicBezTo>
                  <a:pt x="3" y="1"/>
                  <a:pt x="1" y="3"/>
                  <a:pt x="0" y="3"/>
                </a:cubicBezTo>
                <a:cubicBezTo>
                  <a:pt x="2" y="8"/>
                  <a:pt x="2" y="8"/>
                  <a:pt x="2" y="8"/>
                </a:cubicBezTo>
                <a:cubicBezTo>
                  <a:pt x="4" y="6"/>
                  <a:pt x="4" y="6"/>
                  <a:pt x="4" y="6"/>
                </a:cubicBezTo>
                <a:cubicBezTo>
                  <a:pt x="8" y="7"/>
                  <a:pt x="8" y="7"/>
                  <a:pt x="8" y="7"/>
                </a:cubicBezTo>
                <a:cubicBezTo>
                  <a:pt x="9" y="8"/>
                  <a:pt x="9" y="8"/>
                  <a:pt x="9" y="8"/>
                </a:cubicBezTo>
                <a:cubicBezTo>
                  <a:pt x="9" y="8"/>
                  <a:pt x="9" y="8"/>
                  <a:pt x="9" y="8"/>
                </a:cubicBezTo>
                <a:cubicBezTo>
                  <a:pt x="10" y="9"/>
                  <a:pt x="10" y="9"/>
                  <a:pt x="10" y="9"/>
                </a:cubicBezTo>
                <a:cubicBezTo>
                  <a:pt x="9" y="12"/>
                  <a:pt x="9" y="12"/>
                  <a:pt x="9" y="12"/>
                </a:cubicBezTo>
                <a:cubicBezTo>
                  <a:pt x="8" y="17"/>
                  <a:pt x="8" y="17"/>
                  <a:pt x="8" y="17"/>
                </a:cubicBezTo>
                <a:cubicBezTo>
                  <a:pt x="7" y="20"/>
                  <a:pt x="7" y="20"/>
                  <a:pt x="7" y="20"/>
                </a:cubicBezTo>
                <a:cubicBezTo>
                  <a:pt x="7" y="22"/>
                  <a:pt x="7" y="22"/>
                  <a:pt x="7" y="22"/>
                </a:cubicBezTo>
                <a:cubicBezTo>
                  <a:pt x="8" y="22"/>
                  <a:pt x="8" y="22"/>
                  <a:pt x="8" y="22"/>
                </a:cubicBezTo>
                <a:cubicBezTo>
                  <a:pt x="7" y="23"/>
                  <a:pt x="7" y="23"/>
                  <a:pt x="7" y="23"/>
                </a:cubicBezTo>
                <a:cubicBezTo>
                  <a:pt x="7" y="24"/>
                  <a:pt x="7" y="24"/>
                  <a:pt x="7" y="24"/>
                </a:cubicBezTo>
                <a:cubicBezTo>
                  <a:pt x="6" y="27"/>
                  <a:pt x="6" y="27"/>
                  <a:pt x="6" y="27"/>
                </a:cubicBezTo>
                <a:cubicBezTo>
                  <a:pt x="8" y="27"/>
                  <a:pt x="8" y="27"/>
                  <a:pt x="8" y="27"/>
                </a:cubicBezTo>
                <a:cubicBezTo>
                  <a:pt x="12" y="30"/>
                  <a:pt x="12" y="30"/>
                  <a:pt x="12" y="30"/>
                </a:cubicBezTo>
                <a:cubicBezTo>
                  <a:pt x="18" y="28"/>
                  <a:pt x="18" y="28"/>
                  <a:pt x="18" y="28"/>
                </a:cubicBezTo>
                <a:cubicBezTo>
                  <a:pt x="24" y="27"/>
                  <a:pt x="24" y="27"/>
                  <a:pt x="24" y="27"/>
                </a:cubicBezTo>
                <a:cubicBezTo>
                  <a:pt x="27" y="23"/>
                  <a:pt x="27" y="23"/>
                  <a:pt x="27" y="23"/>
                </a:cubicBezTo>
                <a:cubicBezTo>
                  <a:pt x="30" y="19"/>
                  <a:pt x="30" y="19"/>
                  <a:pt x="30" y="19"/>
                </a:cubicBezTo>
                <a:cubicBezTo>
                  <a:pt x="30" y="17"/>
                  <a:pt x="30" y="17"/>
                  <a:pt x="30" y="17"/>
                </a:cubicBezTo>
                <a:cubicBezTo>
                  <a:pt x="33" y="11"/>
                  <a:pt x="33" y="11"/>
                  <a:pt x="33" y="11"/>
                </a:cubicBezTo>
                <a:cubicBezTo>
                  <a:pt x="39" y="7"/>
                  <a:pt x="39" y="7"/>
                  <a:pt x="39" y="7"/>
                </a:cubicBezTo>
                <a:cubicBezTo>
                  <a:pt x="39" y="6"/>
                  <a:pt x="39" y="6"/>
                  <a:pt x="39" y="6"/>
                </a:cubicBezTo>
                <a:cubicBezTo>
                  <a:pt x="37" y="6"/>
                  <a:pt x="37" y="6"/>
                  <a:pt x="37" y="6"/>
                </a:cubicBezTo>
                <a:lnTo>
                  <a:pt x="34" y="5"/>
                </a:lnTo>
                <a:close/>
              </a:path>
            </a:pathLst>
          </a:custGeom>
          <a:solidFill>
            <a:srgbClr val="002060"/>
          </a:solidFill>
          <a:ln w="9525">
            <a:solidFill>
              <a:schemeClr val="bg2"/>
            </a:solidFill>
            <a:round/>
            <a:headEnd/>
            <a:tailEnd/>
          </a:ln>
        </p:spPr>
        <p:txBody>
          <a:bodyPr/>
          <a:lstStyle/>
          <a:p>
            <a:endParaRPr lang="en-US"/>
          </a:p>
        </p:txBody>
      </p:sp>
      <p:sp>
        <p:nvSpPr>
          <p:cNvPr id="63" name="Freeform 322"/>
          <p:cNvSpPr>
            <a:spLocks/>
          </p:cNvSpPr>
          <p:nvPr/>
        </p:nvSpPr>
        <p:spPr bwMode="auto">
          <a:xfrm>
            <a:off x="4268788" y="3500438"/>
            <a:ext cx="79375" cy="166687"/>
          </a:xfrm>
          <a:custGeom>
            <a:avLst/>
            <a:gdLst/>
            <a:ahLst/>
            <a:cxnLst>
              <a:cxn ang="0">
                <a:pos x="42" y="103"/>
              </a:cxn>
              <a:cxn ang="0">
                <a:pos x="42" y="97"/>
              </a:cxn>
              <a:cxn ang="0">
                <a:pos x="42" y="97"/>
              </a:cxn>
              <a:cxn ang="0">
                <a:pos x="42" y="85"/>
              </a:cxn>
              <a:cxn ang="0">
                <a:pos x="48" y="73"/>
              </a:cxn>
              <a:cxn ang="0">
                <a:pos x="48" y="67"/>
              </a:cxn>
              <a:cxn ang="0">
                <a:pos x="48" y="49"/>
              </a:cxn>
              <a:cxn ang="0">
                <a:pos x="54" y="43"/>
              </a:cxn>
              <a:cxn ang="0">
                <a:pos x="54" y="31"/>
              </a:cxn>
              <a:cxn ang="0">
                <a:pos x="60" y="19"/>
              </a:cxn>
              <a:cxn ang="0">
                <a:pos x="54" y="13"/>
              </a:cxn>
              <a:cxn ang="0">
                <a:pos x="48" y="6"/>
              </a:cxn>
              <a:cxn ang="0">
                <a:pos x="30" y="0"/>
              </a:cxn>
              <a:cxn ang="0">
                <a:pos x="18" y="6"/>
              </a:cxn>
              <a:cxn ang="0">
                <a:pos x="12" y="13"/>
              </a:cxn>
              <a:cxn ang="0">
                <a:pos x="12" y="13"/>
              </a:cxn>
              <a:cxn ang="0">
                <a:pos x="6" y="13"/>
              </a:cxn>
              <a:cxn ang="0">
                <a:pos x="12" y="37"/>
              </a:cxn>
              <a:cxn ang="0">
                <a:pos x="12" y="61"/>
              </a:cxn>
              <a:cxn ang="0">
                <a:pos x="0" y="91"/>
              </a:cxn>
              <a:cxn ang="0">
                <a:pos x="12" y="97"/>
              </a:cxn>
              <a:cxn ang="0">
                <a:pos x="12" y="127"/>
              </a:cxn>
              <a:cxn ang="0">
                <a:pos x="36" y="127"/>
              </a:cxn>
              <a:cxn ang="0">
                <a:pos x="42" y="115"/>
              </a:cxn>
              <a:cxn ang="0">
                <a:pos x="42" y="103"/>
              </a:cxn>
            </a:cxnLst>
            <a:rect l="0" t="0" r="r" b="b"/>
            <a:pathLst>
              <a:path w="60" h="127">
                <a:moveTo>
                  <a:pt x="42" y="103"/>
                </a:moveTo>
                <a:lnTo>
                  <a:pt x="42" y="97"/>
                </a:lnTo>
                <a:lnTo>
                  <a:pt x="42" y="97"/>
                </a:lnTo>
                <a:lnTo>
                  <a:pt x="42" y="85"/>
                </a:lnTo>
                <a:lnTo>
                  <a:pt x="48" y="73"/>
                </a:lnTo>
                <a:lnTo>
                  <a:pt x="48" y="67"/>
                </a:lnTo>
                <a:lnTo>
                  <a:pt x="48" y="49"/>
                </a:lnTo>
                <a:lnTo>
                  <a:pt x="54" y="43"/>
                </a:lnTo>
                <a:lnTo>
                  <a:pt x="54" y="31"/>
                </a:lnTo>
                <a:lnTo>
                  <a:pt x="60" y="19"/>
                </a:lnTo>
                <a:lnTo>
                  <a:pt x="54" y="13"/>
                </a:lnTo>
                <a:lnTo>
                  <a:pt x="48" y="6"/>
                </a:lnTo>
                <a:lnTo>
                  <a:pt x="30" y="0"/>
                </a:lnTo>
                <a:lnTo>
                  <a:pt x="18" y="6"/>
                </a:lnTo>
                <a:lnTo>
                  <a:pt x="12" y="13"/>
                </a:lnTo>
                <a:lnTo>
                  <a:pt x="12" y="13"/>
                </a:lnTo>
                <a:lnTo>
                  <a:pt x="6" y="13"/>
                </a:lnTo>
                <a:lnTo>
                  <a:pt x="12" y="37"/>
                </a:lnTo>
                <a:lnTo>
                  <a:pt x="12" y="61"/>
                </a:lnTo>
                <a:lnTo>
                  <a:pt x="0" y="91"/>
                </a:lnTo>
                <a:lnTo>
                  <a:pt x="12" y="97"/>
                </a:lnTo>
                <a:lnTo>
                  <a:pt x="12" y="127"/>
                </a:lnTo>
                <a:lnTo>
                  <a:pt x="36" y="127"/>
                </a:lnTo>
                <a:lnTo>
                  <a:pt x="42" y="115"/>
                </a:lnTo>
                <a:lnTo>
                  <a:pt x="42" y="103"/>
                </a:lnTo>
                <a:close/>
              </a:path>
            </a:pathLst>
          </a:custGeom>
          <a:solidFill>
            <a:srgbClr val="002060"/>
          </a:solidFill>
          <a:ln w="9525">
            <a:solidFill>
              <a:schemeClr val="bg2"/>
            </a:solidFill>
            <a:round/>
            <a:headEnd/>
            <a:tailEnd/>
          </a:ln>
        </p:spPr>
        <p:txBody>
          <a:bodyPr/>
          <a:lstStyle/>
          <a:p>
            <a:endParaRPr lang="en-US"/>
          </a:p>
        </p:txBody>
      </p:sp>
      <p:sp>
        <p:nvSpPr>
          <p:cNvPr id="64" name="Freeform 323"/>
          <p:cNvSpPr>
            <a:spLocks/>
          </p:cNvSpPr>
          <p:nvPr/>
        </p:nvSpPr>
        <p:spPr bwMode="auto">
          <a:xfrm>
            <a:off x="4332288" y="3525838"/>
            <a:ext cx="15875" cy="63500"/>
          </a:xfrm>
          <a:custGeom>
            <a:avLst/>
            <a:gdLst/>
            <a:ahLst/>
            <a:cxnLst>
              <a:cxn ang="0">
                <a:pos x="6" y="24"/>
              </a:cxn>
              <a:cxn ang="0">
                <a:pos x="0" y="30"/>
              </a:cxn>
              <a:cxn ang="0">
                <a:pos x="0" y="48"/>
              </a:cxn>
              <a:cxn ang="0">
                <a:pos x="6" y="18"/>
              </a:cxn>
              <a:cxn ang="0">
                <a:pos x="12" y="0"/>
              </a:cxn>
              <a:cxn ang="0">
                <a:pos x="6" y="12"/>
              </a:cxn>
              <a:cxn ang="0">
                <a:pos x="6" y="24"/>
              </a:cxn>
            </a:cxnLst>
            <a:rect l="0" t="0" r="r" b="b"/>
            <a:pathLst>
              <a:path w="12" h="48">
                <a:moveTo>
                  <a:pt x="6" y="24"/>
                </a:moveTo>
                <a:lnTo>
                  <a:pt x="0" y="30"/>
                </a:lnTo>
                <a:lnTo>
                  <a:pt x="0" y="48"/>
                </a:lnTo>
                <a:lnTo>
                  <a:pt x="6" y="18"/>
                </a:lnTo>
                <a:lnTo>
                  <a:pt x="12" y="0"/>
                </a:lnTo>
                <a:lnTo>
                  <a:pt x="6" y="12"/>
                </a:lnTo>
                <a:lnTo>
                  <a:pt x="6" y="24"/>
                </a:lnTo>
                <a:close/>
              </a:path>
            </a:pathLst>
          </a:custGeom>
          <a:solidFill>
            <a:schemeClr val="bg1"/>
          </a:solidFill>
          <a:ln w="9525">
            <a:solidFill>
              <a:schemeClr val="bg2"/>
            </a:solidFill>
            <a:round/>
            <a:headEnd/>
            <a:tailEnd/>
          </a:ln>
        </p:spPr>
        <p:txBody>
          <a:bodyPr/>
          <a:lstStyle/>
          <a:p>
            <a:endParaRPr lang="en-US"/>
          </a:p>
        </p:txBody>
      </p:sp>
      <p:sp>
        <p:nvSpPr>
          <p:cNvPr id="65" name="Freeform 324"/>
          <p:cNvSpPr>
            <a:spLocks/>
          </p:cNvSpPr>
          <p:nvPr/>
        </p:nvSpPr>
        <p:spPr bwMode="auto">
          <a:xfrm>
            <a:off x="4318000" y="3633788"/>
            <a:ext cx="4763" cy="33337"/>
          </a:xfrm>
          <a:custGeom>
            <a:avLst/>
            <a:gdLst/>
            <a:ahLst/>
            <a:cxnLst>
              <a:cxn ang="0">
                <a:pos x="6" y="0"/>
              </a:cxn>
              <a:cxn ang="0">
                <a:pos x="6" y="12"/>
              </a:cxn>
              <a:cxn ang="0">
                <a:pos x="0" y="24"/>
              </a:cxn>
              <a:cxn ang="0">
                <a:pos x="6" y="6"/>
              </a:cxn>
              <a:cxn ang="0">
                <a:pos x="6" y="0"/>
              </a:cxn>
            </a:cxnLst>
            <a:rect l="0" t="0" r="r" b="b"/>
            <a:pathLst>
              <a:path w="6" h="24">
                <a:moveTo>
                  <a:pt x="6" y="0"/>
                </a:moveTo>
                <a:lnTo>
                  <a:pt x="6" y="12"/>
                </a:lnTo>
                <a:lnTo>
                  <a:pt x="0" y="24"/>
                </a:lnTo>
                <a:lnTo>
                  <a:pt x="6" y="6"/>
                </a:lnTo>
                <a:lnTo>
                  <a:pt x="6" y="0"/>
                </a:lnTo>
                <a:close/>
              </a:path>
            </a:pathLst>
          </a:custGeom>
          <a:solidFill>
            <a:schemeClr val="bg1"/>
          </a:solidFill>
          <a:ln w="9525">
            <a:solidFill>
              <a:schemeClr val="bg2"/>
            </a:solidFill>
            <a:round/>
            <a:headEnd/>
            <a:tailEnd/>
          </a:ln>
        </p:spPr>
        <p:txBody>
          <a:bodyPr/>
          <a:lstStyle/>
          <a:p>
            <a:endParaRPr lang="en-US"/>
          </a:p>
        </p:txBody>
      </p:sp>
      <p:sp>
        <p:nvSpPr>
          <p:cNvPr id="66" name="Freeform 325"/>
          <p:cNvSpPr>
            <a:spLocks/>
          </p:cNvSpPr>
          <p:nvPr/>
        </p:nvSpPr>
        <p:spPr bwMode="auto">
          <a:xfrm>
            <a:off x="4322763" y="3589338"/>
            <a:ext cx="9525" cy="22225"/>
          </a:xfrm>
          <a:custGeom>
            <a:avLst/>
            <a:gdLst/>
            <a:ahLst/>
            <a:cxnLst>
              <a:cxn ang="0">
                <a:pos x="0" y="18"/>
              </a:cxn>
              <a:cxn ang="0">
                <a:pos x="6" y="0"/>
              </a:cxn>
              <a:cxn ang="0">
                <a:pos x="6" y="12"/>
              </a:cxn>
              <a:cxn ang="0">
                <a:pos x="0" y="18"/>
              </a:cxn>
            </a:cxnLst>
            <a:rect l="0" t="0" r="r" b="b"/>
            <a:pathLst>
              <a:path w="6" h="18">
                <a:moveTo>
                  <a:pt x="0" y="18"/>
                </a:moveTo>
                <a:lnTo>
                  <a:pt x="6" y="0"/>
                </a:lnTo>
                <a:lnTo>
                  <a:pt x="6" y="12"/>
                </a:lnTo>
                <a:lnTo>
                  <a:pt x="0" y="18"/>
                </a:lnTo>
                <a:close/>
              </a:path>
            </a:pathLst>
          </a:custGeom>
          <a:solidFill>
            <a:schemeClr val="bg1"/>
          </a:solidFill>
          <a:ln w="9525">
            <a:solidFill>
              <a:schemeClr val="bg2"/>
            </a:solidFill>
            <a:round/>
            <a:headEnd/>
            <a:tailEnd/>
          </a:ln>
        </p:spPr>
        <p:txBody>
          <a:bodyPr/>
          <a:lstStyle/>
          <a:p>
            <a:endParaRPr lang="en-US"/>
          </a:p>
        </p:txBody>
      </p:sp>
      <p:sp>
        <p:nvSpPr>
          <p:cNvPr id="67" name="Freeform 326"/>
          <p:cNvSpPr>
            <a:spLocks/>
          </p:cNvSpPr>
          <p:nvPr/>
        </p:nvSpPr>
        <p:spPr bwMode="auto">
          <a:xfrm>
            <a:off x="4322763" y="3611563"/>
            <a:ext cx="0" cy="17462"/>
          </a:xfrm>
          <a:custGeom>
            <a:avLst/>
            <a:gdLst/>
            <a:ahLst/>
            <a:cxnLst>
              <a:cxn ang="0">
                <a:pos x="0" y="12"/>
              </a:cxn>
              <a:cxn ang="0">
                <a:pos x="0" y="0"/>
              </a:cxn>
              <a:cxn ang="0">
                <a:pos x="0" y="12"/>
              </a:cxn>
              <a:cxn ang="0">
                <a:pos x="0" y="12"/>
              </a:cxn>
            </a:cxnLst>
            <a:rect l="0" t="0" r="r" b="b"/>
            <a:pathLst>
              <a:path h="12">
                <a:moveTo>
                  <a:pt x="0" y="12"/>
                </a:moveTo>
                <a:lnTo>
                  <a:pt x="0" y="0"/>
                </a:lnTo>
                <a:lnTo>
                  <a:pt x="0" y="12"/>
                </a:lnTo>
                <a:lnTo>
                  <a:pt x="0" y="12"/>
                </a:lnTo>
                <a:close/>
              </a:path>
            </a:pathLst>
          </a:custGeom>
          <a:solidFill>
            <a:schemeClr val="bg1"/>
          </a:solidFill>
          <a:ln w="9525">
            <a:solidFill>
              <a:schemeClr val="bg2"/>
            </a:solidFill>
            <a:round/>
            <a:headEnd/>
            <a:tailEnd/>
          </a:ln>
        </p:spPr>
        <p:txBody>
          <a:bodyPr/>
          <a:lstStyle/>
          <a:p>
            <a:endParaRPr lang="en-US"/>
          </a:p>
        </p:txBody>
      </p:sp>
      <p:sp>
        <p:nvSpPr>
          <p:cNvPr id="68" name="Freeform 327"/>
          <p:cNvSpPr>
            <a:spLocks/>
          </p:cNvSpPr>
          <p:nvPr/>
        </p:nvSpPr>
        <p:spPr bwMode="auto">
          <a:xfrm>
            <a:off x="5743575" y="3657600"/>
            <a:ext cx="25400" cy="17463"/>
          </a:xfrm>
          <a:custGeom>
            <a:avLst/>
            <a:gdLst/>
            <a:ahLst/>
            <a:cxnLst>
              <a:cxn ang="0">
                <a:pos x="0" y="0"/>
              </a:cxn>
              <a:cxn ang="0">
                <a:pos x="18" y="12"/>
              </a:cxn>
              <a:cxn ang="0">
                <a:pos x="18" y="12"/>
              </a:cxn>
              <a:cxn ang="0">
                <a:pos x="6" y="0"/>
              </a:cxn>
              <a:cxn ang="0">
                <a:pos x="0" y="0"/>
              </a:cxn>
            </a:cxnLst>
            <a:rect l="0" t="0" r="r" b="b"/>
            <a:pathLst>
              <a:path w="18" h="12">
                <a:moveTo>
                  <a:pt x="0" y="0"/>
                </a:moveTo>
                <a:lnTo>
                  <a:pt x="18" y="12"/>
                </a:lnTo>
                <a:lnTo>
                  <a:pt x="18" y="12"/>
                </a:lnTo>
                <a:lnTo>
                  <a:pt x="6" y="0"/>
                </a:lnTo>
                <a:lnTo>
                  <a:pt x="0" y="0"/>
                </a:lnTo>
                <a:close/>
              </a:path>
            </a:pathLst>
          </a:custGeom>
          <a:solidFill>
            <a:schemeClr val="bg1"/>
          </a:solidFill>
          <a:ln w="9525">
            <a:solidFill>
              <a:schemeClr val="bg2"/>
            </a:solidFill>
            <a:round/>
            <a:headEnd/>
            <a:tailEnd/>
          </a:ln>
        </p:spPr>
        <p:txBody>
          <a:bodyPr/>
          <a:lstStyle/>
          <a:p>
            <a:endParaRPr lang="en-US"/>
          </a:p>
        </p:txBody>
      </p:sp>
      <p:sp>
        <p:nvSpPr>
          <p:cNvPr id="69" name="Freeform 328"/>
          <p:cNvSpPr>
            <a:spLocks/>
          </p:cNvSpPr>
          <p:nvPr/>
        </p:nvSpPr>
        <p:spPr bwMode="auto">
          <a:xfrm>
            <a:off x="5707063" y="3619500"/>
            <a:ext cx="14287" cy="23813"/>
          </a:xfrm>
          <a:custGeom>
            <a:avLst/>
            <a:gdLst/>
            <a:ahLst/>
            <a:cxnLst>
              <a:cxn ang="0">
                <a:pos x="0" y="0"/>
              </a:cxn>
              <a:cxn ang="0">
                <a:pos x="12" y="18"/>
              </a:cxn>
              <a:cxn ang="0">
                <a:pos x="12" y="12"/>
              </a:cxn>
              <a:cxn ang="0">
                <a:pos x="0" y="0"/>
              </a:cxn>
            </a:cxnLst>
            <a:rect l="0" t="0" r="r" b="b"/>
            <a:pathLst>
              <a:path w="12" h="18">
                <a:moveTo>
                  <a:pt x="0" y="0"/>
                </a:moveTo>
                <a:lnTo>
                  <a:pt x="12" y="18"/>
                </a:lnTo>
                <a:lnTo>
                  <a:pt x="12" y="12"/>
                </a:lnTo>
                <a:lnTo>
                  <a:pt x="0" y="0"/>
                </a:lnTo>
                <a:close/>
              </a:path>
            </a:pathLst>
          </a:custGeom>
          <a:solidFill>
            <a:schemeClr val="bg1"/>
          </a:solidFill>
          <a:ln w="9525">
            <a:solidFill>
              <a:schemeClr val="bg2"/>
            </a:solidFill>
            <a:round/>
            <a:headEnd/>
            <a:tailEnd/>
          </a:ln>
        </p:spPr>
        <p:txBody>
          <a:bodyPr/>
          <a:lstStyle/>
          <a:p>
            <a:endParaRPr lang="en-US"/>
          </a:p>
        </p:txBody>
      </p:sp>
      <p:sp>
        <p:nvSpPr>
          <p:cNvPr id="70" name="Freeform 334"/>
          <p:cNvSpPr>
            <a:spLocks/>
          </p:cNvSpPr>
          <p:nvPr/>
        </p:nvSpPr>
        <p:spPr bwMode="auto">
          <a:xfrm>
            <a:off x="5013325" y="2206625"/>
            <a:ext cx="266700" cy="585788"/>
          </a:xfrm>
          <a:custGeom>
            <a:avLst/>
            <a:gdLst/>
            <a:ahLst/>
            <a:cxnLst>
              <a:cxn ang="0">
                <a:pos x="34" y="55"/>
              </a:cxn>
              <a:cxn ang="0">
                <a:pos x="32" y="54"/>
              </a:cxn>
              <a:cxn ang="0">
                <a:pos x="30" y="52"/>
              </a:cxn>
              <a:cxn ang="0">
                <a:pos x="31" y="47"/>
              </a:cxn>
              <a:cxn ang="0">
                <a:pos x="30" y="45"/>
              </a:cxn>
              <a:cxn ang="0">
                <a:pos x="30" y="43"/>
              </a:cxn>
              <a:cxn ang="0">
                <a:pos x="29" y="42"/>
              </a:cxn>
              <a:cxn ang="0">
                <a:pos x="29" y="40"/>
              </a:cxn>
              <a:cxn ang="0">
                <a:pos x="28" y="38"/>
              </a:cxn>
              <a:cxn ang="0">
                <a:pos x="30" y="36"/>
              </a:cxn>
              <a:cxn ang="0">
                <a:pos x="27" y="27"/>
              </a:cxn>
              <a:cxn ang="0">
                <a:pos x="30" y="21"/>
              </a:cxn>
              <a:cxn ang="0">
                <a:pos x="28" y="17"/>
              </a:cxn>
              <a:cxn ang="0">
                <a:pos x="25" y="15"/>
              </a:cxn>
              <a:cxn ang="0">
                <a:pos x="25" y="14"/>
              </a:cxn>
              <a:cxn ang="0">
                <a:pos x="25" y="10"/>
              </a:cxn>
              <a:cxn ang="0">
                <a:pos x="25" y="10"/>
              </a:cxn>
              <a:cxn ang="0">
                <a:pos x="26" y="9"/>
              </a:cxn>
              <a:cxn ang="0">
                <a:pos x="26" y="8"/>
              </a:cxn>
              <a:cxn ang="0">
                <a:pos x="27" y="6"/>
              </a:cxn>
              <a:cxn ang="0">
                <a:pos x="27" y="3"/>
              </a:cxn>
              <a:cxn ang="0">
                <a:pos x="24" y="0"/>
              </a:cxn>
              <a:cxn ang="0">
                <a:pos x="19" y="1"/>
              </a:cxn>
              <a:cxn ang="0">
                <a:pos x="17" y="3"/>
              </a:cxn>
              <a:cxn ang="0">
                <a:pos x="15" y="8"/>
              </a:cxn>
              <a:cxn ang="0">
                <a:pos x="12" y="11"/>
              </a:cxn>
              <a:cxn ang="0">
                <a:pos x="11" y="10"/>
              </a:cxn>
              <a:cxn ang="0">
                <a:pos x="8" y="11"/>
              </a:cxn>
              <a:cxn ang="0">
                <a:pos x="5" y="10"/>
              </a:cxn>
              <a:cxn ang="0">
                <a:pos x="3" y="8"/>
              </a:cxn>
              <a:cxn ang="0">
                <a:pos x="2" y="6"/>
              </a:cxn>
              <a:cxn ang="0">
                <a:pos x="1" y="8"/>
              </a:cxn>
              <a:cxn ang="0">
                <a:pos x="0" y="8"/>
              </a:cxn>
              <a:cxn ang="0">
                <a:pos x="1" y="10"/>
              </a:cxn>
              <a:cxn ang="0">
                <a:pos x="4" y="13"/>
              </a:cxn>
              <a:cxn ang="0">
                <a:pos x="6" y="14"/>
              </a:cxn>
              <a:cxn ang="0">
                <a:pos x="7" y="14"/>
              </a:cxn>
              <a:cxn ang="0">
                <a:pos x="9" y="19"/>
              </a:cxn>
              <a:cxn ang="0">
                <a:pos x="9" y="23"/>
              </a:cxn>
              <a:cxn ang="0">
                <a:pos x="9" y="26"/>
              </a:cxn>
              <a:cxn ang="0">
                <a:pos x="10" y="29"/>
              </a:cxn>
              <a:cxn ang="0">
                <a:pos x="10" y="30"/>
              </a:cxn>
              <a:cxn ang="0">
                <a:pos x="10" y="35"/>
              </a:cxn>
              <a:cxn ang="0">
                <a:pos x="10" y="36"/>
              </a:cxn>
              <a:cxn ang="0">
                <a:pos x="12" y="36"/>
              </a:cxn>
              <a:cxn ang="0">
                <a:pos x="14" y="40"/>
              </a:cxn>
              <a:cxn ang="0">
                <a:pos x="9" y="49"/>
              </a:cxn>
              <a:cxn ang="0">
                <a:pos x="4" y="53"/>
              </a:cxn>
              <a:cxn ang="0">
                <a:pos x="1" y="58"/>
              </a:cxn>
              <a:cxn ang="0">
                <a:pos x="2" y="66"/>
              </a:cxn>
              <a:cxn ang="0">
                <a:pos x="3" y="71"/>
              </a:cxn>
              <a:cxn ang="0">
                <a:pos x="5" y="73"/>
              </a:cxn>
              <a:cxn ang="0">
                <a:pos x="7" y="75"/>
              </a:cxn>
              <a:cxn ang="0">
                <a:pos x="12" y="75"/>
              </a:cxn>
              <a:cxn ang="0">
                <a:pos x="20" y="72"/>
              </a:cxn>
              <a:cxn ang="0">
                <a:pos x="22" y="72"/>
              </a:cxn>
              <a:cxn ang="0">
                <a:pos x="34" y="58"/>
              </a:cxn>
              <a:cxn ang="0">
                <a:pos x="34" y="55"/>
              </a:cxn>
            </a:cxnLst>
            <a:rect l="0" t="0" r="r" b="b"/>
            <a:pathLst>
              <a:path w="34" h="75">
                <a:moveTo>
                  <a:pt x="34" y="55"/>
                </a:moveTo>
                <a:cubicBezTo>
                  <a:pt x="32" y="54"/>
                  <a:pt x="32" y="54"/>
                  <a:pt x="32" y="54"/>
                </a:cubicBezTo>
                <a:cubicBezTo>
                  <a:pt x="30" y="52"/>
                  <a:pt x="30" y="52"/>
                  <a:pt x="30" y="52"/>
                </a:cubicBezTo>
                <a:cubicBezTo>
                  <a:pt x="31" y="47"/>
                  <a:pt x="31" y="47"/>
                  <a:pt x="31" y="47"/>
                </a:cubicBezTo>
                <a:cubicBezTo>
                  <a:pt x="31" y="47"/>
                  <a:pt x="30" y="46"/>
                  <a:pt x="30" y="45"/>
                </a:cubicBezTo>
                <a:cubicBezTo>
                  <a:pt x="29" y="45"/>
                  <a:pt x="30" y="43"/>
                  <a:pt x="30" y="43"/>
                </a:cubicBezTo>
                <a:cubicBezTo>
                  <a:pt x="29" y="42"/>
                  <a:pt x="29" y="42"/>
                  <a:pt x="29" y="42"/>
                </a:cubicBezTo>
                <a:cubicBezTo>
                  <a:pt x="29" y="40"/>
                  <a:pt x="29" y="40"/>
                  <a:pt x="29" y="40"/>
                </a:cubicBezTo>
                <a:cubicBezTo>
                  <a:pt x="28" y="38"/>
                  <a:pt x="28" y="38"/>
                  <a:pt x="28" y="38"/>
                </a:cubicBezTo>
                <a:cubicBezTo>
                  <a:pt x="30" y="36"/>
                  <a:pt x="30" y="36"/>
                  <a:pt x="30" y="36"/>
                </a:cubicBezTo>
                <a:cubicBezTo>
                  <a:pt x="27" y="27"/>
                  <a:pt x="27" y="27"/>
                  <a:pt x="27" y="27"/>
                </a:cubicBezTo>
                <a:cubicBezTo>
                  <a:pt x="30" y="21"/>
                  <a:pt x="30" y="21"/>
                  <a:pt x="30" y="21"/>
                </a:cubicBezTo>
                <a:cubicBezTo>
                  <a:pt x="28" y="17"/>
                  <a:pt x="28" y="17"/>
                  <a:pt x="28" y="17"/>
                </a:cubicBezTo>
                <a:cubicBezTo>
                  <a:pt x="25" y="15"/>
                  <a:pt x="25" y="15"/>
                  <a:pt x="25" y="15"/>
                </a:cubicBezTo>
                <a:cubicBezTo>
                  <a:pt x="25" y="14"/>
                  <a:pt x="25" y="14"/>
                  <a:pt x="25" y="14"/>
                </a:cubicBezTo>
                <a:cubicBezTo>
                  <a:pt x="25" y="10"/>
                  <a:pt x="25" y="10"/>
                  <a:pt x="25" y="10"/>
                </a:cubicBezTo>
                <a:cubicBezTo>
                  <a:pt x="25" y="10"/>
                  <a:pt x="25" y="10"/>
                  <a:pt x="25" y="10"/>
                </a:cubicBezTo>
                <a:cubicBezTo>
                  <a:pt x="26" y="9"/>
                  <a:pt x="26" y="9"/>
                  <a:pt x="26" y="9"/>
                </a:cubicBezTo>
                <a:cubicBezTo>
                  <a:pt x="26" y="8"/>
                  <a:pt x="26" y="8"/>
                  <a:pt x="26" y="8"/>
                </a:cubicBezTo>
                <a:cubicBezTo>
                  <a:pt x="27" y="6"/>
                  <a:pt x="27" y="6"/>
                  <a:pt x="27" y="6"/>
                </a:cubicBezTo>
                <a:cubicBezTo>
                  <a:pt x="27" y="3"/>
                  <a:pt x="27" y="3"/>
                  <a:pt x="27" y="3"/>
                </a:cubicBezTo>
                <a:cubicBezTo>
                  <a:pt x="24" y="0"/>
                  <a:pt x="24" y="0"/>
                  <a:pt x="24" y="0"/>
                </a:cubicBezTo>
                <a:cubicBezTo>
                  <a:pt x="19" y="1"/>
                  <a:pt x="19" y="1"/>
                  <a:pt x="19" y="1"/>
                </a:cubicBezTo>
                <a:cubicBezTo>
                  <a:pt x="17" y="3"/>
                  <a:pt x="17" y="3"/>
                  <a:pt x="17" y="3"/>
                </a:cubicBezTo>
                <a:cubicBezTo>
                  <a:pt x="15" y="8"/>
                  <a:pt x="15" y="8"/>
                  <a:pt x="15" y="8"/>
                </a:cubicBezTo>
                <a:cubicBezTo>
                  <a:pt x="12" y="11"/>
                  <a:pt x="12" y="11"/>
                  <a:pt x="12" y="11"/>
                </a:cubicBezTo>
                <a:cubicBezTo>
                  <a:pt x="11" y="10"/>
                  <a:pt x="11" y="10"/>
                  <a:pt x="11" y="10"/>
                </a:cubicBezTo>
                <a:cubicBezTo>
                  <a:pt x="8" y="11"/>
                  <a:pt x="8" y="11"/>
                  <a:pt x="8" y="11"/>
                </a:cubicBezTo>
                <a:cubicBezTo>
                  <a:pt x="5" y="10"/>
                  <a:pt x="5" y="10"/>
                  <a:pt x="5" y="10"/>
                </a:cubicBezTo>
                <a:cubicBezTo>
                  <a:pt x="3" y="8"/>
                  <a:pt x="3" y="8"/>
                  <a:pt x="3" y="8"/>
                </a:cubicBezTo>
                <a:cubicBezTo>
                  <a:pt x="2" y="6"/>
                  <a:pt x="2" y="6"/>
                  <a:pt x="2" y="6"/>
                </a:cubicBezTo>
                <a:cubicBezTo>
                  <a:pt x="1" y="8"/>
                  <a:pt x="1" y="8"/>
                  <a:pt x="1" y="8"/>
                </a:cubicBezTo>
                <a:cubicBezTo>
                  <a:pt x="0" y="8"/>
                  <a:pt x="0" y="8"/>
                  <a:pt x="0" y="8"/>
                </a:cubicBezTo>
                <a:cubicBezTo>
                  <a:pt x="1" y="10"/>
                  <a:pt x="1" y="10"/>
                  <a:pt x="1" y="10"/>
                </a:cubicBezTo>
                <a:cubicBezTo>
                  <a:pt x="4" y="13"/>
                  <a:pt x="4" y="13"/>
                  <a:pt x="4" y="13"/>
                </a:cubicBezTo>
                <a:cubicBezTo>
                  <a:pt x="6" y="14"/>
                  <a:pt x="6" y="14"/>
                  <a:pt x="6" y="14"/>
                </a:cubicBezTo>
                <a:cubicBezTo>
                  <a:pt x="7" y="14"/>
                  <a:pt x="7" y="14"/>
                  <a:pt x="7" y="14"/>
                </a:cubicBezTo>
                <a:cubicBezTo>
                  <a:pt x="9" y="19"/>
                  <a:pt x="9" y="19"/>
                  <a:pt x="9" y="19"/>
                </a:cubicBezTo>
                <a:cubicBezTo>
                  <a:pt x="9" y="23"/>
                  <a:pt x="9" y="23"/>
                  <a:pt x="9" y="23"/>
                </a:cubicBezTo>
                <a:cubicBezTo>
                  <a:pt x="9" y="26"/>
                  <a:pt x="9" y="26"/>
                  <a:pt x="9" y="26"/>
                </a:cubicBezTo>
                <a:cubicBezTo>
                  <a:pt x="10" y="29"/>
                  <a:pt x="10" y="29"/>
                  <a:pt x="10" y="29"/>
                </a:cubicBezTo>
                <a:cubicBezTo>
                  <a:pt x="10" y="30"/>
                  <a:pt x="10" y="30"/>
                  <a:pt x="10" y="30"/>
                </a:cubicBezTo>
                <a:cubicBezTo>
                  <a:pt x="10" y="35"/>
                  <a:pt x="10" y="35"/>
                  <a:pt x="10" y="35"/>
                </a:cubicBezTo>
                <a:cubicBezTo>
                  <a:pt x="10" y="36"/>
                  <a:pt x="10" y="36"/>
                  <a:pt x="10" y="36"/>
                </a:cubicBezTo>
                <a:cubicBezTo>
                  <a:pt x="12" y="36"/>
                  <a:pt x="12" y="36"/>
                  <a:pt x="12" y="36"/>
                </a:cubicBezTo>
                <a:cubicBezTo>
                  <a:pt x="14" y="40"/>
                  <a:pt x="14" y="40"/>
                  <a:pt x="14" y="40"/>
                </a:cubicBezTo>
                <a:cubicBezTo>
                  <a:pt x="9" y="49"/>
                  <a:pt x="9" y="49"/>
                  <a:pt x="9" y="49"/>
                </a:cubicBezTo>
                <a:cubicBezTo>
                  <a:pt x="4" y="53"/>
                  <a:pt x="4" y="53"/>
                  <a:pt x="4" y="53"/>
                </a:cubicBezTo>
                <a:cubicBezTo>
                  <a:pt x="1" y="58"/>
                  <a:pt x="1" y="58"/>
                  <a:pt x="1" y="58"/>
                </a:cubicBezTo>
                <a:cubicBezTo>
                  <a:pt x="2" y="66"/>
                  <a:pt x="2" y="66"/>
                  <a:pt x="2" y="66"/>
                </a:cubicBezTo>
                <a:cubicBezTo>
                  <a:pt x="3" y="71"/>
                  <a:pt x="3" y="71"/>
                  <a:pt x="3" y="71"/>
                </a:cubicBezTo>
                <a:cubicBezTo>
                  <a:pt x="5" y="73"/>
                  <a:pt x="5" y="73"/>
                  <a:pt x="5" y="73"/>
                </a:cubicBezTo>
                <a:cubicBezTo>
                  <a:pt x="7" y="75"/>
                  <a:pt x="7" y="75"/>
                  <a:pt x="7" y="75"/>
                </a:cubicBezTo>
                <a:cubicBezTo>
                  <a:pt x="12" y="75"/>
                  <a:pt x="12" y="75"/>
                  <a:pt x="12" y="75"/>
                </a:cubicBezTo>
                <a:cubicBezTo>
                  <a:pt x="20" y="72"/>
                  <a:pt x="20" y="72"/>
                  <a:pt x="20" y="72"/>
                </a:cubicBezTo>
                <a:cubicBezTo>
                  <a:pt x="22" y="72"/>
                  <a:pt x="22" y="72"/>
                  <a:pt x="22" y="72"/>
                </a:cubicBezTo>
                <a:cubicBezTo>
                  <a:pt x="34" y="58"/>
                  <a:pt x="34" y="58"/>
                  <a:pt x="34" y="58"/>
                </a:cubicBezTo>
                <a:lnTo>
                  <a:pt x="34" y="55"/>
                </a:lnTo>
                <a:close/>
              </a:path>
            </a:pathLst>
          </a:custGeom>
          <a:solidFill>
            <a:srgbClr val="002060"/>
          </a:solidFill>
          <a:ln w="9525">
            <a:solidFill>
              <a:schemeClr val="bg2"/>
            </a:solidFill>
            <a:round/>
            <a:headEnd/>
            <a:tailEnd/>
          </a:ln>
        </p:spPr>
        <p:txBody>
          <a:bodyPr/>
          <a:lstStyle/>
          <a:p>
            <a:endParaRPr lang="en-US"/>
          </a:p>
        </p:txBody>
      </p:sp>
      <p:sp>
        <p:nvSpPr>
          <p:cNvPr id="71" name="Freeform 335"/>
          <p:cNvSpPr>
            <a:spLocks/>
          </p:cNvSpPr>
          <p:nvPr/>
        </p:nvSpPr>
        <p:spPr bwMode="auto">
          <a:xfrm>
            <a:off x="5287963" y="3135313"/>
            <a:ext cx="15875" cy="7937"/>
          </a:xfrm>
          <a:custGeom>
            <a:avLst/>
            <a:gdLst/>
            <a:ahLst/>
            <a:cxnLst>
              <a:cxn ang="0">
                <a:pos x="12" y="6"/>
              </a:cxn>
              <a:cxn ang="0">
                <a:pos x="0" y="0"/>
              </a:cxn>
              <a:cxn ang="0">
                <a:pos x="0" y="6"/>
              </a:cxn>
              <a:cxn ang="0">
                <a:pos x="12" y="6"/>
              </a:cxn>
            </a:cxnLst>
            <a:rect l="0" t="0" r="r" b="b"/>
            <a:pathLst>
              <a:path w="12" h="6">
                <a:moveTo>
                  <a:pt x="12" y="6"/>
                </a:moveTo>
                <a:lnTo>
                  <a:pt x="0" y="0"/>
                </a:lnTo>
                <a:lnTo>
                  <a:pt x="0" y="6"/>
                </a:lnTo>
                <a:lnTo>
                  <a:pt x="12" y="6"/>
                </a:lnTo>
                <a:close/>
              </a:path>
            </a:pathLst>
          </a:custGeom>
          <a:solidFill>
            <a:schemeClr val="bg1"/>
          </a:solidFill>
          <a:ln w="9525">
            <a:solidFill>
              <a:schemeClr val="bg2"/>
            </a:solidFill>
            <a:round/>
            <a:headEnd/>
            <a:tailEnd/>
          </a:ln>
        </p:spPr>
        <p:txBody>
          <a:bodyPr/>
          <a:lstStyle/>
          <a:p>
            <a:endParaRPr lang="en-US"/>
          </a:p>
        </p:txBody>
      </p:sp>
      <p:sp>
        <p:nvSpPr>
          <p:cNvPr id="72" name="Freeform 336"/>
          <p:cNvSpPr>
            <a:spLocks/>
          </p:cNvSpPr>
          <p:nvPr/>
        </p:nvSpPr>
        <p:spPr bwMode="auto">
          <a:xfrm>
            <a:off x="5186363" y="1549400"/>
            <a:ext cx="3792537" cy="2030413"/>
          </a:xfrm>
          <a:custGeom>
            <a:avLst/>
            <a:gdLst/>
            <a:ahLst/>
            <a:cxnLst>
              <a:cxn ang="0">
                <a:pos x="470" y="89"/>
              </a:cxn>
              <a:cxn ang="0">
                <a:pos x="451" y="97"/>
              </a:cxn>
              <a:cxn ang="0">
                <a:pos x="431" y="89"/>
              </a:cxn>
              <a:cxn ang="0">
                <a:pos x="403" y="77"/>
              </a:cxn>
              <a:cxn ang="0">
                <a:pos x="362" y="59"/>
              </a:cxn>
              <a:cxn ang="0">
                <a:pos x="342" y="70"/>
              </a:cxn>
              <a:cxn ang="0">
                <a:pos x="323" y="73"/>
              </a:cxn>
              <a:cxn ang="0">
                <a:pos x="312" y="51"/>
              </a:cxn>
              <a:cxn ang="0">
                <a:pos x="287" y="53"/>
              </a:cxn>
              <a:cxn ang="0">
                <a:pos x="264" y="44"/>
              </a:cxn>
              <a:cxn ang="0">
                <a:pos x="262" y="39"/>
              </a:cxn>
              <a:cxn ang="0">
                <a:pos x="254" y="8"/>
              </a:cxn>
              <a:cxn ang="0">
                <a:pos x="216" y="19"/>
              </a:cxn>
              <a:cxn ang="0">
                <a:pos x="169" y="54"/>
              </a:cxn>
              <a:cxn ang="0">
                <a:pos x="152" y="59"/>
              </a:cxn>
              <a:cxn ang="0">
                <a:pos x="143" y="76"/>
              </a:cxn>
              <a:cxn ang="0">
                <a:pos x="128" y="70"/>
              </a:cxn>
              <a:cxn ang="0">
                <a:pos x="132" y="94"/>
              </a:cxn>
              <a:cxn ang="0">
                <a:pos x="104" y="95"/>
              </a:cxn>
              <a:cxn ang="0">
                <a:pos x="83" y="97"/>
              </a:cxn>
              <a:cxn ang="0">
                <a:pos x="59" y="112"/>
              </a:cxn>
              <a:cxn ang="0">
                <a:pos x="53" y="99"/>
              </a:cxn>
              <a:cxn ang="0">
                <a:pos x="49" y="116"/>
              </a:cxn>
              <a:cxn ang="0">
                <a:pos x="39" y="129"/>
              </a:cxn>
              <a:cxn ang="0">
                <a:pos x="31" y="136"/>
              </a:cxn>
              <a:cxn ang="0">
                <a:pos x="23" y="118"/>
              </a:cxn>
              <a:cxn ang="0">
                <a:pos x="22" y="113"/>
              </a:cxn>
              <a:cxn ang="0">
                <a:pos x="36" y="101"/>
              </a:cxn>
              <a:cxn ang="0">
                <a:pos x="13" y="87"/>
              </a:cxn>
              <a:cxn ang="0">
                <a:pos x="4" y="94"/>
              </a:cxn>
              <a:cxn ang="0">
                <a:pos x="8" y="107"/>
              </a:cxn>
              <a:cxn ang="0">
                <a:pos x="8" y="129"/>
              </a:cxn>
              <a:cxn ang="0">
                <a:pos x="11" y="143"/>
              </a:cxn>
              <a:cxn ang="0">
                <a:pos x="2" y="164"/>
              </a:cxn>
              <a:cxn ang="0">
                <a:pos x="9" y="186"/>
              </a:cxn>
              <a:cxn ang="0">
                <a:pos x="15" y="205"/>
              </a:cxn>
              <a:cxn ang="0">
                <a:pos x="34" y="219"/>
              </a:cxn>
              <a:cxn ang="0">
                <a:pos x="26" y="232"/>
              </a:cxn>
              <a:cxn ang="0">
                <a:pos x="45" y="248"/>
              </a:cxn>
              <a:cxn ang="0">
                <a:pos x="59" y="256"/>
              </a:cxn>
              <a:cxn ang="0">
                <a:pos x="63" y="244"/>
              </a:cxn>
              <a:cxn ang="0">
                <a:pos x="63" y="224"/>
              </a:cxn>
              <a:cxn ang="0">
                <a:pos x="82" y="209"/>
              </a:cxn>
              <a:cxn ang="0">
                <a:pos x="109" y="196"/>
              </a:cxn>
              <a:cxn ang="0">
                <a:pos x="160" y="203"/>
              </a:cxn>
              <a:cxn ang="0">
                <a:pos x="191" y="222"/>
              </a:cxn>
              <a:cxn ang="0">
                <a:pos x="224" y="211"/>
              </a:cxn>
              <a:cxn ang="0">
                <a:pos x="275" y="216"/>
              </a:cxn>
              <a:cxn ang="0">
                <a:pos x="307" y="200"/>
              </a:cxn>
              <a:cxn ang="0">
                <a:pos x="329" y="239"/>
              </a:cxn>
              <a:cxn ang="0">
                <a:pos x="335" y="250"/>
              </a:cxn>
              <a:cxn ang="0">
                <a:pos x="360" y="203"/>
              </a:cxn>
              <a:cxn ang="0">
                <a:pos x="341" y="192"/>
              </a:cxn>
              <a:cxn ang="0">
                <a:pos x="371" y="164"/>
              </a:cxn>
              <a:cxn ang="0">
                <a:pos x="403" y="166"/>
              </a:cxn>
              <a:cxn ang="0">
                <a:pos x="421" y="155"/>
              </a:cxn>
              <a:cxn ang="0">
                <a:pos x="419" y="166"/>
              </a:cxn>
              <a:cxn ang="0">
                <a:pos x="416" y="202"/>
              </a:cxn>
              <a:cxn ang="0">
                <a:pos x="427" y="184"/>
              </a:cxn>
              <a:cxn ang="0">
                <a:pos x="435" y="161"/>
              </a:cxn>
              <a:cxn ang="0">
                <a:pos x="457" y="156"/>
              </a:cxn>
              <a:cxn ang="0">
                <a:pos x="479" y="140"/>
              </a:cxn>
            </a:cxnLst>
            <a:rect l="0" t="0" r="r" b="b"/>
            <a:pathLst>
              <a:path w="483" h="260">
                <a:moveTo>
                  <a:pt x="482" y="127"/>
                </a:moveTo>
                <a:cubicBezTo>
                  <a:pt x="483" y="96"/>
                  <a:pt x="483" y="96"/>
                  <a:pt x="483" y="96"/>
                </a:cubicBezTo>
                <a:cubicBezTo>
                  <a:pt x="480" y="95"/>
                  <a:pt x="480" y="95"/>
                  <a:pt x="480" y="95"/>
                </a:cubicBezTo>
                <a:cubicBezTo>
                  <a:pt x="478" y="94"/>
                  <a:pt x="478" y="94"/>
                  <a:pt x="478" y="94"/>
                </a:cubicBezTo>
                <a:cubicBezTo>
                  <a:pt x="478" y="94"/>
                  <a:pt x="474" y="90"/>
                  <a:pt x="474" y="90"/>
                </a:cubicBezTo>
                <a:cubicBezTo>
                  <a:pt x="473" y="89"/>
                  <a:pt x="470" y="89"/>
                  <a:pt x="470" y="89"/>
                </a:cubicBezTo>
                <a:cubicBezTo>
                  <a:pt x="463" y="88"/>
                  <a:pt x="463" y="88"/>
                  <a:pt x="463" y="88"/>
                </a:cubicBezTo>
                <a:cubicBezTo>
                  <a:pt x="459" y="87"/>
                  <a:pt x="459" y="87"/>
                  <a:pt x="459" y="87"/>
                </a:cubicBezTo>
                <a:cubicBezTo>
                  <a:pt x="456" y="87"/>
                  <a:pt x="456" y="87"/>
                  <a:pt x="456" y="87"/>
                </a:cubicBezTo>
                <a:cubicBezTo>
                  <a:pt x="454" y="87"/>
                  <a:pt x="454" y="87"/>
                  <a:pt x="454" y="87"/>
                </a:cubicBezTo>
                <a:cubicBezTo>
                  <a:pt x="455" y="95"/>
                  <a:pt x="455" y="95"/>
                  <a:pt x="455" y="95"/>
                </a:cubicBezTo>
                <a:cubicBezTo>
                  <a:pt x="455" y="95"/>
                  <a:pt x="451" y="97"/>
                  <a:pt x="451" y="97"/>
                </a:cubicBezTo>
                <a:cubicBezTo>
                  <a:pt x="450" y="97"/>
                  <a:pt x="448" y="94"/>
                  <a:pt x="448" y="94"/>
                </a:cubicBezTo>
                <a:cubicBezTo>
                  <a:pt x="445" y="91"/>
                  <a:pt x="445" y="91"/>
                  <a:pt x="445" y="91"/>
                </a:cubicBezTo>
                <a:cubicBezTo>
                  <a:pt x="445" y="89"/>
                  <a:pt x="445" y="89"/>
                  <a:pt x="445" y="89"/>
                </a:cubicBezTo>
                <a:cubicBezTo>
                  <a:pt x="440" y="89"/>
                  <a:pt x="440" y="89"/>
                  <a:pt x="440" y="89"/>
                </a:cubicBezTo>
                <a:cubicBezTo>
                  <a:pt x="437" y="90"/>
                  <a:pt x="437" y="90"/>
                  <a:pt x="437" y="90"/>
                </a:cubicBezTo>
                <a:cubicBezTo>
                  <a:pt x="431" y="89"/>
                  <a:pt x="431" y="89"/>
                  <a:pt x="431" y="89"/>
                </a:cubicBezTo>
                <a:cubicBezTo>
                  <a:pt x="426" y="89"/>
                  <a:pt x="426" y="89"/>
                  <a:pt x="426" y="89"/>
                </a:cubicBezTo>
                <a:cubicBezTo>
                  <a:pt x="423" y="90"/>
                  <a:pt x="423" y="90"/>
                  <a:pt x="423" y="90"/>
                </a:cubicBezTo>
                <a:cubicBezTo>
                  <a:pt x="419" y="87"/>
                  <a:pt x="419" y="87"/>
                  <a:pt x="419" y="87"/>
                </a:cubicBezTo>
                <a:cubicBezTo>
                  <a:pt x="419" y="80"/>
                  <a:pt x="419" y="80"/>
                  <a:pt x="419" y="80"/>
                </a:cubicBezTo>
                <a:cubicBezTo>
                  <a:pt x="413" y="77"/>
                  <a:pt x="413" y="77"/>
                  <a:pt x="413" y="77"/>
                </a:cubicBezTo>
                <a:cubicBezTo>
                  <a:pt x="403" y="77"/>
                  <a:pt x="403" y="77"/>
                  <a:pt x="403" y="77"/>
                </a:cubicBezTo>
                <a:cubicBezTo>
                  <a:pt x="394" y="77"/>
                  <a:pt x="394" y="77"/>
                  <a:pt x="394" y="77"/>
                </a:cubicBezTo>
                <a:cubicBezTo>
                  <a:pt x="393" y="75"/>
                  <a:pt x="393" y="75"/>
                  <a:pt x="393" y="75"/>
                </a:cubicBezTo>
                <a:cubicBezTo>
                  <a:pt x="392" y="72"/>
                  <a:pt x="392" y="72"/>
                  <a:pt x="392" y="72"/>
                </a:cubicBezTo>
                <a:cubicBezTo>
                  <a:pt x="386" y="69"/>
                  <a:pt x="386" y="69"/>
                  <a:pt x="386" y="69"/>
                </a:cubicBezTo>
                <a:cubicBezTo>
                  <a:pt x="386" y="64"/>
                  <a:pt x="386" y="64"/>
                  <a:pt x="386" y="64"/>
                </a:cubicBezTo>
                <a:cubicBezTo>
                  <a:pt x="362" y="59"/>
                  <a:pt x="362" y="59"/>
                  <a:pt x="362" y="59"/>
                </a:cubicBezTo>
                <a:cubicBezTo>
                  <a:pt x="361" y="61"/>
                  <a:pt x="361" y="61"/>
                  <a:pt x="361" y="61"/>
                </a:cubicBezTo>
                <a:cubicBezTo>
                  <a:pt x="356" y="65"/>
                  <a:pt x="356" y="65"/>
                  <a:pt x="356" y="65"/>
                </a:cubicBezTo>
                <a:cubicBezTo>
                  <a:pt x="357" y="71"/>
                  <a:pt x="357" y="71"/>
                  <a:pt x="357" y="71"/>
                </a:cubicBezTo>
                <a:cubicBezTo>
                  <a:pt x="351" y="73"/>
                  <a:pt x="351" y="73"/>
                  <a:pt x="351" y="73"/>
                </a:cubicBezTo>
                <a:cubicBezTo>
                  <a:pt x="347" y="72"/>
                  <a:pt x="347" y="72"/>
                  <a:pt x="347" y="72"/>
                </a:cubicBezTo>
                <a:cubicBezTo>
                  <a:pt x="342" y="70"/>
                  <a:pt x="342" y="70"/>
                  <a:pt x="342" y="70"/>
                </a:cubicBezTo>
                <a:cubicBezTo>
                  <a:pt x="340" y="72"/>
                  <a:pt x="340" y="72"/>
                  <a:pt x="340" y="72"/>
                </a:cubicBezTo>
                <a:cubicBezTo>
                  <a:pt x="336" y="71"/>
                  <a:pt x="336" y="71"/>
                  <a:pt x="336" y="71"/>
                </a:cubicBezTo>
                <a:cubicBezTo>
                  <a:pt x="332" y="68"/>
                  <a:pt x="332" y="68"/>
                  <a:pt x="332" y="68"/>
                </a:cubicBezTo>
                <a:cubicBezTo>
                  <a:pt x="331" y="74"/>
                  <a:pt x="331" y="74"/>
                  <a:pt x="331" y="74"/>
                </a:cubicBezTo>
                <a:cubicBezTo>
                  <a:pt x="328" y="78"/>
                  <a:pt x="328" y="78"/>
                  <a:pt x="328" y="78"/>
                </a:cubicBezTo>
                <a:cubicBezTo>
                  <a:pt x="323" y="73"/>
                  <a:pt x="323" y="73"/>
                  <a:pt x="323" y="73"/>
                </a:cubicBezTo>
                <a:cubicBezTo>
                  <a:pt x="320" y="67"/>
                  <a:pt x="320" y="67"/>
                  <a:pt x="320" y="67"/>
                </a:cubicBezTo>
                <a:cubicBezTo>
                  <a:pt x="323" y="60"/>
                  <a:pt x="323" y="60"/>
                  <a:pt x="323" y="60"/>
                </a:cubicBezTo>
                <a:cubicBezTo>
                  <a:pt x="323" y="57"/>
                  <a:pt x="323" y="57"/>
                  <a:pt x="323" y="57"/>
                </a:cubicBezTo>
                <a:cubicBezTo>
                  <a:pt x="320" y="52"/>
                  <a:pt x="320" y="52"/>
                  <a:pt x="320" y="52"/>
                </a:cubicBezTo>
                <a:cubicBezTo>
                  <a:pt x="316" y="51"/>
                  <a:pt x="316" y="51"/>
                  <a:pt x="316" y="51"/>
                </a:cubicBezTo>
                <a:cubicBezTo>
                  <a:pt x="312" y="51"/>
                  <a:pt x="312" y="51"/>
                  <a:pt x="312" y="51"/>
                </a:cubicBezTo>
                <a:cubicBezTo>
                  <a:pt x="310" y="49"/>
                  <a:pt x="310" y="49"/>
                  <a:pt x="310" y="49"/>
                </a:cubicBezTo>
                <a:cubicBezTo>
                  <a:pt x="306" y="46"/>
                  <a:pt x="306" y="46"/>
                  <a:pt x="306" y="46"/>
                </a:cubicBezTo>
                <a:cubicBezTo>
                  <a:pt x="303" y="50"/>
                  <a:pt x="303" y="50"/>
                  <a:pt x="303" y="50"/>
                </a:cubicBezTo>
                <a:cubicBezTo>
                  <a:pt x="301" y="55"/>
                  <a:pt x="301" y="55"/>
                  <a:pt x="301" y="55"/>
                </a:cubicBezTo>
                <a:cubicBezTo>
                  <a:pt x="292" y="55"/>
                  <a:pt x="292" y="55"/>
                  <a:pt x="292" y="55"/>
                </a:cubicBezTo>
                <a:cubicBezTo>
                  <a:pt x="287" y="53"/>
                  <a:pt x="287" y="53"/>
                  <a:pt x="287" y="53"/>
                </a:cubicBezTo>
                <a:cubicBezTo>
                  <a:pt x="286" y="49"/>
                  <a:pt x="286" y="49"/>
                  <a:pt x="286" y="49"/>
                </a:cubicBezTo>
                <a:cubicBezTo>
                  <a:pt x="277" y="49"/>
                  <a:pt x="277" y="49"/>
                  <a:pt x="277" y="49"/>
                </a:cubicBezTo>
                <a:cubicBezTo>
                  <a:pt x="272" y="52"/>
                  <a:pt x="272" y="52"/>
                  <a:pt x="272" y="52"/>
                </a:cubicBezTo>
                <a:cubicBezTo>
                  <a:pt x="271" y="49"/>
                  <a:pt x="271" y="49"/>
                  <a:pt x="271" y="49"/>
                </a:cubicBezTo>
                <a:cubicBezTo>
                  <a:pt x="268" y="45"/>
                  <a:pt x="268" y="45"/>
                  <a:pt x="268" y="45"/>
                </a:cubicBezTo>
                <a:cubicBezTo>
                  <a:pt x="264" y="44"/>
                  <a:pt x="264" y="44"/>
                  <a:pt x="264" y="44"/>
                </a:cubicBezTo>
                <a:cubicBezTo>
                  <a:pt x="259" y="49"/>
                  <a:pt x="259" y="49"/>
                  <a:pt x="259" y="49"/>
                </a:cubicBezTo>
                <a:cubicBezTo>
                  <a:pt x="253" y="52"/>
                  <a:pt x="253" y="52"/>
                  <a:pt x="253" y="52"/>
                </a:cubicBezTo>
                <a:cubicBezTo>
                  <a:pt x="247" y="57"/>
                  <a:pt x="247" y="57"/>
                  <a:pt x="247" y="57"/>
                </a:cubicBezTo>
                <a:cubicBezTo>
                  <a:pt x="251" y="51"/>
                  <a:pt x="251" y="51"/>
                  <a:pt x="251" y="51"/>
                </a:cubicBezTo>
                <a:cubicBezTo>
                  <a:pt x="255" y="48"/>
                  <a:pt x="255" y="48"/>
                  <a:pt x="255" y="48"/>
                </a:cubicBezTo>
                <a:cubicBezTo>
                  <a:pt x="262" y="39"/>
                  <a:pt x="262" y="39"/>
                  <a:pt x="262" y="39"/>
                </a:cubicBezTo>
                <a:cubicBezTo>
                  <a:pt x="266" y="35"/>
                  <a:pt x="266" y="35"/>
                  <a:pt x="266" y="35"/>
                </a:cubicBezTo>
                <a:cubicBezTo>
                  <a:pt x="270" y="29"/>
                  <a:pt x="270" y="29"/>
                  <a:pt x="270" y="29"/>
                </a:cubicBezTo>
                <a:cubicBezTo>
                  <a:pt x="268" y="19"/>
                  <a:pt x="268" y="19"/>
                  <a:pt x="268" y="19"/>
                </a:cubicBezTo>
                <a:cubicBezTo>
                  <a:pt x="260" y="12"/>
                  <a:pt x="260" y="12"/>
                  <a:pt x="260" y="12"/>
                </a:cubicBezTo>
                <a:cubicBezTo>
                  <a:pt x="254" y="11"/>
                  <a:pt x="254" y="11"/>
                  <a:pt x="254" y="11"/>
                </a:cubicBezTo>
                <a:cubicBezTo>
                  <a:pt x="254" y="8"/>
                  <a:pt x="254" y="8"/>
                  <a:pt x="254" y="8"/>
                </a:cubicBezTo>
                <a:cubicBezTo>
                  <a:pt x="249" y="1"/>
                  <a:pt x="249" y="1"/>
                  <a:pt x="249" y="1"/>
                </a:cubicBezTo>
                <a:cubicBezTo>
                  <a:pt x="249" y="1"/>
                  <a:pt x="242" y="0"/>
                  <a:pt x="241" y="0"/>
                </a:cubicBezTo>
                <a:cubicBezTo>
                  <a:pt x="241" y="1"/>
                  <a:pt x="233" y="9"/>
                  <a:pt x="233" y="9"/>
                </a:cubicBezTo>
                <a:cubicBezTo>
                  <a:pt x="231" y="16"/>
                  <a:pt x="231" y="16"/>
                  <a:pt x="231" y="16"/>
                </a:cubicBezTo>
                <a:cubicBezTo>
                  <a:pt x="222" y="22"/>
                  <a:pt x="222" y="22"/>
                  <a:pt x="222" y="22"/>
                </a:cubicBezTo>
                <a:cubicBezTo>
                  <a:pt x="216" y="19"/>
                  <a:pt x="216" y="19"/>
                  <a:pt x="216" y="19"/>
                </a:cubicBezTo>
                <a:cubicBezTo>
                  <a:pt x="206" y="23"/>
                  <a:pt x="206" y="23"/>
                  <a:pt x="206" y="23"/>
                </a:cubicBezTo>
                <a:cubicBezTo>
                  <a:pt x="195" y="29"/>
                  <a:pt x="195" y="29"/>
                  <a:pt x="195" y="29"/>
                </a:cubicBezTo>
                <a:cubicBezTo>
                  <a:pt x="190" y="35"/>
                  <a:pt x="190" y="35"/>
                  <a:pt x="190" y="35"/>
                </a:cubicBezTo>
                <a:cubicBezTo>
                  <a:pt x="190" y="35"/>
                  <a:pt x="189" y="46"/>
                  <a:pt x="188" y="46"/>
                </a:cubicBezTo>
                <a:cubicBezTo>
                  <a:pt x="187" y="46"/>
                  <a:pt x="172" y="50"/>
                  <a:pt x="172" y="50"/>
                </a:cubicBezTo>
                <a:cubicBezTo>
                  <a:pt x="169" y="54"/>
                  <a:pt x="169" y="54"/>
                  <a:pt x="169" y="54"/>
                </a:cubicBezTo>
                <a:cubicBezTo>
                  <a:pt x="169" y="54"/>
                  <a:pt x="171" y="63"/>
                  <a:pt x="170" y="64"/>
                </a:cubicBezTo>
                <a:cubicBezTo>
                  <a:pt x="170" y="64"/>
                  <a:pt x="167" y="63"/>
                  <a:pt x="167" y="63"/>
                </a:cubicBezTo>
                <a:cubicBezTo>
                  <a:pt x="162" y="61"/>
                  <a:pt x="162" y="61"/>
                  <a:pt x="162" y="61"/>
                </a:cubicBezTo>
                <a:cubicBezTo>
                  <a:pt x="162" y="61"/>
                  <a:pt x="160" y="65"/>
                  <a:pt x="158" y="66"/>
                </a:cubicBezTo>
                <a:cubicBezTo>
                  <a:pt x="155" y="67"/>
                  <a:pt x="155" y="62"/>
                  <a:pt x="155" y="62"/>
                </a:cubicBezTo>
                <a:cubicBezTo>
                  <a:pt x="152" y="59"/>
                  <a:pt x="152" y="59"/>
                  <a:pt x="152" y="59"/>
                </a:cubicBezTo>
                <a:cubicBezTo>
                  <a:pt x="150" y="59"/>
                  <a:pt x="150" y="59"/>
                  <a:pt x="150" y="59"/>
                </a:cubicBezTo>
                <a:cubicBezTo>
                  <a:pt x="148" y="65"/>
                  <a:pt x="148" y="65"/>
                  <a:pt x="148" y="65"/>
                </a:cubicBezTo>
                <a:cubicBezTo>
                  <a:pt x="148" y="65"/>
                  <a:pt x="148" y="70"/>
                  <a:pt x="148" y="70"/>
                </a:cubicBezTo>
                <a:cubicBezTo>
                  <a:pt x="149" y="71"/>
                  <a:pt x="148" y="79"/>
                  <a:pt x="148" y="79"/>
                </a:cubicBezTo>
                <a:cubicBezTo>
                  <a:pt x="145" y="80"/>
                  <a:pt x="145" y="80"/>
                  <a:pt x="145" y="80"/>
                </a:cubicBezTo>
                <a:cubicBezTo>
                  <a:pt x="143" y="76"/>
                  <a:pt x="143" y="76"/>
                  <a:pt x="143" y="76"/>
                </a:cubicBezTo>
                <a:cubicBezTo>
                  <a:pt x="145" y="68"/>
                  <a:pt x="145" y="68"/>
                  <a:pt x="145" y="68"/>
                </a:cubicBezTo>
                <a:cubicBezTo>
                  <a:pt x="144" y="63"/>
                  <a:pt x="144" y="63"/>
                  <a:pt x="144" y="63"/>
                </a:cubicBezTo>
                <a:cubicBezTo>
                  <a:pt x="143" y="58"/>
                  <a:pt x="143" y="58"/>
                  <a:pt x="143" y="58"/>
                </a:cubicBezTo>
                <a:cubicBezTo>
                  <a:pt x="137" y="56"/>
                  <a:pt x="137" y="56"/>
                  <a:pt x="137" y="56"/>
                </a:cubicBezTo>
                <a:cubicBezTo>
                  <a:pt x="131" y="56"/>
                  <a:pt x="131" y="56"/>
                  <a:pt x="131" y="56"/>
                </a:cubicBezTo>
                <a:cubicBezTo>
                  <a:pt x="128" y="70"/>
                  <a:pt x="128" y="70"/>
                  <a:pt x="128" y="70"/>
                </a:cubicBezTo>
                <a:cubicBezTo>
                  <a:pt x="125" y="73"/>
                  <a:pt x="125" y="73"/>
                  <a:pt x="125" y="73"/>
                </a:cubicBezTo>
                <a:cubicBezTo>
                  <a:pt x="123" y="76"/>
                  <a:pt x="123" y="76"/>
                  <a:pt x="123" y="76"/>
                </a:cubicBezTo>
                <a:cubicBezTo>
                  <a:pt x="126" y="81"/>
                  <a:pt x="126" y="81"/>
                  <a:pt x="126" y="81"/>
                </a:cubicBezTo>
                <a:cubicBezTo>
                  <a:pt x="125" y="86"/>
                  <a:pt x="125" y="86"/>
                  <a:pt x="125" y="86"/>
                </a:cubicBezTo>
                <a:cubicBezTo>
                  <a:pt x="126" y="88"/>
                  <a:pt x="126" y="88"/>
                  <a:pt x="126" y="88"/>
                </a:cubicBezTo>
                <a:cubicBezTo>
                  <a:pt x="132" y="94"/>
                  <a:pt x="132" y="94"/>
                  <a:pt x="132" y="94"/>
                </a:cubicBezTo>
                <a:cubicBezTo>
                  <a:pt x="128" y="101"/>
                  <a:pt x="128" y="101"/>
                  <a:pt x="128" y="101"/>
                </a:cubicBezTo>
                <a:cubicBezTo>
                  <a:pt x="121" y="94"/>
                  <a:pt x="121" y="94"/>
                  <a:pt x="121" y="94"/>
                </a:cubicBezTo>
                <a:cubicBezTo>
                  <a:pt x="113" y="88"/>
                  <a:pt x="113" y="88"/>
                  <a:pt x="113" y="88"/>
                </a:cubicBezTo>
                <a:cubicBezTo>
                  <a:pt x="108" y="88"/>
                  <a:pt x="108" y="88"/>
                  <a:pt x="108" y="88"/>
                </a:cubicBezTo>
                <a:cubicBezTo>
                  <a:pt x="103" y="88"/>
                  <a:pt x="103" y="88"/>
                  <a:pt x="103" y="88"/>
                </a:cubicBezTo>
                <a:cubicBezTo>
                  <a:pt x="104" y="95"/>
                  <a:pt x="104" y="95"/>
                  <a:pt x="104" y="95"/>
                </a:cubicBezTo>
                <a:cubicBezTo>
                  <a:pt x="102" y="96"/>
                  <a:pt x="102" y="96"/>
                  <a:pt x="102" y="96"/>
                </a:cubicBezTo>
                <a:cubicBezTo>
                  <a:pt x="98" y="95"/>
                  <a:pt x="98" y="95"/>
                  <a:pt x="98" y="95"/>
                </a:cubicBezTo>
                <a:cubicBezTo>
                  <a:pt x="93" y="97"/>
                  <a:pt x="93" y="97"/>
                  <a:pt x="93" y="97"/>
                </a:cubicBezTo>
                <a:cubicBezTo>
                  <a:pt x="89" y="98"/>
                  <a:pt x="89" y="98"/>
                  <a:pt x="89" y="98"/>
                </a:cubicBezTo>
                <a:cubicBezTo>
                  <a:pt x="85" y="99"/>
                  <a:pt x="85" y="99"/>
                  <a:pt x="85" y="99"/>
                </a:cubicBezTo>
                <a:cubicBezTo>
                  <a:pt x="83" y="97"/>
                  <a:pt x="83" y="97"/>
                  <a:pt x="83" y="97"/>
                </a:cubicBezTo>
                <a:cubicBezTo>
                  <a:pt x="79" y="98"/>
                  <a:pt x="79" y="98"/>
                  <a:pt x="79" y="98"/>
                </a:cubicBezTo>
                <a:cubicBezTo>
                  <a:pt x="73" y="102"/>
                  <a:pt x="73" y="102"/>
                  <a:pt x="73" y="102"/>
                </a:cubicBezTo>
                <a:cubicBezTo>
                  <a:pt x="66" y="106"/>
                  <a:pt x="66" y="106"/>
                  <a:pt x="66" y="106"/>
                </a:cubicBezTo>
                <a:cubicBezTo>
                  <a:pt x="64" y="107"/>
                  <a:pt x="64" y="107"/>
                  <a:pt x="64" y="107"/>
                </a:cubicBezTo>
                <a:cubicBezTo>
                  <a:pt x="62" y="112"/>
                  <a:pt x="62" y="112"/>
                  <a:pt x="62" y="112"/>
                </a:cubicBezTo>
                <a:cubicBezTo>
                  <a:pt x="59" y="112"/>
                  <a:pt x="59" y="112"/>
                  <a:pt x="59" y="112"/>
                </a:cubicBezTo>
                <a:cubicBezTo>
                  <a:pt x="56" y="109"/>
                  <a:pt x="56" y="109"/>
                  <a:pt x="56" y="109"/>
                </a:cubicBezTo>
                <a:cubicBezTo>
                  <a:pt x="57" y="106"/>
                  <a:pt x="57" y="106"/>
                  <a:pt x="57" y="106"/>
                </a:cubicBezTo>
                <a:cubicBezTo>
                  <a:pt x="60" y="104"/>
                  <a:pt x="60" y="104"/>
                  <a:pt x="60" y="104"/>
                </a:cubicBezTo>
                <a:cubicBezTo>
                  <a:pt x="59" y="100"/>
                  <a:pt x="59" y="100"/>
                  <a:pt x="59" y="100"/>
                </a:cubicBezTo>
                <a:cubicBezTo>
                  <a:pt x="55" y="99"/>
                  <a:pt x="55" y="99"/>
                  <a:pt x="55" y="99"/>
                </a:cubicBezTo>
                <a:cubicBezTo>
                  <a:pt x="53" y="99"/>
                  <a:pt x="53" y="99"/>
                  <a:pt x="53" y="99"/>
                </a:cubicBezTo>
                <a:cubicBezTo>
                  <a:pt x="50" y="98"/>
                  <a:pt x="50" y="98"/>
                  <a:pt x="50" y="98"/>
                </a:cubicBezTo>
                <a:cubicBezTo>
                  <a:pt x="52" y="102"/>
                  <a:pt x="52" y="102"/>
                  <a:pt x="52" y="102"/>
                </a:cubicBezTo>
                <a:cubicBezTo>
                  <a:pt x="52" y="109"/>
                  <a:pt x="52" y="109"/>
                  <a:pt x="52" y="109"/>
                </a:cubicBezTo>
                <a:cubicBezTo>
                  <a:pt x="54" y="112"/>
                  <a:pt x="54" y="112"/>
                  <a:pt x="54" y="112"/>
                </a:cubicBezTo>
                <a:cubicBezTo>
                  <a:pt x="52" y="118"/>
                  <a:pt x="52" y="118"/>
                  <a:pt x="52" y="118"/>
                </a:cubicBezTo>
                <a:cubicBezTo>
                  <a:pt x="49" y="116"/>
                  <a:pt x="49" y="116"/>
                  <a:pt x="49" y="116"/>
                </a:cubicBezTo>
                <a:cubicBezTo>
                  <a:pt x="46" y="116"/>
                  <a:pt x="46" y="116"/>
                  <a:pt x="46" y="116"/>
                </a:cubicBezTo>
                <a:cubicBezTo>
                  <a:pt x="43" y="118"/>
                  <a:pt x="43" y="118"/>
                  <a:pt x="43" y="118"/>
                </a:cubicBezTo>
                <a:cubicBezTo>
                  <a:pt x="40" y="121"/>
                  <a:pt x="40" y="121"/>
                  <a:pt x="40" y="121"/>
                </a:cubicBezTo>
                <a:cubicBezTo>
                  <a:pt x="38" y="123"/>
                  <a:pt x="38" y="123"/>
                  <a:pt x="38" y="123"/>
                </a:cubicBezTo>
                <a:cubicBezTo>
                  <a:pt x="41" y="130"/>
                  <a:pt x="41" y="130"/>
                  <a:pt x="41" y="130"/>
                </a:cubicBezTo>
                <a:cubicBezTo>
                  <a:pt x="41" y="130"/>
                  <a:pt x="39" y="129"/>
                  <a:pt x="39" y="129"/>
                </a:cubicBezTo>
                <a:cubicBezTo>
                  <a:pt x="38" y="128"/>
                  <a:pt x="33" y="128"/>
                  <a:pt x="33" y="128"/>
                </a:cubicBezTo>
                <a:cubicBezTo>
                  <a:pt x="30" y="127"/>
                  <a:pt x="30" y="127"/>
                  <a:pt x="30" y="127"/>
                </a:cubicBezTo>
                <a:cubicBezTo>
                  <a:pt x="30" y="129"/>
                  <a:pt x="30" y="129"/>
                  <a:pt x="30" y="129"/>
                </a:cubicBezTo>
                <a:cubicBezTo>
                  <a:pt x="32" y="132"/>
                  <a:pt x="32" y="132"/>
                  <a:pt x="32" y="132"/>
                </a:cubicBezTo>
                <a:cubicBezTo>
                  <a:pt x="33" y="135"/>
                  <a:pt x="33" y="135"/>
                  <a:pt x="33" y="135"/>
                </a:cubicBezTo>
                <a:cubicBezTo>
                  <a:pt x="31" y="136"/>
                  <a:pt x="31" y="136"/>
                  <a:pt x="31" y="136"/>
                </a:cubicBezTo>
                <a:cubicBezTo>
                  <a:pt x="26" y="133"/>
                  <a:pt x="26" y="133"/>
                  <a:pt x="26" y="133"/>
                </a:cubicBezTo>
                <a:cubicBezTo>
                  <a:pt x="23" y="130"/>
                  <a:pt x="23" y="130"/>
                  <a:pt x="23" y="130"/>
                </a:cubicBezTo>
                <a:cubicBezTo>
                  <a:pt x="23" y="128"/>
                  <a:pt x="23" y="128"/>
                  <a:pt x="23" y="128"/>
                </a:cubicBezTo>
                <a:cubicBezTo>
                  <a:pt x="21" y="123"/>
                  <a:pt x="21" y="123"/>
                  <a:pt x="21" y="123"/>
                </a:cubicBezTo>
                <a:cubicBezTo>
                  <a:pt x="23" y="121"/>
                  <a:pt x="23" y="121"/>
                  <a:pt x="23" y="121"/>
                </a:cubicBezTo>
                <a:cubicBezTo>
                  <a:pt x="23" y="118"/>
                  <a:pt x="23" y="118"/>
                  <a:pt x="23" y="118"/>
                </a:cubicBezTo>
                <a:cubicBezTo>
                  <a:pt x="19" y="116"/>
                  <a:pt x="19" y="116"/>
                  <a:pt x="19" y="116"/>
                </a:cubicBezTo>
                <a:cubicBezTo>
                  <a:pt x="15" y="113"/>
                  <a:pt x="15" y="113"/>
                  <a:pt x="15" y="113"/>
                </a:cubicBezTo>
                <a:cubicBezTo>
                  <a:pt x="14" y="111"/>
                  <a:pt x="14" y="111"/>
                  <a:pt x="14" y="111"/>
                </a:cubicBezTo>
                <a:cubicBezTo>
                  <a:pt x="16" y="111"/>
                  <a:pt x="16" y="111"/>
                  <a:pt x="16" y="111"/>
                </a:cubicBezTo>
                <a:cubicBezTo>
                  <a:pt x="18" y="112"/>
                  <a:pt x="18" y="112"/>
                  <a:pt x="18" y="112"/>
                </a:cubicBezTo>
                <a:cubicBezTo>
                  <a:pt x="18" y="112"/>
                  <a:pt x="22" y="113"/>
                  <a:pt x="22" y="113"/>
                </a:cubicBezTo>
                <a:cubicBezTo>
                  <a:pt x="23" y="113"/>
                  <a:pt x="24" y="116"/>
                  <a:pt x="24" y="116"/>
                </a:cubicBezTo>
                <a:cubicBezTo>
                  <a:pt x="31" y="118"/>
                  <a:pt x="31" y="118"/>
                  <a:pt x="31" y="118"/>
                </a:cubicBezTo>
                <a:cubicBezTo>
                  <a:pt x="38" y="117"/>
                  <a:pt x="38" y="117"/>
                  <a:pt x="38" y="117"/>
                </a:cubicBezTo>
                <a:cubicBezTo>
                  <a:pt x="42" y="114"/>
                  <a:pt x="42" y="114"/>
                  <a:pt x="42" y="114"/>
                </a:cubicBezTo>
                <a:cubicBezTo>
                  <a:pt x="43" y="109"/>
                  <a:pt x="43" y="109"/>
                  <a:pt x="43" y="109"/>
                </a:cubicBezTo>
                <a:cubicBezTo>
                  <a:pt x="36" y="101"/>
                  <a:pt x="36" y="101"/>
                  <a:pt x="36" y="101"/>
                </a:cubicBezTo>
                <a:cubicBezTo>
                  <a:pt x="30" y="97"/>
                  <a:pt x="30" y="97"/>
                  <a:pt x="30" y="97"/>
                </a:cubicBezTo>
                <a:cubicBezTo>
                  <a:pt x="26" y="93"/>
                  <a:pt x="26" y="93"/>
                  <a:pt x="26" y="93"/>
                </a:cubicBezTo>
                <a:cubicBezTo>
                  <a:pt x="20" y="91"/>
                  <a:pt x="20" y="91"/>
                  <a:pt x="20" y="91"/>
                </a:cubicBezTo>
                <a:cubicBezTo>
                  <a:pt x="17" y="90"/>
                  <a:pt x="17" y="90"/>
                  <a:pt x="17" y="90"/>
                </a:cubicBezTo>
                <a:cubicBezTo>
                  <a:pt x="17" y="87"/>
                  <a:pt x="17" y="87"/>
                  <a:pt x="17" y="87"/>
                </a:cubicBezTo>
                <a:cubicBezTo>
                  <a:pt x="13" y="87"/>
                  <a:pt x="13" y="87"/>
                  <a:pt x="13" y="87"/>
                </a:cubicBezTo>
                <a:cubicBezTo>
                  <a:pt x="10" y="87"/>
                  <a:pt x="10" y="87"/>
                  <a:pt x="10" y="87"/>
                </a:cubicBezTo>
                <a:cubicBezTo>
                  <a:pt x="9" y="87"/>
                  <a:pt x="9" y="87"/>
                  <a:pt x="9" y="87"/>
                </a:cubicBezTo>
                <a:cubicBezTo>
                  <a:pt x="8" y="89"/>
                  <a:pt x="8" y="89"/>
                  <a:pt x="8" y="89"/>
                </a:cubicBezTo>
                <a:cubicBezTo>
                  <a:pt x="4" y="93"/>
                  <a:pt x="4" y="93"/>
                  <a:pt x="4" y="93"/>
                </a:cubicBezTo>
                <a:cubicBezTo>
                  <a:pt x="4" y="93"/>
                  <a:pt x="4" y="93"/>
                  <a:pt x="4" y="93"/>
                </a:cubicBezTo>
                <a:cubicBezTo>
                  <a:pt x="4" y="94"/>
                  <a:pt x="4" y="94"/>
                  <a:pt x="4" y="94"/>
                </a:cubicBezTo>
                <a:cubicBezTo>
                  <a:pt x="3" y="95"/>
                  <a:pt x="3" y="95"/>
                  <a:pt x="3" y="95"/>
                </a:cubicBezTo>
                <a:cubicBezTo>
                  <a:pt x="3" y="96"/>
                  <a:pt x="3" y="96"/>
                  <a:pt x="3" y="96"/>
                </a:cubicBezTo>
                <a:cubicBezTo>
                  <a:pt x="2" y="99"/>
                  <a:pt x="2" y="99"/>
                  <a:pt x="2" y="99"/>
                </a:cubicBezTo>
                <a:cubicBezTo>
                  <a:pt x="3" y="100"/>
                  <a:pt x="3" y="100"/>
                  <a:pt x="3" y="100"/>
                </a:cubicBezTo>
                <a:cubicBezTo>
                  <a:pt x="6" y="102"/>
                  <a:pt x="6" y="102"/>
                  <a:pt x="6" y="102"/>
                </a:cubicBezTo>
                <a:cubicBezTo>
                  <a:pt x="8" y="107"/>
                  <a:pt x="8" y="107"/>
                  <a:pt x="8" y="107"/>
                </a:cubicBezTo>
                <a:cubicBezTo>
                  <a:pt x="4" y="112"/>
                  <a:pt x="4" y="112"/>
                  <a:pt x="4" y="112"/>
                </a:cubicBezTo>
                <a:cubicBezTo>
                  <a:pt x="8" y="122"/>
                  <a:pt x="8" y="122"/>
                  <a:pt x="8" y="122"/>
                </a:cubicBezTo>
                <a:cubicBezTo>
                  <a:pt x="6" y="124"/>
                  <a:pt x="6" y="124"/>
                  <a:pt x="6" y="124"/>
                </a:cubicBezTo>
                <a:cubicBezTo>
                  <a:pt x="7" y="126"/>
                  <a:pt x="7" y="126"/>
                  <a:pt x="7" y="126"/>
                </a:cubicBezTo>
                <a:cubicBezTo>
                  <a:pt x="6" y="127"/>
                  <a:pt x="6" y="127"/>
                  <a:pt x="6" y="127"/>
                </a:cubicBezTo>
                <a:cubicBezTo>
                  <a:pt x="8" y="129"/>
                  <a:pt x="8" y="129"/>
                  <a:pt x="8" y="129"/>
                </a:cubicBezTo>
                <a:cubicBezTo>
                  <a:pt x="8" y="129"/>
                  <a:pt x="7" y="131"/>
                  <a:pt x="7" y="131"/>
                </a:cubicBezTo>
                <a:cubicBezTo>
                  <a:pt x="8" y="131"/>
                  <a:pt x="9" y="133"/>
                  <a:pt x="9" y="133"/>
                </a:cubicBezTo>
                <a:cubicBezTo>
                  <a:pt x="8" y="137"/>
                  <a:pt x="8" y="137"/>
                  <a:pt x="8" y="137"/>
                </a:cubicBezTo>
                <a:cubicBezTo>
                  <a:pt x="10" y="140"/>
                  <a:pt x="10" y="140"/>
                  <a:pt x="10" y="140"/>
                </a:cubicBezTo>
                <a:cubicBezTo>
                  <a:pt x="12" y="141"/>
                  <a:pt x="12" y="141"/>
                  <a:pt x="12" y="141"/>
                </a:cubicBezTo>
                <a:cubicBezTo>
                  <a:pt x="11" y="143"/>
                  <a:pt x="11" y="143"/>
                  <a:pt x="11" y="143"/>
                </a:cubicBezTo>
                <a:cubicBezTo>
                  <a:pt x="0" y="157"/>
                  <a:pt x="0" y="157"/>
                  <a:pt x="0" y="157"/>
                </a:cubicBezTo>
                <a:cubicBezTo>
                  <a:pt x="2" y="157"/>
                  <a:pt x="2" y="157"/>
                  <a:pt x="2" y="157"/>
                </a:cubicBezTo>
                <a:cubicBezTo>
                  <a:pt x="4" y="158"/>
                  <a:pt x="4" y="158"/>
                  <a:pt x="4" y="158"/>
                </a:cubicBezTo>
                <a:cubicBezTo>
                  <a:pt x="4" y="163"/>
                  <a:pt x="4" y="163"/>
                  <a:pt x="4" y="163"/>
                </a:cubicBezTo>
                <a:cubicBezTo>
                  <a:pt x="1" y="163"/>
                  <a:pt x="1" y="163"/>
                  <a:pt x="1" y="163"/>
                </a:cubicBezTo>
                <a:cubicBezTo>
                  <a:pt x="2" y="164"/>
                  <a:pt x="2" y="164"/>
                  <a:pt x="2" y="164"/>
                </a:cubicBezTo>
                <a:cubicBezTo>
                  <a:pt x="1" y="168"/>
                  <a:pt x="1" y="168"/>
                  <a:pt x="1" y="168"/>
                </a:cubicBezTo>
                <a:cubicBezTo>
                  <a:pt x="1" y="171"/>
                  <a:pt x="1" y="171"/>
                  <a:pt x="1" y="171"/>
                </a:cubicBezTo>
                <a:cubicBezTo>
                  <a:pt x="0" y="178"/>
                  <a:pt x="0" y="178"/>
                  <a:pt x="0" y="178"/>
                </a:cubicBezTo>
                <a:cubicBezTo>
                  <a:pt x="2" y="183"/>
                  <a:pt x="2" y="183"/>
                  <a:pt x="2" y="183"/>
                </a:cubicBezTo>
                <a:cubicBezTo>
                  <a:pt x="6" y="185"/>
                  <a:pt x="6" y="185"/>
                  <a:pt x="6" y="185"/>
                </a:cubicBezTo>
                <a:cubicBezTo>
                  <a:pt x="9" y="186"/>
                  <a:pt x="9" y="186"/>
                  <a:pt x="9" y="186"/>
                </a:cubicBezTo>
                <a:cubicBezTo>
                  <a:pt x="13" y="195"/>
                  <a:pt x="13" y="195"/>
                  <a:pt x="13" y="195"/>
                </a:cubicBezTo>
                <a:cubicBezTo>
                  <a:pt x="16" y="197"/>
                  <a:pt x="16" y="197"/>
                  <a:pt x="16" y="197"/>
                </a:cubicBezTo>
                <a:cubicBezTo>
                  <a:pt x="15" y="199"/>
                  <a:pt x="15" y="199"/>
                  <a:pt x="15" y="199"/>
                </a:cubicBezTo>
                <a:cubicBezTo>
                  <a:pt x="12" y="201"/>
                  <a:pt x="12" y="201"/>
                  <a:pt x="12" y="201"/>
                </a:cubicBezTo>
                <a:cubicBezTo>
                  <a:pt x="13" y="204"/>
                  <a:pt x="13" y="204"/>
                  <a:pt x="13" y="204"/>
                </a:cubicBezTo>
                <a:cubicBezTo>
                  <a:pt x="15" y="205"/>
                  <a:pt x="15" y="205"/>
                  <a:pt x="15" y="205"/>
                </a:cubicBezTo>
                <a:cubicBezTo>
                  <a:pt x="18" y="205"/>
                  <a:pt x="18" y="205"/>
                  <a:pt x="18" y="205"/>
                </a:cubicBezTo>
                <a:cubicBezTo>
                  <a:pt x="21" y="208"/>
                  <a:pt x="21" y="208"/>
                  <a:pt x="21" y="208"/>
                </a:cubicBezTo>
                <a:cubicBezTo>
                  <a:pt x="22" y="209"/>
                  <a:pt x="22" y="209"/>
                  <a:pt x="22" y="209"/>
                </a:cubicBezTo>
                <a:cubicBezTo>
                  <a:pt x="34" y="214"/>
                  <a:pt x="34" y="214"/>
                  <a:pt x="34" y="214"/>
                </a:cubicBezTo>
                <a:cubicBezTo>
                  <a:pt x="35" y="214"/>
                  <a:pt x="35" y="214"/>
                  <a:pt x="35" y="214"/>
                </a:cubicBezTo>
                <a:cubicBezTo>
                  <a:pt x="34" y="219"/>
                  <a:pt x="34" y="219"/>
                  <a:pt x="34" y="219"/>
                </a:cubicBezTo>
                <a:cubicBezTo>
                  <a:pt x="32" y="220"/>
                  <a:pt x="32" y="220"/>
                  <a:pt x="32" y="220"/>
                </a:cubicBezTo>
                <a:cubicBezTo>
                  <a:pt x="30" y="223"/>
                  <a:pt x="30" y="223"/>
                  <a:pt x="30" y="223"/>
                </a:cubicBezTo>
                <a:cubicBezTo>
                  <a:pt x="28" y="225"/>
                  <a:pt x="28" y="225"/>
                  <a:pt x="28" y="225"/>
                </a:cubicBezTo>
                <a:cubicBezTo>
                  <a:pt x="31" y="224"/>
                  <a:pt x="31" y="224"/>
                  <a:pt x="31" y="224"/>
                </a:cubicBezTo>
                <a:cubicBezTo>
                  <a:pt x="29" y="228"/>
                  <a:pt x="29" y="228"/>
                  <a:pt x="29" y="228"/>
                </a:cubicBezTo>
                <a:cubicBezTo>
                  <a:pt x="26" y="232"/>
                  <a:pt x="26" y="232"/>
                  <a:pt x="26" y="232"/>
                </a:cubicBezTo>
                <a:cubicBezTo>
                  <a:pt x="29" y="236"/>
                  <a:pt x="29" y="236"/>
                  <a:pt x="29" y="236"/>
                </a:cubicBezTo>
                <a:cubicBezTo>
                  <a:pt x="35" y="239"/>
                  <a:pt x="35" y="239"/>
                  <a:pt x="35" y="239"/>
                </a:cubicBezTo>
                <a:cubicBezTo>
                  <a:pt x="40" y="244"/>
                  <a:pt x="40" y="244"/>
                  <a:pt x="40" y="244"/>
                </a:cubicBezTo>
                <a:cubicBezTo>
                  <a:pt x="40" y="247"/>
                  <a:pt x="40" y="247"/>
                  <a:pt x="40" y="247"/>
                </a:cubicBezTo>
                <a:cubicBezTo>
                  <a:pt x="42" y="248"/>
                  <a:pt x="42" y="248"/>
                  <a:pt x="42" y="248"/>
                </a:cubicBezTo>
                <a:cubicBezTo>
                  <a:pt x="45" y="248"/>
                  <a:pt x="45" y="248"/>
                  <a:pt x="45" y="248"/>
                </a:cubicBezTo>
                <a:cubicBezTo>
                  <a:pt x="47" y="250"/>
                  <a:pt x="47" y="250"/>
                  <a:pt x="47" y="250"/>
                </a:cubicBezTo>
                <a:cubicBezTo>
                  <a:pt x="50" y="255"/>
                  <a:pt x="50" y="255"/>
                  <a:pt x="50" y="255"/>
                </a:cubicBezTo>
                <a:cubicBezTo>
                  <a:pt x="49" y="256"/>
                  <a:pt x="49" y="256"/>
                  <a:pt x="49" y="256"/>
                </a:cubicBezTo>
                <a:cubicBezTo>
                  <a:pt x="52" y="259"/>
                  <a:pt x="52" y="259"/>
                  <a:pt x="52" y="259"/>
                </a:cubicBezTo>
                <a:cubicBezTo>
                  <a:pt x="56" y="259"/>
                  <a:pt x="56" y="259"/>
                  <a:pt x="56" y="259"/>
                </a:cubicBezTo>
                <a:cubicBezTo>
                  <a:pt x="59" y="256"/>
                  <a:pt x="59" y="256"/>
                  <a:pt x="59" y="256"/>
                </a:cubicBezTo>
                <a:cubicBezTo>
                  <a:pt x="61" y="258"/>
                  <a:pt x="61" y="258"/>
                  <a:pt x="61" y="258"/>
                </a:cubicBezTo>
                <a:cubicBezTo>
                  <a:pt x="61" y="260"/>
                  <a:pt x="61" y="260"/>
                  <a:pt x="61" y="260"/>
                </a:cubicBezTo>
                <a:cubicBezTo>
                  <a:pt x="62" y="260"/>
                  <a:pt x="62" y="260"/>
                  <a:pt x="62" y="260"/>
                </a:cubicBezTo>
                <a:cubicBezTo>
                  <a:pt x="64" y="257"/>
                  <a:pt x="64" y="257"/>
                  <a:pt x="64" y="257"/>
                </a:cubicBezTo>
                <a:cubicBezTo>
                  <a:pt x="67" y="253"/>
                  <a:pt x="67" y="253"/>
                  <a:pt x="67" y="253"/>
                </a:cubicBezTo>
                <a:cubicBezTo>
                  <a:pt x="67" y="253"/>
                  <a:pt x="64" y="244"/>
                  <a:pt x="63" y="244"/>
                </a:cubicBezTo>
                <a:cubicBezTo>
                  <a:pt x="62" y="243"/>
                  <a:pt x="56" y="235"/>
                  <a:pt x="56" y="235"/>
                </a:cubicBezTo>
                <a:cubicBezTo>
                  <a:pt x="59" y="229"/>
                  <a:pt x="59" y="229"/>
                  <a:pt x="59" y="229"/>
                </a:cubicBezTo>
                <a:cubicBezTo>
                  <a:pt x="63" y="226"/>
                  <a:pt x="63" y="226"/>
                  <a:pt x="63" y="226"/>
                </a:cubicBezTo>
                <a:cubicBezTo>
                  <a:pt x="63" y="225"/>
                  <a:pt x="63" y="225"/>
                  <a:pt x="63" y="225"/>
                </a:cubicBezTo>
                <a:cubicBezTo>
                  <a:pt x="64" y="226"/>
                  <a:pt x="64" y="226"/>
                  <a:pt x="64" y="226"/>
                </a:cubicBezTo>
                <a:cubicBezTo>
                  <a:pt x="63" y="224"/>
                  <a:pt x="63" y="224"/>
                  <a:pt x="63" y="224"/>
                </a:cubicBezTo>
                <a:cubicBezTo>
                  <a:pt x="63" y="224"/>
                  <a:pt x="63" y="224"/>
                  <a:pt x="63" y="224"/>
                </a:cubicBezTo>
                <a:cubicBezTo>
                  <a:pt x="63" y="224"/>
                  <a:pt x="63" y="224"/>
                  <a:pt x="63" y="224"/>
                </a:cubicBezTo>
                <a:cubicBezTo>
                  <a:pt x="60" y="222"/>
                  <a:pt x="60" y="222"/>
                  <a:pt x="60" y="222"/>
                </a:cubicBezTo>
                <a:cubicBezTo>
                  <a:pt x="63" y="214"/>
                  <a:pt x="63" y="214"/>
                  <a:pt x="63" y="214"/>
                </a:cubicBezTo>
                <a:cubicBezTo>
                  <a:pt x="73" y="210"/>
                  <a:pt x="73" y="210"/>
                  <a:pt x="73" y="210"/>
                </a:cubicBezTo>
                <a:cubicBezTo>
                  <a:pt x="82" y="209"/>
                  <a:pt x="82" y="209"/>
                  <a:pt x="82" y="209"/>
                </a:cubicBezTo>
                <a:cubicBezTo>
                  <a:pt x="87" y="212"/>
                  <a:pt x="87" y="212"/>
                  <a:pt x="87" y="212"/>
                </a:cubicBezTo>
                <a:cubicBezTo>
                  <a:pt x="93" y="211"/>
                  <a:pt x="93" y="211"/>
                  <a:pt x="93" y="211"/>
                </a:cubicBezTo>
                <a:cubicBezTo>
                  <a:pt x="100" y="213"/>
                  <a:pt x="100" y="213"/>
                  <a:pt x="100" y="213"/>
                </a:cubicBezTo>
                <a:cubicBezTo>
                  <a:pt x="107" y="211"/>
                  <a:pt x="107" y="211"/>
                  <a:pt x="107" y="211"/>
                </a:cubicBezTo>
                <a:cubicBezTo>
                  <a:pt x="105" y="205"/>
                  <a:pt x="105" y="205"/>
                  <a:pt x="105" y="205"/>
                </a:cubicBezTo>
                <a:cubicBezTo>
                  <a:pt x="109" y="196"/>
                  <a:pt x="109" y="196"/>
                  <a:pt x="109" y="196"/>
                </a:cubicBezTo>
                <a:cubicBezTo>
                  <a:pt x="122" y="191"/>
                  <a:pt x="122" y="191"/>
                  <a:pt x="122" y="191"/>
                </a:cubicBezTo>
                <a:cubicBezTo>
                  <a:pt x="134" y="189"/>
                  <a:pt x="134" y="189"/>
                  <a:pt x="134" y="189"/>
                </a:cubicBezTo>
                <a:cubicBezTo>
                  <a:pt x="142" y="198"/>
                  <a:pt x="142" y="198"/>
                  <a:pt x="142" y="198"/>
                </a:cubicBezTo>
                <a:cubicBezTo>
                  <a:pt x="151" y="195"/>
                  <a:pt x="151" y="195"/>
                  <a:pt x="151" y="195"/>
                </a:cubicBezTo>
                <a:cubicBezTo>
                  <a:pt x="156" y="194"/>
                  <a:pt x="156" y="194"/>
                  <a:pt x="156" y="194"/>
                </a:cubicBezTo>
                <a:cubicBezTo>
                  <a:pt x="160" y="203"/>
                  <a:pt x="160" y="203"/>
                  <a:pt x="160" y="203"/>
                </a:cubicBezTo>
                <a:cubicBezTo>
                  <a:pt x="164" y="212"/>
                  <a:pt x="164" y="212"/>
                  <a:pt x="164" y="212"/>
                </a:cubicBezTo>
                <a:cubicBezTo>
                  <a:pt x="174" y="212"/>
                  <a:pt x="174" y="212"/>
                  <a:pt x="174" y="212"/>
                </a:cubicBezTo>
                <a:cubicBezTo>
                  <a:pt x="182" y="216"/>
                  <a:pt x="182" y="216"/>
                  <a:pt x="182" y="216"/>
                </a:cubicBezTo>
                <a:cubicBezTo>
                  <a:pt x="189" y="217"/>
                  <a:pt x="189" y="217"/>
                  <a:pt x="189" y="217"/>
                </a:cubicBezTo>
                <a:cubicBezTo>
                  <a:pt x="189" y="223"/>
                  <a:pt x="189" y="223"/>
                  <a:pt x="189" y="223"/>
                </a:cubicBezTo>
                <a:cubicBezTo>
                  <a:pt x="191" y="222"/>
                  <a:pt x="191" y="222"/>
                  <a:pt x="191" y="222"/>
                </a:cubicBezTo>
                <a:cubicBezTo>
                  <a:pt x="192" y="223"/>
                  <a:pt x="192" y="223"/>
                  <a:pt x="192" y="223"/>
                </a:cubicBezTo>
                <a:cubicBezTo>
                  <a:pt x="194" y="219"/>
                  <a:pt x="194" y="219"/>
                  <a:pt x="194" y="219"/>
                </a:cubicBezTo>
                <a:cubicBezTo>
                  <a:pt x="201" y="214"/>
                  <a:pt x="201" y="214"/>
                  <a:pt x="201" y="214"/>
                </a:cubicBezTo>
                <a:cubicBezTo>
                  <a:pt x="212" y="213"/>
                  <a:pt x="212" y="213"/>
                  <a:pt x="212" y="213"/>
                </a:cubicBezTo>
                <a:cubicBezTo>
                  <a:pt x="220" y="217"/>
                  <a:pt x="220" y="217"/>
                  <a:pt x="220" y="217"/>
                </a:cubicBezTo>
                <a:cubicBezTo>
                  <a:pt x="224" y="211"/>
                  <a:pt x="224" y="211"/>
                  <a:pt x="224" y="211"/>
                </a:cubicBezTo>
                <a:cubicBezTo>
                  <a:pt x="228" y="206"/>
                  <a:pt x="228" y="206"/>
                  <a:pt x="228" y="206"/>
                </a:cubicBezTo>
                <a:cubicBezTo>
                  <a:pt x="240" y="211"/>
                  <a:pt x="240" y="211"/>
                  <a:pt x="240" y="211"/>
                </a:cubicBezTo>
                <a:cubicBezTo>
                  <a:pt x="243" y="215"/>
                  <a:pt x="243" y="215"/>
                  <a:pt x="243" y="215"/>
                </a:cubicBezTo>
                <a:cubicBezTo>
                  <a:pt x="253" y="215"/>
                  <a:pt x="253" y="215"/>
                  <a:pt x="253" y="215"/>
                </a:cubicBezTo>
                <a:cubicBezTo>
                  <a:pt x="259" y="220"/>
                  <a:pt x="259" y="220"/>
                  <a:pt x="259" y="220"/>
                </a:cubicBezTo>
                <a:cubicBezTo>
                  <a:pt x="275" y="216"/>
                  <a:pt x="275" y="216"/>
                  <a:pt x="275" y="216"/>
                </a:cubicBezTo>
                <a:cubicBezTo>
                  <a:pt x="282" y="218"/>
                  <a:pt x="282" y="218"/>
                  <a:pt x="282" y="218"/>
                </a:cubicBezTo>
                <a:cubicBezTo>
                  <a:pt x="283" y="216"/>
                  <a:pt x="283" y="216"/>
                  <a:pt x="283" y="216"/>
                </a:cubicBezTo>
                <a:cubicBezTo>
                  <a:pt x="289" y="216"/>
                  <a:pt x="289" y="216"/>
                  <a:pt x="289" y="216"/>
                </a:cubicBezTo>
                <a:cubicBezTo>
                  <a:pt x="295" y="205"/>
                  <a:pt x="295" y="205"/>
                  <a:pt x="295" y="205"/>
                </a:cubicBezTo>
                <a:cubicBezTo>
                  <a:pt x="298" y="200"/>
                  <a:pt x="298" y="200"/>
                  <a:pt x="298" y="200"/>
                </a:cubicBezTo>
                <a:cubicBezTo>
                  <a:pt x="307" y="200"/>
                  <a:pt x="307" y="200"/>
                  <a:pt x="307" y="200"/>
                </a:cubicBezTo>
                <a:cubicBezTo>
                  <a:pt x="317" y="218"/>
                  <a:pt x="317" y="218"/>
                  <a:pt x="317" y="218"/>
                </a:cubicBezTo>
                <a:cubicBezTo>
                  <a:pt x="325" y="220"/>
                  <a:pt x="325" y="220"/>
                  <a:pt x="325" y="220"/>
                </a:cubicBezTo>
                <a:cubicBezTo>
                  <a:pt x="327" y="224"/>
                  <a:pt x="327" y="224"/>
                  <a:pt x="327" y="224"/>
                </a:cubicBezTo>
                <a:cubicBezTo>
                  <a:pt x="339" y="223"/>
                  <a:pt x="339" y="223"/>
                  <a:pt x="339" y="223"/>
                </a:cubicBezTo>
                <a:cubicBezTo>
                  <a:pt x="334" y="238"/>
                  <a:pt x="334" y="238"/>
                  <a:pt x="334" y="238"/>
                </a:cubicBezTo>
                <a:cubicBezTo>
                  <a:pt x="329" y="239"/>
                  <a:pt x="329" y="239"/>
                  <a:pt x="329" y="239"/>
                </a:cubicBezTo>
                <a:cubicBezTo>
                  <a:pt x="326" y="250"/>
                  <a:pt x="326" y="250"/>
                  <a:pt x="326" y="250"/>
                </a:cubicBezTo>
                <a:cubicBezTo>
                  <a:pt x="327" y="250"/>
                  <a:pt x="327" y="250"/>
                  <a:pt x="327" y="250"/>
                </a:cubicBezTo>
                <a:cubicBezTo>
                  <a:pt x="329" y="250"/>
                  <a:pt x="329" y="250"/>
                  <a:pt x="329" y="250"/>
                </a:cubicBezTo>
                <a:cubicBezTo>
                  <a:pt x="331" y="249"/>
                  <a:pt x="331" y="249"/>
                  <a:pt x="331" y="249"/>
                </a:cubicBezTo>
                <a:cubicBezTo>
                  <a:pt x="332" y="249"/>
                  <a:pt x="332" y="249"/>
                  <a:pt x="332" y="249"/>
                </a:cubicBezTo>
                <a:cubicBezTo>
                  <a:pt x="335" y="250"/>
                  <a:pt x="335" y="250"/>
                  <a:pt x="335" y="250"/>
                </a:cubicBezTo>
                <a:cubicBezTo>
                  <a:pt x="342" y="245"/>
                  <a:pt x="342" y="245"/>
                  <a:pt x="342" y="245"/>
                </a:cubicBezTo>
                <a:cubicBezTo>
                  <a:pt x="345" y="241"/>
                  <a:pt x="345" y="241"/>
                  <a:pt x="345" y="241"/>
                </a:cubicBezTo>
                <a:cubicBezTo>
                  <a:pt x="353" y="230"/>
                  <a:pt x="353" y="230"/>
                  <a:pt x="353" y="230"/>
                </a:cubicBezTo>
                <a:cubicBezTo>
                  <a:pt x="357" y="223"/>
                  <a:pt x="357" y="223"/>
                  <a:pt x="357" y="223"/>
                </a:cubicBezTo>
                <a:cubicBezTo>
                  <a:pt x="358" y="214"/>
                  <a:pt x="358" y="214"/>
                  <a:pt x="358" y="214"/>
                </a:cubicBezTo>
                <a:cubicBezTo>
                  <a:pt x="360" y="203"/>
                  <a:pt x="360" y="203"/>
                  <a:pt x="360" y="203"/>
                </a:cubicBezTo>
                <a:cubicBezTo>
                  <a:pt x="360" y="199"/>
                  <a:pt x="360" y="199"/>
                  <a:pt x="360" y="199"/>
                </a:cubicBezTo>
                <a:cubicBezTo>
                  <a:pt x="355" y="194"/>
                  <a:pt x="355" y="194"/>
                  <a:pt x="355" y="194"/>
                </a:cubicBezTo>
                <a:cubicBezTo>
                  <a:pt x="355" y="194"/>
                  <a:pt x="349" y="198"/>
                  <a:pt x="349" y="198"/>
                </a:cubicBezTo>
                <a:cubicBezTo>
                  <a:pt x="348" y="198"/>
                  <a:pt x="346" y="196"/>
                  <a:pt x="346" y="196"/>
                </a:cubicBezTo>
                <a:cubicBezTo>
                  <a:pt x="344" y="192"/>
                  <a:pt x="344" y="192"/>
                  <a:pt x="344" y="192"/>
                </a:cubicBezTo>
                <a:cubicBezTo>
                  <a:pt x="341" y="192"/>
                  <a:pt x="341" y="192"/>
                  <a:pt x="341" y="192"/>
                </a:cubicBezTo>
                <a:cubicBezTo>
                  <a:pt x="344" y="190"/>
                  <a:pt x="344" y="190"/>
                  <a:pt x="344" y="190"/>
                </a:cubicBezTo>
                <a:cubicBezTo>
                  <a:pt x="349" y="185"/>
                  <a:pt x="349" y="185"/>
                  <a:pt x="349" y="185"/>
                </a:cubicBezTo>
                <a:cubicBezTo>
                  <a:pt x="353" y="180"/>
                  <a:pt x="353" y="180"/>
                  <a:pt x="353" y="180"/>
                </a:cubicBezTo>
                <a:cubicBezTo>
                  <a:pt x="354" y="178"/>
                  <a:pt x="354" y="178"/>
                  <a:pt x="354" y="178"/>
                </a:cubicBezTo>
                <a:cubicBezTo>
                  <a:pt x="367" y="165"/>
                  <a:pt x="367" y="165"/>
                  <a:pt x="367" y="165"/>
                </a:cubicBezTo>
                <a:cubicBezTo>
                  <a:pt x="371" y="164"/>
                  <a:pt x="371" y="164"/>
                  <a:pt x="371" y="164"/>
                </a:cubicBezTo>
                <a:cubicBezTo>
                  <a:pt x="381" y="164"/>
                  <a:pt x="381" y="164"/>
                  <a:pt x="381" y="164"/>
                </a:cubicBezTo>
                <a:cubicBezTo>
                  <a:pt x="386" y="163"/>
                  <a:pt x="386" y="163"/>
                  <a:pt x="386" y="163"/>
                </a:cubicBezTo>
                <a:cubicBezTo>
                  <a:pt x="392" y="165"/>
                  <a:pt x="392" y="165"/>
                  <a:pt x="392" y="165"/>
                </a:cubicBezTo>
                <a:cubicBezTo>
                  <a:pt x="392" y="168"/>
                  <a:pt x="392" y="168"/>
                  <a:pt x="392" y="168"/>
                </a:cubicBezTo>
                <a:cubicBezTo>
                  <a:pt x="392" y="168"/>
                  <a:pt x="400" y="166"/>
                  <a:pt x="401" y="166"/>
                </a:cubicBezTo>
                <a:cubicBezTo>
                  <a:pt x="401" y="167"/>
                  <a:pt x="403" y="166"/>
                  <a:pt x="403" y="166"/>
                </a:cubicBezTo>
                <a:cubicBezTo>
                  <a:pt x="402" y="164"/>
                  <a:pt x="402" y="164"/>
                  <a:pt x="402" y="164"/>
                </a:cubicBezTo>
                <a:cubicBezTo>
                  <a:pt x="403" y="159"/>
                  <a:pt x="403" y="159"/>
                  <a:pt x="403" y="159"/>
                </a:cubicBezTo>
                <a:cubicBezTo>
                  <a:pt x="406" y="153"/>
                  <a:pt x="406" y="153"/>
                  <a:pt x="406" y="153"/>
                </a:cubicBezTo>
                <a:cubicBezTo>
                  <a:pt x="411" y="149"/>
                  <a:pt x="411" y="149"/>
                  <a:pt x="411" y="149"/>
                </a:cubicBezTo>
                <a:cubicBezTo>
                  <a:pt x="419" y="150"/>
                  <a:pt x="419" y="150"/>
                  <a:pt x="419" y="150"/>
                </a:cubicBezTo>
                <a:cubicBezTo>
                  <a:pt x="421" y="155"/>
                  <a:pt x="421" y="155"/>
                  <a:pt x="421" y="155"/>
                </a:cubicBezTo>
                <a:cubicBezTo>
                  <a:pt x="426" y="151"/>
                  <a:pt x="426" y="151"/>
                  <a:pt x="426" y="151"/>
                </a:cubicBezTo>
                <a:cubicBezTo>
                  <a:pt x="433" y="144"/>
                  <a:pt x="433" y="144"/>
                  <a:pt x="433" y="144"/>
                </a:cubicBezTo>
                <a:cubicBezTo>
                  <a:pt x="433" y="152"/>
                  <a:pt x="433" y="152"/>
                  <a:pt x="433" y="152"/>
                </a:cubicBezTo>
                <a:cubicBezTo>
                  <a:pt x="427" y="158"/>
                  <a:pt x="427" y="158"/>
                  <a:pt x="427" y="158"/>
                </a:cubicBezTo>
                <a:cubicBezTo>
                  <a:pt x="423" y="160"/>
                  <a:pt x="423" y="160"/>
                  <a:pt x="423" y="160"/>
                </a:cubicBezTo>
                <a:cubicBezTo>
                  <a:pt x="419" y="166"/>
                  <a:pt x="419" y="166"/>
                  <a:pt x="419" y="166"/>
                </a:cubicBezTo>
                <a:cubicBezTo>
                  <a:pt x="416" y="171"/>
                  <a:pt x="416" y="171"/>
                  <a:pt x="416" y="171"/>
                </a:cubicBezTo>
                <a:cubicBezTo>
                  <a:pt x="416" y="171"/>
                  <a:pt x="411" y="173"/>
                  <a:pt x="411" y="174"/>
                </a:cubicBezTo>
                <a:cubicBezTo>
                  <a:pt x="410" y="174"/>
                  <a:pt x="409" y="175"/>
                  <a:pt x="409" y="175"/>
                </a:cubicBezTo>
                <a:cubicBezTo>
                  <a:pt x="405" y="186"/>
                  <a:pt x="405" y="186"/>
                  <a:pt x="405" y="186"/>
                </a:cubicBezTo>
                <a:cubicBezTo>
                  <a:pt x="410" y="210"/>
                  <a:pt x="410" y="210"/>
                  <a:pt x="410" y="210"/>
                </a:cubicBezTo>
                <a:cubicBezTo>
                  <a:pt x="416" y="202"/>
                  <a:pt x="416" y="202"/>
                  <a:pt x="416" y="202"/>
                </a:cubicBezTo>
                <a:cubicBezTo>
                  <a:pt x="418" y="201"/>
                  <a:pt x="418" y="201"/>
                  <a:pt x="418" y="201"/>
                </a:cubicBezTo>
                <a:cubicBezTo>
                  <a:pt x="420" y="196"/>
                  <a:pt x="420" y="196"/>
                  <a:pt x="420" y="196"/>
                </a:cubicBezTo>
                <a:cubicBezTo>
                  <a:pt x="422" y="193"/>
                  <a:pt x="422" y="193"/>
                  <a:pt x="422" y="193"/>
                </a:cubicBezTo>
                <a:cubicBezTo>
                  <a:pt x="426" y="191"/>
                  <a:pt x="426" y="191"/>
                  <a:pt x="426" y="191"/>
                </a:cubicBezTo>
                <a:cubicBezTo>
                  <a:pt x="426" y="186"/>
                  <a:pt x="426" y="186"/>
                  <a:pt x="426" y="186"/>
                </a:cubicBezTo>
                <a:cubicBezTo>
                  <a:pt x="427" y="184"/>
                  <a:pt x="427" y="184"/>
                  <a:pt x="427" y="184"/>
                </a:cubicBezTo>
                <a:cubicBezTo>
                  <a:pt x="429" y="177"/>
                  <a:pt x="429" y="177"/>
                  <a:pt x="429" y="177"/>
                </a:cubicBezTo>
                <a:cubicBezTo>
                  <a:pt x="429" y="175"/>
                  <a:pt x="429" y="175"/>
                  <a:pt x="429" y="175"/>
                </a:cubicBezTo>
                <a:cubicBezTo>
                  <a:pt x="426" y="174"/>
                  <a:pt x="426" y="174"/>
                  <a:pt x="426" y="174"/>
                </a:cubicBezTo>
                <a:cubicBezTo>
                  <a:pt x="430" y="165"/>
                  <a:pt x="430" y="165"/>
                  <a:pt x="430" y="165"/>
                </a:cubicBezTo>
                <a:cubicBezTo>
                  <a:pt x="432" y="162"/>
                  <a:pt x="432" y="162"/>
                  <a:pt x="432" y="162"/>
                </a:cubicBezTo>
                <a:cubicBezTo>
                  <a:pt x="435" y="161"/>
                  <a:pt x="435" y="161"/>
                  <a:pt x="435" y="161"/>
                </a:cubicBezTo>
                <a:cubicBezTo>
                  <a:pt x="438" y="160"/>
                  <a:pt x="438" y="160"/>
                  <a:pt x="438" y="160"/>
                </a:cubicBezTo>
                <a:cubicBezTo>
                  <a:pt x="439" y="162"/>
                  <a:pt x="439" y="162"/>
                  <a:pt x="439" y="162"/>
                </a:cubicBezTo>
                <a:cubicBezTo>
                  <a:pt x="446" y="157"/>
                  <a:pt x="446" y="157"/>
                  <a:pt x="446" y="157"/>
                </a:cubicBezTo>
                <a:cubicBezTo>
                  <a:pt x="446" y="157"/>
                  <a:pt x="452" y="162"/>
                  <a:pt x="452" y="162"/>
                </a:cubicBezTo>
                <a:cubicBezTo>
                  <a:pt x="453" y="162"/>
                  <a:pt x="454" y="157"/>
                  <a:pt x="454" y="157"/>
                </a:cubicBezTo>
                <a:cubicBezTo>
                  <a:pt x="457" y="156"/>
                  <a:pt x="457" y="156"/>
                  <a:pt x="457" y="156"/>
                </a:cubicBezTo>
                <a:cubicBezTo>
                  <a:pt x="457" y="156"/>
                  <a:pt x="463" y="150"/>
                  <a:pt x="464" y="149"/>
                </a:cubicBezTo>
                <a:cubicBezTo>
                  <a:pt x="464" y="149"/>
                  <a:pt x="472" y="145"/>
                  <a:pt x="472" y="145"/>
                </a:cubicBezTo>
                <a:cubicBezTo>
                  <a:pt x="473" y="145"/>
                  <a:pt x="476" y="145"/>
                  <a:pt x="476" y="145"/>
                </a:cubicBezTo>
                <a:cubicBezTo>
                  <a:pt x="480" y="146"/>
                  <a:pt x="480" y="146"/>
                  <a:pt x="480" y="146"/>
                </a:cubicBezTo>
                <a:cubicBezTo>
                  <a:pt x="480" y="144"/>
                  <a:pt x="480" y="144"/>
                  <a:pt x="480" y="144"/>
                </a:cubicBezTo>
                <a:cubicBezTo>
                  <a:pt x="479" y="140"/>
                  <a:pt x="479" y="140"/>
                  <a:pt x="479" y="140"/>
                </a:cubicBezTo>
                <a:cubicBezTo>
                  <a:pt x="478" y="135"/>
                  <a:pt x="478" y="135"/>
                  <a:pt x="478" y="135"/>
                </a:cubicBezTo>
                <a:cubicBezTo>
                  <a:pt x="474" y="131"/>
                  <a:pt x="474" y="131"/>
                  <a:pt x="474" y="131"/>
                </a:cubicBezTo>
                <a:cubicBezTo>
                  <a:pt x="477" y="129"/>
                  <a:pt x="477" y="129"/>
                  <a:pt x="477" y="129"/>
                </a:cubicBezTo>
                <a:lnTo>
                  <a:pt x="482" y="127"/>
                </a:lnTo>
                <a:close/>
              </a:path>
            </a:pathLst>
          </a:custGeom>
          <a:solidFill>
            <a:schemeClr val="bg1"/>
          </a:solidFill>
          <a:ln w="9525">
            <a:solidFill>
              <a:schemeClr val="bg2"/>
            </a:solidFill>
            <a:round/>
            <a:headEnd/>
            <a:tailEnd/>
          </a:ln>
        </p:spPr>
        <p:txBody>
          <a:bodyPr/>
          <a:lstStyle/>
          <a:p>
            <a:endParaRPr lang="en-US"/>
          </a:p>
        </p:txBody>
      </p:sp>
      <p:sp>
        <p:nvSpPr>
          <p:cNvPr id="73" name="Freeform 337"/>
          <p:cNvSpPr>
            <a:spLocks/>
          </p:cNvSpPr>
          <p:nvPr/>
        </p:nvSpPr>
        <p:spPr bwMode="auto">
          <a:xfrm>
            <a:off x="5768975" y="3667125"/>
            <a:ext cx="71438" cy="7938"/>
          </a:xfrm>
          <a:custGeom>
            <a:avLst/>
            <a:gdLst/>
            <a:ahLst/>
            <a:cxnLst>
              <a:cxn ang="0">
                <a:pos x="6" y="6"/>
              </a:cxn>
              <a:cxn ang="0">
                <a:pos x="30" y="6"/>
              </a:cxn>
              <a:cxn ang="0">
                <a:pos x="54" y="0"/>
              </a:cxn>
              <a:cxn ang="0">
                <a:pos x="0" y="6"/>
              </a:cxn>
              <a:cxn ang="0">
                <a:pos x="6" y="6"/>
              </a:cxn>
            </a:cxnLst>
            <a:rect l="0" t="0" r="r" b="b"/>
            <a:pathLst>
              <a:path w="54" h="6">
                <a:moveTo>
                  <a:pt x="6" y="6"/>
                </a:moveTo>
                <a:lnTo>
                  <a:pt x="30" y="6"/>
                </a:lnTo>
                <a:lnTo>
                  <a:pt x="54" y="0"/>
                </a:lnTo>
                <a:lnTo>
                  <a:pt x="0" y="6"/>
                </a:lnTo>
                <a:lnTo>
                  <a:pt x="6" y="6"/>
                </a:lnTo>
                <a:close/>
              </a:path>
            </a:pathLst>
          </a:custGeom>
          <a:solidFill>
            <a:schemeClr val="bg1"/>
          </a:solidFill>
          <a:ln w="9525">
            <a:solidFill>
              <a:schemeClr val="bg2"/>
            </a:solidFill>
            <a:round/>
            <a:headEnd/>
            <a:tailEnd/>
          </a:ln>
        </p:spPr>
        <p:txBody>
          <a:bodyPr/>
          <a:lstStyle/>
          <a:p>
            <a:endParaRPr lang="en-US"/>
          </a:p>
        </p:txBody>
      </p:sp>
      <p:sp>
        <p:nvSpPr>
          <p:cNvPr id="74" name="Freeform 338"/>
          <p:cNvSpPr>
            <a:spLocks/>
          </p:cNvSpPr>
          <p:nvPr/>
        </p:nvSpPr>
        <p:spPr bwMode="auto">
          <a:xfrm>
            <a:off x="5659438" y="3009900"/>
            <a:ext cx="1011237" cy="709613"/>
          </a:xfrm>
          <a:custGeom>
            <a:avLst/>
            <a:gdLst/>
            <a:ahLst/>
            <a:cxnLst>
              <a:cxn ang="0">
                <a:pos x="87" y="77"/>
              </a:cxn>
              <a:cxn ang="0">
                <a:pos x="96" y="71"/>
              </a:cxn>
              <a:cxn ang="0">
                <a:pos x="105" y="63"/>
              </a:cxn>
              <a:cxn ang="0">
                <a:pos x="114" y="50"/>
              </a:cxn>
              <a:cxn ang="0">
                <a:pos x="124" y="41"/>
              </a:cxn>
              <a:cxn ang="0">
                <a:pos x="129" y="34"/>
              </a:cxn>
              <a:cxn ang="0">
                <a:pos x="122" y="27"/>
              </a:cxn>
              <a:cxn ang="0">
                <a:pos x="104" y="23"/>
              </a:cxn>
              <a:cxn ang="0">
                <a:pos x="96" y="6"/>
              </a:cxn>
              <a:cxn ang="0">
                <a:pos x="82" y="9"/>
              </a:cxn>
              <a:cxn ang="0">
                <a:pos x="62" y="3"/>
              </a:cxn>
              <a:cxn ang="0">
                <a:pos x="45" y="16"/>
              </a:cxn>
              <a:cxn ang="0">
                <a:pos x="40" y="24"/>
              </a:cxn>
              <a:cxn ang="0">
                <a:pos x="27" y="24"/>
              </a:cxn>
              <a:cxn ang="0">
                <a:pos x="13" y="21"/>
              </a:cxn>
              <a:cxn ang="0">
                <a:pos x="0" y="33"/>
              </a:cxn>
              <a:cxn ang="0">
                <a:pos x="6" y="42"/>
              </a:cxn>
              <a:cxn ang="0">
                <a:pos x="19" y="41"/>
              </a:cxn>
              <a:cxn ang="0">
                <a:pos x="20" y="50"/>
              </a:cxn>
              <a:cxn ang="0">
                <a:pos x="13" y="52"/>
              </a:cxn>
              <a:cxn ang="0">
                <a:pos x="20" y="63"/>
              </a:cxn>
              <a:cxn ang="0">
                <a:pos x="24" y="76"/>
              </a:cxn>
              <a:cxn ang="0">
                <a:pos x="24" y="82"/>
              </a:cxn>
              <a:cxn ang="0">
                <a:pos x="33" y="79"/>
              </a:cxn>
              <a:cxn ang="0">
                <a:pos x="42" y="85"/>
              </a:cxn>
              <a:cxn ang="0">
                <a:pos x="46" y="89"/>
              </a:cxn>
              <a:cxn ang="0">
                <a:pos x="51" y="91"/>
              </a:cxn>
              <a:cxn ang="0">
                <a:pos x="58" y="87"/>
              </a:cxn>
              <a:cxn ang="0">
                <a:pos x="63" y="83"/>
              </a:cxn>
              <a:cxn ang="0">
                <a:pos x="68" y="85"/>
              </a:cxn>
              <a:cxn ang="0">
                <a:pos x="74" y="82"/>
              </a:cxn>
              <a:cxn ang="0">
                <a:pos x="78" y="80"/>
              </a:cxn>
              <a:cxn ang="0">
                <a:pos x="82" y="83"/>
              </a:cxn>
              <a:cxn ang="0">
                <a:pos x="88" y="82"/>
              </a:cxn>
              <a:cxn ang="0">
                <a:pos x="90" y="82"/>
              </a:cxn>
            </a:cxnLst>
            <a:rect l="0" t="0" r="r" b="b"/>
            <a:pathLst>
              <a:path w="129" h="91">
                <a:moveTo>
                  <a:pt x="89" y="79"/>
                </a:moveTo>
                <a:cubicBezTo>
                  <a:pt x="87" y="77"/>
                  <a:pt x="87" y="77"/>
                  <a:pt x="87" y="77"/>
                </a:cubicBezTo>
                <a:cubicBezTo>
                  <a:pt x="88" y="73"/>
                  <a:pt x="88" y="73"/>
                  <a:pt x="88" y="73"/>
                </a:cubicBezTo>
                <a:cubicBezTo>
                  <a:pt x="96" y="71"/>
                  <a:pt x="96" y="71"/>
                  <a:pt x="96" y="71"/>
                </a:cubicBezTo>
                <a:cubicBezTo>
                  <a:pt x="101" y="67"/>
                  <a:pt x="101" y="67"/>
                  <a:pt x="101" y="67"/>
                </a:cubicBezTo>
                <a:cubicBezTo>
                  <a:pt x="105" y="63"/>
                  <a:pt x="105" y="63"/>
                  <a:pt x="105" y="63"/>
                </a:cubicBezTo>
                <a:cubicBezTo>
                  <a:pt x="107" y="51"/>
                  <a:pt x="107" y="51"/>
                  <a:pt x="107" y="51"/>
                </a:cubicBezTo>
                <a:cubicBezTo>
                  <a:pt x="114" y="50"/>
                  <a:pt x="114" y="50"/>
                  <a:pt x="114" y="50"/>
                </a:cubicBezTo>
                <a:cubicBezTo>
                  <a:pt x="116" y="40"/>
                  <a:pt x="116" y="40"/>
                  <a:pt x="116" y="40"/>
                </a:cubicBezTo>
                <a:cubicBezTo>
                  <a:pt x="124" y="41"/>
                  <a:pt x="124" y="41"/>
                  <a:pt x="124" y="41"/>
                </a:cubicBezTo>
                <a:cubicBezTo>
                  <a:pt x="126" y="35"/>
                  <a:pt x="126" y="35"/>
                  <a:pt x="126" y="35"/>
                </a:cubicBezTo>
                <a:cubicBezTo>
                  <a:pt x="129" y="34"/>
                  <a:pt x="129" y="34"/>
                  <a:pt x="129" y="34"/>
                </a:cubicBezTo>
                <a:cubicBezTo>
                  <a:pt x="129" y="29"/>
                  <a:pt x="129" y="29"/>
                  <a:pt x="129" y="29"/>
                </a:cubicBezTo>
                <a:cubicBezTo>
                  <a:pt x="122" y="27"/>
                  <a:pt x="122" y="27"/>
                  <a:pt x="122" y="27"/>
                </a:cubicBezTo>
                <a:cubicBezTo>
                  <a:pt x="114" y="23"/>
                  <a:pt x="114" y="23"/>
                  <a:pt x="114" y="23"/>
                </a:cubicBezTo>
                <a:cubicBezTo>
                  <a:pt x="104" y="23"/>
                  <a:pt x="104" y="23"/>
                  <a:pt x="104" y="23"/>
                </a:cubicBezTo>
                <a:cubicBezTo>
                  <a:pt x="100" y="14"/>
                  <a:pt x="100" y="14"/>
                  <a:pt x="100" y="14"/>
                </a:cubicBezTo>
                <a:cubicBezTo>
                  <a:pt x="96" y="6"/>
                  <a:pt x="96" y="6"/>
                  <a:pt x="96" y="6"/>
                </a:cubicBezTo>
                <a:cubicBezTo>
                  <a:pt x="91" y="6"/>
                  <a:pt x="91" y="6"/>
                  <a:pt x="91" y="6"/>
                </a:cubicBezTo>
                <a:cubicBezTo>
                  <a:pt x="82" y="9"/>
                  <a:pt x="82" y="9"/>
                  <a:pt x="82" y="9"/>
                </a:cubicBezTo>
                <a:cubicBezTo>
                  <a:pt x="74" y="0"/>
                  <a:pt x="74" y="0"/>
                  <a:pt x="74" y="0"/>
                </a:cubicBezTo>
                <a:cubicBezTo>
                  <a:pt x="62" y="3"/>
                  <a:pt x="62" y="3"/>
                  <a:pt x="62" y="3"/>
                </a:cubicBezTo>
                <a:cubicBezTo>
                  <a:pt x="49" y="7"/>
                  <a:pt x="49" y="7"/>
                  <a:pt x="49" y="7"/>
                </a:cubicBezTo>
                <a:cubicBezTo>
                  <a:pt x="45" y="16"/>
                  <a:pt x="45" y="16"/>
                  <a:pt x="45" y="16"/>
                </a:cubicBezTo>
                <a:cubicBezTo>
                  <a:pt x="47" y="23"/>
                  <a:pt x="47" y="23"/>
                  <a:pt x="47" y="23"/>
                </a:cubicBezTo>
                <a:cubicBezTo>
                  <a:pt x="40" y="24"/>
                  <a:pt x="40" y="24"/>
                  <a:pt x="40" y="24"/>
                </a:cubicBezTo>
                <a:cubicBezTo>
                  <a:pt x="33" y="23"/>
                  <a:pt x="33" y="23"/>
                  <a:pt x="33" y="23"/>
                </a:cubicBezTo>
                <a:cubicBezTo>
                  <a:pt x="27" y="24"/>
                  <a:pt x="27" y="24"/>
                  <a:pt x="27" y="24"/>
                </a:cubicBezTo>
                <a:cubicBezTo>
                  <a:pt x="22" y="20"/>
                  <a:pt x="22" y="20"/>
                  <a:pt x="22" y="20"/>
                </a:cubicBezTo>
                <a:cubicBezTo>
                  <a:pt x="13" y="21"/>
                  <a:pt x="13" y="21"/>
                  <a:pt x="13" y="21"/>
                </a:cubicBezTo>
                <a:cubicBezTo>
                  <a:pt x="3" y="26"/>
                  <a:pt x="3" y="26"/>
                  <a:pt x="3" y="26"/>
                </a:cubicBezTo>
                <a:cubicBezTo>
                  <a:pt x="0" y="33"/>
                  <a:pt x="0" y="33"/>
                  <a:pt x="0" y="33"/>
                </a:cubicBezTo>
                <a:cubicBezTo>
                  <a:pt x="4" y="37"/>
                  <a:pt x="4" y="37"/>
                  <a:pt x="4" y="37"/>
                </a:cubicBezTo>
                <a:cubicBezTo>
                  <a:pt x="6" y="42"/>
                  <a:pt x="6" y="42"/>
                  <a:pt x="6" y="42"/>
                </a:cubicBezTo>
                <a:cubicBezTo>
                  <a:pt x="13" y="41"/>
                  <a:pt x="13" y="41"/>
                  <a:pt x="13" y="41"/>
                </a:cubicBezTo>
                <a:cubicBezTo>
                  <a:pt x="19" y="41"/>
                  <a:pt x="19" y="41"/>
                  <a:pt x="19" y="41"/>
                </a:cubicBezTo>
                <a:cubicBezTo>
                  <a:pt x="26" y="49"/>
                  <a:pt x="26" y="49"/>
                  <a:pt x="26" y="49"/>
                </a:cubicBezTo>
                <a:cubicBezTo>
                  <a:pt x="20" y="50"/>
                  <a:pt x="20" y="50"/>
                  <a:pt x="20" y="50"/>
                </a:cubicBezTo>
                <a:cubicBezTo>
                  <a:pt x="16" y="50"/>
                  <a:pt x="16" y="50"/>
                  <a:pt x="16" y="50"/>
                </a:cubicBezTo>
                <a:cubicBezTo>
                  <a:pt x="13" y="52"/>
                  <a:pt x="13" y="52"/>
                  <a:pt x="13" y="52"/>
                </a:cubicBezTo>
                <a:cubicBezTo>
                  <a:pt x="16" y="59"/>
                  <a:pt x="16" y="59"/>
                  <a:pt x="16" y="59"/>
                </a:cubicBezTo>
                <a:cubicBezTo>
                  <a:pt x="16" y="59"/>
                  <a:pt x="20" y="62"/>
                  <a:pt x="20" y="63"/>
                </a:cubicBezTo>
                <a:cubicBezTo>
                  <a:pt x="20" y="64"/>
                  <a:pt x="20" y="72"/>
                  <a:pt x="20" y="72"/>
                </a:cubicBezTo>
                <a:cubicBezTo>
                  <a:pt x="24" y="76"/>
                  <a:pt x="24" y="76"/>
                  <a:pt x="24" y="76"/>
                </a:cubicBezTo>
                <a:cubicBezTo>
                  <a:pt x="23" y="84"/>
                  <a:pt x="23" y="84"/>
                  <a:pt x="23" y="84"/>
                </a:cubicBezTo>
                <a:cubicBezTo>
                  <a:pt x="24" y="82"/>
                  <a:pt x="24" y="82"/>
                  <a:pt x="24" y="82"/>
                </a:cubicBezTo>
                <a:cubicBezTo>
                  <a:pt x="29" y="80"/>
                  <a:pt x="29" y="80"/>
                  <a:pt x="29" y="80"/>
                </a:cubicBezTo>
                <a:cubicBezTo>
                  <a:pt x="33" y="79"/>
                  <a:pt x="33" y="79"/>
                  <a:pt x="33" y="79"/>
                </a:cubicBezTo>
                <a:cubicBezTo>
                  <a:pt x="38" y="82"/>
                  <a:pt x="38" y="82"/>
                  <a:pt x="38" y="82"/>
                </a:cubicBezTo>
                <a:cubicBezTo>
                  <a:pt x="42" y="85"/>
                  <a:pt x="42" y="85"/>
                  <a:pt x="42" y="85"/>
                </a:cubicBezTo>
                <a:cubicBezTo>
                  <a:pt x="46" y="86"/>
                  <a:pt x="46" y="86"/>
                  <a:pt x="46" y="86"/>
                </a:cubicBezTo>
                <a:cubicBezTo>
                  <a:pt x="46" y="89"/>
                  <a:pt x="46" y="89"/>
                  <a:pt x="46" y="89"/>
                </a:cubicBezTo>
                <a:cubicBezTo>
                  <a:pt x="48" y="90"/>
                  <a:pt x="48" y="90"/>
                  <a:pt x="48" y="90"/>
                </a:cubicBezTo>
                <a:cubicBezTo>
                  <a:pt x="51" y="91"/>
                  <a:pt x="51" y="91"/>
                  <a:pt x="51" y="91"/>
                </a:cubicBezTo>
                <a:cubicBezTo>
                  <a:pt x="53" y="89"/>
                  <a:pt x="53" y="89"/>
                  <a:pt x="53" y="89"/>
                </a:cubicBezTo>
                <a:cubicBezTo>
                  <a:pt x="58" y="87"/>
                  <a:pt x="58" y="87"/>
                  <a:pt x="58" y="87"/>
                </a:cubicBezTo>
                <a:cubicBezTo>
                  <a:pt x="59" y="82"/>
                  <a:pt x="59" y="82"/>
                  <a:pt x="59" y="82"/>
                </a:cubicBezTo>
                <a:cubicBezTo>
                  <a:pt x="63" y="83"/>
                  <a:pt x="63" y="83"/>
                  <a:pt x="63" y="83"/>
                </a:cubicBezTo>
                <a:cubicBezTo>
                  <a:pt x="66" y="83"/>
                  <a:pt x="66" y="83"/>
                  <a:pt x="66" y="83"/>
                </a:cubicBezTo>
                <a:cubicBezTo>
                  <a:pt x="68" y="85"/>
                  <a:pt x="68" y="85"/>
                  <a:pt x="68" y="85"/>
                </a:cubicBezTo>
                <a:cubicBezTo>
                  <a:pt x="72" y="84"/>
                  <a:pt x="72" y="84"/>
                  <a:pt x="72" y="84"/>
                </a:cubicBezTo>
                <a:cubicBezTo>
                  <a:pt x="74" y="82"/>
                  <a:pt x="74" y="82"/>
                  <a:pt x="74" y="82"/>
                </a:cubicBezTo>
                <a:cubicBezTo>
                  <a:pt x="77" y="79"/>
                  <a:pt x="77" y="79"/>
                  <a:pt x="77" y="79"/>
                </a:cubicBezTo>
                <a:cubicBezTo>
                  <a:pt x="78" y="80"/>
                  <a:pt x="78" y="80"/>
                  <a:pt x="78" y="80"/>
                </a:cubicBezTo>
                <a:cubicBezTo>
                  <a:pt x="79" y="83"/>
                  <a:pt x="79" y="83"/>
                  <a:pt x="79" y="83"/>
                </a:cubicBezTo>
                <a:cubicBezTo>
                  <a:pt x="82" y="83"/>
                  <a:pt x="82" y="83"/>
                  <a:pt x="82" y="83"/>
                </a:cubicBezTo>
                <a:cubicBezTo>
                  <a:pt x="86" y="82"/>
                  <a:pt x="86" y="82"/>
                  <a:pt x="86" y="82"/>
                </a:cubicBezTo>
                <a:cubicBezTo>
                  <a:pt x="88" y="82"/>
                  <a:pt x="88" y="82"/>
                  <a:pt x="88" y="82"/>
                </a:cubicBezTo>
                <a:cubicBezTo>
                  <a:pt x="88" y="83"/>
                  <a:pt x="88" y="83"/>
                  <a:pt x="88" y="83"/>
                </a:cubicBezTo>
                <a:cubicBezTo>
                  <a:pt x="90" y="82"/>
                  <a:pt x="90" y="82"/>
                  <a:pt x="90" y="82"/>
                </a:cubicBezTo>
                <a:lnTo>
                  <a:pt x="89" y="79"/>
                </a:lnTo>
                <a:close/>
              </a:path>
            </a:pathLst>
          </a:custGeom>
          <a:solidFill>
            <a:schemeClr val="bg1"/>
          </a:solidFill>
          <a:ln w="9525">
            <a:solidFill>
              <a:schemeClr val="bg2"/>
            </a:solidFill>
            <a:round/>
            <a:headEnd/>
            <a:tailEnd/>
          </a:ln>
        </p:spPr>
        <p:txBody>
          <a:bodyPr/>
          <a:lstStyle/>
          <a:p>
            <a:endParaRPr lang="en-US"/>
          </a:p>
        </p:txBody>
      </p:sp>
      <p:sp>
        <p:nvSpPr>
          <p:cNvPr id="75" name="Freeform 339"/>
          <p:cNvSpPr>
            <a:spLocks/>
          </p:cNvSpPr>
          <p:nvPr/>
        </p:nvSpPr>
        <p:spPr bwMode="auto">
          <a:xfrm>
            <a:off x="5721350" y="3643313"/>
            <a:ext cx="22225" cy="14287"/>
          </a:xfrm>
          <a:custGeom>
            <a:avLst/>
            <a:gdLst/>
            <a:ahLst/>
            <a:cxnLst>
              <a:cxn ang="0">
                <a:pos x="0" y="0"/>
              </a:cxn>
              <a:cxn ang="0">
                <a:pos x="0" y="12"/>
              </a:cxn>
              <a:cxn ang="0">
                <a:pos x="18" y="12"/>
              </a:cxn>
              <a:cxn ang="0">
                <a:pos x="12" y="12"/>
              </a:cxn>
              <a:cxn ang="0">
                <a:pos x="0" y="0"/>
              </a:cxn>
            </a:cxnLst>
            <a:rect l="0" t="0" r="r" b="b"/>
            <a:pathLst>
              <a:path w="18" h="12">
                <a:moveTo>
                  <a:pt x="0" y="0"/>
                </a:moveTo>
                <a:lnTo>
                  <a:pt x="0" y="12"/>
                </a:lnTo>
                <a:lnTo>
                  <a:pt x="18" y="12"/>
                </a:lnTo>
                <a:lnTo>
                  <a:pt x="12" y="12"/>
                </a:lnTo>
                <a:lnTo>
                  <a:pt x="0" y="0"/>
                </a:lnTo>
                <a:close/>
              </a:path>
            </a:pathLst>
          </a:custGeom>
          <a:solidFill>
            <a:schemeClr val="bg1"/>
          </a:solidFill>
          <a:ln w="9525">
            <a:solidFill>
              <a:schemeClr val="bg2"/>
            </a:solidFill>
            <a:round/>
            <a:headEnd/>
            <a:tailEnd/>
          </a:ln>
        </p:spPr>
        <p:txBody>
          <a:bodyPr/>
          <a:lstStyle/>
          <a:p>
            <a:endParaRPr lang="en-US"/>
          </a:p>
        </p:txBody>
      </p:sp>
      <p:sp>
        <p:nvSpPr>
          <p:cNvPr id="76" name="Rectangle 340"/>
          <p:cNvSpPr>
            <a:spLocks noChangeArrowheads="1"/>
          </p:cNvSpPr>
          <p:nvPr/>
        </p:nvSpPr>
        <p:spPr bwMode="auto">
          <a:xfrm>
            <a:off x="4903788" y="3275013"/>
            <a:ext cx="9525" cy="1587"/>
          </a:xfrm>
          <a:prstGeom prst="rect">
            <a:avLst/>
          </a:prstGeom>
          <a:solidFill>
            <a:schemeClr val="bg1"/>
          </a:solidFill>
          <a:ln w="9525">
            <a:solidFill>
              <a:schemeClr val="bg2"/>
            </a:solidFill>
            <a:miter lim="800000"/>
            <a:headEnd/>
            <a:tailEnd/>
          </a:ln>
        </p:spPr>
        <p:txBody>
          <a:bodyPr/>
          <a:lstStyle/>
          <a:p>
            <a:endParaRPr lang="en-US"/>
          </a:p>
        </p:txBody>
      </p:sp>
      <p:sp>
        <p:nvSpPr>
          <p:cNvPr id="77" name="Freeform 341"/>
          <p:cNvSpPr>
            <a:spLocks/>
          </p:cNvSpPr>
          <p:nvPr/>
        </p:nvSpPr>
        <p:spPr bwMode="auto">
          <a:xfrm>
            <a:off x="4732338" y="3267075"/>
            <a:ext cx="187325" cy="85725"/>
          </a:xfrm>
          <a:custGeom>
            <a:avLst/>
            <a:gdLst/>
            <a:ahLst/>
            <a:cxnLst>
              <a:cxn ang="0">
                <a:pos x="23" y="6"/>
              </a:cxn>
              <a:cxn ang="0">
                <a:pos x="24" y="4"/>
              </a:cxn>
              <a:cxn ang="0">
                <a:pos x="24" y="4"/>
              </a:cxn>
              <a:cxn ang="0">
                <a:pos x="23" y="2"/>
              </a:cxn>
              <a:cxn ang="0">
                <a:pos x="23" y="1"/>
              </a:cxn>
              <a:cxn ang="0">
                <a:pos x="22" y="1"/>
              </a:cxn>
              <a:cxn ang="0">
                <a:pos x="18" y="0"/>
              </a:cxn>
              <a:cxn ang="0">
                <a:pos x="17" y="1"/>
              </a:cxn>
              <a:cxn ang="0">
                <a:pos x="14" y="1"/>
              </a:cxn>
              <a:cxn ang="0">
                <a:pos x="13" y="2"/>
              </a:cxn>
              <a:cxn ang="0">
                <a:pos x="11" y="3"/>
              </a:cxn>
              <a:cxn ang="0">
                <a:pos x="12" y="5"/>
              </a:cxn>
              <a:cxn ang="0">
                <a:pos x="11" y="6"/>
              </a:cxn>
              <a:cxn ang="0">
                <a:pos x="10" y="6"/>
              </a:cxn>
              <a:cxn ang="0">
                <a:pos x="6" y="7"/>
              </a:cxn>
              <a:cxn ang="0">
                <a:pos x="4" y="7"/>
              </a:cxn>
              <a:cxn ang="0">
                <a:pos x="2" y="7"/>
              </a:cxn>
              <a:cxn ang="0">
                <a:pos x="1" y="7"/>
              </a:cxn>
              <a:cxn ang="0">
                <a:pos x="0" y="7"/>
              </a:cxn>
              <a:cxn ang="0">
                <a:pos x="1" y="8"/>
              </a:cxn>
              <a:cxn ang="0">
                <a:pos x="3" y="10"/>
              </a:cxn>
              <a:cxn ang="0">
                <a:pos x="4" y="11"/>
              </a:cxn>
              <a:cxn ang="0">
                <a:pos x="5" y="10"/>
              </a:cxn>
              <a:cxn ang="0">
                <a:pos x="9" y="10"/>
              </a:cxn>
              <a:cxn ang="0">
                <a:pos x="13" y="11"/>
              </a:cxn>
              <a:cxn ang="0">
                <a:pos x="14" y="11"/>
              </a:cxn>
              <a:cxn ang="0">
                <a:pos x="18" y="11"/>
              </a:cxn>
              <a:cxn ang="0">
                <a:pos x="21" y="9"/>
              </a:cxn>
              <a:cxn ang="0">
                <a:pos x="22" y="9"/>
              </a:cxn>
              <a:cxn ang="0">
                <a:pos x="23" y="6"/>
              </a:cxn>
            </a:cxnLst>
            <a:rect l="0" t="0" r="r" b="b"/>
            <a:pathLst>
              <a:path w="24" h="11">
                <a:moveTo>
                  <a:pt x="23" y="6"/>
                </a:moveTo>
                <a:cubicBezTo>
                  <a:pt x="24" y="4"/>
                  <a:pt x="24" y="4"/>
                  <a:pt x="24" y="4"/>
                </a:cubicBezTo>
                <a:cubicBezTo>
                  <a:pt x="24" y="4"/>
                  <a:pt x="24" y="4"/>
                  <a:pt x="24" y="4"/>
                </a:cubicBezTo>
                <a:cubicBezTo>
                  <a:pt x="23" y="2"/>
                  <a:pt x="23" y="2"/>
                  <a:pt x="23" y="2"/>
                </a:cubicBezTo>
                <a:cubicBezTo>
                  <a:pt x="23" y="1"/>
                  <a:pt x="23" y="1"/>
                  <a:pt x="23" y="1"/>
                </a:cubicBezTo>
                <a:cubicBezTo>
                  <a:pt x="22" y="1"/>
                  <a:pt x="22" y="1"/>
                  <a:pt x="22" y="1"/>
                </a:cubicBezTo>
                <a:cubicBezTo>
                  <a:pt x="18" y="0"/>
                  <a:pt x="18" y="0"/>
                  <a:pt x="18" y="0"/>
                </a:cubicBezTo>
                <a:cubicBezTo>
                  <a:pt x="17" y="1"/>
                  <a:pt x="17" y="1"/>
                  <a:pt x="17" y="1"/>
                </a:cubicBezTo>
                <a:cubicBezTo>
                  <a:pt x="14" y="1"/>
                  <a:pt x="14" y="1"/>
                  <a:pt x="14" y="1"/>
                </a:cubicBezTo>
                <a:cubicBezTo>
                  <a:pt x="13" y="2"/>
                  <a:pt x="13" y="2"/>
                  <a:pt x="13" y="2"/>
                </a:cubicBezTo>
                <a:cubicBezTo>
                  <a:pt x="11" y="3"/>
                  <a:pt x="11" y="3"/>
                  <a:pt x="11" y="3"/>
                </a:cubicBezTo>
                <a:cubicBezTo>
                  <a:pt x="12" y="5"/>
                  <a:pt x="12" y="5"/>
                  <a:pt x="12" y="5"/>
                </a:cubicBezTo>
                <a:cubicBezTo>
                  <a:pt x="12" y="5"/>
                  <a:pt x="12" y="6"/>
                  <a:pt x="11" y="6"/>
                </a:cubicBezTo>
                <a:cubicBezTo>
                  <a:pt x="11" y="6"/>
                  <a:pt x="10" y="6"/>
                  <a:pt x="10" y="6"/>
                </a:cubicBezTo>
                <a:cubicBezTo>
                  <a:pt x="6" y="7"/>
                  <a:pt x="6" y="7"/>
                  <a:pt x="6" y="7"/>
                </a:cubicBezTo>
                <a:cubicBezTo>
                  <a:pt x="4" y="7"/>
                  <a:pt x="4" y="7"/>
                  <a:pt x="4" y="7"/>
                </a:cubicBezTo>
                <a:cubicBezTo>
                  <a:pt x="4" y="7"/>
                  <a:pt x="2" y="8"/>
                  <a:pt x="2" y="7"/>
                </a:cubicBezTo>
                <a:cubicBezTo>
                  <a:pt x="2" y="7"/>
                  <a:pt x="1" y="7"/>
                  <a:pt x="1" y="7"/>
                </a:cubicBezTo>
                <a:cubicBezTo>
                  <a:pt x="0" y="7"/>
                  <a:pt x="0" y="7"/>
                  <a:pt x="0" y="7"/>
                </a:cubicBezTo>
                <a:cubicBezTo>
                  <a:pt x="1" y="8"/>
                  <a:pt x="1" y="8"/>
                  <a:pt x="1" y="8"/>
                </a:cubicBezTo>
                <a:cubicBezTo>
                  <a:pt x="3" y="10"/>
                  <a:pt x="3" y="10"/>
                  <a:pt x="3" y="10"/>
                </a:cubicBezTo>
                <a:cubicBezTo>
                  <a:pt x="4" y="11"/>
                  <a:pt x="4" y="11"/>
                  <a:pt x="4" y="11"/>
                </a:cubicBezTo>
                <a:cubicBezTo>
                  <a:pt x="5" y="10"/>
                  <a:pt x="5" y="10"/>
                  <a:pt x="5" y="10"/>
                </a:cubicBezTo>
                <a:cubicBezTo>
                  <a:pt x="9" y="10"/>
                  <a:pt x="9" y="10"/>
                  <a:pt x="9" y="10"/>
                </a:cubicBezTo>
                <a:cubicBezTo>
                  <a:pt x="13" y="11"/>
                  <a:pt x="13" y="11"/>
                  <a:pt x="13" y="11"/>
                </a:cubicBezTo>
                <a:cubicBezTo>
                  <a:pt x="14" y="11"/>
                  <a:pt x="14" y="11"/>
                  <a:pt x="14" y="11"/>
                </a:cubicBezTo>
                <a:cubicBezTo>
                  <a:pt x="18" y="11"/>
                  <a:pt x="18" y="11"/>
                  <a:pt x="18" y="11"/>
                </a:cubicBezTo>
                <a:cubicBezTo>
                  <a:pt x="21" y="9"/>
                  <a:pt x="21" y="9"/>
                  <a:pt x="21" y="9"/>
                </a:cubicBezTo>
                <a:cubicBezTo>
                  <a:pt x="22" y="9"/>
                  <a:pt x="22" y="9"/>
                  <a:pt x="22" y="9"/>
                </a:cubicBezTo>
                <a:lnTo>
                  <a:pt x="23" y="6"/>
                </a:lnTo>
                <a:close/>
              </a:path>
            </a:pathLst>
          </a:custGeom>
          <a:solidFill>
            <a:srgbClr val="002060"/>
          </a:solidFill>
          <a:ln w="9525">
            <a:solidFill>
              <a:schemeClr val="bg2"/>
            </a:solidFill>
            <a:round/>
            <a:headEnd/>
            <a:tailEnd/>
          </a:ln>
        </p:spPr>
        <p:txBody>
          <a:bodyPr/>
          <a:lstStyle/>
          <a:p>
            <a:endParaRPr lang="en-US"/>
          </a:p>
        </p:txBody>
      </p:sp>
      <p:sp>
        <p:nvSpPr>
          <p:cNvPr id="78" name="Freeform 342"/>
          <p:cNvSpPr>
            <a:spLocks/>
          </p:cNvSpPr>
          <p:nvPr/>
        </p:nvSpPr>
        <p:spPr bwMode="auto">
          <a:xfrm>
            <a:off x="4386263" y="3182938"/>
            <a:ext cx="314325" cy="317500"/>
          </a:xfrm>
          <a:custGeom>
            <a:avLst/>
            <a:gdLst/>
            <a:ahLst/>
            <a:cxnLst>
              <a:cxn ang="0">
                <a:pos x="36" y="29"/>
              </a:cxn>
              <a:cxn ang="0">
                <a:pos x="37" y="27"/>
              </a:cxn>
              <a:cxn ang="0">
                <a:pos x="37" y="25"/>
              </a:cxn>
              <a:cxn ang="0">
                <a:pos x="37" y="25"/>
              </a:cxn>
              <a:cxn ang="0">
                <a:pos x="36" y="23"/>
              </a:cxn>
              <a:cxn ang="0">
                <a:pos x="34" y="23"/>
              </a:cxn>
              <a:cxn ang="0">
                <a:pos x="34" y="21"/>
              </a:cxn>
              <a:cxn ang="0">
                <a:pos x="37" y="18"/>
              </a:cxn>
              <a:cxn ang="0">
                <a:pos x="38" y="17"/>
              </a:cxn>
              <a:cxn ang="0">
                <a:pos x="38" y="17"/>
              </a:cxn>
              <a:cxn ang="0">
                <a:pos x="38" y="13"/>
              </a:cxn>
              <a:cxn ang="0">
                <a:pos x="40" y="11"/>
              </a:cxn>
              <a:cxn ang="0">
                <a:pos x="37" y="10"/>
              </a:cxn>
              <a:cxn ang="0">
                <a:pos x="35" y="9"/>
              </a:cxn>
              <a:cxn ang="0">
                <a:pos x="32" y="8"/>
              </a:cxn>
              <a:cxn ang="0">
                <a:pos x="31" y="7"/>
              </a:cxn>
              <a:cxn ang="0">
                <a:pos x="29" y="6"/>
              </a:cxn>
              <a:cxn ang="0">
                <a:pos x="27" y="5"/>
              </a:cxn>
              <a:cxn ang="0">
                <a:pos x="26" y="3"/>
              </a:cxn>
              <a:cxn ang="0">
                <a:pos x="24" y="2"/>
              </a:cxn>
              <a:cxn ang="0">
                <a:pos x="23" y="0"/>
              </a:cxn>
              <a:cxn ang="0">
                <a:pos x="21" y="1"/>
              </a:cxn>
              <a:cxn ang="0">
                <a:pos x="19" y="5"/>
              </a:cxn>
              <a:cxn ang="0">
                <a:pos x="18" y="6"/>
              </a:cxn>
              <a:cxn ang="0">
                <a:pos x="16" y="9"/>
              </a:cxn>
              <a:cxn ang="0">
                <a:pos x="12" y="9"/>
              </a:cxn>
              <a:cxn ang="0">
                <a:pos x="11" y="8"/>
              </a:cxn>
              <a:cxn ang="0">
                <a:pos x="9" y="8"/>
              </a:cxn>
              <a:cxn ang="0">
                <a:pos x="9" y="10"/>
              </a:cxn>
              <a:cxn ang="0">
                <a:pos x="10" y="12"/>
              </a:cxn>
              <a:cxn ang="0">
                <a:pos x="7" y="12"/>
              </a:cxn>
              <a:cxn ang="0">
                <a:pos x="6" y="12"/>
              </a:cxn>
              <a:cxn ang="0">
                <a:pos x="3" y="12"/>
              </a:cxn>
              <a:cxn ang="0">
                <a:pos x="0" y="13"/>
              </a:cxn>
              <a:cxn ang="0">
                <a:pos x="0" y="14"/>
              </a:cxn>
              <a:cxn ang="0">
                <a:pos x="0" y="16"/>
              </a:cxn>
              <a:cxn ang="0">
                <a:pos x="4" y="18"/>
              </a:cxn>
              <a:cxn ang="0">
                <a:pos x="7" y="18"/>
              </a:cxn>
              <a:cxn ang="0">
                <a:pos x="8" y="19"/>
              </a:cxn>
              <a:cxn ang="0">
                <a:pos x="8" y="20"/>
              </a:cxn>
              <a:cxn ang="0">
                <a:pos x="9" y="22"/>
              </a:cxn>
              <a:cxn ang="0">
                <a:pos x="10" y="25"/>
              </a:cxn>
              <a:cxn ang="0">
                <a:pos x="11" y="26"/>
              </a:cxn>
              <a:cxn ang="0">
                <a:pos x="11" y="29"/>
              </a:cxn>
              <a:cxn ang="0">
                <a:pos x="10" y="37"/>
              </a:cxn>
              <a:cxn ang="0">
                <a:pos x="10" y="37"/>
              </a:cxn>
              <a:cxn ang="0">
                <a:pos x="11" y="39"/>
              </a:cxn>
              <a:cxn ang="0">
                <a:pos x="12" y="39"/>
              </a:cxn>
              <a:cxn ang="0">
                <a:pos x="14" y="39"/>
              </a:cxn>
              <a:cxn ang="0">
                <a:pos x="17" y="40"/>
              </a:cxn>
              <a:cxn ang="0">
                <a:pos x="19" y="40"/>
              </a:cxn>
              <a:cxn ang="0">
                <a:pos x="22" y="41"/>
              </a:cxn>
              <a:cxn ang="0">
                <a:pos x="24" y="41"/>
              </a:cxn>
              <a:cxn ang="0">
                <a:pos x="25" y="38"/>
              </a:cxn>
              <a:cxn ang="0">
                <a:pos x="28" y="37"/>
              </a:cxn>
              <a:cxn ang="0">
                <a:pos x="32" y="38"/>
              </a:cxn>
              <a:cxn ang="0">
                <a:pos x="38" y="34"/>
              </a:cxn>
              <a:cxn ang="0">
                <a:pos x="39" y="34"/>
              </a:cxn>
              <a:cxn ang="0">
                <a:pos x="37" y="32"/>
              </a:cxn>
              <a:cxn ang="0">
                <a:pos x="36" y="29"/>
              </a:cxn>
            </a:cxnLst>
            <a:rect l="0" t="0" r="r" b="b"/>
            <a:pathLst>
              <a:path w="40" h="41">
                <a:moveTo>
                  <a:pt x="36" y="29"/>
                </a:moveTo>
                <a:cubicBezTo>
                  <a:pt x="37" y="27"/>
                  <a:pt x="37" y="27"/>
                  <a:pt x="37" y="27"/>
                </a:cubicBezTo>
                <a:cubicBezTo>
                  <a:pt x="37" y="25"/>
                  <a:pt x="37" y="25"/>
                  <a:pt x="37" y="25"/>
                </a:cubicBezTo>
                <a:cubicBezTo>
                  <a:pt x="37" y="25"/>
                  <a:pt x="37" y="25"/>
                  <a:pt x="37" y="25"/>
                </a:cubicBezTo>
                <a:cubicBezTo>
                  <a:pt x="36" y="23"/>
                  <a:pt x="36" y="23"/>
                  <a:pt x="36" y="23"/>
                </a:cubicBezTo>
                <a:cubicBezTo>
                  <a:pt x="34" y="23"/>
                  <a:pt x="34" y="23"/>
                  <a:pt x="34" y="23"/>
                </a:cubicBezTo>
                <a:cubicBezTo>
                  <a:pt x="34" y="21"/>
                  <a:pt x="34" y="21"/>
                  <a:pt x="34" y="21"/>
                </a:cubicBezTo>
                <a:cubicBezTo>
                  <a:pt x="37" y="18"/>
                  <a:pt x="37" y="18"/>
                  <a:pt x="37" y="18"/>
                </a:cubicBezTo>
                <a:cubicBezTo>
                  <a:pt x="38" y="17"/>
                  <a:pt x="38" y="17"/>
                  <a:pt x="38" y="17"/>
                </a:cubicBezTo>
                <a:cubicBezTo>
                  <a:pt x="38" y="17"/>
                  <a:pt x="38" y="17"/>
                  <a:pt x="38" y="17"/>
                </a:cubicBezTo>
                <a:cubicBezTo>
                  <a:pt x="38" y="13"/>
                  <a:pt x="38" y="13"/>
                  <a:pt x="38" y="13"/>
                </a:cubicBezTo>
                <a:cubicBezTo>
                  <a:pt x="40" y="11"/>
                  <a:pt x="40" y="11"/>
                  <a:pt x="40" y="11"/>
                </a:cubicBezTo>
                <a:cubicBezTo>
                  <a:pt x="37" y="10"/>
                  <a:pt x="37" y="10"/>
                  <a:pt x="37" y="10"/>
                </a:cubicBezTo>
                <a:cubicBezTo>
                  <a:pt x="35" y="9"/>
                  <a:pt x="35" y="9"/>
                  <a:pt x="35" y="9"/>
                </a:cubicBezTo>
                <a:cubicBezTo>
                  <a:pt x="32" y="8"/>
                  <a:pt x="32" y="8"/>
                  <a:pt x="32" y="8"/>
                </a:cubicBezTo>
                <a:cubicBezTo>
                  <a:pt x="31" y="7"/>
                  <a:pt x="31" y="7"/>
                  <a:pt x="31" y="7"/>
                </a:cubicBezTo>
                <a:cubicBezTo>
                  <a:pt x="29" y="6"/>
                  <a:pt x="29" y="6"/>
                  <a:pt x="29" y="6"/>
                </a:cubicBezTo>
                <a:cubicBezTo>
                  <a:pt x="27" y="5"/>
                  <a:pt x="27" y="5"/>
                  <a:pt x="27" y="5"/>
                </a:cubicBezTo>
                <a:cubicBezTo>
                  <a:pt x="26" y="3"/>
                  <a:pt x="26" y="3"/>
                  <a:pt x="26" y="3"/>
                </a:cubicBezTo>
                <a:cubicBezTo>
                  <a:pt x="24" y="2"/>
                  <a:pt x="24" y="2"/>
                  <a:pt x="24" y="2"/>
                </a:cubicBezTo>
                <a:cubicBezTo>
                  <a:pt x="23" y="0"/>
                  <a:pt x="23" y="0"/>
                  <a:pt x="23" y="0"/>
                </a:cubicBezTo>
                <a:cubicBezTo>
                  <a:pt x="21" y="1"/>
                  <a:pt x="21" y="1"/>
                  <a:pt x="21" y="1"/>
                </a:cubicBezTo>
                <a:cubicBezTo>
                  <a:pt x="19" y="5"/>
                  <a:pt x="19" y="5"/>
                  <a:pt x="19" y="5"/>
                </a:cubicBezTo>
                <a:cubicBezTo>
                  <a:pt x="18" y="6"/>
                  <a:pt x="18" y="6"/>
                  <a:pt x="18" y="6"/>
                </a:cubicBezTo>
                <a:cubicBezTo>
                  <a:pt x="16" y="9"/>
                  <a:pt x="16" y="9"/>
                  <a:pt x="16" y="9"/>
                </a:cubicBezTo>
                <a:cubicBezTo>
                  <a:pt x="12" y="9"/>
                  <a:pt x="12" y="9"/>
                  <a:pt x="12" y="9"/>
                </a:cubicBezTo>
                <a:cubicBezTo>
                  <a:pt x="11" y="8"/>
                  <a:pt x="11" y="8"/>
                  <a:pt x="11" y="8"/>
                </a:cubicBezTo>
                <a:cubicBezTo>
                  <a:pt x="9" y="8"/>
                  <a:pt x="9" y="8"/>
                  <a:pt x="9" y="8"/>
                </a:cubicBezTo>
                <a:cubicBezTo>
                  <a:pt x="9" y="10"/>
                  <a:pt x="9" y="10"/>
                  <a:pt x="9" y="10"/>
                </a:cubicBezTo>
                <a:cubicBezTo>
                  <a:pt x="10" y="12"/>
                  <a:pt x="10" y="12"/>
                  <a:pt x="10" y="12"/>
                </a:cubicBezTo>
                <a:cubicBezTo>
                  <a:pt x="7" y="12"/>
                  <a:pt x="7" y="12"/>
                  <a:pt x="7" y="12"/>
                </a:cubicBezTo>
                <a:cubicBezTo>
                  <a:pt x="6" y="12"/>
                  <a:pt x="6" y="12"/>
                  <a:pt x="6" y="12"/>
                </a:cubicBezTo>
                <a:cubicBezTo>
                  <a:pt x="3" y="12"/>
                  <a:pt x="3" y="12"/>
                  <a:pt x="3" y="12"/>
                </a:cubicBezTo>
                <a:cubicBezTo>
                  <a:pt x="0" y="13"/>
                  <a:pt x="0" y="13"/>
                  <a:pt x="0" y="13"/>
                </a:cubicBezTo>
                <a:cubicBezTo>
                  <a:pt x="0" y="14"/>
                  <a:pt x="0" y="14"/>
                  <a:pt x="0" y="14"/>
                </a:cubicBezTo>
                <a:cubicBezTo>
                  <a:pt x="0" y="16"/>
                  <a:pt x="0" y="16"/>
                  <a:pt x="0" y="16"/>
                </a:cubicBezTo>
                <a:cubicBezTo>
                  <a:pt x="4" y="18"/>
                  <a:pt x="4" y="18"/>
                  <a:pt x="4" y="18"/>
                </a:cubicBezTo>
                <a:cubicBezTo>
                  <a:pt x="7" y="18"/>
                  <a:pt x="7" y="18"/>
                  <a:pt x="7" y="18"/>
                </a:cubicBezTo>
                <a:cubicBezTo>
                  <a:pt x="8" y="19"/>
                  <a:pt x="8" y="19"/>
                  <a:pt x="8" y="19"/>
                </a:cubicBezTo>
                <a:cubicBezTo>
                  <a:pt x="8" y="20"/>
                  <a:pt x="8" y="20"/>
                  <a:pt x="8" y="20"/>
                </a:cubicBezTo>
                <a:cubicBezTo>
                  <a:pt x="9" y="22"/>
                  <a:pt x="9" y="22"/>
                  <a:pt x="9" y="22"/>
                </a:cubicBezTo>
                <a:cubicBezTo>
                  <a:pt x="10" y="25"/>
                  <a:pt x="10" y="25"/>
                  <a:pt x="10" y="25"/>
                </a:cubicBezTo>
                <a:cubicBezTo>
                  <a:pt x="11" y="26"/>
                  <a:pt x="11" y="26"/>
                  <a:pt x="11" y="26"/>
                </a:cubicBezTo>
                <a:cubicBezTo>
                  <a:pt x="11" y="29"/>
                  <a:pt x="11" y="29"/>
                  <a:pt x="11" y="29"/>
                </a:cubicBezTo>
                <a:cubicBezTo>
                  <a:pt x="10" y="37"/>
                  <a:pt x="10" y="37"/>
                  <a:pt x="10" y="37"/>
                </a:cubicBezTo>
                <a:cubicBezTo>
                  <a:pt x="10" y="37"/>
                  <a:pt x="10" y="37"/>
                  <a:pt x="10" y="37"/>
                </a:cubicBezTo>
                <a:cubicBezTo>
                  <a:pt x="11" y="39"/>
                  <a:pt x="11" y="39"/>
                  <a:pt x="11" y="39"/>
                </a:cubicBezTo>
                <a:cubicBezTo>
                  <a:pt x="12" y="39"/>
                  <a:pt x="12" y="39"/>
                  <a:pt x="12" y="39"/>
                </a:cubicBezTo>
                <a:cubicBezTo>
                  <a:pt x="14" y="39"/>
                  <a:pt x="14" y="39"/>
                  <a:pt x="14" y="39"/>
                </a:cubicBezTo>
                <a:cubicBezTo>
                  <a:pt x="14" y="39"/>
                  <a:pt x="17" y="40"/>
                  <a:pt x="17" y="40"/>
                </a:cubicBezTo>
                <a:cubicBezTo>
                  <a:pt x="18" y="40"/>
                  <a:pt x="19" y="40"/>
                  <a:pt x="19" y="40"/>
                </a:cubicBezTo>
                <a:cubicBezTo>
                  <a:pt x="22" y="41"/>
                  <a:pt x="22" y="41"/>
                  <a:pt x="22" y="41"/>
                </a:cubicBezTo>
                <a:cubicBezTo>
                  <a:pt x="24" y="41"/>
                  <a:pt x="24" y="41"/>
                  <a:pt x="24" y="41"/>
                </a:cubicBezTo>
                <a:cubicBezTo>
                  <a:pt x="25" y="38"/>
                  <a:pt x="25" y="38"/>
                  <a:pt x="25" y="38"/>
                </a:cubicBezTo>
                <a:cubicBezTo>
                  <a:pt x="28" y="37"/>
                  <a:pt x="28" y="37"/>
                  <a:pt x="28" y="37"/>
                </a:cubicBezTo>
                <a:cubicBezTo>
                  <a:pt x="32" y="38"/>
                  <a:pt x="32" y="38"/>
                  <a:pt x="32" y="38"/>
                </a:cubicBezTo>
                <a:cubicBezTo>
                  <a:pt x="38" y="34"/>
                  <a:pt x="38" y="34"/>
                  <a:pt x="38" y="34"/>
                </a:cubicBezTo>
                <a:cubicBezTo>
                  <a:pt x="39" y="34"/>
                  <a:pt x="39" y="34"/>
                  <a:pt x="39" y="34"/>
                </a:cubicBezTo>
                <a:cubicBezTo>
                  <a:pt x="37" y="32"/>
                  <a:pt x="37" y="32"/>
                  <a:pt x="37" y="32"/>
                </a:cubicBezTo>
                <a:lnTo>
                  <a:pt x="36" y="29"/>
                </a:lnTo>
                <a:close/>
              </a:path>
            </a:pathLst>
          </a:custGeom>
          <a:solidFill>
            <a:srgbClr val="002060"/>
          </a:solidFill>
          <a:ln w="9525">
            <a:solidFill>
              <a:schemeClr val="bg2"/>
            </a:solidFill>
            <a:round/>
            <a:headEnd/>
            <a:tailEnd/>
          </a:ln>
        </p:spPr>
        <p:txBody>
          <a:bodyPr/>
          <a:lstStyle/>
          <a:p>
            <a:endParaRPr lang="en-US"/>
          </a:p>
        </p:txBody>
      </p:sp>
      <p:sp>
        <p:nvSpPr>
          <p:cNvPr id="79" name="Freeform 343"/>
          <p:cNvSpPr>
            <a:spLocks/>
          </p:cNvSpPr>
          <p:nvPr/>
        </p:nvSpPr>
        <p:spPr bwMode="auto">
          <a:xfrm>
            <a:off x="4668838" y="3344863"/>
            <a:ext cx="290512" cy="293687"/>
          </a:xfrm>
          <a:custGeom>
            <a:avLst/>
            <a:gdLst/>
            <a:ahLst/>
            <a:cxnLst>
              <a:cxn ang="0">
                <a:pos x="87" y="4"/>
              </a:cxn>
              <a:cxn ang="0">
                <a:pos x="71" y="0"/>
              </a:cxn>
              <a:cxn ang="0">
                <a:pos x="54" y="0"/>
              </a:cxn>
              <a:cxn ang="0">
                <a:pos x="50" y="4"/>
              </a:cxn>
              <a:cxn ang="0">
                <a:pos x="46" y="4"/>
              </a:cxn>
              <a:cxn ang="0">
                <a:pos x="37" y="8"/>
              </a:cxn>
              <a:cxn ang="0">
                <a:pos x="25" y="12"/>
              </a:cxn>
              <a:cxn ang="0">
                <a:pos x="21" y="8"/>
              </a:cxn>
              <a:cxn ang="0">
                <a:pos x="8" y="16"/>
              </a:cxn>
              <a:cxn ang="0">
                <a:pos x="4" y="16"/>
              </a:cxn>
              <a:cxn ang="0">
                <a:pos x="4" y="25"/>
              </a:cxn>
              <a:cxn ang="0">
                <a:pos x="0" y="33"/>
              </a:cxn>
              <a:cxn ang="0">
                <a:pos x="4" y="45"/>
              </a:cxn>
              <a:cxn ang="0">
                <a:pos x="12" y="54"/>
              </a:cxn>
              <a:cxn ang="0">
                <a:pos x="21" y="45"/>
              </a:cxn>
              <a:cxn ang="0">
                <a:pos x="42" y="54"/>
              </a:cxn>
              <a:cxn ang="0">
                <a:pos x="54" y="78"/>
              </a:cxn>
              <a:cxn ang="0">
                <a:pos x="67" y="95"/>
              </a:cxn>
              <a:cxn ang="0">
                <a:pos x="96" y="112"/>
              </a:cxn>
              <a:cxn ang="0">
                <a:pos x="114" y="126"/>
              </a:cxn>
              <a:cxn ang="0">
                <a:pos x="106" y="154"/>
              </a:cxn>
              <a:cxn ang="0">
                <a:pos x="133" y="133"/>
              </a:cxn>
              <a:cxn ang="0">
                <a:pos x="133" y="120"/>
              </a:cxn>
              <a:cxn ang="0">
                <a:pos x="146" y="124"/>
              </a:cxn>
              <a:cxn ang="0">
                <a:pos x="154" y="124"/>
              </a:cxn>
              <a:cxn ang="0">
                <a:pos x="133" y="104"/>
              </a:cxn>
              <a:cxn ang="0">
                <a:pos x="117" y="91"/>
              </a:cxn>
              <a:cxn ang="0">
                <a:pos x="104" y="87"/>
              </a:cxn>
              <a:cxn ang="0">
                <a:pos x="87" y="58"/>
              </a:cxn>
              <a:cxn ang="0">
                <a:pos x="79" y="41"/>
              </a:cxn>
              <a:cxn ang="0">
                <a:pos x="83" y="25"/>
              </a:cxn>
              <a:cxn ang="0">
                <a:pos x="87" y="25"/>
              </a:cxn>
              <a:cxn ang="0">
                <a:pos x="87" y="16"/>
              </a:cxn>
              <a:cxn ang="0">
                <a:pos x="87" y="4"/>
              </a:cxn>
            </a:cxnLst>
            <a:rect l="0" t="0" r="r" b="b"/>
            <a:pathLst>
              <a:path w="154" h="154">
                <a:moveTo>
                  <a:pt x="87" y="4"/>
                </a:moveTo>
                <a:lnTo>
                  <a:pt x="71" y="0"/>
                </a:lnTo>
                <a:lnTo>
                  <a:pt x="54" y="0"/>
                </a:lnTo>
                <a:lnTo>
                  <a:pt x="50" y="4"/>
                </a:lnTo>
                <a:lnTo>
                  <a:pt x="46" y="4"/>
                </a:lnTo>
                <a:lnTo>
                  <a:pt x="37" y="8"/>
                </a:lnTo>
                <a:lnTo>
                  <a:pt x="25" y="12"/>
                </a:lnTo>
                <a:lnTo>
                  <a:pt x="21" y="8"/>
                </a:lnTo>
                <a:lnTo>
                  <a:pt x="8" y="16"/>
                </a:lnTo>
                <a:lnTo>
                  <a:pt x="4" y="16"/>
                </a:lnTo>
                <a:lnTo>
                  <a:pt x="4" y="25"/>
                </a:lnTo>
                <a:lnTo>
                  <a:pt x="0" y="33"/>
                </a:lnTo>
                <a:lnTo>
                  <a:pt x="4" y="45"/>
                </a:lnTo>
                <a:lnTo>
                  <a:pt x="12" y="54"/>
                </a:lnTo>
                <a:lnTo>
                  <a:pt x="21" y="45"/>
                </a:lnTo>
                <a:lnTo>
                  <a:pt x="42" y="54"/>
                </a:lnTo>
                <a:lnTo>
                  <a:pt x="54" y="78"/>
                </a:lnTo>
                <a:lnTo>
                  <a:pt x="67" y="95"/>
                </a:lnTo>
                <a:lnTo>
                  <a:pt x="96" y="112"/>
                </a:lnTo>
                <a:lnTo>
                  <a:pt x="114" y="126"/>
                </a:lnTo>
                <a:lnTo>
                  <a:pt x="106" y="154"/>
                </a:lnTo>
                <a:lnTo>
                  <a:pt x="133" y="133"/>
                </a:lnTo>
                <a:lnTo>
                  <a:pt x="133" y="120"/>
                </a:lnTo>
                <a:lnTo>
                  <a:pt x="146" y="124"/>
                </a:lnTo>
                <a:lnTo>
                  <a:pt x="154" y="124"/>
                </a:lnTo>
                <a:lnTo>
                  <a:pt x="133" y="104"/>
                </a:lnTo>
                <a:lnTo>
                  <a:pt x="117" y="91"/>
                </a:lnTo>
                <a:lnTo>
                  <a:pt x="104" y="87"/>
                </a:lnTo>
                <a:lnTo>
                  <a:pt x="87" y="58"/>
                </a:lnTo>
                <a:lnTo>
                  <a:pt x="79" y="41"/>
                </a:lnTo>
                <a:lnTo>
                  <a:pt x="83" y="25"/>
                </a:lnTo>
                <a:lnTo>
                  <a:pt x="87" y="25"/>
                </a:lnTo>
                <a:lnTo>
                  <a:pt x="87" y="16"/>
                </a:lnTo>
                <a:lnTo>
                  <a:pt x="87" y="4"/>
                </a:lnTo>
                <a:close/>
              </a:path>
            </a:pathLst>
          </a:custGeom>
          <a:solidFill>
            <a:srgbClr val="002060"/>
          </a:solidFill>
          <a:ln w="9525">
            <a:solidFill>
              <a:schemeClr val="bg2"/>
            </a:solidFill>
            <a:round/>
            <a:headEnd/>
            <a:tailEnd/>
          </a:ln>
        </p:spPr>
        <p:txBody>
          <a:bodyPr/>
          <a:lstStyle/>
          <a:p>
            <a:endParaRPr lang="en-US"/>
          </a:p>
        </p:txBody>
      </p:sp>
      <p:sp>
        <p:nvSpPr>
          <p:cNvPr id="80" name="Freeform 344"/>
          <p:cNvSpPr>
            <a:spLocks/>
          </p:cNvSpPr>
          <p:nvPr/>
        </p:nvSpPr>
        <p:spPr bwMode="auto">
          <a:xfrm>
            <a:off x="4638675" y="3025775"/>
            <a:ext cx="227013" cy="303213"/>
          </a:xfrm>
          <a:custGeom>
            <a:avLst/>
            <a:gdLst/>
            <a:ahLst/>
            <a:cxnLst>
              <a:cxn ang="0">
                <a:pos x="5" y="10"/>
              </a:cxn>
              <a:cxn ang="0">
                <a:pos x="4" y="12"/>
              </a:cxn>
              <a:cxn ang="0">
                <a:pos x="4" y="15"/>
              </a:cxn>
              <a:cxn ang="0">
                <a:pos x="2" y="17"/>
              </a:cxn>
              <a:cxn ang="0">
                <a:pos x="2" y="20"/>
              </a:cxn>
              <a:cxn ang="0">
                <a:pos x="1" y="22"/>
              </a:cxn>
              <a:cxn ang="0">
                <a:pos x="1" y="22"/>
              </a:cxn>
              <a:cxn ang="0">
                <a:pos x="2" y="24"/>
              </a:cxn>
              <a:cxn ang="0">
                <a:pos x="1" y="26"/>
              </a:cxn>
              <a:cxn ang="0">
                <a:pos x="0" y="28"/>
              </a:cxn>
              <a:cxn ang="0">
                <a:pos x="3" y="29"/>
              </a:cxn>
              <a:cxn ang="0">
                <a:pos x="5" y="30"/>
              </a:cxn>
              <a:cxn ang="0">
                <a:pos x="8" y="31"/>
              </a:cxn>
              <a:cxn ang="0">
                <a:pos x="6" y="33"/>
              </a:cxn>
              <a:cxn ang="0">
                <a:pos x="6" y="37"/>
              </a:cxn>
              <a:cxn ang="0">
                <a:pos x="7" y="38"/>
              </a:cxn>
              <a:cxn ang="0">
                <a:pos x="10" y="37"/>
              </a:cxn>
              <a:cxn ang="0">
                <a:pos x="12" y="38"/>
              </a:cxn>
              <a:cxn ang="0">
                <a:pos x="13" y="38"/>
              </a:cxn>
              <a:cxn ang="0">
                <a:pos x="14" y="38"/>
              </a:cxn>
              <a:cxn ang="0">
                <a:pos x="16" y="38"/>
              </a:cxn>
              <a:cxn ang="0">
                <a:pos x="18" y="38"/>
              </a:cxn>
              <a:cxn ang="0">
                <a:pos x="22" y="37"/>
              </a:cxn>
              <a:cxn ang="0">
                <a:pos x="23" y="37"/>
              </a:cxn>
              <a:cxn ang="0">
                <a:pos x="24" y="36"/>
              </a:cxn>
              <a:cxn ang="0">
                <a:pos x="23" y="34"/>
              </a:cxn>
              <a:cxn ang="0">
                <a:pos x="25" y="33"/>
              </a:cxn>
              <a:cxn ang="0">
                <a:pos x="26" y="32"/>
              </a:cxn>
              <a:cxn ang="0">
                <a:pos x="26" y="32"/>
              </a:cxn>
              <a:cxn ang="0">
                <a:pos x="25" y="31"/>
              </a:cxn>
              <a:cxn ang="0">
                <a:pos x="23" y="28"/>
              </a:cxn>
              <a:cxn ang="0">
                <a:pos x="21" y="26"/>
              </a:cxn>
              <a:cxn ang="0">
                <a:pos x="20" y="25"/>
              </a:cxn>
              <a:cxn ang="0">
                <a:pos x="22" y="24"/>
              </a:cxn>
              <a:cxn ang="0">
                <a:pos x="24" y="23"/>
              </a:cxn>
              <a:cxn ang="0">
                <a:pos x="26" y="22"/>
              </a:cxn>
              <a:cxn ang="0">
                <a:pos x="27" y="21"/>
              </a:cxn>
              <a:cxn ang="0">
                <a:pos x="29" y="22"/>
              </a:cxn>
              <a:cxn ang="0">
                <a:pos x="29" y="21"/>
              </a:cxn>
              <a:cxn ang="0">
                <a:pos x="29" y="18"/>
              </a:cxn>
              <a:cxn ang="0">
                <a:pos x="28" y="14"/>
              </a:cxn>
              <a:cxn ang="0">
                <a:pos x="28" y="11"/>
              </a:cxn>
              <a:cxn ang="0">
                <a:pos x="28" y="10"/>
              </a:cxn>
              <a:cxn ang="0">
                <a:pos x="27" y="7"/>
              </a:cxn>
              <a:cxn ang="0">
                <a:pos x="27" y="5"/>
              </a:cxn>
              <a:cxn ang="0">
                <a:pos x="23" y="3"/>
              </a:cxn>
              <a:cxn ang="0">
                <a:pos x="19" y="5"/>
              </a:cxn>
              <a:cxn ang="0">
                <a:pos x="17" y="4"/>
              </a:cxn>
              <a:cxn ang="0">
                <a:pos x="17" y="2"/>
              </a:cxn>
              <a:cxn ang="0">
                <a:pos x="14" y="1"/>
              </a:cxn>
              <a:cxn ang="0">
                <a:pos x="14" y="1"/>
              </a:cxn>
              <a:cxn ang="0">
                <a:pos x="12" y="0"/>
              </a:cxn>
              <a:cxn ang="0">
                <a:pos x="11" y="1"/>
              </a:cxn>
              <a:cxn ang="0">
                <a:pos x="11" y="1"/>
              </a:cxn>
              <a:cxn ang="0">
                <a:pos x="10" y="5"/>
              </a:cxn>
              <a:cxn ang="0">
                <a:pos x="9" y="7"/>
              </a:cxn>
              <a:cxn ang="0">
                <a:pos x="7" y="7"/>
              </a:cxn>
              <a:cxn ang="0">
                <a:pos x="5" y="7"/>
              </a:cxn>
              <a:cxn ang="0">
                <a:pos x="5" y="8"/>
              </a:cxn>
              <a:cxn ang="0">
                <a:pos x="5" y="10"/>
              </a:cxn>
            </a:cxnLst>
            <a:rect l="0" t="0" r="r" b="b"/>
            <a:pathLst>
              <a:path w="29" h="39">
                <a:moveTo>
                  <a:pt x="5" y="10"/>
                </a:moveTo>
                <a:cubicBezTo>
                  <a:pt x="4" y="12"/>
                  <a:pt x="4" y="12"/>
                  <a:pt x="4" y="12"/>
                </a:cubicBezTo>
                <a:cubicBezTo>
                  <a:pt x="4" y="15"/>
                  <a:pt x="4" y="15"/>
                  <a:pt x="4" y="15"/>
                </a:cubicBezTo>
                <a:cubicBezTo>
                  <a:pt x="2" y="17"/>
                  <a:pt x="2" y="17"/>
                  <a:pt x="2" y="17"/>
                </a:cubicBezTo>
                <a:cubicBezTo>
                  <a:pt x="2" y="20"/>
                  <a:pt x="2" y="20"/>
                  <a:pt x="2" y="20"/>
                </a:cubicBezTo>
                <a:cubicBezTo>
                  <a:pt x="1" y="22"/>
                  <a:pt x="1" y="22"/>
                  <a:pt x="1" y="22"/>
                </a:cubicBezTo>
                <a:cubicBezTo>
                  <a:pt x="1" y="22"/>
                  <a:pt x="1" y="22"/>
                  <a:pt x="1" y="22"/>
                </a:cubicBezTo>
                <a:cubicBezTo>
                  <a:pt x="2" y="24"/>
                  <a:pt x="2" y="24"/>
                  <a:pt x="2" y="24"/>
                </a:cubicBezTo>
                <a:cubicBezTo>
                  <a:pt x="1" y="26"/>
                  <a:pt x="1" y="26"/>
                  <a:pt x="1" y="26"/>
                </a:cubicBezTo>
                <a:cubicBezTo>
                  <a:pt x="0" y="28"/>
                  <a:pt x="0" y="28"/>
                  <a:pt x="0" y="28"/>
                </a:cubicBezTo>
                <a:cubicBezTo>
                  <a:pt x="3" y="29"/>
                  <a:pt x="3" y="29"/>
                  <a:pt x="3" y="29"/>
                </a:cubicBezTo>
                <a:cubicBezTo>
                  <a:pt x="5" y="30"/>
                  <a:pt x="5" y="30"/>
                  <a:pt x="5" y="30"/>
                </a:cubicBezTo>
                <a:cubicBezTo>
                  <a:pt x="8" y="31"/>
                  <a:pt x="8" y="31"/>
                  <a:pt x="8" y="31"/>
                </a:cubicBezTo>
                <a:cubicBezTo>
                  <a:pt x="6" y="33"/>
                  <a:pt x="6" y="33"/>
                  <a:pt x="6" y="33"/>
                </a:cubicBezTo>
                <a:cubicBezTo>
                  <a:pt x="6" y="37"/>
                  <a:pt x="6" y="37"/>
                  <a:pt x="6" y="37"/>
                </a:cubicBezTo>
                <a:cubicBezTo>
                  <a:pt x="7" y="38"/>
                  <a:pt x="7" y="38"/>
                  <a:pt x="7" y="38"/>
                </a:cubicBezTo>
                <a:cubicBezTo>
                  <a:pt x="10" y="37"/>
                  <a:pt x="10" y="37"/>
                  <a:pt x="10" y="37"/>
                </a:cubicBezTo>
                <a:cubicBezTo>
                  <a:pt x="12" y="38"/>
                  <a:pt x="12" y="38"/>
                  <a:pt x="12" y="38"/>
                </a:cubicBezTo>
                <a:cubicBezTo>
                  <a:pt x="13" y="38"/>
                  <a:pt x="13" y="38"/>
                  <a:pt x="13" y="38"/>
                </a:cubicBezTo>
                <a:cubicBezTo>
                  <a:pt x="13" y="38"/>
                  <a:pt x="14" y="38"/>
                  <a:pt x="14" y="38"/>
                </a:cubicBezTo>
                <a:cubicBezTo>
                  <a:pt x="14" y="39"/>
                  <a:pt x="16" y="38"/>
                  <a:pt x="16" y="38"/>
                </a:cubicBezTo>
                <a:cubicBezTo>
                  <a:pt x="18" y="38"/>
                  <a:pt x="18" y="38"/>
                  <a:pt x="18" y="38"/>
                </a:cubicBezTo>
                <a:cubicBezTo>
                  <a:pt x="22" y="37"/>
                  <a:pt x="22" y="37"/>
                  <a:pt x="22" y="37"/>
                </a:cubicBezTo>
                <a:cubicBezTo>
                  <a:pt x="22" y="37"/>
                  <a:pt x="23" y="37"/>
                  <a:pt x="23" y="37"/>
                </a:cubicBezTo>
                <a:cubicBezTo>
                  <a:pt x="24" y="37"/>
                  <a:pt x="24" y="36"/>
                  <a:pt x="24" y="36"/>
                </a:cubicBezTo>
                <a:cubicBezTo>
                  <a:pt x="23" y="34"/>
                  <a:pt x="23" y="34"/>
                  <a:pt x="23" y="34"/>
                </a:cubicBezTo>
                <a:cubicBezTo>
                  <a:pt x="25" y="33"/>
                  <a:pt x="25" y="33"/>
                  <a:pt x="25" y="33"/>
                </a:cubicBezTo>
                <a:cubicBezTo>
                  <a:pt x="26" y="32"/>
                  <a:pt x="26" y="32"/>
                  <a:pt x="26" y="32"/>
                </a:cubicBezTo>
                <a:cubicBezTo>
                  <a:pt x="26" y="32"/>
                  <a:pt x="26" y="32"/>
                  <a:pt x="26" y="32"/>
                </a:cubicBezTo>
                <a:cubicBezTo>
                  <a:pt x="25" y="31"/>
                  <a:pt x="25" y="31"/>
                  <a:pt x="25" y="31"/>
                </a:cubicBezTo>
                <a:cubicBezTo>
                  <a:pt x="23" y="28"/>
                  <a:pt x="23" y="28"/>
                  <a:pt x="23" y="28"/>
                </a:cubicBezTo>
                <a:cubicBezTo>
                  <a:pt x="21" y="26"/>
                  <a:pt x="21" y="26"/>
                  <a:pt x="21" y="26"/>
                </a:cubicBezTo>
                <a:cubicBezTo>
                  <a:pt x="20" y="25"/>
                  <a:pt x="20" y="25"/>
                  <a:pt x="20" y="25"/>
                </a:cubicBezTo>
                <a:cubicBezTo>
                  <a:pt x="22" y="24"/>
                  <a:pt x="22" y="24"/>
                  <a:pt x="22" y="24"/>
                </a:cubicBezTo>
                <a:cubicBezTo>
                  <a:pt x="24" y="23"/>
                  <a:pt x="24" y="23"/>
                  <a:pt x="24" y="23"/>
                </a:cubicBezTo>
                <a:cubicBezTo>
                  <a:pt x="26" y="22"/>
                  <a:pt x="26" y="22"/>
                  <a:pt x="26" y="22"/>
                </a:cubicBezTo>
                <a:cubicBezTo>
                  <a:pt x="27" y="21"/>
                  <a:pt x="27" y="21"/>
                  <a:pt x="27" y="21"/>
                </a:cubicBezTo>
                <a:cubicBezTo>
                  <a:pt x="29" y="22"/>
                  <a:pt x="29" y="22"/>
                  <a:pt x="29" y="22"/>
                </a:cubicBezTo>
                <a:cubicBezTo>
                  <a:pt x="29" y="22"/>
                  <a:pt x="29" y="21"/>
                  <a:pt x="29" y="21"/>
                </a:cubicBezTo>
                <a:cubicBezTo>
                  <a:pt x="29" y="20"/>
                  <a:pt x="29" y="18"/>
                  <a:pt x="29" y="18"/>
                </a:cubicBezTo>
                <a:cubicBezTo>
                  <a:pt x="28" y="18"/>
                  <a:pt x="28" y="14"/>
                  <a:pt x="28" y="14"/>
                </a:cubicBezTo>
                <a:cubicBezTo>
                  <a:pt x="28" y="11"/>
                  <a:pt x="28" y="11"/>
                  <a:pt x="28" y="11"/>
                </a:cubicBezTo>
                <a:cubicBezTo>
                  <a:pt x="28" y="10"/>
                  <a:pt x="28" y="10"/>
                  <a:pt x="28" y="10"/>
                </a:cubicBezTo>
                <a:cubicBezTo>
                  <a:pt x="27" y="7"/>
                  <a:pt x="27" y="7"/>
                  <a:pt x="27" y="7"/>
                </a:cubicBezTo>
                <a:cubicBezTo>
                  <a:pt x="27" y="5"/>
                  <a:pt x="27" y="5"/>
                  <a:pt x="27" y="5"/>
                </a:cubicBezTo>
                <a:cubicBezTo>
                  <a:pt x="23" y="3"/>
                  <a:pt x="23" y="3"/>
                  <a:pt x="23" y="3"/>
                </a:cubicBezTo>
                <a:cubicBezTo>
                  <a:pt x="19" y="5"/>
                  <a:pt x="19" y="5"/>
                  <a:pt x="19" y="5"/>
                </a:cubicBezTo>
                <a:cubicBezTo>
                  <a:pt x="19" y="5"/>
                  <a:pt x="18" y="5"/>
                  <a:pt x="17" y="4"/>
                </a:cubicBezTo>
                <a:cubicBezTo>
                  <a:pt x="17" y="4"/>
                  <a:pt x="17" y="2"/>
                  <a:pt x="17" y="2"/>
                </a:cubicBezTo>
                <a:cubicBezTo>
                  <a:pt x="14" y="1"/>
                  <a:pt x="14" y="1"/>
                  <a:pt x="14" y="1"/>
                </a:cubicBezTo>
                <a:cubicBezTo>
                  <a:pt x="14" y="1"/>
                  <a:pt x="14" y="1"/>
                  <a:pt x="14" y="1"/>
                </a:cubicBezTo>
                <a:cubicBezTo>
                  <a:pt x="12" y="0"/>
                  <a:pt x="12" y="0"/>
                  <a:pt x="12" y="0"/>
                </a:cubicBezTo>
                <a:cubicBezTo>
                  <a:pt x="11" y="1"/>
                  <a:pt x="11" y="1"/>
                  <a:pt x="11" y="1"/>
                </a:cubicBezTo>
                <a:cubicBezTo>
                  <a:pt x="11" y="1"/>
                  <a:pt x="11" y="1"/>
                  <a:pt x="11" y="1"/>
                </a:cubicBezTo>
                <a:cubicBezTo>
                  <a:pt x="10" y="5"/>
                  <a:pt x="10" y="5"/>
                  <a:pt x="10" y="5"/>
                </a:cubicBezTo>
                <a:cubicBezTo>
                  <a:pt x="9" y="7"/>
                  <a:pt x="9" y="7"/>
                  <a:pt x="9" y="7"/>
                </a:cubicBezTo>
                <a:cubicBezTo>
                  <a:pt x="7" y="7"/>
                  <a:pt x="7" y="7"/>
                  <a:pt x="7" y="7"/>
                </a:cubicBezTo>
                <a:cubicBezTo>
                  <a:pt x="5" y="7"/>
                  <a:pt x="5" y="7"/>
                  <a:pt x="5" y="7"/>
                </a:cubicBezTo>
                <a:cubicBezTo>
                  <a:pt x="5" y="8"/>
                  <a:pt x="5" y="8"/>
                  <a:pt x="5" y="8"/>
                </a:cubicBezTo>
                <a:lnTo>
                  <a:pt x="5" y="10"/>
                </a:lnTo>
                <a:close/>
              </a:path>
            </a:pathLst>
          </a:custGeom>
          <a:solidFill>
            <a:srgbClr val="002060"/>
          </a:solidFill>
          <a:ln w="9525">
            <a:solidFill>
              <a:schemeClr val="bg2"/>
            </a:solidFill>
            <a:round/>
            <a:headEnd/>
            <a:tailEnd/>
          </a:ln>
        </p:spPr>
        <p:txBody>
          <a:bodyPr/>
          <a:lstStyle/>
          <a:p>
            <a:endParaRPr lang="en-US"/>
          </a:p>
        </p:txBody>
      </p:sp>
      <p:sp>
        <p:nvSpPr>
          <p:cNvPr id="81" name="Freeform 345"/>
          <p:cNvSpPr>
            <a:spLocks/>
          </p:cNvSpPr>
          <p:nvPr/>
        </p:nvSpPr>
        <p:spPr bwMode="auto">
          <a:xfrm>
            <a:off x="4591050" y="3079750"/>
            <a:ext cx="87313" cy="115888"/>
          </a:xfrm>
          <a:custGeom>
            <a:avLst/>
            <a:gdLst/>
            <a:ahLst/>
            <a:cxnLst>
              <a:cxn ang="0">
                <a:pos x="18" y="72"/>
              </a:cxn>
              <a:cxn ang="0">
                <a:pos x="30" y="78"/>
              </a:cxn>
              <a:cxn ang="0">
                <a:pos x="36" y="84"/>
              </a:cxn>
              <a:cxn ang="0">
                <a:pos x="42" y="90"/>
              </a:cxn>
              <a:cxn ang="0">
                <a:pos x="48" y="78"/>
              </a:cxn>
              <a:cxn ang="0">
                <a:pos x="48" y="60"/>
              </a:cxn>
              <a:cxn ang="0">
                <a:pos x="60" y="48"/>
              </a:cxn>
              <a:cxn ang="0">
                <a:pos x="60" y="30"/>
              </a:cxn>
              <a:cxn ang="0">
                <a:pos x="66" y="18"/>
              </a:cxn>
              <a:cxn ang="0">
                <a:pos x="66" y="6"/>
              </a:cxn>
              <a:cxn ang="0">
                <a:pos x="66" y="0"/>
              </a:cxn>
              <a:cxn ang="0">
                <a:pos x="54" y="6"/>
              </a:cxn>
              <a:cxn ang="0">
                <a:pos x="36" y="12"/>
              </a:cxn>
              <a:cxn ang="0">
                <a:pos x="36" y="30"/>
              </a:cxn>
              <a:cxn ang="0">
                <a:pos x="24" y="18"/>
              </a:cxn>
              <a:cxn ang="0">
                <a:pos x="12" y="54"/>
              </a:cxn>
              <a:cxn ang="0">
                <a:pos x="0" y="66"/>
              </a:cxn>
              <a:cxn ang="0">
                <a:pos x="6" y="72"/>
              </a:cxn>
              <a:cxn ang="0">
                <a:pos x="18" y="72"/>
              </a:cxn>
            </a:cxnLst>
            <a:rect l="0" t="0" r="r" b="b"/>
            <a:pathLst>
              <a:path w="66" h="90">
                <a:moveTo>
                  <a:pt x="18" y="72"/>
                </a:moveTo>
                <a:lnTo>
                  <a:pt x="30" y="78"/>
                </a:lnTo>
                <a:lnTo>
                  <a:pt x="36" y="84"/>
                </a:lnTo>
                <a:lnTo>
                  <a:pt x="42" y="90"/>
                </a:lnTo>
                <a:lnTo>
                  <a:pt x="48" y="78"/>
                </a:lnTo>
                <a:lnTo>
                  <a:pt x="48" y="60"/>
                </a:lnTo>
                <a:lnTo>
                  <a:pt x="60" y="48"/>
                </a:lnTo>
                <a:lnTo>
                  <a:pt x="60" y="30"/>
                </a:lnTo>
                <a:lnTo>
                  <a:pt x="66" y="18"/>
                </a:lnTo>
                <a:lnTo>
                  <a:pt x="66" y="6"/>
                </a:lnTo>
                <a:lnTo>
                  <a:pt x="66" y="0"/>
                </a:lnTo>
                <a:lnTo>
                  <a:pt x="54" y="6"/>
                </a:lnTo>
                <a:lnTo>
                  <a:pt x="36" y="12"/>
                </a:lnTo>
                <a:lnTo>
                  <a:pt x="36" y="30"/>
                </a:lnTo>
                <a:lnTo>
                  <a:pt x="24" y="18"/>
                </a:lnTo>
                <a:lnTo>
                  <a:pt x="12" y="54"/>
                </a:lnTo>
                <a:lnTo>
                  <a:pt x="0" y="66"/>
                </a:lnTo>
                <a:lnTo>
                  <a:pt x="6" y="72"/>
                </a:lnTo>
                <a:lnTo>
                  <a:pt x="18" y="72"/>
                </a:lnTo>
                <a:close/>
              </a:path>
            </a:pathLst>
          </a:custGeom>
          <a:solidFill>
            <a:srgbClr val="002060"/>
          </a:solidFill>
          <a:ln w="9525">
            <a:solidFill>
              <a:schemeClr val="bg2"/>
            </a:solidFill>
            <a:round/>
            <a:headEnd/>
            <a:tailEnd/>
          </a:ln>
        </p:spPr>
        <p:txBody>
          <a:bodyPr/>
          <a:lstStyle/>
          <a:p>
            <a:endParaRPr lang="en-US"/>
          </a:p>
        </p:txBody>
      </p:sp>
      <p:sp>
        <p:nvSpPr>
          <p:cNvPr id="82" name="Freeform 346"/>
          <p:cNvSpPr>
            <a:spLocks/>
          </p:cNvSpPr>
          <p:nvPr/>
        </p:nvSpPr>
        <p:spPr bwMode="auto">
          <a:xfrm>
            <a:off x="4999038" y="3525838"/>
            <a:ext cx="157162" cy="153987"/>
          </a:xfrm>
          <a:custGeom>
            <a:avLst/>
            <a:gdLst/>
            <a:ahLst/>
            <a:cxnLst>
              <a:cxn ang="0">
                <a:pos x="120" y="6"/>
              </a:cxn>
              <a:cxn ang="0">
                <a:pos x="120" y="0"/>
              </a:cxn>
              <a:cxn ang="0">
                <a:pos x="114" y="6"/>
              </a:cxn>
              <a:cxn ang="0">
                <a:pos x="96" y="6"/>
              </a:cxn>
              <a:cxn ang="0">
                <a:pos x="60" y="6"/>
              </a:cxn>
              <a:cxn ang="0">
                <a:pos x="60" y="6"/>
              </a:cxn>
              <a:cxn ang="0">
                <a:pos x="42" y="12"/>
              </a:cxn>
              <a:cxn ang="0">
                <a:pos x="18" y="18"/>
              </a:cxn>
              <a:cxn ang="0">
                <a:pos x="18" y="24"/>
              </a:cxn>
              <a:cxn ang="0">
                <a:pos x="12" y="36"/>
              </a:cxn>
              <a:cxn ang="0">
                <a:pos x="0" y="48"/>
              </a:cxn>
              <a:cxn ang="0">
                <a:pos x="12" y="66"/>
              </a:cxn>
              <a:cxn ang="0">
                <a:pos x="36" y="72"/>
              </a:cxn>
              <a:cxn ang="0">
                <a:pos x="24" y="84"/>
              </a:cxn>
              <a:cxn ang="0">
                <a:pos x="24" y="108"/>
              </a:cxn>
              <a:cxn ang="0">
                <a:pos x="48" y="120"/>
              </a:cxn>
              <a:cxn ang="0">
                <a:pos x="60" y="108"/>
              </a:cxn>
              <a:cxn ang="0">
                <a:pos x="60" y="96"/>
              </a:cxn>
              <a:cxn ang="0">
                <a:pos x="84" y="84"/>
              </a:cxn>
              <a:cxn ang="0">
                <a:pos x="60" y="60"/>
              </a:cxn>
              <a:cxn ang="0">
                <a:pos x="60" y="48"/>
              </a:cxn>
              <a:cxn ang="0">
                <a:pos x="48" y="30"/>
              </a:cxn>
              <a:cxn ang="0">
                <a:pos x="84" y="24"/>
              </a:cxn>
              <a:cxn ang="0">
                <a:pos x="108" y="18"/>
              </a:cxn>
              <a:cxn ang="0">
                <a:pos x="108" y="24"/>
              </a:cxn>
              <a:cxn ang="0">
                <a:pos x="114" y="18"/>
              </a:cxn>
              <a:cxn ang="0">
                <a:pos x="120" y="6"/>
              </a:cxn>
            </a:cxnLst>
            <a:rect l="0" t="0" r="r" b="b"/>
            <a:pathLst>
              <a:path w="120" h="120">
                <a:moveTo>
                  <a:pt x="120" y="6"/>
                </a:moveTo>
                <a:lnTo>
                  <a:pt x="120" y="0"/>
                </a:lnTo>
                <a:lnTo>
                  <a:pt x="114" y="6"/>
                </a:lnTo>
                <a:lnTo>
                  <a:pt x="96" y="6"/>
                </a:lnTo>
                <a:lnTo>
                  <a:pt x="60" y="6"/>
                </a:lnTo>
                <a:lnTo>
                  <a:pt x="60" y="6"/>
                </a:lnTo>
                <a:lnTo>
                  <a:pt x="42" y="12"/>
                </a:lnTo>
                <a:lnTo>
                  <a:pt x="18" y="18"/>
                </a:lnTo>
                <a:lnTo>
                  <a:pt x="18" y="24"/>
                </a:lnTo>
                <a:lnTo>
                  <a:pt x="12" y="36"/>
                </a:lnTo>
                <a:lnTo>
                  <a:pt x="0" y="48"/>
                </a:lnTo>
                <a:lnTo>
                  <a:pt x="12" y="66"/>
                </a:lnTo>
                <a:lnTo>
                  <a:pt x="36" y="72"/>
                </a:lnTo>
                <a:lnTo>
                  <a:pt x="24" y="84"/>
                </a:lnTo>
                <a:lnTo>
                  <a:pt x="24" y="108"/>
                </a:lnTo>
                <a:lnTo>
                  <a:pt x="48" y="120"/>
                </a:lnTo>
                <a:lnTo>
                  <a:pt x="60" y="108"/>
                </a:lnTo>
                <a:lnTo>
                  <a:pt x="60" y="96"/>
                </a:lnTo>
                <a:lnTo>
                  <a:pt x="84" y="84"/>
                </a:lnTo>
                <a:lnTo>
                  <a:pt x="60" y="60"/>
                </a:lnTo>
                <a:lnTo>
                  <a:pt x="60" y="48"/>
                </a:lnTo>
                <a:lnTo>
                  <a:pt x="48" y="30"/>
                </a:lnTo>
                <a:lnTo>
                  <a:pt x="84" y="24"/>
                </a:lnTo>
                <a:lnTo>
                  <a:pt x="108" y="18"/>
                </a:lnTo>
                <a:lnTo>
                  <a:pt x="108" y="24"/>
                </a:lnTo>
                <a:lnTo>
                  <a:pt x="114" y="18"/>
                </a:lnTo>
                <a:lnTo>
                  <a:pt x="120" y="6"/>
                </a:lnTo>
                <a:close/>
              </a:path>
            </a:pathLst>
          </a:custGeom>
          <a:solidFill>
            <a:srgbClr val="002060"/>
          </a:solidFill>
          <a:ln w="9525">
            <a:solidFill>
              <a:schemeClr val="bg2"/>
            </a:solidFill>
            <a:round/>
            <a:headEnd/>
            <a:tailEnd/>
          </a:ln>
        </p:spPr>
        <p:txBody>
          <a:bodyPr/>
          <a:lstStyle/>
          <a:p>
            <a:endParaRPr lang="en-US"/>
          </a:p>
        </p:txBody>
      </p:sp>
      <p:sp>
        <p:nvSpPr>
          <p:cNvPr id="83" name="Freeform 347"/>
          <p:cNvSpPr>
            <a:spLocks/>
          </p:cNvSpPr>
          <p:nvPr/>
        </p:nvSpPr>
        <p:spPr bwMode="auto">
          <a:xfrm>
            <a:off x="4616450" y="2119313"/>
            <a:ext cx="649288" cy="766762"/>
          </a:xfrm>
          <a:custGeom>
            <a:avLst/>
            <a:gdLst/>
            <a:ahLst/>
            <a:cxnLst>
              <a:cxn ang="0">
                <a:pos x="24" y="86"/>
              </a:cxn>
              <a:cxn ang="0">
                <a:pos x="24" y="80"/>
              </a:cxn>
              <a:cxn ang="0">
                <a:pos x="24" y="75"/>
              </a:cxn>
              <a:cxn ang="0">
                <a:pos x="24" y="65"/>
              </a:cxn>
              <a:cxn ang="0">
                <a:pos x="26" y="60"/>
              </a:cxn>
              <a:cxn ang="0">
                <a:pos x="30" y="56"/>
              </a:cxn>
              <a:cxn ang="0">
                <a:pos x="31" y="50"/>
              </a:cxn>
              <a:cxn ang="0">
                <a:pos x="34" y="43"/>
              </a:cxn>
              <a:cxn ang="0">
                <a:pos x="38" y="35"/>
              </a:cxn>
              <a:cxn ang="0">
                <a:pos x="38" y="30"/>
              </a:cxn>
              <a:cxn ang="0">
                <a:pos x="42" y="28"/>
              </a:cxn>
              <a:cxn ang="0">
                <a:pos x="47" y="24"/>
              </a:cxn>
              <a:cxn ang="0">
                <a:pos x="49" y="22"/>
              </a:cxn>
              <a:cxn ang="0">
                <a:pos x="51" y="19"/>
              </a:cxn>
              <a:cxn ang="0">
                <a:pos x="53" y="17"/>
              </a:cxn>
              <a:cxn ang="0">
                <a:pos x="56" y="21"/>
              </a:cxn>
              <a:cxn ang="0">
                <a:pos x="62" y="21"/>
              </a:cxn>
              <a:cxn ang="0">
                <a:pos x="66" y="19"/>
              </a:cxn>
              <a:cxn ang="0">
                <a:pos x="70" y="12"/>
              </a:cxn>
              <a:cxn ang="0">
                <a:pos x="78" y="14"/>
              </a:cxn>
              <a:cxn ang="0">
                <a:pos x="77" y="19"/>
              </a:cxn>
              <a:cxn ang="0">
                <a:pos x="77" y="19"/>
              </a:cxn>
              <a:cxn ang="0">
                <a:pos x="81" y="15"/>
              </a:cxn>
              <a:cxn ang="0">
                <a:pos x="81" y="12"/>
              </a:cxn>
              <a:cxn ang="0">
                <a:pos x="83" y="6"/>
              </a:cxn>
              <a:cxn ang="0">
                <a:pos x="76" y="0"/>
              </a:cxn>
              <a:cxn ang="0">
                <a:pos x="69" y="2"/>
              </a:cxn>
              <a:cxn ang="0">
                <a:pos x="66" y="1"/>
              </a:cxn>
              <a:cxn ang="0">
                <a:pos x="59" y="5"/>
              </a:cxn>
              <a:cxn ang="0">
                <a:pos x="55" y="6"/>
              </a:cxn>
              <a:cxn ang="0">
                <a:pos x="50" y="8"/>
              </a:cxn>
              <a:cxn ang="0">
                <a:pos x="43" y="14"/>
              </a:cxn>
              <a:cxn ang="0">
                <a:pos x="40" y="22"/>
              </a:cxn>
              <a:cxn ang="0">
                <a:pos x="32" y="28"/>
              </a:cxn>
              <a:cxn ang="0">
                <a:pos x="28" y="38"/>
              </a:cxn>
              <a:cxn ang="0">
                <a:pos x="25" y="46"/>
              </a:cxn>
              <a:cxn ang="0">
                <a:pos x="17" y="60"/>
              </a:cxn>
              <a:cxn ang="0">
                <a:pos x="8" y="65"/>
              </a:cxn>
              <a:cxn ang="0">
                <a:pos x="4" y="71"/>
              </a:cxn>
              <a:cxn ang="0">
                <a:pos x="2" y="76"/>
              </a:cxn>
              <a:cxn ang="0">
                <a:pos x="1" y="84"/>
              </a:cxn>
              <a:cxn ang="0">
                <a:pos x="3" y="91"/>
              </a:cxn>
              <a:cxn ang="0">
                <a:pos x="7" y="98"/>
              </a:cxn>
              <a:cxn ang="0">
                <a:pos x="16" y="93"/>
              </a:cxn>
              <a:cxn ang="0">
                <a:pos x="20" y="92"/>
              </a:cxn>
              <a:cxn ang="0">
                <a:pos x="21" y="92"/>
              </a:cxn>
            </a:cxnLst>
            <a:rect l="0" t="0" r="r" b="b"/>
            <a:pathLst>
              <a:path w="83" h="98">
                <a:moveTo>
                  <a:pt x="23" y="87"/>
                </a:moveTo>
                <a:cubicBezTo>
                  <a:pt x="23" y="87"/>
                  <a:pt x="24" y="87"/>
                  <a:pt x="24" y="86"/>
                </a:cubicBezTo>
                <a:cubicBezTo>
                  <a:pt x="24" y="86"/>
                  <a:pt x="24" y="82"/>
                  <a:pt x="24" y="82"/>
                </a:cubicBezTo>
                <a:cubicBezTo>
                  <a:pt x="24" y="80"/>
                  <a:pt x="24" y="80"/>
                  <a:pt x="24" y="80"/>
                </a:cubicBezTo>
                <a:cubicBezTo>
                  <a:pt x="26" y="78"/>
                  <a:pt x="26" y="78"/>
                  <a:pt x="26" y="78"/>
                </a:cubicBezTo>
                <a:cubicBezTo>
                  <a:pt x="24" y="75"/>
                  <a:pt x="24" y="75"/>
                  <a:pt x="24" y="75"/>
                </a:cubicBezTo>
                <a:cubicBezTo>
                  <a:pt x="24" y="75"/>
                  <a:pt x="23" y="70"/>
                  <a:pt x="23" y="70"/>
                </a:cubicBezTo>
                <a:cubicBezTo>
                  <a:pt x="23" y="69"/>
                  <a:pt x="24" y="65"/>
                  <a:pt x="24" y="65"/>
                </a:cubicBezTo>
                <a:cubicBezTo>
                  <a:pt x="24" y="65"/>
                  <a:pt x="24" y="62"/>
                  <a:pt x="24" y="62"/>
                </a:cubicBezTo>
                <a:cubicBezTo>
                  <a:pt x="26" y="60"/>
                  <a:pt x="26" y="60"/>
                  <a:pt x="26" y="60"/>
                </a:cubicBezTo>
                <a:cubicBezTo>
                  <a:pt x="30" y="59"/>
                  <a:pt x="30" y="59"/>
                  <a:pt x="30" y="59"/>
                </a:cubicBezTo>
                <a:cubicBezTo>
                  <a:pt x="30" y="56"/>
                  <a:pt x="30" y="56"/>
                  <a:pt x="30" y="56"/>
                </a:cubicBezTo>
                <a:cubicBezTo>
                  <a:pt x="29" y="54"/>
                  <a:pt x="29" y="54"/>
                  <a:pt x="29" y="54"/>
                </a:cubicBezTo>
                <a:cubicBezTo>
                  <a:pt x="31" y="50"/>
                  <a:pt x="31" y="50"/>
                  <a:pt x="31" y="50"/>
                </a:cubicBezTo>
                <a:cubicBezTo>
                  <a:pt x="32" y="44"/>
                  <a:pt x="32" y="44"/>
                  <a:pt x="32" y="44"/>
                </a:cubicBezTo>
                <a:cubicBezTo>
                  <a:pt x="34" y="43"/>
                  <a:pt x="34" y="43"/>
                  <a:pt x="34" y="43"/>
                </a:cubicBezTo>
                <a:cubicBezTo>
                  <a:pt x="36" y="38"/>
                  <a:pt x="36" y="38"/>
                  <a:pt x="36" y="38"/>
                </a:cubicBezTo>
                <a:cubicBezTo>
                  <a:pt x="38" y="35"/>
                  <a:pt x="38" y="35"/>
                  <a:pt x="38" y="35"/>
                </a:cubicBezTo>
                <a:cubicBezTo>
                  <a:pt x="37" y="32"/>
                  <a:pt x="37" y="32"/>
                  <a:pt x="37" y="32"/>
                </a:cubicBezTo>
                <a:cubicBezTo>
                  <a:pt x="38" y="30"/>
                  <a:pt x="38" y="30"/>
                  <a:pt x="38" y="30"/>
                </a:cubicBezTo>
                <a:cubicBezTo>
                  <a:pt x="41" y="28"/>
                  <a:pt x="41" y="28"/>
                  <a:pt x="41" y="28"/>
                </a:cubicBezTo>
                <a:cubicBezTo>
                  <a:pt x="42" y="28"/>
                  <a:pt x="42" y="28"/>
                  <a:pt x="42" y="28"/>
                </a:cubicBezTo>
                <a:cubicBezTo>
                  <a:pt x="44" y="24"/>
                  <a:pt x="44" y="24"/>
                  <a:pt x="44" y="24"/>
                </a:cubicBezTo>
                <a:cubicBezTo>
                  <a:pt x="47" y="24"/>
                  <a:pt x="47" y="24"/>
                  <a:pt x="47" y="24"/>
                </a:cubicBezTo>
                <a:cubicBezTo>
                  <a:pt x="49" y="24"/>
                  <a:pt x="49" y="24"/>
                  <a:pt x="49" y="24"/>
                </a:cubicBezTo>
                <a:cubicBezTo>
                  <a:pt x="49" y="22"/>
                  <a:pt x="49" y="22"/>
                  <a:pt x="49" y="22"/>
                </a:cubicBezTo>
                <a:cubicBezTo>
                  <a:pt x="50" y="19"/>
                  <a:pt x="50" y="19"/>
                  <a:pt x="50" y="19"/>
                </a:cubicBezTo>
                <a:cubicBezTo>
                  <a:pt x="51" y="19"/>
                  <a:pt x="51" y="19"/>
                  <a:pt x="51" y="19"/>
                </a:cubicBezTo>
                <a:cubicBezTo>
                  <a:pt x="52" y="19"/>
                  <a:pt x="52" y="19"/>
                  <a:pt x="52" y="19"/>
                </a:cubicBezTo>
                <a:cubicBezTo>
                  <a:pt x="53" y="17"/>
                  <a:pt x="53" y="17"/>
                  <a:pt x="53" y="17"/>
                </a:cubicBezTo>
                <a:cubicBezTo>
                  <a:pt x="54" y="19"/>
                  <a:pt x="54" y="19"/>
                  <a:pt x="54" y="19"/>
                </a:cubicBezTo>
                <a:cubicBezTo>
                  <a:pt x="56" y="21"/>
                  <a:pt x="56" y="21"/>
                  <a:pt x="56" y="21"/>
                </a:cubicBezTo>
                <a:cubicBezTo>
                  <a:pt x="59" y="22"/>
                  <a:pt x="59" y="22"/>
                  <a:pt x="59" y="22"/>
                </a:cubicBezTo>
                <a:cubicBezTo>
                  <a:pt x="62" y="21"/>
                  <a:pt x="62" y="21"/>
                  <a:pt x="62" y="21"/>
                </a:cubicBezTo>
                <a:cubicBezTo>
                  <a:pt x="63" y="22"/>
                  <a:pt x="63" y="22"/>
                  <a:pt x="63" y="22"/>
                </a:cubicBezTo>
                <a:cubicBezTo>
                  <a:pt x="66" y="19"/>
                  <a:pt x="66" y="19"/>
                  <a:pt x="66" y="19"/>
                </a:cubicBezTo>
                <a:cubicBezTo>
                  <a:pt x="68" y="14"/>
                  <a:pt x="68" y="14"/>
                  <a:pt x="68" y="14"/>
                </a:cubicBezTo>
                <a:cubicBezTo>
                  <a:pt x="70" y="12"/>
                  <a:pt x="70" y="12"/>
                  <a:pt x="70" y="12"/>
                </a:cubicBezTo>
                <a:cubicBezTo>
                  <a:pt x="75" y="11"/>
                  <a:pt x="75" y="11"/>
                  <a:pt x="75" y="11"/>
                </a:cubicBezTo>
                <a:cubicBezTo>
                  <a:pt x="78" y="14"/>
                  <a:pt x="78" y="14"/>
                  <a:pt x="78" y="14"/>
                </a:cubicBezTo>
                <a:cubicBezTo>
                  <a:pt x="78" y="17"/>
                  <a:pt x="78" y="17"/>
                  <a:pt x="78" y="17"/>
                </a:cubicBezTo>
                <a:cubicBezTo>
                  <a:pt x="77" y="19"/>
                  <a:pt x="77" y="19"/>
                  <a:pt x="77" y="19"/>
                </a:cubicBezTo>
                <a:cubicBezTo>
                  <a:pt x="78" y="18"/>
                  <a:pt x="78" y="18"/>
                  <a:pt x="78" y="18"/>
                </a:cubicBezTo>
                <a:cubicBezTo>
                  <a:pt x="77" y="19"/>
                  <a:pt x="77" y="19"/>
                  <a:pt x="77" y="19"/>
                </a:cubicBezTo>
                <a:cubicBezTo>
                  <a:pt x="77" y="19"/>
                  <a:pt x="77" y="19"/>
                  <a:pt x="77" y="19"/>
                </a:cubicBezTo>
                <a:cubicBezTo>
                  <a:pt x="81" y="15"/>
                  <a:pt x="81" y="15"/>
                  <a:pt x="81" y="15"/>
                </a:cubicBezTo>
                <a:cubicBezTo>
                  <a:pt x="82" y="13"/>
                  <a:pt x="82" y="13"/>
                  <a:pt x="82" y="13"/>
                </a:cubicBezTo>
                <a:cubicBezTo>
                  <a:pt x="81" y="12"/>
                  <a:pt x="81" y="12"/>
                  <a:pt x="81" y="12"/>
                </a:cubicBezTo>
                <a:cubicBezTo>
                  <a:pt x="80" y="9"/>
                  <a:pt x="80" y="9"/>
                  <a:pt x="80" y="9"/>
                </a:cubicBezTo>
                <a:cubicBezTo>
                  <a:pt x="83" y="6"/>
                  <a:pt x="83" y="6"/>
                  <a:pt x="83" y="6"/>
                </a:cubicBezTo>
                <a:cubicBezTo>
                  <a:pt x="80" y="4"/>
                  <a:pt x="80" y="4"/>
                  <a:pt x="80" y="4"/>
                </a:cubicBezTo>
                <a:cubicBezTo>
                  <a:pt x="76" y="0"/>
                  <a:pt x="76" y="0"/>
                  <a:pt x="76" y="0"/>
                </a:cubicBezTo>
                <a:cubicBezTo>
                  <a:pt x="72" y="4"/>
                  <a:pt x="72" y="4"/>
                  <a:pt x="72" y="4"/>
                </a:cubicBezTo>
                <a:cubicBezTo>
                  <a:pt x="69" y="2"/>
                  <a:pt x="69" y="2"/>
                  <a:pt x="69" y="2"/>
                </a:cubicBezTo>
                <a:cubicBezTo>
                  <a:pt x="69" y="1"/>
                  <a:pt x="69" y="1"/>
                  <a:pt x="69" y="1"/>
                </a:cubicBezTo>
                <a:cubicBezTo>
                  <a:pt x="66" y="1"/>
                  <a:pt x="66" y="1"/>
                  <a:pt x="66" y="1"/>
                </a:cubicBezTo>
                <a:cubicBezTo>
                  <a:pt x="62" y="1"/>
                  <a:pt x="62" y="1"/>
                  <a:pt x="62" y="1"/>
                </a:cubicBezTo>
                <a:cubicBezTo>
                  <a:pt x="59" y="5"/>
                  <a:pt x="59" y="5"/>
                  <a:pt x="59" y="5"/>
                </a:cubicBezTo>
                <a:cubicBezTo>
                  <a:pt x="56" y="6"/>
                  <a:pt x="56" y="6"/>
                  <a:pt x="56" y="6"/>
                </a:cubicBezTo>
                <a:cubicBezTo>
                  <a:pt x="55" y="6"/>
                  <a:pt x="55" y="6"/>
                  <a:pt x="55" y="6"/>
                </a:cubicBezTo>
                <a:cubicBezTo>
                  <a:pt x="53" y="8"/>
                  <a:pt x="53" y="8"/>
                  <a:pt x="53" y="8"/>
                </a:cubicBezTo>
                <a:cubicBezTo>
                  <a:pt x="50" y="8"/>
                  <a:pt x="50" y="8"/>
                  <a:pt x="50" y="8"/>
                </a:cubicBezTo>
                <a:cubicBezTo>
                  <a:pt x="48" y="13"/>
                  <a:pt x="48" y="13"/>
                  <a:pt x="48" y="13"/>
                </a:cubicBezTo>
                <a:cubicBezTo>
                  <a:pt x="43" y="14"/>
                  <a:pt x="43" y="14"/>
                  <a:pt x="43" y="14"/>
                </a:cubicBezTo>
                <a:cubicBezTo>
                  <a:pt x="41" y="19"/>
                  <a:pt x="41" y="19"/>
                  <a:pt x="41" y="19"/>
                </a:cubicBezTo>
                <a:cubicBezTo>
                  <a:pt x="40" y="22"/>
                  <a:pt x="40" y="22"/>
                  <a:pt x="40" y="22"/>
                </a:cubicBezTo>
                <a:cubicBezTo>
                  <a:pt x="37" y="22"/>
                  <a:pt x="37" y="22"/>
                  <a:pt x="37" y="22"/>
                </a:cubicBezTo>
                <a:cubicBezTo>
                  <a:pt x="32" y="28"/>
                  <a:pt x="32" y="28"/>
                  <a:pt x="32" y="28"/>
                </a:cubicBezTo>
                <a:cubicBezTo>
                  <a:pt x="32" y="31"/>
                  <a:pt x="32" y="31"/>
                  <a:pt x="32" y="31"/>
                </a:cubicBezTo>
                <a:cubicBezTo>
                  <a:pt x="28" y="38"/>
                  <a:pt x="28" y="38"/>
                  <a:pt x="28" y="38"/>
                </a:cubicBezTo>
                <a:cubicBezTo>
                  <a:pt x="26" y="41"/>
                  <a:pt x="26" y="41"/>
                  <a:pt x="26" y="41"/>
                </a:cubicBezTo>
                <a:cubicBezTo>
                  <a:pt x="25" y="46"/>
                  <a:pt x="25" y="46"/>
                  <a:pt x="25" y="46"/>
                </a:cubicBezTo>
                <a:cubicBezTo>
                  <a:pt x="23" y="49"/>
                  <a:pt x="23" y="49"/>
                  <a:pt x="23" y="49"/>
                </a:cubicBezTo>
                <a:cubicBezTo>
                  <a:pt x="17" y="60"/>
                  <a:pt x="17" y="60"/>
                  <a:pt x="17" y="60"/>
                </a:cubicBezTo>
                <a:cubicBezTo>
                  <a:pt x="13" y="63"/>
                  <a:pt x="13" y="63"/>
                  <a:pt x="13" y="63"/>
                </a:cubicBezTo>
                <a:cubicBezTo>
                  <a:pt x="8" y="65"/>
                  <a:pt x="8" y="65"/>
                  <a:pt x="8" y="65"/>
                </a:cubicBezTo>
                <a:cubicBezTo>
                  <a:pt x="6" y="69"/>
                  <a:pt x="6" y="69"/>
                  <a:pt x="6" y="69"/>
                </a:cubicBezTo>
                <a:cubicBezTo>
                  <a:pt x="4" y="71"/>
                  <a:pt x="4" y="71"/>
                  <a:pt x="4" y="71"/>
                </a:cubicBezTo>
                <a:cubicBezTo>
                  <a:pt x="3" y="73"/>
                  <a:pt x="3" y="73"/>
                  <a:pt x="3" y="73"/>
                </a:cubicBezTo>
                <a:cubicBezTo>
                  <a:pt x="2" y="76"/>
                  <a:pt x="2" y="76"/>
                  <a:pt x="2" y="76"/>
                </a:cubicBezTo>
                <a:cubicBezTo>
                  <a:pt x="0" y="79"/>
                  <a:pt x="0" y="79"/>
                  <a:pt x="0" y="79"/>
                </a:cubicBezTo>
                <a:cubicBezTo>
                  <a:pt x="1" y="84"/>
                  <a:pt x="1" y="84"/>
                  <a:pt x="1" y="84"/>
                </a:cubicBezTo>
                <a:cubicBezTo>
                  <a:pt x="2" y="87"/>
                  <a:pt x="2" y="87"/>
                  <a:pt x="2" y="87"/>
                </a:cubicBezTo>
                <a:cubicBezTo>
                  <a:pt x="3" y="91"/>
                  <a:pt x="3" y="91"/>
                  <a:pt x="3" y="91"/>
                </a:cubicBezTo>
                <a:cubicBezTo>
                  <a:pt x="3" y="95"/>
                  <a:pt x="3" y="95"/>
                  <a:pt x="3" y="95"/>
                </a:cubicBezTo>
                <a:cubicBezTo>
                  <a:pt x="7" y="98"/>
                  <a:pt x="7" y="98"/>
                  <a:pt x="7" y="98"/>
                </a:cubicBezTo>
                <a:cubicBezTo>
                  <a:pt x="11" y="97"/>
                  <a:pt x="11" y="97"/>
                  <a:pt x="11" y="97"/>
                </a:cubicBezTo>
                <a:cubicBezTo>
                  <a:pt x="16" y="93"/>
                  <a:pt x="16" y="93"/>
                  <a:pt x="16" y="93"/>
                </a:cubicBezTo>
                <a:cubicBezTo>
                  <a:pt x="19" y="91"/>
                  <a:pt x="19" y="91"/>
                  <a:pt x="19" y="91"/>
                </a:cubicBezTo>
                <a:cubicBezTo>
                  <a:pt x="20" y="92"/>
                  <a:pt x="20" y="92"/>
                  <a:pt x="20" y="92"/>
                </a:cubicBezTo>
                <a:cubicBezTo>
                  <a:pt x="20" y="93"/>
                  <a:pt x="20" y="93"/>
                  <a:pt x="20" y="93"/>
                </a:cubicBezTo>
                <a:cubicBezTo>
                  <a:pt x="21" y="92"/>
                  <a:pt x="21" y="92"/>
                  <a:pt x="21" y="92"/>
                </a:cubicBezTo>
                <a:lnTo>
                  <a:pt x="23" y="87"/>
                </a:lnTo>
                <a:close/>
              </a:path>
            </a:pathLst>
          </a:custGeom>
          <a:solidFill>
            <a:schemeClr val="bg1"/>
          </a:solidFill>
          <a:ln w="9525">
            <a:solidFill>
              <a:schemeClr val="bg2"/>
            </a:solidFill>
            <a:round/>
            <a:headEnd/>
            <a:tailEnd/>
          </a:ln>
        </p:spPr>
        <p:txBody>
          <a:bodyPr/>
          <a:lstStyle/>
          <a:p>
            <a:endParaRPr lang="en-US"/>
          </a:p>
        </p:txBody>
      </p:sp>
      <p:sp>
        <p:nvSpPr>
          <p:cNvPr id="84" name="Freeform 348"/>
          <p:cNvSpPr>
            <a:spLocks/>
          </p:cNvSpPr>
          <p:nvPr/>
        </p:nvSpPr>
        <p:spPr bwMode="auto">
          <a:xfrm>
            <a:off x="4772025" y="2268538"/>
            <a:ext cx="320675" cy="741362"/>
          </a:xfrm>
          <a:custGeom>
            <a:avLst/>
            <a:gdLst/>
            <a:ahLst/>
            <a:cxnLst>
              <a:cxn ang="0">
                <a:pos x="41" y="21"/>
              </a:cxn>
              <a:cxn ang="0">
                <a:pos x="40" y="15"/>
              </a:cxn>
              <a:cxn ang="0">
                <a:pos x="38" y="6"/>
              </a:cxn>
              <a:cxn ang="0">
                <a:pos x="35" y="5"/>
              </a:cxn>
              <a:cxn ang="0">
                <a:pos x="31" y="0"/>
              </a:cxn>
              <a:cxn ang="0">
                <a:pos x="29" y="3"/>
              </a:cxn>
              <a:cxn ang="0">
                <a:pos x="27" y="5"/>
              </a:cxn>
              <a:cxn ang="0">
                <a:pos x="22" y="9"/>
              </a:cxn>
              <a:cxn ang="0">
                <a:pos x="18" y="11"/>
              </a:cxn>
              <a:cxn ang="0">
                <a:pos x="18" y="16"/>
              </a:cxn>
              <a:cxn ang="0">
                <a:pos x="14" y="24"/>
              </a:cxn>
              <a:cxn ang="0">
                <a:pos x="11" y="31"/>
              </a:cxn>
              <a:cxn ang="0">
                <a:pos x="10" y="37"/>
              </a:cxn>
              <a:cxn ang="0">
                <a:pos x="6" y="41"/>
              </a:cxn>
              <a:cxn ang="0">
                <a:pos x="4" y="46"/>
              </a:cxn>
              <a:cxn ang="0">
                <a:pos x="4" y="56"/>
              </a:cxn>
              <a:cxn ang="0">
                <a:pos x="4" y="61"/>
              </a:cxn>
              <a:cxn ang="0">
                <a:pos x="4" y="67"/>
              </a:cxn>
              <a:cxn ang="0">
                <a:pos x="1" y="73"/>
              </a:cxn>
              <a:cxn ang="0">
                <a:pos x="2" y="79"/>
              </a:cxn>
              <a:cxn ang="0">
                <a:pos x="5" y="88"/>
              </a:cxn>
              <a:cxn ang="0">
                <a:pos x="6" y="93"/>
              </a:cxn>
              <a:cxn ang="0">
                <a:pos x="10" y="94"/>
              </a:cxn>
              <a:cxn ang="0">
                <a:pos x="13" y="90"/>
              </a:cxn>
              <a:cxn ang="0">
                <a:pos x="18" y="86"/>
              </a:cxn>
              <a:cxn ang="0">
                <a:pos x="19" y="75"/>
              </a:cxn>
              <a:cxn ang="0">
                <a:pos x="24" y="73"/>
              </a:cxn>
              <a:cxn ang="0">
                <a:pos x="23" y="65"/>
              </a:cxn>
              <a:cxn ang="0">
                <a:pos x="21" y="56"/>
              </a:cxn>
              <a:cxn ang="0">
                <a:pos x="24" y="46"/>
              </a:cxn>
              <a:cxn ang="0">
                <a:pos x="33" y="40"/>
              </a:cxn>
              <a:cxn ang="0">
                <a:pos x="33" y="34"/>
              </a:cxn>
              <a:cxn ang="0">
                <a:pos x="38" y="27"/>
              </a:cxn>
              <a:cxn ang="0">
                <a:pos x="41" y="27"/>
              </a:cxn>
            </a:cxnLst>
            <a:rect l="0" t="0" r="r" b="b"/>
            <a:pathLst>
              <a:path w="41" h="95">
                <a:moveTo>
                  <a:pt x="41" y="22"/>
                </a:moveTo>
                <a:cubicBezTo>
                  <a:pt x="41" y="21"/>
                  <a:pt x="41" y="21"/>
                  <a:pt x="41" y="21"/>
                </a:cubicBezTo>
                <a:cubicBezTo>
                  <a:pt x="40" y="18"/>
                  <a:pt x="40" y="18"/>
                  <a:pt x="40" y="18"/>
                </a:cubicBezTo>
                <a:cubicBezTo>
                  <a:pt x="40" y="15"/>
                  <a:pt x="40" y="15"/>
                  <a:pt x="40" y="15"/>
                </a:cubicBezTo>
                <a:cubicBezTo>
                  <a:pt x="40" y="11"/>
                  <a:pt x="40" y="11"/>
                  <a:pt x="40" y="11"/>
                </a:cubicBezTo>
                <a:cubicBezTo>
                  <a:pt x="38" y="6"/>
                  <a:pt x="38" y="6"/>
                  <a:pt x="38" y="6"/>
                </a:cubicBezTo>
                <a:cubicBezTo>
                  <a:pt x="37" y="6"/>
                  <a:pt x="37" y="6"/>
                  <a:pt x="37" y="6"/>
                </a:cubicBezTo>
                <a:cubicBezTo>
                  <a:pt x="35" y="5"/>
                  <a:pt x="35" y="5"/>
                  <a:pt x="35" y="5"/>
                </a:cubicBezTo>
                <a:cubicBezTo>
                  <a:pt x="32" y="2"/>
                  <a:pt x="32" y="2"/>
                  <a:pt x="32" y="2"/>
                </a:cubicBezTo>
                <a:cubicBezTo>
                  <a:pt x="31" y="0"/>
                  <a:pt x="31" y="0"/>
                  <a:pt x="31" y="0"/>
                </a:cubicBezTo>
                <a:cubicBezTo>
                  <a:pt x="30" y="0"/>
                  <a:pt x="30" y="0"/>
                  <a:pt x="30" y="0"/>
                </a:cubicBezTo>
                <a:cubicBezTo>
                  <a:pt x="29" y="3"/>
                  <a:pt x="29" y="3"/>
                  <a:pt x="29" y="3"/>
                </a:cubicBezTo>
                <a:cubicBezTo>
                  <a:pt x="29" y="5"/>
                  <a:pt x="29" y="5"/>
                  <a:pt x="29" y="5"/>
                </a:cubicBezTo>
                <a:cubicBezTo>
                  <a:pt x="27" y="5"/>
                  <a:pt x="27" y="5"/>
                  <a:pt x="27" y="5"/>
                </a:cubicBezTo>
                <a:cubicBezTo>
                  <a:pt x="24" y="5"/>
                  <a:pt x="24" y="5"/>
                  <a:pt x="24" y="5"/>
                </a:cubicBezTo>
                <a:cubicBezTo>
                  <a:pt x="22" y="9"/>
                  <a:pt x="22" y="9"/>
                  <a:pt x="22" y="9"/>
                </a:cubicBezTo>
                <a:cubicBezTo>
                  <a:pt x="21" y="9"/>
                  <a:pt x="21" y="9"/>
                  <a:pt x="21" y="9"/>
                </a:cubicBezTo>
                <a:cubicBezTo>
                  <a:pt x="18" y="11"/>
                  <a:pt x="18" y="11"/>
                  <a:pt x="18" y="11"/>
                </a:cubicBezTo>
                <a:cubicBezTo>
                  <a:pt x="17" y="13"/>
                  <a:pt x="17" y="13"/>
                  <a:pt x="17" y="13"/>
                </a:cubicBezTo>
                <a:cubicBezTo>
                  <a:pt x="18" y="16"/>
                  <a:pt x="18" y="16"/>
                  <a:pt x="18" y="16"/>
                </a:cubicBezTo>
                <a:cubicBezTo>
                  <a:pt x="16" y="19"/>
                  <a:pt x="16" y="19"/>
                  <a:pt x="16" y="19"/>
                </a:cubicBezTo>
                <a:cubicBezTo>
                  <a:pt x="14" y="24"/>
                  <a:pt x="14" y="24"/>
                  <a:pt x="14" y="24"/>
                </a:cubicBezTo>
                <a:cubicBezTo>
                  <a:pt x="12" y="25"/>
                  <a:pt x="12" y="25"/>
                  <a:pt x="12" y="25"/>
                </a:cubicBezTo>
                <a:cubicBezTo>
                  <a:pt x="11" y="31"/>
                  <a:pt x="11" y="31"/>
                  <a:pt x="11" y="31"/>
                </a:cubicBezTo>
                <a:cubicBezTo>
                  <a:pt x="9" y="35"/>
                  <a:pt x="9" y="35"/>
                  <a:pt x="9" y="35"/>
                </a:cubicBezTo>
                <a:cubicBezTo>
                  <a:pt x="10" y="37"/>
                  <a:pt x="10" y="37"/>
                  <a:pt x="10" y="37"/>
                </a:cubicBezTo>
                <a:cubicBezTo>
                  <a:pt x="10" y="40"/>
                  <a:pt x="10" y="40"/>
                  <a:pt x="10" y="40"/>
                </a:cubicBezTo>
                <a:cubicBezTo>
                  <a:pt x="6" y="41"/>
                  <a:pt x="6" y="41"/>
                  <a:pt x="6" y="41"/>
                </a:cubicBezTo>
                <a:cubicBezTo>
                  <a:pt x="4" y="43"/>
                  <a:pt x="4" y="43"/>
                  <a:pt x="4" y="43"/>
                </a:cubicBezTo>
                <a:cubicBezTo>
                  <a:pt x="4" y="43"/>
                  <a:pt x="4" y="46"/>
                  <a:pt x="4" y="46"/>
                </a:cubicBezTo>
                <a:cubicBezTo>
                  <a:pt x="4" y="46"/>
                  <a:pt x="3" y="50"/>
                  <a:pt x="3" y="51"/>
                </a:cubicBezTo>
                <a:cubicBezTo>
                  <a:pt x="3" y="51"/>
                  <a:pt x="4" y="56"/>
                  <a:pt x="4" y="56"/>
                </a:cubicBezTo>
                <a:cubicBezTo>
                  <a:pt x="6" y="59"/>
                  <a:pt x="6" y="59"/>
                  <a:pt x="6" y="59"/>
                </a:cubicBezTo>
                <a:cubicBezTo>
                  <a:pt x="4" y="61"/>
                  <a:pt x="4" y="61"/>
                  <a:pt x="4" y="61"/>
                </a:cubicBezTo>
                <a:cubicBezTo>
                  <a:pt x="4" y="63"/>
                  <a:pt x="4" y="63"/>
                  <a:pt x="4" y="63"/>
                </a:cubicBezTo>
                <a:cubicBezTo>
                  <a:pt x="4" y="63"/>
                  <a:pt x="4" y="67"/>
                  <a:pt x="4" y="67"/>
                </a:cubicBezTo>
                <a:cubicBezTo>
                  <a:pt x="4" y="68"/>
                  <a:pt x="3" y="68"/>
                  <a:pt x="3" y="68"/>
                </a:cubicBezTo>
                <a:cubicBezTo>
                  <a:pt x="1" y="73"/>
                  <a:pt x="1" y="73"/>
                  <a:pt x="1" y="73"/>
                </a:cubicBezTo>
                <a:cubicBezTo>
                  <a:pt x="0" y="74"/>
                  <a:pt x="0" y="74"/>
                  <a:pt x="0" y="74"/>
                </a:cubicBezTo>
                <a:cubicBezTo>
                  <a:pt x="2" y="79"/>
                  <a:pt x="2" y="79"/>
                  <a:pt x="2" y="79"/>
                </a:cubicBezTo>
                <a:cubicBezTo>
                  <a:pt x="3" y="83"/>
                  <a:pt x="3" y="83"/>
                  <a:pt x="3" y="83"/>
                </a:cubicBezTo>
                <a:cubicBezTo>
                  <a:pt x="5" y="88"/>
                  <a:pt x="5" y="88"/>
                  <a:pt x="5" y="88"/>
                </a:cubicBezTo>
                <a:cubicBezTo>
                  <a:pt x="5" y="90"/>
                  <a:pt x="5" y="90"/>
                  <a:pt x="5" y="90"/>
                </a:cubicBezTo>
                <a:cubicBezTo>
                  <a:pt x="6" y="93"/>
                  <a:pt x="6" y="93"/>
                  <a:pt x="6" y="93"/>
                </a:cubicBezTo>
                <a:cubicBezTo>
                  <a:pt x="7" y="95"/>
                  <a:pt x="7" y="95"/>
                  <a:pt x="7" y="95"/>
                </a:cubicBezTo>
                <a:cubicBezTo>
                  <a:pt x="10" y="94"/>
                  <a:pt x="10" y="94"/>
                  <a:pt x="10" y="94"/>
                </a:cubicBezTo>
                <a:cubicBezTo>
                  <a:pt x="11" y="92"/>
                  <a:pt x="11" y="92"/>
                  <a:pt x="11" y="92"/>
                </a:cubicBezTo>
                <a:cubicBezTo>
                  <a:pt x="13" y="90"/>
                  <a:pt x="13" y="90"/>
                  <a:pt x="13" y="90"/>
                </a:cubicBezTo>
                <a:cubicBezTo>
                  <a:pt x="16" y="90"/>
                  <a:pt x="16" y="90"/>
                  <a:pt x="16" y="90"/>
                </a:cubicBezTo>
                <a:cubicBezTo>
                  <a:pt x="18" y="86"/>
                  <a:pt x="18" y="86"/>
                  <a:pt x="18" y="86"/>
                </a:cubicBezTo>
                <a:cubicBezTo>
                  <a:pt x="19" y="79"/>
                  <a:pt x="19" y="79"/>
                  <a:pt x="19" y="79"/>
                </a:cubicBezTo>
                <a:cubicBezTo>
                  <a:pt x="19" y="75"/>
                  <a:pt x="19" y="75"/>
                  <a:pt x="19" y="75"/>
                </a:cubicBezTo>
                <a:cubicBezTo>
                  <a:pt x="21" y="74"/>
                  <a:pt x="21" y="74"/>
                  <a:pt x="21" y="74"/>
                </a:cubicBezTo>
                <a:cubicBezTo>
                  <a:pt x="24" y="73"/>
                  <a:pt x="24" y="73"/>
                  <a:pt x="24" y="73"/>
                </a:cubicBezTo>
                <a:cubicBezTo>
                  <a:pt x="24" y="68"/>
                  <a:pt x="24" y="68"/>
                  <a:pt x="24" y="68"/>
                </a:cubicBezTo>
                <a:cubicBezTo>
                  <a:pt x="23" y="65"/>
                  <a:pt x="23" y="65"/>
                  <a:pt x="23" y="65"/>
                </a:cubicBezTo>
                <a:cubicBezTo>
                  <a:pt x="20" y="63"/>
                  <a:pt x="20" y="63"/>
                  <a:pt x="20" y="63"/>
                </a:cubicBezTo>
                <a:cubicBezTo>
                  <a:pt x="21" y="56"/>
                  <a:pt x="21" y="56"/>
                  <a:pt x="21" y="56"/>
                </a:cubicBezTo>
                <a:cubicBezTo>
                  <a:pt x="21" y="51"/>
                  <a:pt x="21" y="51"/>
                  <a:pt x="21" y="51"/>
                </a:cubicBezTo>
                <a:cubicBezTo>
                  <a:pt x="24" y="46"/>
                  <a:pt x="24" y="46"/>
                  <a:pt x="24" y="46"/>
                </a:cubicBezTo>
                <a:cubicBezTo>
                  <a:pt x="27" y="44"/>
                  <a:pt x="27" y="44"/>
                  <a:pt x="27" y="44"/>
                </a:cubicBezTo>
                <a:cubicBezTo>
                  <a:pt x="33" y="40"/>
                  <a:pt x="33" y="40"/>
                  <a:pt x="33" y="40"/>
                </a:cubicBezTo>
                <a:cubicBezTo>
                  <a:pt x="34" y="37"/>
                  <a:pt x="34" y="37"/>
                  <a:pt x="34" y="37"/>
                </a:cubicBezTo>
                <a:cubicBezTo>
                  <a:pt x="33" y="34"/>
                  <a:pt x="33" y="34"/>
                  <a:pt x="33" y="34"/>
                </a:cubicBezTo>
                <a:cubicBezTo>
                  <a:pt x="35" y="31"/>
                  <a:pt x="35" y="31"/>
                  <a:pt x="35" y="31"/>
                </a:cubicBezTo>
                <a:cubicBezTo>
                  <a:pt x="38" y="27"/>
                  <a:pt x="38" y="27"/>
                  <a:pt x="38" y="27"/>
                </a:cubicBezTo>
                <a:cubicBezTo>
                  <a:pt x="41" y="28"/>
                  <a:pt x="41" y="28"/>
                  <a:pt x="41" y="28"/>
                </a:cubicBezTo>
                <a:cubicBezTo>
                  <a:pt x="41" y="27"/>
                  <a:pt x="41" y="27"/>
                  <a:pt x="41" y="27"/>
                </a:cubicBezTo>
                <a:lnTo>
                  <a:pt x="41" y="22"/>
                </a:lnTo>
                <a:close/>
              </a:path>
            </a:pathLst>
          </a:custGeom>
          <a:solidFill>
            <a:srgbClr val="002060"/>
          </a:solidFill>
          <a:ln w="9525">
            <a:solidFill>
              <a:schemeClr val="bg2"/>
            </a:solidFill>
            <a:round/>
            <a:headEnd/>
            <a:tailEnd/>
          </a:ln>
        </p:spPr>
        <p:txBody>
          <a:bodyPr/>
          <a:lstStyle/>
          <a:p>
            <a:endParaRPr lang="en-US"/>
          </a:p>
        </p:txBody>
      </p:sp>
      <p:sp>
        <p:nvSpPr>
          <p:cNvPr id="85" name="Freeform 349"/>
          <p:cNvSpPr>
            <a:spLocks/>
          </p:cNvSpPr>
          <p:nvPr/>
        </p:nvSpPr>
        <p:spPr bwMode="auto">
          <a:xfrm>
            <a:off x="5046663" y="3135313"/>
            <a:ext cx="446087" cy="287337"/>
          </a:xfrm>
          <a:custGeom>
            <a:avLst/>
            <a:gdLst/>
            <a:ahLst/>
            <a:cxnLst>
              <a:cxn ang="0">
                <a:pos x="54" y="22"/>
              </a:cxn>
              <a:cxn ang="0">
                <a:pos x="56" y="21"/>
              </a:cxn>
              <a:cxn ang="0">
                <a:pos x="57" y="16"/>
              </a:cxn>
              <a:cxn ang="0">
                <a:pos x="57" y="14"/>
              </a:cxn>
              <a:cxn ang="0">
                <a:pos x="52" y="12"/>
              </a:cxn>
              <a:cxn ang="0">
                <a:pos x="47" y="9"/>
              </a:cxn>
              <a:cxn ang="0">
                <a:pos x="45" y="9"/>
              </a:cxn>
              <a:cxn ang="0">
                <a:pos x="42" y="7"/>
              </a:cxn>
              <a:cxn ang="0">
                <a:pos x="40" y="4"/>
              </a:cxn>
              <a:cxn ang="0">
                <a:pos x="33" y="1"/>
              </a:cxn>
              <a:cxn ang="0">
                <a:pos x="31" y="1"/>
              </a:cxn>
              <a:cxn ang="0">
                <a:pos x="31" y="0"/>
              </a:cxn>
              <a:cxn ang="0">
                <a:pos x="30" y="0"/>
              </a:cxn>
              <a:cxn ang="0">
                <a:pos x="28" y="6"/>
              </a:cxn>
              <a:cxn ang="0">
                <a:pos x="24" y="5"/>
              </a:cxn>
              <a:cxn ang="0">
                <a:pos x="17" y="5"/>
              </a:cxn>
              <a:cxn ang="0">
                <a:pos x="11" y="3"/>
              </a:cxn>
              <a:cxn ang="0">
                <a:pos x="7" y="3"/>
              </a:cxn>
              <a:cxn ang="0">
                <a:pos x="5" y="4"/>
              </a:cxn>
              <a:cxn ang="0">
                <a:pos x="6" y="8"/>
              </a:cxn>
              <a:cxn ang="0">
                <a:pos x="4" y="10"/>
              </a:cxn>
              <a:cxn ang="0">
                <a:pos x="2" y="15"/>
              </a:cxn>
              <a:cxn ang="0">
                <a:pos x="0" y="15"/>
              </a:cxn>
              <a:cxn ang="0">
                <a:pos x="0" y="18"/>
              </a:cxn>
              <a:cxn ang="0">
                <a:pos x="1" y="19"/>
              </a:cxn>
              <a:cxn ang="0">
                <a:pos x="2" y="20"/>
              </a:cxn>
              <a:cxn ang="0">
                <a:pos x="3" y="21"/>
              </a:cxn>
              <a:cxn ang="0">
                <a:pos x="12" y="20"/>
              </a:cxn>
              <a:cxn ang="0">
                <a:pos x="18" y="20"/>
              </a:cxn>
              <a:cxn ang="0">
                <a:pos x="24" y="24"/>
              </a:cxn>
              <a:cxn ang="0">
                <a:pos x="25" y="28"/>
              </a:cxn>
              <a:cxn ang="0">
                <a:pos x="22" y="30"/>
              </a:cxn>
              <a:cxn ang="0">
                <a:pos x="21" y="33"/>
              </a:cxn>
              <a:cxn ang="0">
                <a:pos x="24" y="34"/>
              </a:cxn>
              <a:cxn ang="0">
                <a:pos x="25" y="32"/>
              </a:cxn>
              <a:cxn ang="0">
                <a:pos x="30" y="29"/>
              </a:cxn>
              <a:cxn ang="0">
                <a:pos x="33" y="29"/>
              </a:cxn>
              <a:cxn ang="0">
                <a:pos x="36" y="32"/>
              </a:cxn>
              <a:cxn ang="0">
                <a:pos x="34" y="34"/>
              </a:cxn>
              <a:cxn ang="0">
                <a:pos x="37" y="37"/>
              </a:cxn>
              <a:cxn ang="0">
                <a:pos x="45" y="34"/>
              </a:cxn>
              <a:cxn ang="0">
                <a:pos x="41" y="31"/>
              </a:cxn>
              <a:cxn ang="0">
                <a:pos x="43" y="28"/>
              </a:cxn>
              <a:cxn ang="0">
                <a:pos x="50" y="27"/>
              </a:cxn>
              <a:cxn ang="0">
                <a:pos x="51" y="25"/>
              </a:cxn>
              <a:cxn ang="0">
                <a:pos x="54" y="22"/>
              </a:cxn>
            </a:cxnLst>
            <a:rect l="0" t="0" r="r" b="b"/>
            <a:pathLst>
              <a:path w="57" h="37">
                <a:moveTo>
                  <a:pt x="54" y="22"/>
                </a:moveTo>
                <a:cubicBezTo>
                  <a:pt x="56" y="21"/>
                  <a:pt x="56" y="21"/>
                  <a:pt x="56" y="21"/>
                </a:cubicBezTo>
                <a:cubicBezTo>
                  <a:pt x="57" y="16"/>
                  <a:pt x="57" y="16"/>
                  <a:pt x="57" y="16"/>
                </a:cubicBezTo>
                <a:cubicBezTo>
                  <a:pt x="57" y="14"/>
                  <a:pt x="57" y="14"/>
                  <a:pt x="57" y="14"/>
                </a:cubicBezTo>
                <a:cubicBezTo>
                  <a:pt x="52" y="12"/>
                  <a:pt x="52" y="12"/>
                  <a:pt x="52" y="12"/>
                </a:cubicBezTo>
                <a:cubicBezTo>
                  <a:pt x="47" y="9"/>
                  <a:pt x="47" y="9"/>
                  <a:pt x="47" y="9"/>
                </a:cubicBezTo>
                <a:cubicBezTo>
                  <a:pt x="45" y="9"/>
                  <a:pt x="45" y="9"/>
                  <a:pt x="45" y="9"/>
                </a:cubicBezTo>
                <a:cubicBezTo>
                  <a:pt x="42" y="7"/>
                  <a:pt x="42" y="7"/>
                  <a:pt x="42" y="7"/>
                </a:cubicBezTo>
                <a:cubicBezTo>
                  <a:pt x="40" y="4"/>
                  <a:pt x="40" y="4"/>
                  <a:pt x="40" y="4"/>
                </a:cubicBezTo>
                <a:cubicBezTo>
                  <a:pt x="33" y="1"/>
                  <a:pt x="33" y="1"/>
                  <a:pt x="33" y="1"/>
                </a:cubicBezTo>
                <a:cubicBezTo>
                  <a:pt x="31" y="1"/>
                  <a:pt x="31" y="1"/>
                  <a:pt x="31" y="1"/>
                </a:cubicBezTo>
                <a:cubicBezTo>
                  <a:pt x="31" y="0"/>
                  <a:pt x="31" y="0"/>
                  <a:pt x="31" y="0"/>
                </a:cubicBezTo>
                <a:cubicBezTo>
                  <a:pt x="30" y="0"/>
                  <a:pt x="30" y="0"/>
                  <a:pt x="30" y="0"/>
                </a:cubicBezTo>
                <a:cubicBezTo>
                  <a:pt x="28" y="6"/>
                  <a:pt x="28" y="6"/>
                  <a:pt x="28" y="6"/>
                </a:cubicBezTo>
                <a:cubicBezTo>
                  <a:pt x="24" y="5"/>
                  <a:pt x="24" y="5"/>
                  <a:pt x="24" y="5"/>
                </a:cubicBezTo>
                <a:cubicBezTo>
                  <a:pt x="17" y="5"/>
                  <a:pt x="17" y="5"/>
                  <a:pt x="17" y="5"/>
                </a:cubicBezTo>
                <a:cubicBezTo>
                  <a:pt x="11" y="3"/>
                  <a:pt x="11" y="3"/>
                  <a:pt x="11" y="3"/>
                </a:cubicBezTo>
                <a:cubicBezTo>
                  <a:pt x="7" y="3"/>
                  <a:pt x="7" y="3"/>
                  <a:pt x="7" y="3"/>
                </a:cubicBezTo>
                <a:cubicBezTo>
                  <a:pt x="5" y="4"/>
                  <a:pt x="5" y="4"/>
                  <a:pt x="5" y="4"/>
                </a:cubicBezTo>
                <a:cubicBezTo>
                  <a:pt x="6" y="8"/>
                  <a:pt x="6" y="8"/>
                  <a:pt x="6" y="8"/>
                </a:cubicBezTo>
                <a:cubicBezTo>
                  <a:pt x="4" y="10"/>
                  <a:pt x="4" y="10"/>
                  <a:pt x="4" y="10"/>
                </a:cubicBezTo>
                <a:cubicBezTo>
                  <a:pt x="2" y="15"/>
                  <a:pt x="2" y="15"/>
                  <a:pt x="2" y="15"/>
                </a:cubicBezTo>
                <a:cubicBezTo>
                  <a:pt x="0" y="15"/>
                  <a:pt x="0" y="15"/>
                  <a:pt x="0" y="15"/>
                </a:cubicBezTo>
                <a:cubicBezTo>
                  <a:pt x="0" y="18"/>
                  <a:pt x="0" y="18"/>
                  <a:pt x="0" y="18"/>
                </a:cubicBezTo>
                <a:cubicBezTo>
                  <a:pt x="1" y="19"/>
                  <a:pt x="1" y="19"/>
                  <a:pt x="1" y="19"/>
                </a:cubicBezTo>
                <a:cubicBezTo>
                  <a:pt x="2" y="20"/>
                  <a:pt x="2" y="20"/>
                  <a:pt x="2" y="20"/>
                </a:cubicBezTo>
                <a:cubicBezTo>
                  <a:pt x="3" y="21"/>
                  <a:pt x="3" y="21"/>
                  <a:pt x="3" y="21"/>
                </a:cubicBezTo>
                <a:cubicBezTo>
                  <a:pt x="12" y="20"/>
                  <a:pt x="12" y="20"/>
                  <a:pt x="12" y="20"/>
                </a:cubicBezTo>
                <a:cubicBezTo>
                  <a:pt x="18" y="20"/>
                  <a:pt x="18" y="20"/>
                  <a:pt x="18" y="20"/>
                </a:cubicBezTo>
                <a:cubicBezTo>
                  <a:pt x="24" y="24"/>
                  <a:pt x="24" y="24"/>
                  <a:pt x="24" y="24"/>
                </a:cubicBezTo>
                <a:cubicBezTo>
                  <a:pt x="24" y="24"/>
                  <a:pt x="26" y="26"/>
                  <a:pt x="25" y="28"/>
                </a:cubicBezTo>
                <a:cubicBezTo>
                  <a:pt x="25" y="29"/>
                  <a:pt x="22" y="30"/>
                  <a:pt x="22" y="30"/>
                </a:cubicBezTo>
                <a:cubicBezTo>
                  <a:pt x="21" y="33"/>
                  <a:pt x="21" y="33"/>
                  <a:pt x="21" y="33"/>
                </a:cubicBezTo>
                <a:cubicBezTo>
                  <a:pt x="24" y="34"/>
                  <a:pt x="24" y="34"/>
                  <a:pt x="24" y="34"/>
                </a:cubicBezTo>
                <a:cubicBezTo>
                  <a:pt x="25" y="32"/>
                  <a:pt x="25" y="32"/>
                  <a:pt x="25" y="32"/>
                </a:cubicBezTo>
                <a:cubicBezTo>
                  <a:pt x="30" y="29"/>
                  <a:pt x="30" y="29"/>
                  <a:pt x="30" y="29"/>
                </a:cubicBezTo>
                <a:cubicBezTo>
                  <a:pt x="33" y="29"/>
                  <a:pt x="33" y="29"/>
                  <a:pt x="33" y="29"/>
                </a:cubicBezTo>
                <a:cubicBezTo>
                  <a:pt x="36" y="32"/>
                  <a:pt x="36" y="32"/>
                  <a:pt x="36" y="32"/>
                </a:cubicBezTo>
                <a:cubicBezTo>
                  <a:pt x="34" y="34"/>
                  <a:pt x="34" y="34"/>
                  <a:pt x="34" y="34"/>
                </a:cubicBezTo>
                <a:cubicBezTo>
                  <a:pt x="37" y="37"/>
                  <a:pt x="37" y="37"/>
                  <a:pt x="37" y="37"/>
                </a:cubicBezTo>
                <a:cubicBezTo>
                  <a:pt x="45" y="34"/>
                  <a:pt x="45" y="34"/>
                  <a:pt x="45" y="34"/>
                </a:cubicBezTo>
                <a:cubicBezTo>
                  <a:pt x="41" y="31"/>
                  <a:pt x="41" y="31"/>
                  <a:pt x="41" y="31"/>
                </a:cubicBezTo>
                <a:cubicBezTo>
                  <a:pt x="43" y="28"/>
                  <a:pt x="43" y="28"/>
                  <a:pt x="43" y="28"/>
                </a:cubicBezTo>
                <a:cubicBezTo>
                  <a:pt x="50" y="27"/>
                  <a:pt x="50" y="27"/>
                  <a:pt x="50" y="27"/>
                </a:cubicBezTo>
                <a:cubicBezTo>
                  <a:pt x="51" y="25"/>
                  <a:pt x="51" y="25"/>
                  <a:pt x="51" y="25"/>
                </a:cubicBezTo>
                <a:lnTo>
                  <a:pt x="54" y="22"/>
                </a:lnTo>
                <a:close/>
              </a:path>
            </a:pathLst>
          </a:custGeom>
          <a:solidFill>
            <a:schemeClr val="bg1"/>
          </a:solidFill>
          <a:ln w="9525">
            <a:solidFill>
              <a:schemeClr val="bg2"/>
            </a:solidFill>
            <a:round/>
            <a:headEnd/>
            <a:tailEnd/>
          </a:ln>
        </p:spPr>
        <p:txBody>
          <a:bodyPr/>
          <a:lstStyle/>
          <a:p>
            <a:endParaRPr lang="en-US"/>
          </a:p>
        </p:txBody>
      </p:sp>
      <p:sp>
        <p:nvSpPr>
          <p:cNvPr id="86" name="Freeform 350"/>
          <p:cNvSpPr>
            <a:spLocks/>
          </p:cNvSpPr>
          <p:nvPr/>
        </p:nvSpPr>
        <p:spPr bwMode="auto">
          <a:xfrm>
            <a:off x="5303838" y="3135313"/>
            <a:ext cx="55562" cy="30162"/>
          </a:xfrm>
          <a:custGeom>
            <a:avLst/>
            <a:gdLst/>
            <a:ahLst/>
            <a:cxnLst>
              <a:cxn ang="0">
                <a:pos x="36" y="24"/>
              </a:cxn>
              <a:cxn ang="0">
                <a:pos x="18" y="0"/>
              </a:cxn>
              <a:cxn ang="0">
                <a:pos x="0" y="6"/>
              </a:cxn>
              <a:cxn ang="0">
                <a:pos x="42" y="24"/>
              </a:cxn>
              <a:cxn ang="0">
                <a:pos x="36" y="24"/>
              </a:cxn>
            </a:cxnLst>
            <a:rect l="0" t="0" r="r" b="b"/>
            <a:pathLst>
              <a:path w="42" h="24">
                <a:moveTo>
                  <a:pt x="36" y="24"/>
                </a:moveTo>
                <a:lnTo>
                  <a:pt x="18" y="0"/>
                </a:lnTo>
                <a:lnTo>
                  <a:pt x="0" y="6"/>
                </a:lnTo>
                <a:lnTo>
                  <a:pt x="42" y="24"/>
                </a:lnTo>
                <a:lnTo>
                  <a:pt x="36" y="24"/>
                </a:lnTo>
                <a:close/>
              </a:path>
            </a:pathLst>
          </a:custGeom>
          <a:solidFill>
            <a:schemeClr val="bg1"/>
          </a:solidFill>
          <a:ln w="9525">
            <a:solidFill>
              <a:schemeClr val="bg2"/>
            </a:solidFill>
            <a:round/>
            <a:headEnd/>
            <a:tailEnd/>
          </a:ln>
        </p:spPr>
        <p:txBody>
          <a:bodyPr/>
          <a:lstStyle/>
          <a:p>
            <a:endParaRPr lang="en-US"/>
          </a:p>
        </p:txBody>
      </p:sp>
      <p:sp>
        <p:nvSpPr>
          <p:cNvPr id="87" name="Freeform 351"/>
          <p:cNvSpPr>
            <a:spLocks/>
          </p:cNvSpPr>
          <p:nvPr/>
        </p:nvSpPr>
        <p:spPr bwMode="auto">
          <a:xfrm>
            <a:off x="4999038" y="3290888"/>
            <a:ext cx="250825" cy="161925"/>
          </a:xfrm>
          <a:custGeom>
            <a:avLst/>
            <a:gdLst/>
            <a:ahLst/>
            <a:cxnLst>
              <a:cxn ang="0">
                <a:pos x="28" y="10"/>
              </a:cxn>
              <a:cxn ang="0">
                <a:pos x="31" y="8"/>
              </a:cxn>
              <a:cxn ang="0">
                <a:pos x="30" y="4"/>
              </a:cxn>
              <a:cxn ang="0">
                <a:pos x="24" y="0"/>
              </a:cxn>
              <a:cxn ang="0">
                <a:pos x="18" y="0"/>
              </a:cxn>
              <a:cxn ang="0">
                <a:pos x="9" y="1"/>
              </a:cxn>
              <a:cxn ang="0">
                <a:pos x="8" y="0"/>
              </a:cxn>
              <a:cxn ang="0">
                <a:pos x="5" y="5"/>
              </a:cxn>
              <a:cxn ang="0">
                <a:pos x="3" y="9"/>
              </a:cxn>
              <a:cxn ang="0">
                <a:pos x="0" y="10"/>
              </a:cxn>
              <a:cxn ang="0">
                <a:pos x="0" y="10"/>
              </a:cxn>
              <a:cxn ang="0">
                <a:pos x="8" y="19"/>
              </a:cxn>
              <a:cxn ang="0">
                <a:pos x="10" y="20"/>
              </a:cxn>
              <a:cxn ang="0">
                <a:pos x="16" y="20"/>
              </a:cxn>
              <a:cxn ang="0">
                <a:pos x="21" y="19"/>
              </a:cxn>
              <a:cxn ang="0">
                <a:pos x="27" y="21"/>
              </a:cxn>
              <a:cxn ang="0">
                <a:pos x="28" y="15"/>
              </a:cxn>
              <a:cxn ang="0">
                <a:pos x="30" y="14"/>
              </a:cxn>
              <a:cxn ang="0">
                <a:pos x="27" y="13"/>
              </a:cxn>
              <a:cxn ang="0">
                <a:pos x="28" y="10"/>
              </a:cxn>
            </a:cxnLst>
            <a:rect l="0" t="0" r="r" b="b"/>
            <a:pathLst>
              <a:path w="32" h="21">
                <a:moveTo>
                  <a:pt x="28" y="10"/>
                </a:moveTo>
                <a:cubicBezTo>
                  <a:pt x="28" y="10"/>
                  <a:pt x="31" y="9"/>
                  <a:pt x="31" y="8"/>
                </a:cubicBezTo>
                <a:cubicBezTo>
                  <a:pt x="32" y="6"/>
                  <a:pt x="30" y="4"/>
                  <a:pt x="30" y="4"/>
                </a:cubicBezTo>
                <a:cubicBezTo>
                  <a:pt x="24" y="0"/>
                  <a:pt x="24" y="0"/>
                  <a:pt x="24" y="0"/>
                </a:cubicBezTo>
                <a:cubicBezTo>
                  <a:pt x="18" y="0"/>
                  <a:pt x="18" y="0"/>
                  <a:pt x="18" y="0"/>
                </a:cubicBezTo>
                <a:cubicBezTo>
                  <a:pt x="9" y="1"/>
                  <a:pt x="9" y="1"/>
                  <a:pt x="9" y="1"/>
                </a:cubicBezTo>
                <a:cubicBezTo>
                  <a:pt x="8" y="0"/>
                  <a:pt x="8" y="0"/>
                  <a:pt x="8" y="0"/>
                </a:cubicBezTo>
                <a:cubicBezTo>
                  <a:pt x="5" y="5"/>
                  <a:pt x="5" y="5"/>
                  <a:pt x="5" y="5"/>
                </a:cubicBezTo>
                <a:cubicBezTo>
                  <a:pt x="3" y="9"/>
                  <a:pt x="3" y="9"/>
                  <a:pt x="3" y="9"/>
                </a:cubicBezTo>
                <a:cubicBezTo>
                  <a:pt x="0" y="10"/>
                  <a:pt x="0" y="10"/>
                  <a:pt x="0" y="10"/>
                </a:cubicBezTo>
                <a:cubicBezTo>
                  <a:pt x="0" y="10"/>
                  <a:pt x="0" y="10"/>
                  <a:pt x="0" y="10"/>
                </a:cubicBezTo>
                <a:cubicBezTo>
                  <a:pt x="8" y="19"/>
                  <a:pt x="8" y="19"/>
                  <a:pt x="8" y="19"/>
                </a:cubicBezTo>
                <a:cubicBezTo>
                  <a:pt x="10" y="20"/>
                  <a:pt x="10" y="20"/>
                  <a:pt x="10" y="20"/>
                </a:cubicBezTo>
                <a:cubicBezTo>
                  <a:pt x="16" y="20"/>
                  <a:pt x="16" y="20"/>
                  <a:pt x="16" y="20"/>
                </a:cubicBezTo>
                <a:cubicBezTo>
                  <a:pt x="21" y="19"/>
                  <a:pt x="21" y="19"/>
                  <a:pt x="21" y="19"/>
                </a:cubicBezTo>
                <a:cubicBezTo>
                  <a:pt x="27" y="21"/>
                  <a:pt x="27" y="21"/>
                  <a:pt x="27" y="21"/>
                </a:cubicBezTo>
                <a:cubicBezTo>
                  <a:pt x="28" y="15"/>
                  <a:pt x="28" y="15"/>
                  <a:pt x="28" y="15"/>
                </a:cubicBezTo>
                <a:cubicBezTo>
                  <a:pt x="30" y="14"/>
                  <a:pt x="30" y="14"/>
                  <a:pt x="30" y="14"/>
                </a:cubicBezTo>
                <a:cubicBezTo>
                  <a:pt x="27" y="13"/>
                  <a:pt x="27" y="13"/>
                  <a:pt x="27" y="13"/>
                </a:cubicBezTo>
                <a:lnTo>
                  <a:pt x="28" y="10"/>
                </a:lnTo>
                <a:close/>
              </a:path>
            </a:pathLst>
          </a:custGeom>
          <a:solidFill>
            <a:schemeClr val="bg1"/>
          </a:solidFill>
          <a:ln w="9525">
            <a:solidFill>
              <a:schemeClr val="bg2"/>
            </a:solidFill>
            <a:round/>
            <a:headEnd/>
            <a:tailEnd/>
          </a:ln>
        </p:spPr>
        <p:txBody>
          <a:bodyPr/>
          <a:lstStyle/>
          <a:p>
            <a:endParaRPr lang="en-US"/>
          </a:p>
        </p:txBody>
      </p:sp>
      <p:sp>
        <p:nvSpPr>
          <p:cNvPr id="88" name="Freeform 352"/>
          <p:cNvSpPr>
            <a:spLocks/>
          </p:cNvSpPr>
          <p:nvPr/>
        </p:nvSpPr>
        <p:spPr bwMode="auto">
          <a:xfrm>
            <a:off x="4999038" y="3370263"/>
            <a:ext cx="61912" cy="69850"/>
          </a:xfrm>
          <a:custGeom>
            <a:avLst/>
            <a:gdLst/>
            <a:ahLst/>
            <a:cxnLst>
              <a:cxn ang="0">
                <a:pos x="42" y="42"/>
              </a:cxn>
              <a:cxn ang="0">
                <a:pos x="48" y="54"/>
              </a:cxn>
              <a:cxn ang="0">
                <a:pos x="0" y="0"/>
              </a:cxn>
              <a:cxn ang="0">
                <a:pos x="12" y="18"/>
              </a:cxn>
              <a:cxn ang="0">
                <a:pos x="42" y="42"/>
              </a:cxn>
            </a:cxnLst>
            <a:rect l="0" t="0" r="r" b="b"/>
            <a:pathLst>
              <a:path w="48" h="54">
                <a:moveTo>
                  <a:pt x="42" y="42"/>
                </a:moveTo>
                <a:lnTo>
                  <a:pt x="48" y="54"/>
                </a:lnTo>
                <a:lnTo>
                  <a:pt x="0" y="0"/>
                </a:lnTo>
                <a:lnTo>
                  <a:pt x="12" y="18"/>
                </a:lnTo>
                <a:lnTo>
                  <a:pt x="42" y="42"/>
                </a:lnTo>
                <a:close/>
              </a:path>
            </a:pathLst>
          </a:custGeom>
          <a:solidFill>
            <a:schemeClr val="bg1"/>
          </a:solidFill>
          <a:ln w="9525">
            <a:solidFill>
              <a:schemeClr val="bg2"/>
            </a:solidFill>
            <a:round/>
            <a:headEnd/>
            <a:tailEnd/>
          </a:ln>
        </p:spPr>
        <p:txBody>
          <a:bodyPr/>
          <a:lstStyle/>
          <a:p>
            <a:endParaRPr lang="en-US"/>
          </a:p>
        </p:txBody>
      </p:sp>
      <p:sp>
        <p:nvSpPr>
          <p:cNvPr id="89" name="Freeform 353"/>
          <p:cNvSpPr>
            <a:spLocks/>
          </p:cNvSpPr>
          <p:nvPr/>
        </p:nvSpPr>
        <p:spPr bwMode="auto">
          <a:xfrm>
            <a:off x="4795838" y="3190875"/>
            <a:ext cx="171450" cy="93663"/>
          </a:xfrm>
          <a:custGeom>
            <a:avLst/>
            <a:gdLst/>
            <a:ahLst/>
            <a:cxnLst>
              <a:cxn ang="0">
                <a:pos x="10" y="10"/>
              </a:cxn>
              <a:cxn ang="0">
                <a:pos x="14" y="11"/>
              </a:cxn>
              <a:cxn ang="0">
                <a:pos x="15" y="11"/>
              </a:cxn>
              <a:cxn ang="0">
                <a:pos x="15" y="11"/>
              </a:cxn>
              <a:cxn ang="0">
                <a:pos x="15" y="12"/>
              </a:cxn>
              <a:cxn ang="0">
                <a:pos x="19" y="10"/>
              </a:cxn>
              <a:cxn ang="0">
                <a:pos x="20" y="8"/>
              </a:cxn>
              <a:cxn ang="0">
                <a:pos x="22" y="6"/>
              </a:cxn>
              <a:cxn ang="0">
                <a:pos x="17" y="4"/>
              </a:cxn>
              <a:cxn ang="0">
                <a:pos x="13" y="2"/>
              </a:cxn>
              <a:cxn ang="0">
                <a:pos x="9" y="0"/>
              </a:cxn>
              <a:cxn ang="0">
                <a:pos x="9" y="1"/>
              </a:cxn>
              <a:cxn ang="0">
                <a:pos x="7" y="0"/>
              </a:cxn>
              <a:cxn ang="0">
                <a:pos x="6" y="1"/>
              </a:cxn>
              <a:cxn ang="0">
                <a:pos x="4" y="2"/>
              </a:cxn>
              <a:cxn ang="0">
                <a:pos x="2" y="3"/>
              </a:cxn>
              <a:cxn ang="0">
                <a:pos x="0" y="4"/>
              </a:cxn>
              <a:cxn ang="0">
                <a:pos x="1" y="5"/>
              </a:cxn>
              <a:cxn ang="0">
                <a:pos x="3" y="7"/>
              </a:cxn>
              <a:cxn ang="0">
                <a:pos x="5" y="10"/>
              </a:cxn>
              <a:cxn ang="0">
                <a:pos x="6" y="11"/>
              </a:cxn>
              <a:cxn ang="0">
                <a:pos x="6" y="11"/>
              </a:cxn>
              <a:cxn ang="0">
                <a:pos x="9" y="11"/>
              </a:cxn>
              <a:cxn ang="0">
                <a:pos x="10" y="10"/>
              </a:cxn>
            </a:cxnLst>
            <a:rect l="0" t="0" r="r" b="b"/>
            <a:pathLst>
              <a:path w="22" h="12">
                <a:moveTo>
                  <a:pt x="10" y="10"/>
                </a:moveTo>
                <a:cubicBezTo>
                  <a:pt x="14" y="11"/>
                  <a:pt x="14" y="11"/>
                  <a:pt x="14" y="11"/>
                </a:cubicBezTo>
                <a:cubicBezTo>
                  <a:pt x="15" y="11"/>
                  <a:pt x="15" y="11"/>
                  <a:pt x="15" y="11"/>
                </a:cubicBezTo>
                <a:cubicBezTo>
                  <a:pt x="15" y="11"/>
                  <a:pt x="15" y="11"/>
                  <a:pt x="15" y="11"/>
                </a:cubicBezTo>
                <a:cubicBezTo>
                  <a:pt x="15" y="12"/>
                  <a:pt x="15" y="12"/>
                  <a:pt x="15" y="12"/>
                </a:cubicBezTo>
                <a:cubicBezTo>
                  <a:pt x="19" y="10"/>
                  <a:pt x="19" y="10"/>
                  <a:pt x="19" y="10"/>
                </a:cubicBezTo>
                <a:cubicBezTo>
                  <a:pt x="20" y="8"/>
                  <a:pt x="20" y="8"/>
                  <a:pt x="20" y="8"/>
                </a:cubicBezTo>
                <a:cubicBezTo>
                  <a:pt x="22" y="6"/>
                  <a:pt x="22" y="6"/>
                  <a:pt x="22" y="6"/>
                </a:cubicBezTo>
                <a:cubicBezTo>
                  <a:pt x="17" y="4"/>
                  <a:pt x="17" y="4"/>
                  <a:pt x="17" y="4"/>
                </a:cubicBezTo>
                <a:cubicBezTo>
                  <a:pt x="13" y="2"/>
                  <a:pt x="13" y="2"/>
                  <a:pt x="13" y="2"/>
                </a:cubicBezTo>
                <a:cubicBezTo>
                  <a:pt x="9" y="0"/>
                  <a:pt x="9" y="0"/>
                  <a:pt x="9" y="0"/>
                </a:cubicBezTo>
                <a:cubicBezTo>
                  <a:pt x="9" y="0"/>
                  <a:pt x="9" y="1"/>
                  <a:pt x="9" y="1"/>
                </a:cubicBezTo>
                <a:cubicBezTo>
                  <a:pt x="7" y="0"/>
                  <a:pt x="7" y="0"/>
                  <a:pt x="7" y="0"/>
                </a:cubicBezTo>
                <a:cubicBezTo>
                  <a:pt x="6" y="1"/>
                  <a:pt x="6" y="1"/>
                  <a:pt x="6" y="1"/>
                </a:cubicBezTo>
                <a:cubicBezTo>
                  <a:pt x="4" y="2"/>
                  <a:pt x="4" y="2"/>
                  <a:pt x="4" y="2"/>
                </a:cubicBezTo>
                <a:cubicBezTo>
                  <a:pt x="2" y="3"/>
                  <a:pt x="2" y="3"/>
                  <a:pt x="2" y="3"/>
                </a:cubicBezTo>
                <a:cubicBezTo>
                  <a:pt x="0" y="4"/>
                  <a:pt x="0" y="4"/>
                  <a:pt x="0" y="4"/>
                </a:cubicBezTo>
                <a:cubicBezTo>
                  <a:pt x="1" y="5"/>
                  <a:pt x="1" y="5"/>
                  <a:pt x="1" y="5"/>
                </a:cubicBezTo>
                <a:cubicBezTo>
                  <a:pt x="3" y="7"/>
                  <a:pt x="3" y="7"/>
                  <a:pt x="3" y="7"/>
                </a:cubicBezTo>
                <a:cubicBezTo>
                  <a:pt x="5" y="10"/>
                  <a:pt x="5" y="10"/>
                  <a:pt x="5" y="10"/>
                </a:cubicBezTo>
                <a:cubicBezTo>
                  <a:pt x="6" y="11"/>
                  <a:pt x="6" y="11"/>
                  <a:pt x="6" y="11"/>
                </a:cubicBezTo>
                <a:cubicBezTo>
                  <a:pt x="6" y="11"/>
                  <a:pt x="6" y="11"/>
                  <a:pt x="6" y="11"/>
                </a:cubicBezTo>
                <a:cubicBezTo>
                  <a:pt x="9" y="11"/>
                  <a:pt x="9" y="11"/>
                  <a:pt x="9" y="11"/>
                </a:cubicBezTo>
                <a:lnTo>
                  <a:pt x="10" y="10"/>
                </a:lnTo>
                <a:close/>
              </a:path>
            </a:pathLst>
          </a:custGeom>
          <a:solidFill>
            <a:srgbClr val="002060"/>
          </a:solidFill>
          <a:ln w="9525">
            <a:solidFill>
              <a:schemeClr val="bg2"/>
            </a:solidFill>
            <a:round/>
            <a:headEnd/>
            <a:tailEnd/>
          </a:ln>
        </p:spPr>
        <p:txBody>
          <a:bodyPr/>
          <a:lstStyle/>
          <a:p>
            <a:endParaRPr lang="en-US"/>
          </a:p>
        </p:txBody>
      </p:sp>
      <p:sp>
        <p:nvSpPr>
          <p:cNvPr id="90" name="Freeform 354"/>
          <p:cNvSpPr>
            <a:spLocks/>
          </p:cNvSpPr>
          <p:nvPr/>
        </p:nvSpPr>
        <p:spPr bwMode="auto">
          <a:xfrm>
            <a:off x="4897438" y="3284538"/>
            <a:ext cx="163512" cy="90487"/>
          </a:xfrm>
          <a:custGeom>
            <a:avLst/>
            <a:gdLst/>
            <a:ahLst/>
            <a:cxnLst>
              <a:cxn ang="0">
                <a:pos x="15" y="0"/>
              </a:cxn>
              <a:cxn ang="0">
                <a:pos x="13" y="1"/>
              </a:cxn>
              <a:cxn ang="0">
                <a:pos x="9" y="2"/>
              </a:cxn>
              <a:cxn ang="0">
                <a:pos x="6" y="3"/>
              </a:cxn>
              <a:cxn ang="0">
                <a:pos x="4" y="3"/>
              </a:cxn>
              <a:cxn ang="0">
                <a:pos x="3" y="2"/>
              </a:cxn>
              <a:cxn ang="0">
                <a:pos x="2" y="4"/>
              </a:cxn>
              <a:cxn ang="0">
                <a:pos x="1" y="7"/>
              </a:cxn>
              <a:cxn ang="0">
                <a:pos x="0" y="7"/>
              </a:cxn>
              <a:cxn ang="0">
                <a:pos x="1" y="9"/>
              </a:cxn>
              <a:cxn ang="0">
                <a:pos x="4" y="11"/>
              </a:cxn>
              <a:cxn ang="0">
                <a:pos x="8" y="12"/>
              </a:cxn>
              <a:cxn ang="0">
                <a:pos x="9" y="12"/>
              </a:cxn>
              <a:cxn ang="0">
                <a:pos x="13" y="11"/>
              </a:cxn>
              <a:cxn ang="0">
                <a:pos x="13" y="11"/>
              </a:cxn>
              <a:cxn ang="0">
                <a:pos x="16" y="10"/>
              </a:cxn>
              <a:cxn ang="0">
                <a:pos x="18" y="6"/>
              </a:cxn>
              <a:cxn ang="0">
                <a:pos x="21" y="1"/>
              </a:cxn>
              <a:cxn ang="0">
                <a:pos x="20" y="0"/>
              </a:cxn>
              <a:cxn ang="0">
                <a:pos x="18" y="0"/>
              </a:cxn>
              <a:cxn ang="0">
                <a:pos x="15" y="0"/>
              </a:cxn>
            </a:cxnLst>
            <a:rect l="0" t="0" r="r" b="b"/>
            <a:pathLst>
              <a:path w="21" h="12">
                <a:moveTo>
                  <a:pt x="15" y="0"/>
                </a:moveTo>
                <a:cubicBezTo>
                  <a:pt x="13" y="1"/>
                  <a:pt x="13" y="1"/>
                  <a:pt x="13" y="1"/>
                </a:cubicBezTo>
                <a:cubicBezTo>
                  <a:pt x="9" y="2"/>
                  <a:pt x="9" y="2"/>
                  <a:pt x="9" y="2"/>
                </a:cubicBezTo>
                <a:cubicBezTo>
                  <a:pt x="6" y="3"/>
                  <a:pt x="6" y="3"/>
                  <a:pt x="6" y="3"/>
                </a:cubicBezTo>
                <a:cubicBezTo>
                  <a:pt x="4" y="3"/>
                  <a:pt x="4" y="3"/>
                  <a:pt x="4" y="3"/>
                </a:cubicBezTo>
                <a:cubicBezTo>
                  <a:pt x="3" y="2"/>
                  <a:pt x="3" y="2"/>
                  <a:pt x="3" y="2"/>
                </a:cubicBezTo>
                <a:cubicBezTo>
                  <a:pt x="2" y="4"/>
                  <a:pt x="2" y="4"/>
                  <a:pt x="2" y="4"/>
                </a:cubicBezTo>
                <a:cubicBezTo>
                  <a:pt x="1" y="7"/>
                  <a:pt x="1" y="7"/>
                  <a:pt x="1" y="7"/>
                </a:cubicBezTo>
                <a:cubicBezTo>
                  <a:pt x="0" y="7"/>
                  <a:pt x="0" y="7"/>
                  <a:pt x="0" y="7"/>
                </a:cubicBezTo>
                <a:cubicBezTo>
                  <a:pt x="1" y="9"/>
                  <a:pt x="1" y="9"/>
                  <a:pt x="1" y="9"/>
                </a:cubicBezTo>
                <a:cubicBezTo>
                  <a:pt x="4" y="11"/>
                  <a:pt x="4" y="11"/>
                  <a:pt x="4" y="11"/>
                </a:cubicBezTo>
                <a:cubicBezTo>
                  <a:pt x="4" y="11"/>
                  <a:pt x="7" y="12"/>
                  <a:pt x="8" y="12"/>
                </a:cubicBezTo>
                <a:cubicBezTo>
                  <a:pt x="8" y="12"/>
                  <a:pt x="9" y="12"/>
                  <a:pt x="9" y="12"/>
                </a:cubicBezTo>
                <a:cubicBezTo>
                  <a:pt x="11" y="12"/>
                  <a:pt x="12" y="12"/>
                  <a:pt x="13" y="11"/>
                </a:cubicBezTo>
                <a:cubicBezTo>
                  <a:pt x="13" y="11"/>
                  <a:pt x="13" y="11"/>
                  <a:pt x="13" y="11"/>
                </a:cubicBezTo>
                <a:cubicBezTo>
                  <a:pt x="16" y="10"/>
                  <a:pt x="16" y="10"/>
                  <a:pt x="16" y="10"/>
                </a:cubicBezTo>
                <a:cubicBezTo>
                  <a:pt x="18" y="6"/>
                  <a:pt x="18" y="6"/>
                  <a:pt x="18" y="6"/>
                </a:cubicBezTo>
                <a:cubicBezTo>
                  <a:pt x="21" y="1"/>
                  <a:pt x="21" y="1"/>
                  <a:pt x="21" y="1"/>
                </a:cubicBezTo>
                <a:cubicBezTo>
                  <a:pt x="20" y="0"/>
                  <a:pt x="20" y="0"/>
                  <a:pt x="20" y="0"/>
                </a:cubicBezTo>
                <a:cubicBezTo>
                  <a:pt x="18" y="0"/>
                  <a:pt x="18" y="0"/>
                  <a:pt x="18" y="0"/>
                </a:cubicBezTo>
                <a:lnTo>
                  <a:pt x="15" y="0"/>
                </a:lnTo>
                <a:close/>
              </a:path>
            </a:pathLst>
          </a:custGeom>
          <a:solidFill>
            <a:srgbClr val="002060"/>
          </a:solidFill>
          <a:ln w="9525">
            <a:solidFill>
              <a:schemeClr val="bg2"/>
            </a:solidFill>
            <a:round/>
            <a:headEnd/>
            <a:tailEnd/>
          </a:ln>
        </p:spPr>
        <p:txBody>
          <a:bodyPr/>
          <a:lstStyle/>
          <a:p>
            <a:endParaRPr lang="en-US"/>
          </a:p>
        </p:txBody>
      </p:sp>
      <p:sp>
        <p:nvSpPr>
          <p:cNvPr id="91" name="Freeform 355"/>
          <p:cNvSpPr>
            <a:spLocks/>
          </p:cNvSpPr>
          <p:nvPr/>
        </p:nvSpPr>
        <p:spPr bwMode="auto">
          <a:xfrm>
            <a:off x="4913313" y="3236913"/>
            <a:ext cx="139700" cy="69850"/>
          </a:xfrm>
          <a:custGeom>
            <a:avLst/>
            <a:gdLst/>
            <a:ahLst/>
            <a:cxnLst>
              <a:cxn ang="0">
                <a:pos x="66" y="12"/>
              </a:cxn>
              <a:cxn ang="0">
                <a:pos x="42" y="0"/>
              </a:cxn>
              <a:cxn ang="0">
                <a:pos x="42" y="0"/>
              </a:cxn>
              <a:cxn ang="0">
                <a:pos x="30" y="12"/>
              </a:cxn>
              <a:cxn ang="0">
                <a:pos x="24" y="24"/>
              </a:cxn>
              <a:cxn ang="0">
                <a:pos x="0" y="36"/>
              </a:cxn>
              <a:cxn ang="0">
                <a:pos x="6" y="48"/>
              </a:cxn>
              <a:cxn ang="0">
                <a:pos x="6" y="48"/>
              </a:cxn>
              <a:cxn ang="0">
                <a:pos x="12" y="54"/>
              </a:cxn>
              <a:cxn ang="0">
                <a:pos x="24" y="54"/>
              </a:cxn>
              <a:cxn ang="0">
                <a:pos x="42" y="48"/>
              </a:cxn>
              <a:cxn ang="0">
                <a:pos x="66" y="42"/>
              </a:cxn>
              <a:cxn ang="0">
                <a:pos x="78" y="36"/>
              </a:cxn>
              <a:cxn ang="0">
                <a:pos x="96" y="36"/>
              </a:cxn>
              <a:cxn ang="0">
                <a:pos x="108" y="36"/>
              </a:cxn>
              <a:cxn ang="0">
                <a:pos x="102" y="30"/>
              </a:cxn>
              <a:cxn ang="0">
                <a:pos x="102" y="12"/>
              </a:cxn>
              <a:cxn ang="0">
                <a:pos x="90" y="12"/>
              </a:cxn>
              <a:cxn ang="0">
                <a:pos x="66" y="12"/>
              </a:cxn>
            </a:cxnLst>
            <a:rect l="0" t="0" r="r" b="b"/>
            <a:pathLst>
              <a:path w="108" h="54">
                <a:moveTo>
                  <a:pt x="66" y="12"/>
                </a:moveTo>
                <a:lnTo>
                  <a:pt x="42" y="0"/>
                </a:lnTo>
                <a:lnTo>
                  <a:pt x="42" y="0"/>
                </a:lnTo>
                <a:lnTo>
                  <a:pt x="30" y="12"/>
                </a:lnTo>
                <a:lnTo>
                  <a:pt x="24" y="24"/>
                </a:lnTo>
                <a:lnTo>
                  <a:pt x="0" y="36"/>
                </a:lnTo>
                <a:lnTo>
                  <a:pt x="6" y="48"/>
                </a:lnTo>
                <a:lnTo>
                  <a:pt x="6" y="48"/>
                </a:lnTo>
                <a:lnTo>
                  <a:pt x="12" y="54"/>
                </a:lnTo>
                <a:lnTo>
                  <a:pt x="24" y="54"/>
                </a:lnTo>
                <a:lnTo>
                  <a:pt x="42" y="48"/>
                </a:lnTo>
                <a:lnTo>
                  <a:pt x="66" y="42"/>
                </a:lnTo>
                <a:lnTo>
                  <a:pt x="78" y="36"/>
                </a:lnTo>
                <a:lnTo>
                  <a:pt x="96" y="36"/>
                </a:lnTo>
                <a:lnTo>
                  <a:pt x="108" y="36"/>
                </a:lnTo>
                <a:lnTo>
                  <a:pt x="102" y="30"/>
                </a:lnTo>
                <a:lnTo>
                  <a:pt x="102" y="12"/>
                </a:lnTo>
                <a:lnTo>
                  <a:pt x="90" y="12"/>
                </a:lnTo>
                <a:lnTo>
                  <a:pt x="66" y="12"/>
                </a:lnTo>
                <a:close/>
              </a:path>
            </a:pathLst>
          </a:custGeom>
          <a:solidFill>
            <a:srgbClr val="002060"/>
          </a:solidFill>
          <a:ln w="9525">
            <a:solidFill>
              <a:schemeClr val="bg2"/>
            </a:solidFill>
            <a:round/>
            <a:headEnd/>
            <a:tailEnd/>
          </a:ln>
        </p:spPr>
        <p:txBody>
          <a:bodyPr/>
          <a:lstStyle/>
          <a:p>
            <a:endParaRPr lang="en-US"/>
          </a:p>
        </p:txBody>
      </p:sp>
      <p:sp>
        <p:nvSpPr>
          <p:cNvPr id="92" name="Freeform 356"/>
          <p:cNvSpPr>
            <a:spLocks/>
          </p:cNvSpPr>
          <p:nvPr/>
        </p:nvSpPr>
        <p:spPr bwMode="auto">
          <a:xfrm>
            <a:off x="5060950" y="3440113"/>
            <a:ext cx="174625" cy="149225"/>
          </a:xfrm>
          <a:custGeom>
            <a:avLst/>
            <a:gdLst/>
            <a:ahLst/>
            <a:cxnLst>
              <a:cxn ang="0">
                <a:pos x="48" y="6"/>
              </a:cxn>
              <a:cxn ang="0">
                <a:pos x="12" y="6"/>
              </a:cxn>
              <a:cxn ang="0">
                <a:pos x="0" y="0"/>
              </a:cxn>
              <a:cxn ang="0">
                <a:pos x="0" y="12"/>
              </a:cxn>
              <a:cxn ang="0">
                <a:pos x="6" y="30"/>
              </a:cxn>
              <a:cxn ang="0">
                <a:pos x="0" y="48"/>
              </a:cxn>
              <a:cxn ang="0">
                <a:pos x="6" y="61"/>
              </a:cxn>
              <a:cxn ang="0">
                <a:pos x="12" y="73"/>
              </a:cxn>
              <a:cxn ang="0">
                <a:pos x="12" y="73"/>
              </a:cxn>
              <a:cxn ang="0">
                <a:pos x="48" y="73"/>
              </a:cxn>
              <a:cxn ang="0">
                <a:pos x="66" y="73"/>
              </a:cxn>
              <a:cxn ang="0">
                <a:pos x="72" y="67"/>
              </a:cxn>
              <a:cxn ang="0">
                <a:pos x="72" y="73"/>
              </a:cxn>
              <a:cxn ang="0">
                <a:pos x="66" y="85"/>
              </a:cxn>
              <a:cxn ang="0">
                <a:pos x="60" y="91"/>
              </a:cxn>
              <a:cxn ang="0">
                <a:pos x="66" y="115"/>
              </a:cxn>
              <a:cxn ang="0">
                <a:pos x="90" y="97"/>
              </a:cxn>
              <a:cxn ang="0">
                <a:pos x="114" y="97"/>
              </a:cxn>
              <a:cxn ang="0">
                <a:pos x="126" y="79"/>
              </a:cxn>
              <a:cxn ang="0">
                <a:pos x="132" y="79"/>
              </a:cxn>
              <a:cxn ang="0">
                <a:pos x="96" y="67"/>
              </a:cxn>
              <a:cxn ang="0">
                <a:pos x="90" y="36"/>
              </a:cxn>
              <a:cxn ang="0">
                <a:pos x="114" y="12"/>
              </a:cxn>
              <a:cxn ang="0">
                <a:pos x="114" y="12"/>
              </a:cxn>
              <a:cxn ang="0">
                <a:pos x="78" y="0"/>
              </a:cxn>
              <a:cxn ang="0">
                <a:pos x="48" y="6"/>
              </a:cxn>
            </a:cxnLst>
            <a:rect l="0" t="0" r="r" b="b"/>
            <a:pathLst>
              <a:path w="132" h="115">
                <a:moveTo>
                  <a:pt x="48" y="6"/>
                </a:moveTo>
                <a:lnTo>
                  <a:pt x="12" y="6"/>
                </a:lnTo>
                <a:lnTo>
                  <a:pt x="0" y="0"/>
                </a:lnTo>
                <a:lnTo>
                  <a:pt x="0" y="12"/>
                </a:lnTo>
                <a:lnTo>
                  <a:pt x="6" y="30"/>
                </a:lnTo>
                <a:lnTo>
                  <a:pt x="0" y="48"/>
                </a:lnTo>
                <a:lnTo>
                  <a:pt x="6" y="61"/>
                </a:lnTo>
                <a:lnTo>
                  <a:pt x="12" y="73"/>
                </a:lnTo>
                <a:lnTo>
                  <a:pt x="12" y="73"/>
                </a:lnTo>
                <a:lnTo>
                  <a:pt x="48" y="73"/>
                </a:lnTo>
                <a:lnTo>
                  <a:pt x="66" y="73"/>
                </a:lnTo>
                <a:lnTo>
                  <a:pt x="72" y="67"/>
                </a:lnTo>
                <a:lnTo>
                  <a:pt x="72" y="73"/>
                </a:lnTo>
                <a:lnTo>
                  <a:pt x="66" y="85"/>
                </a:lnTo>
                <a:lnTo>
                  <a:pt x="60" y="91"/>
                </a:lnTo>
                <a:lnTo>
                  <a:pt x="66" y="115"/>
                </a:lnTo>
                <a:lnTo>
                  <a:pt x="90" y="97"/>
                </a:lnTo>
                <a:lnTo>
                  <a:pt x="114" y="97"/>
                </a:lnTo>
                <a:lnTo>
                  <a:pt x="126" y="79"/>
                </a:lnTo>
                <a:lnTo>
                  <a:pt x="132" y="79"/>
                </a:lnTo>
                <a:lnTo>
                  <a:pt x="96" y="67"/>
                </a:lnTo>
                <a:lnTo>
                  <a:pt x="90" y="36"/>
                </a:lnTo>
                <a:lnTo>
                  <a:pt x="114" y="12"/>
                </a:lnTo>
                <a:lnTo>
                  <a:pt x="114" y="12"/>
                </a:lnTo>
                <a:lnTo>
                  <a:pt x="78" y="0"/>
                </a:lnTo>
                <a:lnTo>
                  <a:pt x="48" y="6"/>
                </a:lnTo>
                <a:close/>
              </a:path>
            </a:pathLst>
          </a:custGeom>
          <a:solidFill>
            <a:schemeClr val="bg1"/>
          </a:solidFill>
          <a:ln w="9525">
            <a:solidFill>
              <a:schemeClr val="bg2"/>
            </a:solidFill>
            <a:round/>
            <a:headEnd/>
            <a:tailEnd/>
          </a:ln>
        </p:spPr>
        <p:txBody>
          <a:bodyPr/>
          <a:lstStyle/>
          <a:p>
            <a:endParaRPr lang="en-US"/>
          </a:p>
        </p:txBody>
      </p:sp>
      <p:sp>
        <p:nvSpPr>
          <p:cNvPr id="93" name="Freeform 357"/>
          <p:cNvSpPr>
            <a:spLocks/>
          </p:cNvSpPr>
          <p:nvPr/>
        </p:nvSpPr>
        <p:spPr bwMode="auto">
          <a:xfrm>
            <a:off x="4951413" y="3370263"/>
            <a:ext cx="127000" cy="219075"/>
          </a:xfrm>
          <a:custGeom>
            <a:avLst/>
            <a:gdLst/>
            <a:ahLst/>
            <a:cxnLst>
              <a:cxn ang="0">
                <a:pos x="9" y="24"/>
              </a:cxn>
              <a:cxn ang="0">
                <a:pos x="9" y="23"/>
              </a:cxn>
              <a:cxn ang="0">
                <a:pos x="13" y="22"/>
              </a:cxn>
              <a:cxn ang="0">
                <a:pos x="16" y="21"/>
              </a:cxn>
              <a:cxn ang="0">
                <a:pos x="15" y="19"/>
              </a:cxn>
              <a:cxn ang="0">
                <a:pos x="14" y="17"/>
              </a:cxn>
              <a:cxn ang="0">
                <a:pos x="15" y="14"/>
              </a:cxn>
              <a:cxn ang="0">
                <a:pos x="14" y="11"/>
              </a:cxn>
              <a:cxn ang="0">
                <a:pos x="14" y="9"/>
              </a:cxn>
              <a:cxn ang="0">
                <a:pos x="13" y="7"/>
              </a:cxn>
              <a:cxn ang="0">
                <a:pos x="8" y="3"/>
              </a:cxn>
              <a:cxn ang="0">
                <a:pos x="6" y="0"/>
              </a:cxn>
              <a:cxn ang="0">
                <a:pos x="2" y="1"/>
              </a:cxn>
              <a:cxn ang="0">
                <a:pos x="2" y="2"/>
              </a:cxn>
              <a:cxn ang="0">
                <a:pos x="3" y="4"/>
              </a:cxn>
              <a:cxn ang="0">
                <a:pos x="3" y="6"/>
              </a:cxn>
              <a:cxn ang="0">
                <a:pos x="4" y="9"/>
              </a:cxn>
              <a:cxn ang="0">
                <a:pos x="1" y="13"/>
              </a:cxn>
              <a:cxn ang="0">
                <a:pos x="0" y="18"/>
              </a:cxn>
              <a:cxn ang="0">
                <a:pos x="4" y="21"/>
              </a:cxn>
              <a:cxn ang="0">
                <a:pos x="4" y="24"/>
              </a:cxn>
              <a:cxn ang="0">
                <a:pos x="6" y="28"/>
              </a:cxn>
              <a:cxn ang="0">
                <a:pos x="8" y="26"/>
              </a:cxn>
              <a:cxn ang="0">
                <a:pos x="9" y="24"/>
              </a:cxn>
            </a:cxnLst>
            <a:rect l="0" t="0" r="r" b="b"/>
            <a:pathLst>
              <a:path w="16" h="28">
                <a:moveTo>
                  <a:pt x="9" y="24"/>
                </a:moveTo>
                <a:cubicBezTo>
                  <a:pt x="9" y="23"/>
                  <a:pt x="9" y="23"/>
                  <a:pt x="9" y="23"/>
                </a:cubicBezTo>
                <a:cubicBezTo>
                  <a:pt x="13" y="22"/>
                  <a:pt x="13" y="22"/>
                  <a:pt x="13" y="22"/>
                </a:cubicBezTo>
                <a:cubicBezTo>
                  <a:pt x="16" y="21"/>
                  <a:pt x="16" y="21"/>
                  <a:pt x="16" y="21"/>
                </a:cubicBezTo>
                <a:cubicBezTo>
                  <a:pt x="15" y="19"/>
                  <a:pt x="15" y="19"/>
                  <a:pt x="15" y="19"/>
                </a:cubicBezTo>
                <a:cubicBezTo>
                  <a:pt x="14" y="17"/>
                  <a:pt x="14" y="17"/>
                  <a:pt x="14" y="17"/>
                </a:cubicBezTo>
                <a:cubicBezTo>
                  <a:pt x="15" y="14"/>
                  <a:pt x="15" y="14"/>
                  <a:pt x="15" y="14"/>
                </a:cubicBezTo>
                <a:cubicBezTo>
                  <a:pt x="14" y="11"/>
                  <a:pt x="14" y="11"/>
                  <a:pt x="14" y="11"/>
                </a:cubicBezTo>
                <a:cubicBezTo>
                  <a:pt x="14" y="9"/>
                  <a:pt x="14" y="9"/>
                  <a:pt x="14" y="9"/>
                </a:cubicBezTo>
                <a:cubicBezTo>
                  <a:pt x="13" y="7"/>
                  <a:pt x="13" y="7"/>
                  <a:pt x="13" y="7"/>
                </a:cubicBezTo>
                <a:cubicBezTo>
                  <a:pt x="8" y="3"/>
                  <a:pt x="8" y="3"/>
                  <a:pt x="8" y="3"/>
                </a:cubicBezTo>
                <a:cubicBezTo>
                  <a:pt x="6" y="0"/>
                  <a:pt x="6" y="0"/>
                  <a:pt x="6" y="0"/>
                </a:cubicBezTo>
                <a:cubicBezTo>
                  <a:pt x="5" y="1"/>
                  <a:pt x="4" y="1"/>
                  <a:pt x="2" y="1"/>
                </a:cubicBezTo>
                <a:cubicBezTo>
                  <a:pt x="2" y="2"/>
                  <a:pt x="2" y="2"/>
                  <a:pt x="2" y="2"/>
                </a:cubicBezTo>
                <a:cubicBezTo>
                  <a:pt x="3" y="4"/>
                  <a:pt x="3" y="4"/>
                  <a:pt x="3" y="4"/>
                </a:cubicBezTo>
                <a:cubicBezTo>
                  <a:pt x="3" y="6"/>
                  <a:pt x="3" y="6"/>
                  <a:pt x="3" y="6"/>
                </a:cubicBezTo>
                <a:cubicBezTo>
                  <a:pt x="4" y="9"/>
                  <a:pt x="4" y="9"/>
                  <a:pt x="4" y="9"/>
                </a:cubicBezTo>
                <a:cubicBezTo>
                  <a:pt x="1" y="13"/>
                  <a:pt x="1" y="13"/>
                  <a:pt x="1" y="13"/>
                </a:cubicBezTo>
                <a:cubicBezTo>
                  <a:pt x="0" y="18"/>
                  <a:pt x="0" y="18"/>
                  <a:pt x="0" y="18"/>
                </a:cubicBezTo>
                <a:cubicBezTo>
                  <a:pt x="4" y="21"/>
                  <a:pt x="4" y="21"/>
                  <a:pt x="4" y="21"/>
                </a:cubicBezTo>
                <a:cubicBezTo>
                  <a:pt x="4" y="24"/>
                  <a:pt x="4" y="24"/>
                  <a:pt x="4" y="24"/>
                </a:cubicBezTo>
                <a:cubicBezTo>
                  <a:pt x="6" y="28"/>
                  <a:pt x="6" y="28"/>
                  <a:pt x="6" y="28"/>
                </a:cubicBezTo>
                <a:cubicBezTo>
                  <a:pt x="8" y="26"/>
                  <a:pt x="8" y="26"/>
                  <a:pt x="8" y="26"/>
                </a:cubicBezTo>
                <a:lnTo>
                  <a:pt x="9" y="24"/>
                </a:lnTo>
                <a:close/>
              </a:path>
            </a:pathLst>
          </a:custGeom>
          <a:solidFill>
            <a:schemeClr val="bg1"/>
          </a:solidFill>
          <a:ln w="9525">
            <a:solidFill>
              <a:schemeClr val="bg2"/>
            </a:solidFill>
            <a:round/>
            <a:headEnd/>
            <a:tailEnd/>
          </a:ln>
        </p:spPr>
        <p:txBody>
          <a:bodyPr/>
          <a:lstStyle/>
          <a:p>
            <a:endParaRPr lang="en-US"/>
          </a:p>
        </p:txBody>
      </p:sp>
      <p:sp>
        <p:nvSpPr>
          <p:cNvPr id="94" name="Freeform 358"/>
          <p:cNvSpPr>
            <a:spLocks/>
          </p:cNvSpPr>
          <p:nvPr/>
        </p:nvSpPr>
        <p:spPr bwMode="auto">
          <a:xfrm>
            <a:off x="4833938" y="3336925"/>
            <a:ext cx="147637" cy="171450"/>
          </a:xfrm>
          <a:custGeom>
            <a:avLst/>
            <a:gdLst/>
            <a:ahLst/>
            <a:cxnLst>
              <a:cxn ang="0">
                <a:pos x="19" y="13"/>
              </a:cxn>
              <a:cxn ang="0">
                <a:pos x="18" y="10"/>
              </a:cxn>
              <a:cxn ang="0">
                <a:pos x="18" y="8"/>
              </a:cxn>
              <a:cxn ang="0">
                <a:pos x="17" y="6"/>
              </a:cxn>
              <a:cxn ang="0">
                <a:pos x="17" y="5"/>
              </a:cxn>
              <a:cxn ang="0">
                <a:pos x="16" y="5"/>
              </a:cxn>
              <a:cxn ang="0">
                <a:pos x="12" y="4"/>
              </a:cxn>
              <a:cxn ang="0">
                <a:pos x="9" y="2"/>
              </a:cxn>
              <a:cxn ang="0">
                <a:pos x="8" y="0"/>
              </a:cxn>
              <a:cxn ang="0">
                <a:pos x="5" y="2"/>
              </a:cxn>
              <a:cxn ang="0">
                <a:pos x="1" y="2"/>
              </a:cxn>
              <a:cxn ang="0">
                <a:pos x="0" y="2"/>
              </a:cxn>
              <a:cxn ang="0">
                <a:pos x="0" y="5"/>
              </a:cxn>
              <a:cxn ang="0">
                <a:pos x="0" y="7"/>
              </a:cxn>
              <a:cxn ang="0">
                <a:pos x="2" y="7"/>
              </a:cxn>
              <a:cxn ang="0">
                <a:pos x="6" y="12"/>
              </a:cxn>
              <a:cxn ang="0">
                <a:pos x="8" y="17"/>
              </a:cxn>
              <a:cxn ang="0">
                <a:pos x="15" y="22"/>
              </a:cxn>
              <a:cxn ang="0">
                <a:pos x="16" y="17"/>
              </a:cxn>
              <a:cxn ang="0">
                <a:pos x="19" y="13"/>
              </a:cxn>
            </a:cxnLst>
            <a:rect l="0" t="0" r="r" b="b"/>
            <a:pathLst>
              <a:path w="19" h="22">
                <a:moveTo>
                  <a:pt x="19" y="13"/>
                </a:moveTo>
                <a:cubicBezTo>
                  <a:pt x="18" y="10"/>
                  <a:pt x="18" y="10"/>
                  <a:pt x="18" y="10"/>
                </a:cubicBezTo>
                <a:cubicBezTo>
                  <a:pt x="18" y="8"/>
                  <a:pt x="18" y="8"/>
                  <a:pt x="18" y="8"/>
                </a:cubicBezTo>
                <a:cubicBezTo>
                  <a:pt x="17" y="6"/>
                  <a:pt x="17" y="6"/>
                  <a:pt x="17" y="6"/>
                </a:cubicBezTo>
                <a:cubicBezTo>
                  <a:pt x="17" y="5"/>
                  <a:pt x="17" y="5"/>
                  <a:pt x="17" y="5"/>
                </a:cubicBezTo>
                <a:cubicBezTo>
                  <a:pt x="17" y="5"/>
                  <a:pt x="16" y="5"/>
                  <a:pt x="16" y="5"/>
                </a:cubicBezTo>
                <a:cubicBezTo>
                  <a:pt x="15" y="5"/>
                  <a:pt x="12" y="4"/>
                  <a:pt x="12" y="4"/>
                </a:cubicBezTo>
                <a:cubicBezTo>
                  <a:pt x="9" y="2"/>
                  <a:pt x="9" y="2"/>
                  <a:pt x="9" y="2"/>
                </a:cubicBezTo>
                <a:cubicBezTo>
                  <a:pt x="8" y="0"/>
                  <a:pt x="8" y="0"/>
                  <a:pt x="8" y="0"/>
                </a:cubicBezTo>
                <a:cubicBezTo>
                  <a:pt x="5" y="2"/>
                  <a:pt x="5" y="2"/>
                  <a:pt x="5" y="2"/>
                </a:cubicBezTo>
                <a:cubicBezTo>
                  <a:pt x="1" y="2"/>
                  <a:pt x="1" y="2"/>
                  <a:pt x="1" y="2"/>
                </a:cubicBezTo>
                <a:cubicBezTo>
                  <a:pt x="0" y="2"/>
                  <a:pt x="0" y="2"/>
                  <a:pt x="0" y="2"/>
                </a:cubicBezTo>
                <a:cubicBezTo>
                  <a:pt x="0" y="5"/>
                  <a:pt x="0" y="5"/>
                  <a:pt x="0" y="5"/>
                </a:cubicBezTo>
                <a:cubicBezTo>
                  <a:pt x="0" y="7"/>
                  <a:pt x="0" y="7"/>
                  <a:pt x="0" y="7"/>
                </a:cubicBezTo>
                <a:cubicBezTo>
                  <a:pt x="2" y="7"/>
                  <a:pt x="2" y="7"/>
                  <a:pt x="2" y="7"/>
                </a:cubicBezTo>
                <a:cubicBezTo>
                  <a:pt x="6" y="12"/>
                  <a:pt x="6" y="12"/>
                  <a:pt x="6" y="12"/>
                </a:cubicBezTo>
                <a:cubicBezTo>
                  <a:pt x="8" y="17"/>
                  <a:pt x="8" y="17"/>
                  <a:pt x="8" y="17"/>
                </a:cubicBezTo>
                <a:cubicBezTo>
                  <a:pt x="15" y="22"/>
                  <a:pt x="15" y="22"/>
                  <a:pt x="15" y="22"/>
                </a:cubicBezTo>
                <a:cubicBezTo>
                  <a:pt x="16" y="17"/>
                  <a:pt x="16" y="17"/>
                  <a:pt x="16" y="17"/>
                </a:cubicBezTo>
                <a:lnTo>
                  <a:pt x="19" y="13"/>
                </a:lnTo>
                <a:close/>
              </a:path>
            </a:pathLst>
          </a:custGeom>
          <a:solidFill>
            <a:schemeClr val="bg1"/>
          </a:solidFill>
          <a:ln w="9525">
            <a:solidFill>
              <a:schemeClr val="bg2"/>
            </a:solidFill>
            <a:round/>
            <a:headEnd/>
            <a:tailEnd/>
          </a:ln>
        </p:spPr>
        <p:txBody>
          <a:bodyPr/>
          <a:lstStyle/>
          <a:p>
            <a:endParaRPr lang="en-US"/>
          </a:p>
        </p:txBody>
      </p:sp>
      <p:sp>
        <p:nvSpPr>
          <p:cNvPr id="95" name="Freeform 359"/>
          <p:cNvSpPr>
            <a:spLocks/>
          </p:cNvSpPr>
          <p:nvPr/>
        </p:nvSpPr>
        <p:spPr bwMode="auto">
          <a:xfrm>
            <a:off x="4991100" y="3009900"/>
            <a:ext cx="77788" cy="47625"/>
          </a:xfrm>
          <a:custGeom>
            <a:avLst/>
            <a:gdLst/>
            <a:ahLst/>
            <a:cxnLst>
              <a:cxn ang="0">
                <a:pos x="54" y="36"/>
              </a:cxn>
              <a:cxn ang="0">
                <a:pos x="60" y="24"/>
              </a:cxn>
              <a:cxn ang="0">
                <a:pos x="54" y="12"/>
              </a:cxn>
              <a:cxn ang="0">
                <a:pos x="42" y="6"/>
              </a:cxn>
              <a:cxn ang="0">
                <a:pos x="30" y="0"/>
              </a:cxn>
              <a:cxn ang="0">
                <a:pos x="18" y="0"/>
              </a:cxn>
              <a:cxn ang="0">
                <a:pos x="6" y="12"/>
              </a:cxn>
              <a:cxn ang="0">
                <a:pos x="0" y="18"/>
              </a:cxn>
              <a:cxn ang="0">
                <a:pos x="12" y="30"/>
              </a:cxn>
              <a:cxn ang="0">
                <a:pos x="54" y="36"/>
              </a:cxn>
            </a:cxnLst>
            <a:rect l="0" t="0" r="r" b="b"/>
            <a:pathLst>
              <a:path w="60" h="36">
                <a:moveTo>
                  <a:pt x="54" y="36"/>
                </a:moveTo>
                <a:lnTo>
                  <a:pt x="60" y="24"/>
                </a:lnTo>
                <a:lnTo>
                  <a:pt x="54" y="12"/>
                </a:lnTo>
                <a:lnTo>
                  <a:pt x="42" y="6"/>
                </a:lnTo>
                <a:lnTo>
                  <a:pt x="30" y="0"/>
                </a:lnTo>
                <a:lnTo>
                  <a:pt x="18" y="0"/>
                </a:lnTo>
                <a:lnTo>
                  <a:pt x="6" y="12"/>
                </a:lnTo>
                <a:lnTo>
                  <a:pt x="0" y="18"/>
                </a:lnTo>
                <a:lnTo>
                  <a:pt x="12" y="30"/>
                </a:lnTo>
                <a:lnTo>
                  <a:pt x="54" y="36"/>
                </a:lnTo>
                <a:close/>
              </a:path>
            </a:pathLst>
          </a:custGeom>
          <a:solidFill>
            <a:schemeClr val="bg1"/>
          </a:solidFill>
          <a:ln w="9525">
            <a:solidFill>
              <a:schemeClr val="bg2"/>
            </a:solidFill>
            <a:round/>
            <a:headEnd/>
            <a:tailEnd/>
          </a:ln>
        </p:spPr>
        <p:txBody>
          <a:bodyPr/>
          <a:lstStyle/>
          <a:p>
            <a:endParaRPr lang="en-US"/>
          </a:p>
        </p:txBody>
      </p:sp>
      <p:sp>
        <p:nvSpPr>
          <p:cNvPr id="96" name="Freeform 360"/>
          <p:cNvSpPr>
            <a:spLocks/>
          </p:cNvSpPr>
          <p:nvPr/>
        </p:nvSpPr>
        <p:spPr bwMode="auto">
          <a:xfrm>
            <a:off x="4849813" y="3033713"/>
            <a:ext cx="242887" cy="217487"/>
          </a:xfrm>
          <a:custGeom>
            <a:avLst/>
            <a:gdLst/>
            <a:ahLst/>
            <a:cxnLst>
              <a:cxn ang="0">
                <a:pos x="1" y="9"/>
              </a:cxn>
              <a:cxn ang="0">
                <a:pos x="1" y="10"/>
              </a:cxn>
              <a:cxn ang="0">
                <a:pos x="1" y="13"/>
              </a:cxn>
              <a:cxn ang="0">
                <a:pos x="2" y="17"/>
              </a:cxn>
              <a:cxn ang="0">
                <a:pos x="2" y="20"/>
              </a:cxn>
              <a:cxn ang="0">
                <a:pos x="6" y="22"/>
              </a:cxn>
              <a:cxn ang="0">
                <a:pos x="10" y="24"/>
              </a:cxn>
              <a:cxn ang="0">
                <a:pos x="15" y="26"/>
              </a:cxn>
              <a:cxn ang="0">
                <a:pos x="15" y="26"/>
              </a:cxn>
              <a:cxn ang="0">
                <a:pos x="19" y="28"/>
              </a:cxn>
              <a:cxn ang="0">
                <a:pos x="23" y="28"/>
              </a:cxn>
              <a:cxn ang="0">
                <a:pos x="25" y="28"/>
              </a:cxn>
              <a:cxn ang="0">
                <a:pos x="27" y="28"/>
              </a:cxn>
              <a:cxn ang="0">
                <a:pos x="29" y="23"/>
              </a:cxn>
              <a:cxn ang="0">
                <a:pos x="31" y="21"/>
              </a:cxn>
              <a:cxn ang="0">
                <a:pos x="30" y="17"/>
              </a:cxn>
              <a:cxn ang="0">
                <a:pos x="30" y="15"/>
              </a:cxn>
              <a:cxn ang="0">
                <a:pos x="29" y="12"/>
              </a:cxn>
              <a:cxn ang="0">
                <a:pos x="31" y="10"/>
              </a:cxn>
              <a:cxn ang="0">
                <a:pos x="30" y="6"/>
              </a:cxn>
              <a:cxn ang="0">
                <a:pos x="28" y="3"/>
              </a:cxn>
              <a:cxn ang="0">
                <a:pos x="27" y="3"/>
              </a:cxn>
              <a:cxn ang="0">
                <a:pos x="20" y="2"/>
              </a:cxn>
              <a:cxn ang="0">
                <a:pos x="18" y="0"/>
              </a:cxn>
              <a:cxn ang="0">
                <a:pos x="18" y="1"/>
              </a:cxn>
              <a:cxn ang="0">
                <a:pos x="15" y="1"/>
              </a:cxn>
              <a:cxn ang="0">
                <a:pos x="14" y="0"/>
              </a:cxn>
              <a:cxn ang="0">
                <a:pos x="13" y="0"/>
              </a:cxn>
              <a:cxn ang="0">
                <a:pos x="5" y="3"/>
              </a:cxn>
              <a:cxn ang="0">
                <a:pos x="1" y="5"/>
              </a:cxn>
              <a:cxn ang="0">
                <a:pos x="0" y="4"/>
              </a:cxn>
              <a:cxn ang="0">
                <a:pos x="0" y="6"/>
              </a:cxn>
              <a:cxn ang="0">
                <a:pos x="1" y="9"/>
              </a:cxn>
            </a:cxnLst>
            <a:rect l="0" t="0" r="r" b="b"/>
            <a:pathLst>
              <a:path w="31" h="28">
                <a:moveTo>
                  <a:pt x="1" y="9"/>
                </a:moveTo>
                <a:cubicBezTo>
                  <a:pt x="1" y="10"/>
                  <a:pt x="1" y="10"/>
                  <a:pt x="1" y="10"/>
                </a:cubicBezTo>
                <a:cubicBezTo>
                  <a:pt x="1" y="13"/>
                  <a:pt x="1" y="13"/>
                  <a:pt x="1" y="13"/>
                </a:cubicBezTo>
                <a:cubicBezTo>
                  <a:pt x="1" y="13"/>
                  <a:pt x="1" y="17"/>
                  <a:pt x="2" y="17"/>
                </a:cubicBezTo>
                <a:cubicBezTo>
                  <a:pt x="2" y="17"/>
                  <a:pt x="2" y="19"/>
                  <a:pt x="2" y="20"/>
                </a:cubicBezTo>
                <a:cubicBezTo>
                  <a:pt x="6" y="22"/>
                  <a:pt x="6" y="22"/>
                  <a:pt x="6" y="22"/>
                </a:cubicBezTo>
                <a:cubicBezTo>
                  <a:pt x="10" y="24"/>
                  <a:pt x="10" y="24"/>
                  <a:pt x="10" y="24"/>
                </a:cubicBezTo>
                <a:cubicBezTo>
                  <a:pt x="15" y="26"/>
                  <a:pt x="15" y="26"/>
                  <a:pt x="15" y="26"/>
                </a:cubicBezTo>
                <a:cubicBezTo>
                  <a:pt x="15" y="26"/>
                  <a:pt x="15" y="26"/>
                  <a:pt x="15" y="26"/>
                </a:cubicBezTo>
                <a:cubicBezTo>
                  <a:pt x="19" y="28"/>
                  <a:pt x="19" y="28"/>
                  <a:pt x="19" y="28"/>
                </a:cubicBezTo>
                <a:cubicBezTo>
                  <a:pt x="23" y="28"/>
                  <a:pt x="23" y="28"/>
                  <a:pt x="23" y="28"/>
                </a:cubicBezTo>
                <a:cubicBezTo>
                  <a:pt x="25" y="28"/>
                  <a:pt x="25" y="28"/>
                  <a:pt x="25" y="28"/>
                </a:cubicBezTo>
                <a:cubicBezTo>
                  <a:pt x="27" y="28"/>
                  <a:pt x="27" y="28"/>
                  <a:pt x="27" y="28"/>
                </a:cubicBezTo>
                <a:cubicBezTo>
                  <a:pt x="29" y="23"/>
                  <a:pt x="29" y="23"/>
                  <a:pt x="29" y="23"/>
                </a:cubicBezTo>
                <a:cubicBezTo>
                  <a:pt x="31" y="21"/>
                  <a:pt x="31" y="21"/>
                  <a:pt x="31" y="21"/>
                </a:cubicBezTo>
                <a:cubicBezTo>
                  <a:pt x="30" y="17"/>
                  <a:pt x="30" y="17"/>
                  <a:pt x="30" y="17"/>
                </a:cubicBezTo>
                <a:cubicBezTo>
                  <a:pt x="30" y="15"/>
                  <a:pt x="30" y="15"/>
                  <a:pt x="30" y="15"/>
                </a:cubicBezTo>
                <a:cubicBezTo>
                  <a:pt x="29" y="12"/>
                  <a:pt x="29" y="12"/>
                  <a:pt x="29" y="12"/>
                </a:cubicBezTo>
                <a:cubicBezTo>
                  <a:pt x="31" y="10"/>
                  <a:pt x="31" y="10"/>
                  <a:pt x="31" y="10"/>
                </a:cubicBezTo>
                <a:cubicBezTo>
                  <a:pt x="30" y="6"/>
                  <a:pt x="30" y="6"/>
                  <a:pt x="30" y="6"/>
                </a:cubicBezTo>
                <a:cubicBezTo>
                  <a:pt x="28" y="3"/>
                  <a:pt x="28" y="3"/>
                  <a:pt x="28" y="3"/>
                </a:cubicBezTo>
                <a:cubicBezTo>
                  <a:pt x="27" y="3"/>
                  <a:pt x="27" y="3"/>
                  <a:pt x="27" y="3"/>
                </a:cubicBezTo>
                <a:cubicBezTo>
                  <a:pt x="20" y="2"/>
                  <a:pt x="20" y="2"/>
                  <a:pt x="20" y="2"/>
                </a:cubicBezTo>
                <a:cubicBezTo>
                  <a:pt x="18" y="0"/>
                  <a:pt x="18" y="0"/>
                  <a:pt x="18" y="0"/>
                </a:cubicBezTo>
                <a:cubicBezTo>
                  <a:pt x="18" y="1"/>
                  <a:pt x="18" y="1"/>
                  <a:pt x="18" y="1"/>
                </a:cubicBezTo>
                <a:cubicBezTo>
                  <a:pt x="18" y="1"/>
                  <a:pt x="15" y="1"/>
                  <a:pt x="15" y="1"/>
                </a:cubicBezTo>
                <a:cubicBezTo>
                  <a:pt x="14" y="1"/>
                  <a:pt x="14" y="0"/>
                  <a:pt x="14" y="0"/>
                </a:cubicBezTo>
                <a:cubicBezTo>
                  <a:pt x="13" y="0"/>
                  <a:pt x="13" y="0"/>
                  <a:pt x="13" y="0"/>
                </a:cubicBezTo>
                <a:cubicBezTo>
                  <a:pt x="5" y="3"/>
                  <a:pt x="5" y="3"/>
                  <a:pt x="5" y="3"/>
                </a:cubicBezTo>
                <a:cubicBezTo>
                  <a:pt x="1" y="5"/>
                  <a:pt x="1" y="5"/>
                  <a:pt x="1" y="5"/>
                </a:cubicBezTo>
                <a:cubicBezTo>
                  <a:pt x="0" y="4"/>
                  <a:pt x="0" y="4"/>
                  <a:pt x="0" y="4"/>
                </a:cubicBezTo>
                <a:cubicBezTo>
                  <a:pt x="0" y="6"/>
                  <a:pt x="0" y="6"/>
                  <a:pt x="0" y="6"/>
                </a:cubicBezTo>
                <a:lnTo>
                  <a:pt x="1" y="9"/>
                </a:lnTo>
                <a:close/>
              </a:path>
            </a:pathLst>
          </a:custGeom>
          <a:solidFill>
            <a:srgbClr val="002060"/>
          </a:solidFill>
          <a:ln w="9525">
            <a:solidFill>
              <a:schemeClr val="bg2"/>
            </a:solidFill>
            <a:round/>
            <a:headEnd/>
            <a:tailEnd/>
          </a:ln>
        </p:spPr>
        <p:txBody>
          <a:bodyPr/>
          <a:lstStyle/>
          <a:p>
            <a:endParaRPr lang="en-US"/>
          </a:p>
        </p:txBody>
      </p:sp>
      <p:sp>
        <p:nvSpPr>
          <p:cNvPr id="97" name="Freeform 361"/>
          <p:cNvSpPr>
            <a:spLocks/>
          </p:cNvSpPr>
          <p:nvPr/>
        </p:nvSpPr>
        <p:spPr bwMode="auto">
          <a:xfrm>
            <a:off x="4652963" y="3314700"/>
            <a:ext cx="109537" cy="60325"/>
          </a:xfrm>
          <a:custGeom>
            <a:avLst/>
            <a:gdLst/>
            <a:ahLst/>
            <a:cxnLst>
              <a:cxn ang="0">
                <a:pos x="66" y="12"/>
              </a:cxn>
              <a:cxn ang="0">
                <a:pos x="60" y="6"/>
              </a:cxn>
              <a:cxn ang="0">
                <a:pos x="48" y="0"/>
              </a:cxn>
              <a:cxn ang="0">
                <a:pos x="30" y="6"/>
              </a:cxn>
              <a:cxn ang="0">
                <a:pos x="24" y="0"/>
              </a:cxn>
              <a:cxn ang="0">
                <a:pos x="24" y="0"/>
              </a:cxn>
              <a:cxn ang="0">
                <a:pos x="18" y="6"/>
              </a:cxn>
              <a:cxn ang="0">
                <a:pos x="0" y="24"/>
              </a:cxn>
              <a:cxn ang="0">
                <a:pos x="0" y="36"/>
              </a:cxn>
              <a:cxn ang="0">
                <a:pos x="12" y="36"/>
              </a:cxn>
              <a:cxn ang="0">
                <a:pos x="18" y="48"/>
              </a:cxn>
              <a:cxn ang="0">
                <a:pos x="18" y="48"/>
              </a:cxn>
              <a:cxn ang="0">
                <a:pos x="24" y="48"/>
              </a:cxn>
              <a:cxn ang="0">
                <a:pos x="42" y="36"/>
              </a:cxn>
              <a:cxn ang="0">
                <a:pos x="48" y="42"/>
              </a:cxn>
              <a:cxn ang="0">
                <a:pos x="66" y="36"/>
              </a:cxn>
              <a:cxn ang="0">
                <a:pos x="78" y="30"/>
              </a:cxn>
              <a:cxn ang="0">
                <a:pos x="84" y="30"/>
              </a:cxn>
              <a:cxn ang="0">
                <a:pos x="78" y="24"/>
              </a:cxn>
              <a:cxn ang="0">
                <a:pos x="66" y="12"/>
              </a:cxn>
            </a:cxnLst>
            <a:rect l="0" t="0" r="r" b="b"/>
            <a:pathLst>
              <a:path w="84" h="48">
                <a:moveTo>
                  <a:pt x="66" y="12"/>
                </a:moveTo>
                <a:lnTo>
                  <a:pt x="60" y="6"/>
                </a:lnTo>
                <a:lnTo>
                  <a:pt x="48" y="0"/>
                </a:lnTo>
                <a:lnTo>
                  <a:pt x="30" y="6"/>
                </a:lnTo>
                <a:lnTo>
                  <a:pt x="24" y="0"/>
                </a:lnTo>
                <a:lnTo>
                  <a:pt x="24" y="0"/>
                </a:lnTo>
                <a:lnTo>
                  <a:pt x="18" y="6"/>
                </a:lnTo>
                <a:lnTo>
                  <a:pt x="0" y="24"/>
                </a:lnTo>
                <a:lnTo>
                  <a:pt x="0" y="36"/>
                </a:lnTo>
                <a:lnTo>
                  <a:pt x="12" y="36"/>
                </a:lnTo>
                <a:lnTo>
                  <a:pt x="18" y="48"/>
                </a:lnTo>
                <a:lnTo>
                  <a:pt x="18" y="48"/>
                </a:lnTo>
                <a:lnTo>
                  <a:pt x="24" y="48"/>
                </a:lnTo>
                <a:lnTo>
                  <a:pt x="42" y="36"/>
                </a:lnTo>
                <a:lnTo>
                  <a:pt x="48" y="42"/>
                </a:lnTo>
                <a:lnTo>
                  <a:pt x="66" y="36"/>
                </a:lnTo>
                <a:lnTo>
                  <a:pt x="78" y="30"/>
                </a:lnTo>
                <a:lnTo>
                  <a:pt x="84" y="30"/>
                </a:lnTo>
                <a:lnTo>
                  <a:pt x="78" y="24"/>
                </a:lnTo>
                <a:lnTo>
                  <a:pt x="66" y="12"/>
                </a:lnTo>
                <a:close/>
              </a:path>
            </a:pathLst>
          </a:custGeom>
          <a:solidFill>
            <a:schemeClr val="bg1"/>
          </a:solidFill>
          <a:ln w="9525">
            <a:solidFill>
              <a:schemeClr val="bg2"/>
            </a:solidFill>
            <a:round/>
            <a:headEnd/>
            <a:tailEnd/>
          </a:ln>
        </p:spPr>
        <p:txBody>
          <a:bodyPr/>
          <a:lstStyle/>
          <a:p>
            <a:endParaRPr lang="en-US"/>
          </a:p>
        </p:txBody>
      </p:sp>
      <p:sp>
        <p:nvSpPr>
          <p:cNvPr id="98" name="Freeform 362"/>
          <p:cNvSpPr>
            <a:spLocks/>
          </p:cNvSpPr>
          <p:nvPr/>
        </p:nvSpPr>
        <p:spPr bwMode="auto">
          <a:xfrm>
            <a:off x="4700588" y="2908300"/>
            <a:ext cx="71437" cy="125413"/>
          </a:xfrm>
          <a:custGeom>
            <a:avLst/>
            <a:gdLst/>
            <a:ahLst/>
            <a:cxnLst>
              <a:cxn ang="0">
                <a:pos x="6" y="16"/>
              </a:cxn>
              <a:cxn ang="0">
                <a:pos x="5" y="13"/>
              </a:cxn>
              <a:cxn ang="0">
                <a:pos x="6" y="9"/>
              </a:cxn>
              <a:cxn ang="0">
                <a:pos x="8" y="9"/>
              </a:cxn>
              <a:cxn ang="0">
                <a:pos x="9" y="7"/>
              </a:cxn>
              <a:cxn ang="0">
                <a:pos x="7" y="6"/>
              </a:cxn>
              <a:cxn ang="0">
                <a:pos x="7" y="4"/>
              </a:cxn>
              <a:cxn ang="0">
                <a:pos x="7" y="0"/>
              </a:cxn>
              <a:cxn ang="0">
                <a:pos x="4" y="2"/>
              </a:cxn>
              <a:cxn ang="0">
                <a:pos x="1" y="3"/>
              </a:cxn>
              <a:cxn ang="0">
                <a:pos x="0" y="7"/>
              </a:cxn>
              <a:cxn ang="0">
                <a:pos x="0" y="11"/>
              </a:cxn>
              <a:cxn ang="0">
                <a:pos x="2" y="12"/>
              </a:cxn>
              <a:cxn ang="0">
                <a:pos x="3" y="16"/>
              </a:cxn>
              <a:cxn ang="0">
                <a:pos x="4" y="15"/>
              </a:cxn>
              <a:cxn ang="0">
                <a:pos x="6" y="16"/>
              </a:cxn>
            </a:cxnLst>
            <a:rect l="0" t="0" r="r" b="b"/>
            <a:pathLst>
              <a:path w="9" h="16">
                <a:moveTo>
                  <a:pt x="6" y="16"/>
                </a:moveTo>
                <a:cubicBezTo>
                  <a:pt x="5" y="15"/>
                  <a:pt x="5" y="14"/>
                  <a:pt x="5" y="13"/>
                </a:cubicBezTo>
                <a:cubicBezTo>
                  <a:pt x="5" y="11"/>
                  <a:pt x="6" y="9"/>
                  <a:pt x="6" y="9"/>
                </a:cubicBezTo>
                <a:cubicBezTo>
                  <a:pt x="8" y="9"/>
                  <a:pt x="8" y="9"/>
                  <a:pt x="8" y="9"/>
                </a:cubicBezTo>
                <a:cubicBezTo>
                  <a:pt x="9" y="7"/>
                  <a:pt x="9" y="7"/>
                  <a:pt x="9" y="7"/>
                </a:cubicBezTo>
                <a:cubicBezTo>
                  <a:pt x="7" y="6"/>
                  <a:pt x="7" y="6"/>
                  <a:pt x="7" y="6"/>
                </a:cubicBezTo>
                <a:cubicBezTo>
                  <a:pt x="7" y="4"/>
                  <a:pt x="7" y="4"/>
                  <a:pt x="7" y="4"/>
                </a:cubicBezTo>
                <a:cubicBezTo>
                  <a:pt x="7" y="0"/>
                  <a:pt x="7" y="0"/>
                  <a:pt x="7" y="0"/>
                </a:cubicBezTo>
                <a:cubicBezTo>
                  <a:pt x="4" y="2"/>
                  <a:pt x="4" y="2"/>
                  <a:pt x="4" y="2"/>
                </a:cubicBezTo>
                <a:cubicBezTo>
                  <a:pt x="1" y="3"/>
                  <a:pt x="1" y="3"/>
                  <a:pt x="1" y="3"/>
                </a:cubicBezTo>
                <a:cubicBezTo>
                  <a:pt x="0" y="7"/>
                  <a:pt x="0" y="7"/>
                  <a:pt x="0" y="7"/>
                </a:cubicBezTo>
                <a:cubicBezTo>
                  <a:pt x="0" y="11"/>
                  <a:pt x="0" y="11"/>
                  <a:pt x="0" y="11"/>
                </a:cubicBezTo>
                <a:cubicBezTo>
                  <a:pt x="2" y="12"/>
                  <a:pt x="2" y="12"/>
                  <a:pt x="2" y="12"/>
                </a:cubicBezTo>
                <a:cubicBezTo>
                  <a:pt x="3" y="16"/>
                  <a:pt x="3" y="16"/>
                  <a:pt x="3" y="16"/>
                </a:cubicBezTo>
                <a:cubicBezTo>
                  <a:pt x="4" y="15"/>
                  <a:pt x="4" y="15"/>
                  <a:pt x="4" y="15"/>
                </a:cubicBezTo>
                <a:lnTo>
                  <a:pt x="6" y="16"/>
                </a:lnTo>
                <a:close/>
              </a:path>
            </a:pathLst>
          </a:custGeom>
          <a:solidFill>
            <a:srgbClr val="002060"/>
          </a:solidFill>
          <a:ln w="9525">
            <a:solidFill>
              <a:schemeClr val="bg2"/>
            </a:solidFill>
            <a:round/>
            <a:headEnd/>
            <a:tailEnd/>
          </a:ln>
        </p:spPr>
        <p:txBody>
          <a:bodyPr/>
          <a:lstStyle/>
          <a:p>
            <a:endParaRPr lang="en-US"/>
          </a:p>
        </p:txBody>
      </p:sp>
      <p:sp>
        <p:nvSpPr>
          <p:cNvPr id="99" name="Freeform 363"/>
          <p:cNvSpPr>
            <a:spLocks/>
          </p:cNvSpPr>
          <p:nvPr/>
        </p:nvSpPr>
        <p:spPr bwMode="auto">
          <a:xfrm>
            <a:off x="4567238" y="3165475"/>
            <a:ext cx="85725" cy="77788"/>
          </a:xfrm>
          <a:custGeom>
            <a:avLst/>
            <a:gdLst/>
            <a:ahLst/>
            <a:cxnLst>
              <a:cxn ang="0">
                <a:pos x="18" y="30"/>
              </a:cxn>
              <a:cxn ang="0">
                <a:pos x="24" y="42"/>
              </a:cxn>
              <a:cxn ang="0">
                <a:pos x="36" y="48"/>
              </a:cxn>
              <a:cxn ang="0">
                <a:pos x="48" y="54"/>
              </a:cxn>
              <a:cxn ang="0">
                <a:pos x="54" y="60"/>
              </a:cxn>
              <a:cxn ang="0">
                <a:pos x="60" y="48"/>
              </a:cxn>
              <a:cxn ang="0">
                <a:pos x="66" y="36"/>
              </a:cxn>
              <a:cxn ang="0">
                <a:pos x="60" y="24"/>
              </a:cxn>
              <a:cxn ang="0">
                <a:pos x="60" y="24"/>
              </a:cxn>
              <a:cxn ang="0">
                <a:pos x="54" y="18"/>
              </a:cxn>
              <a:cxn ang="0">
                <a:pos x="48" y="12"/>
              </a:cxn>
              <a:cxn ang="0">
                <a:pos x="36" y="6"/>
              </a:cxn>
              <a:cxn ang="0">
                <a:pos x="24" y="6"/>
              </a:cxn>
              <a:cxn ang="0">
                <a:pos x="18" y="0"/>
              </a:cxn>
              <a:cxn ang="0">
                <a:pos x="6" y="6"/>
              </a:cxn>
              <a:cxn ang="0">
                <a:pos x="0" y="12"/>
              </a:cxn>
              <a:cxn ang="0">
                <a:pos x="6" y="24"/>
              </a:cxn>
              <a:cxn ang="0">
                <a:pos x="18" y="30"/>
              </a:cxn>
            </a:cxnLst>
            <a:rect l="0" t="0" r="r" b="b"/>
            <a:pathLst>
              <a:path w="66" h="60">
                <a:moveTo>
                  <a:pt x="18" y="30"/>
                </a:moveTo>
                <a:lnTo>
                  <a:pt x="24" y="42"/>
                </a:lnTo>
                <a:lnTo>
                  <a:pt x="36" y="48"/>
                </a:lnTo>
                <a:lnTo>
                  <a:pt x="48" y="54"/>
                </a:lnTo>
                <a:lnTo>
                  <a:pt x="54" y="60"/>
                </a:lnTo>
                <a:lnTo>
                  <a:pt x="60" y="48"/>
                </a:lnTo>
                <a:lnTo>
                  <a:pt x="66" y="36"/>
                </a:lnTo>
                <a:lnTo>
                  <a:pt x="60" y="24"/>
                </a:lnTo>
                <a:lnTo>
                  <a:pt x="60" y="24"/>
                </a:lnTo>
                <a:lnTo>
                  <a:pt x="54" y="18"/>
                </a:lnTo>
                <a:lnTo>
                  <a:pt x="48" y="12"/>
                </a:lnTo>
                <a:lnTo>
                  <a:pt x="36" y="6"/>
                </a:lnTo>
                <a:lnTo>
                  <a:pt x="24" y="6"/>
                </a:lnTo>
                <a:lnTo>
                  <a:pt x="18" y="0"/>
                </a:lnTo>
                <a:lnTo>
                  <a:pt x="6" y="6"/>
                </a:lnTo>
                <a:lnTo>
                  <a:pt x="0" y="12"/>
                </a:lnTo>
                <a:lnTo>
                  <a:pt x="6" y="24"/>
                </a:lnTo>
                <a:lnTo>
                  <a:pt x="18" y="30"/>
                </a:lnTo>
                <a:close/>
              </a:path>
            </a:pathLst>
          </a:custGeom>
          <a:solidFill>
            <a:srgbClr val="002060"/>
          </a:solidFill>
          <a:ln w="9525">
            <a:solidFill>
              <a:schemeClr val="bg2"/>
            </a:solidFill>
            <a:round/>
            <a:headEnd/>
            <a:tailEnd/>
          </a:ln>
        </p:spPr>
        <p:txBody>
          <a:bodyPr/>
          <a:lstStyle/>
          <a:p>
            <a:endParaRPr lang="en-US"/>
          </a:p>
        </p:txBody>
      </p:sp>
      <p:sp>
        <p:nvSpPr>
          <p:cNvPr id="100" name="Freeform 364"/>
          <p:cNvSpPr>
            <a:spLocks/>
          </p:cNvSpPr>
          <p:nvPr/>
        </p:nvSpPr>
        <p:spPr bwMode="auto">
          <a:xfrm>
            <a:off x="4503738" y="4056063"/>
            <a:ext cx="393700" cy="290512"/>
          </a:xfrm>
          <a:custGeom>
            <a:avLst/>
            <a:gdLst/>
            <a:ahLst/>
            <a:cxnLst>
              <a:cxn ang="0">
                <a:pos x="66" y="223"/>
              </a:cxn>
              <a:cxn ang="0">
                <a:pos x="78" y="205"/>
              </a:cxn>
              <a:cxn ang="0">
                <a:pos x="102" y="205"/>
              </a:cxn>
              <a:cxn ang="0">
                <a:pos x="138" y="217"/>
              </a:cxn>
              <a:cxn ang="0">
                <a:pos x="162" y="205"/>
              </a:cxn>
              <a:cxn ang="0">
                <a:pos x="198" y="205"/>
              </a:cxn>
              <a:cxn ang="0">
                <a:pos x="228" y="199"/>
              </a:cxn>
              <a:cxn ang="0">
                <a:pos x="258" y="174"/>
              </a:cxn>
              <a:cxn ang="0">
                <a:pos x="288" y="138"/>
              </a:cxn>
              <a:cxn ang="0">
                <a:pos x="300" y="66"/>
              </a:cxn>
              <a:cxn ang="0">
                <a:pos x="288" y="54"/>
              </a:cxn>
              <a:cxn ang="0">
                <a:pos x="282" y="24"/>
              </a:cxn>
              <a:cxn ang="0">
                <a:pos x="282" y="18"/>
              </a:cxn>
              <a:cxn ang="0">
                <a:pos x="282" y="18"/>
              </a:cxn>
              <a:cxn ang="0">
                <a:pos x="270" y="6"/>
              </a:cxn>
              <a:cxn ang="0">
                <a:pos x="222" y="0"/>
              </a:cxn>
              <a:cxn ang="0">
                <a:pos x="114" y="72"/>
              </a:cxn>
              <a:cxn ang="0">
                <a:pos x="78" y="90"/>
              </a:cxn>
              <a:cxn ang="0">
                <a:pos x="78" y="90"/>
              </a:cxn>
              <a:cxn ang="0">
                <a:pos x="78" y="144"/>
              </a:cxn>
              <a:cxn ang="0">
                <a:pos x="66" y="162"/>
              </a:cxn>
              <a:cxn ang="0">
                <a:pos x="24" y="168"/>
              </a:cxn>
              <a:cxn ang="0">
                <a:pos x="0" y="168"/>
              </a:cxn>
              <a:cxn ang="0">
                <a:pos x="12" y="193"/>
              </a:cxn>
              <a:cxn ang="0">
                <a:pos x="36" y="217"/>
              </a:cxn>
              <a:cxn ang="0">
                <a:pos x="48" y="217"/>
              </a:cxn>
              <a:cxn ang="0">
                <a:pos x="60" y="223"/>
              </a:cxn>
              <a:cxn ang="0">
                <a:pos x="66" y="223"/>
              </a:cxn>
            </a:cxnLst>
            <a:rect l="0" t="0" r="r" b="b"/>
            <a:pathLst>
              <a:path w="300" h="223">
                <a:moveTo>
                  <a:pt x="66" y="223"/>
                </a:moveTo>
                <a:lnTo>
                  <a:pt x="78" y="205"/>
                </a:lnTo>
                <a:lnTo>
                  <a:pt x="102" y="205"/>
                </a:lnTo>
                <a:lnTo>
                  <a:pt x="138" y="217"/>
                </a:lnTo>
                <a:lnTo>
                  <a:pt x="162" y="205"/>
                </a:lnTo>
                <a:lnTo>
                  <a:pt x="198" y="205"/>
                </a:lnTo>
                <a:lnTo>
                  <a:pt x="228" y="199"/>
                </a:lnTo>
                <a:lnTo>
                  <a:pt x="258" y="174"/>
                </a:lnTo>
                <a:lnTo>
                  <a:pt x="288" y="138"/>
                </a:lnTo>
                <a:lnTo>
                  <a:pt x="300" y="66"/>
                </a:lnTo>
                <a:lnTo>
                  <a:pt x="288" y="54"/>
                </a:lnTo>
                <a:lnTo>
                  <a:pt x="282" y="24"/>
                </a:lnTo>
                <a:lnTo>
                  <a:pt x="282" y="18"/>
                </a:lnTo>
                <a:lnTo>
                  <a:pt x="282" y="18"/>
                </a:lnTo>
                <a:lnTo>
                  <a:pt x="270" y="6"/>
                </a:lnTo>
                <a:lnTo>
                  <a:pt x="222" y="0"/>
                </a:lnTo>
                <a:lnTo>
                  <a:pt x="114" y="72"/>
                </a:lnTo>
                <a:lnTo>
                  <a:pt x="78" y="90"/>
                </a:lnTo>
                <a:lnTo>
                  <a:pt x="78" y="90"/>
                </a:lnTo>
                <a:lnTo>
                  <a:pt x="78" y="144"/>
                </a:lnTo>
                <a:lnTo>
                  <a:pt x="66" y="162"/>
                </a:lnTo>
                <a:lnTo>
                  <a:pt x="24" y="168"/>
                </a:lnTo>
                <a:lnTo>
                  <a:pt x="0" y="168"/>
                </a:lnTo>
                <a:lnTo>
                  <a:pt x="12" y="193"/>
                </a:lnTo>
                <a:lnTo>
                  <a:pt x="36" y="217"/>
                </a:lnTo>
                <a:lnTo>
                  <a:pt x="48" y="217"/>
                </a:lnTo>
                <a:lnTo>
                  <a:pt x="60" y="223"/>
                </a:lnTo>
                <a:lnTo>
                  <a:pt x="66" y="223"/>
                </a:lnTo>
                <a:close/>
              </a:path>
            </a:pathLst>
          </a:custGeom>
          <a:solidFill>
            <a:schemeClr val="bg1"/>
          </a:solidFill>
          <a:ln w="9525">
            <a:solidFill>
              <a:schemeClr val="bg2"/>
            </a:solidFill>
            <a:round/>
            <a:headEnd/>
            <a:tailEnd/>
          </a:ln>
        </p:spPr>
        <p:txBody>
          <a:bodyPr/>
          <a:lstStyle/>
          <a:p>
            <a:endParaRPr lang="en-US"/>
          </a:p>
        </p:txBody>
      </p:sp>
      <p:sp>
        <p:nvSpPr>
          <p:cNvPr id="101" name="Freeform 365"/>
          <p:cNvSpPr>
            <a:spLocks/>
          </p:cNvSpPr>
          <p:nvPr/>
        </p:nvSpPr>
        <p:spPr bwMode="auto">
          <a:xfrm>
            <a:off x="4503738" y="4056063"/>
            <a:ext cx="393700" cy="290512"/>
          </a:xfrm>
          <a:custGeom>
            <a:avLst/>
            <a:gdLst/>
            <a:ahLst/>
            <a:cxnLst>
              <a:cxn ang="0">
                <a:pos x="66" y="223"/>
              </a:cxn>
              <a:cxn ang="0">
                <a:pos x="78" y="205"/>
              </a:cxn>
              <a:cxn ang="0">
                <a:pos x="102" y="205"/>
              </a:cxn>
              <a:cxn ang="0">
                <a:pos x="138" y="217"/>
              </a:cxn>
              <a:cxn ang="0">
                <a:pos x="162" y="205"/>
              </a:cxn>
              <a:cxn ang="0">
                <a:pos x="198" y="205"/>
              </a:cxn>
              <a:cxn ang="0">
                <a:pos x="228" y="199"/>
              </a:cxn>
              <a:cxn ang="0">
                <a:pos x="258" y="174"/>
              </a:cxn>
              <a:cxn ang="0">
                <a:pos x="288" y="138"/>
              </a:cxn>
              <a:cxn ang="0">
                <a:pos x="300" y="66"/>
              </a:cxn>
              <a:cxn ang="0">
                <a:pos x="288" y="54"/>
              </a:cxn>
              <a:cxn ang="0">
                <a:pos x="282" y="24"/>
              </a:cxn>
              <a:cxn ang="0">
                <a:pos x="282" y="18"/>
              </a:cxn>
              <a:cxn ang="0">
                <a:pos x="282" y="18"/>
              </a:cxn>
              <a:cxn ang="0">
                <a:pos x="270" y="6"/>
              </a:cxn>
              <a:cxn ang="0">
                <a:pos x="222" y="0"/>
              </a:cxn>
              <a:cxn ang="0">
                <a:pos x="114" y="72"/>
              </a:cxn>
              <a:cxn ang="0">
                <a:pos x="78" y="90"/>
              </a:cxn>
              <a:cxn ang="0">
                <a:pos x="78" y="90"/>
              </a:cxn>
              <a:cxn ang="0">
                <a:pos x="78" y="144"/>
              </a:cxn>
              <a:cxn ang="0">
                <a:pos x="66" y="162"/>
              </a:cxn>
              <a:cxn ang="0">
                <a:pos x="24" y="168"/>
              </a:cxn>
              <a:cxn ang="0">
                <a:pos x="0" y="168"/>
              </a:cxn>
              <a:cxn ang="0">
                <a:pos x="12" y="193"/>
              </a:cxn>
              <a:cxn ang="0">
                <a:pos x="36" y="217"/>
              </a:cxn>
              <a:cxn ang="0">
                <a:pos x="48" y="217"/>
              </a:cxn>
              <a:cxn ang="0">
                <a:pos x="60" y="223"/>
              </a:cxn>
              <a:cxn ang="0">
                <a:pos x="66" y="223"/>
              </a:cxn>
            </a:cxnLst>
            <a:rect l="0" t="0" r="r" b="b"/>
            <a:pathLst>
              <a:path w="300" h="223">
                <a:moveTo>
                  <a:pt x="66" y="223"/>
                </a:moveTo>
                <a:lnTo>
                  <a:pt x="78" y="205"/>
                </a:lnTo>
                <a:lnTo>
                  <a:pt x="102" y="205"/>
                </a:lnTo>
                <a:lnTo>
                  <a:pt x="138" y="217"/>
                </a:lnTo>
                <a:lnTo>
                  <a:pt x="162" y="205"/>
                </a:lnTo>
                <a:lnTo>
                  <a:pt x="198" y="205"/>
                </a:lnTo>
                <a:lnTo>
                  <a:pt x="228" y="199"/>
                </a:lnTo>
                <a:lnTo>
                  <a:pt x="258" y="174"/>
                </a:lnTo>
                <a:lnTo>
                  <a:pt x="288" y="138"/>
                </a:lnTo>
                <a:lnTo>
                  <a:pt x="300" y="66"/>
                </a:lnTo>
                <a:lnTo>
                  <a:pt x="288" y="54"/>
                </a:lnTo>
                <a:lnTo>
                  <a:pt x="282" y="24"/>
                </a:lnTo>
                <a:lnTo>
                  <a:pt x="282" y="18"/>
                </a:lnTo>
                <a:lnTo>
                  <a:pt x="282" y="18"/>
                </a:lnTo>
                <a:lnTo>
                  <a:pt x="270" y="6"/>
                </a:lnTo>
                <a:lnTo>
                  <a:pt x="222" y="0"/>
                </a:lnTo>
                <a:lnTo>
                  <a:pt x="114" y="72"/>
                </a:lnTo>
                <a:lnTo>
                  <a:pt x="78" y="90"/>
                </a:lnTo>
                <a:lnTo>
                  <a:pt x="78" y="90"/>
                </a:lnTo>
                <a:lnTo>
                  <a:pt x="78" y="144"/>
                </a:lnTo>
                <a:lnTo>
                  <a:pt x="66" y="162"/>
                </a:lnTo>
                <a:lnTo>
                  <a:pt x="24" y="168"/>
                </a:lnTo>
                <a:lnTo>
                  <a:pt x="0" y="168"/>
                </a:lnTo>
                <a:lnTo>
                  <a:pt x="12" y="193"/>
                </a:lnTo>
                <a:lnTo>
                  <a:pt x="36" y="217"/>
                </a:lnTo>
                <a:lnTo>
                  <a:pt x="48" y="217"/>
                </a:lnTo>
                <a:lnTo>
                  <a:pt x="60" y="223"/>
                </a:lnTo>
                <a:lnTo>
                  <a:pt x="66" y="223"/>
                </a:lnTo>
              </a:path>
            </a:pathLst>
          </a:custGeom>
          <a:solidFill>
            <a:schemeClr val="bg1"/>
          </a:solidFill>
          <a:ln w="9525">
            <a:solidFill>
              <a:schemeClr val="bg2"/>
            </a:solidFill>
            <a:round/>
            <a:headEnd/>
            <a:tailEnd/>
          </a:ln>
        </p:spPr>
        <p:txBody>
          <a:bodyPr/>
          <a:lstStyle/>
          <a:p>
            <a:endParaRPr lang="en-US"/>
          </a:p>
        </p:txBody>
      </p:sp>
      <p:sp>
        <p:nvSpPr>
          <p:cNvPr id="102" name="Freeform 366"/>
          <p:cNvSpPr>
            <a:spLocks/>
          </p:cNvSpPr>
          <p:nvPr/>
        </p:nvSpPr>
        <p:spPr bwMode="auto">
          <a:xfrm>
            <a:off x="4198938" y="4016375"/>
            <a:ext cx="407987" cy="384175"/>
          </a:xfrm>
          <a:custGeom>
            <a:avLst/>
            <a:gdLst/>
            <a:ahLst/>
            <a:cxnLst>
              <a:cxn ang="0">
                <a:pos x="24" y="44"/>
              </a:cxn>
              <a:cxn ang="0">
                <a:pos x="27" y="40"/>
              </a:cxn>
              <a:cxn ang="0">
                <a:pos x="32" y="36"/>
              </a:cxn>
              <a:cxn ang="0">
                <a:pos x="38" y="33"/>
              </a:cxn>
              <a:cxn ang="0">
                <a:pos x="39" y="33"/>
              </a:cxn>
              <a:cxn ang="0">
                <a:pos x="43" y="33"/>
              </a:cxn>
              <a:cxn ang="0">
                <a:pos x="50" y="32"/>
              </a:cxn>
              <a:cxn ang="0">
                <a:pos x="51" y="29"/>
              </a:cxn>
              <a:cxn ang="0">
                <a:pos x="52" y="20"/>
              </a:cxn>
              <a:cxn ang="0">
                <a:pos x="49" y="20"/>
              </a:cxn>
              <a:cxn ang="0">
                <a:pos x="47" y="18"/>
              </a:cxn>
              <a:cxn ang="0">
                <a:pos x="21" y="0"/>
              </a:cxn>
              <a:cxn ang="0">
                <a:pos x="18" y="0"/>
              </a:cxn>
              <a:cxn ang="0">
                <a:pos x="21" y="29"/>
              </a:cxn>
              <a:cxn ang="0">
                <a:pos x="23" y="30"/>
              </a:cxn>
              <a:cxn ang="0">
                <a:pos x="20" y="32"/>
              </a:cxn>
              <a:cxn ang="0">
                <a:pos x="6" y="32"/>
              </a:cxn>
              <a:cxn ang="0">
                <a:pos x="5" y="33"/>
              </a:cxn>
              <a:cxn ang="0">
                <a:pos x="3" y="31"/>
              </a:cxn>
              <a:cxn ang="0">
                <a:pos x="0" y="34"/>
              </a:cxn>
              <a:cxn ang="0">
                <a:pos x="0" y="35"/>
              </a:cxn>
              <a:cxn ang="0">
                <a:pos x="1" y="38"/>
              </a:cxn>
              <a:cxn ang="0">
                <a:pos x="3" y="42"/>
              </a:cxn>
              <a:cxn ang="0">
                <a:pos x="2" y="42"/>
              </a:cxn>
              <a:cxn ang="0">
                <a:pos x="2" y="43"/>
              </a:cxn>
              <a:cxn ang="0">
                <a:pos x="6" y="43"/>
              </a:cxn>
              <a:cxn ang="0">
                <a:pos x="10" y="42"/>
              </a:cxn>
              <a:cxn ang="0">
                <a:pos x="11" y="44"/>
              </a:cxn>
              <a:cxn ang="0">
                <a:pos x="13" y="49"/>
              </a:cxn>
              <a:cxn ang="0">
                <a:pos x="15" y="48"/>
              </a:cxn>
              <a:cxn ang="0">
                <a:pos x="17" y="48"/>
              </a:cxn>
              <a:cxn ang="0">
                <a:pos x="18" y="48"/>
              </a:cxn>
              <a:cxn ang="0">
                <a:pos x="20" y="49"/>
              </a:cxn>
              <a:cxn ang="0">
                <a:pos x="22" y="49"/>
              </a:cxn>
              <a:cxn ang="0">
                <a:pos x="23" y="49"/>
              </a:cxn>
              <a:cxn ang="0">
                <a:pos x="23" y="47"/>
              </a:cxn>
              <a:cxn ang="0">
                <a:pos x="24" y="44"/>
              </a:cxn>
            </a:cxnLst>
            <a:rect l="0" t="0" r="r" b="b"/>
            <a:pathLst>
              <a:path w="52" h="49">
                <a:moveTo>
                  <a:pt x="24" y="44"/>
                </a:moveTo>
                <a:cubicBezTo>
                  <a:pt x="27" y="40"/>
                  <a:pt x="27" y="40"/>
                  <a:pt x="27" y="40"/>
                </a:cubicBezTo>
                <a:cubicBezTo>
                  <a:pt x="32" y="36"/>
                  <a:pt x="32" y="36"/>
                  <a:pt x="32" y="36"/>
                </a:cubicBezTo>
                <a:cubicBezTo>
                  <a:pt x="38" y="33"/>
                  <a:pt x="38" y="33"/>
                  <a:pt x="38" y="33"/>
                </a:cubicBezTo>
                <a:cubicBezTo>
                  <a:pt x="39" y="33"/>
                  <a:pt x="39" y="33"/>
                  <a:pt x="39" y="33"/>
                </a:cubicBezTo>
                <a:cubicBezTo>
                  <a:pt x="43" y="33"/>
                  <a:pt x="43" y="33"/>
                  <a:pt x="43" y="33"/>
                </a:cubicBezTo>
                <a:cubicBezTo>
                  <a:pt x="50" y="32"/>
                  <a:pt x="50" y="32"/>
                  <a:pt x="50" y="32"/>
                </a:cubicBezTo>
                <a:cubicBezTo>
                  <a:pt x="51" y="29"/>
                  <a:pt x="51" y="29"/>
                  <a:pt x="51" y="29"/>
                </a:cubicBezTo>
                <a:cubicBezTo>
                  <a:pt x="52" y="20"/>
                  <a:pt x="52" y="20"/>
                  <a:pt x="52" y="20"/>
                </a:cubicBezTo>
                <a:cubicBezTo>
                  <a:pt x="49" y="20"/>
                  <a:pt x="49" y="20"/>
                  <a:pt x="49" y="20"/>
                </a:cubicBezTo>
                <a:cubicBezTo>
                  <a:pt x="47" y="18"/>
                  <a:pt x="47" y="18"/>
                  <a:pt x="47" y="18"/>
                </a:cubicBezTo>
                <a:cubicBezTo>
                  <a:pt x="21" y="0"/>
                  <a:pt x="21" y="0"/>
                  <a:pt x="21" y="0"/>
                </a:cubicBezTo>
                <a:cubicBezTo>
                  <a:pt x="18" y="0"/>
                  <a:pt x="18" y="0"/>
                  <a:pt x="18" y="0"/>
                </a:cubicBezTo>
                <a:cubicBezTo>
                  <a:pt x="21" y="29"/>
                  <a:pt x="21" y="29"/>
                  <a:pt x="21" y="29"/>
                </a:cubicBezTo>
                <a:cubicBezTo>
                  <a:pt x="23" y="30"/>
                  <a:pt x="23" y="30"/>
                  <a:pt x="23" y="30"/>
                </a:cubicBezTo>
                <a:cubicBezTo>
                  <a:pt x="20" y="32"/>
                  <a:pt x="20" y="32"/>
                  <a:pt x="20" y="32"/>
                </a:cubicBezTo>
                <a:cubicBezTo>
                  <a:pt x="6" y="32"/>
                  <a:pt x="6" y="32"/>
                  <a:pt x="6" y="32"/>
                </a:cubicBezTo>
                <a:cubicBezTo>
                  <a:pt x="5" y="33"/>
                  <a:pt x="5" y="33"/>
                  <a:pt x="5" y="33"/>
                </a:cubicBezTo>
                <a:cubicBezTo>
                  <a:pt x="3" y="31"/>
                  <a:pt x="3" y="31"/>
                  <a:pt x="3" y="31"/>
                </a:cubicBezTo>
                <a:cubicBezTo>
                  <a:pt x="0" y="34"/>
                  <a:pt x="0" y="34"/>
                  <a:pt x="0" y="34"/>
                </a:cubicBezTo>
                <a:cubicBezTo>
                  <a:pt x="0" y="35"/>
                  <a:pt x="0" y="35"/>
                  <a:pt x="0" y="35"/>
                </a:cubicBezTo>
                <a:cubicBezTo>
                  <a:pt x="1" y="38"/>
                  <a:pt x="1" y="38"/>
                  <a:pt x="1" y="38"/>
                </a:cubicBezTo>
                <a:cubicBezTo>
                  <a:pt x="3" y="42"/>
                  <a:pt x="3" y="42"/>
                  <a:pt x="3" y="42"/>
                </a:cubicBezTo>
                <a:cubicBezTo>
                  <a:pt x="2" y="42"/>
                  <a:pt x="2" y="42"/>
                  <a:pt x="2" y="42"/>
                </a:cubicBezTo>
                <a:cubicBezTo>
                  <a:pt x="2" y="43"/>
                  <a:pt x="2" y="43"/>
                  <a:pt x="2" y="43"/>
                </a:cubicBezTo>
                <a:cubicBezTo>
                  <a:pt x="6" y="43"/>
                  <a:pt x="6" y="43"/>
                  <a:pt x="6" y="43"/>
                </a:cubicBezTo>
                <a:cubicBezTo>
                  <a:pt x="6" y="43"/>
                  <a:pt x="10" y="42"/>
                  <a:pt x="10" y="42"/>
                </a:cubicBezTo>
                <a:cubicBezTo>
                  <a:pt x="11" y="42"/>
                  <a:pt x="11" y="44"/>
                  <a:pt x="11" y="44"/>
                </a:cubicBezTo>
                <a:cubicBezTo>
                  <a:pt x="13" y="49"/>
                  <a:pt x="13" y="49"/>
                  <a:pt x="13" y="49"/>
                </a:cubicBezTo>
                <a:cubicBezTo>
                  <a:pt x="15" y="48"/>
                  <a:pt x="15" y="48"/>
                  <a:pt x="15" y="48"/>
                </a:cubicBezTo>
                <a:cubicBezTo>
                  <a:pt x="17" y="48"/>
                  <a:pt x="17" y="48"/>
                  <a:pt x="17" y="48"/>
                </a:cubicBezTo>
                <a:cubicBezTo>
                  <a:pt x="18" y="48"/>
                  <a:pt x="18" y="48"/>
                  <a:pt x="18" y="48"/>
                </a:cubicBezTo>
                <a:cubicBezTo>
                  <a:pt x="20" y="49"/>
                  <a:pt x="20" y="49"/>
                  <a:pt x="20" y="49"/>
                </a:cubicBezTo>
                <a:cubicBezTo>
                  <a:pt x="22" y="49"/>
                  <a:pt x="22" y="49"/>
                  <a:pt x="22" y="49"/>
                </a:cubicBezTo>
                <a:cubicBezTo>
                  <a:pt x="23" y="49"/>
                  <a:pt x="23" y="49"/>
                  <a:pt x="23" y="49"/>
                </a:cubicBezTo>
                <a:cubicBezTo>
                  <a:pt x="23" y="47"/>
                  <a:pt x="23" y="47"/>
                  <a:pt x="23" y="47"/>
                </a:cubicBezTo>
                <a:lnTo>
                  <a:pt x="24" y="44"/>
                </a:lnTo>
                <a:close/>
              </a:path>
            </a:pathLst>
          </a:custGeom>
          <a:solidFill>
            <a:schemeClr val="bg1"/>
          </a:solidFill>
          <a:ln w="9525">
            <a:solidFill>
              <a:schemeClr val="bg2"/>
            </a:solidFill>
            <a:round/>
            <a:headEnd/>
            <a:tailEnd/>
          </a:ln>
        </p:spPr>
        <p:txBody>
          <a:bodyPr/>
          <a:lstStyle/>
          <a:p>
            <a:endParaRPr lang="en-US"/>
          </a:p>
        </p:txBody>
      </p:sp>
      <p:sp>
        <p:nvSpPr>
          <p:cNvPr id="103" name="Freeform 367"/>
          <p:cNvSpPr>
            <a:spLocks/>
          </p:cNvSpPr>
          <p:nvPr/>
        </p:nvSpPr>
        <p:spPr bwMode="auto">
          <a:xfrm>
            <a:off x="5526088" y="4370388"/>
            <a:ext cx="234950" cy="317500"/>
          </a:xfrm>
          <a:custGeom>
            <a:avLst/>
            <a:gdLst/>
            <a:ahLst/>
            <a:cxnLst>
              <a:cxn ang="0">
                <a:pos x="72" y="18"/>
              </a:cxn>
              <a:cxn ang="0">
                <a:pos x="48" y="12"/>
              </a:cxn>
              <a:cxn ang="0">
                <a:pos x="48" y="6"/>
              </a:cxn>
              <a:cxn ang="0">
                <a:pos x="30" y="18"/>
              </a:cxn>
              <a:cxn ang="0">
                <a:pos x="42" y="36"/>
              </a:cxn>
              <a:cxn ang="0">
                <a:pos x="84" y="60"/>
              </a:cxn>
              <a:cxn ang="0">
                <a:pos x="126" y="66"/>
              </a:cxn>
              <a:cxn ang="0">
                <a:pos x="78" y="120"/>
              </a:cxn>
              <a:cxn ang="0">
                <a:pos x="36" y="132"/>
              </a:cxn>
              <a:cxn ang="0">
                <a:pos x="18" y="144"/>
              </a:cxn>
              <a:cxn ang="0">
                <a:pos x="24" y="150"/>
              </a:cxn>
              <a:cxn ang="0">
                <a:pos x="18" y="144"/>
              </a:cxn>
              <a:cxn ang="0">
                <a:pos x="18" y="150"/>
              </a:cxn>
              <a:cxn ang="0">
                <a:pos x="0" y="168"/>
              </a:cxn>
              <a:cxn ang="0">
                <a:pos x="0" y="228"/>
              </a:cxn>
              <a:cxn ang="0">
                <a:pos x="12" y="246"/>
              </a:cxn>
              <a:cxn ang="0">
                <a:pos x="42" y="204"/>
              </a:cxn>
              <a:cxn ang="0">
                <a:pos x="90" y="180"/>
              </a:cxn>
              <a:cxn ang="0">
                <a:pos x="132" y="132"/>
              </a:cxn>
              <a:cxn ang="0">
                <a:pos x="168" y="48"/>
              </a:cxn>
              <a:cxn ang="0">
                <a:pos x="180" y="0"/>
              </a:cxn>
              <a:cxn ang="0">
                <a:pos x="72" y="18"/>
              </a:cxn>
            </a:cxnLst>
            <a:rect l="0" t="0" r="r" b="b"/>
            <a:pathLst>
              <a:path w="180" h="246">
                <a:moveTo>
                  <a:pt x="72" y="18"/>
                </a:moveTo>
                <a:lnTo>
                  <a:pt x="48" y="12"/>
                </a:lnTo>
                <a:lnTo>
                  <a:pt x="48" y="6"/>
                </a:lnTo>
                <a:lnTo>
                  <a:pt x="30" y="18"/>
                </a:lnTo>
                <a:lnTo>
                  <a:pt x="42" y="36"/>
                </a:lnTo>
                <a:lnTo>
                  <a:pt x="84" y="60"/>
                </a:lnTo>
                <a:lnTo>
                  <a:pt x="126" y="66"/>
                </a:lnTo>
                <a:lnTo>
                  <a:pt x="78" y="120"/>
                </a:lnTo>
                <a:lnTo>
                  <a:pt x="36" y="132"/>
                </a:lnTo>
                <a:lnTo>
                  <a:pt x="18" y="144"/>
                </a:lnTo>
                <a:lnTo>
                  <a:pt x="24" y="150"/>
                </a:lnTo>
                <a:lnTo>
                  <a:pt x="18" y="144"/>
                </a:lnTo>
                <a:lnTo>
                  <a:pt x="18" y="150"/>
                </a:lnTo>
                <a:lnTo>
                  <a:pt x="0" y="168"/>
                </a:lnTo>
                <a:lnTo>
                  <a:pt x="0" y="228"/>
                </a:lnTo>
                <a:lnTo>
                  <a:pt x="12" y="246"/>
                </a:lnTo>
                <a:lnTo>
                  <a:pt x="42" y="204"/>
                </a:lnTo>
                <a:lnTo>
                  <a:pt x="90" y="180"/>
                </a:lnTo>
                <a:lnTo>
                  <a:pt x="132" y="132"/>
                </a:lnTo>
                <a:lnTo>
                  <a:pt x="168" y="48"/>
                </a:lnTo>
                <a:lnTo>
                  <a:pt x="180" y="0"/>
                </a:lnTo>
                <a:lnTo>
                  <a:pt x="72" y="18"/>
                </a:lnTo>
                <a:close/>
              </a:path>
            </a:pathLst>
          </a:custGeom>
          <a:solidFill>
            <a:schemeClr val="bg1"/>
          </a:solidFill>
          <a:ln w="9525">
            <a:solidFill>
              <a:schemeClr val="bg2"/>
            </a:solidFill>
            <a:round/>
            <a:headEnd/>
            <a:tailEnd/>
          </a:ln>
        </p:spPr>
        <p:txBody>
          <a:bodyPr/>
          <a:lstStyle/>
          <a:p>
            <a:endParaRPr lang="en-US"/>
          </a:p>
        </p:txBody>
      </p:sp>
      <p:sp>
        <p:nvSpPr>
          <p:cNvPr id="104" name="Freeform 368"/>
          <p:cNvSpPr>
            <a:spLocks/>
          </p:cNvSpPr>
          <p:nvPr/>
        </p:nvSpPr>
        <p:spPr bwMode="auto">
          <a:xfrm>
            <a:off x="4849813" y="4346575"/>
            <a:ext cx="31750" cy="123825"/>
          </a:xfrm>
          <a:custGeom>
            <a:avLst/>
            <a:gdLst/>
            <a:ahLst/>
            <a:cxnLst>
              <a:cxn ang="0">
                <a:pos x="12" y="0"/>
              </a:cxn>
              <a:cxn ang="0">
                <a:pos x="12" y="0"/>
              </a:cxn>
              <a:cxn ang="0">
                <a:pos x="24" y="42"/>
              </a:cxn>
              <a:cxn ang="0">
                <a:pos x="0" y="48"/>
              </a:cxn>
              <a:cxn ang="0">
                <a:pos x="0" y="66"/>
              </a:cxn>
              <a:cxn ang="0">
                <a:pos x="18" y="96"/>
              </a:cxn>
              <a:cxn ang="0">
                <a:pos x="24" y="96"/>
              </a:cxn>
              <a:cxn ang="0">
                <a:pos x="12" y="0"/>
              </a:cxn>
            </a:cxnLst>
            <a:rect l="0" t="0" r="r" b="b"/>
            <a:pathLst>
              <a:path w="24" h="96">
                <a:moveTo>
                  <a:pt x="12" y="0"/>
                </a:moveTo>
                <a:lnTo>
                  <a:pt x="12" y="0"/>
                </a:lnTo>
                <a:lnTo>
                  <a:pt x="24" y="42"/>
                </a:lnTo>
                <a:lnTo>
                  <a:pt x="0" y="48"/>
                </a:lnTo>
                <a:lnTo>
                  <a:pt x="0" y="66"/>
                </a:lnTo>
                <a:lnTo>
                  <a:pt x="18" y="96"/>
                </a:lnTo>
                <a:lnTo>
                  <a:pt x="24" y="96"/>
                </a:lnTo>
                <a:lnTo>
                  <a:pt x="12" y="0"/>
                </a:lnTo>
                <a:close/>
              </a:path>
            </a:pathLst>
          </a:custGeom>
          <a:solidFill>
            <a:schemeClr val="bg1"/>
          </a:solidFill>
          <a:ln w="9525">
            <a:solidFill>
              <a:schemeClr val="bg2"/>
            </a:solidFill>
            <a:round/>
            <a:headEnd/>
            <a:tailEnd/>
          </a:ln>
        </p:spPr>
        <p:txBody>
          <a:bodyPr/>
          <a:lstStyle/>
          <a:p>
            <a:endParaRPr lang="en-US"/>
          </a:p>
        </p:txBody>
      </p:sp>
      <p:sp>
        <p:nvSpPr>
          <p:cNvPr id="105" name="Freeform 369"/>
          <p:cNvSpPr>
            <a:spLocks/>
          </p:cNvSpPr>
          <p:nvPr/>
        </p:nvSpPr>
        <p:spPr bwMode="auto">
          <a:xfrm>
            <a:off x="4849813" y="4346575"/>
            <a:ext cx="31750" cy="123825"/>
          </a:xfrm>
          <a:custGeom>
            <a:avLst/>
            <a:gdLst/>
            <a:ahLst/>
            <a:cxnLst>
              <a:cxn ang="0">
                <a:pos x="12" y="0"/>
              </a:cxn>
              <a:cxn ang="0">
                <a:pos x="12" y="0"/>
              </a:cxn>
              <a:cxn ang="0">
                <a:pos x="24" y="42"/>
              </a:cxn>
              <a:cxn ang="0">
                <a:pos x="0" y="48"/>
              </a:cxn>
              <a:cxn ang="0">
                <a:pos x="0" y="66"/>
              </a:cxn>
              <a:cxn ang="0">
                <a:pos x="18" y="96"/>
              </a:cxn>
              <a:cxn ang="0">
                <a:pos x="24" y="96"/>
              </a:cxn>
            </a:cxnLst>
            <a:rect l="0" t="0" r="r" b="b"/>
            <a:pathLst>
              <a:path w="24" h="96">
                <a:moveTo>
                  <a:pt x="12" y="0"/>
                </a:moveTo>
                <a:lnTo>
                  <a:pt x="12" y="0"/>
                </a:lnTo>
                <a:lnTo>
                  <a:pt x="24" y="42"/>
                </a:lnTo>
                <a:lnTo>
                  <a:pt x="0" y="48"/>
                </a:lnTo>
                <a:lnTo>
                  <a:pt x="0" y="66"/>
                </a:lnTo>
                <a:lnTo>
                  <a:pt x="18" y="96"/>
                </a:lnTo>
                <a:lnTo>
                  <a:pt x="24" y="96"/>
                </a:lnTo>
              </a:path>
            </a:pathLst>
          </a:custGeom>
          <a:solidFill>
            <a:schemeClr val="bg1"/>
          </a:solidFill>
          <a:ln w="9525">
            <a:solidFill>
              <a:schemeClr val="bg2"/>
            </a:solidFill>
            <a:round/>
            <a:headEnd/>
            <a:tailEnd/>
          </a:ln>
        </p:spPr>
        <p:txBody>
          <a:bodyPr/>
          <a:lstStyle/>
          <a:p>
            <a:endParaRPr lang="en-US"/>
          </a:p>
        </p:txBody>
      </p:sp>
      <p:sp>
        <p:nvSpPr>
          <p:cNvPr id="106" name="Freeform 370"/>
          <p:cNvSpPr>
            <a:spLocks/>
          </p:cNvSpPr>
          <p:nvPr/>
        </p:nvSpPr>
        <p:spPr bwMode="auto">
          <a:xfrm>
            <a:off x="4833938" y="4065588"/>
            <a:ext cx="258762" cy="404812"/>
          </a:xfrm>
          <a:custGeom>
            <a:avLst/>
            <a:gdLst/>
            <a:ahLst/>
            <a:cxnLst>
              <a:cxn ang="0">
                <a:pos x="36" y="313"/>
              </a:cxn>
              <a:cxn ang="0">
                <a:pos x="60" y="307"/>
              </a:cxn>
              <a:cxn ang="0">
                <a:pos x="96" y="295"/>
              </a:cxn>
              <a:cxn ang="0">
                <a:pos x="102" y="283"/>
              </a:cxn>
              <a:cxn ang="0">
                <a:pos x="132" y="277"/>
              </a:cxn>
              <a:cxn ang="0">
                <a:pos x="180" y="247"/>
              </a:cxn>
              <a:cxn ang="0">
                <a:pos x="180" y="247"/>
              </a:cxn>
              <a:cxn ang="0">
                <a:pos x="162" y="211"/>
              </a:cxn>
              <a:cxn ang="0">
                <a:pos x="168" y="193"/>
              </a:cxn>
              <a:cxn ang="0">
                <a:pos x="174" y="162"/>
              </a:cxn>
              <a:cxn ang="0">
                <a:pos x="192" y="150"/>
              </a:cxn>
              <a:cxn ang="0">
                <a:pos x="198" y="78"/>
              </a:cxn>
              <a:cxn ang="0">
                <a:pos x="54" y="0"/>
              </a:cxn>
              <a:cxn ang="0">
                <a:pos x="30" y="12"/>
              </a:cxn>
              <a:cxn ang="0">
                <a:pos x="30" y="18"/>
              </a:cxn>
              <a:cxn ang="0">
                <a:pos x="36" y="48"/>
              </a:cxn>
              <a:cxn ang="0">
                <a:pos x="48" y="60"/>
              </a:cxn>
              <a:cxn ang="0">
                <a:pos x="36" y="132"/>
              </a:cxn>
              <a:cxn ang="0">
                <a:pos x="6" y="168"/>
              </a:cxn>
              <a:cxn ang="0">
                <a:pos x="12" y="168"/>
              </a:cxn>
              <a:cxn ang="0">
                <a:pos x="6" y="168"/>
              </a:cxn>
              <a:cxn ang="0">
                <a:pos x="0" y="175"/>
              </a:cxn>
              <a:cxn ang="0">
                <a:pos x="12" y="193"/>
              </a:cxn>
              <a:cxn ang="0">
                <a:pos x="30" y="199"/>
              </a:cxn>
              <a:cxn ang="0">
                <a:pos x="24" y="217"/>
              </a:cxn>
              <a:cxn ang="0">
                <a:pos x="36" y="313"/>
              </a:cxn>
            </a:cxnLst>
            <a:rect l="0" t="0" r="r" b="b"/>
            <a:pathLst>
              <a:path w="198" h="313">
                <a:moveTo>
                  <a:pt x="36" y="313"/>
                </a:moveTo>
                <a:lnTo>
                  <a:pt x="60" y="307"/>
                </a:lnTo>
                <a:lnTo>
                  <a:pt x="96" y="295"/>
                </a:lnTo>
                <a:lnTo>
                  <a:pt x="102" y="283"/>
                </a:lnTo>
                <a:lnTo>
                  <a:pt x="132" y="277"/>
                </a:lnTo>
                <a:lnTo>
                  <a:pt x="180" y="247"/>
                </a:lnTo>
                <a:lnTo>
                  <a:pt x="180" y="247"/>
                </a:lnTo>
                <a:lnTo>
                  <a:pt x="162" y="211"/>
                </a:lnTo>
                <a:lnTo>
                  <a:pt x="168" y="193"/>
                </a:lnTo>
                <a:lnTo>
                  <a:pt x="174" y="162"/>
                </a:lnTo>
                <a:lnTo>
                  <a:pt x="192" y="150"/>
                </a:lnTo>
                <a:lnTo>
                  <a:pt x="198" y="78"/>
                </a:lnTo>
                <a:lnTo>
                  <a:pt x="54" y="0"/>
                </a:lnTo>
                <a:lnTo>
                  <a:pt x="30" y="12"/>
                </a:lnTo>
                <a:lnTo>
                  <a:pt x="30" y="18"/>
                </a:lnTo>
                <a:lnTo>
                  <a:pt x="36" y="48"/>
                </a:lnTo>
                <a:lnTo>
                  <a:pt x="48" y="60"/>
                </a:lnTo>
                <a:lnTo>
                  <a:pt x="36" y="132"/>
                </a:lnTo>
                <a:lnTo>
                  <a:pt x="6" y="168"/>
                </a:lnTo>
                <a:lnTo>
                  <a:pt x="12" y="168"/>
                </a:lnTo>
                <a:lnTo>
                  <a:pt x="6" y="168"/>
                </a:lnTo>
                <a:lnTo>
                  <a:pt x="0" y="175"/>
                </a:lnTo>
                <a:lnTo>
                  <a:pt x="12" y="193"/>
                </a:lnTo>
                <a:lnTo>
                  <a:pt x="30" y="199"/>
                </a:lnTo>
                <a:lnTo>
                  <a:pt x="24" y="217"/>
                </a:lnTo>
                <a:lnTo>
                  <a:pt x="36" y="313"/>
                </a:lnTo>
                <a:close/>
              </a:path>
            </a:pathLst>
          </a:custGeom>
          <a:solidFill>
            <a:schemeClr val="bg1"/>
          </a:solidFill>
          <a:ln w="9525">
            <a:solidFill>
              <a:schemeClr val="bg2"/>
            </a:solidFill>
            <a:round/>
            <a:headEnd/>
            <a:tailEnd/>
          </a:ln>
        </p:spPr>
        <p:txBody>
          <a:bodyPr/>
          <a:lstStyle/>
          <a:p>
            <a:endParaRPr lang="en-US"/>
          </a:p>
        </p:txBody>
      </p:sp>
      <p:sp>
        <p:nvSpPr>
          <p:cNvPr id="107" name="Freeform 371"/>
          <p:cNvSpPr>
            <a:spLocks/>
          </p:cNvSpPr>
          <p:nvPr/>
        </p:nvSpPr>
        <p:spPr bwMode="auto">
          <a:xfrm>
            <a:off x="4833938" y="4065588"/>
            <a:ext cx="258762" cy="404812"/>
          </a:xfrm>
          <a:custGeom>
            <a:avLst/>
            <a:gdLst/>
            <a:ahLst/>
            <a:cxnLst>
              <a:cxn ang="0">
                <a:pos x="36" y="313"/>
              </a:cxn>
              <a:cxn ang="0">
                <a:pos x="60" y="307"/>
              </a:cxn>
              <a:cxn ang="0">
                <a:pos x="96" y="295"/>
              </a:cxn>
              <a:cxn ang="0">
                <a:pos x="102" y="283"/>
              </a:cxn>
              <a:cxn ang="0">
                <a:pos x="132" y="277"/>
              </a:cxn>
              <a:cxn ang="0">
                <a:pos x="180" y="247"/>
              </a:cxn>
              <a:cxn ang="0">
                <a:pos x="180" y="247"/>
              </a:cxn>
              <a:cxn ang="0">
                <a:pos x="162" y="211"/>
              </a:cxn>
              <a:cxn ang="0">
                <a:pos x="168" y="193"/>
              </a:cxn>
              <a:cxn ang="0">
                <a:pos x="174" y="162"/>
              </a:cxn>
              <a:cxn ang="0">
                <a:pos x="192" y="150"/>
              </a:cxn>
              <a:cxn ang="0">
                <a:pos x="198" y="78"/>
              </a:cxn>
              <a:cxn ang="0">
                <a:pos x="54" y="0"/>
              </a:cxn>
              <a:cxn ang="0">
                <a:pos x="30" y="12"/>
              </a:cxn>
              <a:cxn ang="0">
                <a:pos x="30" y="18"/>
              </a:cxn>
              <a:cxn ang="0">
                <a:pos x="36" y="48"/>
              </a:cxn>
              <a:cxn ang="0">
                <a:pos x="48" y="60"/>
              </a:cxn>
              <a:cxn ang="0">
                <a:pos x="36" y="132"/>
              </a:cxn>
              <a:cxn ang="0">
                <a:pos x="6" y="168"/>
              </a:cxn>
              <a:cxn ang="0">
                <a:pos x="12" y="168"/>
              </a:cxn>
              <a:cxn ang="0">
                <a:pos x="6" y="168"/>
              </a:cxn>
              <a:cxn ang="0">
                <a:pos x="0" y="175"/>
              </a:cxn>
              <a:cxn ang="0">
                <a:pos x="12" y="193"/>
              </a:cxn>
              <a:cxn ang="0">
                <a:pos x="30" y="199"/>
              </a:cxn>
              <a:cxn ang="0">
                <a:pos x="24" y="217"/>
              </a:cxn>
            </a:cxnLst>
            <a:rect l="0" t="0" r="r" b="b"/>
            <a:pathLst>
              <a:path w="198" h="313">
                <a:moveTo>
                  <a:pt x="36" y="313"/>
                </a:moveTo>
                <a:lnTo>
                  <a:pt x="60" y="307"/>
                </a:lnTo>
                <a:lnTo>
                  <a:pt x="96" y="295"/>
                </a:lnTo>
                <a:lnTo>
                  <a:pt x="102" y="283"/>
                </a:lnTo>
                <a:lnTo>
                  <a:pt x="132" y="277"/>
                </a:lnTo>
                <a:lnTo>
                  <a:pt x="180" y="247"/>
                </a:lnTo>
                <a:lnTo>
                  <a:pt x="180" y="247"/>
                </a:lnTo>
                <a:lnTo>
                  <a:pt x="162" y="211"/>
                </a:lnTo>
                <a:lnTo>
                  <a:pt x="168" y="193"/>
                </a:lnTo>
                <a:lnTo>
                  <a:pt x="174" y="162"/>
                </a:lnTo>
                <a:lnTo>
                  <a:pt x="192" y="150"/>
                </a:lnTo>
                <a:lnTo>
                  <a:pt x="198" y="78"/>
                </a:lnTo>
                <a:lnTo>
                  <a:pt x="54" y="0"/>
                </a:lnTo>
                <a:lnTo>
                  <a:pt x="30" y="12"/>
                </a:lnTo>
                <a:lnTo>
                  <a:pt x="30" y="18"/>
                </a:lnTo>
                <a:lnTo>
                  <a:pt x="36" y="48"/>
                </a:lnTo>
                <a:lnTo>
                  <a:pt x="48" y="60"/>
                </a:lnTo>
                <a:lnTo>
                  <a:pt x="36" y="132"/>
                </a:lnTo>
                <a:lnTo>
                  <a:pt x="6" y="168"/>
                </a:lnTo>
                <a:lnTo>
                  <a:pt x="12" y="168"/>
                </a:lnTo>
                <a:lnTo>
                  <a:pt x="6" y="168"/>
                </a:lnTo>
                <a:lnTo>
                  <a:pt x="0" y="175"/>
                </a:lnTo>
                <a:lnTo>
                  <a:pt x="12" y="193"/>
                </a:lnTo>
                <a:lnTo>
                  <a:pt x="30" y="199"/>
                </a:lnTo>
                <a:lnTo>
                  <a:pt x="24" y="217"/>
                </a:lnTo>
              </a:path>
            </a:pathLst>
          </a:custGeom>
          <a:solidFill>
            <a:schemeClr val="bg1"/>
          </a:solidFill>
          <a:ln w="9525">
            <a:solidFill>
              <a:schemeClr val="bg2"/>
            </a:solidFill>
            <a:round/>
            <a:headEnd/>
            <a:tailEnd/>
          </a:ln>
        </p:spPr>
        <p:txBody>
          <a:bodyPr/>
          <a:lstStyle/>
          <a:p>
            <a:endParaRPr lang="en-US"/>
          </a:p>
        </p:txBody>
      </p:sp>
      <p:sp>
        <p:nvSpPr>
          <p:cNvPr id="108" name="Freeform 372"/>
          <p:cNvSpPr>
            <a:spLocks/>
          </p:cNvSpPr>
          <p:nvPr/>
        </p:nvSpPr>
        <p:spPr bwMode="auto">
          <a:xfrm>
            <a:off x="4913313" y="5211763"/>
            <a:ext cx="398462" cy="354012"/>
          </a:xfrm>
          <a:custGeom>
            <a:avLst/>
            <a:gdLst/>
            <a:ahLst/>
            <a:cxnLst>
              <a:cxn ang="0">
                <a:pos x="48" y="1"/>
              </a:cxn>
              <a:cxn ang="0">
                <a:pos x="47" y="1"/>
              </a:cxn>
              <a:cxn ang="0">
                <a:pos x="46" y="2"/>
              </a:cxn>
              <a:cxn ang="0">
                <a:pos x="47" y="1"/>
              </a:cxn>
              <a:cxn ang="0">
                <a:pos x="41" y="0"/>
              </a:cxn>
              <a:cxn ang="0">
                <a:pos x="34" y="5"/>
              </a:cxn>
              <a:cxn ang="0">
                <a:pos x="26" y="12"/>
              </a:cxn>
              <a:cxn ang="0">
                <a:pos x="22" y="12"/>
              </a:cxn>
              <a:cxn ang="0">
                <a:pos x="17" y="15"/>
              </a:cxn>
              <a:cxn ang="0">
                <a:pos x="14" y="15"/>
              </a:cxn>
              <a:cxn ang="0">
                <a:pos x="13" y="13"/>
              </a:cxn>
              <a:cxn ang="0">
                <a:pos x="11" y="9"/>
              </a:cxn>
              <a:cxn ang="0">
                <a:pos x="11" y="11"/>
              </a:cxn>
              <a:cxn ang="0">
                <a:pos x="11" y="9"/>
              </a:cxn>
              <a:cxn ang="0">
                <a:pos x="9" y="23"/>
              </a:cxn>
              <a:cxn ang="0">
                <a:pos x="6" y="24"/>
              </a:cxn>
              <a:cxn ang="0">
                <a:pos x="1" y="22"/>
              </a:cxn>
              <a:cxn ang="0">
                <a:pos x="0" y="24"/>
              </a:cxn>
              <a:cxn ang="0">
                <a:pos x="2" y="27"/>
              </a:cxn>
              <a:cxn ang="0">
                <a:pos x="5" y="35"/>
              </a:cxn>
              <a:cxn ang="0">
                <a:pos x="5" y="39"/>
              </a:cxn>
              <a:cxn ang="0">
                <a:pos x="9" y="45"/>
              </a:cxn>
              <a:cxn ang="0">
                <a:pos x="17" y="43"/>
              </a:cxn>
              <a:cxn ang="0">
                <a:pos x="25" y="42"/>
              </a:cxn>
              <a:cxn ang="0">
                <a:pos x="32" y="41"/>
              </a:cxn>
              <a:cxn ang="0">
                <a:pos x="47" y="25"/>
              </a:cxn>
              <a:cxn ang="0">
                <a:pos x="51" y="16"/>
              </a:cxn>
              <a:cxn ang="0">
                <a:pos x="51" y="16"/>
              </a:cxn>
              <a:cxn ang="0">
                <a:pos x="49" y="16"/>
              </a:cxn>
              <a:cxn ang="0">
                <a:pos x="48" y="1"/>
              </a:cxn>
            </a:cxnLst>
            <a:rect l="0" t="0" r="r" b="b"/>
            <a:pathLst>
              <a:path w="51" h="45">
                <a:moveTo>
                  <a:pt x="48" y="1"/>
                </a:moveTo>
                <a:cubicBezTo>
                  <a:pt x="47" y="1"/>
                  <a:pt x="47" y="1"/>
                  <a:pt x="47" y="1"/>
                </a:cubicBezTo>
                <a:cubicBezTo>
                  <a:pt x="46" y="2"/>
                  <a:pt x="46" y="2"/>
                  <a:pt x="46" y="2"/>
                </a:cubicBezTo>
                <a:cubicBezTo>
                  <a:pt x="47" y="1"/>
                  <a:pt x="47" y="1"/>
                  <a:pt x="47" y="1"/>
                </a:cubicBezTo>
                <a:cubicBezTo>
                  <a:pt x="41" y="0"/>
                  <a:pt x="41" y="0"/>
                  <a:pt x="41" y="0"/>
                </a:cubicBezTo>
                <a:cubicBezTo>
                  <a:pt x="34" y="5"/>
                  <a:pt x="34" y="5"/>
                  <a:pt x="34" y="5"/>
                </a:cubicBezTo>
                <a:cubicBezTo>
                  <a:pt x="26" y="12"/>
                  <a:pt x="26" y="12"/>
                  <a:pt x="26" y="12"/>
                </a:cubicBezTo>
                <a:cubicBezTo>
                  <a:pt x="22" y="12"/>
                  <a:pt x="22" y="12"/>
                  <a:pt x="22" y="12"/>
                </a:cubicBezTo>
                <a:cubicBezTo>
                  <a:pt x="17" y="15"/>
                  <a:pt x="17" y="15"/>
                  <a:pt x="17" y="15"/>
                </a:cubicBezTo>
                <a:cubicBezTo>
                  <a:pt x="14" y="15"/>
                  <a:pt x="14" y="15"/>
                  <a:pt x="14" y="15"/>
                </a:cubicBezTo>
                <a:cubicBezTo>
                  <a:pt x="13" y="13"/>
                  <a:pt x="13" y="13"/>
                  <a:pt x="13" y="13"/>
                </a:cubicBezTo>
                <a:cubicBezTo>
                  <a:pt x="11" y="9"/>
                  <a:pt x="11" y="9"/>
                  <a:pt x="11" y="9"/>
                </a:cubicBezTo>
                <a:cubicBezTo>
                  <a:pt x="11" y="11"/>
                  <a:pt x="11" y="11"/>
                  <a:pt x="11" y="11"/>
                </a:cubicBezTo>
                <a:cubicBezTo>
                  <a:pt x="11" y="9"/>
                  <a:pt x="11" y="9"/>
                  <a:pt x="11" y="9"/>
                </a:cubicBezTo>
                <a:cubicBezTo>
                  <a:pt x="9" y="23"/>
                  <a:pt x="9" y="23"/>
                  <a:pt x="9" y="23"/>
                </a:cubicBezTo>
                <a:cubicBezTo>
                  <a:pt x="6" y="24"/>
                  <a:pt x="6" y="24"/>
                  <a:pt x="6" y="24"/>
                </a:cubicBezTo>
                <a:cubicBezTo>
                  <a:pt x="1" y="22"/>
                  <a:pt x="1" y="22"/>
                  <a:pt x="1" y="22"/>
                </a:cubicBezTo>
                <a:cubicBezTo>
                  <a:pt x="0" y="24"/>
                  <a:pt x="0" y="24"/>
                  <a:pt x="0" y="24"/>
                </a:cubicBezTo>
                <a:cubicBezTo>
                  <a:pt x="2" y="27"/>
                  <a:pt x="2" y="27"/>
                  <a:pt x="2" y="27"/>
                </a:cubicBezTo>
                <a:cubicBezTo>
                  <a:pt x="5" y="35"/>
                  <a:pt x="5" y="35"/>
                  <a:pt x="5" y="35"/>
                </a:cubicBezTo>
                <a:cubicBezTo>
                  <a:pt x="5" y="39"/>
                  <a:pt x="5" y="39"/>
                  <a:pt x="5" y="39"/>
                </a:cubicBezTo>
                <a:cubicBezTo>
                  <a:pt x="9" y="45"/>
                  <a:pt x="9" y="45"/>
                  <a:pt x="9" y="45"/>
                </a:cubicBezTo>
                <a:cubicBezTo>
                  <a:pt x="17" y="43"/>
                  <a:pt x="17" y="43"/>
                  <a:pt x="17" y="43"/>
                </a:cubicBezTo>
                <a:cubicBezTo>
                  <a:pt x="25" y="42"/>
                  <a:pt x="25" y="42"/>
                  <a:pt x="25" y="42"/>
                </a:cubicBezTo>
                <a:cubicBezTo>
                  <a:pt x="32" y="41"/>
                  <a:pt x="32" y="41"/>
                  <a:pt x="32" y="41"/>
                </a:cubicBezTo>
                <a:cubicBezTo>
                  <a:pt x="47" y="25"/>
                  <a:pt x="47" y="25"/>
                  <a:pt x="47" y="25"/>
                </a:cubicBezTo>
                <a:cubicBezTo>
                  <a:pt x="47" y="25"/>
                  <a:pt x="50" y="19"/>
                  <a:pt x="51" y="16"/>
                </a:cubicBezTo>
                <a:cubicBezTo>
                  <a:pt x="51" y="16"/>
                  <a:pt x="51" y="16"/>
                  <a:pt x="51" y="16"/>
                </a:cubicBezTo>
                <a:cubicBezTo>
                  <a:pt x="49" y="16"/>
                  <a:pt x="49" y="16"/>
                  <a:pt x="49" y="16"/>
                </a:cubicBezTo>
                <a:lnTo>
                  <a:pt x="48" y="1"/>
                </a:lnTo>
                <a:close/>
              </a:path>
            </a:pathLst>
          </a:custGeom>
          <a:solidFill>
            <a:schemeClr val="bg1"/>
          </a:solidFill>
          <a:ln w="9525">
            <a:solidFill>
              <a:schemeClr val="bg2"/>
            </a:solidFill>
            <a:round/>
            <a:headEnd/>
            <a:tailEnd/>
          </a:ln>
        </p:spPr>
        <p:txBody>
          <a:bodyPr/>
          <a:lstStyle/>
          <a:p>
            <a:endParaRPr lang="en-US"/>
          </a:p>
        </p:txBody>
      </p:sp>
      <p:sp>
        <p:nvSpPr>
          <p:cNvPr id="109" name="Freeform 373"/>
          <p:cNvSpPr>
            <a:spLocks/>
          </p:cNvSpPr>
          <p:nvPr/>
        </p:nvSpPr>
        <p:spPr bwMode="auto">
          <a:xfrm>
            <a:off x="4999038" y="5095875"/>
            <a:ext cx="236537" cy="234950"/>
          </a:xfrm>
          <a:custGeom>
            <a:avLst/>
            <a:gdLst/>
            <a:ahLst/>
            <a:cxnLst>
              <a:cxn ang="0">
                <a:pos x="144" y="54"/>
              </a:cxn>
              <a:cxn ang="0">
                <a:pos x="132" y="54"/>
              </a:cxn>
              <a:cxn ang="0">
                <a:pos x="114" y="30"/>
              </a:cxn>
              <a:cxn ang="0">
                <a:pos x="102" y="6"/>
              </a:cxn>
              <a:cxn ang="0">
                <a:pos x="96" y="6"/>
              </a:cxn>
              <a:cxn ang="0">
                <a:pos x="84" y="12"/>
              </a:cxn>
              <a:cxn ang="0">
                <a:pos x="96" y="6"/>
              </a:cxn>
              <a:cxn ang="0">
                <a:pos x="84" y="0"/>
              </a:cxn>
              <a:cxn ang="0">
                <a:pos x="66" y="6"/>
              </a:cxn>
              <a:cxn ang="0">
                <a:pos x="18" y="18"/>
              </a:cxn>
              <a:cxn ang="0">
                <a:pos x="12" y="84"/>
              </a:cxn>
              <a:cxn ang="0">
                <a:pos x="0" y="90"/>
              </a:cxn>
              <a:cxn ang="0">
                <a:pos x="0" y="144"/>
              </a:cxn>
              <a:cxn ang="0">
                <a:pos x="12" y="168"/>
              </a:cxn>
              <a:cxn ang="0">
                <a:pos x="18" y="180"/>
              </a:cxn>
              <a:cxn ang="0">
                <a:pos x="36" y="180"/>
              </a:cxn>
              <a:cxn ang="0">
                <a:pos x="66" y="162"/>
              </a:cxn>
              <a:cxn ang="0">
                <a:pos x="90" y="162"/>
              </a:cxn>
              <a:cxn ang="0">
                <a:pos x="138" y="120"/>
              </a:cxn>
              <a:cxn ang="0">
                <a:pos x="180" y="90"/>
              </a:cxn>
              <a:cxn ang="0">
                <a:pos x="150" y="78"/>
              </a:cxn>
              <a:cxn ang="0">
                <a:pos x="144" y="54"/>
              </a:cxn>
            </a:cxnLst>
            <a:rect l="0" t="0" r="r" b="b"/>
            <a:pathLst>
              <a:path w="180" h="180">
                <a:moveTo>
                  <a:pt x="144" y="54"/>
                </a:moveTo>
                <a:lnTo>
                  <a:pt x="132" y="54"/>
                </a:lnTo>
                <a:lnTo>
                  <a:pt x="114" y="30"/>
                </a:lnTo>
                <a:lnTo>
                  <a:pt x="102" y="6"/>
                </a:lnTo>
                <a:lnTo>
                  <a:pt x="96" y="6"/>
                </a:lnTo>
                <a:lnTo>
                  <a:pt x="84" y="12"/>
                </a:lnTo>
                <a:lnTo>
                  <a:pt x="96" y="6"/>
                </a:lnTo>
                <a:lnTo>
                  <a:pt x="84" y="0"/>
                </a:lnTo>
                <a:lnTo>
                  <a:pt x="66" y="6"/>
                </a:lnTo>
                <a:lnTo>
                  <a:pt x="18" y="18"/>
                </a:lnTo>
                <a:lnTo>
                  <a:pt x="12" y="84"/>
                </a:lnTo>
                <a:lnTo>
                  <a:pt x="0" y="90"/>
                </a:lnTo>
                <a:lnTo>
                  <a:pt x="0" y="144"/>
                </a:lnTo>
                <a:lnTo>
                  <a:pt x="12" y="168"/>
                </a:lnTo>
                <a:lnTo>
                  <a:pt x="18" y="180"/>
                </a:lnTo>
                <a:lnTo>
                  <a:pt x="36" y="180"/>
                </a:lnTo>
                <a:lnTo>
                  <a:pt x="66" y="162"/>
                </a:lnTo>
                <a:lnTo>
                  <a:pt x="90" y="162"/>
                </a:lnTo>
                <a:lnTo>
                  <a:pt x="138" y="120"/>
                </a:lnTo>
                <a:lnTo>
                  <a:pt x="180" y="90"/>
                </a:lnTo>
                <a:lnTo>
                  <a:pt x="150" y="78"/>
                </a:lnTo>
                <a:lnTo>
                  <a:pt x="144" y="54"/>
                </a:lnTo>
                <a:close/>
              </a:path>
            </a:pathLst>
          </a:custGeom>
          <a:solidFill>
            <a:schemeClr val="bg1"/>
          </a:solidFill>
          <a:ln w="9525">
            <a:solidFill>
              <a:schemeClr val="bg2"/>
            </a:solidFill>
            <a:round/>
            <a:headEnd/>
            <a:tailEnd/>
          </a:ln>
        </p:spPr>
        <p:txBody>
          <a:bodyPr/>
          <a:lstStyle/>
          <a:p>
            <a:endParaRPr lang="en-US"/>
          </a:p>
        </p:txBody>
      </p:sp>
      <p:sp>
        <p:nvSpPr>
          <p:cNvPr id="110" name="Freeform 374"/>
          <p:cNvSpPr>
            <a:spLocks/>
          </p:cNvSpPr>
          <p:nvPr/>
        </p:nvSpPr>
        <p:spPr bwMode="auto">
          <a:xfrm>
            <a:off x="5241925" y="4914900"/>
            <a:ext cx="268288" cy="422275"/>
          </a:xfrm>
          <a:custGeom>
            <a:avLst/>
            <a:gdLst/>
            <a:ahLst/>
            <a:cxnLst>
              <a:cxn ang="0">
                <a:pos x="22" y="2"/>
              </a:cxn>
              <a:cxn ang="0">
                <a:pos x="17" y="3"/>
              </a:cxn>
              <a:cxn ang="0">
                <a:pos x="17" y="4"/>
              </a:cxn>
              <a:cxn ang="0">
                <a:pos x="17" y="3"/>
              </a:cxn>
              <a:cxn ang="0">
                <a:pos x="16" y="3"/>
              </a:cxn>
              <a:cxn ang="0">
                <a:pos x="16" y="8"/>
              </a:cxn>
              <a:cxn ang="0">
                <a:pos x="19" y="13"/>
              </a:cxn>
              <a:cxn ang="0">
                <a:pos x="19" y="16"/>
              </a:cxn>
              <a:cxn ang="0">
                <a:pos x="16" y="18"/>
              </a:cxn>
              <a:cxn ang="0">
                <a:pos x="15" y="16"/>
              </a:cxn>
              <a:cxn ang="0">
                <a:pos x="13" y="13"/>
              </a:cxn>
              <a:cxn ang="0">
                <a:pos x="9" y="11"/>
              </a:cxn>
              <a:cxn ang="0">
                <a:pos x="0" y="15"/>
              </a:cxn>
              <a:cxn ang="0">
                <a:pos x="0" y="16"/>
              </a:cxn>
              <a:cxn ang="0">
                <a:pos x="1" y="16"/>
              </a:cxn>
              <a:cxn ang="0">
                <a:pos x="2" y="15"/>
              </a:cxn>
              <a:cxn ang="0">
                <a:pos x="1" y="16"/>
              </a:cxn>
              <a:cxn ang="0">
                <a:pos x="9" y="19"/>
              </a:cxn>
              <a:cxn ang="0">
                <a:pos x="9" y="23"/>
              </a:cxn>
              <a:cxn ang="0">
                <a:pos x="9" y="28"/>
              </a:cxn>
              <a:cxn ang="0">
                <a:pos x="7" y="36"/>
              </a:cxn>
              <a:cxn ang="0">
                <a:pos x="5" y="39"/>
              </a:cxn>
              <a:cxn ang="0">
                <a:pos x="6" y="39"/>
              </a:cxn>
              <a:cxn ang="0">
                <a:pos x="7" y="54"/>
              </a:cxn>
              <a:cxn ang="0">
                <a:pos x="9" y="54"/>
              </a:cxn>
              <a:cxn ang="0">
                <a:pos x="9" y="51"/>
              </a:cxn>
              <a:cxn ang="0">
                <a:pos x="16" y="45"/>
              </a:cxn>
              <a:cxn ang="0">
                <a:pos x="18" y="40"/>
              </a:cxn>
              <a:cxn ang="0">
                <a:pos x="16" y="31"/>
              </a:cxn>
              <a:cxn ang="0">
                <a:pos x="21" y="25"/>
              </a:cxn>
              <a:cxn ang="0">
                <a:pos x="30" y="20"/>
              </a:cxn>
              <a:cxn ang="0">
                <a:pos x="33" y="16"/>
              </a:cxn>
              <a:cxn ang="0">
                <a:pos x="34" y="11"/>
              </a:cxn>
              <a:cxn ang="0">
                <a:pos x="33" y="4"/>
              </a:cxn>
              <a:cxn ang="0">
                <a:pos x="33" y="0"/>
              </a:cxn>
              <a:cxn ang="0">
                <a:pos x="33" y="0"/>
              </a:cxn>
              <a:cxn ang="0">
                <a:pos x="30" y="1"/>
              </a:cxn>
              <a:cxn ang="0">
                <a:pos x="22" y="2"/>
              </a:cxn>
            </a:cxnLst>
            <a:rect l="0" t="0" r="r" b="b"/>
            <a:pathLst>
              <a:path w="34" h="54">
                <a:moveTo>
                  <a:pt x="22" y="2"/>
                </a:moveTo>
                <a:cubicBezTo>
                  <a:pt x="17" y="3"/>
                  <a:pt x="17" y="3"/>
                  <a:pt x="17" y="3"/>
                </a:cubicBezTo>
                <a:cubicBezTo>
                  <a:pt x="17" y="4"/>
                  <a:pt x="17" y="4"/>
                  <a:pt x="17" y="4"/>
                </a:cubicBezTo>
                <a:cubicBezTo>
                  <a:pt x="17" y="3"/>
                  <a:pt x="17" y="3"/>
                  <a:pt x="17" y="3"/>
                </a:cubicBezTo>
                <a:cubicBezTo>
                  <a:pt x="16" y="3"/>
                  <a:pt x="16" y="3"/>
                  <a:pt x="16" y="3"/>
                </a:cubicBezTo>
                <a:cubicBezTo>
                  <a:pt x="16" y="8"/>
                  <a:pt x="16" y="8"/>
                  <a:pt x="16" y="8"/>
                </a:cubicBezTo>
                <a:cubicBezTo>
                  <a:pt x="19" y="13"/>
                  <a:pt x="19" y="13"/>
                  <a:pt x="19" y="13"/>
                </a:cubicBezTo>
                <a:cubicBezTo>
                  <a:pt x="19" y="16"/>
                  <a:pt x="19" y="16"/>
                  <a:pt x="19" y="16"/>
                </a:cubicBezTo>
                <a:cubicBezTo>
                  <a:pt x="16" y="18"/>
                  <a:pt x="16" y="18"/>
                  <a:pt x="16" y="18"/>
                </a:cubicBezTo>
                <a:cubicBezTo>
                  <a:pt x="15" y="16"/>
                  <a:pt x="15" y="16"/>
                  <a:pt x="15" y="16"/>
                </a:cubicBezTo>
                <a:cubicBezTo>
                  <a:pt x="13" y="13"/>
                  <a:pt x="13" y="13"/>
                  <a:pt x="13" y="13"/>
                </a:cubicBezTo>
                <a:cubicBezTo>
                  <a:pt x="9" y="11"/>
                  <a:pt x="9" y="11"/>
                  <a:pt x="9" y="11"/>
                </a:cubicBezTo>
                <a:cubicBezTo>
                  <a:pt x="0" y="15"/>
                  <a:pt x="0" y="15"/>
                  <a:pt x="0" y="15"/>
                </a:cubicBezTo>
                <a:cubicBezTo>
                  <a:pt x="0" y="16"/>
                  <a:pt x="0" y="16"/>
                  <a:pt x="0" y="16"/>
                </a:cubicBezTo>
                <a:cubicBezTo>
                  <a:pt x="1" y="16"/>
                  <a:pt x="1" y="16"/>
                  <a:pt x="1" y="16"/>
                </a:cubicBezTo>
                <a:cubicBezTo>
                  <a:pt x="2" y="15"/>
                  <a:pt x="2" y="15"/>
                  <a:pt x="2" y="15"/>
                </a:cubicBezTo>
                <a:cubicBezTo>
                  <a:pt x="1" y="16"/>
                  <a:pt x="1" y="16"/>
                  <a:pt x="1" y="16"/>
                </a:cubicBezTo>
                <a:cubicBezTo>
                  <a:pt x="9" y="19"/>
                  <a:pt x="9" y="19"/>
                  <a:pt x="9" y="19"/>
                </a:cubicBezTo>
                <a:cubicBezTo>
                  <a:pt x="9" y="23"/>
                  <a:pt x="9" y="23"/>
                  <a:pt x="9" y="23"/>
                </a:cubicBezTo>
                <a:cubicBezTo>
                  <a:pt x="9" y="28"/>
                  <a:pt x="9" y="28"/>
                  <a:pt x="9" y="28"/>
                </a:cubicBezTo>
                <a:cubicBezTo>
                  <a:pt x="7" y="36"/>
                  <a:pt x="7" y="36"/>
                  <a:pt x="7" y="36"/>
                </a:cubicBezTo>
                <a:cubicBezTo>
                  <a:pt x="5" y="39"/>
                  <a:pt x="5" y="39"/>
                  <a:pt x="5" y="39"/>
                </a:cubicBezTo>
                <a:cubicBezTo>
                  <a:pt x="6" y="39"/>
                  <a:pt x="6" y="39"/>
                  <a:pt x="6" y="39"/>
                </a:cubicBezTo>
                <a:cubicBezTo>
                  <a:pt x="7" y="54"/>
                  <a:pt x="7" y="54"/>
                  <a:pt x="7" y="54"/>
                </a:cubicBezTo>
                <a:cubicBezTo>
                  <a:pt x="9" y="54"/>
                  <a:pt x="9" y="54"/>
                  <a:pt x="9" y="54"/>
                </a:cubicBezTo>
                <a:cubicBezTo>
                  <a:pt x="10" y="51"/>
                  <a:pt x="9" y="51"/>
                  <a:pt x="9" y="51"/>
                </a:cubicBezTo>
                <a:cubicBezTo>
                  <a:pt x="16" y="45"/>
                  <a:pt x="16" y="45"/>
                  <a:pt x="16" y="45"/>
                </a:cubicBezTo>
                <a:cubicBezTo>
                  <a:pt x="18" y="40"/>
                  <a:pt x="18" y="40"/>
                  <a:pt x="18" y="40"/>
                </a:cubicBezTo>
                <a:cubicBezTo>
                  <a:pt x="16" y="31"/>
                  <a:pt x="16" y="31"/>
                  <a:pt x="16" y="31"/>
                </a:cubicBezTo>
                <a:cubicBezTo>
                  <a:pt x="21" y="25"/>
                  <a:pt x="21" y="25"/>
                  <a:pt x="21" y="25"/>
                </a:cubicBezTo>
                <a:cubicBezTo>
                  <a:pt x="30" y="20"/>
                  <a:pt x="30" y="20"/>
                  <a:pt x="30" y="20"/>
                </a:cubicBezTo>
                <a:cubicBezTo>
                  <a:pt x="33" y="16"/>
                  <a:pt x="33" y="16"/>
                  <a:pt x="33" y="16"/>
                </a:cubicBezTo>
                <a:cubicBezTo>
                  <a:pt x="34" y="11"/>
                  <a:pt x="34" y="11"/>
                  <a:pt x="34" y="11"/>
                </a:cubicBezTo>
                <a:cubicBezTo>
                  <a:pt x="33" y="4"/>
                  <a:pt x="33" y="4"/>
                  <a:pt x="33" y="4"/>
                </a:cubicBezTo>
                <a:cubicBezTo>
                  <a:pt x="33" y="0"/>
                  <a:pt x="33" y="0"/>
                  <a:pt x="33" y="0"/>
                </a:cubicBezTo>
                <a:cubicBezTo>
                  <a:pt x="33" y="0"/>
                  <a:pt x="33" y="0"/>
                  <a:pt x="33" y="0"/>
                </a:cubicBezTo>
                <a:cubicBezTo>
                  <a:pt x="30" y="1"/>
                  <a:pt x="30" y="1"/>
                  <a:pt x="30" y="1"/>
                </a:cubicBezTo>
                <a:lnTo>
                  <a:pt x="22" y="2"/>
                </a:lnTo>
                <a:close/>
              </a:path>
            </a:pathLst>
          </a:custGeom>
          <a:solidFill>
            <a:schemeClr val="bg1"/>
          </a:solidFill>
          <a:ln w="9525">
            <a:solidFill>
              <a:schemeClr val="bg2"/>
            </a:solidFill>
            <a:round/>
            <a:headEnd/>
            <a:tailEnd/>
          </a:ln>
        </p:spPr>
        <p:txBody>
          <a:bodyPr/>
          <a:lstStyle/>
          <a:p>
            <a:endParaRPr lang="en-US"/>
          </a:p>
        </p:txBody>
      </p:sp>
      <p:sp>
        <p:nvSpPr>
          <p:cNvPr id="111" name="Freeform 375"/>
          <p:cNvSpPr>
            <a:spLocks/>
          </p:cNvSpPr>
          <p:nvPr/>
        </p:nvSpPr>
        <p:spPr bwMode="auto">
          <a:xfrm>
            <a:off x="5241925" y="4673600"/>
            <a:ext cx="260350" cy="265113"/>
          </a:xfrm>
          <a:custGeom>
            <a:avLst/>
            <a:gdLst/>
            <a:ahLst/>
            <a:cxnLst>
              <a:cxn ang="0">
                <a:pos x="25" y="6"/>
              </a:cxn>
              <a:cxn ang="0">
                <a:pos x="14" y="1"/>
              </a:cxn>
              <a:cxn ang="0">
                <a:pos x="14" y="1"/>
              </a:cxn>
              <a:cxn ang="0">
                <a:pos x="14" y="1"/>
              </a:cxn>
              <a:cxn ang="0">
                <a:pos x="13" y="0"/>
              </a:cxn>
              <a:cxn ang="0">
                <a:pos x="12" y="2"/>
              </a:cxn>
              <a:cxn ang="0">
                <a:pos x="12" y="5"/>
              </a:cxn>
              <a:cxn ang="0">
                <a:pos x="8" y="5"/>
              </a:cxn>
              <a:cxn ang="0">
                <a:pos x="6" y="1"/>
              </a:cxn>
              <a:cxn ang="0">
                <a:pos x="1" y="1"/>
              </a:cxn>
              <a:cxn ang="0">
                <a:pos x="2" y="8"/>
              </a:cxn>
              <a:cxn ang="0">
                <a:pos x="0" y="11"/>
              </a:cxn>
              <a:cxn ang="0">
                <a:pos x="2" y="19"/>
              </a:cxn>
              <a:cxn ang="0">
                <a:pos x="4" y="24"/>
              </a:cxn>
              <a:cxn ang="0">
                <a:pos x="9" y="26"/>
              </a:cxn>
              <a:cxn ang="0">
                <a:pos x="14" y="27"/>
              </a:cxn>
              <a:cxn ang="0">
                <a:pos x="15" y="29"/>
              </a:cxn>
              <a:cxn ang="0">
                <a:pos x="17" y="34"/>
              </a:cxn>
              <a:cxn ang="0">
                <a:pos x="22" y="33"/>
              </a:cxn>
              <a:cxn ang="0">
                <a:pos x="30" y="32"/>
              </a:cxn>
              <a:cxn ang="0">
                <a:pos x="33" y="31"/>
              </a:cxn>
              <a:cxn ang="0">
                <a:pos x="31" y="28"/>
              </a:cxn>
              <a:cxn ang="0">
                <a:pos x="30" y="19"/>
              </a:cxn>
              <a:cxn ang="0">
                <a:pos x="28" y="14"/>
              </a:cxn>
              <a:cxn ang="0">
                <a:pos x="30" y="12"/>
              </a:cxn>
              <a:cxn ang="0">
                <a:pos x="25" y="9"/>
              </a:cxn>
              <a:cxn ang="0">
                <a:pos x="25" y="6"/>
              </a:cxn>
            </a:cxnLst>
            <a:rect l="0" t="0" r="r" b="b"/>
            <a:pathLst>
              <a:path w="33" h="34">
                <a:moveTo>
                  <a:pt x="25" y="6"/>
                </a:moveTo>
                <a:cubicBezTo>
                  <a:pt x="14" y="1"/>
                  <a:pt x="14" y="1"/>
                  <a:pt x="14" y="1"/>
                </a:cubicBezTo>
                <a:cubicBezTo>
                  <a:pt x="14" y="1"/>
                  <a:pt x="14" y="1"/>
                  <a:pt x="14" y="1"/>
                </a:cubicBezTo>
                <a:cubicBezTo>
                  <a:pt x="14" y="1"/>
                  <a:pt x="14" y="1"/>
                  <a:pt x="14" y="1"/>
                </a:cubicBezTo>
                <a:cubicBezTo>
                  <a:pt x="13" y="0"/>
                  <a:pt x="13" y="0"/>
                  <a:pt x="13" y="0"/>
                </a:cubicBezTo>
                <a:cubicBezTo>
                  <a:pt x="12" y="2"/>
                  <a:pt x="12" y="2"/>
                  <a:pt x="12" y="2"/>
                </a:cubicBezTo>
                <a:cubicBezTo>
                  <a:pt x="12" y="5"/>
                  <a:pt x="12" y="5"/>
                  <a:pt x="12" y="5"/>
                </a:cubicBezTo>
                <a:cubicBezTo>
                  <a:pt x="8" y="5"/>
                  <a:pt x="8" y="5"/>
                  <a:pt x="8" y="5"/>
                </a:cubicBezTo>
                <a:cubicBezTo>
                  <a:pt x="6" y="1"/>
                  <a:pt x="6" y="1"/>
                  <a:pt x="6" y="1"/>
                </a:cubicBezTo>
                <a:cubicBezTo>
                  <a:pt x="1" y="1"/>
                  <a:pt x="1" y="1"/>
                  <a:pt x="1" y="1"/>
                </a:cubicBezTo>
                <a:cubicBezTo>
                  <a:pt x="2" y="8"/>
                  <a:pt x="2" y="8"/>
                  <a:pt x="2" y="8"/>
                </a:cubicBezTo>
                <a:cubicBezTo>
                  <a:pt x="0" y="11"/>
                  <a:pt x="0" y="11"/>
                  <a:pt x="0" y="11"/>
                </a:cubicBezTo>
                <a:cubicBezTo>
                  <a:pt x="2" y="19"/>
                  <a:pt x="2" y="19"/>
                  <a:pt x="2" y="19"/>
                </a:cubicBezTo>
                <a:cubicBezTo>
                  <a:pt x="4" y="24"/>
                  <a:pt x="4" y="24"/>
                  <a:pt x="4" y="24"/>
                </a:cubicBezTo>
                <a:cubicBezTo>
                  <a:pt x="4" y="24"/>
                  <a:pt x="8" y="26"/>
                  <a:pt x="9" y="26"/>
                </a:cubicBezTo>
                <a:cubicBezTo>
                  <a:pt x="9" y="26"/>
                  <a:pt x="14" y="27"/>
                  <a:pt x="14" y="27"/>
                </a:cubicBezTo>
                <a:cubicBezTo>
                  <a:pt x="15" y="29"/>
                  <a:pt x="15" y="29"/>
                  <a:pt x="15" y="29"/>
                </a:cubicBezTo>
                <a:cubicBezTo>
                  <a:pt x="17" y="34"/>
                  <a:pt x="17" y="34"/>
                  <a:pt x="17" y="34"/>
                </a:cubicBezTo>
                <a:cubicBezTo>
                  <a:pt x="22" y="33"/>
                  <a:pt x="22" y="33"/>
                  <a:pt x="22" y="33"/>
                </a:cubicBezTo>
                <a:cubicBezTo>
                  <a:pt x="30" y="32"/>
                  <a:pt x="30" y="32"/>
                  <a:pt x="30" y="32"/>
                </a:cubicBezTo>
                <a:cubicBezTo>
                  <a:pt x="33" y="31"/>
                  <a:pt x="33" y="31"/>
                  <a:pt x="33" y="31"/>
                </a:cubicBezTo>
                <a:cubicBezTo>
                  <a:pt x="31" y="28"/>
                  <a:pt x="31" y="28"/>
                  <a:pt x="31" y="28"/>
                </a:cubicBezTo>
                <a:cubicBezTo>
                  <a:pt x="30" y="19"/>
                  <a:pt x="30" y="19"/>
                  <a:pt x="30" y="19"/>
                </a:cubicBezTo>
                <a:cubicBezTo>
                  <a:pt x="30" y="19"/>
                  <a:pt x="28" y="15"/>
                  <a:pt x="28" y="14"/>
                </a:cubicBezTo>
                <a:cubicBezTo>
                  <a:pt x="28" y="13"/>
                  <a:pt x="29" y="12"/>
                  <a:pt x="30" y="12"/>
                </a:cubicBezTo>
                <a:cubicBezTo>
                  <a:pt x="25" y="9"/>
                  <a:pt x="25" y="9"/>
                  <a:pt x="25" y="9"/>
                </a:cubicBezTo>
                <a:lnTo>
                  <a:pt x="25" y="6"/>
                </a:lnTo>
                <a:close/>
              </a:path>
            </a:pathLst>
          </a:custGeom>
          <a:solidFill>
            <a:schemeClr val="bg1"/>
          </a:solidFill>
          <a:ln w="9525">
            <a:solidFill>
              <a:schemeClr val="bg2"/>
            </a:solidFill>
            <a:round/>
            <a:headEnd/>
            <a:tailEnd/>
          </a:ln>
        </p:spPr>
        <p:txBody>
          <a:bodyPr/>
          <a:lstStyle/>
          <a:p>
            <a:endParaRPr lang="en-US"/>
          </a:p>
        </p:txBody>
      </p:sp>
      <p:sp>
        <p:nvSpPr>
          <p:cNvPr id="112" name="Freeform 376"/>
          <p:cNvSpPr>
            <a:spLocks/>
          </p:cNvSpPr>
          <p:nvPr/>
        </p:nvSpPr>
        <p:spPr bwMode="auto">
          <a:xfrm>
            <a:off x="4802188" y="4797425"/>
            <a:ext cx="298450" cy="298450"/>
          </a:xfrm>
          <a:custGeom>
            <a:avLst/>
            <a:gdLst/>
            <a:ahLst/>
            <a:cxnLst>
              <a:cxn ang="0">
                <a:pos x="4" y="37"/>
              </a:cxn>
              <a:cxn ang="0">
                <a:pos x="18" y="37"/>
              </a:cxn>
              <a:cxn ang="0">
                <a:pos x="20" y="38"/>
              </a:cxn>
              <a:cxn ang="0">
                <a:pos x="28" y="38"/>
              </a:cxn>
              <a:cxn ang="0">
                <a:pos x="34" y="37"/>
              </a:cxn>
              <a:cxn ang="0">
                <a:pos x="32" y="33"/>
              </a:cxn>
              <a:cxn ang="0">
                <a:pos x="32" y="22"/>
              </a:cxn>
              <a:cxn ang="0">
                <a:pos x="38" y="21"/>
              </a:cxn>
              <a:cxn ang="0">
                <a:pos x="38" y="17"/>
              </a:cxn>
              <a:cxn ang="0">
                <a:pos x="37" y="17"/>
              </a:cxn>
              <a:cxn ang="0">
                <a:pos x="38" y="17"/>
              </a:cxn>
              <a:cxn ang="0">
                <a:pos x="32" y="16"/>
              </a:cxn>
              <a:cxn ang="0">
                <a:pos x="30" y="4"/>
              </a:cxn>
              <a:cxn ang="0">
                <a:pos x="24" y="4"/>
              </a:cxn>
              <a:cxn ang="0">
                <a:pos x="21" y="6"/>
              </a:cxn>
              <a:cxn ang="0">
                <a:pos x="18" y="6"/>
              </a:cxn>
              <a:cxn ang="0">
                <a:pos x="12" y="0"/>
              </a:cxn>
              <a:cxn ang="0">
                <a:pos x="4" y="0"/>
              </a:cxn>
              <a:cxn ang="0">
                <a:pos x="1" y="2"/>
              </a:cxn>
              <a:cxn ang="0">
                <a:pos x="3" y="15"/>
              </a:cxn>
              <a:cxn ang="0">
                <a:pos x="4" y="21"/>
              </a:cxn>
              <a:cxn ang="0">
                <a:pos x="0" y="28"/>
              </a:cxn>
              <a:cxn ang="0">
                <a:pos x="0" y="36"/>
              </a:cxn>
              <a:cxn ang="0">
                <a:pos x="2" y="35"/>
              </a:cxn>
              <a:cxn ang="0">
                <a:pos x="4" y="37"/>
              </a:cxn>
            </a:cxnLst>
            <a:rect l="0" t="0" r="r" b="b"/>
            <a:pathLst>
              <a:path w="38" h="38">
                <a:moveTo>
                  <a:pt x="4" y="37"/>
                </a:moveTo>
                <a:cubicBezTo>
                  <a:pt x="18" y="37"/>
                  <a:pt x="18" y="37"/>
                  <a:pt x="18" y="37"/>
                </a:cubicBezTo>
                <a:cubicBezTo>
                  <a:pt x="20" y="38"/>
                  <a:pt x="20" y="38"/>
                  <a:pt x="20" y="38"/>
                </a:cubicBezTo>
                <a:cubicBezTo>
                  <a:pt x="28" y="38"/>
                  <a:pt x="28" y="38"/>
                  <a:pt x="28" y="38"/>
                </a:cubicBezTo>
                <a:cubicBezTo>
                  <a:pt x="34" y="37"/>
                  <a:pt x="34" y="37"/>
                  <a:pt x="34" y="37"/>
                </a:cubicBezTo>
                <a:cubicBezTo>
                  <a:pt x="32" y="33"/>
                  <a:pt x="32" y="33"/>
                  <a:pt x="32" y="33"/>
                </a:cubicBezTo>
                <a:cubicBezTo>
                  <a:pt x="32" y="22"/>
                  <a:pt x="32" y="22"/>
                  <a:pt x="32" y="22"/>
                </a:cubicBezTo>
                <a:cubicBezTo>
                  <a:pt x="38" y="21"/>
                  <a:pt x="38" y="21"/>
                  <a:pt x="38" y="21"/>
                </a:cubicBezTo>
                <a:cubicBezTo>
                  <a:pt x="38" y="17"/>
                  <a:pt x="38" y="17"/>
                  <a:pt x="38" y="17"/>
                </a:cubicBezTo>
                <a:cubicBezTo>
                  <a:pt x="37" y="17"/>
                  <a:pt x="37" y="17"/>
                  <a:pt x="37" y="17"/>
                </a:cubicBezTo>
                <a:cubicBezTo>
                  <a:pt x="38" y="17"/>
                  <a:pt x="38" y="17"/>
                  <a:pt x="38" y="17"/>
                </a:cubicBezTo>
                <a:cubicBezTo>
                  <a:pt x="32" y="16"/>
                  <a:pt x="32" y="16"/>
                  <a:pt x="32" y="16"/>
                </a:cubicBezTo>
                <a:cubicBezTo>
                  <a:pt x="30" y="4"/>
                  <a:pt x="30" y="4"/>
                  <a:pt x="30" y="4"/>
                </a:cubicBezTo>
                <a:cubicBezTo>
                  <a:pt x="30" y="4"/>
                  <a:pt x="25" y="4"/>
                  <a:pt x="24" y="4"/>
                </a:cubicBezTo>
                <a:cubicBezTo>
                  <a:pt x="24" y="4"/>
                  <a:pt x="22" y="6"/>
                  <a:pt x="21" y="6"/>
                </a:cubicBezTo>
                <a:cubicBezTo>
                  <a:pt x="20" y="7"/>
                  <a:pt x="19" y="6"/>
                  <a:pt x="18" y="6"/>
                </a:cubicBezTo>
                <a:cubicBezTo>
                  <a:pt x="17" y="6"/>
                  <a:pt x="13" y="0"/>
                  <a:pt x="12" y="0"/>
                </a:cubicBezTo>
                <a:cubicBezTo>
                  <a:pt x="11" y="0"/>
                  <a:pt x="4" y="0"/>
                  <a:pt x="4" y="0"/>
                </a:cubicBezTo>
                <a:cubicBezTo>
                  <a:pt x="1" y="2"/>
                  <a:pt x="1" y="2"/>
                  <a:pt x="1" y="2"/>
                </a:cubicBezTo>
                <a:cubicBezTo>
                  <a:pt x="3" y="15"/>
                  <a:pt x="3" y="15"/>
                  <a:pt x="3" y="15"/>
                </a:cubicBezTo>
                <a:cubicBezTo>
                  <a:pt x="4" y="21"/>
                  <a:pt x="4" y="21"/>
                  <a:pt x="4" y="21"/>
                </a:cubicBezTo>
                <a:cubicBezTo>
                  <a:pt x="0" y="28"/>
                  <a:pt x="0" y="28"/>
                  <a:pt x="0" y="28"/>
                </a:cubicBezTo>
                <a:cubicBezTo>
                  <a:pt x="0" y="36"/>
                  <a:pt x="0" y="36"/>
                  <a:pt x="0" y="36"/>
                </a:cubicBezTo>
                <a:cubicBezTo>
                  <a:pt x="2" y="35"/>
                  <a:pt x="2" y="35"/>
                  <a:pt x="2" y="35"/>
                </a:cubicBezTo>
                <a:lnTo>
                  <a:pt x="4" y="37"/>
                </a:lnTo>
                <a:close/>
              </a:path>
            </a:pathLst>
          </a:custGeom>
          <a:solidFill>
            <a:schemeClr val="bg1"/>
          </a:solidFill>
          <a:ln w="9525">
            <a:solidFill>
              <a:schemeClr val="bg2"/>
            </a:solidFill>
            <a:round/>
            <a:headEnd/>
            <a:tailEnd/>
          </a:ln>
        </p:spPr>
        <p:txBody>
          <a:bodyPr/>
          <a:lstStyle/>
          <a:p>
            <a:endParaRPr lang="en-US"/>
          </a:p>
        </p:txBody>
      </p:sp>
      <p:sp>
        <p:nvSpPr>
          <p:cNvPr id="113" name="Freeform 377"/>
          <p:cNvSpPr>
            <a:spLocks/>
          </p:cNvSpPr>
          <p:nvPr/>
        </p:nvSpPr>
        <p:spPr bwMode="auto">
          <a:xfrm>
            <a:off x="4802188" y="4516438"/>
            <a:ext cx="463550" cy="460375"/>
          </a:xfrm>
          <a:custGeom>
            <a:avLst/>
            <a:gdLst/>
            <a:ahLst/>
            <a:cxnLst>
              <a:cxn ang="0">
                <a:pos x="21" y="6"/>
              </a:cxn>
              <a:cxn ang="0">
                <a:pos x="18" y="18"/>
              </a:cxn>
              <a:cxn ang="0">
                <a:pos x="15" y="21"/>
              </a:cxn>
              <a:cxn ang="0">
                <a:pos x="11" y="29"/>
              </a:cxn>
              <a:cxn ang="0">
                <a:pos x="7" y="32"/>
              </a:cxn>
              <a:cxn ang="0">
                <a:pos x="3" y="32"/>
              </a:cxn>
              <a:cxn ang="0">
                <a:pos x="0" y="35"/>
              </a:cxn>
              <a:cxn ang="0">
                <a:pos x="1" y="38"/>
              </a:cxn>
              <a:cxn ang="0">
                <a:pos x="1" y="38"/>
              </a:cxn>
              <a:cxn ang="0">
                <a:pos x="4" y="36"/>
              </a:cxn>
              <a:cxn ang="0">
                <a:pos x="12" y="36"/>
              </a:cxn>
              <a:cxn ang="0">
                <a:pos x="18" y="42"/>
              </a:cxn>
              <a:cxn ang="0">
                <a:pos x="21" y="42"/>
              </a:cxn>
              <a:cxn ang="0">
                <a:pos x="24" y="40"/>
              </a:cxn>
              <a:cxn ang="0">
                <a:pos x="30" y="40"/>
              </a:cxn>
              <a:cxn ang="0">
                <a:pos x="32" y="52"/>
              </a:cxn>
              <a:cxn ang="0">
                <a:pos x="38" y="53"/>
              </a:cxn>
              <a:cxn ang="0">
                <a:pos x="43" y="53"/>
              </a:cxn>
              <a:cxn ang="0">
                <a:pos x="49" y="56"/>
              </a:cxn>
              <a:cxn ang="0">
                <a:pos x="55" y="59"/>
              </a:cxn>
              <a:cxn ang="0">
                <a:pos x="55" y="57"/>
              </a:cxn>
              <a:cxn ang="0">
                <a:pos x="52" y="53"/>
              </a:cxn>
              <a:cxn ang="0">
                <a:pos x="53" y="50"/>
              </a:cxn>
              <a:cxn ang="0">
                <a:pos x="54" y="44"/>
              </a:cxn>
              <a:cxn ang="0">
                <a:pos x="57" y="43"/>
              </a:cxn>
              <a:cxn ang="0">
                <a:pos x="55" y="37"/>
              </a:cxn>
              <a:cxn ang="0">
                <a:pos x="54" y="31"/>
              </a:cxn>
              <a:cxn ang="0">
                <a:pos x="53" y="25"/>
              </a:cxn>
              <a:cxn ang="0">
                <a:pos x="55" y="18"/>
              </a:cxn>
              <a:cxn ang="0">
                <a:pos x="59" y="11"/>
              </a:cxn>
              <a:cxn ang="0">
                <a:pos x="59" y="10"/>
              </a:cxn>
              <a:cxn ang="0">
                <a:pos x="59" y="5"/>
              </a:cxn>
              <a:cxn ang="0">
                <a:pos x="56" y="3"/>
              </a:cxn>
              <a:cxn ang="0">
                <a:pos x="51" y="3"/>
              </a:cxn>
              <a:cxn ang="0">
                <a:pos x="49" y="0"/>
              </a:cxn>
              <a:cxn ang="0">
                <a:pos x="41" y="1"/>
              </a:cxn>
              <a:cxn ang="0">
                <a:pos x="32" y="3"/>
              </a:cxn>
              <a:cxn ang="0">
                <a:pos x="27" y="1"/>
              </a:cxn>
              <a:cxn ang="0">
                <a:pos x="21" y="2"/>
              </a:cxn>
              <a:cxn ang="0">
                <a:pos x="21" y="6"/>
              </a:cxn>
            </a:cxnLst>
            <a:rect l="0" t="0" r="r" b="b"/>
            <a:pathLst>
              <a:path w="59" h="59">
                <a:moveTo>
                  <a:pt x="21" y="6"/>
                </a:moveTo>
                <a:cubicBezTo>
                  <a:pt x="18" y="18"/>
                  <a:pt x="18" y="18"/>
                  <a:pt x="18" y="18"/>
                </a:cubicBezTo>
                <a:cubicBezTo>
                  <a:pt x="15" y="21"/>
                  <a:pt x="15" y="21"/>
                  <a:pt x="15" y="21"/>
                </a:cubicBezTo>
                <a:cubicBezTo>
                  <a:pt x="11" y="29"/>
                  <a:pt x="11" y="29"/>
                  <a:pt x="11" y="29"/>
                </a:cubicBezTo>
                <a:cubicBezTo>
                  <a:pt x="7" y="32"/>
                  <a:pt x="7" y="32"/>
                  <a:pt x="7" y="32"/>
                </a:cubicBezTo>
                <a:cubicBezTo>
                  <a:pt x="3" y="32"/>
                  <a:pt x="3" y="32"/>
                  <a:pt x="3" y="32"/>
                </a:cubicBezTo>
                <a:cubicBezTo>
                  <a:pt x="0" y="35"/>
                  <a:pt x="0" y="35"/>
                  <a:pt x="0" y="35"/>
                </a:cubicBezTo>
                <a:cubicBezTo>
                  <a:pt x="1" y="38"/>
                  <a:pt x="1" y="38"/>
                  <a:pt x="1" y="38"/>
                </a:cubicBezTo>
                <a:cubicBezTo>
                  <a:pt x="1" y="38"/>
                  <a:pt x="1" y="38"/>
                  <a:pt x="1" y="38"/>
                </a:cubicBezTo>
                <a:cubicBezTo>
                  <a:pt x="4" y="36"/>
                  <a:pt x="4" y="36"/>
                  <a:pt x="4" y="36"/>
                </a:cubicBezTo>
                <a:cubicBezTo>
                  <a:pt x="4" y="36"/>
                  <a:pt x="11" y="36"/>
                  <a:pt x="12" y="36"/>
                </a:cubicBezTo>
                <a:cubicBezTo>
                  <a:pt x="13" y="36"/>
                  <a:pt x="17" y="42"/>
                  <a:pt x="18" y="42"/>
                </a:cubicBezTo>
                <a:cubicBezTo>
                  <a:pt x="19" y="42"/>
                  <a:pt x="20" y="43"/>
                  <a:pt x="21" y="42"/>
                </a:cubicBezTo>
                <a:cubicBezTo>
                  <a:pt x="22" y="42"/>
                  <a:pt x="24" y="40"/>
                  <a:pt x="24" y="40"/>
                </a:cubicBezTo>
                <a:cubicBezTo>
                  <a:pt x="25" y="40"/>
                  <a:pt x="30" y="40"/>
                  <a:pt x="30" y="40"/>
                </a:cubicBezTo>
                <a:cubicBezTo>
                  <a:pt x="32" y="52"/>
                  <a:pt x="32" y="52"/>
                  <a:pt x="32" y="52"/>
                </a:cubicBezTo>
                <a:cubicBezTo>
                  <a:pt x="38" y="53"/>
                  <a:pt x="38" y="53"/>
                  <a:pt x="38" y="53"/>
                </a:cubicBezTo>
                <a:cubicBezTo>
                  <a:pt x="43" y="53"/>
                  <a:pt x="43" y="53"/>
                  <a:pt x="43" y="53"/>
                </a:cubicBezTo>
                <a:cubicBezTo>
                  <a:pt x="49" y="56"/>
                  <a:pt x="49" y="56"/>
                  <a:pt x="49" y="56"/>
                </a:cubicBezTo>
                <a:cubicBezTo>
                  <a:pt x="55" y="59"/>
                  <a:pt x="55" y="59"/>
                  <a:pt x="55" y="59"/>
                </a:cubicBezTo>
                <a:cubicBezTo>
                  <a:pt x="55" y="57"/>
                  <a:pt x="55" y="57"/>
                  <a:pt x="55" y="57"/>
                </a:cubicBezTo>
                <a:cubicBezTo>
                  <a:pt x="52" y="53"/>
                  <a:pt x="52" y="53"/>
                  <a:pt x="52" y="53"/>
                </a:cubicBezTo>
                <a:cubicBezTo>
                  <a:pt x="53" y="50"/>
                  <a:pt x="53" y="50"/>
                  <a:pt x="53" y="50"/>
                </a:cubicBezTo>
                <a:cubicBezTo>
                  <a:pt x="54" y="44"/>
                  <a:pt x="54" y="44"/>
                  <a:pt x="54" y="44"/>
                </a:cubicBezTo>
                <a:cubicBezTo>
                  <a:pt x="57" y="43"/>
                  <a:pt x="57" y="43"/>
                  <a:pt x="57" y="43"/>
                </a:cubicBezTo>
                <a:cubicBezTo>
                  <a:pt x="55" y="37"/>
                  <a:pt x="55" y="37"/>
                  <a:pt x="55" y="37"/>
                </a:cubicBezTo>
                <a:cubicBezTo>
                  <a:pt x="54" y="31"/>
                  <a:pt x="54" y="31"/>
                  <a:pt x="54" y="31"/>
                </a:cubicBezTo>
                <a:cubicBezTo>
                  <a:pt x="53" y="25"/>
                  <a:pt x="53" y="25"/>
                  <a:pt x="53" y="25"/>
                </a:cubicBezTo>
                <a:cubicBezTo>
                  <a:pt x="55" y="18"/>
                  <a:pt x="55" y="18"/>
                  <a:pt x="55" y="18"/>
                </a:cubicBezTo>
                <a:cubicBezTo>
                  <a:pt x="59" y="11"/>
                  <a:pt x="59" y="11"/>
                  <a:pt x="59" y="11"/>
                </a:cubicBezTo>
                <a:cubicBezTo>
                  <a:pt x="59" y="10"/>
                  <a:pt x="59" y="10"/>
                  <a:pt x="59" y="10"/>
                </a:cubicBezTo>
                <a:cubicBezTo>
                  <a:pt x="59" y="5"/>
                  <a:pt x="59" y="5"/>
                  <a:pt x="59" y="5"/>
                </a:cubicBezTo>
                <a:cubicBezTo>
                  <a:pt x="56" y="3"/>
                  <a:pt x="56" y="3"/>
                  <a:pt x="56" y="3"/>
                </a:cubicBezTo>
                <a:cubicBezTo>
                  <a:pt x="51" y="3"/>
                  <a:pt x="51" y="3"/>
                  <a:pt x="51" y="3"/>
                </a:cubicBezTo>
                <a:cubicBezTo>
                  <a:pt x="49" y="0"/>
                  <a:pt x="49" y="0"/>
                  <a:pt x="49" y="0"/>
                </a:cubicBezTo>
                <a:cubicBezTo>
                  <a:pt x="41" y="1"/>
                  <a:pt x="41" y="1"/>
                  <a:pt x="41" y="1"/>
                </a:cubicBezTo>
                <a:cubicBezTo>
                  <a:pt x="32" y="3"/>
                  <a:pt x="32" y="3"/>
                  <a:pt x="32" y="3"/>
                </a:cubicBezTo>
                <a:cubicBezTo>
                  <a:pt x="27" y="1"/>
                  <a:pt x="27" y="1"/>
                  <a:pt x="27" y="1"/>
                </a:cubicBezTo>
                <a:cubicBezTo>
                  <a:pt x="21" y="2"/>
                  <a:pt x="21" y="2"/>
                  <a:pt x="21" y="2"/>
                </a:cubicBezTo>
                <a:cubicBezTo>
                  <a:pt x="21" y="6"/>
                  <a:pt x="21" y="6"/>
                  <a:pt x="21" y="6"/>
                </a:cubicBezTo>
              </a:path>
            </a:pathLst>
          </a:custGeom>
          <a:solidFill>
            <a:schemeClr val="bg1"/>
          </a:solidFill>
          <a:ln w="9525">
            <a:solidFill>
              <a:schemeClr val="bg2"/>
            </a:solidFill>
            <a:round/>
            <a:headEnd/>
            <a:tailEnd/>
          </a:ln>
        </p:spPr>
        <p:txBody>
          <a:bodyPr/>
          <a:lstStyle/>
          <a:p>
            <a:endParaRPr lang="en-US"/>
          </a:p>
        </p:txBody>
      </p:sp>
      <p:sp>
        <p:nvSpPr>
          <p:cNvPr id="114" name="Freeform 378"/>
          <p:cNvSpPr>
            <a:spLocks/>
          </p:cNvSpPr>
          <p:nvPr/>
        </p:nvSpPr>
        <p:spPr bwMode="auto">
          <a:xfrm>
            <a:off x="5319713" y="4203700"/>
            <a:ext cx="369887" cy="354013"/>
          </a:xfrm>
          <a:custGeom>
            <a:avLst/>
            <a:gdLst/>
            <a:ahLst/>
            <a:cxnLst>
              <a:cxn ang="0">
                <a:pos x="22" y="45"/>
              </a:cxn>
              <a:cxn ang="0">
                <a:pos x="24" y="44"/>
              </a:cxn>
              <a:cxn ang="0">
                <a:pos x="27" y="45"/>
              </a:cxn>
              <a:cxn ang="0">
                <a:pos x="29" y="45"/>
              </a:cxn>
              <a:cxn ang="0">
                <a:pos x="32" y="43"/>
              </a:cxn>
              <a:cxn ang="0">
                <a:pos x="39" y="41"/>
              </a:cxn>
              <a:cxn ang="0">
                <a:pos x="47" y="32"/>
              </a:cxn>
              <a:cxn ang="0">
                <a:pos x="40" y="31"/>
              </a:cxn>
              <a:cxn ang="0">
                <a:pos x="33" y="27"/>
              </a:cxn>
              <a:cxn ang="0">
                <a:pos x="31" y="24"/>
              </a:cxn>
              <a:cxn ang="0">
                <a:pos x="34" y="22"/>
              </a:cxn>
              <a:cxn ang="0">
                <a:pos x="33" y="20"/>
              </a:cxn>
              <a:cxn ang="0">
                <a:pos x="25" y="8"/>
              </a:cxn>
              <a:cxn ang="0">
                <a:pos x="20" y="6"/>
              </a:cxn>
              <a:cxn ang="0">
                <a:pos x="17" y="0"/>
              </a:cxn>
              <a:cxn ang="0">
                <a:pos x="17" y="0"/>
              </a:cxn>
              <a:cxn ang="0">
                <a:pos x="15" y="1"/>
              </a:cxn>
              <a:cxn ang="0">
                <a:pos x="12" y="3"/>
              </a:cxn>
              <a:cxn ang="0">
                <a:pos x="11" y="14"/>
              </a:cxn>
              <a:cxn ang="0">
                <a:pos x="8" y="20"/>
              </a:cxn>
              <a:cxn ang="0">
                <a:pos x="4" y="24"/>
              </a:cxn>
              <a:cxn ang="0">
                <a:pos x="3" y="30"/>
              </a:cxn>
              <a:cxn ang="0">
                <a:pos x="1" y="30"/>
              </a:cxn>
              <a:cxn ang="0">
                <a:pos x="0" y="33"/>
              </a:cxn>
              <a:cxn ang="0">
                <a:pos x="4" y="36"/>
              </a:cxn>
              <a:cxn ang="0">
                <a:pos x="7" y="39"/>
              </a:cxn>
              <a:cxn ang="0">
                <a:pos x="9" y="41"/>
              </a:cxn>
              <a:cxn ang="0">
                <a:pos x="9" y="42"/>
              </a:cxn>
              <a:cxn ang="0">
                <a:pos x="12" y="43"/>
              </a:cxn>
              <a:cxn ang="0">
                <a:pos x="22" y="45"/>
              </a:cxn>
            </a:cxnLst>
            <a:rect l="0" t="0" r="r" b="b"/>
            <a:pathLst>
              <a:path w="47" h="45">
                <a:moveTo>
                  <a:pt x="22" y="45"/>
                </a:moveTo>
                <a:cubicBezTo>
                  <a:pt x="23" y="45"/>
                  <a:pt x="24" y="44"/>
                  <a:pt x="24" y="44"/>
                </a:cubicBezTo>
                <a:cubicBezTo>
                  <a:pt x="27" y="45"/>
                  <a:pt x="27" y="45"/>
                  <a:pt x="27" y="45"/>
                </a:cubicBezTo>
                <a:cubicBezTo>
                  <a:pt x="29" y="45"/>
                  <a:pt x="29" y="45"/>
                  <a:pt x="29" y="45"/>
                </a:cubicBezTo>
                <a:cubicBezTo>
                  <a:pt x="32" y="43"/>
                  <a:pt x="32" y="43"/>
                  <a:pt x="32" y="43"/>
                </a:cubicBezTo>
                <a:cubicBezTo>
                  <a:pt x="39" y="41"/>
                  <a:pt x="39" y="41"/>
                  <a:pt x="39" y="41"/>
                </a:cubicBezTo>
                <a:cubicBezTo>
                  <a:pt x="47" y="32"/>
                  <a:pt x="47" y="32"/>
                  <a:pt x="47" y="32"/>
                </a:cubicBezTo>
                <a:cubicBezTo>
                  <a:pt x="40" y="31"/>
                  <a:pt x="40" y="31"/>
                  <a:pt x="40" y="31"/>
                </a:cubicBezTo>
                <a:cubicBezTo>
                  <a:pt x="33" y="27"/>
                  <a:pt x="33" y="27"/>
                  <a:pt x="33" y="27"/>
                </a:cubicBezTo>
                <a:cubicBezTo>
                  <a:pt x="31" y="24"/>
                  <a:pt x="31" y="24"/>
                  <a:pt x="31" y="24"/>
                </a:cubicBezTo>
                <a:cubicBezTo>
                  <a:pt x="34" y="22"/>
                  <a:pt x="34" y="22"/>
                  <a:pt x="34" y="22"/>
                </a:cubicBezTo>
                <a:cubicBezTo>
                  <a:pt x="33" y="20"/>
                  <a:pt x="33" y="20"/>
                  <a:pt x="33" y="20"/>
                </a:cubicBezTo>
                <a:cubicBezTo>
                  <a:pt x="25" y="8"/>
                  <a:pt x="25" y="8"/>
                  <a:pt x="25" y="8"/>
                </a:cubicBezTo>
                <a:cubicBezTo>
                  <a:pt x="20" y="6"/>
                  <a:pt x="20" y="6"/>
                  <a:pt x="20" y="6"/>
                </a:cubicBezTo>
                <a:cubicBezTo>
                  <a:pt x="17" y="0"/>
                  <a:pt x="17" y="0"/>
                  <a:pt x="17" y="0"/>
                </a:cubicBezTo>
                <a:cubicBezTo>
                  <a:pt x="17" y="0"/>
                  <a:pt x="17" y="0"/>
                  <a:pt x="17" y="0"/>
                </a:cubicBezTo>
                <a:cubicBezTo>
                  <a:pt x="15" y="1"/>
                  <a:pt x="15" y="1"/>
                  <a:pt x="15" y="1"/>
                </a:cubicBezTo>
                <a:cubicBezTo>
                  <a:pt x="12" y="3"/>
                  <a:pt x="12" y="3"/>
                  <a:pt x="12" y="3"/>
                </a:cubicBezTo>
                <a:cubicBezTo>
                  <a:pt x="11" y="14"/>
                  <a:pt x="11" y="14"/>
                  <a:pt x="11" y="14"/>
                </a:cubicBezTo>
                <a:cubicBezTo>
                  <a:pt x="8" y="20"/>
                  <a:pt x="8" y="20"/>
                  <a:pt x="8" y="20"/>
                </a:cubicBezTo>
                <a:cubicBezTo>
                  <a:pt x="4" y="24"/>
                  <a:pt x="4" y="24"/>
                  <a:pt x="4" y="24"/>
                </a:cubicBezTo>
                <a:cubicBezTo>
                  <a:pt x="3" y="30"/>
                  <a:pt x="3" y="30"/>
                  <a:pt x="3" y="30"/>
                </a:cubicBezTo>
                <a:cubicBezTo>
                  <a:pt x="1" y="30"/>
                  <a:pt x="1" y="30"/>
                  <a:pt x="1" y="30"/>
                </a:cubicBezTo>
                <a:cubicBezTo>
                  <a:pt x="0" y="33"/>
                  <a:pt x="0" y="33"/>
                  <a:pt x="0" y="33"/>
                </a:cubicBezTo>
                <a:cubicBezTo>
                  <a:pt x="4" y="36"/>
                  <a:pt x="4" y="36"/>
                  <a:pt x="4" y="36"/>
                </a:cubicBezTo>
                <a:cubicBezTo>
                  <a:pt x="7" y="39"/>
                  <a:pt x="7" y="39"/>
                  <a:pt x="7" y="39"/>
                </a:cubicBezTo>
                <a:cubicBezTo>
                  <a:pt x="9" y="41"/>
                  <a:pt x="9" y="41"/>
                  <a:pt x="9" y="41"/>
                </a:cubicBezTo>
                <a:cubicBezTo>
                  <a:pt x="9" y="42"/>
                  <a:pt x="9" y="42"/>
                  <a:pt x="9" y="42"/>
                </a:cubicBezTo>
                <a:cubicBezTo>
                  <a:pt x="12" y="43"/>
                  <a:pt x="12" y="43"/>
                  <a:pt x="12" y="43"/>
                </a:cubicBezTo>
                <a:cubicBezTo>
                  <a:pt x="12" y="43"/>
                  <a:pt x="21" y="45"/>
                  <a:pt x="22" y="45"/>
                </a:cubicBezTo>
                <a:close/>
              </a:path>
            </a:pathLst>
          </a:custGeom>
          <a:solidFill>
            <a:schemeClr val="bg1"/>
          </a:solidFill>
          <a:ln w="9525">
            <a:solidFill>
              <a:schemeClr val="bg2"/>
            </a:solidFill>
            <a:round/>
            <a:headEnd/>
            <a:tailEnd/>
          </a:ln>
        </p:spPr>
        <p:txBody>
          <a:bodyPr/>
          <a:lstStyle/>
          <a:p>
            <a:endParaRPr lang="en-US"/>
          </a:p>
        </p:txBody>
      </p:sp>
      <p:sp>
        <p:nvSpPr>
          <p:cNvPr id="115" name="Freeform 379"/>
          <p:cNvSpPr>
            <a:spLocks/>
          </p:cNvSpPr>
          <p:nvPr/>
        </p:nvSpPr>
        <p:spPr bwMode="auto">
          <a:xfrm>
            <a:off x="5343525" y="4532313"/>
            <a:ext cx="204788" cy="234950"/>
          </a:xfrm>
          <a:custGeom>
            <a:avLst/>
            <a:gdLst/>
            <a:ahLst/>
            <a:cxnLst>
              <a:cxn ang="0">
                <a:pos x="23" y="7"/>
              </a:cxn>
              <a:cxn ang="0">
                <a:pos x="26" y="4"/>
              </a:cxn>
              <a:cxn ang="0">
                <a:pos x="26" y="3"/>
              </a:cxn>
              <a:cxn ang="0">
                <a:pos x="24" y="3"/>
              </a:cxn>
              <a:cxn ang="0">
                <a:pos x="21" y="2"/>
              </a:cxn>
              <a:cxn ang="0">
                <a:pos x="19" y="3"/>
              </a:cxn>
              <a:cxn ang="0">
                <a:pos x="9" y="1"/>
              </a:cxn>
              <a:cxn ang="0">
                <a:pos x="6" y="0"/>
              </a:cxn>
              <a:cxn ang="0">
                <a:pos x="6" y="1"/>
              </a:cxn>
              <a:cxn ang="0">
                <a:pos x="3" y="1"/>
              </a:cxn>
              <a:cxn ang="0">
                <a:pos x="0" y="3"/>
              </a:cxn>
              <a:cxn ang="0">
                <a:pos x="2" y="5"/>
              </a:cxn>
              <a:cxn ang="0">
                <a:pos x="2" y="9"/>
              </a:cxn>
              <a:cxn ang="0">
                <a:pos x="0" y="13"/>
              </a:cxn>
              <a:cxn ang="0">
                <a:pos x="1" y="19"/>
              </a:cxn>
              <a:cxn ang="0">
                <a:pos x="12" y="24"/>
              </a:cxn>
              <a:cxn ang="0">
                <a:pos x="12" y="27"/>
              </a:cxn>
              <a:cxn ang="0">
                <a:pos x="17" y="30"/>
              </a:cxn>
              <a:cxn ang="0">
                <a:pos x="18" y="29"/>
              </a:cxn>
              <a:cxn ang="0">
                <a:pos x="22" y="23"/>
              </a:cxn>
              <a:cxn ang="0">
                <a:pos x="25" y="20"/>
              </a:cxn>
              <a:cxn ang="0">
                <a:pos x="23" y="17"/>
              </a:cxn>
              <a:cxn ang="0">
                <a:pos x="23" y="7"/>
              </a:cxn>
            </a:cxnLst>
            <a:rect l="0" t="0" r="r" b="b"/>
            <a:pathLst>
              <a:path w="26" h="30">
                <a:moveTo>
                  <a:pt x="23" y="7"/>
                </a:moveTo>
                <a:cubicBezTo>
                  <a:pt x="26" y="4"/>
                  <a:pt x="26" y="4"/>
                  <a:pt x="26" y="4"/>
                </a:cubicBezTo>
                <a:cubicBezTo>
                  <a:pt x="26" y="3"/>
                  <a:pt x="26" y="3"/>
                  <a:pt x="26" y="3"/>
                </a:cubicBezTo>
                <a:cubicBezTo>
                  <a:pt x="24" y="3"/>
                  <a:pt x="24" y="3"/>
                  <a:pt x="24" y="3"/>
                </a:cubicBezTo>
                <a:cubicBezTo>
                  <a:pt x="21" y="2"/>
                  <a:pt x="21" y="2"/>
                  <a:pt x="21" y="2"/>
                </a:cubicBezTo>
                <a:cubicBezTo>
                  <a:pt x="21" y="2"/>
                  <a:pt x="20" y="3"/>
                  <a:pt x="19" y="3"/>
                </a:cubicBezTo>
                <a:cubicBezTo>
                  <a:pt x="18" y="3"/>
                  <a:pt x="9" y="1"/>
                  <a:pt x="9" y="1"/>
                </a:cubicBezTo>
                <a:cubicBezTo>
                  <a:pt x="6" y="0"/>
                  <a:pt x="6" y="0"/>
                  <a:pt x="6" y="0"/>
                </a:cubicBezTo>
                <a:cubicBezTo>
                  <a:pt x="6" y="1"/>
                  <a:pt x="6" y="1"/>
                  <a:pt x="6" y="1"/>
                </a:cubicBezTo>
                <a:cubicBezTo>
                  <a:pt x="3" y="1"/>
                  <a:pt x="3" y="1"/>
                  <a:pt x="3" y="1"/>
                </a:cubicBezTo>
                <a:cubicBezTo>
                  <a:pt x="0" y="3"/>
                  <a:pt x="0" y="3"/>
                  <a:pt x="0" y="3"/>
                </a:cubicBezTo>
                <a:cubicBezTo>
                  <a:pt x="2" y="5"/>
                  <a:pt x="2" y="5"/>
                  <a:pt x="2" y="5"/>
                </a:cubicBezTo>
                <a:cubicBezTo>
                  <a:pt x="2" y="9"/>
                  <a:pt x="2" y="9"/>
                  <a:pt x="2" y="9"/>
                </a:cubicBezTo>
                <a:cubicBezTo>
                  <a:pt x="0" y="13"/>
                  <a:pt x="0" y="13"/>
                  <a:pt x="0" y="13"/>
                </a:cubicBezTo>
                <a:cubicBezTo>
                  <a:pt x="1" y="19"/>
                  <a:pt x="1" y="19"/>
                  <a:pt x="1" y="19"/>
                </a:cubicBezTo>
                <a:cubicBezTo>
                  <a:pt x="12" y="24"/>
                  <a:pt x="12" y="24"/>
                  <a:pt x="12" y="24"/>
                </a:cubicBezTo>
                <a:cubicBezTo>
                  <a:pt x="12" y="27"/>
                  <a:pt x="12" y="27"/>
                  <a:pt x="12" y="27"/>
                </a:cubicBezTo>
                <a:cubicBezTo>
                  <a:pt x="17" y="30"/>
                  <a:pt x="17" y="30"/>
                  <a:pt x="17" y="30"/>
                </a:cubicBezTo>
                <a:cubicBezTo>
                  <a:pt x="17" y="29"/>
                  <a:pt x="18" y="29"/>
                  <a:pt x="18" y="29"/>
                </a:cubicBezTo>
                <a:cubicBezTo>
                  <a:pt x="22" y="23"/>
                  <a:pt x="22" y="23"/>
                  <a:pt x="22" y="23"/>
                </a:cubicBezTo>
                <a:cubicBezTo>
                  <a:pt x="25" y="20"/>
                  <a:pt x="25" y="20"/>
                  <a:pt x="25" y="20"/>
                </a:cubicBezTo>
                <a:cubicBezTo>
                  <a:pt x="23" y="17"/>
                  <a:pt x="23" y="17"/>
                  <a:pt x="23" y="17"/>
                </a:cubicBezTo>
                <a:lnTo>
                  <a:pt x="23" y="7"/>
                </a:lnTo>
                <a:close/>
              </a:path>
            </a:pathLst>
          </a:custGeom>
          <a:solidFill>
            <a:schemeClr val="bg1"/>
          </a:solidFill>
          <a:ln w="9525">
            <a:solidFill>
              <a:schemeClr val="bg2"/>
            </a:solidFill>
            <a:round/>
            <a:headEnd/>
            <a:tailEnd/>
          </a:ln>
        </p:spPr>
        <p:txBody>
          <a:bodyPr/>
          <a:lstStyle/>
          <a:p>
            <a:endParaRPr lang="en-US"/>
          </a:p>
        </p:txBody>
      </p:sp>
      <p:sp>
        <p:nvSpPr>
          <p:cNvPr id="116" name="Freeform 380"/>
          <p:cNvSpPr>
            <a:spLocks/>
          </p:cNvSpPr>
          <p:nvPr/>
        </p:nvSpPr>
        <p:spPr bwMode="auto">
          <a:xfrm>
            <a:off x="5122863" y="5040313"/>
            <a:ext cx="188912" cy="179387"/>
          </a:xfrm>
          <a:custGeom>
            <a:avLst/>
            <a:gdLst/>
            <a:ahLst/>
            <a:cxnLst>
              <a:cxn ang="0">
                <a:pos x="9" y="5"/>
              </a:cxn>
              <a:cxn ang="0">
                <a:pos x="6" y="8"/>
              </a:cxn>
              <a:cxn ang="0">
                <a:pos x="2" y="7"/>
              </a:cxn>
              <a:cxn ang="0">
                <a:pos x="0" y="8"/>
              </a:cxn>
              <a:cxn ang="0">
                <a:pos x="1" y="8"/>
              </a:cxn>
              <a:cxn ang="0">
                <a:pos x="3" y="12"/>
              </a:cxn>
              <a:cxn ang="0">
                <a:pos x="6" y="16"/>
              </a:cxn>
              <a:cxn ang="0">
                <a:pos x="8" y="16"/>
              </a:cxn>
              <a:cxn ang="0">
                <a:pos x="9" y="20"/>
              </a:cxn>
              <a:cxn ang="0">
                <a:pos x="14" y="22"/>
              </a:cxn>
              <a:cxn ang="0">
                <a:pos x="20" y="23"/>
              </a:cxn>
              <a:cxn ang="0">
                <a:pos x="22" y="20"/>
              </a:cxn>
              <a:cxn ang="0">
                <a:pos x="24" y="12"/>
              </a:cxn>
              <a:cxn ang="0">
                <a:pos x="24" y="7"/>
              </a:cxn>
              <a:cxn ang="0">
                <a:pos x="24" y="3"/>
              </a:cxn>
              <a:cxn ang="0">
                <a:pos x="16" y="0"/>
              </a:cxn>
              <a:cxn ang="0">
                <a:pos x="13" y="1"/>
              </a:cxn>
              <a:cxn ang="0">
                <a:pos x="9" y="5"/>
              </a:cxn>
            </a:cxnLst>
            <a:rect l="0" t="0" r="r" b="b"/>
            <a:pathLst>
              <a:path w="24" h="23">
                <a:moveTo>
                  <a:pt x="9" y="5"/>
                </a:moveTo>
                <a:cubicBezTo>
                  <a:pt x="9" y="5"/>
                  <a:pt x="6" y="8"/>
                  <a:pt x="6" y="8"/>
                </a:cubicBezTo>
                <a:cubicBezTo>
                  <a:pt x="5" y="8"/>
                  <a:pt x="2" y="7"/>
                  <a:pt x="2" y="7"/>
                </a:cubicBezTo>
                <a:cubicBezTo>
                  <a:pt x="0" y="8"/>
                  <a:pt x="0" y="8"/>
                  <a:pt x="0" y="8"/>
                </a:cubicBezTo>
                <a:cubicBezTo>
                  <a:pt x="1" y="8"/>
                  <a:pt x="1" y="8"/>
                  <a:pt x="1" y="8"/>
                </a:cubicBezTo>
                <a:cubicBezTo>
                  <a:pt x="3" y="12"/>
                  <a:pt x="3" y="12"/>
                  <a:pt x="3" y="12"/>
                </a:cubicBezTo>
                <a:cubicBezTo>
                  <a:pt x="6" y="16"/>
                  <a:pt x="6" y="16"/>
                  <a:pt x="6" y="16"/>
                </a:cubicBezTo>
                <a:cubicBezTo>
                  <a:pt x="8" y="16"/>
                  <a:pt x="8" y="16"/>
                  <a:pt x="8" y="16"/>
                </a:cubicBezTo>
                <a:cubicBezTo>
                  <a:pt x="9" y="20"/>
                  <a:pt x="9" y="20"/>
                  <a:pt x="9" y="20"/>
                </a:cubicBezTo>
                <a:cubicBezTo>
                  <a:pt x="14" y="22"/>
                  <a:pt x="14" y="22"/>
                  <a:pt x="14" y="22"/>
                </a:cubicBezTo>
                <a:cubicBezTo>
                  <a:pt x="20" y="23"/>
                  <a:pt x="20" y="23"/>
                  <a:pt x="20" y="23"/>
                </a:cubicBezTo>
                <a:cubicBezTo>
                  <a:pt x="22" y="20"/>
                  <a:pt x="22" y="20"/>
                  <a:pt x="22" y="20"/>
                </a:cubicBezTo>
                <a:cubicBezTo>
                  <a:pt x="24" y="12"/>
                  <a:pt x="24" y="12"/>
                  <a:pt x="24" y="12"/>
                </a:cubicBezTo>
                <a:cubicBezTo>
                  <a:pt x="24" y="7"/>
                  <a:pt x="24" y="7"/>
                  <a:pt x="24" y="7"/>
                </a:cubicBezTo>
                <a:cubicBezTo>
                  <a:pt x="24" y="3"/>
                  <a:pt x="24" y="3"/>
                  <a:pt x="24" y="3"/>
                </a:cubicBezTo>
                <a:cubicBezTo>
                  <a:pt x="16" y="0"/>
                  <a:pt x="16" y="0"/>
                  <a:pt x="16" y="0"/>
                </a:cubicBezTo>
                <a:cubicBezTo>
                  <a:pt x="13" y="1"/>
                  <a:pt x="13" y="1"/>
                  <a:pt x="13" y="1"/>
                </a:cubicBezTo>
                <a:lnTo>
                  <a:pt x="9" y="5"/>
                </a:lnTo>
                <a:close/>
              </a:path>
            </a:pathLst>
          </a:custGeom>
          <a:solidFill>
            <a:schemeClr val="bg1"/>
          </a:solidFill>
          <a:ln w="9525">
            <a:solidFill>
              <a:schemeClr val="bg2"/>
            </a:solidFill>
            <a:round/>
            <a:headEnd/>
            <a:tailEnd/>
          </a:ln>
        </p:spPr>
        <p:txBody>
          <a:bodyPr/>
          <a:lstStyle/>
          <a:p>
            <a:endParaRPr lang="en-US"/>
          </a:p>
        </p:txBody>
      </p:sp>
      <p:sp>
        <p:nvSpPr>
          <p:cNvPr id="117" name="Freeform 381"/>
          <p:cNvSpPr>
            <a:spLocks/>
          </p:cNvSpPr>
          <p:nvPr/>
        </p:nvSpPr>
        <p:spPr bwMode="auto">
          <a:xfrm>
            <a:off x="5053013" y="4557713"/>
            <a:ext cx="338137" cy="544512"/>
          </a:xfrm>
          <a:custGeom>
            <a:avLst/>
            <a:gdLst/>
            <a:ahLst/>
            <a:cxnLst>
              <a:cxn ang="0">
                <a:pos x="27" y="6"/>
              </a:cxn>
              <a:cxn ang="0">
                <a:pos x="23" y="13"/>
              </a:cxn>
              <a:cxn ang="0">
                <a:pos x="21" y="20"/>
              </a:cxn>
              <a:cxn ang="0">
                <a:pos x="22" y="26"/>
              </a:cxn>
              <a:cxn ang="0">
                <a:pos x="23" y="32"/>
              </a:cxn>
              <a:cxn ang="0">
                <a:pos x="25" y="38"/>
              </a:cxn>
              <a:cxn ang="0">
                <a:pos x="22" y="39"/>
              </a:cxn>
              <a:cxn ang="0">
                <a:pos x="21" y="45"/>
              </a:cxn>
              <a:cxn ang="0">
                <a:pos x="20" y="48"/>
              </a:cxn>
              <a:cxn ang="0">
                <a:pos x="23" y="52"/>
              </a:cxn>
              <a:cxn ang="0">
                <a:pos x="23" y="54"/>
              </a:cxn>
              <a:cxn ang="0">
                <a:pos x="17" y="51"/>
              </a:cxn>
              <a:cxn ang="0">
                <a:pos x="11" y="48"/>
              </a:cxn>
              <a:cxn ang="0">
                <a:pos x="6" y="48"/>
              </a:cxn>
              <a:cxn ang="0">
                <a:pos x="6" y="52"/>
              </a:cxn>
              <a:cxn ang="0">
                <a:pos x="0" y="53"/>
              </a:cxn>
              <a:cxn ang="0">
                <a:pos x="0" y="64"/>
              </a:cxn>
              <a:cxn ang="0">
                <a:pos x="2" y="68"/>
              </a:cxn>
              <a:cxn ang="0">
                <a:pos x="6" y="68"/>
              </a:cxn>
              <a:cxn ang="0">
                <a:pos x="8" y="69"/>
              </a:cxn>
              <a:cxn ang="0">
                <a:pos x="7" y="69"/>
              </a:cxn>
              <a:cxn ang="0">
                <a:pos x="9" y="70"/>
              </a:cxn>
              <a:cxn ang="0">
                <a:pos x="11" y="69"/>
              </a:cxn>
              <a:cxn ang="0">
                <a:pos x="15" y="70"/>
              </a:cxn>
              <a:cxn ang="0">
                <a:pos x="18" y="67"/>
              </a:cxn>
              <a:cxn ang="0">
                <a:pos x="22" y="63"/>
              </a:cxn>
              <a:cxn ang="0">
                <a:pos x="25" y="62"/>
              </a:cxn>
              <a:cxn ang="0">
                <a:pos x="24" y="62"/>
              </a:cxn>
              <a:cxn ang="0">
                <a:pos x="24" y="61"/>
              </a:cxn>
              <a:cxn ang="0">
                <a:pos x="33" y="57"/>
              </a:cxn>
              <a:cxn ang="0">
                <a:pos x="37" y="59"/>
              </a:cxn>
              <a:cxn ang="0">
                <a:pos x="39" y="62"/>
              </a:cxn>
              <a:cxn ang="0">
                <a:pos x="40" y="64"/>
              </a:cxn>
              <a:cxn ang="0">
                <a:pos x="43" y="62"/>
              </a:cxn>
              <a:cxn ang="0">
                <a:pos x="43" y="59"/>
              </a:cxn>
              <a:cxn ang="0">
                <a:pos x="40" y="54"/>
              </a:cxn>
              <a:cxn ang="0">
                <a:pos x="40" y="49"/>
              </a:cxn>
              <a:cxn ang="0">
                <a:pos x="41" y="49"/>
              </a:cxn>
              <a:cxn ang="0">
                <a:pos x="39" y="44"/>
              </a:cxn>
              <a:cxn ang="0">
                <a:pos x="38" y="42"/>
              </a:cxn>
              <a:cxn ang="0">
                <a:pos x="33" y="41"/>
              </a:cxn>
              <a:cxn ang="0">
                <a:pos x="28" y="39"/>
              </a:cxn>
              <a:cxn ang="0">
                <a:pos x="26" y="34"/>
              </a:cxn>
              <a:cxn ang="0">
                <a:pos x="24" y="26"/>
              </a:cxn>
              <a:cxn ang="0">
                <a:pos x="26" y="23"/>
              </a:cxn>
              <a:cxn ang="0">
                <a:pos x="25" y="16"/>
              </a:cxn>
              <a:cxn ang="0">
                <a:pos x="30" y="16"/>
              </a:cxn>
              <a:cxn ang="0">
                <a:pos x="32" y="20"/>
              </a:cxn>
              <a:cxn ang="0">
                <a:pos x="36" y="20"/>
              </a:cxn>
              <a:cxn ang="0">
                <a:pos x="36" y="17"/>
              </a:cxn>
              <a:cxn ang="0">
                <a:pos x="37" y="15"/>
              </a:cxn>
              <a:cxn ang="0">
                <a:pos x="38" y="16"/>
              </a:cxn>
              <a:cxn ang="0">
                <a:pos x="37" y="10"/>
              </a:cxn>
              <a:cxn ang="0">
                <a:pos x="39" y="6"/>
              </a:cxn>
              <a:cxn ang="0">
                <a:pos x="39" y="2"/>
              </a:cxn>
              <a:cxn ang="0">
                <a:pos x="37" y="0"/>
              </a:cxn>
              <a:cxn ang="0">
                <a:pos x="35" y="0"/>
              </a:cxn>
              <a:cxn ang="0">
                <a:pos x="28" y="1"/>
              </a:cxn>
              <a:cxn ang="0">
                <a:pos x="27" y="0"/>
              </a:cxn>
              <a:cxn ang="0">
                <a:pos x="27" y="5"/>
              </a:cxn>
              <a:cxn ang="0">
                <a:pos x="27" y="6"/>
              </a:cxn>
            </a:cxnLst>
            <a:rect l="0" t="0" r="r" b="b"/>
            <a:pathLst>
              <a:path w="43" h="70">
                <a:moveTo>
                  <a:pt x="27" y="6"/>
                </a:moveTo>
                <a:cubicBezTo>
                  <a:pt x="23" y="13"/>
                  <a:pt x="23" y="13"/>
                  <a:pt x="23" y="13"/>
                </a:cubicBezTo>
                <a:cubicBezTo>
                  <a:pt x="21" y="20"/>
                  <a:pt x="21" y="20"/>
                  <a:pt x="21" y="20"/>
                </a:cubicBezTo>
                <a:cubicBezTo>
                  <a:pt x="22" y="26"/>
                  <a:pt x="22" y="26"/>
                  <a:pt x="22" y="26"/>
                </a:cubicBezTo>
                <a:cubicBezTo>
                  <a:pt x="23" y="32"/>
                  <a:pt x="23" y="32"/>
                  <a:pt x="23" y="32"/>
                </a:cubicBezTo>
                <a:cubicBezTo>
                  <a:pt x="25" y="38"/>
                  <a:pt x="25" y="38"/>
                  <a:pt x="25" y="38"/>
                </a:cubicBezTo>
                <a:cubicBezTo>
                  <a:pt x="22" y="39"/>
                  <a:pt x="22" y="39"/>
                  <a:pt x="22" y="39"/>
                </a:cubicBezTo>
                <a:cubicBezTo>
                  <a:pt x="21" y="45"/>
                  <a:pt x="21" y="45"/>
                  <a:pt x="21" y="45"/>
                </a:cubicBezTo>
                <a:cubicBezTo>
                  <a:pt x="20" y="48"/>
                  <a:pt x="20" y="48"/>
                  <a:pt x="20" y="48"/>
                </a:cubicBezTo>
                <a:cubicBezTo>
                  <a:pt x="23" y="52"/>
                  <a:pt x="23" y="52"/>
                  <a:pt x="23" y="52"/>
                </a:cubicBezTo>
                <a:cubicBezTo>
                  <a:pt x="23" y="54"/>
                  <a:pt x="23" y="54"/>
                  <a:pt x="23" y="54"/>
                </a:cubicBezTo>
                <a:cubicBezTo>
                  <a:pt x="17" y="51"/>
                  <a:pt x="17" y="51"/>
                  <a:pt x="17" y="51"/>
                </a:cubicBezTo>
                <a:cubicBezTo>
                  <a:pt x="11" y="48"/>
                  <a:pt x="11" y="48"/>
                  <a:pt x="11" y="48"/>
                </a:cubicBezTo>
                <a:cubicBezTo>
                  <a:pt x="6" y="48"/>
                  <a:pt x="6" y="48"/>
                  <a:pt x="6" y="48"/>
                </a:cubicBezTo>
                <a:cubicBezTo>
                  <a:pt x="6" y="52"/>
                  <a:pt x="6" y="52"/>
                  <a:pt x="6" y="52"/>
                </a:cubicBezTo>
                <a:cubicBezTo>
                  <a:pt x="0" y="53"/>
                  <a:pt x="0" y="53"/>
                  <a:pt x="0" y="53"/>
                </a:cubicBezTo>
                <a:cubicBezTo>
                  <a:pt x="0" y="64"/>
                  <a:pt x="0" y="64"/>
                  <a:pt x="0" y="64"/>
                </a:cubicBezTo>
                <a:cubicBezTo>
                  <a:pt x="2" y="68"/>
                  <a:pt x="2" y="68"/>
                  <a:pt x="2" y="68"/>
                </a:cubicBezTo>
                <a:cubicBezTo>
                  <a:pt x="6" y="68"/>
                  <a:pt x="6" y="68"/>
                  <a:pt x="6" y="68"/>
                </a:cubicBezTo>
                <a:cubicBezTo>
                  <a:pt x="8" y="69"/>
                  <a:pt x="8" y="69"/>
                  <a:pt x="8" y="69"/>
                </a:cubicBezTo>
                <a:cubicBezTo>
                  <a:pt x="7" y="69"/>
                  <a:pt x="7" y="69"/>
                  <a:pt x="7" y="69"/>
                </a:cubicBezTo>
                <a:cubicBezTo>
                  <a:pt x="9" y="70"/>
                  <a:pt x="9" y="70"/>
                  <a:pt x="9" y="70"/>
                </a:cubicBezTo>
                <a:cubicBezTo>
                  <a:pt x="11" y="69"/>
                  <a:pt x="11" y="69"/>
                  <a:pt x="11" y="69"/>
                </a:cubicBezTo>
                <a:cubicBezTo>
                  <a:pt x="11" y="69"/>
                  <a:pt x="14" y="70"/>
                  <a:pt x="15" y="70"/>
                </a:cubicBezTo>
                <a:cubicBezTo>
                  <a:pt x="15" y="70"/>
                  <a:pt x="18" y="67"/>
                  <a:pt x="18" y="67"/>
                </a:cubicBezTo>
                <a:cubicBezTo>
                  <a:pt x="22" y="63"/>
                  <a:pt x="22" y="63"/>
                  <a:pt x="22" y="63"/>
                </a:cubicBezTo>
                <a:cubicBezTo>
                  <a:pt x="25" y="62"/>
                  <a:pt x="25" y="62"/>
                  <a:pt x="25" y="62"/>
                </a:cubicBezTo>
                <a:cubicBezTo>
                  <a:pt x="24" y="62"/>
                  <a:pt x="24" y="62"/>
                  <a:pt x="24" y="62"/>
                </a:cubicBezTo>
                <a:cubicBezTo>
                  <a:pt x="24" y="61"/>
                  <a:pt x="24" y="61"/>
                  <a:pt x="24" y="61"/>
                </a:cubicBezTo>
                <a:cubicBezTo>
                  <a:pt x="33" y="57"/>
                  <a:pt x="33" y="57"/>
                  <a:pt x="33" y="57"/>
                </a:cubicBezTo>
                <a:cubicBezTo>
                  <a:pt x="37" y="59"/>
                  <a:pt x="37" y="59"/>
                  <a:pt x="37" y="59"/>
                </a:cubicBezTo>
                <a:cubicBezTo>
                  <a:pt x="39" y="62"/>
                  <a:pt x="39" y="62"/>
                  <a:pt x="39" y="62"/>
                </a:cubicBezTo>
                <a:cubicBezTo>
                  <a:pt x="40" y="64"/>
                  <a:pt x="40" y="64"/>
                  <a:pt x="40" y="64"/>
                </a:cubicBezTo>
                <a:cubicBezTo>
                  <a:pt x="43" y="62"/>
                  <a:pt x="43" y="62"/>
                  <a:pt x="43" y="62"/>
                </a:cubicBezTo>
                <a:cubicBezTo>
                  <a:pt x="43" y="59"/>
                  <a:pt x="43" y="59"/>
                  <a:pt x="43" y="59"/>
                </a:cubicBezTo>
                <a:cubicBezTo>
                  <a:pt x="40" y="54"/>
                  <a:pt x="40" y="54"/>
                  <a:pt x="40" y="54"/>
                </a:cubicBezTo>
                <a:cubicBezTo>
                  <a:pt x="40" y="49"/>
                  <a:pt x="40" y="49"/>
                  <a:pt x="40" y="49"/>
                </a:cubicBezTo>
                <a:cubicBezTo>
                  <a:pt x="41" y="49"/>
                  <a:pt x="41" y="49"/>
                  <a:pt x="41" y="49"/>
                </a:cubicBezTo>
                <a:cubicBezTo>
                  <a:pt x="39" y="44"/>
                  <a:pt x="39" y="44"/>
                  <a:pt x="39" y="44"/>
                </a:cubicBezTo>
                <a:cubicBezTo>
                  <a:pt x="38" y="42"/>
                  <a:pt x="38" y="42"/>
                  <a:pt x="38" y="42"/>
                </a:cubicBezTo>
                <a:cubicBezTo>
                  <a:pt x="38" y="42"/>
                  <a:pt x="33" y="41"/>
                  <a:pt x="33" y="41"/>
                </a:cubicBezTo>
                <a:cubicBezTo>
                  <a:pt x="32" y="41"/>
                  <a:pt x="28" y="39"/>
                  <a:pt x="28" y="39"/>
                </a:cubicBezTo>
                <a:cubicBezTo>
                  <a:pt x="26" y="34"/>
                  <a:pt x="26" y="34"/>
                  <a:pt x="26" y="34"/>
                </a:cubicBezTo>
                <a:cubicBezTo>
                  <a:pt x="24" y="26"/>
                  <a:pt x="24" y="26"/>
                  <a:pt x="24" y="26"/>
                </a:cubicBezTo>
                <a:cubicBezTo>
                  <a:pt x="26" y="23"/>
                  <a:pt x="26" y="23"/>
                  <a:pt x="26" y="23"/>
                </a:cubicBezTo>
                <a:cubicBezTo>
                  <a:pt x="25" y="16"/>
                  <a:pt x="25" y="16"/>
                  <a:pt x="25" y="16"/>
                </a:cubicBezTo>
                <a:cubicBezTo>
                  <a:pt x="30" y="16"/>
                  <a:pt x="30" y="16"/>
                  <a:pt x="30" y="16"/>
                </a:cubicBezTo>
                <a:cubicBezTo>
                  <a:pt x="32" y="20"/>
                  <a:pt x="32" y="20"/>
                  <a:pt x="32" y="20"/>
                </a:cubicBezTo>
                <a:cubicBezTo>
                  <a:pt x="36" y="20"/>
                  <a:pt x="36" y="20"/>
                  <a:pt x="36" y="20"/>
                </a:cubicBezTo>
                <a:cubicBezTo>
                  <a:pt x="36" y="17"/>
                  <a:pt x="36" y="17"/>
                  <a:pt x="36" y="17"/>
                </a:cubicBezTo>
                <a:cubicBezTo>
                  <a:pt x="37" y="15"/>
                  <a:pt x="37" y="15"/>
                  <a:pt x="37" y="15"/>
                </a:cubicBezTo>
                <a:cubicBezTo>
                  <a:pt x="38" y="16"/>
                  <a:pt x="38" y="16"/>
                  <a:pt x="38" y="16"/>
                </a:cubicBezTo>
                <a:cubicBezTo>
                  <a:pt x="37" y="10"/>
                  <a:pt x="37" y="10"/>
                  <a:pt x="37" y="10"/>
                </a:cubicBezTo>
                <a:cubicBezTo>
                  <a:pt x="39" y="6"/>
                  <a:pt x="39" y="6"/>
                  <a:pt x="39" y="6"/>
                </a:cubicBezTo>
                <a:cubicBezTo>
                  <a:pt x="39" y="2"/>
                  <a:pt x="39" y="2"/>
                  <a:pt x="39" y="2"/>
                </a:cubicBezTo>
                <a:cubicBezTo>
                  <a:pt x="37" y="0"/>
                  <a:pt x="37" y="0"/>
                  <a:pt x="37" y="0"/>
                </a:cubicBezTo>
                <a:cubicBezTo>
                  <a:pt x="35" y="0"/>
                  <a:pt x="35" y="0"/>
                  <a:pt x="35" y="0"/>
                </a:cubicBezTo>
                <a:cubicBezTo>
                  <a:pt x="28" y="1"/>
                  <a:pt x="28" y="1"/>
                  <a:pt x="28" y="1"/>
                </a:cubicBezTo>
                <a:cubicBezTo>
                  <a:pt x="27" y="0"/>
                  <a:pt x="27" y="0"/>
                  <a:pt x="27" y="0"/>
                </a:cubicBezTo>
                <a:cubicBezTo>
                  <a:pt x="27" y="5"/>
                  <a:pt x="27" y="5"/>
                  <a:pt x="27" y="5"/>
                </a:cubicBezTo>
                <a:lnTo>
                  <a:pt x="27" y="6"/>
                </a:lnTo>
                <a:close/>
              </a:path>
            </a:pathLst>
          </a:custGeom>
          <a:solidFill>
            <a:schemeClr val="bg1"/>
          </a:solidFill>
          <a:ln w="9525">
            <a:solidFill>
              <a:schemeClr val="bg2"/>
            </a:solidFill>
            <a:round/>
            <a:headEnd/>
            <a:tailEnd/>
          </a:ln>
        </p:spPr>
        <p:txBody>
          <a:bodyPr/>
          <a:lstStyle/>
          <a:p>
            <a:endParaRPr lang="en-US"/>
          </a:p>
        </p:txBody>
      </p:sp>
      <p:sp>
        <p:nvSpPr>
          <p:cNvPr id="118" name="Freeform 382"/>
          <p:cNvSpPr>
            <a:spLocks/>
          </p:cNvSpPr>
          <p:nvPr/>
        </p:nvSpPr>
        <p:spPr bwMode="auto">
          <a:xfrm>
            <a:off x="4379913" y="4275138"/>
            <a:ext cx="187325" cy="141287"/>
          </a:xfrm>
          <a:custGeom>
            <a:avLst/>
            <a:gdLst/>
            <a:ahLst/>
            <a:cxnLst>
              <a:cxn ang="0">
                <a:pos x="114" y="79"/>
              </a:cxn>
              <a:cxn ang="0">
                <a:pos x="120" y="79"/>
              </a:cxn>
              <a:cxn ang="0">
                <a:pos x="138" y="55"/>
              </a:cxn>
              <a:cxn ang="0">
                <a:pos x="144" y="49"/>
              </a:cxn>
              <a:cxn ang="0">
                <a:pos x="132" y="49"/>
              </a:cxn>
              <a:cxn ang="0">
                <a:pos x="108" y="25"/>
              </a:cxn>
              <a:cxn ang="0">
                <a:pos x="96" y="0"/>
              </a:cxn>
              <a:cxn ang="0">
                <a:pos x="90" y="0"/>
              </a:cxn>
              <a:cxn ang="0">
                <a:pos x="54" y="19"/>
              </a:cxn>
              <a:cxn ang="0">
                <a:pos x="24" y="43"/>
              </a:cxn>
              <a:cxn ang="0">
                <a:pos x="6" y="67"/>
              </a:cxn>
              <a:cxn ang="0">
                <a:pos x="0" y="85"/>
              </a:cxn>
              <a:cxn ang="0">
                <a:pos x="0" y="97"/>
              </a:cxn>
              <a:cxn ang="0">
                <a:pos x="6" y="109"/>
              </a:cxn>
              <a:cxn ang="0">
                <a:pos x="36" y="103"/>
              </a:cxn>
              <a:cxn ang="0">
                <a:pos x="36" y="109"/>
              </a:cxn>
              <a:cxn ang="0">
                <a:pos x="42" y="85"/>
              </a:cxn>
              <a:cxn ang="0">
                <a:pos x="72" y="85"/>
              </a:cxn>
              <a:cxn ang="0">
                <a:pos x="96" y="85"/>
              </a:cxn>
              <a:cxn ang="0">
                <a:pos x="114" y="79"/>
              </a:cxn>
            </a:cxnLst>
            <a:rect l="0" t="0" r="r" b="b"/>
            <a:pathLst>
              <a:path w="144" h="109">
                <a:moveTo>
                  <a:pt x="114" y="79"/>
                </a:moveTo>
                <a:lnTo>
                  <a:pt x="120" y="79"/>
                </a:lnTo>
                <a:lnTo>
                  <a:pt x="138" y="55"/>
                </a:lnTo>
                <a:lnTo>
                  <a:pt x="144" y="49"/>
                </a:lnTo>
                <a:lnTo>
                  <a:pt x="132" y="49"/>
                </a:lnTo>
                <a:lnTo>
                  <a:pt x="108" y="25"/>
                </a:lnTo>
                <a:lnTo>
                  <a:pt x="96" y="0"/>
                </a:lnTo>
                <a:lnTo>
                  <a:pt x="90" y="0"/>
                </a:lnTo>
                <a:lnTo>
                  <a:pt x="54" y="19"/>
                </a:lnTo>
                <a:lnTo>
                  <a:pt x="24" y="43"/>
                </a:lnTo>
                <a:lnTo>
                  <a:pt x="6" y="67"/>
                </a:lnTo>
                <a:lnTo>
                  <a:pt x="0" y="85"/>
                </a:lnTo>
                <a:lnTo>
                  <a:pt x="0" y="97"/>
                </a:lnTo>
                <a:lnTo>
                  <a:pt x="6" y="109"/>
                </a:lnTo>
                <a:lnTo>
                  <a:pt x="36" y="103"/>
                </a:lnTo>
                <a:lnTo>
                  <a:pt x="36" y="109"/>
                </a:lnTo>
                <a:lnTo>
                  <a:pt x="42" y="85"/>
                </a:lnTo>
                <a:lnTo>
                  <a:pt x="72" y="85"/>
                </a:lnTo>
                <a:lnTo>
                  <a:pt x="96" y="85"/>
                </a:lnTo>
                <a:lnTo>
                  <a:pt x="114" y="79"/>
                </a:lnTo>
                <a:close/>
              </a:path>
            </a:pathLst>
          </a:custGeom>
          <a:solidFill>
            <a:schemeClr val="bg1"/>
          </a:solidFill>
          <a:ln w="9525">
            <a:solidFill>
              <a:schemeClr val="bg2"/>
            </a:solidFill>
            <a:round/>
            <a:headEnd/>
            <a:tailEnd/>
          </a:ln>
        </p:spPr>
        <p:txBody>
          <a:bodyPr/>
          <a:lstStyle/>
          <a:p>
            <a:endParaRPr lang="en-US"/>
          </a:p>
        </p:txBody>
      </p:sp>
      <p:sp>
        <p:nvSpPr>
          <p:cNvPr id="119" name="Freeform 383"/>
          <p:cNvSpPr>
            <a:spLocks/>
          </p:cNvSpPr>
          <p:nvPr/>
        </p:nvSpPr>
        <p:spPr bwMode="auto">
          <a:xfrm>
            <a:off x="4379913" y="4275138"/>
            <a:ext cx="187325" cy="141287"/>
          </a:xfrm>
          <a:custGeom>
            <a:avLst/>
            <a:gdLst/>
            <a:ahLst/>
            <a:cxnLst>
              <a:cxn ang="0">
                <a:pos x="114" y="79"/>
              </a:cxn>
              <a:cxn ang="0">
                <a:pos x="120" y="79"/>
              </a:cxn>
              <a:cxn ang="0">
                <a:pos x="138" y="55"/>
              </a:cxn>
              <a:cxn ang="0">
                <a:pos x="144" y="49"/>
              </a:cxn>
              <a:cxn ang="0">
                <a:pos x="132" y="49"/>
              </a:cxn>
              <a:cxn ang="0">
                <a:pos x="108" y="25"/>
              </a:cxn>
              <a:cxn ang="0">
                <a:pos x="96" y="0"/>
              </a:cxn>
              <a:cxn ang="0">
                <a:pos x="90" y="0"/>
              </a:cxn>
              <a:cxn ang="0">
                <a:pos x="54" y="19"/>
              </a:cxn>
              <a:cxn ang="0">
                <a:pos x="24" y="43"/>
              </a:cxn>
              <a:cxn ang="0">
                <a:pos x="6" y="67"/>
              </a:cxn>
              <a:cxn ang="0">
                <a:pos x="0" y="85"/>
              </a:cxn>
              <a:cxn ang="0">
                <a:pos x="0" y="97"/>
              </a:cxn>
              <a:cxn ang="0">
                <a:pos x="6" y="109"/>
              </a:cxn>
              <a:cxn ang="0">
                <a:pos x="36" y="103"/>
              </a:cxn>
              <a:cxn ang="0">
                <a:pos x="36" y="109"/>
              </a:cxn>
              <a:cxn ang="0">
                <a:pos x="42" y="85"/>
              </a:cxn>
              <a:cxn ang="0">
                <a:pos x="72" y="85"/>
              </a:cxn>
              <a:cxn ang="0">
                <a:pos x="96" y="85"/>
              </a:cxn>
            </a:cxnLst>
            <a:rect l="0" t="0" r="r" b="b"/>
            <a:pathLst>
              <a:path w="144" h="109">
                <a:moveTo>
                  <a:pt x="114" y="79"/>
                </a:moveTo>
                <a:lnTo>
                  <a:pt x="120" y="79"/>
                </a:lnTo>
                <a:lnTo>
                  <a:pt x="138" y="55"/>
                </a:lnTo>
                <a:lnTo>
                  <a:pt x="144" y="49"/>
                </a:lnTo>
                <a:lnTo>
                  <a:pt x="132" y="49"/>
                </a:lnTo>
                <a:lnTo>
                  <a:pt x="108" y="25"/>
                </a:lnTo>
                <a:lnTo>
                  <a:pt x="96" y="0"/>
                </a:lnTo>
                <a:lnTo>
                  <a:pt x="90" y="0"/>
                </a:lnTo>
                <a:lnTo>
                  <a:pt x="54" y="19"/>
                </a:lnTo>
                <a:lnTo>
                  <a:pt x="24" y="43"/>
                </a:lnTo>
                <a:lnTo>
                  <a:pt x="6" y="67"/>
                </a:lnTo>
                <a:lnTo>
                  <a:pt x="0" y="85"/>
                </a:lnTo>
                <a:lnTo>
                  <a:pt x="0" y="97"/>
                </a:lnTo>
                <a:lnTo>
                  <a:pt x="6" y="109"/>
                </a:lnTo>
                <a:lnTo>
                  <a:pt x="36" y="103"/>
                </a:lnTo>
                <a:lnTo>
                  <a:pt x="36" y="109"/>
                </a:lnTo>
                <a:lnTo>
                  <a:pt x="42" y="85"/>
                </a:lnTo>
                <a:lnTo>
                  <a:pt x="72" y="85"/>
                </a:lnTo>
                <a:lnTo>
                  <a:pt x="96" y="85"/>
                </a:lnTo>
              </a:path>
            </a:pathLst>
          </a:custGeom>
          <a:solidFill>
            <a:schemeClr val="bg1"/>
          </a:solidFill>
          <a:ln w="9525">
            <a:solidFill>
              <a:schemeClr val="bg2"/>
            </a:solidFill>
            <a:round/>
            <a:headEnd/>
            <a:tailEnd/>
          </a:ln>
        </p:spPr>
        <p:txBody>
          <a:bodyPr/>
          <a:lstStyle/>
          <a:p>
            <a:endParaRPr lang="en-US"/>
          </a:p>
        </p:txBody>
      </p:sp>
      <p:sp>
        <p:nvSpPr>
          <p:cNvPr id="120" name="Freeform 384"/>
          <p:cNvSpPr>
            <a:spLocks/>
          </p:cNvSpPr>
          <p:nvPr/>
        </p:nvSpPr>
        <p:spPr bwMode="auto">
          <a:xfrm>
            <a:off x="4503738" y="4378325"/>
            <a:ext cx="23812" cy="6350"/>
          </a:xfrm>
          <a:custGeom>
            <a:avLst/>
            <a:gdLst/>
            <a:ahLst/>
            <a:cxnLst>
              <a:cxn ang="0">
                <a:pos x="0" y="6"/>
              </a:cxn>
              <a:cxn ang="0">
                <a:pos x="6" y="6"/>
              </a:cxn>
              <a:cxn ang="0">
                <a:pos x="18" y="0"/>
              </a:cxn>
              <a:cxn ang="0">
                <a:pos x="0" y="6"/>
              </a:cxn>
            </a:cxnLst>
            <a:rect l="0" t="0" r="r" b="b"/>
            <a:pathLst>
              <a:path w="18" h="6">
                <a:moveTo>
                  <a:pt x="0" y="6"/>
                </a:moveTo>
                <a:lnTo>
                  <a:pt x="6" y="6"/>
                </a:lnTo>
                <a:lnTo>
                  <a:pt x="18" y="0"/>
                </a:lnTo>
                <a:lnTo>
                  <a:pt x="0" y="6"/>
                </a:lnTo>
                <a:close/>
              </a:path>
            </a:pathLst>
          </a:custGeom>
          <a:solidFill>
            <a:schemeClr val="bg1"/>
          </a:solidFill>
          <a:ln w="9525">
            <a:solidFill>
              <a:schemeClr val="bg2"/>
            </a:solidFill>
            <a:round/>
            <a:headEnd/>
            <a:tailEnd/>
          </a:ln>
        </p:spPr>
        <p:txBody>
          <a:bodyPr/>
          <a:lstStyle/>
          <a:p>
            <a:endParaRPr lang="en-US"/>
          </a:p>
        </p:txBody>
      </p:sp>
      <p:sp>
        <p:nvSpPr>
          <p:cNvPr id="121" name="Freeform 385"/>
          <p:cNvSpPr>
            <a:spLocks/>
          </p:cNvSpPr>
          <p:nvPr/>
        </p:nvSpPr>
        <p:spPr bwMode="auto">
          <a:xfrm>
            <a:off x="4503738" y="4378325"/>
            <a:ext cx="23812" cy="6350"/>
          </a:xfrm>
          <a:custGeom>
            <a:avLst/>
            <a:gdLst/>
            <a:ahLst/>
            <a:cxnLst>
              <a:cxn ang="0">
                <a:pos x="0" y="6"/>
              </a:cxn>
              <a:cxn ang="0">
                <a:pos x="6" y="6"/>
              </a:cxn>
              <a:cxn ang="0">
                <a:pos x="18" y="0"/>
              </a:cxn>
            </a:cxnLst>
            <a:rect l="0" t="0" r="r" b="b"/>
            <a:pathLst>
              <a:path w="18" h="6">
                <a:moveTo>
                  <a:pt x="0" y="6"/>
                </a:moveTo>
                <a:lnTo>
                  <a:pt x="6" y="6"/>
                </a:lnTo>
                <a:lnTo>
                  <a:pt x="18" y="0"/>
                </a:lnTo>
              </a:path>
            </a:pathLst>
          </a:custGeom>
          <a:solidFill>
            <a:schemeClr val="bg1"/>
          </a:solidFill>
          <a:ln w="9525">
            <a:solidFill>
              <a:schemeClr val="bg2"/>
            </a:solidFill>
            <a:round/>
            <a:headEnd/>
            <a:tailEnd/>
          </a:ln>
        </p:spPr>
        <p:txBody>
          <a:bodyPr/>
          <a:lstStyle/>
          <a:p>
            <a:endParaRPr lang="en-US"/>
          </a:p>
        </p:txBody>
      </p:sp>
      <p:sp>
        <p:nvSpPr>
          <p:cNvPr id="122" name="Freeform 386"/>
          <p:cNvSpPr>
            <a:spLocks/>
          </p:cNvSpPr>
          <p:nvPr/>
        </p:nvSpPr>
        <p:spPr bwMode="auto">
          <a:xfrm>
            <a:off x="4425950" y="4384675"/>
            <a:ext cx="101600" cy="131763"/>
          </a:xfrm>
          <a:custGeom>
            <a:avLst/>
            <a:gdLst/>
            <a:ahLst/>
            <a:cxnLst>
              <a:cxn ang="0">
                <a:pos x="60" y="6"/>
              </a:cxn>
              <a:cxn ang="0">
                <a:pos x="60" y="0"/>
              </a:cxn>
              <a:cxn ang="0">
                <a:pos x="36" y="0"/>
              </a:cxn>
              <a:cxn ang="0">
                <a:pos x="6" y="0"/>
              </a:cxn>
              <a:cxn ang="0">
                <a:pos x="0" y="24"/>
              </a:cxn>
              <a:cxn ang="0">
                <a:pos x="12" y="42"/>
              </a:cxn>
              <a:cxn ang="0">
                <a:pos x="0" y="66"/>
              </a:cxn>
              <a:cxn ang="0">
                <a:pos x="0" y="84"/>
              </a:cxn>
              <a:cxn ang="0">
                <a:pos x="6" y="102"/>
              </a:cxn>
              <a:cxn ang="0">
                <a:pos x="36" y="102"/>
              </a:cxn>
              <a:cxn ang="0">
                <a:pos x="78" y="90"/>
              </a:cxn>
              <a:cxn ang="0">
                <a:pos x="60" y="36"/>
              </a:cxn>
              <a:cxn ang="0">
                <a:pos x="60" y="6"/>
              </a:cxn>
            </a:cxnLst>
            <a:rect l="0" t="0" r="r" b="b"/>
            <a:pathLst>
              <a:path w="78" h="102">
                <a:moveTo>
                  <a:pt x="60" y="6"/>
                </a:moveTo>
                <a:lnTo>
                  <a:pt x="60" y="0"/>
                </a:lnTo>
                <a:lnTo>
                  <a:pt x="36" y="0"/>
                </a:lnTo>
                <a:lnTo>
                  <a:pt x="6" y="0"/>
                </a:lnTo>
                <a:lnTo>
                  <a:pt x="0" y="24"/>
                </a:lnTo>
                <a:lnTo>
                  <a:pt x="12" y="42"/>
                </a:lnTo>
                <a:lnTo>
                  <a:pt x="0" y="66"/>
                </a:lnTo>
                <a:lnTo>
                  <a:pt x="0" y="84"/>
                </a:lnTo>
                <a:lnTo>
                  <a:pt x="6" y="102"/>
                </a:lnTo>
                <a:lnTo>
                  <a:pt x="36" y="102"/>
                </a:lnTo>
                <a:lnTo>
                  <a:pt x="78" y="90"/>
                </a:lnTo>
                <a:lnTo>
                  <a:pt x="60" y="36"/>
                </a:lnTo>
                <a:lnTo>
                  <a:pt x="60" y="6"/>
                </a:lnTo>
                <a:close/>
              </a:path>
            </a:pathLst>
          </a:custGeom>
          <a:solidFill>
            <a:schemeClr val="bg1"/>
          </a:solidFill>
          <a:ln w="9525">
            <a:solidFill>
              <a:schemeClr val="bg2"/>
            </a:solidFill>
            <a:round/>
            <a:headEnd/>
            <a:tailEnd/>
          </a:ln>
        </p:spPr>
        <p:txBody>
          <a:bodyPr/>
          <a:lstStyle/>
          <a:p>
            <a:endParaRPr lang="en-US"/>
          </a:p>
        </p:txBody>
      </p:sp>
      <p:sp>
        <p:nvSpPr>
          <p:cNvPr id="123" name="Freeform 387"/>
          <p:cNvSpPr>
            <a:spLocks/>
          </p:cNvSpPr>
          <p:nvPr/>
        </p:nvSpPr>
        <p:spPr bwMode="auto">
          <a:xfrm>
            <a:off x="4576763" y="4283075"/>
            <a:ext cx="296862" cy="266700"/>
          </a:xfrm>
          <a:custGeom>
            <a:avLst/>
            <a:gdLst/>
            <a:ahLst/>
            <a:cxnLst>
              <a:cxn ang="0">
                <a:pos x="120" y="151"/>
              </a:cxn>
              <a:cxn ang="0">
                <a:pos x="150" y="163"/>
              </a:cxn>
              <a:cxn ang="0">
                <a:pos x="180" y="121"/>
              </a:cxn>
              <a:cxn ang="0">
                <a:pos x="198" y="73"/>
              </a:cxn>
              <a:cxn ang="0">
                <a:pos x="204" y="55"/>
              </a:cxn>
              <a:cxn ang="0">
                <a:pos x="222" y="49"/>
              </a:cxn>
              <a:cxn ang="0">
                <a:pos x="228" y="31"/>
              </a:cxn>
              <a:cxn ang="0">
                <a:pos x="210" y="25"/>
              </a:cxn>
              <a:cxn ang="0">
                <a:pos x="198" y="7"/>
              </a:cxn>
              <a:cxn ang="0">
                <a:pos x="204" y="0"/>
              </a:cxn>
              <a:cxn ang="0">
                <a:pos x="174" y="25"/>
              </a:cxn>
              <a:cxn ang="0">
                <a:pos x="144" y="31"/>
              </a:cxn>
              <a:cxn ang="0">
                <a:pos x="108" y="31"/>
              </a:cxn>
              <a:cxn ang="0">
                <a:pos x="84" y="43"/>
              </a:cxn>
              <a:cxn ang="0">
                <a:pos x="48" y="31"/>
              </a:cxn>
              <a:cxn ang="0">
                <a:pos x="24" y="31"/>
              </a:cxn>
              <a:cxn ang="0">
                <a:pos x="12" y="49"/>
              </a:cxn>
              <a:cxn ang="0">
                <a:pos x="12" y="67"/>
              </a:cxn>
              <a:cxn ang="0">
                <a:pos x="12" y="91"/>
              </a:cxn>
              <a:cxn ang="0">
                <a:pos x="0" y="133"/>
              </a:cxn>
              <a:cxn ang="0">
                <a:pos x="0" y="163"/>
              </a:cxn>
              <a:cxn ang="0">
                <a:pos x="24" y="163"/>
              </a:cxn>
              <a:cxn ang="0">
                <a:pos x="48" y="193"/>
              </a:cxn>
              <a:cxn ang="0">
                <a:pos x="72" y="199"/>
              </a:cxn>
              <a:cxn ang="0">
                <a:pos x="96" y="205"/>
              </a:cxn>
              <a:cxn ang="0">
                <a:pos x="102" y="175"/>
              </a:cxn>
              <a:cxn ang="0">
                <a:pos x="120" y="151"/>
              </a:cxn>
            </a:cxnLst>
            <a:rect l="0" t="0" r="r" b="b"/>
            <a:pathLst>
              <a:path w="228" h="205">
                <a:moveTo>
                  <a:pt x="120" y="151"/>
                </a:moveTo>
                <a:lnTo>
                  <a:pt x="150" y="163"/>
                </a:lnTo>
                <a:lnTo>
                  <a:pt x="180" y="121"/>
                </a:lnTo>
                <a:lnTo>
                  <a:pt x="198" y="73"/>
                </a:lnTo>
                <a:lnTo>
                  <a:pt x="204" y="55"/>
                </a:lnTo>
                <a:lnTo>
                  <a:pt x="222" y="49"/>
                </a:lnTo>
                <a:lnTo>
                  <a:pt x="228" y="31"/>
                </a:lnTo>
                <a:lnTo>
                  <a:pt x="210" y="25"/>
                </a:lnTo>
                <a:lnTo>
                  <a:pt x="198" y="7"/>
                </a:lnTo>
                <a:lnTo>
                  <a:pt x="204" y="0"/>
                </a:lnTo>
                <a:lnTo>
                  <a:pt x="174" y="25"/>
                </a:lnTo>
                <a:lnTo>
                  <a:pt x="144" y="31"/>
                </a:lnTo>
                <a:lnTo>
                  <a:pt x="108" y="31"/>
                </a:lnTo>
                <a:lnTo>
                  <a:pt x="84" y="43"/>
                </a:lnTo>
                <a:lnTo>
                  <a:pt x="48" y="31"/>
                </a:lnTo>
                <a:lnTo>
                  <a:pt x="24" y="31"/>
                </a:lnTo>
                <a:lnTo>
                  <a:pt x="12" y="49"/>
                </a:lnTo>
                <a:lnTo>
                  <a:pt x="12" y="67"/>
                </a:lnTo>
                <a:lnTo>
                  <a:pt x="12" y="91"/>
                </a:lnTo>
                <a:lnTo>
                  <a:pt x="0" y="133"/>
                </a:lnTo>
                <a:lnTo>
                  <a:pt x="0" y="163"/>
                </a:lnTo>
                <a:lnTo>
                  <a:pt x="24" y="163"/>
                </a:lnTo>
                <a:lnTo>
                  <a:pt x="48" y="193"/>
                </a:lnTo>
                <a:lnTo>
                  <a:pt x="72" y="199"/>
                </a:lnTo>
                <a:lnTo>
                  <a:pt x="96" y="205"/>
                </a:lnTo>
                <a:lnTo>
                  <a:pt x="102" y="175"/>
                </a:lnTo>
                <a:lnTo>
                  <a:pt x="120" y="151"/>
                </a:lnTo>
                <a:close/>
              </a:path>
            </a:pathLst>
          </a:custGeom>
          <a:solidFill>
            <a:schemeClr val="bg1"/>
          </a:solidFill>
          <a:ln w="9525">
            <a:solidFill>
              <a:schemeClr val="bg2"/>
            </a:solidFill>
            <a:round/>
            <a:headEnd/>
            <a:tailEnd/>
          </a:ln>
        </p:spPr>
        <p:txBody>
          <a:bodyPr/>
          <a:lstStyle/>
          <a:p>
            <a:endParaRPr lang="en-US"/>
          </a:p>
        </p:txBody>
      </p:sp>
      <p:sp>
        <p:nvSpPr>
          <p:cNvPr id="124" name="Freeform 388"/>
          <p:cNvSpPr>
            <a:spLocks/>
          </p:cNvSpPr>
          <p:nvPr/>
        </p:nvSpPr>
        <p:spPr bwMode="auto">
          <a:xfrm>
            <a:off x="4865688" y="4384675"/>
            <a:ext cx="320675" cy="187325"/>
          </a:xfrm>
          <a:custGeom>
            <a:avLst/>
            <a:gdLst/>
            <a:ahLst/>
            <a:cxnLst>
              <a:cxn ang="0">
                <a:pos x="78" y="36"/>
              </a:cxn>
              <a:cxn ang="0">
                <a:pos x="72" y="48"/>
              </a:cxn>
              <a:cxn ang="0">
                <a:pos x="36" y="60"/>
              </a:cxn>
              <a:cxn ang="0">
                <a:pos x="12" y="66"/>
              </a:cxn>
              <a:cxn ang="0">
                <a:pos x="0" y="102"/>
              </a:cxn>
              <a:cxn ang="0">
                <a:pos x="12" y="132"/>
              </a:cxn>
              <a:cxn ang="0">
                <a:pos x="18" y="144"/>
              </a:cxn>
              <a:cxn ang="0">
                <a:pos x="42" y="132"/>
              </a:cxn>
              <a:cxn ang="0">
                <a:pos x="66" y="132"/>
              </a:cxn>
              <a:cxn ang="0">
                <a:pos x="78" y="138"/>
              </a:cxn>
              <a:cxn ang="0">
                <a:pos x="78" y="114"/>
              </a:cxn>
              <a:cxn ang="0">
                <a:pos x="114" y="108"/>
              </a:cxn>
              <a:cxn ang="0">
                <a:pos x="144" y="120"/>
              </a:cxn>
              <a:cxn ang="0">
                <a:pos x="198" y="108"/>
              </a:cxn>
              <a:cxn ang="0">
                <a:pos x="246" y="102"/>
              </a:cxn>
              <a:cxn ang="0">
                <a:pos x="246" y="102"/>
              </a:cxn>
              <a:cxn ang="0">
                <a:pos x="210" y="66"/>
              </a:cxn>
              <a:cxn ang="0">
                <a:pos x="186" y="54"/>
              </a:cxn>
              <a:cxn ang="0">
                <a:pos x="168" y="24"/>
              </a:cxn>
              <a:cxn ang="0">
                <a:pos x="156" y="0"/>
              </a:cxn>
              <a:cxn ang="0">
                <a:pos x="108" y="30"/>
              </a:cxn>
              <a:cxn ang="0">
                <a:pos x="78" y="36"/>
              </a:cxn>
            </a:cxnLst>
            <a:rect l="0" t="0" r="r" b="b"/>
            <a:pathLst>
              <a:path w="246" h="144">
                <a:moveTo>
                  <a:pt x="78" y="36"/>
                </a:moveTo>
                <a:lnTo>
                  <a:pt x="72" y="48"/>
                </a:lnTo>
                <a:lnTo>
                  <a:pt x="36" y="60"/>
                </a:lnTo>
                <a:lnTo>
                  <a:pt x="12" y="66"/>
                </a:lnTo>
                <a:lnTo>
                  <a:pt x="0" y="102"/>
                </a:lnTo>
                <a:lnTo>
                  <a:pt x="12" y="132"/>
                </a:lnTo>
                <a:lnTo>
                  <a:pt x="18" y="144"/>
                </a:lnTo>
                <a:lnTo>
                  <a:pt x="42" y="132"/>
                </a:lnTo>
                <a:lnTo>
                  <a:pt x="66" y="132"/>
                </a:lnTo>
                <a:lnTo>
                  <a:pt x="78" y="138"/>
                </a:lnTo>
                <a:lnTo>
                  <a:pt x="78" y="114"/>
                </a:lnTo>
                <a:lnTo>
                  <a:pt x="114" y="108"/>
                </a:lnTo>
                <a:lnTo>
                  <a:pt x="144" y="120"/>
                </a:lnTo>
                <a:lnTo>
                  <a:pt x="198" y="108"/>
                </a:lnTo>
                <a:lnTo>
                  <a:pt x="246" y="102"/>
                </a:lnTo>
                <a:lnTo>
                  <a:pt x="246" y="102"/>
                </a:lnTo>
                <a:lnTo>
                  <a:pt x="210" y="66"/>
                </a:lnTo>
                <a:lnTo>
                  <a:pt x="186" y="54"/>
                </a:lnTo>
                <a:lnTo>
                  <a:pt x="168" y="24"/>
                </a:lnTo>
                <a:lnTo>
                  <a:pt x="156" y="0"/>
                </a:lnTo>
                <a:lnTo>
                  <a:pt x="108" y="30"/>
                </a:lnTo>
                <a:lnTo>
                  <a:pt x="78" y="36"/>
                </a:lnTo>
                <a:close/>
              </a:path>
            </a:pathLst>
          </a:custGeom>
          <a:solidFill>
            <a:schemeClr val="bg1"/>
          </a:solidFill>
          <a:ln w="9525">
            <a:solidFill>
              <a:schemeClr val="bg2"/>
            </a:solidFill>
            <a:round/>
            <a:headEnd/>
            <a:tailEnd/>
          </a:ln>
        </p:spPr>
        <p:txBody>
          <a:bodyPr/>
          <a:lstStyle/>
          <a:p>
            <a:endParaRPr lang="en-US"/>
          </a:p>
        </p:txBody>
      </p:sp>
      <p:sp>
        <p:nvSpPr>
          <p:cNvPr id="125" name="Freeform 389"/>
          <p:cNvSpPr>
            <a:spLocks/>
          </p:cNvSpPr>
          <p:nvPr/>
        </p:nvSpPr>
        <p:spPr bwMode="auto">
          <a:xfrm>
            <a:off x="4772025" y="4557713"/>
            <a:ext cx="195263" cy="233362"/>
          </a:xfrm>
          <a:custGeom>
            <a:avLst/>
            <a:gdLst/>
            <a:ahLst/>
            <a:cxnLst>
              <a:cxn ang="0">
                <a:pos x="66" y="162"/>
              </a:cxn>
              <a:cxn ang="0">
                <a:pos x="90" y="144"/>
              </a:cxn>
              <a:cxn ang="0">
                <a:pos x="114" y="96"/>
              </a:cxn>
              <a:cxn ang="0">
                <a:pos x="132" y="78"/>
              </a:cxn>
              <a:cxn ang="0">
                <a:pos x="150" y="6"/>
              </a:cxn>
              <a:cxn ang="0">
                <a:pos x="138" y="0"/>
              </a:cxn>
              <a:cxn ang="0">
                <a:pos x="114" y="0"/>
              </a:cxn>
              <a:cxn ang="0">
                <a:pos x="90" y="12"/>
              </a:cxn>
              <a:cxn ang="0">
                <a:pos x="72" y="18"/>
              </a:cxn>
              <a:cxn ang="0">
                <a:pos x="60" y="30"/>
              </a:cxn>
              <a:cxn ang="0">
                <a:pos x="48" y="36"/>
              </a:cxn>
              <a:cxn ang="0">
                <a:pos x="48" y="48"/>
              </a:cxn>
              <a:cxn ang="0">
                <a:pos x="60" y="54"/>
              </a:cxn>
              <a:cxn ang="0">
                <a:pos x="54" y="84"/>
              </a:cxn>
              <a:cxn ang="0">
                <a:pos x="48" y="114"/>
              </a:cxn>
              <a:cxn ang="0">
                <a:pos x="30" y="114"/>
              </a:cxn>
              <a:cxn ang="0">
                <a:pos x="12" y="126"/>
              </a:cxn>
              <a:cxn ang="0">
                <a:pos x="0" y="138"/>
              </a:cxn>
              <a:cxn ang="0">
                <a:pos x="18" y="156"/>
              </a:cxn>
              <a:cxn ang="0">
                <a:pos x="24" y="180"/>
              </a:cxn>
              <a:cxn ang="0">
                <a:pos x="42" y="162"/>
              </a:cxn>
              <a:cxn ang="0">
                <a:pos x="66" y="162"/>
              </a:cxn>
            </a:cxnLst>
            <a:rect l="0" t="0" r="r" b="b"/>
            <a:pathLst>
              <a:path w="150" h="180">
                <a:moveTo>
                  <a:pt x="66" y="162"/>
                </a:moveTo>
                <a:lnTo>
                  <a:pt x="90" y="144"/>
                </a:lnTo>
                <a:lnTo>
                  <a:pt x="114" y="96"/>
                </a:lnTo>
                <a:lnTo>
                  <a:pt x="132" y="78"/>
                </a:lnTo>
                <a:lnTo>
                  <a:pt x="150" y="6"/>
                </a:lnTo>
                <a:lnTo>
                  <a:pt x="138" y="0"/>
                </a:lnTo>
                <a:lnTo>
                  <a:pt x="114" y="0"/>
                </a:lnTo>
                <a:lnTo>
                  <a:pt x="90" y="12"/>
                </a:lnTo>
                <a:lnTo>
                  <a:pt x="72" y="18"/>
                </a:lnTo>
                <a:lnTo>
                  <a:pt x="60" y="30"/>
                </a:lnTo>
                <a:lnTo>
                  <a:pt x="48" y="36"/>
                </a:lnTo>
                <a:lnTo>
                  <a:pt x="48" y="48"/>
                </a:lnTo>
                <a:lnTo>
                  <a:pt x="60" y="54"/>
                </a:lnTo>
                <a:lnTo>
                  <a:pt x="54" y="84"/>
                </a:lnTo>
                <a:lnTo>
                  <a:pt x="48" y="114"/>
                </a:lnTo>
                <a:lnTo>
                  <a:pt x="30" y="114"/>
                </a:lnTo>
                <a:lnTo>
                  <a:pt x="12" y="126"/>
                </a:lnTo>
                <a:lnTo>
                  <a:pt x="0" y="138"/>
                </a:lnTo>
                <a:lnTo>
                  <a:pt x="18" y="156"/>
                </a:lnTo>
                <a:lnTo>
                  <a:pt x="24" y="180"/>
                </a:lnTo>
                <a:lnTo>
                  <a:pt x="42" y="162"/>
                </a:lnTo>
                <a:lnTo>
                  <a:pt x="66" y="162"/>
                </a:lnTo>
                <a:close/>
              </a:path>
            </a:pathLst>
          </a:custGeom>
          <a:solidFill>
            <a:schemeClr val="bg1"/>
          </a:solidFill>
          <a:ln w="9525">
            <a:solidFill>
              <a:schemeClr val="bg2"/>
            </a:solidFill>
            <a:round/>
            <a:headEnd/>
            <a:tailEnd/>
          </a:ln>
        </p:spPr>
        <p:txBody>
          <a:bodyPr/>
          <a:lstStyle/>
          <a:p>
            <a:endParaRPr lang="en-US"/>
          </a:p>
        </p:txBody>
      </p:sp>
      <p:sp>
        <p:nvSpPr>
          <p:cNvPr id="126" name="Freeform 390"/>
          <p:cNvSpPr>
            <a:spLocks/>
          </p:cNvSpPr>
          <p:nvPr/>
        </p:nvSpPr>
        <p:spPr bwMode="auto">
          <a:xfrm>
            <a:off x="4732338" y="4605338"/>
            <a:ext cx="117475" cy="130175"/>
          </a:xfrm>
          <a:custGeom>
            <a:avLst/>
            <a:gdLst/>
            <a:ahLst/>
            <a:cxnLst>
              <a:cxn ang="0">
                <a:pos x="60" y="78"/>
              </a:cxn>
              <a:cxn ang="0">
                <a:pos x="78" y="78"/>
              </a:cxn>
              <a:cxn ang="0">
                <a:pos x="84" y="48"/>
              </a:cxn>
              <a:cxn ang="0">
                <a:pos x="90" y="18"/>
              </a:cxn>
              <a:cxn ang="0">
                <a:pos x="78" y="12"/>
              </a:cxn>
              <a:cxn ang="0">
                <a:pos x="78" y="0"/>
              </a:cxn>
              <a:cxn ang="0">
                <a:pos x="48" y="0"/>
              </a:cxn>
              <a:cxn ang="0">
                <a:pos x="0" y="0"/>
              </a:cxn>
              <a:cxn ang="0">
                <a:pos x="0" y="18"/>
              </a:cxn>
              <a:cxn ang="0">
                <a:pos x="0" y="54"/>
              </a:cxn>
              <a:cxn ang="0">
                <a:pos x="30" y="102"/>
              </a:cxn>
              <a:cxn ang="0">
                <a:pos x="42" y="90"/>
              </a:cxn>
              <a:cxn ang="0">
                <a:pos x="60" y="78"/>
              </a:cxn>
            </a:cxnLst>
            <a:rect l="0" t="0" r="r" b="b"/>
            <a:pathLst>
              <a:path w="90" h="102">
                <a:moveTo>
                  <a:pt x="60" y="78"/>
                </a:moveTo>
                <a:lnTo>
                  <a:pt x="78" y="78"/>
                </a:lnTo>
                <a:lnTo>
                  <a:pt x="84" y="48"/>
                </a:lnTo>
                <a:lnTo>
                  <a:pt x="90" y="18"/>
                </a:lnTo>
                <a:lnTo>
                  <a:pt x="78" y="12"/>
                </a:lnTo>
                <a:lnTo>
                  <a:pt x="78" y="0"/>
                </a:lnTo>
                <a:lnTo>
                  <a:pt x="48" y="0"/>
                </a:lnTo>
                <a:lnTo>
                  <a:pt x="0" y="0"/>
                </a:lnTo>
                <a:lnTo>
                  <a:pt x="0" y="18"/>
                </a:lnTo>
                <a:lnTo>
                  <a:pt x="0" y="54"/>
                </a:lnTo>
                <a:lnTo>
                  <a:pt x="30" y="102"/>
                </a:lnTo>
                <a:lnTo>
                  <a:pt x="42" y="90"/>
                </a:lnTo>
                <a:lnTo>
                  <a:pt x="60" y="78"/>
                </a:lnTo>
                <a:close/>
              </a:path>
            </a:pathLst>
          </a:custGeom>
          <a:solidFill>
            <a:schemeClr val="bg1"/>
          </a:solidFill>
          <a:ln w="9525">
            <a:solidFill>
              <a:schemeClr val="bg2"/>
            </a:solidFill>
            <a:round/>
            <a:headEnd/>
            <a:tailEnd/>
          </a:ln>
        </p:spPr>
        <p:txBody>
          <a:bodyPr/>
          <a:lstStyle/>
          <a:p>
            <a:endParaRPr lang="en-US"/>
          </a:p>
        </p:txBody>
      </p:sp>
      <p:sp>
        <p:nvSpPr>
          <p:cNvPr id="127" name="Freeform 391"/>
          <p:cNvSpPr>
            <a:spLocks/>
          </p:cNvSpPr>
          <p:nvPr/>
        </p:nvSpPr>
        <p:spPr bwMode="auto">
          <a:xfrm>
            <a:off x="4700588" y="4346575"/>
            <a:ext cx="187325" cy="258763"/>
          </a:xfrm>
          <a:custGeom>
            <a:avLst/>
            <a:gdLst/>
            <a:ahLst/>
            <a:cxnLst>
              <a:cxn ang="0">
                <a:pos x="144" y="174"/>
              </a:cxn>
              <a:cxn ang="0">
                <a:pos x="138" y="162"/>
              </a:cxn>
              <a:cxn ang="0">
                <a:pos x="126" y="132"/>
              </a:cxn>
              <a:cxn ang="0">
                <a:pos x="138" y="96"/>
              </a:cxn>
              <a:cxn ang="0">
                <a:pos x="132" y="96"/>
              </a:cxn>
              <a:cxn ang="0">
                <a:pos x="114" y="66"/>
              </a:cxn>
              <a:cxn ang="0">
                <a:pos x="114" y="48"/>
              </a:cxn>
              <a:cxn ang="0">
                <a:pos x="138" y="42"/>
              </a:cxn>
              <a:cxn ang="0">
                <a:pos x="126" y="0"/>
              </a:cxn>
              <a:cxn ang="0">
                <a:pos x="126" y="0"/>
              </a:cxn>
              <a:cxn ang="0">
                <a:pos x="108" y="6"/>
              </a:cxn>
              <a:cxn ang="0">
                <a:pos x="102" y="24"/>
              </a:cxn>
              <a:cxn ang="0">
                <a:pos x="84" y="72"/>
              </a:cxn>
              <a:cxn ang="0">
                <a:pos x="54" y="114"/>
              </a:cxn>
              <a:cxn ang="0">
                <a:pos x="24" y="102"/>
              </a:cxn>
              <a:cxn ang="0">
                <a:pos x="6" y="126"/>
              </a:cxn>
              <a:cxn ang="0">
                <a:pos x="0" y="156"/>
              </a:cxn>
              <a:cxn ang="0">
                <a:pos x="18" y="156"/>
              </a:cxn>
              <a:cxn ang="0">
                <a:pos x="24" y="198"/>
              </a:cxn>
              <a:cxn ang="0">
                <a:pos x="72" y="198"/>
              </a:cxn>
              <a:cxn ang="0">
                <a:pos x="102" y="198"/>
              </a:cxn>
              <a:cxn ang="0">
                <a:pos x="144" y="174"/>
              </a:cxn>
            </a:cxnLst>
            <a:rect l="0" t="0" r="r" b="b"/>
            <a:pathLst>
              <a:path w="144" h="198">
                <a:moveTo>
                  <a:pt x="144" y="174"/>
                </a:moveTo>
                <a:lnTo>
                  <a:pt x="138" y="162"/>
                </a:lnTo>
                <a:lnTo>
                  <a:pt x="126" y="132"/>
                </a:lnTo>
                <a:lnTo>
                  <a:pt x="138" y="96"/>
                </a:lnTo>
                <a:lnTo>
                  <a:pt x="132" y="96"/>
                </a:lnTo>
                <a:lnTo>
                  <a:pt x="114" y="66"/>
                </a:lnTo>
                <a:lnTo>
                  <a:pt x="114" y="48"/>
                </a:lnTo>
                <a:lnTo>
                  <a:pt x="138" y="42"/>
                </a:lnTo>
                <a:lnTo>
                  <a:pt x="126" y="0"/>
                </a:lnTo>
                <a:lnTo>
                  <a:pt x="126" y="0"/>
                </a:lnTo>
                <a:lnTo>
                  <a:pt x="108" y="6"/>
                </a:lnTo>
                <a:lnTo>
                  <a:pt x="102" y="24"/>
                </a:lnTo>
                <a:lnTo>
                  <a:pt x="84" y="72"/>
                </a:lnTo>
                <a:lnTo>
                  <a:pt x="54" y="114"/>
                </a:lnTo>
                <a:lnTo>
                  <a:pt x="24" y="102"/>
                </a:lnTo>
                <a:lnTo>
                  <a:pt x="6" y="126"/>
                </a:lnTo>
                <a:lnTo>
                  <a:pt x="0" y="156"/>
                </a:lnTo>
                <a:lnTo>
                  <a:pt x="18" y="156"/>
                </a:lnTo>
                <a:lnTo>
                  <a:pt x="24" y="198"/>
                </a:lnTo>
                <a:lnTo>
                  <a:pt x="72" y="198"/>
                </a:lnTo>
                <a:lnTo>
                  <a:pt x="102" y="198"/>
                </a:lnTo>
                <a:lnTo>
                  <a:pt x="144" y="174"/>
                </a:lnTo>
                <a:close/>
              </a:path>
            </a:pathLst>
          </a:custGeom>
          <a:solidFill>
            <a:schemeClr val="bg1"/>
          </a:solidFill>
          <a:ln w="9525">
            <a:solidFill>
              <a:schemeClr val="bg2"/>
            </a:solidFill>
            <a:round/>
            <a:headEnd/>
            <a:tailEnd/>
          </a:ln>
        </p:spPr>
        <p:txBody>
          <a:bodyPr/>
          <a:lstStyle/>
          <a:p>
            <a:endParaRPr lang="en-US"/>
          </a:p>
        </p:txBody>
      </p:sp>
      <p:sp>
        <p:nvSpPr>
          <p:cNvPr id="128" name="Freeform 392"/>
          <p:cNvSpPr>
            <a:spLocks/>
          </p:cNvSpPr>
          <p:nvPr/>
        </p:nvSpPr>
        <p:spPr bwMode="auto">
          <a:xfrm>
            <a:off x="4700588" y="4346575"/>
            <a:ext cx="187325" cy="258763"/>
          </a:xfrm>
          <a:custGeom>
            <a:avLst/>
            <a:gdLst/>
            <a:ahLst/>
            <a:cxnLst>
              <a:cxn ang="0">
                <a:pos x="144" y="174"/>
              </a:cxn>
              <a:cxn ang="0">
                <a:pos x="138" y="162"/>
              </a:cxn>
              <a:cxn ang="0">
                <a:pos x="126" y="132"/>
              </a:cxn>
              <a:cxn ang="0">
                <a:pos x="138" y="96"/>
              </a:cxn>
              <a:cxn ang="0">
                <a:pos x="132" y="96"/>
              </a:cxn>
              <a:cxn ang="0">
                <a:pos x="114" y="66"/>
              </a:cxn>
              <a:cxn ang="0">
                <a:pos x="114" y="48"/>
              </a:cxn>
              <a:cxn ang="0">
                <a:pos x="138" y="42"/>
              </a:cxn>
              <a:cxn ang="0">
                <a:pos x="126" y="0"/>
              </a:cxn>
              <a:cxn ang="0">
                <a:pos x="126" y="0"/>
              </a:cxn>
              <a:cxn ang="0">
                <a:pos x="108" y="6"/>
              </a:cxn>
              <a:cxn ang="0">
                <a:pos x="102" y="24"/>
              </a:cxn>
              <a:cxn ang="0">
                <a:pos x="84" y="72"/>
              </a:cxn>
              <a:cxn ang="0">
                <a:pos x="54" y="114"/>
              </a:cxn>
              <a:cxn ang="0">
                <a:pos x="24" y="102"/>
              </a:cxn>
              <a:cxn ang="0">
                <a:pos x="6" y="126"/>
              </a:cxn>
              <a:cxn ang="0">
                <a:pos x="0" y="156"/>
              </a:cxn>
              <a:cxn ang="0">
                <a:pos x="18" y="156"/>
              </a:cxn>
              <a:cxn ang="0">
                <a:pos x="24" y="198"/>
              </a:cxn>
              <a:cxn ang="0">
                <a:pos x="72" y="198"/>
              </a:cxn>
              <a:cxn ang="0">
                <a:pos x="102" y="198"/>
              </a:cxn>
            </a:cxnLst>
            <a:rect l="0" t="0" r="r" b="b"/>
            <a:pathLst>
              <a:path w="144" h="198">
                <a:moveTo>
                  <a:pt x="144" y="174"/>
                </a:moveTo>
                <a:lnTo>
                  <a:pt x="138" y="162"/>
                </a:lnTo>
                <a:lnTo>
                  <a:pt x="126" y="132"/>
                </a:lnTo>
                <a:lnTo>
                  <a:pt x="138" y="96"/>
                </a:lnTo>
                <a:lnTo>
                  <a:pt x="132" y="96"/>
                </a:lnTo>
                <a:lnTo>
                  <a:pt x="114" y="66"/>
                </a:lnTo>
                <a:lnTo>
                  <a:pt x="114" y="48"/>
                </a:lnTo>
                <a:lnTo>
                  <a:pt x="138" y="42"/>
                </a:lnTo>
                <a:lnTo>
                  <a:pt x="126" y="0"/>
                </a:lnTo>
                <a:lnTo>
                  <a:pt x="126" y="0"/>
                </a:lnTo>
                <a:lnTo>
                  <a:pt x="108" y="6"/>
                </a:lnTo>
                <a:lnTo>
                  <a:pt x="102" y="24"/>
                </a:lnTo>
                <a:lnTo>
                  <a:pt x="84" y="72"/>
                </a:lnTo>
                <a:lnTo>
                  <a:pt x="54" y="114"/>
                </a:lnTo>
                <a:lnTo>
                  <a:pt x="24" y="102"/>
                </a:lnTo>
                <a:lnTo>
                  <a:pt x="6" y="126"/>
                </a:lnTo>
                <a:lnTo>
                  <a:pt x="0" y="156"/>
                </a:lnTo>
                <a:lnTo>
                  <a:pt x="18" y="156"/>
                </a:lnTo>
                <a:lnTo>
                  <a:pt x="24" y="198"/>
                </a:lnTo>
                <a:lnTo>
                  <a:pt x="72" y="198"/>
                </a:lnTo>
                <a:lnTo>
                  <a:pt x="102" y="198"/>
                </a:lnTo>
              </a:path>
            </a:pathLst>
          </a:custGeom>
          <a:solidFill>
            <a:schemeClr val="bg1"/>
          </a:solidFill>
          <a:ln w="9525">
            <a:solidFill>
              <a:schemeClr val="bg2"/>
            </a:solidFill>
            <a:round/>
            <a:headEnd/>
            <a:tailEnd/>
          </a:ln>
        </p:spPr>
        <p:txBody>
          <a:bodyPr/>
          <a:lstStyle/>
          <a:p>
            <a:endParaRPr lang="en-US"/>
          </a:p>
        </p:txBody>
      </p:sp>
      <p:sp>
        <p:nvSpPr>
          <p:cNvPr id="129" name="Freeform 393"/>
          <p:cNvSpPr>
            <a:spLocks/>
          </p:cNvSpPr>
          <p:nvPr/>
        </p:nvSpPr>
        <p:spPr bwMode="auto">
          <a:xfrm>
            <a:off x="4527550" y="4337050"/>
            <a:ext cx="63500" cy="157163"/>
          </a:xfrm>
          <a:custGeom>
            <a:avLst/>
            <a:gdLst/>
            <a:ahLst/>
            <a:cxnLst>
              <a:cxn ang="0">
                <a:pos x="48" y="48"/>
              </a:cxn>
              <a:cxn ang="0">
                <a:pos x="48" y="24"/>
              </a:cxn>
              <a:cxn ang="0">
                <a:pos x="48" y="6"/>
              </a:cxn>
              <a:cxn ang="0">
                <a:pos x="42" y="6"/>
              </a:cxn>
              <a:cxn ang="0">
                <a:pos x="30" y="0"/>
              </a:cxn>
              <a:cxn ang="0">
                <a:pos x="24" y="6"/>
              </a:cxn>
              <a:cxn ang="0">
                <a:pos x="6" y="30"/>
              </a:cxn>
              <a:cxn ang="0">
                <a:pos x="0" y="30"/>
              </a:cxn>
              <a:cxn ang="0">
                <a:pos x="0" y="48"/>
              </a:cxn>
              <a:cxn ang="0">
                <a:pos x="6" y="90"/>
              </a:cxn>
              <a:cxn ang="0">
                <a:pos x="24" y="120"/>
              </a:cxn>
              <a:cxn ang="0">
                <a:pos x="24" y="120"/>
              </a:cxn>
              <a:cxn ang="0">
                <a:pos x="36" y="120"/>
              </a:cxn>
              <a:cxn ang="0">
                <a:pos x="36" y="90"/>
              </a:cxn>
              <a:cxn ang="0">
                <a:pos x="48" y="48"/>
              </a:cxn>
            </a:cxnLst>
            <a:rect l="0" t="0" r="r" b="b"/>
            <a:pathLst>
              <a:path w="48" h="120">
                <a:moveTo>
                  <a:pt x="48" y="48"/>
                </a:moveTo>
                <a:lnTo>
                  <a:pt x="48" y="24"/>
                </a:lnTo>
                <a:lnTo>
                  <a:pt x="48" y="6"/>
                </a:lnTo>
                <a:lnTo>
                  <a:pt x="42" y="6"/>
                </a:lnTo>
                <a:lnTo>
                  <a:pt x="30" y="0"/>
                </a:lnTo>
                <a:lnTo>
                  <a:pt x="24" y="6"/>
                </a:lnTo>
                <a:lnTo>
                  <a:pt x="6" y="30"/>
                </a:lnTo>
                <a:lnTo>
                  <a:pt x="0" y="30"/>
                </a:lnTo>
                <a:lnTo>
                  <a:pt x="0" y="48"/>
                </a:lnTo>
                <a:lnTo>
                  <a:pt x="6" y="90"/>
                </a:lnTo>
                <a:lnTo>
                  <a:pt x="24" y="120"/>
                </a:lnTo>
                <a:lnTo>
                  <a:pt x="24" y="120"/>
                </a:lnTo>
                <a:lnTo>
                  <a:pt x="36" y="120"/>
                </a:lnTo>
                <a:lnTo>
                  <a:pt x="36" y="90"/>
                </a:lnTo>
                <a:lnTo>
                  <a:pt x="48" y="48"/>
                </a:lnTo>
                <a:close/>
              </a:path>
            </a:pathLst>
          </a:custGeom>
          <a:solidFill>
            <a:schemeClr val="bg1"/>
          </a:solidFill>
          <a:ln w="9525">
            <a:solidFill>
              <a:schemeClr val="bg2"/>
            </a:solidFill>
            <a:round/>
            <a:headEnd/>
            <a:tailEnd/>
          </a:ln>
        </p:spPr>
        <p:txBody>
          <a:bodyPr/>
          <a:lstStyle/>
          <a:p>
            <a:endParaRPr lang="en-US"/>
          </a:p>
        </p:txBody>
      </p:sp>
      <p:sp>
        <p:nvSpPr>
          <p:cNvPr id="130" name="Freeform 394"/>
          <p:cNvSpPr>
            <a:spLocks/>
          </p:cNvSpPr>
          <p:nvPr/>
        </p:nvSpPr>
        <p:spPr bwMode="auto">
          <a:xfrm>
            <a:off x="4503738" y="4378325"/>
            <a:ext cx="55562" cy="123825"/>
          </a:xfrm>
          <a:custGeom>
            <a:avLst/>
            <a:gdLst/>
            <a:ahLst/>
            <a:cxnLst>
              <a:cxn ang="0">
                <a:pos x="18" y="18"/>
              </a:cxn>
              <a:cxn ang="0">
                <a:pos x="18" y="0"/>
              </a:cxn>
              <a:cxn ang="0">
                <a:pos x="6" y="6"/>
              </a:cxn>
              <a:cxn ang="0">
                <a:pos x="0" y="6"/>
              </a:cxn>
              <a:cxn ang="0">
                <a:pos x="0" y="12"/>
              </a:cxn>
              <a:cxn ang="0">
                <a:pos x="0" y="42"/>
              </a:cxn>
              <a:cxn ang="0">
                <a:pos x="18" y="96"/>
              </a:cxn>
              <a:cxn ang="0">
                <a:pos x="42" y="90"/>
              </a:cxn>
              <a:cxn ang="0">
                <a:pos x="24" y="60"/>
              </a:cxn>
              <a:cxn ang="0">
                <a:pos x="18" y="18"/>
              </a:cxn>
            </a:cxnLst>
            <a:rect l="0" t="0" r="r" b="b"/>
            <a:pathLst>
              <a:path w="42" h="96">
                <a:moveTo>
                  <a:pt x="18" y="18"/>
                </a:moveTo>
                <a:lnTo>
                  <a:pt x="18" y="0"/>
                </a:lnTo>
                <a:lnTo>
                  <a:pt x="6" y="6"/>
                </a:lnTo>
                <a:lnTo>
                  <a:pt x="0" y="6"/>
                </a:lnTo>
                <a:lnTo>
                  <a:pt x="0" y="12"/>
                </a:lnTo>
                <a:lnTo>
                  <a:pt x="0" y="42"/>
                </a:lnTo>
                <a:lnTo>
                  <a:pt x="18" y="96"/>
                </a:lnTo>
                <a:lnTo>
                  <a:pt x="42" y="90"/>
                </a:lnTo>
                <a:lnTo>
                  <a:pt x="24" y="60"/>
                </a:lnTo>
                <a:lnTo>
                  <a:pt x="18" y="18"/>
                </a:lnTo>
                <a:close/>
              </a:path>
            </a:pathLst>
          </a:custGeom>
          <a:solidFill>
            <a:schemeClr val="bg1"/>
          </a:solidFill>
          <a:ln w="9525">
            <a:solidFill>
              <a:schemeClr val="bg2"/>
            </a:solidFill>
            <a:round/>
            <a:headEnd/>
            <a:tailEnd/>
          </a:ln>
        </p:spPr>
        <p:txBody>
          <a:bodyPr/>
          <a:lstStyle/>
          <a:p>
            <a:endParaRPr lang="en-US"/>
          </a:p>
        </p:txBody>
      </p:sp>
      <p:sp>
        <p:nvSpPr>
          <p:cNvPr id="131" name="Freeform 395"/>
          <p:cNvSpPr>
            <a:spLocks/>
          </p:cNvSpPr>
          <p:nvPr/>
        </p:nvSpPr>
        <p:spPr bwMode="auto">
          <a:xfrm>
            <a:off x="4795838" y="5073650"/>
            <a:ext cx="320675" cy="325438"/>
          </a:xfrm>
          <a:custGeom>
            <a:avLst/>
            <a:gdLst/>
            <a:ahLst/>
            <a:cxnLst>
              <a:cxn ang="0">
                <a:pos x="126" y="252"/>
              </a:cxn>
              <a:cxn ang="0">
                <a:pos x="144" y="246"/>
              </a:cxn>
              <a:cxn ang="0">
                <a:pos x="156" y="162"/>
              </a:cxn>
              <a:cxn ang="0">
                <a:pos x="156" y="108"/>
              </a:cxn>
              <a:cxn ang="0">
                <a:pos x="168" y="102"/>
              </a:cxn>
              <a:cxn ang="0">
                <a:pos x="174" y="36"/>
              </a:cxn>
              <a:cxn ang="0">
                <a:pos x="222" y="24"/>
              </a:cxn>
              <a:cxn ang="0">
                <a:pos x="240" y="18"/>
              </a:cxn>
              <a:cxn ang="0">
                <a:pos x="240" y="18"/>
              </a:cxn>
              <a:cxn ang="0">
                <a:pos x="240" y="18"/>
              </a:cxn>
              <a:cxn ang="0">
                <a:pos x="246" y="18"/>
              </a:cxn>
              <a:cxn ang="0">
                <a:pos x="234" y="12"/>
              </a:cxn>
              <a:cxn ang="0">
                <a:pos x="210" y="12"/>
              </a:cxn>
              <a:cxn ang="0">
                <a:pos x="216" y="18"/>
              </a:cxn>
              <a:cxn ang="0">
                <a:pos x="210" y="12"/>
              </a:cxn>
              <a:cxn ang="0">
                <a:pos x="174" y="18"/>
              </a:cxn>
              <a:cxn ang="0">
                <a:pos x="126" y="18"/>
              </a:cxn>
              <a:cxn ang="0">
                <a:pos x="114" y="12"/>
              </a:cxn>
              <a:cxn ang="0">
                <a:pos x="30" y="12"/>
              </a:cxn>
              <a:cxn ang="0">
                <a:pos x="18" y="0"/>
              </a:cxn>
              <a:cxn ang="0">
                <a:pos x="6" y="6"/>
              </a:cxn>
              <a:cxn ang="0">
                <a:pos x="0" y="42"/>
              </a:cxn>
              <a:cxn ang="0">
                <a:pos x="42" y="126"/>
              </a:cxn>
              <a:cxn ang="0">
                <a:pos x="48" y="144"/>
              </a:cxn>
              <a:cxn ang="0">
                <a:pos x="60" y="222"/>
              </a:cxn>
              <a:cxn ang="0">
                <a:pos x="90" y="252"/>
              </a:cxn>
              <a:cxn ang="0">
                <a:pos x="96" y="240"/>
              </a:cxn>
              <a:cxn ang="0">
                <a:pos x="126" y="252"/>
              </a:cxn>
            </a:cxnLst>
            <a:rect l="0" t="0" r="r" b="b"/>
            <a:pathLst>
              <a:path w="246" h="252">
                <a:moveTo>
                  <a:pt x="126" y="252"/>
                </a:moveTo>
                <a:lnTo>
                  <a:pt x="144" y="246"/>
                </a:lnTo>
                <a:lnTo>
                  <a:pt x="156" y="162"/>
                </a:lnTo>
                <a:lnTo>
                  <a:pt x="156" y="108"/>
                </a:lnTo>
                <a:lnTo>
                  <a:pt x="168" y="102"/>
                </a:lnTo>
                <a:lnTo>
                  <a:pt x="174" y="36"/>
                </a:lnTo>
                <a:lnTo>
                  <a:pt x="222" y="24"/>
                </a:lnTo>
                <a:lnTo>
                  <a:pt x="240" y="18"/>
                </a:lnTo>
                <a:lnTo>
                  <a:pt x="240" y="18"/>
                </a:lnTo>
                <a:lnTo>
                  <a:pt x="240" y="18"/>
                </a:lnTo>
                <a:lnTo>
                  <a:pt x="246" y="18"/>
                </a:lnTo>
                <a:lnTo>
                  <a:pt x="234" y="12"/>
                </a:lnTo>
                <a:lnTo>
                  <a:pt x="210" y="12"/>
                </a:lnTo>
                <a:lnTo>
                  <a:pt x="216" y="18"/>
                </a:lnTo>
                <a:lnTo>
                  <a:pt x="210" y="12"/>
                </a:lnTo>
                <a:lnTo>
                  <a:pt x="174" y="18"/>
                </a:lnTo>
                <a:lnTo>
                  <a:pt x="126" y="18"/>
                </a:lnTo>
                <a:lnTo>
                  <a:pt x="114" y="12"/>
                </a:lnTo>
                <a:lnTo>
                  <a:pt x="30" y="12"/>
                </a:lnTo>
                <a:lnTo>
                  <a:pt x="18" y="0"/>
                </a:lnTo>
                <a:lnTo>
                  <a:pt x="6" y="6"/>
                </a:lnTo>
                <a:lnTo>
                  <a:pt x="0" y="42"/>
                </a:lnTo>
                <a:lnTo>
                  <a:pt x="42" y="126"/>
                </a:lnTo>
                <a:lnTo>
                  <a:pt x="48" y="144"/>
                </a:lnTo>
                <a:lnTo>
                  <a:pt x="60" y="222"/>
                </a:lnTo>
                <a:lnTo>
                  <a:pt x="90" y="252"/>
                </a:lnTo>
                <a:lnTo>
                  <a:pt x="96" y="240"/>
                </a:lnTo>
                <a:lnTo>
                  <a:pt x="126" y="252"/>
                </a:lnTo>
                <a:close/>
              </a:path>
            </a:pathLst>
          </a:custGeom>
          <a:solidFill>
            <a:schemeClr val="bg1"/>
          </a:solidFill>
          <a:ln w="9525">
            <a:solidFill>
              <a:schemeClr val="bg2"/>
            </a:solidFill>
            <a:round/>
            <a:headEnd/>
            <a:tailEnd/>
          </a:ln>
        </p:spPr>
        <p:txBody>
          <a:bodyPr/>
          <a:lstStyle/>
          <a:p>
            <a:endParaRPr lang="en-US"/>
          </a:p>
        </p:txBody>
      </p:sp>
      <p:sp>
        <p:nvSpPr>
          <p:cNvPr id="132" name="Freeform 396"/>
          <p:cNvSpPr>
            <a:spLocks/>
          </p:cNvSpPr>
          <p:nvPr/>
        </p:nvSpPr>
        <p:spPr bwMode="auto">
          <a:xfrm>
            <a:off x="4527550" y="4181475"/>
            <a:ext cx="79375" cy="93663"/>
          </a:xfrm>
          <a:custGeom>
            <a:avLst/>
            <a:gdLst/>
            <a:ahLst/>
            <a:cxnLst>
              <a:cxn ang="0">
                <a:pos x="0" y="12"/>
              </a:cxn>
              <a:cxn ang="0">
                <a:pos x="4" y="11"/>
              </a:cxn>
              <a:cxn ang="0">
                <a:pos x="9" y="10"/>
              </a:cxn>
              <a:cxn ang="0">
                <a:pos x="10" y="8"/>
              </a:cxn>
              <a:cxn ang="0">
                <a:pos x="10" y="0"/>
              </a:cxn>
            </a:cxnLst>
            <a:rect l="0" t="0" r="r" b="b"/>
            <a:pathLst>
              <a:path w="10" h="12">
                <a:moveTo>
                  <a:pt x="0" y="12"/>
                </a:moveTo>
                <a:cubicBezTo>
                  <a:pt x="4" y="11"/>
                  <a:pt x="4" y="11"/>
                  <a:pt x="4" y="11"/>
                </a:cubicBezTo>
                <a:cubicBezTo>
                  <a:pt x="9" y="10"/>
                  <a:pt x="9" y="10"/>
                  <a:pt x="9" y="10"/>
                </a:cubicBezTo>
                <a:cubicBezTo>
                  <a:pt x="9" y="10"/>
                  <a:pt x="10" y="8"/>
                  <a:pt x="10" y="8"/>
                </a:cubicBezTo>
                <a:cubicBezTo>
                  <a:pt x="10" y="7"/>
                  <a:pt x="10" y="0"/>
                  <a:pt x="10" y="0"/>
                </a:cubicBezTo>
              </a:path>
            </a:pathLst>
          </a:custGeom>
          <a:solidFill>
            <a:schemeClr val="bg1"/>
          </a:solidFill>
          <a:ln w="9525">
            <a:solidFill>
              <a:schemeClr val="bg2"/>
            </a:solidFill>
            <a:round/>
            <a:headEnd/>
            <a:tailEnd/>
          </a:ln>
        </p:spPr>
        <p:txBody>
          <a:bodyPr/>
          <a:lstStyle/>
          <a:p>
            <a:endParaRPr lang="en-US"/>
          </a:p>
        </p:txBody>
      </p:sp>
      <p:sp>
        <p:nvSpPr>
          <p:cNvPr id="133" name="Freeform 397"/>
          <p:cNvSpPr>
            <a:spLocks/>
          </p:cNvSpPr>
          <p:nvPr/>
        </p:nvSpPr>
        <p:spPr bwMode="auto">
          <a:xfrm>
            <a:off x="220663" y="2108200"/>
            <a:ext cx="676275" cy="922338"/>
          </a:xfrm>
          <a:custGeom>
            <a:avLst/>
            <a:gdLst/>
            <a:ahLst/>
            <a:cxnLst>
              <a:cxn ang="0">
                <a:pos x="504" y="96"/>
              </a:cxn>
              <a:cxn ang="0">
                <a:pos x="486" y="78"/>
              </a:cxn>
              <a:cxn ang="0">
                <a:pos x="432" y="84"/>
              </a:cxn>
              <a:cxn ang="0">
                <a:pos x="354" y="48"/>
              </a:cxn>
              <a:cxn ang="0">
                <a:pos x="318" y="54"/>
              </a:cxn>
              <a:cxn ang="0">
                <a:pos x="288" y="36"/>
              </a:cxn>
              <a:cxn ang="0">
                <a:pos x="282" y="18"/>
              </a:cxn>
              <a:cxn ang="0">
                <a:pos x="228" y="0"/>
              </a:cxn>
              <a:cxn ang="0">
                <a:pos x="198" y="24"/>
              </a:cxn>
              <a:cxn ang="0">
                <a:pos x="150" y="42"/>
              </a:cxn>
              <a:cxn ang="0">
                <a:pos x="114" y="66"/>
              </a:cxn>
              <a:cxn ang="0">
                <a:pos x="90" y="126"/>
              </a:cxn>
              <a:cxn ang="0">
                <a:pos x="42" y="138"/>
              </a:cxn>
              <a:cxn ang="0">
                <a:pos x="42" y="174"/>
              </a:cxn>
              <a:cxn ang="0">
                <a:pos x="78" y="222"/>
              </a:cxn>
              <a:cxn ang="0">
                <a:pos x="114" y="240"/>
              </a:cxn>
              <a:cxn ang="0">
                <a:pos x="114" y="264"/>
              </a:cxn>
              <a:cxn ang="0">
                <a:pos x="90" y="276"/>
              </a:cxn>
              <a:cxn ang="0">
                <a:pos x="60" y="264"/>
              </a:cxn>
              <a:cxn ang="0">
                <a:pos x="0" y="306"/>
              </a:cxn>
              <a:cxn ang="0">
                <a:pos x="18" y="324"/>
              </a:cxn>
              <a:cxn ang="0">
                <a:pos x="42" y="348"/>
              </a:cxn>
              <a:cxn ang="0">
                <a:pos x="96" y="348"/>
              </a:cxn>
              <a:cxn ang="0">
                <a:pos x="138" y="354"/>
              </a:cxn>
              <a:cxn ang="0">
                <a:pos x="120" y="396"/>
              </a:cxn>
              <a:cxn ang="0">
                <a:pos x="72" y="414"/>
              </a:cxn>
              <a:cxn ang="0">
                <a:pos x="36" y="438"/>
              </a:cxn>
              <a:cxn ang="0">
                <a:pos x="30" y="468"/>
              </a:cxn>
              <a:cxn ang="0">
                <a:pos x="72" y="498"/>
              </a:cxn>
              <a:cxn ang="0">
                <a:pos x="78" y="529"/>
              </a:cxn>
              <a:cxn ang="0">
                <a:pos x="108" y="541"/>
              </a:cxn>
              <a:cxn ang="0">
                <a:pos x="114" y="583"/>
              </a:cxn>
              <a:cxn ang="0">
                <a:pos x="156" y="577"/>
              </a:cxn>
              <a:cxn ang="0">
                <a:pos x="210" y="577"/>
              </a:cxn>
              <a:cxn ang="0">
                <a:pos x="180" y="631"/>
              </a:cxn>
              <a:cxn ang="0">
                <a:pos x="90" y="709"/>
              </a:cxn>
              <a:cxn ang="0">
                <a:pos x="192" y="655"/>
              </a:cxn>
              <a:cxn ang="0">
                <a:pos x="270" y="571"/>
              </a:cxn>
              <a:cxn ang="0">
                <a:pos x="264" y="553"/>
              </a:cxn>
              <a:cxn ang="0">
                <a:pos x="312" y="492"/>
              </a:cxn>
              <a:cxn ang="0">
                <a:pos x="324" y="517"/>
              </a:cxn>
              <a:cxn ang="0">
                <a:pos x="330" y="547"/>
              </a:cxn>
              <a:cxn ang="0">
                <a:pos x="366" y="517"/>
              </a:cxn>
              <a:cxn ang="0">
                <a:pos x="408" y="492"/>
              </a:cxn>
              <a:cxn ang="0">
                <a:pos x="426" y="505"/>
              </a:cxn>
              <a:cxn ang="0">
                <a:pos x="516" y="523"/>
              </a:cxn>
              <a:cxn ang="0">
                <a:pos x="516" y="96"/>
              </a:cxn>
              <a:cxn ang="0">
                <a:pos x="504" y="96"/>
              </a:cxn>
            </a:cxnLst>
            <a:rect l="0" t="0" r="r" b="b"/>
            <a:pathLst>
              <a:path w="516" h="709">
                <a:moveTo>
                  <a:pt x="504" y="96"/>
                </a:moveTo>
                <a:lnTo>
                  <a:pt x="486" y="78"/>
                </a:lnTo>
                <a:lnTo>
                  <a:pt x="432" y="84"/>
                </a:lnTo>
                <a:lnTo>
                  <a:pt x="354" y="48"/>
                </a:lnTo>
                <a:lnTo>
                  <a:pt x="318" y="54"/>
                </a:lnTo>
                <a:lnTo>
                  <a:pt x="288" y="36"/>
                </a:lnTo>
                <a:lnTo>
                  <a:pt x="282" y="18"/>
                </a:lnTo>
                <a:lnTo>
                  <a:pt x="228" y="0"/>
                </a:lnTo>
                <a:lnTo>
                  <a:pt x="198" y="24"/>
                </a:lnTo>
                <a:lnTo>
                  <a:pt x="150" y="42"/>
                </a:lnTo>
                <a:lnTo>
                  <a:pt x="114" y="66"/>
                </a:lnTo>
                <a:lnTo>
                  <a:pt x="90" y="126"/>
                </a:lnTo>
                <a:lnTo>
                  <a:pt x="42" y="138"/>
                </a:lnTo>
                <a:lnTo>
                  <a:pt x="42" y="174"/>
                </a:lnTo>
                <a:lnTo>
                  <a:pt x="78" y="222"/>
                </a:lnTo>
                <a:lnTo>
                  <a:pt x="114" y="240"/>
                </a:lnTo>
                <a:lnTo>
                  <a:pt x="114" y="264"/>
                </a:lnTo>
                <a:lnTo>
                  <a:pt x="90" y="276"/>
                </a:lnTo>
                <a:lnTo>
                  <a:pt x="60" y="264"/>
                </a:lnTo>
                <a:lnTo>
                  <a:pt x="0" y="306"/>
                </a:lnTo>
                <a:lnTo>
                  <a:pt x="18" y="324"/>
                </a:lnTo>
                <a:lnTo>
                  <a:pt x="42" y="348"/>
                </a:lnTo>
                <a:lnTo>
                  <a:pt x="96" y="348"/>
                </a:lnTo>
                <a:lnTo>
                  <a:pt x="138" y="354"/>
                </a:lnTo>
                <a:lnTo>
                  <a:pt x="120" y="396"/>
                </a:lnTo>
                <a:lnTo>
                  <a:pt x="72" y="414"/>
                </a:lnTo>
                <a:lnTo>
                  <a:pt x="36" y="438"/>
                </a:lnTo>
                <a:lnTo>
                  <a:pt x="30" y="468"/>
                </a:lnTo>
                <a:lnTo>
                  <a:pt x="72" y="498"/>
                </a:lnTo>
                <a:lnTo>
                  <a:pt x="78" y="529"/>
                </a:lnTo>
                <a:lnTo>
                  <a:pt x="108" y="541"/>
                </a:lnTo>
                <a:lnTo>
                  <a:pt x="114" y="583"/>
                </a:lnTo>
                <a:lnTo>
                  <a:pt x="156" y="577"/>
                </a:lnTo>
                <a:lnTo>
                  <a:pt x="210" y="577"/>
                </a:lnTo>
                <a:lnTo>
                  <a:pt x="180" y="631"/>
                </a:lnTo>
                <a:lnTo>
                  <a:pt x="90" y="709"/>
                </a:lnTo>
                <a:lnTo>
                  <a:pt x="192" y="655"/>
                </a:lnTo>
                <a:lnTo>
                  <a:pt x="270" y="571"/>
                </a:lnTo>
                <a:lnTo>
                  <a:pt x="264" y="553"/>
                </a:lnTo>
                <a:lnTo>
                  <a:pt x="312" y="492"/>
                </a:lnTo>
                <a:lnTo>
                  <a:pt x="324" y="517"/>
                </a:lnTo>
                <a:lnTo>
                  <a:pt x="330" y="547"/>
                </a:lnTo>
                <a:lnTo>
                  <a:pt x="366" y="517"/>
                </a:lnTo>
                <a:lnTo>
                  <a:pt x="408" y="492"/>
                </a:lnTo>
                <a:lnTo>
                  <a:pt x="426" y="505"/>
                </a:lnTo>
                <a:lnTo>
                  <a:pt x="516" y="523"/>
                </a:lnTo>
                <a:lnTo>
                  <a:pt x="516" y="96"/>
                </a:lnTo>
                <a:lnTo>
                  <a:pt x="504" y="96"/>
                </a:lnTo>
                <a:close/>
              </a:path>
            </a:pathLst>
          </a:custGeom>
          <a:solidFill>
            <a:srgbClr val="00B050"/>
          </a:solidFill>
          <a:ln w="9525">
            <a:solidFill>
              <a:schemeClr val="bg2"/>
            </a:solidFill>
            <a:round/>
            <a:headEnd/>
            <a:tailEnd/>
          </a:ln>
        </p:spPr>
        <p:txBody>
          <a:bodyPr/>
          <a:lstStyle/>
          <a:p>
            <a:endParaRPr lang="en-US"/>
          </a:p>
        </p:txBody>
      </p:sp>
      <p:sp>
        <p:nvSpPr>
          <p:cNvPr id="134" name="Freeform 398"/>
          <p:cNvSpPr>
            <a:spLocks/>
          </p:cNvSpPr>
          <p:nvPr/>
        </p:nvSpPr>
        <p:spPr bwMode="auto">
          <a:xfrm>
            <a:off x="896938" y="2070100"/>
            <a:ext cx="2119312" cy="1452563"/>
          </a:xfrm>
          <a:custGeom>
            <a:avLst/>
            <a:gdLst/>
            <a:ahLst/>
            <a:cxnLst>
              <a:cxn ang="0">
                <a:pos x="973" y="955"/>
              </a:cxn>
              <a:cxn ang="0">
                <a:pos x="1111" y="1081"/>
              </a:cxn>
              <a:cxn ang="0">
                <a:pos x="1190" y="1093"/>
              </a:cxn>
              <a:cxn ang="0">
                <a:pos x="1262" y="1051"/>
              </a:cxn>
              <a:cxn ang="0">
                <a:pos x="1370" y="979"/>
              </a:cxn>
              <a:cxn ang="0">
                <a:pos x="1406" y="1045"/>
              </a:cxn>
              <a:cxn ang="0">
                <a:pos x="1448" y="1033"/>
              </a:cxn>
              <a:cxn ang="0">
                <a:pos x="1448" y="1075"/>
              </a:cxn>
              <a:cxn ang="0">
                <a:pos x="1520" y="1009"/>
              </a:cxn>
              <a:cxn ang="0">
                <a:pos x="1442" y="967"/>
              </a:cxn>
              <a:cxn ang="0">
                <a:pos x="1466" y="925"/>
              </a:cxn>
              <a:cxn ang="0">
                <a:pos x="1340" y="979"/>
              </a:cxn>
              <a:cxn ang="0">
                <a:pos x="1400" y="913"/>
              </a:cxn>
              <a:cxn ang="0">
                <a:pos x="1496" y="895"/>
              </a:cxn>
              <a:cxn ang="0">
                <a:pos x="1592" y="859"/>
              </a:cxn>
              <a:cxn ang="0">
                <a:pos x="1598" y="775"/>
              </a:cxn>
              <a:cxn ang="0">
                <a:pos x="1514" y="703"/>
              </a:cxn>
              <a:cxn ang="0">
                <a:pos x="1448" y="553"/>
              </a:cxn>
              <a:cxn ang="0">
                <a:pos x="1388" y="619"/>
              </a:cxn>
              <a:cxn ang="0">
                <a:pos x="1358" y="607"/>
              </a:cxn>
              <a:cxn ang="0">
                <a:pos x="1322" y="516"/>
              </a:cxn>
              <a:cxn ang="0">
                <a:pos x="1262" y="480"/>
              </a:cxn>
              <a:cxn ang="0">
                <a:pos x="1202" y="474"/>
              </a:cxn>
              <a:cxn ang="0">
                <a:pos x="1202" y="535"/>
              </a:cxn>
              <a:cxn ang="0">
                <a:pos x="1190" y="625"/>
              </a:cxn>
              <a:cxn ang="0">
                <a:pos x="1166" y="751"/>
              </a:cxn>
              <a:cxn ang="0">
                <a:pos x="1154" y="859"/>
              </a:cxn>
              <a:cxn ang="0">
                <a:pos x="1117" y="739"/>
              </a:cxn>
              <a:cxn ang="0">
                <a:pos x="943" y="667"/>
              </a:cxn>
              <a:cxn ang="0">
                <a:pos x="901" y="613"/>
              </a:cxn>
              <a:cxn ang="0">
                <a:pos x="931" y="450"/>
              </a:cxn>
              <a:cxn ang="0">
                <a:pos x="991" y="402"/>
              </a:cxn>
              <a:cxn ang="0">
                <a:pos x="1027" y="342"/>
              </a:cxn>
              <a:cxn ang="0">
                <a:pos x="1099" y="282"/>
              </a:cxn>
              <a:cxn ang="0">
                <a:pos x="1111" y="204"/>
              </a:cxn>
              <a:cxn ang="0">
                <a:pos x="1099" y="138"/>
              </a:cxn>
              <a:cxn ang="0">
                <a:pos x="1051" y="192"/>
              </a:cxn>
              <a:cxn ang="0">
                <a:pos x="1003" y="180"/>
              </a:cxn>
              <a:cxn ang="0">
                <a:pos x="961" y="186"/>
              </a:cxn>
              <a:cxn ang="0">
                <a:pos x="925" y="114"/>
              </a:cxn>
              <a:cxn ang="0">
                <a:pos x="877" y="0"/>
              </a:cxn>
              <a:cxn ang="0">
                <a:pos x="847" y="114"/>
              </a:cxn>
              <a:cxn ang="0">
                <a:pos x="895" y="186"/>
              </a:cxn>
              <a:cxn ang="0">
                <a:pos x="847" y="204"/>
              </a:cxn>
              <a:cxn ang="0">
                <a:pos x="811" y="234"/>
              </a:cxn>
              <a:cxn ang="0">
                <a:pos x="709" y="222"/>
              </a:cxn>
              <a:cxn ang="0">
                <a:pos x="619" y="210"/>
              </a:cxn>
              <a:cxn ang="0">
                <a:pos x="631" y="264"/>
              </a:cxn>
              <a:cxn ang="0">
                <a:pos x="583" y="222"/>
              </a:cxn>
              <a:cxn ang="0">
                <a:pos x="487" y="210"/>
              </a:cxn>
              <a:cxn ang="0">
                <a:pos x="457" y="174"/>
              </a:cxn>
              <a:cxn ang="0">
                <a:pos x="343" y="132"/>
              </a:cxn>
              <a:cxn ang="0">
                <a:pos x="259" y="96"/>
              </a:cxn>
              <a:cxn ang="0">
                <a:pos x="115" y="180"/>
              </a:cxn>
              <a:cxn ang="0">
                <a:pos x="37" y="138"/>
              </a:cxn>
              <a:cxn ang="0">
                <a:pos x="0" y="553"/>
              </a:cxn>
              <a:cxn ang="0">
                <a:pos x="61" y="583"/>
              </a:cxn>
              <a:cxn ang="0">
                <a:pos x="175" y="679"/>
              </a:cxn>
              <a:cxn ang="0">
                <a:pos x="211" y="757"/>
              </a:cxn>
              <a:cxn ang="0">
                <a:pos x="277" y="859"/>
              </a:cxn>
              <a:cxn ang="0">
                <a:pos x="349" y="931"/>
              </a:cxn>
              <a:cxn ang="0">
                <a:pos x="931" y="943"/>
              </a:cxn>
            </a:cxnLst>
            <a:rect l="0" t="0" r="r" b="b"/>
            <a:pathLst>
              <a:path w="1622" h="1117">
                <a:moveTo>
                  <a:pt x="931" y="943"/>
                </a:moveTo>
                <a:lnTo>
                  <a:pt x="973" y="955"/>
                </a:lnTo>
                <a:lnTo>
                  <a:pt x="1075" y="1003"/>
                </a:lnTo>
                <a:lnTo>
                  <a:pt x="1111" y="1081"/>
                </a:lnTo>
                <a:lnTo>
                  <a:pt x="1111" y="1117"/>
                </a:lnTo>
                <a:lnTo>
                  <a:pt x="1190" y="1093"/>
                </a:lnTo>
                <a:lnTo>
                  <a:pt x="1232" y="1057"/>
                </a:lnTo>
                <a:lnTo>
                  <a:pt x="1262" y="1051"/>
                </a:lnTo>
                <a:lnTo>
                  <a:pt x="1322" y="1039"/>
                </a:lnTo>
                <a:lnTo>
                  <a:pt x="1370" y="979"/>
                </a:lnTo>
                <a:lnTo>
                  <a:pt x="1394" y="985"/>
                </a:lnTo>
                <a:lnTo>
                  <a:pt x="1406" y="1045"/>
                </a:lnTo>
                <a:lnTo>
                  <a:pt x="1430" y="1027"/>
                </a:lnTo>
                <a:lnTo>
                  <a:pt x="1448" y="1033"/>
                </a:lnTo>
                <a:lnTo>
                  <a:pt x="1436" y="1051"/>
                </a:lnTo>
                <a:lnTo>
                  <a:pt x="1448" y="1075"/>
                </a:lnTo>
                <a:lnTo>
                  <a:pt x="1502" y="1033"/>
                </a:lnTo>
                <a:lnTo>
                  <a:pt x="1520" y="1009"/>
                </a:lnTo>
                <a:lnTo>
                  <a:pt x="1466" y="1003"/>
                </a:lnTo>
                <a:lnTo>
                  <a:pt x="1442" y="967"/>
                </a:lnTo>
                <a:lnTo>
                  <a:pt x="1460" y="949"/>
                </a:lnTo>
                <a:lnTo>
                  <a:pt x="1466" y="925"/>
                </a:lnTo>
                <a:lnTo>
                  <a:pt x="1382" y="943"/>
                </a:lnTo>
                <a:lnTo>
                  <a:pt x="1340" y="979"/>
                </a:lnTo>
                <a:lnTo>
                  <a:pt x="1358" y="937"/>
                </a:lnTo>
                <a:lnTo>
                  <a:pt x="1400" y="913"/>
                </a:lnTo>
                <a:lnTo>
                  <a:pt x="1424" y="889"/>
                </a:lnTo>
                <a:lnTo>
                  <a:pt x="1496" y="895"/>
                </a:lnTo>
                <a:lnTo>
                  <a:pt x="1550" y="889"/>
                </a:lnTo>
                <a:lnTo>
                  <a:pt x="1592" y="859"/>
                </a:lnTo>
                <a:lnTo>
                  <a:pt x="1622" y="835"/>
                </a:lnTo>
                <a:lnTo>
                  <a:pt x="1598" y="775"/>
                </a:lnTo>
                <a:lnTo>
                  <a:pt x="1592" y="745"/>
                </a:lnTo>
                <a:lnTo>
                  <a:pt x="1514" y="703"/>
                </a:lnTo>
                <a:lnTo>
                  <a:pt x="1514" y="679"/>
                </a:lnTo>
                <a:lnTo>
                  <a:pt x="1448" y="553"/>
                </a:lnTo>
                <a:lnTo>
                  <a:pt x="1430" y="607"/>
                </a:lnTo>
                <a:lnTo>
                  <a:pt x="1388" y="619"/>
                </a:lnTo>
                <a:lnTo>
                  <a:pt x="1376" y="607"/>
                </a:lnTo>
                <a:lnTo>
                  <a:pt x="1358" y="607"/>
                </a:lnTo>
                <a:lnTo>
                  <a:pt x="1358" y="522"/>
                </a:lnTo>
                <a:lnTo>
                  <a:pt x="1322" y="516"/>
                </a:lnTo>
                <a:lnTo>
                  <a:pt x="1292" y="474"/>
                </a:lnTo>
                <a:lnTo>
                  <a:pt x="1262" y="480"/>
                </a:lnTo>
                <a:lnTo>
                  <a:pt x="1226" y="468"/>
                </a:lnTo>
                <a:lnTo>
                  <a:pt x="1202" y="474"/>
                </a:lnTo>
                <a:lnTo>
                  <a:pt x="1202" y="504"/>
                </a:lnTo>
                <a:lnTo>
                  <a:pt x="1202" y="535"/>
                </a:lnTo>
                <a:lnTo>
                  <a:pt x="1196" y="601"/>
                </a:lnTo>
                <a:lnTo>
                  <a:pt x="1190" y="625"/>
                </a:lnTo>
                <a:lnTo>
                  <a:pt x="1226" y="697"/>
                </a:lnTo>
                <a:lnTo>
                  <a:pt x="1166" y="751"/>
                </a:lnTo>
                <a:lnTo>
                  <a:pt x="1178" y="841"/>
                </a:lnTo>
                <a:lnTo>
                  <a:pt x="1154" y="859"/>
                </a:lnTo>
                <a:lnTo>
                  <a:pt x="1130" y="847"/>
                </a:lnTo>
                <a:lnTo>
                  <a:pt x="1117" y="739"/>
                </a:lnTo>
                <a:lnTo>
                  <a:pt x="1057" y="733"/>
                </a:lnTo>
                <a:lnTo>
                  <a:pt x="943" y="667"/>
                </a:lnTo>
                <a:lnTo>
                  <a:pt x="919" y="667"/>
                </a:lnTo>
                <a:lnTo>
                  <a:pt x="901" y="613"/>
                </a:lnTo>
                <a:lnTo>
                  <a:pt x="883" y="595"/>
                </a:lnTo>
                <a:lnTo>
                  <a:pt x="931" y="450"/>
                </a:lnTo>
                <a:lnTo>
                  <a:pt x="961" y="420"/>
                </a:lnTo>
                <a:lnTo>
                  <a:pt x="991" y="402"/>
                </a:lnTo>
                <a:lnTo>
                  <a:pt x="1009" y="402"/>
                </a:lnTo>
                <a:lnTo>
                  <a:pt x="1027" y="342"/>
                </a:lnTo>
                <a:lnTo>
                  <a:pt x="1039" y="294"/>
                </a:lnTo>
                <a:lnTo>
                  <a:pt x="1099" y="282"/>
                </a:lnTo>
                <a:lnTo>
                  <a:pt x="1130" y="258"/>
                </a:lnTo>
                <a:lnTo>
                  <a:pt x="1111" y="204"/>
                </a:lnTo>
                <a:lnTo>
                  <a:pt x="1124" y="168"/>
                </a:lnTo>
                <a:lnTo>
                  <a:pt x="1099" y="138"/>
                </a:lnTo>
                <a:lnTo>
                  <a:pt x="1063" y="132"/>
                </a:lnTo>
                <a:lnTo>
                  <a:pt x="1051" y="192"/>
                </a:lnTo>
                <a:lnTo>
                  <a:pt x="1015" y="246"/>
                </a:lnTo>
                <a:lnTo>
                  <a:pt x="1003" y="180"/>
                </a:lnTo>
                <a:lnTo>
                  <a:pt x="985" y="156"/>
                </a:lnTo>
                <a:lnTo>
                  <a:pt x="961" y="186"/>
                </a:lnTo>
                <a:lnTo>
                  <a:pt x="949" y="156"/>
                </a:lnTo>
                <a:lnTo>
                  <a:pt x="925" y="114"/>
                </a:lnTo>
                <a:lnTo>
                  <a:pt x="913" y="60"/>
                </a:lnTo>
                <a:lnTo>
                  <a:pt x="877" y="0"/>
                </a:lnTo>
                <a:lnTo>
                  <a:pt x="847" y="84"/>
                </a:lnTo>
                <a:lnTo>
                  <a:pt x="847" y="114"/>
                </a:lnTo>
                <a:lnTo>
                  <a:pt x="889" y="150"/>
                </a:lnTo>
                <a:lnTo>
                  <a:pt x="895" y="186"/>
                </a:lnTo>
                <a:lnTo>
                  <a:pt x="865" y="216"/>
                </a:lnTo>
                <a:lnTo>
                  <a:pt x="847" y="204"/>
                </a:lnTo>
                <a:lnTo>
                  <a:pt x="823" y="204"/>
                </a:lnTo>
                <a:lnTo>
                  <a:pt x="811" y="234"/>
                </a:lnTo>
                <a:lnTo>
                  <a:pt x="769" y="222"/>
                </a:lnTo>
                <a:lnTo>
                  <a:pt x="709" y="222"/>
                </a:lnTo>
                <a:lnTo>
                  <a:pt x="673" y="198"/>
                </a:lnTo>
                <a:lnTo>
                  <a:pt x="619" y="210"/>
                </a:lnTo>
                <a:lnTo>
                  <a:pt x="625" y="228"/>
                </a:lnTo>
                <a:lnTo>
                  <a:pt x="631" y="264"/>
                </a:lnTo>
                <a:lnTo>
                  <a:pt x="613" y="258"/>
                </a:lnTo>
                <a:lnTo>
                  <a:pt x="583" y="222"/>
                </a:lnTo>
                <a:lnTo>
                  <a:pt x="517" y="234"/>
                </a:lnTo>
                <a:lnTo>
                  <a:pt x="487" y="210"/>
                </a:lnTo>
                <a:lnTo>
                  <a:pt x="499" y="186"/>
                </a:lnTo>
                <a:lnTo>
                  <a:pt x="457" y="174"/>
                </a:lnTo>
                <a:lnTo>
                  <a:pt x="409" y="150"/>
                </a:lnTo>
                <a:lnTo>
                  <a:pt x="343" y="132"/>
                </a:lnTo>
                <a:lnTo>
                  <a:pt x="301" y="144"/>
                </a:lnTo>
                <a:lnTo>
                  <a:pt x="259" y="96"/>
                </a:lnTo>
                <a:lnTo>
                  <a:pt x="145" y="150"/>
                </a:lnTo>
                <a:lnTo>
                  <a:pt x="115" y="180"/>
                </a:lnTo>
                <a:lnTo>
                  <a:pt x="67" y="168"/>
                </a:lnTo>
                <a:lnTo>
                  <a:pt x="37" y="138"/>
                </a:lnTo>
                <a:lnTo>
                  <a:pt x="0" y="126"/>
                </a:lnTo>
                <a:lnTo>
                  <a:pt x="0" y="553"/>
                </a:lnTo>
                <a:lnTo>
                  <a:pt x="0" y="553"/>
                </a:lnTo>
                <a:lnTo>
                  <a:pt x="61" y="583"/>
                </a:lnTo>
                <a:lnTo>
                  <a:pt x="109" y="559"/>
                </a:lnTo>
                <a:lnTo>
                  <a:pt x="175" y="679"/>
                </a:lnTo>
                <a:lnTo>
                  <a:pt x="217" y="709"/>
                </a:lnTo>
                <a:lnTo>
                  <a:pt x="211" y="757"/>
                </a:lnTo>
                <a:lnTo>
                  <a:pt x="229" y="793"/>
                </a:lnTo>
                <a:lnTo>
                  <a:pt x="277" y="859"/>
                </a:lnTo>
                <a:lnTo>
                  <a:pt x="343" y="901"/>
                </a:lnTo>
                <a:lnTo>
                  <a:pt x="349" y="931"/>
                </a:lnTo>
                <a:lnTo>
                  <a:pt x="871" y="931"/>
                </a:lnTo>
                <a:lnTo>
                  <a:pt x="931" y="943"/>
                </a:lnTo>
                <a:close/>
              </a:path>
            </a:pathLst>
          </a:custGeom>
          <a:solidFill>
            <a:srgbClr val="FFFF00"/>
          </a:solidFill>
          <a:ln w="9525">
            <a:solidFill>
              <a:schemeClr val="bg2"/>
            </a:solidFill>
            <a:round/>
            <a:headEnd/>
            <a:tailEnd/>
          </a:ln>
        </p:spPr>
        <p:txBody>
          <a:bodyPr/>
          <a:lstStyle/>
          <a:p>
            <a:endParaRPr lang="en-US"/>
          </a:p>
        </p:txBody>
      </p:sp>
      <p:sp>
        <p:nvSpPr>
          <p:cNvPr id="135" name="Freeform 399"/>
          <p:cNvSpPr>
            <a:spLocks/>
          </p:cNvSpPr>
          <p:nvPr/>
        </p:nvSpPr>
        <p:spPr bwMode="auto">
          <a:xfrm>
            <a:off x="1296988" y="3279775"/>
            <a:ext cx="1435100" cy="741363"/>
          </a:xfrm>
          <a:custGeom>
            <a:avLst/>
            <a:gdLst/>
            <a:ahLst/>
            <a:cxnLst>
              <a:cxn ang="0">
                <a:pos x="300" y="439"/>
              </a:cxn>
              <a:cxn ang="0">
                <a:pos x="348" y="433"/>
              </a:cxn>
              <a:cxn ang="0">
                <a:pos x="432" y="475"/>
              </a:cxn>
              <a:cxn ang="0">
                <a:pos x="474" y="523"/>
              </a:cxn>
              <a:cxn ang="0">
                <a:pos x="528" y="553"/>
              </a:cxn>
              <a:cxn ang="0">
                <a:pos x="528" y="511"/>
              </a:cxn>
              <a:cxn ang="0">
                <a:pos x="570" y="469"/>
              </a:cxn>
              <a:cxn ang="0">
                <a:pos x="666" y="475"/>
              </a:cxn>
              <a:cxn ang="0">
                <a:pos x="744" y="463"/>
              </a:cxn>
              <a:cxn ang="0">
                <a:pos x="780" y="487"/>
              </a:cxn>
              <a:cxn ang="0">
                <a:pos x="829" y="565"/>
              </a:cxn>
              <a:cxn ang="0">
                <a:pos x="841" y="511"/>
              </a:cxn>
              <a:cxn ang="0">
                <a:pos x="847" y="409"/>
              </a:cxn>
              <a:cxn ang="0">
                <a:pos x="931" y="343"/>
              </a:cxn>
              <a:cxn ang="0">
                <a:pos x="919" y="271"/>
              </a:cxn>
              <a:cxn ang="0">
                <a:pos x="943" y="277"/>
              </a:cxn>
              <a:cxn ang="0">
                <a:pos x="949" y="253"/>
              </a:cxn>
              <a:cxn ang="0">
                <a:pos x="979" y="217"/>
              </a:cxn>
              <a:cxn ang="0">
                <a:pos x="1039" y="193"/>
              </a:cxn>
              <a:cxn ang="0">
                <a:pos x="1099" y="114"/>
              </a:cxn>
              <a:cxn ang="0">
                <a:pos x="1063" y="48"/>
              </a:cxn>
              <a:cxn ang="0">
                <a:pos x="955" y="120"/>
              </a:cxn>
              <a:cxn ang="0">
                <a:pos x="883" y="162"/>
              </a:cxn>
              <a:cxn ang="0">
                <a:pos x="804" y="150"/>
              </a:cxn>
              <a:cxn ang="0">
                <a:pos x="666" y="24"/>
              </a:cxn>
              <a:cxn ang="0">
                <a:pos x="564" y="0"/>
              </a:cxn>
              <a:cxn ang="0">
                <a:pos x="48" y="36"/>
              </a:cxn>
              <a:cxn ang="0">
                <a:pos x="36" y="24"/>
              </a:cxn>
              <a:cxn ang="0">
                <a:pos x="18" y="78"/>
              </a:cxn>
              <a:cxn ang="0">
                <a:pos x="0" y="174"/>
              </a:cxn>
              <a:cxn ang="0">
                <a:pos x="12" y="235"/>
              </a:cxn>
              <a:cxn ang="0">
                <a:pos x="66" y="337"/>
              </a:cxn>
              <a:cxn ang="0">
                <a:pos x="138" y="403"/>
              </a:cxn>
              <a:cxn ang="0">
                <a:pos x="192" y="409"/>
              </a:cxn>
            </a:cxnLst>
            <a:rect l="0" t="0" r="r" b="b"/>
            <a:pathLst>
              <a:path w="1099" h="571">
                <a:moveTo>
                  <a:pt x="252" y="439"/>
                </a:moveTo>
                <a:lnTo>
                  <a:pt x="300" y="439"/>
                </a:lnTo>
                <a:lnTo>
                  <a:pt x="318" y="427"/>
                </a:lnTo>
                <a:lnTo>
                  <a:pt x="348" y="433"/>
                </a:lnTo>
                <a:lnTo>
                  <a:pt x="396" y="487"/>
                </a:lnTo>
                <a:lnTo>
                  <a:pt x="432" y="475"/>
                </a:lnTo>
                <a:lnTo>
                  <a:pt x="456" y="493"/>
                </a:lnTo>
                <a:lnTo>
                  <a:pt x="474" y="523"/>
                </a:lnTo>
                <a:lnTo>
                  <a:pt x="498" y="547"/>
                </a:lnTo>
                <a:lnTo>
                  <a:pt x="528" y="553"/>
                </a:lnTo>
                <a:lnTo>
                  <a:pt x="528" y="553"/>
                </a:lnTo>
                <a:lnTo>
                  <a:pt x="528" y="511"/>
                </a:lnTo>
                <a:lnTo>
                  <a:pt x="552" y="487"/>
                </a:lnTo>
                <a:lnTo>
                  <a:pt x="570" y="469"/>
                </a:lnTo>
                <a:lnTo>
                  <a:pt x="630" y="475"/>
                </a:lnTo>
                <a:lnTo>
                  <a:pt x="666" y="475"/>
                </a:lnTo>
                <a:lnTo>
                  <a:pt x="714" y="463"/>
                </a:lnTo>
                <a:lnTo>
                  <a:pt x="744" y="463"/>
                </a:lnTo>
                <a:lnTo>
                  <a:pt x="774" y="457"/>
                </a:lnTo>
                <a:lnTo>
                  <a:pt x="780" y="487"/>
                </a:lnTo>
                <a:lnTo>
                  <a:pt x="792" y="529"/>
                </a:lnTo>
                <a:lnTo>
                  <a:pt x="829" y="565"/>
                </a:lnTo>
                <a:lnTo>
                  <a:pt x="847" y="571"/>
                </a:lnTo>
                <a:lnTo>
                  <a:pt x="841" y="511"/>
                </a:lnTo>
                <a:lnTo>
                  <a:pt x="817" y="445"/>
                </a:lnTo>
                <a:lnTo>
                  <a:pt x="847" y="409"/>
                </a:lnTo>
                <a:lnTo>
                  <a:pt x="877" y="397"/>
                </a:lnTo>
                <a:lnTo>
                  <a:pt x="931" y="343"/>
                </a:lnTo>
                <a:lnTo>
                  <a:pt x="925" y="307"/>
                </a:lnTo>
                <a:lnTo>
                  <a:pt x="919" y="271"/>
                </a:lnTo>
                <a:lnTo>
                  <a:pt x="937" y="283"/>
                </a:lnTo>
                <a:lnTo>
                  <a:pt x="943" y="277"/>
                </a:lnTo>
                <a:lnTo>
                  <a:pt x="937" y="253"/>
                </a:lnTo>
                <a:lnTo>
                  <a:pt x="949" y="253"/>
                </a:lnTo>
                <a:lnTo>
                  <a:pt x="967" y="247"/>
                </a:lnTo>
                <a:lnTo>
                  <a:pt x="979" y="217"/>
                </a:lnTo>
                <a:lnTo>
                  <a:pt x="1003" y="211"/>
                </a:lnTo>
                <a:lnTo>
                  <a:pt x="1039" y="193"/>
                </a:lnTo>
                <a:lnTo>
                  <a:pt x="1039" y="144"/>
                </a:lnTo>
                <a:lnTo>
                  <a:pt x="1099" y="114"/>
                </a:lnTo>
                <a:lnTo>
                  <a:pt x="1087" y="54"/>
                </a:lnTo>
                <a:lnTo>
                  <a:pt x="1063" y="48"/>
                </a:lnTo>
                <a:lnTo>
                  <a:pt x="1015" y="108"/>
                </a:lnTo>
                <a:lnTo>
                  <a:pt x="955" y="120"/>
                </a:lnTo>
                <a:lnTo>
                  <a:pt x="925" y="126"/>
                </a:lnTo>
                <a:lnTo>
                  <a:pt x="883" y="162"/>
                </a:lnTo>
                <a:lnTo>
                  <a:pt x="804" y="186"/>
                </a:lnTo>
                <a:lnTo>
                  <a:pt x="804" y="150"/>
                </a:lnTo>
                <a:lnTo>
                  <a:pt x="768" y="72"/>
                </a:lnTo>
                <a:lnTo>
                  <a:pt x="666" y="24"/>
                </a:lnTo>
                <a:lnTo>
                  <a:pt x="624" y="12"/>
                </a:lnTo>
                <a:lnTo>
                  <a:pt x="564" y="0"/>
                </a:lnTo>
                <a:lnTo>
                  <a:pt x="42" y="0"/>
                </a:lnTo>
                <a:lnTo>
                  <a:pt x="48" y="36"/>
                </a:lnTo>
                <a:lnTo>
                  <a:pt x="30" y="48"/>
                </a:lnTo>
                <a:lnTo>
                  <a:pt x="36" y="24"/>
                </a:lnTo>
                <a:lnTo>
                  <a:pt x="0" y="12"/>
                </a:lnTo>
                <a:lnTo>
                  <a:pt x="18" y="78"/>
                </a:lnTo>
                <a:lnTo>
                  <a:pt x="12" y="126"/>
                </a:lnTo>
                <a:lnTo>
                  <a:pt x="0" y="174"/>
                </a:lnTo>
                <a:lnTo>
                  <a:pt x="12" y="211"/>
                </a:lnTo>
                <a:lnTo>
                  <a:pt x="12" y="235"/>
                </a:lnTo>
                <a:lnTo>
                  <a:pt x="42" y="295"/>
                </a:lnTo>
                <a:lnTo>
                  <a:pt x="66" y="337"/>
                </a:lnTo>
                <a:lnTo>
                  <a:pt x="84" y="367"/>
                </a:lnTo>
                <a:lnTo>
                  <a:pt x="138" y="403"/>
                </a:lnTo>
                <a:lnTo>
                  <a:pt x="144" y="415"/>
                </a:lnTo>
                <a:lnTo>
                  <a:pt x="192" y="409"/>
                </a:lnTo>
                <a:lnTo>
                  <a:pt x="252" y="439"/>
                </a:lnTo>
                <a:close/>
              </a:path>
            </a:pathLst>
          </a:custGeom>
          <a:solidFill>
            <a:srgbClr val="00B050"/>
          </a:solidFill>
          <a:ln w="9525">
            <a:solidFill>
              <a:schemeClr val="bg2"/>
            </a:solidFill>
            <a:round/>
            <a:headEnd/>
            <a:tailEnd/>
          </a:ln>
        </p:spPr>
        <p:txBody>
          <a:bodyPr/>
          <a:lstStyle/>
          <a:p>
            <a:endParaRPr lang="en-US"/>
          </a:p>
        </p:txBody>
      </p:sp>
      <p:sp>
        <p:nvSpPr>
          <p:cNvPr id="136" name="Freeform 400"/>
          <p:cNvSpPr>
            <a:spLocks/>
          </p:cNvSpPr>
          <p:nvPr/>
        </p:nvSpPr>
        <p:spPr bwMode="auto">
          <a:xfrm>
            <a:off x="2212975" y="4286250"/>
            <a:ext cx="111125" cy="112713"/>
          </a:xfrm>
          <a:custGeom>
            <a:avLst/>
            <a:gdLst/>
            <a:ahLst/>
            <a:cxnLst>
              <a:cxn ang="0">
                <a:pos x="14" y="14"/>
              </a:cxn>
              <a:cxn ang="0">
                <a:pos x="13" y="11"/>
              </a:cxn>
              <a:cxn ang="0">
                <a:pos x="14" y="0"/>
              </a:cxn>
              <a:cxn ang="0">
                <a:pos x="7" y="3"/>
              </a:cxn>
              <a:cxn ang="0">
                <a:pos x="0" y="6"/>
              </a:cxn>
              <a:cxn ang="0">
                <a:pos x="5" y="14"/>
              </a:cxn>
              <a:cxn ang="0">
                <a:pos x="9" y="13"/>
              </a:cxn>
              <a:cxn ang="0">
                <a:pos x="14" y="14"/>
              </a:cxn>
            </a:cxnLst>
            <a:rect l="0" t="0" r="r" b="b"/>
            <a:pathLst>
              <a:path w="14" h="14">
                <a:moveTo>
                  <a:pt x="14" y="14"/>
                </a:moveTo>
                <a:cubicBezTo>
                  <a:pt x="14" y="12"/>
                  <a:pt x="13" y="11"/>
                  <a:pt x="13" y="11"/>
                </a:cubicBezTo>
                <a:cubicBezTo>
                  <a:pt x="14" y="0"/>
                  <a:pt x="14" y="0"/>
                  <a:pt x="14" y="0"/>
                </a:cubicBezTo>
                <a:cubicBezTo>
                  <a:pt x="7" y="3"/>
                  <a:pt x="7" y="3"/>
                  <a:pt x="7" y="3"/>
                </a:cubicBezTo>
                <a:cubicBezTo>
                  <a:pt x="0" y="6"/>
                  <a:pt x="0" y="6"/>
                  <a:pt x="0" y="6"/>
                </a:cubicBezTo>
                <a:cubicBezTo>
                  <a:pt x="5" y="14"/>
                  <a:pt x="5" y="14"/>
                  <a:pt x="5" y="14"/>
                </a:cubicBezTo>
                <a:cubicBezTo>
                  <a:pt x="9" y="13"/>
                  <a:pt x="9" y="13"/>
                  <a:pt x="9" y="13"/>
                </a:cubicBezTo>
                <a:lnTo>
                  <a:pt x="14" y="14"/>
                </a:lnTo>
                <a:close/>
              </a:path>
            </a:pathLst>
          </a:custGeom>
          <a:solidFill>
            <a:schemeClr val="bg1"/>
          </a:solidFill>
          <a:ln w="9525">
            <a:solidFill>
              <a:schemeClr val="bg2"/>
            </a:solidFill>
            <a:round/>
            <a:headEnd/>
            <a:tailEnd/>
          </a:ln>
        </p:spPr>
        <p:txBody>
          <a:bodyPr/>
          <a:lstStyle/>
          <a:p>
            <a:endParaRPr lang="en-US"/>
          </a:p>
        </p:txBody>
      </p:sp>
      <p:sp>
        <p:nvSpPr>
          <p:cNvPr id="137" name="Freeform 401"/>
          <p:cNvSpPr>
            <a:spLocks/>
          </p:cNvSpPr>
          <p:nvPr/>
        </p:nvSpPr>
        <p:spPr bwMode="auto">
          <a:xfrm>
            <a:off x="2252663" y="4389438"/>
            <a:ext cx="95250" cy="69850"/>
          </a:xfrm>
          <a:custGeom>
            <a:avLst/>
            <a:gdLst/>
            <a:ahLst/>
            <a:cxnLst>
              <a:cxn ang="0">
                <a:pos x="9" y="1"/>
              </a:cxn>
              <a:cxn ang="0">
                <a:pos x="4" y="0"/>
              </a:cxn>
              <a:cxn ang="0">
                <a:pos x="0" y="1"/>
              </a:cxn>
              <a:cxn ang="0">
                <a:pos x="2" y="3"/>
              </a:cxn>
              <a:cxn ang="0">
                <a:pos x="11" y="9"/>
              </a:cxn>
              <a:cxn ang="0">
                <a:pos x="12" y="5"/>
              </a:cxn>
              <a:cxn ang="0">
                <a:pos x="9" y="1"/>
              </a:cxn>
            </a:cxnLst>
            <a:rect l="0" t="0" r="r" b="b"/>
            <a:pathLst>
              <a:path w="12" h="9">
                <a:moveTo>
                  <a:pt x="9" y="1"/>
                </a:moveTo>
                <a:cubicBezTo>
                  <a:pt x="4" y="0"/>
                  <a:pt x="4" y="0"/>
                  <a:pt x="4" y="0"/>
                </a:cubicBezTo>
                <a:cubicBezTo>
                  <a:pt x="0" y="1"/>
                  <a:pt x="0" y="1"/>
                  <a:pt x="0" y="1"/>
                </a:cubicBezTo>
                <a:cubicBezTo>
                  <a:pt x="2" y="3"/>
                  <a:pt x="2" y="3"/>
                  <a:pt x="2" y="3"/>
                </a:cubicBezTo>
                <a:cubicBezTo>
                  <a:pt x="11" y="9"/>
                  <a:pt x="11" y="9"/>
                  <a:pt x="11" y="9"/>
                </a:cubicBezTo>
                <a:cubicBezTo>
                  <a:pt x="12" y="5"/>
                  <a:pt x="12" y="5"/>
                  <a:pt x="12" y="5"/>
                </a:cubicBezTo>
                <a:cubicBezTo>
                  <a:pt x="11" y="4"/>
                  <a:pt x="10" y="2"/>
                  <a:pt x="9" y="1"/>
                </a:cubicBezTo>
                <a:close/>
              </a:path>
            </a:pathLst>
          </a:custGeom>
          <a:solidFill>
            <a:schemeClr val="bg1"/>
          </a:solidFill>
          <a:ln w="9525">
            <a:solidFill>
              <a:schemeClr val="bg2"/>
            </a:solidFill>
            <a:round/>
            <a:headEnd/>
            <a:tailEnd/>
          </a:ln>
        </p:spPr>
        <p:txBody>
          <a:bodyPr/>
          <a:lstStyle/>
          <a:p>
            <a:endParaRPr lang="en-US"/>
          </a:p>
        </p:txBody>
      </p:sp>
      <p:sp>
        <p:nvSpPr>
          <p:cNvPr id="138" name="Freeform 402"/>
          <p:cNvSpPr>
            <a:spLocks/>
          </p:cNvSpPr>
          <p:nvPr/>
        </p:nvSpPr>
        <p:spPr bwMode="auto">
          <a:xfrm>
            <a:off x="2339975" y="4429125"/>
            <a:ext cx="141288" cy="60325"/>
          </a:xfrm>
          <a:custGeom>
            <a:avLst/>
            <a:gdLst/>
            <a:ahLst/>
            <a:cxnLst>
              <a:cxn ang="0">
                <a:pos x="14" y="1"/>
              </a:cxn>
              <a:cxn ang="0">
                <a:pos x="9" y="1"/>
              </a:cxn>
              <a:cxn ang="0">
                <a:pos x="2" y="1"/>
              </a:cxn>
              <a:cxn ang="0">
                <a:pos x="1" y="0"/>
              </a:cxn>
              <a:cxn ang="0">
                <a:pos x="0" y="4"/>
              </a:cxn>
              <a:cxn ang="0">
                <a:pos x="4" y="8"/>
              </a:cxn>
              <a:cxn ang="0">
                <a:pos x="6" y="8"/>
              </a:cxn>
              <a:cxn ang="0">
                <a:pos x="7" y="6"/>
              </a:cxn>
              <a:cxn ang="0">
                <a:pos x="10" y="3"/>
              </a:cxn>
              <a:cxn ang="0">
                <a:pos x="14" y="4"/>
              </a:cxn>
              <a:cxn ang="0">
                <a:pos x="15" y="7"/>
              </a:cxn>
              <a:cxn ang="0">
                <a:pos x="18" y="4"/>
              </a:cxn>
              <a:cxn ang="0">
                <a:pos x="14" y="1"/>
              </a:cxn>
            </a:cxnLst>
            <a:rect l="0" t="0" r="r" b="b"/>
            <a:pathLst>
              <a:path w="18" h="8">
                <a:moveTo>
                  <a:pt x="14" y="1"/>
                </a:moveTo>
                <a:cubicBezTo>
                  <a:pt x="9" y="1"/>
                  <a:pt x="9" y="1"/>
                  <a:pt x="9" y="1"/>
                </a:cubicBezTo>
                <a:cubicBezTo>
                  <a:pt x="9" y="1"/>
                  <a:pt x="3" y="2"/>
                  <a:pt x="2" y="1"/>
                </a:cubicBezTo>
                <a:cubicBezTo>
                  <a:pt x="1" y="1"/>
                  <a:pt x="1" y="1"/>
                  <a:pt x="1" y="0"/>
                </a:cubicBezTo>
                <a:cubicBezTo>
                  <a:pt x="0" y="4"/>
                  <a:pt x="0" y="4"/>
                  <a:pt x="0" y="4"/>
                </a:cubicBezTo>
                <a:cubicBezTo>
                  <a:pt x="0" y="4"/>
                  <a:pt x="3" y="7"/>
                  <a:pt x="4" y="8"/>
                </a:cubicBezTo>
                <a:cubicBezTo>
                  <a:pt x="5" y="8"/>
                  <a:pt x="6" y="8"/>
                  <a:pt x="6" y="8"/>
                </a:cubicBezTo>
                <a:cubicBezTo>
                  <a:pt x="7" y="6"/>
                  <a:pt x="7" y="6"/>
                  <a:pt x="7" y="6"/>
                </a:cubicBezTo>
                <a:cubicBezTo>
                  <a:pt x="10" y="3"/>
                  <a:pt x="10" y="3"/>
                  <a:pt x="10" y="3"/>
                </a:cubicBezTo>
                <a:cubicBezTo>
                  <a:pt x="14" y="4"/>
                  <a:pt x="14" y="4"/>
                  <a:pt x="14" y="4"/>
                </a:cubicBezTo>
                <a:cubicBezTo>
                  <a:pt x="15" y="7"/>
                  <a:pt x="15" y="7"/>
                  <a:pt x="15" y="7"/>
                </a:cubicBezTo>
                <a:cubicBezTo>
                  <a:pt x="18" y="4"/>
                  <a:pt x="18" y="4"/>
                  <a:pt x="18" y="4"/>
                </a:cubicBezTo>
                <a:lnTo>
                  <a:pt x="14" y="1"/>
                </a:lnTo>
                <a:close/>
              </a:path>
            </a:pathLst>
          </a:custGeom>
          <a:solidFill>
            <a:schemeClr val="bg1"/>
          </a:solidFill>
          <a:ln w="9525">
            <a:solidFill>
              <a:schemeClr val="bg2"/>
            </a:solidFill>
            <a:round/>
            <a:headEnd/>
            <a:tailEnd/>
          </a:ln>
        </p:spPr>
        <p:txBody>
          <a:bodyPr/>
          <a:lstStyle/>
          <a:p>
            <a:endParaRPr lang="en-US"/>
          </a:p>
        </p:txBody>
      </p:sp>
      <p:sp>
        <p:nvSpPr>
          <p:cNvPr id="139" name="Freeform 403"/>
          <p:cNvSpPr>
            <a:spLocks/>
          </p:cNvSpPr>
          <p:nvPr/>
        </p:nvSpPr>
        <p:spPr bwMode="auto">
          <a:xfrm>
            <a:off x="2433638" y="4359275"/>
            <a:ext cx="290512" cy="319088"/>
          </a:xfrm>
          <a:custGeom>
            <a:avLst/>
            <a:gdLst/>
            <a:ahLst/>
            <a:cxnLst>
              <a:cxn ang="0">
                <a:pos x="37" y="34"/>
              </a:cxn>
              <a:cxn ang="0">
                <a:pos x="37" y="34"/>
              </a:cxn>
              <a:cxn ang="0">
                <a:pos x="37" y="27"/>
              </a:cxn>
              <a:cxn ang="0">
                <a:pos x="35" y="23"/>
              </a:cxn>
              <a:cxn ang="0">
                <a:pos x="36" y="21"/>
              </a:cxn>
              <a:cxn ang="0">
                <a:pos x="31" y="20"/>
              </a:cxn>
              <a:cxn ang="0">
                <a:pos x="21" y="16"/>
              </a:cxn>
              <a:cxn ang="0">
                <a:pos x="19" y="11"/>
              </a:cxn>
              <a:cxn ang="0">
                <a:pos x="20" y="3"/>
              </a:cxn>
              <a:cxn ang="0">
                <a:pos x="24" y="1"/>
              </a:cxn>
              <a:cxn ang="0">
                <a:pos x="24" y="0"/>
              </a:cxn>
              <a:cxn ang="0">
                <a:pos x="17" y="2"/>
              </a:cxn>
              <a:cxn ang="0">
                <a:pos x="13" y="4"/>
              </a:cxn>
              <a:cxn ang="0">
                <a:pos x="11" y="9"/>
              </a:cxn>
              <a:cxn ang="0">
                <a:pos x="9" y="10"/>
              </a:cxn>
              <a:cxn ang="0">
                <a:pos x="6" y="13"/>
              </a:cxn>
              <a:cxn ang="0">
                <a:pos x="3" y="16"/>
              </a:cxn>
              <a:cxn ang="0">
                <a:pos x="4" y="18"/>
              </a:cxn>
              <a:cxn ang="0">
                <a:pos x="5" y="23"/>
              </a:cxn>
              <a:cxn ang="0">
                <a:pos x="5" y="26"/>
              </a:cxn>
              <a:cxn ang="0">
                <a:pos x="6" y="30"/>
              </a:cxn>
              <a:cxn ang="0">
                <a:pos x="2" y="33"/>
              </a:cxn>
              <a:cxn ang="0">
                <a:pos x="0" y="35"/>
              </a:cxn>
              <a:cxn ang="0">
                <a:pos x="8" y="38"/>
              </a:cxn>
              <a:cxn ang="0">
                <a:pos x="12" y="41"/>
              </a:cxn>
            </a:cxnLst>
            <a:rect l="0" t="0" r="r" b="b"/>
            <a:pathLst>
              <a:path w="37" h="41">
                <a:moveTo>
                  <a:pt x="37" y="34"/>
                </a:moveTo>
                <a:cubicBezTo>
                  <a:pt x="37" y="34"/>
                  <a:pt x="37" y="34"/>
                  <a:pt x="37" y="34"/>
                </a:cubicBezTo>
                <a:cubicBezTo>
                  <a:pt x="37" y="27"/>
                  <a:pt x="37" y="27"/>
                  <a:pt x="37" y="27"/>
                </a:cubicBezTo>
                <a:cubicBezTo>
                  <a:pt x="35" y="23"/>
                  <a:pt x="35" y="23"/>
                  <a:pt x="35" y="23"/>
                </a:cubicBezTo>
                <a:cubicBezTo>
                  <a:pt x="36" y="21"/>
                  <a:pt x="36" y="21"/>
                  <a:pt x="36" y="21"/>
                </a:cubicBezTo>
                <a:cubicBezTo>
                  <a:pt x="31" y="20"/>
                  <a:pt x="31" y="20"/>
                  <a:pt x="31" y="20"/>
                </a:cubicBezTo>
                <a:cubicBezTo>
                  <a:pt x="21" y="16"/>
                  <a:pt x="21" y="16"/>
                  <a:pt x="21" y="16"/>
                </a:cubicBezTo>
                <a:cubicBezTo>
                  <a:pt x="19" y="11"/>
                  <a:pt x="19" y="11"/>
                  <a:pt x="19" y="11"/>
                </a:cubicBezTo>
                <a:cubicBezTo>
                  <a:pt x="20" y="3"/>
                  <a:pt x="20" y="3"/>
                  <a:pt x="20" y="3"/>
                </a:cubicBezTo>
                <a:cubicBezTo>
                  <a:pt x="24" y="1"/>
                  <a:pt x="24" y="1"/>
                  <a:pt x="24" y="1"/>
                </a:cubicBezTo>
                <a:cubicBezTo>
                  <a:pt x="24" y="0"/>
                  <a:pt x="24" y="0"/>
                  <a:pt x="24" y="0"/>
                </a:cubicBezTo>
                <a:cubicBezTo>
                  <a:pt x="17" y="2"/>
                  <a:pt x="17" y="2"/>
                  <a:pt x="17" y="2"/>
                </a:cubicBezTo>
                <a:cubicBezTo>
                  <a:pt x="13" y="4"/>
                  <a:pt x="13" y="4"/>
                  <a:pt x="13" y="4"/>
                </a:cubicBezTo>
                <a:cubicBezTo>
                  <a:pt x="11" y="9"/>
                  <a:pt x="11" y="9"/>
                  <a:pt x="11" y="9"/>
                </a:cubicBezTo>
                <a:cubicBezTo>
                  <a:pt x="9" y="10"/>
                  <a:pt x="9" y="10"/>
                  <a:pt x="9" y="10"/>
                </a:cubicBezTo>
                <a:cubicBezTo>
                  <a:pt x="6" y="13"/>
                  <a:pt x="6" y="13"/>
                  <a:pt x="6" y="13"/>
                </a:cubicBezTo>
                <a:cubicBezTo>
                  <a:pt x="3" y="16"/>
                  <a:pt x="3" y="16"/>
                  <a:pt x="3" y="16"/>
                </a:cubicBezTo>
                <a:cubicBezTo>
                  <a:pt x="4" y="18"/>
                  <a:pt x="4" y="18"/>
                  <a:pt x="4" y="18"/>
                </a:cubicBezTo>
                <a:cubicBezTo>
                  <a:pt x="5" y="23"/>
                  <a:pt x="5" y="23"/>
                  <a:pt x="5" y="23"/>
                </a:cubicBezTo>
                <a:cubicBezTo>
                  <a:pt x="5" y="26"/>
                  <a:pt x="5" y="26"/>
                  <a:pt x="5" y="26"/>
                </a:cubicBezTo>
                <a:cubicBezTo>
                  <a:pt x="6" y="30"/>
                  <a:pt x="6" y="30"/>
                  <a:pt x="6" y="30"/>
                </a:cubicBezTo>
                <a:cubicBezTo>
                  <a:pt x="2" y="33"/>
                  <a:pt x="2" y="33"/>
                  <a:pt x="2" y="33"/>
                </a:cubicBezTo>
                <a:cubicBezTo>
                  <a:pt x="0" y="35"/>
                  <a:pt x="0" y="35"/>
                  <a:pt x="0" y="35"/>
                </a:cubicBezTo>
                <a:cubicBezTo>
                  <a:pt x="8" y="38"/>
                  <a:pt x="8" y="38"/>
                  <a:pt x="8" y="38"/>
                </a:cubicBezTo>
                <a:cubicBezTo>
                  <a:pt x="12" y="41"/>
                  <a:pt x="12" y="41"/>
                  <a:pt x="12" y="41"/>
                </a:cubicBezTo>
              </a:path>
            </a:pathLst>
          </a:custGeom>
          <a:solidFill>
            <a:schemeClr val="bg1"/>
          </a:solidFill>
          <a:ln w="9525">
            <a:solidFill>
              <a:schemeClr val="bg2"/>
            </a:solidFill>
            <a:round/>
            <a:headEnd/>
            <a:tailEnd/>
          </a:ln>
        </p:spPr>
        <p:txBody>
          <a:bodyPr/>
          <a:lstStyle/>
          <a:p>
            <a:endParaRPr lang="en-US"/>
          </a:p>
        </p:txBody>
      </p:sp>
      <p:sp>
        <p:nvSpPr>
          <p:cNvPr id="140" name="Freeform 404"/>
          <p:cNvSpPr>
            <a:spLocks/>
          </p:cNvSpPr>
          <p:nvPr/>
        </p:nvSpPr>
        <p:spPr bwMode="auto">
          <a:xfrm>
            <a:off x="2528888" y="4624388"/>
            <a:ext cx="195262" cy="139700"/>
          </a:xfrm>
          <a:custGeom>
            <a:avLst/>
            <a:gdLst/>
            <a:ahLst/>
            <a:cxnLst>
              <a:cxn ang="0">
                <a:pos x="0" y="42"/>
              </a:cxn>
              <a:cxn ang="0">
                <a:pos x="0" y="42"/>
              </a:cxn>
              <a:cxn ang="0">
                <a:pos x="30" y="60"/>
              </a:cxn>
              <a:cxn ang="0">
                <a:pos x="48" y="78"/>
              </a:cxn>
              <a:cxn ang="0">
                <a:pos x="72" y="78"/>
              </a:cxn>
              <a:cxn ang="0">
                <a:pos x="84" y="96"/>
              </a:cxn>
              <a:cxn ang="0">
                <a:pos x="90" y="90"/>
              </a:cxn>
              <a:cxn ang="0">
                <a:pos x="84" y="96"/>
              </a:cxn>
              <a:cxn ang="0">
                <a:pos x="96" y="108"/>
              </a:cxn>
              <a:cxn ang="0">
                <a:pos x="108" y="42"/>
              </a:cxn>
              <a:cxn ang="0">
                <a:pos x="102" y="12"/>
              </a:cxn>
              <a:cxn ang="0">
                <a:pos x="150" y="0"/>
              </a:cxn>
              <a:cxn ang="0">
                <a:pos x="0" y="42"/>
              </a:cxn>
            </a:cxnLst>
            <a:rect l="0" t="0" r="r" b="b"/>
            <a:pathLst>
              <a:path w="150" h="108">
                <a:moveTo>
                  <a:pt x="0" y="42"/>
                </a:moveTo>
                <a:lnTo>
                  <a:pt x="0" y="42"/>
                </a:lnTo>
                <a:lnTo>
                  <a:pt x="30" y="60"/>
                </a:lnTo>
                <a:lnTo>
                  <a:pt x="48" y="78"/>
                </a:lnTo>
                <a:lnTo>
                  <a:pt x="72" y="78"/>
                </a:lnTo>
                <a:lnTo>
                  <a:pt x="84" y="96"/>
                </a:lnTo>
                <a:lnTo>
                  <a:pt x="90" y="90"/>
                </a:lnTo>
                <a:lnTo>
                  <a:pt x="84" y="96"/>
                </a:lnTo>
                <a:lnTo>
                  <a:pt x="96" y="108"/>
                </a:lnTo>
                <a:lnTo>
                  <a:pt x="108" y="42"/>
                </a:lnTo>
                <a:lnTo>
                  <a:pt x="102" y="12"/>
                </a:lnTo>
                <a:lnTo>
                  <a:pt x="150" y="0"/>
                </a:lnTo>
                <a:lnTo>
                  <a:pt x="0" y="42"/>
                </a:lnTo>
                <a:close/>
              </a:path>
            </a:pathLst>
          </a:custGeom>
          <a:solidFill>
            <a:schemeClr val="bg1"/>
          </a:solidFill>
          <a:ln w="9525">
            <a:solidFill>
              <a:schemeClr val="bg2"/>
            </a:solidFill>
            <a:round/>
            <a:headEnd/>
            <a:tailEnd/>
          </a:ln>
        </p:spPr>
        <p:txBody>
          <a:bodyPr/>
          <a:lstStyle/>
          <a:p>
            <a:endParaRPr lang="en-US"/>
          </a:p>
        </p:txBody>
      </p:sp>
      <p:sp>
        <p:nvSpPr>
          <p:cNvPr id="141" name="Freeform 405"/>
          <p:cNvSpPr>
            <a:spLocks/>
          </p:cNvSpPr>
          <p:nvPr/>
        </p:nvSpPr>
        <p:spPr bwMode="auto">
          <a:xfrm>
            <a:off x="2528888" y="4624388"/>
            <a:ext cx="195262" cy="139700"/>
          </a:xfrm>
          <a:custGeom>
            <a:avLst/>
            <a:gdLst/>
            <a:ahLst/>
            <a:cxnLst>
              <a:cxn ang="0">
                <a:pos x="0" y="42"/>
              </a:cxn>
              <a:cxn ang="0">
                <a:pos x="0" y="42"/>
              </a:cxn>
              <a:cxn ang="0">
                <a:pos x="30" y="60"/>
              </a:cxn>
              <a:cxn ang="0">
                <a:pos x="48" y="78"/>
              </a:cxn>
              <a:cxn ang="0">
                <a:pos x="72" y="78"/>
              </a:cxn>
              <a:cxn ang="0">
                <a:pos x="84" y="96"/>
              </a:cxn>
              <a:cxn ang="0">
                <a:pos x="90" y="90"/>
              </a:cxn>
              <a:cxn ang="0">
                <a:pos x="84" y="96"/>
              </a:cxn>
              <a:cxn ang="0">
                <a:pos x="96" y="108"/>
              </a:cxn>
              <a:cxn ang="0">
                <a:pos x="108" y="42"/>
              </a:cxn>
              <a:cxn ang="0">
                <a:pos x="102" y="12"/>
              </a:cxn>
              <a:cxn ang="0">
                <a:pos x="150" y="0"/>
              </a:cxn>
            </a:cxnLst>
            <a:rect l="0" t="0" r="r" b="b"/>
            <a:pathLst>
              <a:path w="150" h="108">
                <a:moveTo>
                  <a:pt x="0" y="42"/>
                </a:moveTo>
                <a:lnTo>
                  <a:pt x="0" y="42"/>
                </a:lnTo>
                <a:lnTo>
                  <a:pt x="30" y="60"/>
                </a:lnTo>
                <a:lnTo>
                  <a:pt x="48" y="78"/>
                </a:lnTo>
                <a:lnTo>
                  <a:pt x="72" y="78"/>
                </a:lnTo>
                <a:lnTo>
                  <a:pt x="84" y="96"/>
                </a:lnTo>
                <a:lnTo>
                  <a:pt x="90" y="90"/>
                </a:lnTo>
                <a:lnTo>
                  <a:pt x="84" y="96"/>
                </a:lnTo>
                <a:lnTo>
                  <a:pt x="96" y="108"/>
                </a:lnTo>
                <a:lnTo>
                  <a:pt x="108" y="42"/>
                </a:lnTo>
                <a:lnTo>
                  <a:pt x="102" y="12"/>
                </a:lnTo>
                <a:lnTo>
                  <a:pt x="150" y="0"/>
                </a:lnTo>
              </a:path>
            </a:pathLst>
          </a:custGeom>
          <a:solidFill>
            <a:schemeClr val="bg1"/>
          </a:solidFill>
          <a:ln w="9525">
            <a:solidFill>
              <a:schemeClr val="bg2"/>
            </a:solidFill>
            <a:round/>
            <a:headEnd/>
            <a:tailEnd/>
          </a:ln>
        </p:spPr>
        <p:txBody>
          <a:bodyPr/>
          <a:lstStyle/>
          <a:p>
            <a:endParaRPr lang="en-US"/>
          </a:p>
        </p:txBody>
      </p:sp>
      <p:sp>
        <p:nvSpPr>
          <p:cNvPr id="142" name="Freeform 406"/>
          <p:cNvSpPr>
            <a:spLocks/>
          </p:cNvSpPr>
          <p:nvPr/>
        </p:nvSpPr>
        <p:spPr bwMode="auto">
          <a:xfrm>
            <a:off x="2873375" y="4451350"/>
            <a:ext cx="117475" cy="179388"/>
          </a:xfrm>
          <a:custGeom>
            <a:avLst/>
            <a:gdLst/>
            <a:ahLst/>
            <a:cxnLst>
              <a:cxn ang="0">
                <a:pos x="90" y="126"/>
              </a:cxn>
              <a:cxn ang="0">
                <a:pos x="78" y="102"/>
              </a:cxn>
              <a:cxn ang="0">
                <a:pos x="66" y="78"/>
              </a:cxn>
              <a:cxn ang="0">
                <a:pos x="84" y="60"/>
              </a:cxn>
              <a:cxn ang="0">
                <a:pos x="90" y="42"/>
              </a:cxn>
              <a:cxn ang="0">
                <a:pos x="66" y="36"/>
              </a:cxn>
              <a:cxn ang="0">
                <a:pos x="60" y="18"/>
              </a:cxn>
              <a:cxn ang="0">
                <a:pos x="36" y="0"/>
              </a:cxn>
              <a:cxn ang="0">
                <a:pos x="12" y="24"/>
              </a:cxn>
              <a:cxn ang="0">
                <a:pos x="0" y="42"/>
              </a:cxn>
              <a:cxn ang="0">
                <a:pos x="6" y="60"/>
              </a:cxn>
              <a:cxn ang="0">
                <a:pos x="18" y="66"/>
              </a:cxn>
              <a:cxn ang="0">
                <a:pos x="30" y="84"/>
              </a:cxn>
              <a:cxn ang="0">
                <a:pos x="24" y="120"/>
              </a:cxn>
              <a:cxn ang="0">
                <a:pos x="42" y="138"/>
              </a:cxn>
              <a:cxn ang="0">
                <a:pos x="60" y="132"/>
              </a:cxn>
              <a:cxn ang="0">
                <a:pos x="90" y="126"/>
              </a:cxn>
              <a:cxn ang="0">
                <a:pos x="90" y="126"/>
              </a:cxn>
            </a:cxnLst>
            <a:rect l="0" t="0" r="r" b="b"/>
            <a:pathLst>
              <a:path w="90" h="138">
                <a:moveTo>
                  <a:pt x="90" y="126"/>
                </a:moveTo>
                <a:lnTo>
                  <a:pt x="78" y="102"/>
                </a:lnTo>
                <a:lnTo>
                  <a:pt x="66" y="78"/>
                </a:lnTo>
                <a:lnTo>
                  <a:pt x="84" y="60"/>
                </a:lnTo>
                <a:lnTo>
                  <a:pt x="90" y="42"/>
                </a:lnTo>
                <a:lnTo>
                  <a:pt x="66" y="36"/>
                </a:lnTo>
                <a:lnTo>
                  <a:pt x="60" y="18"/>
                </a:lnTo>
                <a:lnTo>
                  <a:pt x="36" y="0"/>
                </a:lnTo>
                <a:lnTo>
                  <a:pt x="12" y="24"/>
                </a:lnTo>
                <a:lnTo>
                  <a:pt x="0" y="42"/>
                </a:lnTo>
                <a:lnTo>
                  <a:pt x="6" y="60"/>
                </a:lnTo>
                <a:lnTo>
                  <a:pt x="18" y="66"/>
                </a:lnTo>
                <a:lnTo>
                  <a:pt x="30" y="84"/>
                </a:lnTo>
                <a:lnTo>
                  <a:pt x="24" y="120"/>
                </a:lnTo>
                <a:lnTo>
                  <a:pt x="42" y="138"/>
                </a:lnTo>
                <a:lnTo>
                  <a:pt x="60" y="132"/>
                </a:lnTo>
                <a:lnTo>
                  <a:pt x="90" y="126"/>
                </a:lnTo>
                <a:lnTo>
                  <a:pt x="90" y="126"/>
                </a:lnTo>
                <a:close/>
              </a:path>
            </a:pathLst>
          </a:custGeom>
          <a:solidFill>
            <a:schemeClr val="bg1"/>
          </a:solidFill>
          <a:ln w="9525">
            <a:solidFill>
              <a:schemeClr val="bg2"/>
            </a:solidFill>
            <a:round/>
            <a:headEnd/>
            <a:tailEnd/>
          </a:ln>
        </p:spPr>
        <p:txBody>
          <a:bodyPr/>
          <a:lstStyle/>
          <a:p>
            <a:endParaRPr lang="en-US"/>
          </a:p>
        </p:txBody>
      </p:sp>
      <p:sp>
        <p:nvSpPr>
          <p:cNvPr id="143" name="Freeform 407"/>
          <p:cNvSpPr>
            <a:spLocks/>
          </p:cNvSpPr>
          <p:nvPr/>
        </p:nvSpPr>
        <p:spPr bwMode="auto">
          <a:xfrm>
            <a:off x="2873375" y="4451350"/>
            <a:ext cx="117475" cy="179388"/>
          </a:xfrm>
          <a:custGeom>
            <a:avLst/>
            <a:gdLst/>
            <a:ahLst/>
            <a:cxnLst>
              <a:cxn ang="0">
                <a:pos x="90" y="126"/>
              </a:cxn>
              <a:cxn ang="0">
                <a:pos x="78" y="102"/>
              </a:cxn>
              <a:cxn ang="0">
                <a:pos x="66" y="78"/>
              </a:cxn>
              <a:cxn ang="0">
                <a:pos x="84" y="60"/>
              </a:cxn>
              <a:cxn ang="0">
                <a:pos x="90" y="42"/>
              </a:cxn>
              <a:cxn ang="0">
                <a:pos x="66" y="36"/>
              </a:cxn>
              <a:cxn ang="0">
                <a:pos x="60" y="18"/>
              </a:cxn>
              <a:cxn ang="0">
                <a:pos x="36" y="0"/>
              </a:cxn>
              <a:cxn ang="0">
                <a:pos x="12" y="24"/>
              </a:cxn>
              <a:cxn ang="0">
                <a:pos x="0" y="42"/>
              </a:cxn>
              <a:cxn ang="0">
                <a:pos x="6" y="60"/>
              </a:cxn>
              <a:cxn ang="0">
                <a:pos x="18" y="66"/>
              </a:cxn>
              <a:cxn ang="0">
                <a:pos x="30" y="84"/>
              </a:cxn>
              <a:cxn ang="0">
                <a:pos x="24" y="120"/>
              </a:cxn>
              <a:cxn ang="0">
                <a:pos x="42" y="138"/>
              </a:cxn>
              <a:cxn ang="0">
                <a:pos x="60" y="132"/>
              </a:cxn>
              <a:cxn ang="0">
                <a:pos x="90" y="126"/>
              </a:cxn>
              <a:cxn ang="0">
                <a:pos x="90" y="126"/>
              </a:cxn>
            </a:cxnLst>
            <a:rect l="0" t="0" r="r" b="b"/>
            <a:pathLst>
              <a:path w="90" h="138">
                <a:moveTo>
                  <a:pt x="90" y="126"/>
                </a:moveTo>
                <a:lnTo>
                  <a:pt x="78" y="102"/>
                </a:lnTo>
                <a:lnTo>
                  <a:pt x="66" y="78"/>
                </a:lnTo>
                <a:lnTo>
                  <a:pt x="84" y="60"/>
                </a:lnTo>
                <a:lnTo>
                  <a:pt x="90" y="42"/>
                </a:lnTo>
                <a:lnTo>
                  <a:pt x="66" y="36"/>
                </a:lnTo>
                <a:lnTo>
                  <a:pt x="60" y="18"/>
                </a:lnTo>
                <a:lnTo>
                  <a:pt x="36" y="0"/>
                </a:lnTo>
                <a:lnTo>
                  <a:pt x="12" y="24"/>
                </a:lnTo>
                <a:lnTo>
                  <a:pt x="0" y="42"/>
                </a:lnTo>
                <a:lnTo>
                  <a:pt x="6" y="60"/>
                </a:lnTo>
                <a:lnTo>
                  <a:pt x="18" y="66"/>
                </a:lnTo>
                <a:lnTo>
                  <a:pt x="30" y="84"/>
                </a:lnTo>
                <a:lnTo>
                  <a:pt x="24" y="120"/>
                </a:lnTo>
                <a:lnTo>
                  <a:pt x="42" y="138"/>
                </a:lnTo>
                <a:lnTo>
                  <a:pt x="60" y="132"/>
                </a:lnTo>
                <a:lnTo>
                  <a:pt x="90" y="126"/>
                </a:lnTo>
                <a:lnTo>
                  <a:pt x="90" y="126"/>
                </a:lnTo>
              </a:path>
            </a:pathLst>
          </a:custGeom>
          <a:solidFill>
            <a:schemeClr val="bg1"/>
          </a:solidFill>
          <a:ln w="9525" cap="flat" cmpd="sng">
            <a:solidFill>
              <a:schemeClr val="bg2"/>
            </a:solidFill>
            <a:prstDash val="solid"/>
            <a:round/>
            <a:headEnd type="none" w="med" len="med"/>
            <a:tailEnd type="none" w="med" len="med"/>
          </a:ln>
          <a:effectLst/>
        </p:spPr>
        <p:txBody>
          <a:bodyPr/>
          <a:lstStyle/>
          <a:p>
            <a:endParaRPr lang="en-US"/>
          </a:p>
        </p:txBody>
      </p:sp>
      <p:sp>
        <p:nvSpPr>
          <p:cNvPr id="144" name="Freeform 408"/>
          <p:cNvSpPr>
            <a:spLocks/>
          </p:cNvSpPr>
          <p:nvPr/>
        </p:nvSpPr>
        <p:spPr bwMode="auto">
          <a:xfrm>
            <a:off x="3048000" y="4522788"/>
            <a:ext cx="76200" cy="93662"/>
          </a:xfrm>
          <a:custGeom>
            <a:avLst/>
            <a:gdLst/>
            <a:ahLst/>
            <a:cxnLst>
              <a:cxn ang="0">
                <a:pos x="6" y="42"/>
              </a:cxn>
              <a:cxn ang="0">
                <a:pos x="6" y="66"/>
              </a:cxn>
              <a:cxn ang="0">
                <a:pos x="12" y="72"/>
              </a:cxn>
              <a:cxn ang="0">
                <a:pos x="36" y="60"/>
              </a:cxn>
              <a:cxn ang="0">
                <a:pos x="60" y="24"/>
              </a:cxn>
              <a:cxn ang="0">
                <a:pos x="18" y="0"/>
              </a:cxn>
              <a:cxn ang="0">
                <a:pos x="6" y="0"/>
              </a:cxn>
              <a:cxn ang="0">
                <a:pos x="0" y="18"/>
              </a:cxn>
              <a:cxn ang="0">
                <a:pos x="6" y="42"/>
              </a:cxn>
            </a:cxnLst>
            <a:rect l="0" t="0" r="r" b="b"/>
            <a:pathLst>
              <a:path w="60" h="72">
                <a:moveTo>
                  <a:pt x="6" y="42"/>
                </a:moveTo>
                <a:lnTo>
                  <a:pt x="6" y="66"/>
                </a:lnTo>
                <a:lnTo>
                  <a:pt x="12" y="72"/>
                </a:lnTo>
                <a:lnTo>
                  <a:pt x="36" y="60"/>
                </a:lnTo>
                <a:lnTo>
                  <a:pt x="60" y="24"/>
                </a:lnTo>
                <a:lnTo>
                  <a:pt x="18" y="0"/>
                </a:lnTo>
                <a:lnTo>
                  <a:pt x="6" y="0"/>
                </a:lnTo>
                <a:lnTo>
                  <a:pt x="0" y="18"/>
                </a:lnTo>
                <a:lnTo>
                  <a:pt x="6" y="42"/>
                </a:lnTo>
                <a:close/>
              </a:path>
            </a:pathLst>
          </a:custGeom>
          <a:solidFill>
            <a:schemeClr val="bg1"/>
          </a:solidFill>
          <a:ln w="9525" cap="flat" cmpd="sng">
            <a:solidFill>
              <a:schemeClr val="bg2"/>
            </a:solidFill>
            <a:prstDash val="solid"/>
            <a:round/>
            <a:headEnd type="none" w="med" len="med"/>
            <a:tailEnd type="none" w="med" len="med"/>
          </a:ln>
          <a:effectLst/>
        </p:spPr>
        <p:txBody>
          <a:bodyPr/>
          <a:lstStyle/>
          <a:p>
            <a:endParaRPr lang="en-US"/>
          </a:p>
        </p:txBody>
      </p:sp>
      <p:sp>
        <p:nvSpPr>
          <p:cNvPr id="145" name="Freeform 409"/>
          <p:cNvSpPr>
            <a:spLocks/>
          </p:cNvSpPr>
          <p:nvPr/>
        </p:nvSpPr>
        <p:spPr bwMode="auto">
          <a:xfrm>
            <a:off x="2576513" y="5218113"/>
            <a:ext cx="484187" cy="1006475"/>
          </a:xfrm>
          <a:custGeom>
            <a:avLst/>
            <a:gdLst/>
            <a:ahLst/>
            <a:cxnLst>
              <a:cxn ang="0">
                <a:pos x="47" y="37"/>
              </a:cxn>
              <a:cxn ang="0">
                <a:pos x="48" y="32"/>
              </a:cxn>
              <a:cxn ang="0">
                <a:pos x="50" y="29"/>
              </a:cxn>
              <a:cxn ang="0">
                <a:pos x="50" y="29"/>
              </a:cxn>
              <a:cxn ang="0">
                <a:pos x="57" y="22"/>
              </a:cxn>
              <a:cxn ang="0">
                <a:pos x="60" y="20"/>
              </a:cxn>
              <a:cxn ang="0">
                <a:pos x="62" y="14"/>
              </a:cxn>
              <a:cxn ang="0">
                <a:pos x="61" y="13"/>
              </a:cxn>
              <a:cxn ang="0">
                <a:pos x="58" y="15"/>
              </a:cxn>
              <a:cxn ang="0">
                <a:pos x="52" y="18"/>
              </a:cxn>
              <a:cxn ang="0">
                <a:pos x="47" y="17"/>
              </a:cxn>
              <a:cxn ang="0">
                <a:pos x="48" y="10"/>
              </a:cxn>
              <a:cxn ang="0">
                <a:pos x="45" y="8"/>
              </a:cxn>
              <a:cxn ang="0">
                <a:pos x="39" y="6"/>
              </a:cxn>
              <a:cxn ang="0">
                <a:pos x="36" y="4"/>
              </a:cxn>
              <a:cxn ang="0">
                <a:pos x="33" y="0"/>
              </a:cxn>
              <a:cxn ang="0">
                <a:pos x="33" y="0"/>
              </a:cxn>
              <a:cxn ang="0">
                <a:pos x="29" y="1"/>
              </a:cxn>
              <a:cxn ang="0">
                <a:pos x="28" y="2"/>
              </a:cxn>
              <a:cxn ang="0">
                <a:pos x="23" y="1"/>
              </a:cxn>
              <a:cxn ang="0">
                <a:pos x="21" y="1"/>
              </a:cxn>
              <a:cxn ang="0">
                <a:pos x="19" y="2"/>
              </a:cxn>
              <a:cxn ang="0">
                <a:pos x="20" y="3"/>
              </a:cxn>
              <a:cxn ang="0">
                <a:pos x="19" y="7"/>
              </a:cxn>
              <a:cxn ang="0">
                <a:pos x="16" y="10"/>
              </a:cxn>
              <a:cxn ang="0">
                <a:pos x="16" y="16"/>
              </a:cxn>
              <a:cxn ang="0">
                <a:pos x="14" y="20"/>
              </a:cxn>
              <a:cxn ang="0">
                <a:pos x="11" y="33"/>
              </a:cxn>
              <a:cxn ang="0">
                <a:pos x="12" y="43"/>
              </a:cxn>
              <a:cxn ang="0">
                <a:pos x="6" y="56"/>
              </a:cxn>
              <a:cxn ang="0">
                <a:pos x="5" y="70"/>
              </a:cxn>
              <a:cxn ang="0">
                <a:pos x="5" y="77"/>
              </a:cxn>
              <a:cxn ang="0">
                <a:pos x="4" y="84"/>
              </a:cxn>
              <a:cxn ang="0">
                <a:pos x="6" y="88"/>
              </a:cxn>
              <a:cxn ang="0">
                <a:pos x="3" y="104"/>
              </a:cxn>
              <a:cxn ang="0">
                <a:pos x="0" y="111"/>
              </a:cxn>
              <a:cxn ang="0">
                <a:pos x="1" y="116"/>
              </a:cxn>
              <a:cxn ang="0">
                <a:pos x="4" y="122"/>
              </a:cxn>
              <a:cxn ang="0">
                <a:pos x="20" y="129"/>
              </a:cxn>
              <a:cxn ang="0">
                <a:pos x="16" y="125"/>
              </a:cxn>
              <a:cxn ang="0">
                <a:pos x="14" y="118"/>
              </a:cxn>
              <a:cxn ang="0">
                <a:pos x="16" y="113"/>
              </a:cxn>
              <a:cxn ang="0">
                <a:pos x="19" y="107"/>
              </a:cxn>
              <a:cxn ang="0">
                <a:pos x="22" y="104"/>
              </a:cxn>
              <a:cxn ang="0">
                <a:pos x="24" y="99"/>
              </a:cxn>
              <a:cxn ang="0">
                <a:pos x="21" y="97"/>
              </a:cxn>
              <a:cxn ang="0">
                <a:pos x="19" y="93"/>
              </a:cxn>
              <a:cxn ang="0">
                <a:pos x="24" y="87"/>
              </a:cxn>
              <a:cxn ang="0">
                <a:pos x="27" y="83"/>
              </a:cxn>
              <a:cxn ang="0">
                <a:pos x="30" y="77"/>
              </a:cxn>
              <a:cxn ang="0">
                <a:pos x="28" y="74"/>
              </a:cxn>
              <a:cxn ang="0">
                <a:pos x="28" y="72"/>
              </a:cxn>
              <a:cxn ang="0">
                <a:pos x="34" y="70"/>
              </a:cxn>
              <a:cxn ang="0">
                <a:pos x="36" y="66"/>
              </a:cxn>
              <a:cxn ang="0">
                <a:pos x="37" y="62"/>
              </a:cxn>
              <a:cxn ang="0">
                <a:pos x="47" y="59"/>
              </a:cxn>
              <a:cxn ang="0">
                <a:pos x="51" y="56"/>
              </a:cxn>
              <a:cxn ang="0">
                <a:pos x="53" y="51"/>
              </a:cxn>
              <a:cxn ang="0">
                <a:pos x="51" y="47"/>
              </a:cxn>
              <a:cxn ang="0">
                <a:pos x="48" y="44"/>
              </a:cxn>
              <a:cxn ang="0">
                <a:pos x="51" y="45"/>
              </a:cxn>
              <a:cxn ang="0">
                <a:pos x="47" y="42"/>
              </a:cxn>
              <a:cxn ang="0">
                <a:pos x="47" y="37"/>
              </a:cxn>
            </a:cxnLst>
            <a:rect l="0" t="0" r="r" b="b"/>
            <a:pathLst>
              <a:path w="62" h="129">
                <a:moveTo>
                  <a:pt x="47" y="37"/>
                </a:moveTo>
                <a:cubicBezTo>
                  <a:pt x="48" y="32"/>
                  <a:pt x="48" y="32"/>
                  <a:pt x="48" y="32"/>
                </a:cubicBezTo>
                <a:cubicBezTo>
                  <a:pt x="50" y="29"/>
                  <a:pt x="50" y="29"/>
                  <a:pt x="50" y="29"/>
                </a:cubicBezTo>
                <a:cubicBezTo>
                  <a:pt x="50" y="29"/>
                  <a:pt x="50" y="29"/>
                  <a:pt x="50" y="29"/>
                </a:cubicBezTo>
                <a:cubicBezTo>
                  <a:pt x="57" y="22"/>
                  <a:pt x="57" y="22"/>
                  <a:pt x="57" y="22"/>
                </a:cubicBezTo>
                <a:cubicBezTo>
                  <a:pt x="60" y="20"/>
                  <a:pt x="60" y="20"/>
                  <a:pt x="60" y="20"/>
                </a:cubicBezTo>
                <a:cubicBezTo>
                  <a:pt x="62" y="14"/>
                  <a:pt x="62" y="14"/>
                  <a:pt x="62" y="14"/>
                </a:cubicBezTo>
                <a:cubicBezTo>
                  <a:pt x="61" y="13"/>
                  <a:pt x="61" y="13"/>
                  <a:pt x="61" y="13"/>
                </a:cubicBezTo>
                <a:cubicBezTo>
                  <a:pt x="58" y="15"/>
                  <a:pt x="58" y="15"/>
                  <a:pt x="58" y="15"/>
                </a:cubicBezTo>
                <a:cubicBezTo>
                  <a:pt x="52" y="18"/>
                  <a:pt x="52" y="18"/>
                  <a:pt x="52" y="18"/>
                </a:cubicBezTo>
                <a:cubicBezTo>
                  <a:pt x="47" y="17"/>
                  <a:pt x="47" y="17"/>
                  <a:pt x="47" y="17"/>
                </a:cubicBezTo>
                <a:cubicBezTo>
                  <a:pt x="48" y="10"/>
                  <a:pt x="48" y="10"/>
                  <a:pt x="48" y="10"/>
                </a:cubicBezTo>
                <a:cubicBezTo>
                  <a:pt x="45" y="8"/>
                  <a:pt x="45" y="8"/>
                  <a:pt x="45" y="8"/>
                </a:cubicBezTo>
                <a:cubicBezTo>
                  <a:pt x="39" y="6"/>
                  <a:pt x="39" y="6"/>
                  <a:pt x="39" y="6"/>
                </a:cubicBezTo>
                <a:cubicBezTo>
                  <a:pt x="36" y="4"/>
                  <a:pt x="36" y="4"/>
                  <a:pt x="36" y="4"/>
                </a:cubicBezTo>
                <a:cubicBezTo>
                  <a:pt x="33" y="0"/>
                  <a:pt x="33" y="0"/>
                  <a:pt x="33" y="0"/>
                </a:cubicBezTo>
                <a:cubicBezTo>
                  <a:pt x="33" y="0"/>
                  <a:pt x="33" y="0"/>
                  <a:pt x="33" y="0"/>
                </a:cubicBezTo>
                <a:cubicBezTo>
                  <a:pt x="29" y="1"/>
                  <a:pt x="29" y="1"/>
                  <a:pt x="29" y="1"/>
                </a:cubicBezTo>
                <a:cubicBezTo>
                  <a:pt x="28" y="2"/>
                  <a:pt x="28" y="2"/>
                  <a:pt x="28" y="2"/>
                </a:cubicBezTo>
                <a:cubicBezTo>
                  <a:pt x="23" y="1"/>
                  <a:pt x="23" y="1"/>
                  <a:pt x="23" y="1"/>
                </a:cubicBezTo>
                <a:cubicBezTo>
                  <a:pt x="21" y="1"/>
                  <a:pt x="21" y="1"/>
                  <a:pt x="21" y="1"/>
                </a:cubicBezTo>
                <a:cubicBezTo>
                  <a:pt x="19" y="2"/>
                  <a:pt x="19" y="2"/>
                  <a:pt x="19" y="2"/>
                </a:cubicBezTo>
                <a:cubicBezTo>
                  <a:pt x="20" y="3"/>
                  <a:pt x="20" y="3"/>
                  <a:pt x="20" y="3"/>
                </a:cubicBezTo>
                <a:cubicBezTo>
                  <a:pt x="19" y="7"/>
                  <a:pt x="19" y="7"/>
                  <a:pt x="19" y="7"/>
                </a:cubicBezTo>
                <a:cubicBezTo>
                  <a:pt x="16" y="10"/>
                  <a:pt x="16" y="10"/>
                  <a:pt x="16" y="10"/>
                </a:cubicBezTo>
                <a:cubicBezTo>
                  <a:pt x="16" y="16"/>
                  <a:pt x="16" y="16"/>
                  <a:pt x="16" y="16"/>
                </a:cubicBezTo>
                <a:cubicBezTo>
                  <a:pt x="14" y="20"/>
                  <a:pt x="14" y="20"/>
                  <a:pt x="14" y="20"/>
                </a:cubicBezTo>
                <a:cubicBezTo>
                  <a:pt x="11" y="33"/>
                  <a:pt x="11" y="33"/>
                  <a:pt x="11" y="33"/>
                </a:cubicBezTo>
                <a:cubicBezTo>
                  <a:pt x="12" y="43"/>
                  <a:pt x="12" y="43"/>
                  <a:pt x="12" y="43"/>
                </a:cubicBezTo>
                <a:cubicBezTo>
                  <a:pt x="6" y="56"/>
                  <a:pt x="6" y="56"/>
                  <a:pt x="6" y="56"/>
                </a:cubicBezTo>
                <a:cubicBezTo>
                  <a:pt x="5" y="70"/>
                  <a:pt x="5" y="70"/>
                  <a:pt x="5" y="70"/>
                </a:cubicBezTo>
                <a:cubicBezTo>
                  <a:pt x="5" y="77"/>
                  <a:pt x="5" y="77"/>
                  <a:pt x="5" y="77"/>
                </a:cubicBezTo>
                <a:cubicBezTo>
                  <a:pt x="4" y="84"/>
                  <a:pt x="4" y="84"/>
                  <a:pt x="4" y="84"/>
                </a:cubicBezTo>
                <a:cubicBezTo>
                  <a:pt x="6" y="88"/>
                  <a:pt x="6" y="88"/>
                  <a:pt x="6" y="88"/>
                </a:cubicBezTo>
                <a:cubicBezTo>
                  <a:pt x="3" y="104"/>
                  <a:pt x="3" y="104"/>
                  <a:pt x="3" y="104"/>
                </a:cubicBezTo>
                <a:cubicBezTo>
                  <a:pt x="0" y="111"/>
                  <a:pt x="0" y="111"/>
                  <a:pt x="0" y="111"/>
                </a:cubicBezTo>
                <a:cubicBezTo>
                  <a:pt x="1" y="116"/>
                  <a:pt x="1" y="116"/>
                  <a:pt x="1" y="116"/>
                </a:cubicBezTo>
                <a:cubicBezTo>
                  <a:pt x="4" y="122"/>
                  <a:pt x="4" y="122"/>
                  <a:pt x="4" y="122"/>
                </a:cubicBezTo>
                <a:cubicBezTo>
                  <a:pt x="20" y="129"/>
                  <a:pt x="20" y="129"/>
                  <a:pt x="20" y="129"/>
                </a:cubicBezTo>
                <a:cubicBezTo>
                  <a:pt x="16" y="125"/>
                  <a:pt x="16" y="125"/>
                  <a:pt x="16" y="125"/>
                </a:cubicBezTo>
                <a:cubicBezTo>
                  <a:pt x="14" y="118"/>
                  <a:pt x="14" y="118"/>
                  <a:pt x="14" y="118"/>
                </a:cubicBezTo>
                <a:cubicBezTo>
                  <a:pt x="16" y="113"/>
                  <a:pt x="16" y="113"/>
                  <a:pt x="16" y="113"/>
                </a:cubicBezTo>
                <a:cubicBezTo>
                  <a:pt x="19" y="107"/>
                  <a:pt x="19" y="107"/>
                  <a:pt x="19" y="107"/>
                </a:cubicBezTo>
                <a:cubicBezTo>
                  <a:pt x="22" y="104"/>
                  <a:pt x="22" y="104"/>
                  <a:pt x="22" y="104"/>
                </a:cubicBezTo>
                <a:cubicBezTo>
                  <a:pt x="24" y="99"/>
                  <a:pt x="24" y="99"/>
                  <a:pt x="24" y="99"/>
                </a:cubicBezTo>
                <a:cubicBezTo>
                  <a:pt x="21" y="97"/>
                  <a:pt x="21" y="97"/>
                  <a:pt x="21" y="97"/>
                </a:cubicBezTo>
                <a:cubicBezTo>
                  <a:pt x="19" y="93"/>
                  <a:pt x="19" y="93"/>
                  <a:pt x="19" y="93"/>
                </a:cubicBezTo>
                <a:cubicBezTo>
                  <a:pt x="24" y="87"/>
                  <a:pt x="24" y="87"/>
                  <a:pt x="24" y="87"/>
                </a:cubicBezTo>
                <a:cubicBezTo>
                  <a:pt x="27" y="83"/>
                  <a:pt x="27" y="83"/>
                  <a:pt x="27" y="83"/>
                </a:cubicBezTo>
                <a:cubicBezTo>
                  <a:pt x="27" y="83"/>
                  <a:pt x="28" y="81"/>
                  <a:pt x="30" y="77"/>
                </a:cubicBezTo>
                <a:cubicBezTo>
                  <a:pt x="33" y="73"/>
                  <a:pt x="28" y="74"/>
                  <a:pt x="28" y="74"/>
                </a:cubicBezTo>
                <a:cubicBezTo>
                  <a:pt x="28" y="72"/>
                  <a:pt x="28" y="72"/>
                  <a:pt x="28" y="72"/>
                </a:cubicBezTo>
                <a:cubicBezTo>
                  <a:pt x="34" y="70"/>
                  <a:pt x="34" y="70"/>
                  <a:pt x="34" y="70"/>
                </a:cubicBezTo>
                <a:cubicBezTo>
                  <a:pt x="36" y="66"/>
                  <a:pt x="36" y="66"/>
                  <a:pt x="36" y="66"/>
                </a:cubicBezTo>
                <a:cubicBezTo>
                  <a:pt x="37" y="62"/>
                  <a:pt x="37" y="62"/>
                  <a:pt x="37" y="62"/>
                </a:cubicBezTo>
                <a:cubicBezTo>
                  <a:pt x="37" y="62"/>
                  <a:pt x="42" y="60"/>
                  <a:pt x="47" y="59"/>
                </a:cubicBezTo>
                <a:cubicBezTo>
                  <a:pt x="52" y="58"/>
                  <a:pt x="51" y="56"/>
                  <a:pt x="51" y="56"/>
                </a:cubicBezTo>
                <a:cubicBezTo>
                  <a:pt x="53" y="51"/>
                  <a:pt x="53" y="51"/>
                  <a:pt x="53" y="51"/>
                </a:cubicBezTo>
                <a:cubicBezTo>
                  <a:pt x="51" y="47"/>
                  <a:pt x="51" y="47"/>
                  <a:pt x="51" y="47"/>
                </a:cubicBezTo>
                <a:cubicBezTo>
                  <a:pt x="48" y="44"/>
                  <a:pt x="48" y="44"/>
                  <a:pt x="48" y="44"/>
                </a:cubicBezTo>
                <a:cubicBezTo>
                  <a:pt x="51" y="45"/>
                  <a:pt x="51" y="45"/>
                  <a:pt x="51" y="45"/>
                </a:cubicBezTo>
                <a:cubicBezTo>
                  <a:pt x="47" y="42"/>
                  <a:pt x="47" y="42"/>
                  <a:pt x="47" y="42"/>
                </a:cubicBezTo>
                <a:lnTo>
                  <a:pt x="47" y="37"/>
                </a:lnTo>
                <a:close/>
              </a:path>
            </a:pathLst>
          </a:custGeom>
          <a:solidFill>
            <a:schemeClr val="bg1"/>
          </a:solidFill>
          <a:ln w="9525">
            <a:solidFill>
              <a:schemeClr val="bg2"/>
            </a:solidFill>
            <a:round/>
            <a:headEnd/>
            <a:tailEnd/>
          </a:ln>
        </p:spPr>
        <p:txBody>
          <a:bodyPr/>
          <a:lstStyle/>
          <a:p>
            <a:endParaRPr lang="en-US"/>
          </a:p>
        </p:txBody>
      </p:sp>
      <p:sp>
        <p:nvSpPr>
          <p:cNvPr id="146" name="Freeform 410"/>
          <p:cNvSpPr>
            <a:spLocks/>
          </p:cNvSpPr>
          <p:nvPr/>
        </p:nvSpPr>
        <p:spPr bwMode="auto">
          <a:xfrm>
            <a:off x="2833688" y="5153025"/>
            <a:ext cx="222250" cy="206375"/>
          </a:xfrm>
          <a:custGeom>
            <a:avLst/>
            <a:gdLst/>
            <a:ahLst/>
            <a:cxnLst>
              <a:cxn ang="0">
                <a:pos x="48" y="0"/>
              </a:cxn>
              <a:cxn ang="0">
                <a:pos x="0" y="36"/>
              </a:cxn>
              <a:cxn ang="0">
                <a:pos x="0" y="48"/>
              </a:cxn>
              <a:cxn ang="0">
                <a:pos x="18" y="72"/>
              </a:cxn>
              <a:cxn ang="0">
                <a:pos x="36" y="84"/>
              </a:cxn>
              <a:cxn ang="0">
                <a:pos x="72" y="96"/>
              </a:cxn>
              <a:cxn ang="0">
                <a:pos x="90" y="108"/>
              </a:cxn>
              <a:cxn ang="0">
                <a:pos x="84" y="150"/>
              </a:cxn>
              <a:cxn ang="0">
                <a:pos x="114" y="156"/>
              </a:cxn>
              <a:cxn ang="0">
                <a:pos x="150" y="138"/>
              </a:cxn>
              <a:cxn ang="0">
                <a:pos x="168" y="126"/>
              </a:cxn>
              <a:cxn ang="0">
                <a:pos x="162" y="114"/>
              </a:cxn>
              <a:cxn ang="0">
                <a:pos x="162" y="90"/>
              </a:cxn>
              <a:cxn ang="0">
                <a:pos x="144" y="84"/>
              </a:cxn>
              <a:cxn ang="0">
                <a:pos x="120" y="54"/>
              </a:cxn>
              <a:cxn ang="0">
                <a:pos x="108" y="42"/>
              </a:cxn>
              <a:cxn ang="0">
                <a:pos x="90" y="12"/>
              </a:cxn>
              <a:cxn ang="0">
                <a:pos x="90" y="6"/>
              </a:cxn>
              <a:cxn ang="0">
                <a:pos x="78" y="0"/>
              </a:cxn>
              <a:cxn ang="0">
                <a:pos x="48" y="0"/>
              </a:cxn>
            </a:cxnLst>
            <a:rect l="0" t="0" r="r" b="b"/>
            <a:pathLst>
              <a:path w="168" h="156">
                <a:moveTo>
                  <a:pt x="48" y="0"/>
                </a:moveTo>
                <a:lnTo>
                  <a:pt x="0" y="36"/>
                </a:lnTo>
                <a:lnTo>
                  <a:pt x="0" y="48"/>
                </a:lnTo>
                <a:lnTo>
                  <a:pt x="18" y="72"/>
                </a:lnTo>
                <a:lnTo>
                  <a:pt x="36" y="84"/>
                </a:lnTo>
                <a:lnTo>
                  <a:pt x="72" y="96"/>
                </a:lnTo>
                <a:lnTo>
                  <a:pt x="90" y="108"/>
                </a:lnTo>
                <a:lnTo>
                  <a:pt x="84" y="150"/>
                </a:lnTo>
                <a:lnTo>
                  <a:pt x="114" y="156"/>
                </a:lnTo>
                <a:lnTo>
                  <a:pt x="150" y="138"/>
                </a:lnTo>
                <a:lnTo>
                  <a:pt x="168" y="126"/>
                </a:lnTo>
                <a:lnTo>
                  <a:pt x="162" y="114"/>
                </a:lnTo>
                <a:lnTo>
                  <a:pt x="162" y="90"/>
                </a:lnTo>
                <a:lnTo>
                  <a:pt x="144" y="84"/>
                </a:lnTo>
                <a:lnTo>
                  <a:pt x="120" y="54"/>
                </a:lnTo>
                <a:lnTo>
                  <a:pt x="108" y="42"/>
                </a:lnTo>
                <a:lnTo>
                  <a:pt x="90" y="12"/>
                </a:lnTo>
                <a:lnTo>
                  <a:pt x="90" y="6"/>
                </a:lnTo>
                <a:lnTo>
                  <a:pt x="78" y="0"/>
                </a:lnTo>
                <a:lnTo>
                  <a:pt x="48" y="0"/>
                </a:lnTo>
                <a:close/>
              </a:path>
            </a:pathLst>
          </a:custGeom>
          <a:solidFill>
            <a:schemeClr val="bg1"/>
          </a:solidFill>
          <a:ln w="9525">
            <a:solidFill>
              <a:schemeClr val="bg2"/>
            </a:solidFill>
            <a:round/>
            <a:headEnd/>
            <a:tailEnd/>
          </a:ln>
        </p:spPr>
        <p:txBody>
          <a:bodyPr/>
          <a:lstStyle/>
          <a:p>
            <a:endParaRPr lang="en-US"/>
          </a:p>
        </p:txBody>
      </p:sp>
      <p:sp>
        <p:nvSpPr>
          <p:cNvPr id="147" name="Freeform 411"/>
          <p:cNvSpPr>
            <a:spLocks/>
          </p:cNvSpPr>
          <p:nvPr/>
        </p:nvSpPr>
        <p:spPr bwMode="auto">
          <a:xfrm>
            <a:off x="2946400" y="5443538"/>
            <a:ext cx="131763" cy="147637"/>
          </a:xfrm>
          <a:custGeom>
            <a:avLst/>
            <a:gdLst/>
            <a:ahLst/>
            <a:cxnLst>
              <a:cxn ang="0">
                <a:pos x="66" y="24"/>
              </a:cxn>
              <a:cxn ang="0">
                <a:pos x="36" y="6"/>
              </a:cxn>
              <a:cxn ang="0">
                <a:pos x="18" y="0"/>
              </a:cxn>
              <a:cxn ang="0">
                <a:pos x="6" y="18"/>
              </a:cxn>
              <a:cxn ang="0">
                <a:pos x="0" y="48"/>
              </a:cxn>
              <a:cxn ang="0">
                <a:pos x="0" y="78"/>
              </a:cxn>
              <a:cxn ang="0">
                <a:pos x="24" y="96"/>
              </a:cxn>
              <a:cxn ang="0">
                <a:pos x="36" y="108"/>
              </a:cxn>
              <a:cxn ang="0">
                <a:pos x="66" y="114"/>
              </a:cxn>
              <a:cxn ang="0">
                <a:pos x="96" y="90"/>
              </a:cxn>
              <a:cxn ang="0">
                <a:pos x="102" y="78"/>
              </a:cxn>
              <a:cxn ang="0">
                <a:pos x="84" y="42"/>
              </a:cxn>
              <a:cxn ang="0">
                <a:pos x="66" y="24"/>
              </a:cxn>
            </a:cxnLst>
            <a:rect l="0" t="0" r="r" b="b"/>
            <a:pathLst>
              <a:path w="102" h="114">
                <a:moveTo>
                  <a:pt x="66" y="24"/>
                </a:moveTo>
                <a:lnTo>
                  <a:pt x="36" y="6"/>
                </a:lnTo>
                <a:lnTo>
                  <a:pt x="18" y="0"/>
                </a:lnTo>
                <a:lnTo>
                  <a:pt x="6" y="18"/>
                </a:lnTo>
                <a:lnTo>
                  <a:pt x="0" y="48"/>
                </a:lnTo>
                <a:lnTo>
                  <a:pt x="0" y="78"/>
                </a:lnTo>
                <a:lnTo>
                  <a:pt x="24" y="96"/>
                </a:lnTo>
                <a:lnTo>
                  <a:pt x="36" y="108"/>
                </a:lnTo>
                <a:lnTo>
                  <a:pt x="66" y="114"/>
                </a:lnTo>
                <a:lnTo>
                  <a:pt x="96" y="90"/>
                </a:lnTo>
                <a:lnTo>
                  <a:pt x="102" y="78"/>
                </a:lnTo>
                <a:lnTo>
                  <a:pt x="84" y="42"/>
                </a:lnTo>
                <a:lnTo>
                  <a:pt x="66" y="24"/>
                </a:lnTo>
                <a:close/>
              </a:path>
            </a:pathLst>
          </a:custGeom>
          <a:solidFill>
            <a:schemeClr val="bg1"/>
          </a:solidFill>
          <a:ln w="9525">
            <a:solidFill>
              <a:schemeClr val="bg2"/>
            </a:solidFill>
            <a:round/>
            <a:headEnd/>
            <a:tailEnd/>
          </a:ln>
        </p:spPr>
        <p:txBody>
          <a:bodyPr/>
          <a:lstStyle/>
          <a:p>
            <a:endParaRPr lang="en-US"/>
          </a:p>
        </p:txBody>
      </p:sp>
      <p:sp>
        <p:nvSpPr>
          <p:cNvPr id="148" name="Freeform 412"/>
          <p:cNvSpPr>
            <a:spLocks/>
          </p:cNvSpPr>
          <p:nvPr/>
        </p:nvSpPr>
        <p:spPr bwMode="auto">
          <a:xfrm>
            <a:off x="2660650" y="4913313"/>
            <a:ext cx="292100" cy="319087"/>
          </a:xfrm>
          <a:custGeom>
            <a:avLst/>
            <a:gdLst/>
            <a:ahLst/>
            <a:cxnLst>
              <a:cxn ang="0">
                <a:pos x="22" y="39"/>
              </a:cxn>
              <a:cxn ang="0">
                <a:pos x="22" y="37"/>
              </a:cxn>
              <a:cxn ang="0">
                <a:pos x="30" y="31"/>
              </a:cxn>
              <a:cxn ang="0">
                <a:pos x="35" y="31"/>
              </a:cxn>
              <a:cxn ang="0">
                <a:pos x="37" y="32"/>
              </a:cxn>
              <a:cxn ang="0">
                <a:pos x="37" y="25"/>
              </a:cxn>
              <a:cxn ang="0">
                <a:pos x="37" y="21"/>
              </a:cxn>
              <a:cxn ang="0">
                <a:pos x="31" y="20"/>
              </a:cxn>
              <a:cxn ang="0">
                <a:pos x="29" y="17"/>
              </a:cxn>
              <a:cxn ang="0">
                <a:pos x="29" y="13"/>
              </a:cxn>
              <a:cxn ang="0">
                <a:pos x="22" y="10"/>
              </a:cxn>
              <a:cxn ang="0">
                <a:pos x="16" y="7"/>
              </a:cxn>
              <a:cxn ang="0">
                <a:pos x="15" y="1"/>
              </a:cxn>
              <a:cxn ang="0">
                <a:pos x="9" y="0"/>
              </a:cxn>
              <a:cxn ang="0">
                <a:pos x="5" y="3"/>
              </a:cxn>
              <a:cxn ang="0">
                <a:pos x="1" y="4"/>
              </a:cxn>
              <a:cxn ang="0">
                <a:pos x="3" y="7"/>
              </a:cxn>
              <a:cxn ang="0">
                <a:pos x="2" y="15"/>
              </a:cxn>
              <a:cxn ang="0">
                <a:pos x="1" y="21"/>
              </a:cxn>
              <a:cxn ang="0">
                <a:pos x="0" y="26"/>
              </a:cxn>
              <a:cxn ang="0">
                <a:pos x="1" y="25"/>
              </a:cxn>
              <a:cxn ang="0">
                <a:pos x="4" y="28"/>
              </a:cxn>
              <a:cxn ang="0">
                <a:pos x="3" y="32"/>
              </a:cxn>
              <a:cxn ang="0">
                <a:pos x="7" y="39"/>
              </a:cxn>
              <a:cxn ang="0">
                <a:pos x="8" y="41"/>
              </a:cxn>
              <a:cxn ang="0">
                <a:pos x="10" y="40"/>
              </a:cxn>
              <a:cxn ang="0">
                <a:pos x="12" y="40"/>
              </a:cxn>
              <a:cxn ang="0">
                <a:pos x="17" y="41"/>
              </a:cxn>
              <a:cxn ang="0">
                <a:pos x="18" y="40"/>
              </a:cxn>
              <a:cxn ang="0">
                <a:pos x="22" y="39"/>
              </a:cxn>
              <a:cxn ang="0">
                <a:pos x="22" y="39"/>
              </a:cxn>
            </a:cxnLst>
            <a:rect l="0" t="0" r="r" b="b"/>
            <a:pathLst>
              <a:path w="37" h="41">
                <a:moveTo>
                  <a:pt x="22" y="39"/>
                </a:moveTo>
                <a:cubicBezTo>
                  <a:pt x="22" y="37"/>
                  <a:pt x="22" y="37"/>
                  <a:pt x="22" y="37"/>
                </a:cubicBezTo>
                <a:cubicBezTo>
                  <a:pt x="30" y="31"/>
                  <a:pt x="30" y="31"/>
                  <a:pt x="30" y="31"/>
                </a:cubicBezTo>
                <a:cubicBezTo>
                  <a:pt x="35" y="31"/>
                  <a:pt x="35" y="31"/>
                  <a:pt x="35" y="31"/>
                </a:cubicBezTo>
                <a:cubicBezTo>
                  <a:pt x="37" y="32"/>
                  <a:pt x="37" y="32"/>
                  <a:pt x="37" y="32"/>
                </a:cubicBezTo>
                <a:cubicBezTo>
                  <a:pt x="37" y="25"/>
                  <a:pt x="37" y="25"/>
                  <a:pt x="37" y="25"/>
                </a:cubicBezTo>
                <a:cubicBezTo>
                  <a:pt x="37" y="21"/>
                  <a:pt x="37" y="21"/>
                  <a:pt x="37" y="21"/>
                </a:cubicBezTo>
                <a:cubicBezTo>
                  <a:pt x="37" y="21"/>
                  <a:pt x="32" y="20"/>
                  <a:pt x="31" y="20"/>
                </a:cubicBezTo>
                <a:cubicBezTo>
                  <a:pt x="31" y="20"/>
                  <a:pt x="29" y="17"/>
                  <a:pt x="29" y="17"/>
                </a:cubicBezTo>
                <a:cubicBezTo>
                  <a:pt x="29" y="13"/>
                  <a:pt x="29" y="13"/>
                  <a:pt x="29" y="13"/>
                </a:cubicBezTo>
                <a:cubicBezTo>
                  <a:pt x="22" y="10"/>
                  <a:pt x="22" y="10"/>
                  <a:pt x="22" y="10"/>
                </a:cubicBezTo>
                <a:cubicBezTo>
                  <a:pt x="16" y="7"/>
                  <a:pt x="16" y="7"/>
                  <a:pt x="16" y="7"/>
                </a:cubicBezTo>
                <a:cubicBezTo>
                  <a:pt x="15" y="1"/>
                  <a:pt x="15" y="1"/>
                  <a:pt x="15" y="1"/>
                </a:cubicBezTo>
                <a:cubicBezTo>
                  <a:pt x="9" y="0"/>
                  <a:pt x="9" y="0"/>
                  <a:pt x="9" y="0"/>
                </a:cubicBezTo>
                <a:cubicBezTo>
                  <a:pt x="5" y="3"/>
                  <a:pt x="5" y="3"/>
                  <a:pt x="5" y="3"/>
                </a:cubicBezTo>
                <a:cubicBezTo>
                  <a:pt x="1" y="4"/>
                  <a:pt x="1" y="4"/>
                  <a:pt x="1" y="4"/>
                </a:cubicBezTo>
                <a:cubicBezTo>
                  <a:pt x="3" y="7"/>
                  <a:pt x="3" y="7"/>
                  <a:pt x="3" y="7"/>
                </a:cubicBezTo>
                <a:cubicBezTo>
                  <a:pt x="2" y="15"/>
                  <a:pt x="2" y="15"/>
                  <a:pt x="2" y="15"/>
                </a:cubicBezTo>
                <a:cubicBezTo>
                  <a:pt x="1" y="21"/>
                  <a:pt x="1" y="21"/>
                  <a:pt x="1" y="21"/>
                </a:cubicBezTo>
                <a:cubicBezTo>
                  <a:pt x="0" y="26"/>
                  <a:pt x="0" y="26"/>
                  <a:pt x="0" y="26"/>
                </a:cubicBezTo>
                <a:cubicBezTo>
                  <a:pt x="1" y="25"/>
                  <a:pt x="1" y="25"/>
                  <a:pt x="1" y="25"/>
                </a:cubicBezTo>
                <a:cubicBezTo>
                  <a:pt x="4" y="28"/>
                  <a:pt x="4" y="28"/>
                  <a:pt x="4" y="28"/>
                </a:cubicBezTo>
                <a:cubicBezTo>
                  <a:pt x="3" y="32"/>
                  <a:pt x="3" y="32"/>
                  <a:pt x="3" y="32"/>
                </a:cubicBezTo>
                <a:cubicBezTo>
                  <a:pt x="7" y="39"/>
                  <a:pt x="7" y="39"/>
                  <a:pt x="7" y="39"/>
                </a:cubicBezTo>
                <a:cubicBezTo>
                  <a:pt x="8" y="41"/>
                  <a:pt x="8" y="41"/>
                  <a:pt x="8" y="41"/>
                </a:cubicBezTo>
                <a:cubicBezTo>
                  <a:pt x="10" y="40"/>
                  <a:pt x="10" y="40"/>
                  <a:pt x="10" y="40"/>
                </a:cubicBezTo>
                <a:cubicBezTo>
                  <a:pt x="12" y="40"/>
                  <a:pt x="12" y="40"/>
                  <a:pt x="12" y="40"/>
                </a:cubicBezTo>
                <a:cubicBezTo>
                  <a:pt x="17" y="41"/>
                  <a:pt x="17" y="41"/>
                  <a:pt x="17" y="41"/>
                </a:cubicBezTo>
                <a:cubicBezTo>
                  <a:pt x="18" y="40"/>
                  <a:pt x="18" y="40"/>
                  <a:pt x="18" y="40"/>
                </a:cubicBezTo>
                <a:cubicBezTo>
                  <a:pt x="22" y="39"/>
                  <a:pt x="22" y="39"/>
                  <a:pt x="22" y="39"/>
                </a:cubicBezTo>
                <a:cubicBezTo>
                  <a:pt x="22" y="39"/>
                  <a:pt x="22" y="39"/>
                  <a:pt x="22" y="39"/>
                </a:cubicBezTo>
              </a:path>
            </a:pathLst>
          </a:custGeom>
          <a:solidFill>
            <a:schemeClr val="bg1"/>
          </a:solidFill>
          <a:ln w="9525">
            <a:solidFill>
              <a:schemeClr val="bg2"/>
            </a:solidFill>
            <a:round/>
            <a:headEnd/>
            <a:tailEnd/>
          </a:ln>
        </p:spPr>
        <p:txBody>
          <a:bodyPr/>
          <a:lstStyle/>
          <a:p>
            <a:endParaRPr lang="en-US"/>
          </a:p>
        </p:txBody>
      </p:sp>
      <p:sp>
        <p:nvSpPr>
          <p:cNvPr id="149" name="Freeform 413"/>
          <p:cNvSpPr>
            <a:spLocks/>
          </p:cNvSpPr>
          <p:nvPr/>
        </p:nvSpPr>
        <p:spPr bwMode="auto">
          <a:xfrm>
            <a:off x="2576513" y="4530725"/>
            <a:ext cx="955675" cy="1012825"/>
          </a:xfrm>
          <a:custGeom>
            <a:avLst/>
            <a:gdLst/>
            <a:ahLst/>
            <a:cxnLst>
              <a:cxn ang="0">
                <a:pos x="62" y="102"/>
              </a:cxn>
              <a:cxn ang="0">
                <a:pos x="57" y="110"/>
              </a:cxn>
              <a:cxn ang="0">
                <a:pos x="50" y="117"/>
              </a:cxn>
              <a:cxn ang="0">
                <a:pos x="50" y="117"/>
              </a:cxn>
              <a:cxn ang="0">
                <a:pos x="58" y="121"/>
              </a:cxn>
              <a:cxn ang="0">
                <a:pos x="64" y="130"/>
              </a:cxn>
              <a:cxn ang="0">
                <a:pos x="69" y="123"/>
              </a:cxn>
              <a:cxn ang="0">
                <a:pos x="78" y="105"/>
              </a:cxn>
              <a:cxn ang="0">
                <a:pos x="92" y="92"/>
              </a:cxn>
              <a:cxn ang="0">
                <a:pos x="101" y="90"/>
              </a:cxn>
              <a:cxn ang="0">
                <a:pos x="104" y="82"/>
              </a:cxn>
              <a:cxn ang="0">
                <a:pos x="108" y="75"/>
              </a:cxn>
              <a:cxn ang="0">
                <a:pos x="112" y="57"/>
              </a:cxn>
              <a:cxn ang="0">
                <a:pos x="122" y="41"/>
              </a:cxn>
              <a:cxn ang="0">
                <a:pos x="114" y="32"/>
              </a:cxn>
              <a:cxn ang="0">
                <a:pos x="95" y="26"/>
              </a:cxn>
              <a:cxn ang="0">
                <a:pos x="90" y="22"/>
              </a:cxn>
              <a:cxn ang="0">
                <a:pos x="75" y="15"/>
              </a:cxn>
              <a:cxn ang="0">
                <a:pos x="71" y="3"/>
              </a:cxn>
              <a:cxn ang="0">
                <a:pos x="66" y="9"/>
              </a:cxn>
              <a:cxn ang="0">
                <a:pos x="61" y="10"/>
              </a:cxn>
              <a:cxn ang="0">
                <a:pos x="56" y="10"/>
              </a:cxn>
              <a:cxn ang="0">
                <a:pos x="53" y="11"/>
              </a:cxn>
              <a:cxn ang="0">
                <a:pos x="48" y="12"/>
              </a:cxn>
              <a:cxn ang="0">
                <a:pos x="42" y="10"/>
              </a:cxn>
              <a:cxn ang="0">
                <a:pos x="41" y="1"/>
              </a:cxn>
              <a:cxn ang="0">
                <a:pos x="40" y="2"/>
              </a:cxn>
              <a:cxn ang="0">
                <a:pos x="27" y="4"/>
              </a:cxn>
              <a:cxn ang="0">
                <a:pos x="31" y="12"/>
              </a:cxn>
              <a:cxn ang="0">
                <a:pos x="19" y="12"/>
              </a:cxn>
              <a:cxn ang="0">
                <a:pos x="12" y="19"/>
              </a:cxn>
              <a:cxn ang="0">
                <a:pos x="8" y="28"/>
              </a:cxn>
              <a:cxn ang="0">
                <a:pos x="4" y="33"/>
              </a:cxn>
              <a:cxn ang="0">
                <a:pos x="0" y="45"/>
              </a:cxn>
              <a:cxn ang="0">
                <a:pos x="9" y="46"/>
              </a:cxn>
              <a:cxn ang="0">
                <a:pos x="12" y="52"/>
              </a:cxn>
              <a:cxn ang="0">
                <a:pos x="16" y="52"/>
              </a:cxn>
              <a:cxn ang="0">
                <a:pos x="26" y="50"/>
              </a:cxn>
              <a:cxn ang="0">
                <a:pos x="33" y="59"/>
              </a:cxn>
              <a:cxn ang="0">
                <a:pos x="40" y="66"/>
              </a:cxn>
              <a:cxn ang="0">
                <a:pos x="48" y="70"/>
              </a:cxn>
              <a:cxn ang="0">
                <a:pos x="48" y="81"/>
              </a:cxn>
            </a:cxnLst>
            <a:rect l="0" t="0" r="r" b="b"/>
            <a:pathLst>
              <a:path w="122" h="130">
                <a:moveTo>
                  <a:pt x="61" y="101"/>
                </a:moveTo>
                <a:cubicBezTo>
                  <a:pt x="62" y="102"/>
                  <a:pt x="62" y="102"/>
                  <a:pt x="62" y="102"/>
                </a:cubicBezTo>
                <a:cubicBezTo>
                  <a:pt x="60" y="108"/>
                  <a:pt x="60" y="108"/>
                  <a:pt x="60" y="108"/>
                </a:cubicBezTo>
                <a:cubicBezTo>
                  <a:pt x="57" y="110"/>
                  <a:pt x="57" y="110"/>
                  <a:pt x="57" y="110"/>
                </a:cubicBezTo>
                <a:cubicBezTo>
                  <a:pt x="50" y="117"/>
                  <a:pt x="50" y="117"/>
                  <a:pt x="50" y="117"/>
                </a:cubicBezTo>
                <a:cubicBezTo>
                  <a:pt x="50" y="117"/>
                  <a:pt x="50" y="117"/>
                  <a:pt x="50" y="117"/>
                </a:cubicBezTo>
                <a:cubicBezTo>
                  <a:pt x="51" y="117"/>
                  <a:pt x="51" y="117"/>
                  <a:pt x="51" y="117"/>
                </a:cubicBezTo>
                <a:cubicBezTo>
                  <a:pt x="50" y="117"/>
                  <a:pt x="50" y="117"/>
                  <a:pt x="50" y="117"/>
                </a:cubicBezTo>
                <a:cubicBezTo>
                  <a:pt x="53" y="118"/>
                  <a:pt x="53" y="118"/>
                  <a:pt x="53" y="118"/>
                </a:cubicBezTo>
                <a:cubicBezTo>
                  <a:pt x="58" y="121"/>
                  <a:pt x="58" y="121"/>
                  <a:pt x="58" y="121"/>
                </a:cubicBezTo>
                <a:cubicBezTo>
                  <a:pt x="61" y="124"/>
                  <a:pt x="61" y="124"/>
                  <a:pt x="61" y="124"/>
                </a:cubicBezTo>
                <a:cubicBezTo>
                  <a:pt x="64" y="130"/>
                  <a:pt x="64" y="130"/>
                  <a:pt x="64" y="130"/>
                </a:cubicBezTo>
                <a:cubicBezTo>
                  <a:pt x="65" y="127"/>
                  <a:pt x="65" y="127"/>
                  <a:pt x="65" y="127"/>
                </a:cubicBezTo>
                <a:cubicBezTo>
                  <a:pt x="69" y="123"/>
                  <a:pt x="69" y="123"/>
                  <a:pt x="69" y="123"/>
                </a:cubicBezTo>
                <a:cubicBezTo>
                  <a:pt x="74" y="118"/>
                  <a:pt x="74" y="118"/>
                  <a:pt x="74" y="118"/>
                </a:cubicBezTo>
                <a:cubicBezTo>
                  <a:pt x="78" y="105"/>
                  <a:pt x="78" y="105"/>
                  <a:pt x="78" y="105"/>
                </a:cubicBezTo>
                <a:cubicBezTo>
                  <a:pt x="81" y="99"/>
                  <a:pt x="81" y="99"/>
                  <a:pt x="81" y="99"/>
                </a:cubicBezTo>
                <a:cubicBezTo>
                  <a:pt x="92" y="92"/>
                  <a:pt x="92" y="92"/>
                  <a:pt x="92" y="92"/>
                </a:cubicBezTo>
                <a:cubicBezTo>
                  <a:pt x="99" y="91"/>
                  <a:pt x="99" y="91"/>
                  <a:pt x="99" y="91"/>
                </a:cubicBezTo>
                <a:cubicBezTo>
                  <a:pt x="101" y="90"/>
                  <a:pt x="101" y="90"/>
                  <a:pt x="101" y="90"/>
                </a:cubicBezTo>
                <a:cubicBezTo>
                  <a:pt x="103" y="86"/>
                  <a:pt x="103" y="86"/>
                  <a:pt x="103" y="86"/>
                </a:cubicBezTo>
                <a:cubicBezTo>
                  <a:pt x="104" y="82"/>
                  <a:pt x="104" y="82"/>
                  <a:pt x="104" y="82"/>
                </a:cubicBezTo>
                <a:cubicBezTo>
                  <a:pt x="107" y="77"/>
                  <a:pt x="107" y="77"/>
                  <a:pt x="107" y="77"/>
                </a:cubicBezTo>
                <a:cubicBezTo>
                  <a:pt x="108" y="75"/>
                  <a:pt x="108" y="75"/>
                  <a:pt x="108" y="75"/>
                </a:cubicBezTo>
                <a:cubicBezTo>
                  <a:pt x="109" y="58"/>
                  <a:pt x="109" y="58"/>
                  <a:pt x="109" y="58"/>
                </a:cubicBezTo>
                <a:cubicBezTo>
                  <a:pt x="112" y="57"/>
                  <a:pt x="112" y="57"/>
                  <a:pt x="112" y="57"/>
                </a:cubicBezTo>
                <a:cubicBezTo>
                  <a:pt x="122" y="44"/>
                  <a:pt x="122" y="44"/>
                  <a:pt x="122" y="44"/>
                </a:cubicBezTo>
                <a:cubicBezTo>
                  <a:pt x="122" y="41"/>
                  <a:pt x="122" y="41"/>
                  <a:pt x="122" y="41"/>
                </a:cubicBezTo>
                <a:cubicBezTo>
                  <a:pt x="120" y="34"/>
                  <a:pt x="120" y="34"/>
                  <a:pt x="120" y="34"/>
                </a:cubicBezTo>
                <a:cubicBezTo>
                  <a:pt x="114" y="32"/>
                  <a:pt x="114" y="32"/>
                  <a:pt x="114" y="32"/>
                </a:cubicBezTo>
                <a:cubicBezTo>
                  <a:pt x="105" y="27"/>
                  <a:pt x="105" y="27"/>
                  <a:pt x="105" y="27"/>
                </a:cubicBezTo>
                <a:cubicBezTo>
                  <a:pt x="95" y="26"/>
                  <a:pt x="95" y="26"/>
                  <a:pt x="95" y="26"/>
                </a:cubicBezTo>
                <a:cubicBezTo>
                  <a:pt x="92" y="25"/>
                  <a:pt x="92" y="25"/>
                  <a:pt x="92" y="25"/>
                </a:cubicBezTo>
                <a:cubicBezTo>
                  <a:pt x="90" y="22"/>
                  <a:pt x="90" y="22"/>
                  <a:pt x="90" y="22"/>
                </a:cubicBezTo>
                <a:cubicBezTo>
                  <a:pt x="82" y="19"/>
                  <a:pt x="82" y="19"/>
                  <a:pt x="82" y="19"/>
                </a:cubicBezTo>
                <a:cubicBezTo>
                  <a:pt x="75" y="15"/>
                  <a:pt x="75" y="15"/>
                  <a:pt x="75" y="15"/>
                </a:cubicBezTo>
                <a:cubicBezTo>
                  <a:pt x="74" y="11"/>
                  <a:pt x="74" y="11"/>
                  <a:pt x="74" y="11"/>
                </a:cubicBezTo>
                <a:cubicBezTo>
                  <a:pt x="71" y="3"/>
                  <a:pt x="71" y="3"/>
                  <a:pt x="71" y="3"/>
                </a:cubicBezTo>
                <a:cubicBezTo>
                  <a:pt x="70" y="3"/>
                  <a:pt x="70" y="3"/>
                  <a:pt x="70" y="3"/>
                </a:cubicBezTo>
                <a:cubicBezTo>
                  <a:pt x="66" y="9"/>
                  <a:pt x="66" y="9"/>
                  <a:pt x="66" y="9"/>
                </a:cubicBezTo>
                <a:cubicBezTo>
                  <a:pt x="62" y="11"/>
                  <a:pt x="62" y="11"/>
                  <a:pt x="62" y="11"/>
                </a:cubicBezTo>
                <a:cubicBezTo>
                  <a:pt x="61" y="10"/>
                  <a:pt x="61" y="10"/>
                  <a:pt x="61" y="10"/>
                </a:cubicBezTo>
                <a:cubicBezTo>
                  <a:pt x="61" y="10"/>
                  <a:pt x="61" y="10"/>
                  <a:pt x="61" y="10"/>
                </a:cubicBezTo>
                <a:cubicBezTo>
                  <a:pt x="56" y="10"/>
                  <a:pt x="56" y="10"/>
                  <a:pt x="56" y="10"/>
                </a:cubicBezTo>
                <a:cubicBezTo>
                  <a:pt x="54" y="11"/>
                  <a:pt x="54" y="11"/>
                  <a:pt x="54" y="11"/>
                </a:cubicBezTo>
                <a:cubicBezTo>
                  <a:pt x="53" y="11"/>
                  <a:pt x="53" y="11"/>
                  <a:pt x="53" y="11"/>
                </a:cubicBezTo>
                <a:cubicBezTo>
                  <a:pt x="53" y="11"/>
                  <a:pt x="53" y="11"/>
                  <a:pt x="53" y="11"/>
                </a:cubicBezTo>
                <a:cubicBezTo>
                  <a:pt x="48" y="12"/>
                  <a:pt x="48" y="12"/>
                  <a:pt x="48" y="12"/>
                </a:cubicBezTo>
                <a:cubicBezTo>
                  <a:pt x="45" y="13"/>
                  <a:pt x="45" y="13"/>
                  <a:pt x="45" y="13"/>
                </a:cubicBezTo>
                <a:cubicBezTo>
                  <a:pt x="42" y="10"/>
                  <a:pt x="42" y="10"/>
                  <a:pt x="42" y="10"/>
                </a:cubicBezTo>
                <a:cubicBezTo>
                  <a:pt x="43" y="4"/>
                  <a:pt x="43" y="4"/>
                  <a:pt x="43" y="4"/>
                </a:cubicBezTo>
                <a:cubicBezTo>
                  <a:pt x="41" y="1"/>
                  <a:pt x="41" y="1"/>
                  <a:pt x="41" y="1"/>
                </a:cubicBezTo>
                <a:cubicBezTo>
                  <a:pt x="39" y="0"/>
                  <a:pt x="39" y="0"/>
                  <a:pt x="39" y="0"/>
                </a:cubicBezTo>
                <a:cubicBezTo>
                  <a:pt x="40" y="2"/>
                  <a:pt x="40" y="2"/>
                  <a:pt x="40" y="2"/>
                </a:cubicBezTo>
                <a:cubicBezTo>
                  <a:pt x="35" y="4"/>
                  <a:pt x="35" y="4"/>
                  <a:pt x="35" y="4"/>
                </a:cubicBezTo>
                <a:cubicBezTo>
                  <a:pt x="27" y="4"/>
                  <a:pt x="27" y="4"/>
                  <a:pt x="27" y="4"/>
                </a:cubicBezTo>
                <a:cubicBezTo>
                  <a:pt x="30" y="9"/>
                  <a:pt x="30" y="9"/>
                  <a:pt x="30" y="9"/>
                </a:cubicBezTo>
                <a:cubicBezTo>
                  <a:pt x="31" y="12"/>
                  <a:pt x="31" y="12"/>
                  <a:pt x="31" y="12"/>
                </a:cubicBezTo>
                <a:cubicBezTo>
                  <a:pt x="22" y="15"/>
                  <a:pt x="22" y="15"/>
                  <a:pt x="22" y="15"/>
                </a:cubicBezTo>
                <a:cubicBezTo>
                  <a:pt x="19" y="12"/>
                  <a:pt x="19" y="12"/>
                  <a:pt x="19" y="12"/>
                </a:cubicBezTo>
                <a:cubicBezTo>
                  <a:pt x="11" y="14"/>
                  <a:pt x="11" y="14"/>
                  <a:pt x="11" y="14"/>
                </a:cubicBezTo>
                <a:cubicBezTo>
                  <a:pt x="12" y="19"/>
                  <a:pt x="12" y="19"/>
                  <a:pt x="12" y="19"/>
                </a:cubicBezTo>
                <a:cubicBezTo>
                  <a:pt x="10" y="30"/>
                  <a:pt x="10" y="30"/>
                  <a:pt x="10" y="30"/>
                </a:cubicBezTo>
                <a:cubicBezTo>
                  <a:pt x="8" y="28"/>
                  <a:pt x="8" y="28"/>
                  <a:pt x="8" y="28"/>
                </a:cubicBezTo>
                <a:cubicBezTo>
                  <a:pt x="7" y="31"/>
                  <a:pt x="7" y="31"/>
                  <a:pt x="7" y="31"/>
                </a:cubicBezTo>
                <a:cubicBezTo>
                  <a:pt x="4" y="33"/>
                  <a:pt x="4" y="33"/>
                  <a:pt x="4" y="33"/>
                </a:cubicBezTo>
                <a:cubicBezTo>
                  <a:pt x="0" y="39"/>
                  <a:pt x="0" y="39"/>
                  <a:pt x="0" y="39"/>
                </a:cubicBezTo>
                <a:cubicBezTo>
                  <a:pt x="0" y="45"/>
                  <a:pt x="0" y="45"/>
                  <a:pt x="0" y="45"/>
                </a:cubicBezTo>
                <a:cubicBezTo>
                  <a:pt x="4" y="48"/>
                  <a:pt x="4" y="48"/>
                  <a:pt x="4" y="48"/>
                </a:cubicBezTo>
                <a:cubicBezTo>
                  <a:pt x="9" y="46"/>
                  <a:pt x="9" y="46"/>
                  <a:pt x="9" y="46"/>
                </a:cubicBezTo>
                <a:cubicBezTo>
                  <a:pt x="10" y="52"/>
                  <a:pt x="10" y="52"/>
                  <a:pt x="10" y="52"/>
                </a:cubicBezTo>
                <a:cubicBezTo>
                  <a:pt x="12" y="52"/>
                  <a:pt x="12" y="52"/>
                  <a:pt x="12" y="52"/>
                </a:cubicBezTo>
                <a:cubicBezTo>
                  <a:pt x="12" y="53"/>
                  <a:pt x="12" y="53"/>
                  <a:pt x="12" y="53"/>
                </a:cubicBezTo>
                <a:cubicBezTo>
                  <a:pt x="16" y="52"/>
                  <a:pt x="16" y="52"/>
                  <a:pt x="16" y="52"/>
                </a:cubicBezTo>
                <a:cubicBezTo>
                  <a:pt x="20" y="49"/>
                  <a:pt x="20" y="49"/>
                  <a:pt x="20" y="49"/>
                </a:cubicBezTo>
                <a:cubicBezTo>
                  <a:pt x="26" y="50"/>
                  <a:pt x="26" y="50"/>
                  <a:pt x="26" y="50"/>
                </a:cubicBezTo>
                <a:cubicBezTo>
                  <a:pt x="27" y="56"/>
                  <a:pt x="27" y="56"/>
                  <a:pt x="27" y="56"/>
                </a:cubicBezTo>
                <a:cubicBezTo>
                  <a:pt x="33" y="59"/>
                  <a:pt x="33" y="59"/>
                  <a:pt x="33" y="59"/>
                </a:cubicBezTo>
                <a:cubicBezTo>
                  <a:pt x="40" y="62"/>
                  <a:pt x="40" y="62"/>
                  <a:pt x="40" y="62"/>
                </a:cubicBezTo>
                <a:cubicBezTo>
                  <a:pt x="40" y="66"/>
                  <a:pt x="40" y="66"/>
                  <a:pt x="40" y="66"/>
                </a:cubicBezTo>
                <a:cubicBezTo>
                  <a:pt x="40" y="66"/>
                  <a:pt x="42" y="69"/>
                  <a:pt x="42" y="69"/>
                </a:cubicBezTo>
                <a:cubicBezTo>
                  <a:pt x="43" y="69"/>
                  <a:pt x="48" y="70"/>
                  <a:pt x="48" y="70"/>
                </a:cubicBezTo>
                <a:cubicBezTo>
                  <a:pt x="48" y="74"/>
                  <a:pt x="48" y="74"/>
                  <a:pt x="48" y="74"/>
                </a:cubicBezTo>
                <a:cubicBezTo>
                  <a:pt x="48" y="81"/>
                  <a:pt x="48" y="81"/>
                  <a:pt x="48" y="81"/>
                </a:cubicBezTo>
              </a:path>
            </a:pathLst>
          </a:custGeom>
          <a:solidFill>
            <a:srgbClr val="0099FF"/>
          </a:solidFill>
          <a:ln w="9525">
            <a:solidFill>
              <a:schemeClr val="bg2"/>
            </a:solidFill>
            <a:round/>
            <a:headEnd/>
            <a:tailEnd/>
          </a:ln>
        </p:spPr>
        <p:txBody>
          <a:bodyPr/>
          <a:lstStyle/>
          <a:p>
            <a:endParaRPr lang="en-US"/>
          </a:p>
        </p:txBody>
      </p:sp>
      <p:sp>
        <p:nvSpPr>
          <p:cNvPr id="150" name="Freeform 414"/>
          <p:cNvSpPr>
            <a:spLocks/>
          </p:cNvSpPr>
          <p:nvPr/>
        </p:nvSpPr>
        <p:spPr bwMode="auto">
          <a:xfrm>
            <a:off x="2952750" y="5162550"/>
            <a:ext cx="103188" cy="157163"/>
          </a:xfrm>
          <a:custGeom>
            <a:avLst/>
            <a:gdLst/>
            <a:ahLst/>
            <a:cxnLst>
              <a:cxn ang="0">
                <a:pos x="0" y="0"/>
              </a:cxn>
              <a:cxn ang="0">
                <a:pos x="0" y="6"/>
              </a:cxn>
              <a:cxn ang="0">
                <a:pos x="18" y="36"/>
              </a:cxn>
              <a:cxn ang="0">
                <a:pos x="30" y="48"/>
              </a:cxn>
              <a:cxn ang="0">
                <a:pos x="54" y="78"/>
              </a:cxn>
              <a:cxn ang="0">
                <a:pos x="66" y="96"/>
              </a:cxn>
              <a:cxn ang="0">
                <a:pos x="72" y="108"/>
              </a:cxn>
              <a:cxn ang="0">
                <a:pos x="78" y="120"/>
              </a:cxn>
              <a:cxn ang="0">
                <a:pos x="0" y="0"/>
              </a:cxn>
            </a:cxnLst>
            <a:rect l="0" t="0" r="r" b="b"/>
            <a:pathLst>
              <a:path w="78" h="120">
                <a:moveTo>
                  <a:pt x="0" y="0"/>
                </a:moveTo>
                <a:lnTo>
                  <a:pt x="0" y="6"/>
                </a:lnTo>
                <a:lnTo>
                  <a:pt x="18" y="36"/>
                </a:lnTo>
                <a:lnTo>
                  <a:pt x="30" y="48"/>
                </a:lnTo>
                <a:lnTo>
                  <a:pt x="54" y="78"/>
                </a:lnTo>
                <a:lnTo>
                  <a:pt x="66" y="96"/>
                </a:lnTo>
                <a:lnTo>
                  <a:pt x="72" y="108"/>
                </a:lnTo>
                <a:lnTo>
                  <a:pt x="78" y="120"/>
                </a:lnTo>
                <a:lnTo>
                  <a:pt x="0" y="0"/>
                </a:lnTo>
                <a:close/>
              </a:path>
            </a:pathLst>
          </a:custGeom>
          <a:solidFill>
            <a:schemeClr val="bg1"/>
          </a:solidFill>
          <a:ln w="9525">
            <a:solidFill>
              <a:schemeClr val="bg2"/>
            </a:solidFill>
            <a:round/>
            <a:headEnd/>
            <a:tailEnd/>
          </a:ln>
        </p:spPr>
        <p:txBody>
          <a:bodyPr/>
          <a:lstStyle/>
          <a:p>
            <a:endParaRPr lang="en-US"/>
          </a:p>
        </p:txBody>
      </p:sp>
      <p:sp>
        <p:nvSpPr>
          <p:cNvPr id="151" name="Freeform 415"/>
          <p:cNvSpPr>
            <a:spLocks/>
          </p:cNvSpPr>
          <p:nvPr/>
        </p:nvSpPr>
        <p:spPr bwMode="auto">
          <a:xfrm>
            <a:off x="2952750" y="5162550"/>
            <a:ext cx="103188" cy="157163"/>
          </a:xfrm>
          <a:custGeom>
            <a:avLst/>
            <a:gdLst/>
            <a:ahLst/>
            <a:cxnLst>
              <a:cxn ang="0">
                <a:pos x="0" y="0"/>
              </a:cxn>
              <a:cxn ang="0">
                <a:pos x="0" y="6"/>
              </a:cxn>
              <a:cxn ang="0">
                <a:pos x="18" y="36"/>
              </a:cxn>
              <a:cxn ang="0">
                <a:pos x="30" y="48"/>
              </a:cxn>
              <a:cxn ang="0">
                <a:pos x="54" y="78"/>
              </a:cxn>
              <a:cxn ang="0">
                <a:pos x="66" y="96"/>
              </a:cxn>
              <a:cxn ang="0">
                <a:pos x="72" y="108"/>
              </a:cxn>
              <a:cxn ang="0">
                <a:pos x="78" y="120"/>
              </a:cxn>
            </a:cxnLst>
            <a:rect l="0" t="0" r="r" b="b"/>
            <a:pathLst>
              <a:path w="78" h="120">
                <a:moveTo>
                  <a:pt x="0" y="0"/>
                </a:moveTo>
                <a:lnTo>
                  <a:pt x="0" y="6"/>
                </a:lnTo>
                <a:lnTo>
                  <a:pt x="18" y="36"/>
                </a:lnTo>
                <a:lnTo>
                  <a:pt x="30" y="48"/>
                </a:lnTo>
                <a:lnTo>
                  <a:pt x="54" y="78"/>
                </a:lnTo>
                <a:lnTo>
                  <a:pt x="66" y="96"/>
                </a:lnTo>
                <a:lnTo>
                  <a:pt x="72" y="108"/>
                </a:lnTo>
                <a:lnTo>
                  <a:pt x="78" y="120"/>
                </a:lnTo>
              </a:path>
            </a:pathLst>
          </a:custGeom>
          <a:solidFill>
            <a:schemeClr val="bg1"/>
          </a:solidFill>
          <a:ln w="9525">
            <a:solidFill>
              <a:schemeClr val="bg2"/>
            </a:solidFill>
            <a:round/>
            <a:headEnd/>
            <a:tailEnd/>
          </a:ln>
        </p:spPr>
        <p:txBody>
          <a:bodyPr/>
          <a:lstStyle/>
          <a:p>
            <a:endParaRPr lang="en-US"/>
          </a:p>
        </p:txBody>
      </p:sp>
      <p:sp>
        <p:nvSpPr>
          <p:cNvPr id="152" name="Freeform 416"/>
          <p:cNvSpPr>
            <a:spLocks/>
          </p:cNvSpPr>
          <p:nvPr/>
        </p:nvSpPr>
        <p:spPr bwMode="auto">
          <a:xfrm>
            <a:off x="2959100" y="4506913"/>
            <a:ext cx="96838" cy="109537"/>
          </a:xfrm>
          <a:custGeom>
            <a:avLst/>
            <a:gdLst/>
            <a:ahLst/>
            <a:cxnLst>
              <a:cxn ang="0">
                <a:pos x="72" y="78"/>
              </a:cxn>
              <a:cxn ang="0">
                <a:pos x="72" y="54"/>
              </a:cxn>
              <a:cxn ang="0">
                <a:pos x="66" y="30"/>
              </a:cxn>
              <a:cxn ang="0">
                <a:pos x="72" y="12"/>
              </a:cxn>
              <a:cxn ang="0">
                <a:pos x="24" y="6"/>
              </a:cxn>
              <a:cxn ang="0">
                <a:pos x="24" y="0"/>
              </a:cxn>
              <a:cxn ang="0">
                <a:pos x="18" y="18"/>
              </a:cxn>
              <a:cxn ang="0">
                <a:pos x="0" y="36"/>
              </a:cxn>
              <a:cxn ang="0">
                <a:pos x="12" y="60"/>
              </a:cxn>
              <a:cxn ang="0">
                <a:pos x="24" y="84"/>
              </a:cxn>
              <a:cxn ang="0">
                <a:pos x="30" y="84"/>
              </a:cxn>
              <a:cxn ang="0">
                <a:pos x="42" y="78"/>
              </a:cxn>
              <a:cxn ang="0">
                <a:pos x="72" y="78"/>
              </a:cxn>
              <a:cxn ang="0">
                <a:pos x="72" y="78"/>
              </a:cxn>
            </a:cxnLst>
            <a:rect l="0" t="0" r="r" b="b"/>
            <a:pathLst>
              <a:path w="72" h="84">
                <a:moveTo>
                  <a:pt x="72" y="78"/>
                </a:moveTo>
                <a:lnTo>
                  <a:pt x="72" y="54"/>
                </a:lnTo>
                <a:lnTo>
                  <a:pt x="66" y="30"/>
                </a:lnTo>
                <a:lnTo>
                  <a:pt x="72" y="12"/>
                </a:lnTo>
                <a:lnTo>
                  <a:pt x="24" y="6"/>
                </a:lnTo>
                <a:lnTo>
                  <a:pt x="24" y="0"/>
                </a:lnTo>
                <a:lnTo>
                  <a:pt x="18" y="18"/>
                </a:lnTo>
                <a:lnTo>
                  <a:pt x="0" y="36"/>
                </a:lnTo>
                <a:lnTo>
                  <a:pt x="12" y="60"/>
                </a:lnTo>
                <a:lnTo>
                  <a:pt x="24" y="84"/>
                </a:lnTo>
                <a:lnTo>
                  <a:pt x="30" y="84"/>
                </a:lnTo>
                <a:lnTo>
                  <a:pt x="42" y="78"/>
                </a:lnTo>
                <a:lnTo>
                  <a:pt x="72" y="78"/>
                </a:lnTo>
                <a:lnTo>
                  <a:pt x="72" y="78"/>
                </a:lnTo>
                <a:close/>
              </a:path>
            </a:pathLst>
          </a:custGeom>
          <a:solidFill>
            <a:schemeClr val="bg1"/>
          </a:solidFill>
          <a:ln w="9525">
            <a:solidFill>
              <a:schemeClr val="bg2"/>
            </a:solidFill>
            <a:round/>
            <a:headEnd/>
            <a:tailEnd/>
          </a:ln>
        </p:spPr>
        <p:txBody>
          <a:bodyPr/>
          <a:lstStyle/>
          <a:p>
            <a:endParaRPr lang="en-US"/>
          </a:p>
        </p:txBody>
      </p:sp>
      <p:sp>
        <p:nvSpPr>
          <p:cNvPr id="153" name="Freeform 417"/>
          <p:cNvSpPr>
            <a:spLocks/>
          </p:cNvSpPr>
          <p:nvPr/>
        </p:nvSpPr>
        <p:spPr bwMode="auto">
          <a:xfrm>
            <a:off x="2959100" y="4506913"/>
            <a:ext cx="96838" cy="109537"/>
          </a:xfrm>
          <a:custGeom>
            <a:avLst/>
            <a:gdLst/>
            <a:ahLst/>
            <a:cxnLst>
              <a:cxn ang="0">
                <a:pos x="72" y="78"/>
              </a:cxn>
              <a:cxn ang="0">
                <a:pos x="72" y="54"/>
              </a:cxn>
              <a:cxn ang="0">
                <a:pos x="66" y="30"/>
              </a:cxn>
              <a:cxn ang="0">
                <a:pos x="72" y="12"/>
              </a:cxn>
              <a:cxn ang="0">
                <a:pos x="24" y="6"/>
              </a:cxn>
              <a:cxn ang="0">
                <a:pos x="24" y="0"/>
              </a:cxn>
              <a:cxn ang="0">
                <a:pos x="18" y="18"/>
              </a:cxn>
              <a:cxn ang="0">
                <a:pos x="0" y="36"/>
              </a:cxn>
              <a:cxn ang="0">
                <a:pos x="12" y="60"/>
              </a:cxn>
              <a:cxn ang="0">
                <a:pos x="24" y="84"/>
              </a:cxn>
              <a:cxn ang="0">
                <a:pos x="30" y="84"/>
              </a:cxn>
              <a:cxn ang="0">
                <a:pos x="42" y="78"/>
              </a:cxn>
              <a:cxn ang="0">
                <a:pos x="72" y="78"/>
              </a:cxn>
              <a:cxn ang="0">
                <a:pos x="72" y="78"/>
              </a:cxn>
            </a:cxnLst>
            <a:rect l="0" t="0" r="r" b="b"/>
            <a:pathLst>
              <a:path w="72" h="84">
                <a:moveTo>
                  <a:pt x="72" y="78"/>
                </a:moveTo>
                <a:lnTo>
                  <a:pt x="72" y="54"/>
                </a:lnTo>
                <a:lnTo>
                  <a:pt x="66" y="30"/>
                </a:lnTo>
                <a:lnTo>
                  <a:pt x="72" y="12"/>
                </a:lnTo>
                <a:lnTo>
                  <a:pt x="24" y="6"/>
                </a:lnTo>
                <a:lnTo>
                  <a:pt x="24" y="0"/>
                </a:lnTo>
                <a:lnTo>
                  <a:pt x="18" y="18"/>
                </a:lnTo>
                <a:lnTo>
                  <a:pt x="0" y="36"/>
                </a:lnTo>
                <a:lnTo>
                  <a:pt x="12" y="60"/>
                </a:lnTo>
                <a:lnTo>
                  <a:pt x="24" y="84"/>
                </a:lnTo>
                <a:lnTo>
                  <a:pt x="30" y="84"/>
                </a:lnTo>
                <a:lnTo>
                  <a:pt x="42" y="78"/>
                </a:lnTo>
                <a:lnTo>
                  <a:pt x="72" y="78"/>
                </a:lnTo>
                <a:lnTo>
                  <a:pt x="72" y="78"/>
                </a:lnTo>
              </a:path>
            </a:pathLst>
          </a:custGeom>
          <a:solidFill>
            <a:schemeClr val="bg1"/>
          </a:solidFill>
          <a:ln w="9525" cap="flat" cmpd="sng">
            <a:solidFill>
              <a:schemeClr val="bg2"/>
            </a:solidFill>
            <a:prstDash val="solid"/>
            <a:round/>
            <a:headEnd type="none" w="med" len="med"/>
            <a:tailEnd type="none" w="med" len="med"/>
          </a:ln>
          <a:effectLst/>
        </p:spPr>
        <p:txBody>
          <a:bodyPr/>
          <a:lstStyle/>
          <a:p>
            <a:endParaRPr lang="en-US"/>
          </a:p>
        </p:txBody>
      </p:sp>
      <p:sp>
        <p:nvSpPr>
          <p:cNvPr id="154" name="Freeform 418"/>
          <p:cNvSpPr>
            <a:spLocks/>
          </p:cNvSpPr>
          <p:nvPr/>
        </p:nvSpPr>
        <p:spPr bwMode="auto">
          <a:xfrm>
            <a:off x="2586038" y="4365625"/>
            <a:ext cx="334962" cy="280988"/>
          </a:xfrm>
          <a:custGeom>
            <a:avLst/>
            <a:gdLst/>
            <a:ahLst/>
            <a:cxnLst>
              <a:cxn ang="0">
                <a:pos x="38" y="21"/>
              </a:cxn>
              <a:cxn ang="0">
                <a:pos x="37" y="18"/>
              </a:cxn>
              <a:cxn ang="0">
                <a:pos x="39" y="15"/>
              </a:cxn>
              <a:cxn ang="0">
                <a:pos x="43" y="11"/>
              </a:cxn>
              <a:cxn ang="0">
                <a:pos x="42" y="11"/>
              </a:cxn>
              <a:cxn ang="0">
                <a:pos x="39" y="10"/>
              </a:cxn>
              <a:cxn ang="0">
                <a:pos x="38" y="8"/>
              </a:cxn>
              <a:cxn ang="0">
                <a:pos x="32" y="5"/>
              </a:cxn>
              <a:cxn ang="0">
                <a:pos x="22" y="6"/>
              </a:cxn>
              <a:cxn ang="0">
                <a:pos x="17" y="5"/>
              </a:cxn>
              <a:cxn ang="0">
                <a:pos x="16" y="3"/>
              </a:cxn>
              <a:cxn ang="0">
                <a:pos x="11" y="2"/>
              </a:cxn>
              <a:cxn ang="0">
                <a:pos x="6" y="3"/>
              </a:cxn>
              <a:cxn ang="0">
                <a:pos x="5" y="0"/>
              </a:cxn>
              <a:cxn ang="0">
                <a:pos x="1" y="2"/>
              </a:cxn>
              <a:cxn ang="0">
                <a:pos x="0" y="10"/>
              </a:cxn>
              <a:cxn ang="0">
                <a:pos x="2" y="15"/>
              </a:cxn>
              <a:cxn ang="0">
                <a:pos x="12" y="19"/>
              </a:cxn>
              <a:cxn ang="0">
                <a:pos x="17" y="20"/>
              </a:cxn>
              <a:cxn ang="0">
                <a:pos x="16" y="22"/>
              </a:cxn>
              <a:cxn ang="0">
                <a:pos x="18" y="26"/>
              </a:cxn>
              <a:cxn ang="0">
                <a:pos x="18" y="33"/>
              </a:cxn>
              <a:cxn ang="0">
                <a:pos x="18" y="33"/>
              </a:cxn>
              <a:cxn ang="0">
                <a:pos x="21" y="36"/>
              </a:cxn>
              <a:cxn ang="0">
                <a:pos x="30" y="33"/>
              </a:cxn>
              <a:cxn ang="0">
                <a:pos x="29" y="30"/>
              </a:cxn>
              <a:cxn ang="0">
                <a:pos x="26" y="25"/>
              </a:cxn>
              <a:cxn ang="0">
                <a:pos x="34" y="25"/>
              </a:cxn>
              <a:cxn ang="0">
                <a:pos x="39" y="23"/>
              </a:cxn>
              <a:cxn ang="0">
                <a:pos x="38" y="21"/>
              </a:cxn>
            </a:cxnLst>
            <a:rect l="0" t="0" r="r" b="b"/>
            <a:pathLst>
              <a:path w="43" h="36">
                <a:moveTo>
                  <a:pt x="38" y="21"/>
                </a:moveTo>
                <a:cubicBezTo>
                  <a:pt x="37" y="18"/>
                  <a:pt x="37" y="18"/>
                  <a:pt x="37" y="18"/>
                </a:cubicBezTo>
                <a:cubicBezTo>
                  <a:pt x="39" y="15"/>
                  <a:pt x="39" y="15"/>
                  <a:pt x="39" y="15"/>
                </a:cubicBezTo>
                <a:cubicBezTo>
                  <a:pt x="43" y="11"/>
                  <a:pt x="43" y="11"/>
                  <a:pt x="43" y="11"/>
                </a:cubicBezTo>
                <a:cubicBezTo>
                  <a:pt x="42" y="11"/>
                  <a:pt x="42" y="11"/>
                  <a:pt x="42" y="11"/>
                </a:cubicBezTo>
                <a:cubicBezTo>
                  <a:pt x="39" y="10"/>
                  <a:pt x="39" y="10"/>
                  <a:pt x="39" y="10"/>
                </a:cubicBezTo>
                <a:cubicBezTo>
                  <a:pt x="38" y="8"/>
                  <a:pt x="38" y="8"/>
                  <a:pt x="38" y="8"/>
                </a:cubicBezTo>
                <a:cubicBezTo>
                  <a:pt x="32" y="5"/>
                  <a:pt x="32" y="5"/>
                  <a:pt x="32" y="5"/>
                </a:cubicBezTo>
                <a:cubicBezTo>
                  <a:pt x="22" y="6"/>
                  <a:pt x="22" y="6"/>
                  <a:pt x="22" y="6"/>
                </a:cubicBezTo>
                <a:cubicBezTo>
                  <a:pt x="17" y="5"/>
                  <a:pt x="17" y="5"/>
                  <a:pt x="17" y="5"/>
                </a:cubicBezTo>
                <a:cubicBezTo>
                  <a:pt x="16" y="3"/>
                  <a:pt x="16" y="3"/>
                  <a:pt x="16" y="3"/>
                </a:cubicBezTo>
                <a:cubicBezTo>
                  <a:pt x="11" y="2"/>
                  <a:pt x="11" y="2"/>
                  <a:pt x="11" y="2"/>
                </a:cubicBezTo>
                <a:cubicBezTo>
                  <a:pt x="11" y="2"/>
                  <a:pt x="7" y="3"/>
                  <a:pt x="6" y="3"/>
                </a:cubicBezTo>
                <a:cubicBezTo>
                  <a:pt x="5" y="3"/>
                  <a:pt x="5" y="1"/>
                  <a:pt x="5" y="0"/>
                </a:cubicBezTo>
                <a:cubicBezTo>
                  <a:pt x="1" y="2"/>
                  <a:pt x="1" y="2"/>
                  <a:pt x="1" y="2"/>
                </a:cubicBezTo>
                <a:cubicBezTo>
                  <a:pt x="0" y="10"/>
                  <a:pt x="0" y="10"/>
                  <a:pt x="0" y="10"/>
                </a:cubicBezTo>
                <a:cubicBezTo>
                  <a:pt x="2" y="15"/>
                  <a:pt x="2" y="15"/>
                  <a:pt x="2" y="15"/>
                </a:cubicBezTo>
                <a:cubicBezTo>
                  <a:pt x="12" y="19"/>
                  <a:pt x="12" y="19"/>
                  <a:pt x="12" y="19"/>
                </a:cubicBezTo>
                <a:cubicBezTo>
                  <a:pt x="17" y="20"/>
                  <a:pt x="17" y="20"/>
                  <a:pt x="17" y="20"/>
                </a:cubicBezTo>
                <a:cubicBezTo>
                  <a:pt x="16" y="22"/>
                  <a:pt x="16" y="22"/>
                  <a:pt x="16" y="22"/>
                </a:cubicBezTo>
                <a:cubicBezTo>
                  <a:pt x="18" y="26"/>
                  <a:pt x="18" y="26"/>
                  <a:pt x="18" y="26"/>
                </a:cubicBezTo>
                <a:cubicBezTo>
                  <a:pt x="18" y="33"/>
                  <a:pt x="18" y="33"/>
                  <a:pt x="18" y="33"/>
                </a:cubicBezTo>
                <a:cubicBezTo>
                  <a:pt x="18" y="33"/>
                  <a:pt x="18" y="33"/>
                  <a:pt x="18" y="33"/>
                </a:cubicBezTo>
                <a:cubicBezTo>
                  <a:pt x="21" y="36"/>
                  <a:pt x="21" y="36"/>
                  <a:pt x="21" y="36"/>
                </a:cubicBezTo>
                <a:cubicBezTo>
                  <a:pt x="30" y="33"/>
                  <a:pt x="30" y="33"/>
                  <a:pt x="30" y="33"/>
                </a:cubicBezTo>
                <a:cubicBezTo>
                  <a:pt x="29" y="30"/>
                  <a:pt x="29" y="30"/>
                  <a:pt x="29" y="30"/>
                </a:cubicBezTo>
                <a:cubicBezTo>
                  <a:pt x="26" y="25"/>
                  <a:pt x="26" y="25"/>
                  <a:pt x="26" y="25"/>
                </a:cubicBezTo>
                <a:cubicBezTo>
                  <a:pt x="34" y="25"/>
                  <a:pt x="34" y="25"/>
                  <a:pt x="34" y="25"/>
                </a:cubicBezTo>
                <a:cubicBezTo>
                  <a:pt x="39" y="23"/>
                  <a:pt x="39" y="23"/>
                  <a:pt x="39" y="23"/>
                </a:cubicBezTo>
                <a:cubicBezTo>
                  <a:pt x="38" y="21"/>
                  <a:pt x="38" y="21"/>
                  <a:pt x="38" y="21"/>
                </a:cubicBezTo>
              </a:path>
            </a:pathLst>
          </a:custGeom>
          <a:solidFill>
            <a:schemeClr val="bg1"/>
          </a:solidFill>
          <a:ln w="9525">
            <a:solidFill>
              <a:schemeClr val="bg2"/>
            </a:solidFill>
            <a:round/>
            <a:headEnd/>
            <a:tailEnd/>
          </a:ln>
        </p:spPr>
        <p:txBody>
          <a:bodyPr/>
          <a:lstStyle/>
          <a:p>
            <a:endParaRPr lang="en-US"/>
          </a:p>
        </p:txBody>
      </p:sp>
      <p:sp>
        <p:nvSpPr>
          <p:cNvPr id="155" name="Freeform 419"/>
          <p:cNvSpPr>
            <a:spLocks/>
          </p:cNvSpPr>
          <p:nvPr/>
        </p:nvSpPr>
        <p:spPr bwMode="auto">
          <a:xfrm>
            <a:off x="2371725" y="4678363"/>
            <a:ext cx="315913" cy="436562"/>
          </a:xfrm>
          <a:custGeom>
            <a:avLst/>
            <a:gdLst/>
            <a:ahLst/>
            <a:cxnLst>
              <a:cxn ang="0">
                <a:pos x="228" y="204"/>
              </a:cxn>
              <a:cxn ang="0">
                <a:pos x="228" y="198"/>
              </a:cxn>
              <a:cxn ang="0">
                <a:pos x="216" y="198"/>
              </a:cxn>
              <a:cxn ang="0">
                <a:pos x="210" y="162"/>
              </a:cxn>
              <a:cxn ang="0">
                <a:pos x="180" y="174"/>
              </a:cxn>
              <a:cxn ang="0">
                <a:pos x="156" y="156"/>
              </a:cxn>
              <a:cxn ang="0">
                <a:pos x="156" y="120"/>
              </a:cxn>
              <a:cxn ang="0">
                <a:pos x="180" y="84"/>
              </a:cxn>
              <a:cxn ang="0">
                <a:pos x="198" y="72"/>
              </a:cxn>
              <a:cxn ang="0">
                <a:pos x="204" y="54"/>
              </a:cxn>
              <a:cxn ang="0">
                <a:pos x="192" y="36"/>
              </a:cxn>
              <a:cxn ang="0">
                <a:pos x="168" y="36"/>
              </a:cxn>
              <a:cxn ang="0">
                <a:pos x="150" y="18"/>
              </a:cxn>
              <a:cxn ang="0">
                <a:pos x="120" y="0"/>
              </a:cxn>
              <a:cxn ang="0">
                <a:pos x="120" y="0"/>
              </a:cxn>
              <a:cxn ang="0">
                <a:pos x="108" y="24"/>
              </a:cxn>
              <a:cxn ang="0">
                <a:pos x="84" y="48"/>
              </a:cxn>
              <a:cxn ang="0">
                <a:pos x="66" y="54"/>
              </a:cxn>
              <a:cxn ang="0">
                <a:pos x="42" y="78"/>
              </a:cxn>
              <a:cxn ang="0">
                <a:pos x="24" y="72"/>
              </a:cxn>
              <a:cxn ang="0">
                <a:pos x="18" y="60"/>
              </a:cxn>
              <a:cxn ang="0">
                <a:pos x="0" y="72"/>
              </a:cxn>
              <a:cxn ang="0">
                <a:pos x="18" y="114"/>
              </a:cxn>
              <a:cxn ang="0">
                <a:pos x="54" y="174"/>
              </a:cxn>
              <a:cxn ang="0">
                <a:pos x="90" y="252"/>
              </a:cxn>
              <a:cxn ang="0">
                <a:pos x="90" y="264"/>
              </a:cxn>
              <a:cxn ang="0">
                <a:pos x="216" y="337"/>
              </a:cxn>
              <a:cxn ang="0">
                <a:pos x="222" y="337"/>
              </a:cxn>
              <a:cxn ang="0">
                <a:pos x="228" y="307"/>
              </a:cxn>
              <a:cxn ang="0">
                <a:pos x="234" y="270"/>
              </a:cxn>
              <a:cxn ang="0">
                <a:pos x="240" y="222"/>
              </a:cxn>
              <a:cxn ang="0">
                <a:pos x="228" y="204"/>
              </a:cxn>
            </a:cxnLst>
            <a:rect l="0" t="0" r="r" b="b"/>
            <a:pathLst>
              <a:path w="240" h="337">
                <a:moveTo>
                  <a:pt x="228" y="204"/>
                </a:moveTo>
                <a:lnTo>
                  <a:pt x="228" y="198"/>
                </a:lnTo>
                <a:lnTo>
                  <a:pt x="216" y="198"/>
                </a:lnTo>
                <a:lnTo>
                  <a:pt x="210" y="162"/>
                </a:lnTo>
                <a:lnTo>
                  <a:pt x="180" y="174"/>
                </a:lnTo>
                <a:lnTo>
                  <a:pt x="156" y="156"/>
                </a:lnTo>
                <a:lnTo>
                  <a:pt x="156" y="120"/>
                </a:lnTo>
                <a:lnTo>
                  <a:pt x="180" y="84"/>
                </a:lnTo>
                <a:lnTo>
                  <a:pt x="198" y="72"/>
                </a:lnTo>
                <a:lnTo>
                  <a:pt x="204" y="54"/>
                </a:lnTo>
                <a:lnTo>
                  <a:pt x="192" y="36"/>
                </a:lnTo>
                <a:lnTo>
                  <a:pt x="168" y="36"/>
                </a:lnTo>
                <a:lnTo>
                  <a:pt x="150" y="18"/>
                </a:lnTo>
                <a:lnTo>
                  <a:pt x="120" y="0"/>
                </a:lnTo>
                <a:lnTo>
                  <a:pt x="120" y="0"/>
                </a:lnTo>
                <a:lnTo>
                  <a:pt x="108" y="24"/>
                </a:lnTo>
                <a:lnTo>
                  <a:pt x="84" y="48"/>
                </a:lnTo>
                <a:lnTo>
                  <a:pt x="66" y="54"/>
                </a:lnTo>
                <a:lnTo>
                  <a:pt x="42" y="78"/>
                </a:lnTo>
                <a:lnTo>
                  <a:pt x="24" y="72"/>
                </a:lnTo>
                <a:lnTo>
                  <a:pt x="18" y="60"/>
                </a:lnTo>
                <a:lnTo>
                  <a:pt x="0" y="72"/>
                </a:lnTo>
                <a:lnTo>
                  <a:pt x="18" y="114"/>
                </a:lnTo>
                <a:lnTo>
                  <a:pt x="54" y="174"/>
                </a:lnTo>
                <a:lnTo>
                  <a:pt x="90" y="252"/>
                </a:lnTo>
                <a:lnTo>
                  <a:pt x="90" y="264"/>
                </a:lnTo>
                <a:lnTo>
                  <a:pt x="216" y="337"/>
                </a:lnTo>
                <a:lnTo>
                  <a:pt x="222" y="337"/>
                </a:lnTo>
                <a:lnTo>
                  <a:pt x="228" y="307"/>
                </a:lnTo>
                <a:lnTo>
                  <a:pt x="234" y="270"/>
                </a:lnTo>
                <a:lnTo>
                  <a:pt x="240" y="222"/>
                </a:lnTo>
                <a:lnTo>
                  <a:pt x="228" y="204"/>
                </a:lnTo>
                <a:close/>
              </a:path>
            </a:pathLst>
          </a:custGeom>
          <a:solidFill>
            <a:schemeClr val="bg1"/>
          </a:solidFill>
          <a:ln w="9525">
            <a:solidFill>
              <a:schemeClr val="bg2"/>
            </a:solidFill>
            <a:round/>
            <a:headEnd/>
            <a:tailEnd/>
          </a:ln>
        </p:spPr>
        <p:txBody>
          <a:bodyPr/>
          <a:lstStyle/>
          <a:p>
            <a:endParaRPr lang="en-US"/>
          </a:p>
        </p:txBody>
      </p:sp>
      <p:sp>
        <p:nvSpPr>
          <p:cNvPr id="156" name="Freeform 420"/>
          <p:cNvSpPr>
            <a:spLocks/>
          </p:cNvSpPr>
          <p:nvPr/>
        </p:nvSpPr>
        <p:spPr bwMode="auto">
          <a:xfrm>
            <a:off x="2371725" y="4678363"/>
            <a:ext cx="315913" cy="436562"/>
          </a:xfrm>
          <a:custGeom>
            <a:avLst/>
            <a:gdLst/>
            <a:ahLst/>
            <a:cxnLst>
              <a:cxn ang="0">
                <a:pos x="228" y="204"/>
              </a:cxn>
              <a:cxn ang="0">
                <a:pos x="228" y="198"/>
              </a:cxn>
              <a:cxn ang="0">
                <a:pos x="216" y="198"/>
              </a:cxn>
              <a:cxn ang="0">
                <a:pos x="210" y="162"/>
              </a:cxn>
              <a:cxn ang="0">
                <a:pos x="180" y="174"/>
              </a:cxn>
              <a:cxn ang="0">
                <a:pos x="156" y="156"/>
              </a:cxn>
              <a:cxn ang="0">
                <a:pos x="156" y="120"/>
              </a:cxn>
              <a:cxn ang="0">
                <a:pos x="180" y="84"/>
              </a:cxn>
              <a:cxn ang="0">
                <a:pos x="198" y="72"/>
              </a:cxn>
              <a:cxn ang="0">
                <a:pos x="204" y="54"/>
              </a:cxn>
              <a:cxn ang="0">
                <a:pos x="192" y="36"/>
              </a:cxn>
              <a:cxn ang="0">
                <a:pos x="168" y="36"/>
              </a:cxn>
              <a:cxn ang="0">
                <a:pos x="150" y="18"/>
              </a:cxn>
              <a:cxn ang="0">
                <a:pos x="120" y="0"/>
              </a:cxn>
              <a:cxn ang="0">
                <a:pos x="120" y="0"/>
              </a:cxn>
              <a:cxn ang="0">
                <a:pos x="108" y="24"/>
              </a:cxn>
              <a:cxn ang="0">
                <a:pos x="84" y="48"/>
              </a:cxn>
              <a:cxn ang="0">
                <a:pos x="66" y="54"/>
              </a:cxn>
              <a:cxn ang="0">
                <a:pos x="42" y="78"/>
              </a:cxn>
              <a:cxn ang="0">
                <a:pos x="24" y="72"/>
              </a:cxn>
              <a:cxn ang="0">
                <a:pos x="18" y="60"/>
              </a:cxn>
              <a:cxn ang="0">
                <a:pos x="0" y="72"/>
              </a:cxn>
              <a:cxn ang="0">
                <a:pos x="18" y="114"/>
              </a:cxn>
              <a:cxn ang="0">
                <a:pos x="54" y="174"/>
              </a:cxn>
              <a:cxn ang="0">
                <a:pos x="90" y="252"/>
              </a:cxn>
              <a:cxn ang="0">
                <a:pos x="90" y="264"/>
              </a:cxn>
              <a:cxn ang="0">
                <a:pos x="216" y="337"/>
              </a:cxn>
              <a:cxn ang="0">
                <a:pos x="222" y="337"/>
              </a:cxn>
              <a:cxn ang="0">
                <a:pos x="228" y="307"/>
              </a:cxn>
              <a:cxn ang="0">
                <a:pos x="234" y="270"/>
              </a:cxn>
              <a:cxn ang="0">
                <a:pos x="240" y="222"/>
              </a:cxn>
              <a:cxn ang="0">
                <a:pos x="228" y="204"/>
              </a:cxn>
            </a:cxnLst>
            <a:rect l="0" t="0" r="r" b="b"/>
            <a:pathLst>
              <a:path w="240" h="337">
                <a:moveTo>
                  <a:pt x="228" y="204"/>
                </a:moveTo>
                <a:lnTo>
                  <a:pt x="228" y="198"/>
                </a:lnTo>
                <a:lnTo>
                  <a:pt x="216" y="198"/>
                </a:lnTo>
                <a:lnTo>
                  <a:pt x="210" y="162"/>
                </a:lnTo>
                <a:lnTo>
                  <a:pt x="180" y="174"/>
                </a:lnTo>
                <a:lnTo>
                  <a:pt x="156" y="156"/>
                </a:lnTo>
                <a:lnTo>
                  <a:pt x="156" y="120"/>
                </a:lnTo>
                <a:lnTo>
                  <a:pt x="180" y="84"/>
                </a:lnTo>
                <a:lnTo>
                  <a:pt x="198" y="72"/>
                </a:lnTo>
                <a:lnTo>
                  <a:pt x="204" y="54"/>
                </a:lnTo>
                <a:lnTo>
                  <a:pt x="192" y="36"/>
                </a:lnTo>
                <a:lnTo>
                  <a:pt x="168" y="36"/>
                </a:lnTo>
                <a:lnTo>
                  <a:pt x="150" y="18"/>
                </a:lnTo>
                <a:lnTo>
                  <a:pt x="120" y="0"/>
                </a:lnTo>
                <a:lnTo>
                  <a:pt x="120" y="0"/>
                </a:lnTo>
                <a:lnTo>
                  <a:pt x="108" y="24"/>
                </a:lnTo>
                <a:lnTo>
                  <a:pt x="84" y="48"/>
                </a:lnTo>
                <a:lnTo>
                  <a:pt x="66" y="54"/>
                </a:lnTo>
                <a:lnTo>
                  <a:pt x="42" y="78"/>
                </a:lnTo>
                <a:lnTo>
                  <a:pt x="24" y="72"/>
                </a:lnTo>
                <a:lnTo>
                  <a:pt x="18" y="60"/>
                </a:lnTo>
                <a:lnTo>
                  <a:pt x="0" y="72"/>
                </a:lnTo>
                <a:lnTo>
                  <a:pt x="18" y="114"/>
                </a:lnTo>
                <a:lnTo>
                  <a:pt x="54" y="174"/>
                </a:lnTo>
                <a:lnTo>
                  <a:pt x="90" y="252"/>
                </a:lnTo>
                <a:lnTo>
                  <a:pt x="90" y="264"/>
                </a:lnTo>
                <a:lnTo>
                  <a:pt x="216" y="337"/>
                </a:lnTo>
                <a:lnTo>
                  <a:pt x="222" y="337"/>
                </a:lnTo>
                <a:lnTo>
                  <a:pt x="228" y="307"/>
                </a:lnTo>
                <a:lnTo>
                  <a:pt x="234" y="270"/>
                </a:lnTo>
                <a:lnTo>
                  <a:pt x="240" y="222"/>
                </a:lnTo>
                <a:lnTo>
                  <a:pt x="228" y="204"/>
                </a:lnTo>
              </a:path>
            </a:pathLst>
          </a:custGeom>
          <a:solidFill>
            <a:schemeClr val="bg1"/>
          </a:solidFill>
          <a:ln w="9525">
            <a:solidFill>
              <a:schemeClr val="bg2"/>
            </a:solidFill>
            <a:round/>
            <a:headEnd/>
            <a:tailEnd/>
          </a:ln>
        </p:spPr>
        <p:txBody>
          <a:bodyPr/>
          <a:lstStyle/>
          <a:p>
            <a:endParaRPr lang="en-US"/>
          </a:p>
        </p:txBody>
      </p:sp>
      <p:sp>
        <p:nvSpPr>
          <p:cNvPr id="157" name="Freeform 421"/>
          <p:cNvSpPr>
            <a:spLocks/>
          </p:cNvSpPr>
          <p:nvPr/>
        </p:nvSpPr>
        <p:spPr bwMode="auto">
          <a:xfrm>
            <a:off x="2393950" y="4630738"/>
            <a:ext cx="134938" cy="149225"/>
          </a:xfrm>
          <a:custGeom>
            <a:avLst/>
            <a:gdLst/>
            <a:ahLst/>
            <a:cxnLst>
              <a:cxn ang="0">
                <a:pos x="24" y="114"/>
              </a:cxn>
              <a:cxn ang="0">
                <a:pos x="48" y="90"/>
              </a:cxn>
              <a:cxn ang="0">
                <a:pos x="66" y="84"/>
              </a:cxn>
              <a:cxn ang="0">
                <a:pos x="90" y="60"/>
              </a:cxn>
              <a:cxn ang="0">
                <a:pos x="102" y="36"/>
              </a:cxn>
              <a:cxn ang="0">
                <a:pos x="78" y="18"/>
              </a:cxn>
              <a:cxn ang="0">
                <a:pos x="30" y="0"/>
              </a:cxn>
              <a:cxn ang="0">
                <a:pos x="24" y="12"/>
              </a:cxn>
              <a:cxn ang="0">
                <a:pos x="0" y="66"/>
              </a:cxn>
              <a:cxn ang="0">
                <a:pos x="12" y="90"/>
              </a:cxn>
              <a:cxn ang="0">
                <a:pos x="0" y="96"/>
              </a:cxn>
              <a:cxn ang="0">
                <a:pos x="6" y="108"/>
              </a:cxn>
              <a:cxn ang="0">
                <a:pos x="24" y="114"/>
              </a:cxn>
            </a:cxnLst>
            <a:rect l="0" t="0" r="r" b="b"/>
            <a:pathLst>
              <a:path w="102" h="114">
                <a:moveTo>
                  <a:pt x="24" y="114"/>
                </a:moveTo>
                <a:lnTo>
                  <a:pt x="48" y="90"/>
                </a:lnTo>
                <a:lnTo>
                  <a:pt x="66" y="84"/>
                </a:lnTo>
                <a:lnTo>
                  <a:pt x="90" y="60"/>
                </a:lnTo>
                <a:lnTo>
                  <a:pt x="102" y="36"/>
                </a:lnTo>
                <a:lnTo>
                  <a:pt x="78" y="18"/>
                </a:lnTo>
                <a:lnTo>
                  <a:pt x="30" y="0"/>
                </a:lnTo>
                <a:lnTo>
                  <a:pt x="24" y="12"/>
                </a:lnTo>
                <a:lnTo>
                  <a:pt x="0" y="66"/>
                </a:lnTo>
                <a:lnTo>
                  <a:pt x="12" y="90"/>
                </a:lnTo>
                <a:lnTo>
                  <a:pt x="0" y="96"/>
                </a:lnTo>
                <a:lnTo>
                  <a:pt x="6" y="108"/>
                </a:lnTo>
                <a:lnTo>
                  <a:pt x="24" y="114"/>
                </a:lnTo>
                <a:close/>
              </a:path>
            </a:pathLst>
          </a:custGeom>
          <a:solidFill>
            <a:schemeClr val="bg1"/>
          </a:solidFill>
          <a:ln w="9525">
            <a:solidFill>
              <a:schemeClr val="bg2"/>
            </a:solidFill>
            <a:round/>
            <a:headEnd/>
            <a:tailEnd/>
          </a:ln>
        </p:spPr>
        <p:txBody>
          <a:bodyPr/>
          <a:lstStyle/>
          <a:p>
            <a:endParaRPr lang="en-US"/>
          </a:p>
        </p:txBody>
      </p:sp>
      <p:sp>
        <p:nvSpPr>
          <p:cNvPr id="158" name="Freeform 422"/>
          <p:cNvSpPr>
            <a:spLocks/>
          </p:cNvSpPr>
          <p:nvPr/>
        </p:nvSpPr>
        <p:spPr bwMode="auto">
          <a:xfrm>
            <a:off x="2173288" y="4264025"/>
            <a:ext cx="150812" cy="69850"/>
          </a:xfrm>
          <a:custGeom>
            <a:avLst/>
            <a:gdLst/>
            <a:ahLst/>
            <a:cxnLst>
              <a:cxn ang="0">
                <a:pos x="19" y="3"/>
              </a:cxn>
              <a:cxn ang="0">
                <a:pos x="8" y="1"/>
              </a:cxn>
              <a:cxn ang="0">
                <a:pos x="5" y="0"/>
              </a:cxn>
              <a:cxn ang="0">
                <a:pos x="1" y="3"/>
              </a:cxn>
              <a:cxn ang="0">
                <a:pos x="0" y="6"/>
              </a:cxn>
              <a:cxn ang="0">
                <a:pos x="0" y="6"/>
              </a:cxn>
              <a:cxn ang="0">
                <a:pos x="5" y="9"/>
              </a:cxn>
              <a:cxn ang="0">
                <a:pos x="12" y="6"/>
              </a:cxn>
              <a:cxn ang="0">
                <a:pos x="19" y="3"/>
              </a:cxn>
            </a:cxnLst>
            <a:rect l="0" t="0" r="r" b="b"/>
            <a:pathLst>
              <a:path w="19" h="9">
                <a:moveTo>
                  <a:pt x="19" y="3"/>
                </a:moveTo>
                <a:cubicBezTo>
                  <a:pt x="19" y="3"/>
                  <a:pt x="10" y="1"/>
                  <a:pt x="8" y="1"/>
                </a:cubicBezTo>
                <a:cubicBezTo>
                  <a:pt x="7" y="1"/>
                  <a:pt x="6" y="0"/>
                  <a:pt x="5" y="0"/>
                </a:cubicBezTo>
                <a:cubicBezTo>
                  <a:pt x="1" y="3"/>
                  <a:pt x="1" y="3"/>
                  <a:pt x="1" y="3"/>
                </a:cubicBezTo>
                <a:cubicBezTo>
                  <a:pt x="0" y="6"/>
                  <a:pt x="0" y="6"/>
                  <a:pt x="0" y="6"/>
                </a:cubicBezTo>
                <a:cubicBezTo>
                  <a:pt x="0" y="6"/>
                  <a:pt x="0" y="6"/>
                  <a:pt x="0" y="6"/>
                </a:cubicBezTo>
                <a:cubicBezTo>
                  <a:pt x="5" y="9"/>
                  <a:pt x="5" y="9"/>
                  <a:pt x="5" y="9"/>
                </a:cubicBezTo>
                <a:cubicBezTo>
                  <a:pt x="12" y="6"/>
                  <a:pt x="12" y="6"/>
                  <a:pt x="12" y="6"/>
                </a:cubicBezTo>
                <a:lnTo>
                  <a:pt x="19" y="3"/>
                </a:lnTo>
                <a:close/>
              </a:path>
            </a:pathLst>
          </a:custGeom>
          <a:solidFill>
            <a:schemeClr val="bg1"/>
          </a:solidFill>
          <a:ln w="9525">
            <a:solidFill>
              <a:schemeClr val="bg2"/>
            </a:solidFill>
            <a:round/>
            <a:headEnd/>
            <a:tailEnd/>
          </a:ln>
        </p:spPr>
        <p:txBody>
          <a:bodyPr/>
          <a:lstStyle/>
          <a:p>
            <a:endParaRPr lang="en-US"/>
          </a:p>
        </p:txBody>
      </p:sp>
      <p:sp>
        <p:nvSpPr>
          <p:cNvPr id="159" name="Freeform 423"/>
          <p:cNvSpPr>
            <a:spLocks/>
          </p:cNvSpPr>
          <p:nvPr/>
        </p:nvSpPr>
        <p:spPr bwMode="auto">
          <a:xfrm>
            <a:off x="2093913" y="4222750"/>
            <a:ext cx="119062" cy="98425"/>
          </a:xfrm>
          <a:custGeom>
            <a:avLst/>
            <a:gdLst/>
            <a:ahLst/>
            <a:cxnLst>
              <a:cxn ang="0">
                <a:pos x="15" y="5"/>
              </a:cxn>
              <a:cxn ang="0">
                <a:pos x="11" y="4"/>
              </a:cxn>
              <a:cxn ang="0">
                <a:pos x="11" y="0"/>
              </a:cxn>
              <a:cxn ang="0">
                <a:pos x="6" y="0"/>
              </a:cxn>
              <a:cxn ang="0">
                <a:pos x="4" y="1"/>
              </a:cxn>
              <a:cxn ang="0">
                <a:pos x="6" y="5"/>
              </a:cxn>
              <a:cxn ang="0">
                <a:pos x="3" y="5"/>
              </a:cxn>
              <a:cxn ang="0">
                <a:pos x="1" y="8"/>
              </a:cxn>
              <a:cxn ang="0">
                <a:pos x="0" y="10"/>
              </a:cxn>
              <a:cxn ang="0">
                <a:pos x="1" y="11"/>
              </a:cxn>
              <a:cxn ang="0">
                <a:pos x="7" y="12"/>
              </a:cxn>
              <a:cxn ang="0">
                <a:pos x="10" y="11"/>
              </a:cxn>
              <a:cxn ang="0">
                <a:pos x="11" y="8"/>
              </a:cxn>
              <a:cxn ang="0">
                <a:pos x="15" y="5"/>
              </a:cxn>
            </a:cxnLst>
            <a:rect l="0" t="0" r="r" b="b"/>
            <a:pathLst>
              <a:path w="15" h="12">
                <a:moveTo>
                  <a:pt x="15" y="5"/>
                </a:moveTo>
                <a:cubicBezTo>
                  <a:pt x="13" y="5"/>
                  <a:pt x="11" y="4"/>
                  <a:pt x="11" y="4"/>
                </a:cubicBezTo>
                <a:cubicBezTo>
                  <a:pt x="11" y="0"/>
                  <a:pt x="11" y="0"/>
                  <a:pt x="11" y="0"/>
                </a:cubicBezTo>
                <a:cubicBezTo>
                  <a:pt x="6" y="0"/>
                  <a:pt x="6" y="0"/>
                  <a:pt x="6" y="0"/>
                </a:cubicBezTo>
                <a:cubicBezTo>
                  <a:pt x="4" y="1"/>
                  <a:pt x="4" y="1"/>
                  <a:pt x="4" y="1"/>
                </a:cubicBezTo>
                <a:cubicBezTo>
                  <a:pt x="6" y="5"/>
                  <a:pt x="6" y="5"/>
                  <a:pt x="6" y="5"/>
                </a:cubicBezTo>
                <a:cubicBezTo>
                  <a:pt x="3" y="5"/>
                  <a:pt x="3" y="5"/>
                  <a:pt x="3" y="5"/>
                </a:cubicBezTo>
                <a:cubicBezTo>
                  <a:pt x="1" y="8"/>
                  <a:pt x="1" y="8"/>
                  <a:pt x="1" y="8"/>
                </a:cubicBezTo>
                <a:cubicBezTo>
                  <a:pt x="0" y="10"/>
                  <a:pt x="0" y="10"/>
                  <a:pt x="0" y="10"/>
                </a:cubicBezTo>
                <a:cubicBezTo>
                  <a:pt x="1" y="11"/>
                  <a:pt x="1" y="11"/>
                  <a:pt x="1" y="11"/>
                </a:cubicBezTo>
                <a:cubicBezTo>
                  <a:pt x="7" y="12"/>
                  <a:pt x="7" y="12"/>
                  <a:pt x="7" y="12"/>
                </a:cubicBezTo>
                <a:cubicBezTo>
                  <a:pt x="10" y="11"/>
                  <a:pt x="10" y="11"/>
                  <a:pt x="10" y="11"/>
                </a:cubicBezTo>
                <a:cubicBezTo>
                  <a:pt x="11" y="8"/>
                  <a:pt x="11" y="8"/>
                  <a:pt x="11" y="8"/>
                </a:cubicBezTo>
                <a:lnTo>
                  <a:pt x="15" y="5"/>
                </a:lnTo>
                <a:close/>
              </a:path>
            </a:pathLst>
          </a:custGeom>
          <a:solidFill>
            <a:schemeClr val="bg1"/>
          </a:solidFill>
          <a:ln w="9525">
            <a:solidFill>
              <a:schemeClr val="bg2"/>
            </a:solidFill>
            <a:round/>
            <a:headEnd/>
            <a:tailEnd/>
          </a:ln>
        </p:spPr>
        <p:txBody>
          <a:bodyPr/>
          <a:lstStyle/>
          <a:p>
            <a:endParaRPr lang="en-US"/>
          </a:p>
        </p:txBody>
      </p:sp>
      <p:sp>
        <p:nvSpPr>
          <p:cNvPr id="160" name="Freeform 424"/>
          <p:cNvSpPr>
            <a:spLocks/>
          </p:cNvSpPr>
          <p:nvPr/>
        </p:nvSpPr>
        <p:spPr bwMode="auto">
          <a:xfrm>
            <a:off x="1484313" y="3810000"/>
            <a:ext cx="754062" cy="493713"/>
          </a:xfrm>
          <a:custGeom>
            <a:avLst/>
            <a:gdLst/>
            <a:ahLst/>
            <a:cxnLst>
              <a:cxn ang="0">
                <a:pos x="486" y="348"/>
              </a:cxn>
              <a:cxn ang="0">
                <a:pos x="504" y="348"/>
              </a:cxn>
              <a:cxn ang="0">
                <a:pos x="492" y="324"/>
              </a:cxn>
              <a:cxn ang="0">
                <a:pos x="504" y="318"/>
              </a:cxn>
              <a:cxn ang="0">
                <a:pos x="534" y="318"/>
              </a:cxn>
              <a:cxn ang="0">
                <a:pos x="528" y="312"/>
              </a:cxn>
              <a:cxn ang="0">
                <a:pos x="546" y="300"/>
              </a:cxn>
              <a:cxn ang="0">
                <a:pos x="564" y="288"/>
              </a:cxn>
              <a:cxn ang="0">
                <a:pos x="576" y="240"/>
              </a:cxn>
              <a:cxn ang="0">
                <a:pos x="504" y="252"/>
              </a:cxn>
              <a:cxn ang="0">
                <a:pos x="474" y="294"/>
              </a:cxn>
              <a:cxn ang="0">
                <a:pos x="426" y="300"/>
              </a:cxn>
              <a:cxn ang="0">
                <a:pos x="378" y="240"/>
              </a:cxn>
              <a:cxn ang="0">
                <a:pos x="372" y="162"/>
              </a:cxn>
              <a:cxn ang="0">
                <a:pos x="384" y="144"/>
              </a:cxn>
              <a:cxn ang="0">
                <a:pos x="354" y="138"/>
              </a:cxn>
              <a:cxn ang="0">
                <a:pos x="330" y="114"/>
              </a:cxn>
              <a:cxn ang="0">
                <a:pos x="312" y="84"/>
              </a:cxn>
              <a:cxn ang="0">
                <a:pos x="288" y="66"/>
              </a:cxn>
              <a:cxn ang="0">
                <a:pos x="252" y="78"/>
              </a:cxn>
              <a:cxn ang="0">
                <a:pos x="204" y="24"/>
              </a:cxn>
              <a:cxn ang="0">
                <a:pos x="174" y="18"/>
              </a:cxn>
              <a:cxn ang="0">
                <a:pos x="156" y="30"/>
              </a:cxn>
              <a:cxn ang="0">
                <a:pos x="108" y="30"/>
              </a:cxn>
              <a:cxn ang="0">
                <a:pos x="48" y="0"/>
              </a:cxn>
              <a:cxn ang="0">
                <a:pos x="0" y="6"/>
              </a:cxn>
              <a:cxn ang="0">
                <a:pos x="36" y="72"/>
              </a:cxn>
              <a:cxn ang="0">
                <a:pos x="60" y="108"/>
              </a:cxn>
              <a:cxn ang="0">
                <a:pos x="54" y="120"/>
              </a:cxn>
              <a:cxn ang="0">
                <a:pos x="96" y="150"/>
              </a:cxn>
              <a:cxn ang="0">
                <a:pos x="102" y="180"/>
              </a:cxn>
              <a:cxn ang="0">
                <a:pos x="120" y="192"/>
              </a:cxn>
              <a:cxn ang="0">
                <a:pos x="144" y="216"/>
              </a:cxn>
              <a:cxn ang="0">
                <a:pos x="150" y="198"/>
              </a:cxn>
              <a:cxn ang="0">
                <a:pos x="126" y="180"/>
              </a:cxn>
              <a:cxn ang="0">
                <a:pos x="102" y="126"/>
              </a:cxn>
              <a:cxn ang="0">
                <a:pos x="60" y="66"/>
              </a:cxn>
              <a:cxn ang="0">
                <a:pos x="48" y="30"/>
              </a:cxn>
              <a:cxn ang="0">
                <a:pos x="78" y="42"/>
              </a:cxn>
              <a:cxn ang="0">
                <a:pos x="108" y="102"/>
              </a:cxn>
              <a:cxn ang="0">
                <a:pos x="120" y="120"/>
              </a:cxn>
              <a:cxn ang="0">
                <a:pos x="150" y="138"/>
              </a:cxn>
              <a:cxn ang="0">
                <a:pos x="150" y="156"/>
              </a:cxn>
              <a:cxn ang="0">
                <a:pos x="174" y="168"/>
              </a:cxn>
              <a:cxn ang="0">
                <a:pos x="186" y="186"/>
              </a:cxn>
              <a:cxn ang="0">
                <a:pos x="216" y="216"/>
              </a:cxn>
              <a:cxn ang="0">
                <a:pos x="222" y="258"/>
              </a:cxn>
              <a:cxn ang="0">
                <a:pos x="222" y="276"/>
              </a:cxn>
              <a:cxn ang="0">
                <a:pos x="300" y="324"/>
              </a:cxn>
              <a:cxn ang="0">
                <a:pos x="336" y="342"/>
              </a:cxn>
              <a:cxn ang="0">
                <a:pos x="402" y="360"/>
              </a:cxn>
              <a:cxn ang="0">
                <a:pos x="420" y="354"/>
              </a:cxn>
              <a:cxn ang="0">
                <a:pos x="438" y="354"/>
              </a:cxn>
              <a:cxn ang="0">
                <a:pos x="468" y="379"/>
              </a:cxn>
              <a:cxn ang="0">
                <a:pos x="474" y="366"/>
              </a:cxn>
              <a:cxn ang="0">
                <a:pos x="486" y="348"/>
              </a:cxn>
            </a:cxnLst>
            <a:rect l="0" t="0" r="r" b="b"/>
            <a:pathLst>
              <a:path w="576" h="379">
                <a:moveTo>
                  <a:pt x="486" y="348"/>
                </a:moveTo>
                <a:lnTo>
                  <a:pt x="504" y="348"/>
                </a:lnTo>
                <a:lnTo>
                  <a:pt x="492" y="324"/>
                </a:lnTo>
                <a:lnTo>
                  <a:pt x="504" y="318"/>
                </a:lnTo>
                <a:lnTo>
                  <a:pt x="534" y="318"/>
                </a:lnTo>
                <a:lnTo>
                  <a:pt x="528" y="312"/>
                </a:lnTo>
                <a:lnTo>
                  <a:pt x="546" y="300"/>
                </a:lnTo>
                <a:lnTo>
                  <a:pt x="564" y="288"/>
                </a:lnTo>
                <a:lnTo>
                  <a:pt x="576" y="240"/>
                </a:lnTo>
                <a:lnTo>
                  <a:pt x="504" y="252"/>
                </a:lnTo>
                <a:lnTo>
                  <a:pt x="474" y="294"/>
                </a:lnTo>
                <a:lnTo>
                  <a:pt x="426" y="300"/>
                </a:lnTo>
                <a:lnTo>
                  <a:pt x="378" y="240"/>
                </a:lnTo>
                <a:lnTo>
                  <a:pt x="372" y="162"/>
                </a:lnTo>
                <a:lnTo>
                  <a:pt x="384" y="144"/>
                </a:lnTo>
                <a:lnTo>
                  <a:pt x="354" y="138"/>
                </a:lnTo>
                <a:lnTo>
                  <a:pt x="330" y="114"/>
                </a:lnTo>
                <a:lnTo>
                  <a:pt x="312" y="84"/>
                </a:lnTo>
                <a:lnTo>
                  <a:pt x="288" y="66"/>
                </a:lnTo>
                <a:lnTo>
                  <a:pt x="252" y="78"/>
                </a:lnTo>
                <a:lnTo>
                  <a:pt x="204" y="24"/>
                </a:lnTo>
                <a:lnTo>
                  <a:pt x="174" y="18"/>
                </a:lnTo>
                <a:lnTo>
                  <a:pt x="156" y="30"/>
                </a:lnTo>
                <a:lnTo>
                  <a:pt x="108" y="30"/>
                </a:lnTo>
                <a:lnTo>
                  <a:pt x="48" y="0"/>
                </a:lnTo>
                <a:lnTo>
                  <a:pt x="0" y="6"/>
                </a:lnTo>
                <a:lnTo>
                  <a:pt x="36" y="72"/>
                </a:lnTo>
                <a:lnTo>
                  <a:pt x="60" y="108"/>
                </a:lnTo>
                <a:lnTo>
                  <a:pt x="54" y="120"/>
                </a:lnTo>
                <a:lnTo>
                  <a:pt x="96" y="150"/>
                </a:lnTo>
                <a:lnTo>
                  <a:pt x="102" y="180"/>
                </a:lnTo>
                <a:lnTo>
                  <a:pt x="120" y="192"/>
                </a:lnTo>
                <a:lnTo>
                  <a:pt x="144" y="216"/>
                </a:lnTo>
                <a:lnTo>
                  <a:pt x="150" y="198"/>
                </a:lnTo>
                <a:lnTo>
                  <a:pt x="126" y="180"/>
                </a:lnTo>
                <a:lnTo>
                  <a:pt x="102" y="126"/>
                </a:lnTo>
                <a:lnTo>
                  <a:pt x="60" y="66"/>
                </a:lnTo>
                <a:lnTo>
                  <a:pt x="48" y="30"/>
                </a:lnTo>
                <a:lnTo>
                  <a:pt x="78" y="42"/>
                </a:lnTo>
                <a:lnTo>
                  <a:pt x="108" y="102"/>
                </a:lnTo>
                <a:lnTo>
                  <a:pt x="120" y="120"/>
                </a:lnTo>
                <a:lnTo>
                  <a:pt x="150" y="138"/>
                </a:lnTo>
                <a:lnTo>
                  <a:pt x="150" y="156"/>
                </a:lnTo>
                <a:lnTo>
                  <a:pt x="174" y="168"/>
                </a:lnTo>
                <a:lnTo>
                  <a:pt x="186" y="186"/>
                </a:lnTo>
                <a:lnTo>
                  <a:pt x="216" y="216"/>
                </a:lnTo>
                <a:lnTo>
                  <a:pt x="222" y="258"/>
                </a:lnTo>
                <a:lnTo>
                  <a:pt x="222" y="276"/>
                </a:lnTo>
                <a:lnTo>
                  <a:pt x="300" y="324"/>
                </a:lnTo>
                <a:lnTo>
                  <a:pt x="336" y="342"/>
                </a:lnTo>
                <a:lnTo>
                  <a:pt x="402" y="360"/>
                </a:lnTo>
                <a:lnTo>
                  <a:pt x="420" y="354"/>
                </a:lnTo>
                <a:lnTo>
                  <a:pt x="438" y="354"/>
                </a:lnTo>
                <a:lnTo>
                  <a:pt x="468" y="379"/>
                </a:lnTo>
                <a:lnTo>
                  <a:pt x="474" y="366"/>
                </a:lnTo>
                <a:lnTo>
                  <a:pt x="486" y="348"/>
                </a:lnTo>
                <a:close/>
              </a:path>
            </a:pathLst>
          </a:custGeom>
          <a:solidFill>
            <a:schemeClr val="bg1"/>
          </a:solidFill>
          <a:ln w="9525">
            <a:solidFill>
              <a:schemeClr val="bg2"/>
            </a:solidFill>
            <a:round/>
            <a:headEnd/>
            <a:tailEnd/>
          </a:ln>
        </p:spPr>
        <p:txBody>
          <a:bodyPr/>
          <a:lstStyle/>
          <a:p>
            <a:endParaRPr lang="en-US"/>
          </a:p>
        </p:txBody>
      </p:sp>
      <p:sp>
        <p:nvSpPr>
          <p:cNvPr id="161" name="Freeform 425"/>
          <p:cNvSpPr>
            <a:spLocks/>
          </p:cNvSpPr>
          <p:nvPr/>
        </p:nvSpPr>
        <p:spPr bwMode="auto">
          <a:xfrm rot="20747712">
            <a:off x="2717800" y="1831975"/>
            <a:ext cx="812800" cy="896938"/>
          </a:xfrm>
          <a:custGeom>
            <a:avLst/>
            <a:gdLst/>
            <a:ahLst/>
            <a:cxnLst>
              <a:cxn ang="0">
                <a:pos x="764" y="46"/>
              </a:cxn>
              <a:cxn ang="0">
                <a:pos x="700" y="13"/>
              </a:cxn>
              <a:cxn ang="0">
                <a:pos x="651" y="2"/>
              </a:cxn>
              <a:cxn ang="0">
                <a:pos x="496" y="52"/>
              </a:cxn>
              <a:cxn ang="0">
                <a:pos x="452" y="110"/>
              </a:cxn>
              <a:cxn ang="0">
                <a:pos x="334" y="112"/>
              </a:cxn>
              <a:cxn ang="0">
                <a:pos x="241" y="182"/>
              </a:cxn>
              <a:cxn ang="0">
                <a:pos x="160" y="289"/>
              </a:cxn>
              <a:cxn ang="0">
                <a:pos x="44" y="319"/>
              </a:cxn>
              <a:cxn ang="0">
                <a:pos x="17" y="402"/>
              </a:cxn>
              <a:cxn ang="0">
                <a:pos x="2" y="482"/>
              </a:cxn>
              <a:cxn ang="0">
                <a:pos x="59" y="568"/>
              </a:cxn>
              <a:cxn ang="0">
                <a:pos x="169" y="621"/>
              </a:cxn>
              <a:cxn ang="0">
                <a:pos x="203" y="785"/>
              </a:cxn>
              <a:cxn ang="0">
                <a:pos x="181" y="986"/>
              </a:cxn>
              <a:cxn ang="0">
                <a:pos x="218" y="1042"/>
              </a:cxn>
              <a:cxn ang="0">
                <a:pos x="183" y="1075"/>
              </a:cxn>
              <a:cxn ang="0">
                <a:pos x="206" y="1111"/>
              </a:cxn>
              <a:cxn ang="0">
                <a:pos x="154" y="1135"/>
              </a:cxn>
              <a:cxn ang="0">
                <a:pos x="219" y="1201"/>
              </a:cxn>
              <a:cxn ang="0">
                <a:pos x="258" y="1158"/>
              </a:cxn>
              <a:cxn ang="0">
                <a:pos x="252" y="1261"/>
              </a:cxn>
              <a:cxn ang="0">
                <a:pos x="184" y="1302"/>
              </a:cxn>
              <a:cxn ang="0">
                <a:pos x="142" y="1483"/>
              </a:cxn>
              <a:cxn ang="0">
                <a:pos x="180" y="1606"/>
              </a:cxn>
              <a:cxn ang="0">
                <a:pos x="200" y="1754"/>
              </a:cxn>
              <a:cxn ang="0">
                <a:pos x="270" y="1897"/>
              </a:cxn>
              <a:cxn ang="0">
                <a:pos x="370" y="1959"/>
              </a:cxn>
              <a:cxn ang="0">
                <a:pos x="401" y="2022"/>
              </a:cxn>
              <a:cxn ang="0">
                <a:pos x="460" y="2047"/>
              </a:cxn>
              <a:cxn ang="0">
                <a:pos x="512" y="1998"/>
              </a:cxn>
              <a:cxn ang="0">
                <a:pos x="539" y="1891"/>
              </a:cxn>
              <a:cxn ang="0">
                <a:pos x="570" y="1779"/>
              </a:cxn>
              <a:cxn ang="0">
                <a:pos x="622" y="1629"/>
              </a:cxn>
              <a:cxn ang="0">
                <a:pos x="718" y="1524"/>
              </a:cxn>
              <a:cxn ang="0">
                <a:pos x="831" y="1436"/>
              </a:cxn>
              <a:cxn ang="0">
                <a:pos x="893" y="1316"/>
              </a:cxn>
              <a:cxn ang="0">
                <a:pos x="974" y="1265"/>
              </a:cxn>
              <a:cxn ang="0">
                <a:pos x="1092" y="1158"/>
              </a:cxn>
              <a:cxn ang="0">
                <a:pos x="1088" y="1080"/>
              </a:cxn>
              <a:cxn ang="0">
                <a:pos x="983" y="1102"/>
              </a:cxn>
              <a:cxn ang="0">
                <a:pos x="958" y="1038"/>
              </a:cxn>
              <a:cxn ang="0">
                <a:pos x="1058" y="1028"/>
              </a:cxn>
              <a:cxn ang="0">
                <a:pos x="1123" y="1019"/>
              </a:cxn>
              <a:cxn ang="0">
                <a:pos x="1085" y="937"/>
              </a:cxn>
              <a:cxn ang="0">
                <a:pos x="1003" y="908"/>
              </a:cxn>
              <a:cxn ang="0">
                <a:pos x="1042" y="896"/>
              </a:cxn>
              <a:cxn ang="0">
                <a:pos x="1021" y="838"/>
              </a:cxn>
              <a:cxn ang="0">
                <a:pos x="1043" y="801"/>
              </a:cxn>
              <a:cxn ang="0">
                <a:pos x="1062" y="725"/>
              </a:cxn>
              <a:cxn ang="0">
                <a:pos x="1064" y="663"/>
              </a:cxn>
              <a:cxn ang="0">
                <a:pos x="1052" y="610"/>
              </a:cxn>
              <a:cxn ang="0">
                <a:pos x="974" y="535"/>
              </a:cxn>
              <a:cxn ang="0">
                <a:pos x="1006" y="468"/>
              </a:cxn>
              <a:cxn ang="0">
                <a:pos x="958" y="436"/>
              </a:cxn>
              <a:cxn ang="0">
                <a:pos x="912" y="328"/>
              </a:cxn>
              <a:cxn ang="0">
                <a:pos x="924" y="146"/>
              </a:cxn>
              <a:cxn ang="0">
                <a:pos x="917" y="60"/>
              </a:cxn>
              <a:cxn ang="0">
                <a:pos x="863" y="84"/>
              </a:cxn>
              <a:cxn ang="0">
                <a:pos x="821" y="143"/>
              </a:cxn>
              <a:cxn ang="0">
                <a:pos x="795" y="110"/>
              </a:cxn>
              <a:cxn ang="0">
                <a:pos x="750" y="151"/>
              </a:cxn>
              <a:cxn ang="0">
                <a:pos x="718" y="105"/>
              </a:cxn>
            </a:cxnLst>
            <a:rect l="0" t="0" r="r" b="b"/>
            <a:pathLst>
              <a:path w="1125" h="2047">
                <a:moveTo>
                  <a:pt x="718" y="105"/>
                </a:moveTo>
                <a:lnTo>
                  <a:pt x="722" y="102"/>
                </a:lnTo>
                <a:lnTo>
                  <a:pt x="730" y="95"/>
                </a:lnTo>
                <a:lnTo>
                  <a:pt x="740" y="83"/>
                </a:lnTo>
                <a:lnTo>
                  <a:pt x="751" y="70"/>
                </a:lnTo>
                <a:lnTo>
                  <a:pt x="760" y="58"/>
                </a:lnTo>
                <a:lnTo>
                  <a:pt x="764" y="46"/>
                </a:lnTo>
                <a:lnTo>
                  <a:pt x="761" y="37"/>
                </a:lnTo>
                <a:lnTo>
                  <a:pt x="748" y="32"/>
                </a:lnTo>
                <a:lnTo>
                  <a:pt x="735" y="30"/>
                </a:lnTo>
                <a:lnTo>
                  <a:pt x="725" y="27"/>
                </a:lnTo>
                <a:lnTo>
                  <a:pt x="716" y="22"/>
                </a:lnTo>
                <a:lnTo>
                  <a:pt x="708" y="17"/>
                </a:lnTo>
                <a:lnTo>
                  <a:pt x="700" y="13"/>
                </a:lnTo>
                <a:lnTo>
                  <a:pt x="693" y="8"/>
                </a:lnTo>
                <a:lnTo>
                  <a:pt x="686" y="4"/>
                </a:lnTo>
                <a:lnTo>
                  <a:pt x="678" y="1"/>
                </a:lnTo>
                <a:lnTo>
                  <a:pt x="672" y="0"/>
                </a:lnTo>
                <a:lnTo>
                  <a:pt x="665" y="0"/>
                </a:lnTo>
                <a:lnTo>
                  <a:pt x="658" y="0"/>
                </a:lnTo>
                <a:lnTo>
                  <a:pt x="651" y="2"/>
                </a:lnTo>
                <a:lnTo>
                  <a:pt x="633" y="7"/>
                </a:lnTo>
                <a:lnTo>
                  <a:pt x="610" y="13"/>
                </a:lnTo>
                <a:lnTo>
                  <a:pt x="583" y="19"/>
                </a:lnTo>
                <a:lnTo>
                  <a:pt x="558" y="25"/>
                </a:lnTo>
                <a:lnTo>
                  <a:pt x="534" y="34"/>
                </a:lnTo>
                <a:lnTo>
                  <a:pt x="512" y="42"/>
                </a:lnTo>
                <a:lnTo>
                  <a:pt x="496" y="52"/>
                </a:lnTo>
                <a:lnTo>
                  <a:pt x="487" y="62"/>
                </a:lnTo>
                <a:lnTo>
                  <a:pt x="483" y="74"/>
                </a:lnTo>
                <a:lnTo>
                  <a:pt x="478" y="84"/>
                </a:lnTo>
                <a:lnTo>
                  <a:pt x="474" y="93"/>
                </a:lnTo>
                <a:lnTo>
                  <a:pt x="468" y="102"/>
                </a:lnTo>
                <a:lnTo>
                  <a:pt x="461" y="107"/>
                </a:lnTo>
                <a:lnTo>
                  <a:pt x="452" y="110"/>
                </a:lnTo>
                <a:lnTo>
                  <a:pt x="440" y="110"/>
                </a:lnTo>
                <a:lnTo>
                  <a:pt x="426" y="105"/>
                </a:lnTo>
                <a:lnTo>
                  <a:pt x="409" y="100"/>
                </a:lnTo>
                <a:lnTo>
                  <a:pt x="391" y="98"/>
                </a:lnTo>
                <a:lnTo>
                  <a:pt x="371" y="100"/>
                </a:lnTo>
                <a:lnTo>
                  <a:pt x="351" y="105"/>
                </a:lnTo>
                <a:lnTo>
                  <a:pt x="334" y="112"/>
                </a:lnTo>
                <a:lnTo>
                  <a:pt x="319" y="120"/>
                </a:lnTo>
                <a:lnTo>
                  <a:pt x="306" y="130"/>
                </a:lnTo>
                <a:lnTo>
                  <a:pt x="300" y="141"/>
                </a:lnTo>
                <a:lnTo>
                  <a:pt x="291" y="151"/>
                </a:lnTo>
                <a:lnTo>
                  <a:pt x="278" y="161"/>
                </a:lnTo>
                <a:lnTo>
                  <a:pt x="260" y="172"/>
                </a:lnTo>
                <a:lnTo>
                  <a:pt x="241" y="182"/>
                </a:lnTo>
                <a:lnTo>
                  <a:pt x="221" y="194"/>
                </a:lnTo>
                <a:lnTo>
                  <a:pt x="204" y="208"/>
                </a:lnTo>
                <a:lnTo>
                  <a:pt x="191" y="224"/>
                </a:lnTo>
                <a:lnTo>
                  <a:pt x="184" y="242"/>
                </a:lnTo>
                <a:lnTo>
                  <a:pt x="180" y="261"/>
                </a:lnTo>
                <a:lnTo>
                  <a:pt x="172" y="277"/>
                </a:lnTo>
                <a:lnTo>
                  <a:pt x="160" y="289"/>
                </a:lnTo>
                <a:lnTo>
                  <a:pt x="146" y="299"/>
                </a:lnTo>
                <a:lnTo>
                  <a:pt x="130" y="305"/>
                </a:lnTo>
                <a:lnTo>
                  <a:pt x="113" y="311"/>
                </a:lnTo>
                <a:lnTo>
                  <a:pt x="94" y="314"/>
                </a:lnTo>
                <a:lnTo>
                  <a:pt x="76" y="315"/>
                </a:lnTo>
                <a:lnTo>
                  <a:pt x="59" y="316"/>
                </a:lnTo>
                <a:lnTo>
                  <a:pt x="44" y="319"/>
                </a:lnTo>
                <a:lnTo>
                  <a:pt x="31" y="325"/>
                </a:lnTo>
                <a:lnTo>
                  <a:pt x="22" y="332"/>
                </a:lnTo>
                <a:lnTo>
                  <a:pt x="16" y="342"/>
                </a:lnTo>
                <a:lnTo>
                  <a:pt x="13" y="355"/>
                </a:lnTo>
                <a:lnTo>
                  <a:pt x="11" y="369"/>
                </a:lnTo>
                <a:lnTo>
                  <a:pt x="15" y="386"/>
                </a:lnTo>
                <a:lnTo>
                  <a:pt x="17" y="402"/>
                </a:lnTo>
                <a:lnTo>
                  <a:pt x="16" y="415"/>
                </a:lnTo>
                <a:lnTo>
                  <a:pt x="13" y="425"/>
                </a:lnTo>
                <a:lnTo>
                  <a:pt x="9" y="434"/>
                </a:lnTo>
                <a:lnTo>
                  <a:pt x="4" y="444"/>
                </a:lnTo>
                <a:lnTo>
                  <a:pt x="1" y="454"/>
                </a:lnTo>
                <a:lnTo>
                  <a:pt x="0" y="466"/>
                </a:lnTo>
                <a:lnTo>
                  <a:pt x="2" y="482"/>
                </a:lnTo>
                <a:lnTo>
                  <a:pt x="7" y="499"/>
                </a:lnTo>
                <a:lnTo>
                  <a:pt x="13" y="515"/>
                </a:lnTo>
                <a:lnTo>
                  <a:pt x="18" y="530"/>
                </a:lnTo>
                <a:lnTo>
                  <a:pt x="25" y="543"/>
                </a:lnTo>
                <a:lnTo>
                  <a:pt x="34" y="553"/>
                </a:lnTo>
                <a:lnTo>
                  <a:pt x="45" y="562"/>
                </a:lnTo>
                <a:lnTo>
                  <a:pt x="59" y="568"/>
                </a:lnTo>
                <a:lnTo>
                  <a:pt x="76" y="572"/>
                </a:lnTo>
                <a:lnTo>
                  <a:pt x="94" y="575"/>
                </a:lnTo>
                <a:lnTo>
                  <a:pt x="113" y="579"/>
                </a:lnTo>
                <a:lnTo>
                  <a:pt x="130" y="584"/>
                </a:lnTo>
                <a:lnTo>
                  <a:pt x="145" y="593"/>
                </a:lnTo>
                <a:lnTo>
                  <a:pt x="159" y="605"/>
                </a:lnTo>
                <a:lnTo>
                  <a:pt x="169" y="621"/>
                </a:lnTo>
                <a:lnTo>
                  <a:pt x="176" y="642"/>
                </a:lnTo>
                <a:lnTo>
                  <a:pt x="179" y="668"/>
                </a:lnTo>
                <a:lnTo>
                  <a:pt x="181" y="695"/>
                </a:lnTo>
                <a:lnTo>
                  <a:pt x="185" y="718"/>
                </a:lnTo>
                <a:lnTo>
                  <a:pt x="191" y="740"/>
                </a:lnTo>
                <a:lnTo>
                  <a:pt x="198" y="762"/>
                </a:lnTo>
                <a:lnTo>
                  <a:pt x="203" y="785"/>
                </a:lnTo>
                <a:lnTo>
                  <a:pt x="206" y="810"/>
                </a:lnTo>
                <a:lnTo>
                  <a:pt x="207" y="841"/>
                </a:lnTo>
                <a:lnTo>
                  <a:pt x="203" y="878"/>
                </a:lnTo>
                <a:lnTo>
                  <a:pt x="196" y="915"/>
                </a:lnTo>
                <a:lnTo>
                  <a:pt x="190" y="945"/>
                </a:lnTo>
                <a:lnTo>
                  <a:pt x="184" y="968"/>
                </a:lnTo>
                <a:lnTo>
                  <a:pt x="181" y="986"/>
                </a:lnTo>
                <a:lnTo>
                  <a:pt x="180" y="999"/>
                </a:lnTo>
                <a:lnTo>
                  <a:pt x="180" y="1009"/>
                </a:lnTo>
                <a:lnTo>
                  <a:pt x="184" y="1016"/>
                </a:lnTo>
                <a:lnTo>
                  <a:pt x="191" y="1022"/>
                </a:lnTo>
                <a:lnTo>
                  <a:pt x="200" y="1028"/>
                </a:lnTo>
                <a:lnTo>
                  <a:pt x="210" y="1034"/>
                </a:lnTo>
                <a:lnTo>
                  <a:pt x="218" y="1042"/>
                </a:lnTo>
                <a:lnTo>
                  <a:pt x="225" y="1050"/>
                </a:lnTo>
                <a:lnTo>
                  <a:pt x="227" y="1057"/>
                </a:lnTo>
                <a:lnTo>
                  <a:pt x="225" y="1062"/>
                </a:lnTo>
                <a:lnTo>
                  <a:pt x="217" y="1067"/>
                </a:lnTo>
                <a:lnTo>
                  <a:pt x="203" y="1068"/>
                </a:lnTo>
                <a:lnTo>
                  <a:pt x="189" y="1070"/>
                </a:lnTo>
                <a:lnTo>
                  <a:pt x="183" y="1075"/>
                </a:lnTo>
                <a:lnTo>
                  <a:pt x="183" y="1082"/>
                </a:lnTo>
                <a:lnTo>
                  <a:pt x="188" y="1089"/>
                </a:lnTo>
                <a:lnTo>
                  <a:pt x="194" y="1097"/>
                </a:lnTo>
                <a:lnTo>
                  <a:pt x="200" y="1104"/>
                </a:lnTo>
                <a:lnTo>
                  <a:pt x="206" y="1108"/>
                </a:lnTo>
                <a:lnTo>
                  <a:pt x="208" y="1111"/>
                </a:lnTo>
                <a:lnTo>
                  <a:pt x="206" y="1111"/>
                </a:lnTo>
                <a:lnTo>
                  <a:pt x="200" y="1110"/>
                </a:lnTo>
                <a:lnTo>
                  <a:pt x="191" y="1108"/>
                </a:lnTo>
                <a:lnTo>
                  <a:pt x="182" y="1108"/>
                </a:lnTo>
                <a:lnTo>
                  <a:pt x="172" y="1111"/>
                </a:lnTo>
                <a:lnTo>
                  <a:pt x="162" y="1115"/>
                </a:lnTo>
                <a:lnTo>
                  <a:pt x="157" y="1123"/>
                </a:lnTo>
                <a:lnTo>
                  <a:pt x="154" y="1135"/>
                </a:lnTo>
                <a:lnTo>
                  <a:pt x="157" y="1149"/>
                </a:lnTo>
                <a:lnTo>
                  <a:pt x="164" y="1163"/>
                </a:lnTo>
                <a:lnTo>
                  <a:pt x="173" y="1176"/>
                </a:lnTo>
                <a:lnTo>
                  <a:pt x="184" y="1187"/>
                </a:lnTo>
                <a:lnTo>
                  <a:pt x="196" y="1196"/>
                </a:lnTo>
                <a:lnTo>
                  <a:pt x="207" y="1201"/>
                </a:lnTo>
                <a:lnTo>
                  <a:pt x="219" y="1201"/>
                </a:lnTo>
                <a:lnTo>
                  <a:pt x="227" y="1195"/>
                </a:lnTo>
                <a:lnTo>
                  <a:pt x="234" y="1186"/>
                </a:lnTo>
                <a:lnTo>
                  <a:pt x="238" y="1178"/>
                </a:lnTo>
                <a:lnTo>
                  <a:pt x="244" y="1171"/>
                </a:lnTo>
                <a:lnTo>
                  <a:pt x="249" y="1165"/>
                </a:lnTo>
                <a:lnTo>
                  <a:pt x="252" y="1161"/>
                </a:lnTo>
                <a:lnTo>
                  <a:pt x="258" y="1158"/>
                </a:lnTo>
                <a:lnTo>
                  <a:pt x="263" y="1158"/>
                </a:lnTo>
                <a:lnTo>
                  <a:pt x="270" y="1159"/>
                </a:lnTo>
                <a:lnTo>
                  <a:pt x="278" y="1174"/>
                </a:lnTo>
                <a:lnTo>
                  <a:pt x="275" y="1202"/>
                </a:lnTo>
                <a:lnTo>
                  <a:pt x="267" y="1233"/>
                </a:lnTo>
                <a:lnTo>
                  <a:pt x="258" y="1255"/>
                </a:lnTo>
                <a:lnTo>
                  <a:pt x="252" y="1261"/>
                </a:lnTo>
                <a:lnTo>
                  <a:pt x="244" y="1265"/>
                </a:lnTo>
                <a:lnTo>
                  <a:pt x="234" y="1270"/>
                </a:lnTo>
                <a:lnTo>
                  <a:pt x="223" y="1273"/>
                </a:lnTo>
                <a:lnTo>
                  <a:pt x="212" y="1279"/>
                </a:lnTo>
                <a:lnTo>
                  <a:pt x="202" y="1285"/>
                </a:lnTo>
                <a:lnTo>
                  <a:pt x="192" y="1292"/>
                </a:lnTo>
                <a:lnTo>
                  <a:pt x="184" y="1302"/>
                </a:lnTo>
                <a:lnTo>
                  <a:pt x="177" y="1318"/>
                </a:lnTo>
                <a:lnTo>
                  <a:pt x="169" y="1340"/>
                </a:lnTo>
                <a:lnTo>
                  <a:pt x="161" y="1369"/>
                </a:lnTo>
                <a:lnTo>
                  <a:pt x="154" y="1399"/>
                </a:lnTo>
                <a:lnTo>
                  <a:pt x="149" y="1430"/>
                </a:lnTo>
                <a:lnTo>
                  <a:pt x="144" y="1459"/>
                </a:lnTo>
                <a:lnTo>
                  <a:pt x="142" y="1483"/>
                </a:lnTo>
                <a:lnTo>
                  <a:pt x="143" y="1500"/>
                </a:lnTo>
                <a:lnTo>
                  <a:pt x="146" y="1514"/>
                </a:lnTo>
                <a:lnTo>
                  <a:pt x="153" y="1530"/>
                </a:lnTo>
                <a:lnTo>
                  <a:pt x="160" y="1547"/>
                </a:lnTo>
                <a:lnTo>
                  <a:pt x="168" y="1566"/>
                </a:lnTo>
                <a:lnTo>
                  <a:pt x="174" y="1585"/>
                </a:lnTo>
                <a:lnTo>
                  <a:pt x="180" y="1606"/>
                </a:lnTo>
                <a:lnTo>
                  <a:pt x="181" y="1628"/>
                </a:lnTo>
                <a:lnTo>
                  <a:pt x="179" y="1650"/>
                </a:lnTo>
                <a:lnTo>
                  <a:pt x="176" y="1672"/>
                </a:lnTo>
                <a:lnTo>
                  <a:pt x="179" y="1694"/>
                </a:lnTo>
                <a:lnTo>
                  <a:pt x="184" y="1714"/>
                </a:lnTo>
                <a:lnTo>
                  <a:pt x="191" y="1735"/>
                </a:lnTo>
                <a:lnTo>
                  <a:pt x="200" y="1754"/>
                </a:lnTo>
                <a:lnTo>
                  <a:pt x="210" y="1772"/>
                </a:lnTo>
                <a:lnTo>
                  <a:pt x="219" y="1791"/>
                </a:lnTo>
                <a:lnTo>
                  <a:pt x="227" y="1807"/>
                </a:lnTo>
                <a:lnTo>
                  <a:pt x="235" y="1825"/>
                </a:lnTo>
                <a:lnTo>
                  <a:pt x="245" y="1847"/>
                </a:lnTo>
                <a:lnTo>
                  <a:pt x="257" y="1872"/>
                </a:lnTo>
                <a:lnTo>
                  <a:pt x="270" y="1897"/>
                </a:lnTo>
                <a:lnTo>
                  <a:pt x="283" y="1918"/>
                </a:lnTo>
                <a:lnTo>
                  <a:pt x="300" y="1937"/>
                </a:lnTo>
                <a:lnTo>
                  <a:pt x="315" y="1948"/>
                </a:lnTo>
                <a:lnTo>
                  <a:pt x="331" y="1951"/>
                </a:lnTo>
                <a:lnTo>
                  <a:pt x="346" y="1950"/>
                </a:lnTo>
                <a:lnTo>
                  <a:pt x="358" y="1953"/>
                </a:lnTo>
                <a:lnTo>
                  <a:pt x="370" y="1959"/>
                </a:lnTo>
                <a:lnTo>
                  <a:pt x="379" y="1967"/>
                </a:lnTo>
                <a:lnTo>
                  <a:pt x="386" y="1977"/>
                </a:lnTo>
                <a:lnTo>
                  <a:pt x="392" y="1988"/>
                </a:lnTo>
                <a:lnTo>
                  <a:pt x="395" y="1999"/>
                </a:lnTo>
                <a:lnTo>
                  <a:pt x="396" y="2011"/>
                </a:lnTo>
                <a:lnTo>
                  <a:pt x="398" y="2016"/>
                </a:lnTo>
                <a:lnTo>
                  <a:pt x="401" y="2022"/>
                </a:lnTo>
                <a:lnTo>
                  <a:pt x="406" y="2028"/>
                </a:lnTo>
                <a:lnTo>
                  <a:pt x="413" y="2032"/>
                </a:lnTo>
                <a:lnTo>
                  <a:pt x="421" y="2037"/>
                </a:lnTo>
                <a:lnTo>
                  <a:pt x="430" y="2042"/>
                </a:lnTo>
                <a:lnTo>
                  <a:pt x="439" y="2044"/>
                </a:lnTo>
                <a:lnTo>
                  <a:pt x="449" y="2046"/>
                </a:lnTo>
                <a:lnTo>
                  <a:pt x="460" y="2047"/>
                </a:lnTo>
                <a:lnTo>
                  <a:pt x="470" y="2046"/>
                </a:lnTo>
                <a:lnTo>
                  <a:pt x="479" y="2044"/>
                </a:lnTo>
                <a:lnTo>
                  <a:pt x="489" y="2039"/>
                </a:lnTo>
                <a:lnTo>
                  <a:pt x="497" y="2034"/>
                </a:lnTo>
                <a:lnTo>
                  <a:pt x="504" y="2024"/>
                </a:lnTo>
                <a:lnTo>
                  <a:pt x="508" y="2013"/>
                </a:lnTo>
                <a:lnTo>
                  <a:pt x="512" y="1998"/>
                </a:lnTo>
                <a:lnTo>
                  <a:pt x="515" y="1969"/>
                </a:lnTo>
                <a:lnTo>
                  <a:pt x="519" y="1947"/>
                </a:lnTo>
                <a:lnTo>
                  <a:pt x="522" y="1930"/>
                </a:lnTo>
                <a:lnTo>
                  <a:pt x="524" y="1916"/>
                </a:lnTo>
                <a:lnTo>
                  <a:pt x="529" y="1906"/>
                </a:lnTo>
                <a:lnTo>
                  <a:pt x="534" y="1898"/>
                </a:lnTo>
                <a:lnTo>
                  <a:pt x="539" y="1891"/>
                </a:lnTo>
                <a:lnTo>
                  <a:pt x="547" y="1884"/>
                </a:lnTo>
                <a:lnTo>
                  <a:pt x="557" y="1865"/>
                </a:lnTo>
                <a:lnTo>
                  <a:pt x="555" y="1840"/>
                </a:lnTo>
                <a:lnTo>
                  <a:pt x="551" y="1816"/>
                </a:lnTo>
                <a:lnTo>
                  <a:pt x="554" y="1800"/>
                </a:lnTo>
                <a:lnTo>
                  <a:pt x="561" y="1792"/>
                </a:lnTo>
                <a:lnTo>
                  <a:pt x="570" y="1779"/>
                </a:lnTo>
                <a:lnTo>
                  <a:pt x="582" y="1762"/>
                </a:lnTo>
                <a:lnTo>
                  <a:pt x="595" y="1741"/>
                </a:lnTo>
                <a:lnTo>
                  <a:pt x="605" y="1718"/>
                </a:lnTo>
                <a:lnTo>
                  <a:pt x="614" y="1695"/>
                </a:lnTo>
                <a:lnTo>
                  <a:pt x="620" y="1672"/>
                </a:lnTo>
                <a:lnTo>
                  <a:pt x="621" y="1650"/>
                </a:lnTo>
                <a:lnTo>
                  <a:pt x="622" y="1629"/>
                </a:lnTo>
                <a:lnTo>
                  <a:pt x="630" y="1607"/>
                </a:lnTo>
                <a:lnTo>
                  <a:pt x="642" y="1587"/>
                </a:lnTo>
                <a:lnTo>
                  <a:pt x="658" y="1567"/>
                </a:lnTo>
                <a:lnTo>
                  <a:pt x="675" y="1550"/>
                </a:lnTo>
                <a:lnTo>
                  <a:pt x="692" y="1536"/>
                </a:lnTo>
                <a:lnTo>
                  <a:pt x="707" y="1528"/>
                </a:lnTo>
                <a:lnTo>
                  <a:pt x="718" y="1524"/>
                </a:lnTo>
                <a:lnTo>
                  <a:pt x="728" y="1523"/>
                </a:lnTo>
                <a:lnTo>
                  <a:pt x="743" y="1519"/>
                </a:lnTo>
                <a:lnTo>
                  <a:pt x="760" y="1511"/>
                </a:lnTo>
                <a:lnTo>
                  <a:pt x="777" y="1498"/>
                </a:lnTo>
                <a:lnTo>
                  <a:pt x="795" y="1482"/>
                </a:lnTo>
                <a:lnTo>
                  <a:pt x="814" y="1461"/>
                </a:lnTo>
                <a:lnTo>
                  <a:pt x="831" y="1436"/>
                </a:lnTo>
                <a:lnTo>
                  <a:pt x="846" y="1405"/>
                </a:lnTo>
                <a:lnTo>
                  <a:pt x="858" y="1375"/>
                </a:lnTo>
                <a:lnTo>
                  <a:pt x="867" y="1354"/>
                </a:lnTo>
                <a:lnTo>
                  <a:pt x="875" y="1338"/>
                </a:lnTo>
                <a:lnTo>
                  <a:pt x="881" y="1327"/>
                </a:lnTo>
                <a:lnTo>
                  <a:pt x="888" y="1320"/>
                </a:lnTo>
                <a:lnTo>
                  <a:pt x="893" y="1316"/>
                </a:lnTo>
                <a:lnTo>
                  <a:pt x="901" y="1312"/>
                </a:lnTo>
                <a:lnTo>
                  <a:pt x="912" y="1309"/>
                </a:lnTo>
                <a:lnTo>
                  <a:pt x="919" y="1305"/>
                </a:lnTo>
                <a:lnTo>
                  <a:pt x="929" y="1299"/>
                </a:lnTo>
                <a:lnTo>
                  <a:pt x="943" y="1289"/>
                </a:lnTo>
                <a:lnTo>
                  <a:pt x="958" y="1279"/>
                </a:lnTo>
                <a:lnTo>
                  <a:pt x="974" y="1265"/>
                </a:lnTo>
                <a:lnTo>
                  <a:pt x="991" y="1251"/>
                </a:lnTo>
                <a:lnTo>
                  <a:pt x="1009" y="1236"/>
                </a:lnTo>
                <a:lnTo>
                  <a:pt x="1027" y="1220"/>
                </a:lnTo>
                <a:lnTo>
                  <a:pt x="1045" y="1204"/>
                </a:lnTo>
                <a:lnTo>
                  <a:pt x="1062" y="1188"/>
                </a:lnTo>
                <a:lnTo>
                  <a:pt x="1078" y="1173"/>
                </a:lnTo>
                <a:lnTo>
                  <a:pt x="1092" y="1158"/>
                </a:lnTo>
                <a:lnTo>
                  <a:pt x="1103" y="1143"/>
                </a:lnTo>
                <a:lnTo>
                  <a:pt x="1111" y="1130"/>
                </a:lnTo>
                <a:lnTo>
                  <a:pt x="1117" y="1120"/>
                </a:lnTo>
                <a:lnTo>
                  <a:pt x="1119" y="1111"/>
                </a:lnTo>
                <a:lnTo>
                  <a:pt x="1116" y="1097"/>
                </a:lnTo>
                <a:lnTo>
                  <a:pt x="1104" y="1087"/>
                </a:lnTo>
                <a:lnTo>
                  <a:pt x="1088" y="1080"/>
                </a:lnTo>
                <a:lnTo>
                  <a:pt x="1070" y="1077"/>
                </a:lnTo>
                <a:lnTo>
                  <a:pt x="1048" y="1077"/>
                </a:lnTo>
                <a:lnTo>
                  <a:pt x="1027" y="1082"/>
                </a:lnTo>
                <a:lnTo>
                  <a:pt x="1007" y="1088"/>
                </a:lnTo>
                <a:lnTo>
                  <a:pt x="991" y="1098"/>
                </a:lnTo>
                <a:lnTo>
                  <a:pt x="983" y="1105"/>
                </a:lnTo>
                <a:lnTo>
                  <a:pt x="983" y="1102"/>
                </a:lnTo>
                <a:lnTo>
                  <a:pt x="988" y="1093"/>
                </a:lnTo>
                <a:lnTo>
                  <a:pt x="995" y="1081"/>
                </a:lnTo>
                <a:lnTo>
                  <a:pt x="999" y="1066"/>
                </a:lnTo>
                <a:lnTo>
                  <a:pt x="998" y="1053"/>
                </a:lnTo>
                <a:lnTo>
                  <a:pt x="989" y="1043"/>
                </a:lnTo>
                <a:lnTo>
                  <a:pt x="967" y="1039"/>
                </a:lnTo>
                <a:lnTo>
                  <a:pt x="958" y="1038"/>
                </a:lnTo>
                <a:lnTo>
                  <a:pt x="961" y="1034"/>
                </a:lnTo>
                <a:lnTo>
                  <a:pt x="975" y="1028"/>
                </a:lnTo>
                <a:lnTo>
                  <a:pt x="994" y="1022"/>
                </a:lnTo>
                <a:lnTo>
                  <a:pt x="1015" y="1019"/>
                </a:lnTo>
                <a:lnTo>
                  <a:pt x="1035" y="1017"/>
                </a:lnTo>
                <a:lnTo>
                  <a:pt x="1051" y="1020"/>
                </a:lnTo>
                <a:lnTo>
                  <a:pt x="1058" y="1028"/>
                </a:lnTo>
                <a:lnTo>
                  <a:pt x="1063" y="1037"/>
                </a:lnTo>
                <a:lnTo>
                  <a:pt x="1071" y="1043"/>
                </a:lnTo>
                <a:lnTo>
                  <a:pt x="1082" y="1045"/>
                </a:lnTo>
                <a:lnTo>
                  <a:pt x="1094" y="1043"/>
                </a:lnTo>
                <a:lnTo>
                  <a:pt x="1105" y="1038"/>
                </a:lnTo>
                <a:lnTo>
                  <a:pt x="1116" y="1030"/>
                </a:lnTo>
                <a:lnTo>
                  <a:pt x="1123" y="1019"/>
                </a:lnTo>
                <a:lnTo>
                  <a:pt x="1125" y="1004"/>
                </a:lnTo>
                <a:lnTo>
                  <a:pt x="1124" y="989"/>
                </a:lnTo>
                <a:lnTo>
                  <a:pt x="1120" y="976"/>
                </a:lnTo>
                <a:lnTo>
                  <a:pt x="1115" y="966"/>
                </a:lnTo>
                <a:lnTo>
                  <a:pt x="1107" y="955"/>
                </a:lnTo>
                <a:lnTo>
                  <a:pt x="1096" y="946"/>
                </a:lnTo>
                <a:lnTo>
                  <a:pt x="1085" y="937"/>
                </a:lnTo>
                <a:lnTo>
                  <a:pt x="1070" y="929"/>
                </a:lnTo>
                <a:lnTo>
                  <a:pt x="1052" y="920"/>
                </a:lnTo>
                <a:lnTo>
                  <a:pt x="1036" y="913"/>
                </a:lnTo>
                <a:lnTo>
                  <a:pt x="1022" y="909"/>
                </a:lnTo>
                <a:lnTo>
                  <a:pt x="1013" y="908"/>
                </a:lnTo>
                <a:lnTo>
                  <a:pt x="1007" y="908"/>
                </a:lnTo>
                <a:lnTo>
                  <a:pt x="1003" y="908"/>
                </a:lnTo>
                <a:lnTo>
                  <a:pt x="1002" y="907"/>
                </a:lnTo>
                <a:lnTo>
                  <a:pt x="1002" y="903"/>
                </a:lnTo>
                <a:lnTo>
                  <a:pt x="1003" y="896"/>
                </a:lnTo>
                <a:lnTo>
                  <a:pt x="1009" y="891"/>
                </a:lnTo>
                <a:lnTo>
                  <a:pt x="1018" y="891"/>
                </a:lnTo>
                <a:lnTo>
                  <a:pt x="1029" y="893"/>
                </a:lnTo>
                <a:lnTo>
                  <a:pt x="1042" y="896"/>
                </a:lnTo>
                <a:lnTo>
                  <a:pt x="1051" y="899"/>
                </a:lnTo>
                <a:lnTo>
                  <a:pt x="1058" y="898"/>
                </a:lnTo>
                <a:lnTo>
                  <a:pt x="1059" y="892"/>
                </a:lnTo>
                <a:lnTo>
                  <a:pt x="1052" y="878"/>
                </a:lnTo>
                <a:lnTo>
                  <a:pt x="1041" y="862"/>
                </a:lnTo>
                <a:lnTo>
                  <a:pt x="1030" y="848"/>
                </a:lnTo>
                <a:lnTo>
                  <a:pt x="1021" y="838"/>
                </a:lnTo>
                <a:lnTo>
                  <a:pt x="1014" y="830"/>
                </a:lnTo>
                <a:lnTo>
                  <a:pt x="1010" y="823"/>
                </a:lnTo>
                <a:lnTo>
                  <a:pt x="1009" y="818"/>
                </a:lnTo>
                <a:lnTo>
                  <a:pt x="1013" y="815"/>
                </a:lnTo>
                <a:lnTo>
                  <a:pt x="1021" y="812"/>
                </a:lnTo>
                <a:lnTo>
                  <a:pt x="1033" y="808"/>
                </a:lnTo>
                <a:lnTo>
                  <a:pt x="1043" y="801"/>
                </a:lnTo>
                <a:lnTo>
                  <a:pt x="1051" y="790"/>
                </a:lnTo>
                <a:lnTo>
                  <a:pt x="1059" y="780"/>
                </a:lnTo>
                <a:lnTo>
                  <a:pt x="1064" y="767"/>
                </a:lnTo>
                <a:lnTo>
                  <a:pt x="1067" y="756"/>
                </a:lnTo>
                <a:lnTo>
                  <a:pt x="1067" y="744"/>
                </a:lnTo>
                <a:lnTo>
                  <a:pt x="1064" y="734"/>
                </a:lnTo>
                <a:lnTo>
                  <a:pt x="1062" y="725"/>
                </a:lnTo>
                <a:lnTo>
                  <a:pt x="1063" y="716"/>
                </a:lnTo>
                <a:lnTo>
                  <a:pt x="1066" y="706"/>
                </a:lnTo>
                <a:lnTo>
                  <a:pt x="1071" y="698"/>
                </a:lnTo>
                <a:lnTo>
                  <a:pt x="1074" y="689"/>
                </a:lnTo>
                <a:lnTo>
                  <a:pt x="1075" y="680"/>
                </a:lnTo>
                <a:lnTo>
                  <a:pt x="1072" y="672"/>
                </a:lnTo>
                <a:lnTo>
                  <a:pt x="1064" y="663"/>
                </a:lnTo>
                <a:lnTo>
                  <a:pt x="1056" y="655"/>
                </a:lnTo>
                <a:lnTo>
                  <a:pt x="1051" y="646"/>
                </a:lnTo>
                <a:lnTo>
                  <a:pt x="1051" y="640"/>
                </a:lnTo>
                <a:lnTo>
                  <a:pt x="1052" y="632"/>
                </a:lnTo>
                <a:lnTo>
                  <a:pt x="1054" y="625"/>
                </a:lnTo>
                <a:lnTo>
                  <a:pt x="1055" y="618"/>
                </a:lnTo>
                <a:lnTo>
                  <a:pt x="1052" y="610"/>
                </a:lnTo>
                <a:lnTo>
                  <a:pt x="1045" y="602"/>
                </a:lnTo>
                <a:lnTo>
                  <a:pt x="1034" y="592"/>
                </a:lnTo>
                <a:lnTo>
                  <a:pt x="1020" y="582"/>
                </a:lnTo>
                <a:lnTo>
                  <a:pt x="1005" y="570"/>
                </a:lnTo>
                <a:lnTo>
                  <a:pt x="990" y="559"/>
                </a:lnTo>
                <a:lnTo>
                  <a:pt x="980" y="547"/>
                </a:lnTo>
                <a:lnTo>
                  <a:pt x="974" y="535"/>
                </a:lnTo>
                <a:lnTo>
                  <a:pt x="975" y="523"/>
                </a:lnTo>
                <a:lnTo>
                  <a:pt x="986" y="512"/>
                </a:lnTo>
                <a:lnTo>
                  <a:pt x="998" y="501"/>
                </a:lnTo>
                <a:lnTo>
                  <a:pt x="1006" y="491"/>
                </a:lnTo>
                <a:lnTo>
                  <a:pt x="1010" y="482"/>
                </a:lnTo>
                <a:lnTo>
                  <a:pt x="1010" y="474"/>
                </a:lnTo>
                <a:lnTo>
                  <a:pt x="1006" y="468"/>
                </a:lnTo>
                <a:lnTo>
                  <a:pt x="999" y="463"/>
                </a:lnTo>
                <a:lnTo>
                  <a:pt x="990" y="460"/>
                </a:lnTo>
                <a:lnTo>
                  <a:pt x="979" y="459"/>
                </a:lnTo>
                <a:lnTo>
                  <a:pt x="969" y="456"/>
                </a:lnTo>
                <a:lnTo>
                  <a:pt x="964" y="452"/>
                </a:lnTo>
                <a:lnTo>
                  <a:pt x="960" y="444"/>
                </a:lnTo>
                <a:lnTo>
                  <a:pt x="958" y="436"/>
                </a:lnTo>
                <a:lnTo>
                  <a:pt x="956" y="428"/>
                </a:lnTo>
                <a:lnTo>
                  <a:pt x="952" y="421"/>
                </a:lnTo>
                <a:lnTo>
                  <a:pt x="946" y="416"/>
                </a:lnTo>
                <a:lnTo>
                  <a:pt x="937" y="416"/>
                </a:lnTo>
                <a:lnTo>
                  <a:pt x="920" y="405"/>
                </a:lnTo>
                <a:lnTo>
                  <a:pt x="913" y="371"/>
                </a:lnTo>
                <a:lnTo>
                  <a:pt x="912" y="328"/>
                </a:lnTo>
                <a:lnTo>
                  <a:pt x="912" y="290"/>
                </a:lnTo>
                <a:lnTo>
                  <a:pt x="914" y="263"/>
                </a:lnTo>
                <a:lnTo>
                  <a:pt x="920" y="240"/>
                </a:lnTo>
                <a:lnTo>
                  <a:pt x="922" y="219"/>
                </a:lnTo>
                <a:lnTo>
                  <a:pt x="919" y="195"/>
                </a:lnTo>
                <a:lnTo>
                  <a:pt x="917" y="173"/>
                </a:lnTo>
                <a:lnTo>
                  <a:pt x="924" y="146"/>
                </a:lnTo>
                <a:lnTo>
                  <a:pt x="934" y="120"/>
                </a:lnTo>
                <a:lnTo>
                  <a:pt x="939" y="95"/>
                </a:lnTo>
                <a:lnTo>
                  <a:pt x="939" y="84"/>
                </a:lnTo>
                <a:lnTo>
                  <a:pt x="937" y="75"/>
                </a:lnTo>
                <a:lnTo>
                  <a:pt x="932" y="68"/>
                </a:lnTo>
                <a:lnTo>
                  <a:pt x="924" y="62"/>
                </a:lnTo>
                <a:lnTo>
                  <a:pt x="917" y="60"/>
                </a:lnTo>
                <a:lnTo>
                  <a:pt x="911" y="59"/>
                </a:lnTo>
                <a:lnTo>
                  <a:pt x="904" y="59"/>
                </a:lnTo>
                <a:lnTo>
                  <a:pt x="898" y="59"/>
                </a:lnTo>
                <a:lnTo>
                  <a:pt x="889" y="62"/>
                </a:lnTo>
                <a:lnTo>
                  <a:pt x="879" y="68"/>
                </a:lnTo>
                <a:lnTo>
                  <a:pt x="871" y="76"/>
                </a:lnTo>
                <a:lnTo>
                  <a:pt x="863" y="84"/>
                </a:lnTo>
                <a:lnTo>
                  <a:pt x="856" y="93"/>
                </a:lnTo>
                <a:lnTo>
                  <a:pt x="851" y="104"/>
                </a:lnTo>
                <a:lnTo>
                  <a:pt x="845" y="113"/>
                </a:lnTo>
                <a:lnTo>
                  <a:pt x="839" y="122"/>
                </a:lnTo>
                <a:lnTo>
                  <a:pt x="832" y="133"/>
                </a:lnTo>
                <a:lnTo>
                  <a:pt x="826" y="140"/>
                </a:lnTo>
                <a:lnTo>
                  <a:pt x="821" y="143"/>
                </a:lnTo>
                <a:lnTo>
                  <a:pt x="816" y="144"/>
                </a:lnTo>
                <a:lnTo>
                  <a:pt x="813" y="143"/>
                </a:lnTo>
                <a:lnTo>
                  <a:pt x="809" y="140"/>
                </a:lnTo>
                <a:lnTo>
                  <a:pt x="806" y="133"/>
                </a:lnTo>
                <a:lnTo>
                  <a:pt x="803" y="122"/>
                </a:lnTo>
                <a:lnTo>
                  <a:pt x="800" y="114"/>
                </a:lnTo>
                <a:lnTo>
                  <a:pt x="795" y="110"/>
                </a:lnTo>
                <a:lnTo>
                  <a:pt x="790" y="111"/>
                </a:lnTo>
                <a:lnTo>
                  <a:pt x="783" y="114"/>
                </a:lnTo>
                <a:lnTo>
                  <a:pt x="776" y="120"/>
                </a:lnTo>
                <a:lnTo>
                  <a:pt x="769" y="128"/>
                </a:lnTo>
                <a:lnTo>
                  <a:pt x="761" y="137"/>
                </a:lnTo>
                <a:lnTo>
                  <a:pt x="754" y="146"/>
                </a:lnTo>
                <a:lnTo>
                  <a:pt x="750" y="151"/>
                </a:lnTo>
                <a:lnTo>
                  <a:pt x="750" y="149"/>
                </a:lnTo>
                <a:lnTo>
                  <a:pt x="753" y="142"/>
                </a:lnTo>
                <a:lnTo>
                  <a:pt x="755" y="133"/>
                </a:lnTo>
                <a:lnTo>
                  <a:pt x="754" y="121"/>
                </a:lnTo>
                <a:lnTo>
                  <a:pt x="749" y="112"/>
                </a:lnTo>
                <a:lnTo>
                  <a:pt x="738" y="106"/>
                </a:lnTo>
                <a:lnTo>
                  <a:pt x="718" y="105"/>
                </a:lnTo>
                <a:close/>
              </a:path>
            </a:pathLst>
          </a:custGeom>
          <a:solidFill>
            <a:schemeClr val="bg1"/>
          </a:solidFill>
          <a:ln w="9525">
            <a:solidFill>
              <a:schemeClr val="bg2"/>
            </a:solidFill>
            <a:round/>
            <a:headEnd/>
            <a:tailEnd/>
          </a:ln>
        </p:spPr>
        <p:txBody>
          <a:bodyPr/>
          <a:lstStyle/>
          <a:p>
            <a:endParaRPr lang="en-US"/>
          </a:p>
        </p:txBody>
      </p:sp>
      <p:sp>
        <p:nvSpPr>
          <p:cNvPr id="162" name="Freeform 426"/>
          <p:cNvSpPr>
            <a:spLocks/>
          </p:cNvSpPr>
          <p:nvPr/>
        </p:nvSpPr>
        <p:spPr bwMode="auto">
          <a:xfrm>
            <a:off x="1751013" y="2073275"/>
            <a:ext cx="41275" cy="36513"/>
          </a:xfrm>
          <a:custGeom>
            <a:avLst/>
            <a:gdLst/>
            <a:ahLst/>
            <a:cxnLst>
              <a:cxn ang="0">
                <a:pos x="39" y="19"/>
              </a:cxn>
              <a:cxn ang="0">
                <a:pos x="38" y="21"/>
              </a:cxn>
              <a:cxn ang="0">
                <a:pos x="35" y="25"/>
              </a:cxn>
              <a:cxn ang="0">
                <a:pos x="31" y="29"/>
              </a:cxn>
              <a:cxn ang="0">
                <a:pos x="27" y="33"/>
              </a:cxn>
              <a:cxn ang="0">
                <a:pos x="23" y="35"/>
              </a:cxn>
              <a:cxn ang="0">
                <a:pos x="18" y="36"/>
              </a:cxn>
              <a:cxn ang="0">
                <a:pos x="13" y="36"/>
              </a:cxn>
              <a:cxn ang="0">
                <a:pos x="12" y="36"/>
              </a:cxn>
              <a:cxn ang="0">
                <a:pos x="11" y="35"/>
              </a:cxn>
              <a:cxn ang="0">
                <a:pos x="10" y="33"/>
              </a:cxn>
              <a:cxn ang="0">
                <a:pos x="8" y="31"/>
              </a:cxn>
              <a:cxn ang="0">
                <a:pos x="4" y="27"/>
              </a:cxn>
              <a:cxn ang="0">
                <a:pos x="1" y="24"/>
              </a:cxn>
              <a:cxn ang="0">
                <a:pos x="0" y="19"/>
              </a:cxn>
              <a:cxn ang="0">
                <a:pos x="1" y="16"/>
              </a:cxn>
              <a:cxn ang="0">
                <a:pos x="7" y="11"/>
              </a:cxn>
              <a:cxn ang="0">
                <a:pos x="12" y="6"/>
              </a:cxn>
              <a:cxn ang="0">
                <a:pos x="16" y="2"/>
              </a:cxn>
              <a:cxn ang="0">
                <a:pos x="19" y="0"/>
              </a:cxn>
              <a:cxn ang="0">
                <a:pos x="24" y="1"/>
              </a:cxn>
              <a:cxn ang="0">
                <a:pos x="31" y="3"/>
              </a:cxn>
              <a:cxn ang="0">
                <a:pos x="37" y="6"/>
              </a:cxn>
              <a:cxn ang="0">
                <a:pos x="40" y="11"/>
              </a:cxn>
              <a:cxn ang="0">
                <a:pos x="39" y="19"/>
              </a:cxn>
            </a:cxnLst>
            <a:rect l="0" t="0" r="r" b="b"/>
            <a:pathLst>
              <a:path w="40" h="36">
                <a:moveTo>
                  <a:pt x="39" y="19"/>
                </a:moveTo>
                <a:lnTo>
                  <a:pt x="38" y="21"/>
                </a:lnTo>
                <a:lnTo>
                  <a:pt x="35" y="25"/>
                </a:lnTo>
                <a:lnTo>
                  <a:pt x="31" y="29"/>
                </a:lnTo>
                <a:lnTo>
                  <a:pt x="27" y="33"/>
                </a:lnTo>
                <a:lnTo>
                  <a:pt x="23" y="35"/>
                </a:lnTo>
                <a:lnTo>
                  <a:pt x="18" y="36"/>
                </a:lnTo>
                <a:lnTo>
                  <a:pt x="13" y="36"/>
                </a:lnTo>
                <a:lnTo>
                  <a:pt x="12" y="36"/>
                </a:lnTo>
                <a:lnTo>
                  <a:pt x="11" y="35"/>
                </a:lnTo>
                <a:lnTo>
                  <a:pt x="10" y="33"/>
                </a:lnTo>
                <a:lnTo>
                  <a:pt x="8" y="31"/>
                </a:lnTo>
                <a:lnTo>
                  <a:pt x="4" y="27"/>
                </a:lnTo>
                <a:lnTo>
                  <a:pt x="1" y="24"/>
                </a:lnTo>
                <a:lnTo>
                  <a:pt x="0" y="19"/>
                </a:lnTo>
                <a:lnTo>
                  <a:pt x="1" y="16"/>
                </a:lnTo>
                <a:lnTo>
                  <a:pt x="7" y="11"/>
                </a:lnTo>
                <a:lnTo>
                  <a:pt x="12" y="6"/>
                </a:lnTo>
                <a:lnTo>
                  <a:pt x="16" y="2"/>
                </a:lnTo>
                <a:lnTo>
                  <a:pt x="19" y="0"/>
                </a:lnTo>
                <a:lnTo>
                  <a:pt x="24" y="1"/>
                </a:lnTo>
                <a:lnTo>
                  <a:pt x="31" y="3"/>
                </a:lnTo>
                <a:lnTo>
                  <a:pt x="37" y="6"/>
                </a:lnTo>
                <a:lnTo>
                  <a:pt x="40" y="11"/>
                </a:lnTo>
                <a:lnTo>
                  <a:pt x="39" y="19"/>
                </a:lnTo>
                <a:close/>
              </a:path>
            </a:pathLst>
          </a:custGeom>
          <a:solidFill>
            <a:schemeClr val="bg1"/>
          </a:solidFill>
          <a:ln w="9525">
            <a:solidFill>
              <a:schemeClr val="bg2"/>
            </a:solidFill>
            <a:round/>
            <a:headEnd/>
            <a:tailEnd/>
          </a:ln>
        </p:spPr>
        <p:txBody>
          <a:bodyPr/>
          <a:lstStyle/>
          <a:p>
            <a:endParaRPr lang="en-US"/>
          </a:p>
        </p:txBody>
      </p:sp>
      <p:sp>
        <p:nvSpPr>
          <p:cNvPr id="163" name="Freeform 427"/>
          <p:cNvSpPr>
            <a:spLocks/>
          </p:cNvSpPr>
          <p:nvPr/>
        </p:nvSpPr>
        <p:spPr bwMode="auto">
          <a:xfrm>
            <a:off x="2103438" y="2368550"/>
            <a:ext cx="0" cy="4763"/>
          </a:xfrm>
          <a:custGeom>
            <a:avLst/>
            <a:gdLst/>
            <a:ahLst/>
            <a:cxnLst>
              <a:cxn ang="0">
                <a:pos x="1" y="2"/>
              </a:cxn>
              <a:cxn ang="0">
                <a:pos x="1" y="1"/>
              </a:cxn>
              <a:cxn ang="0">
                <a:pos x="1" y="1"/>
              </a:cxn>
              <a:cxn ang="0">
                <a:pos x="0" y="0"/>
              </a:cxn>
              <a:cxn ang="0">
                <a:pos x="0" y="0"/>
              </a:cxn>
              <a:cxn ang="0">
                <a:pos x="1" y="2"/>
              </a:cxn>
              <a:cxn ang="0">
                <a:pos x="1" y="4"/>
              </a:cxn>
              <a:cxn ang="0">
                <a:pos x="1" y="4"/>
              </a:cxn>
              <a:cxn ang="0">
                <a:pos x="1" y="2"/>
              </a:cxn>
            </a:cxnLst>
            <a:rect l="0" t="0" r="r" b="b"/>
            <a:pathLst>
              <a:path w="1" h="4">
                <a:moveTo>
                  <a:pt x="1" y="2"/>
                </a:moveTo>
                <a:lnTo>
                  <a:pt x="1" y="1"/>
                </a:lnTo>
                <a:lnTo>
                  <a:pt x="1" y="1"/>
                </a:lnTo>
                <a:lnTo>
                  <a:pt x="0" y="0"/>
                </a:lnTo>
                <a:lnTo>
                  <a:pt x="0" y="0"/>
                </a:lnTo>
                <a:lnTo>
                  <a:pt x="1" y="2"/>
                </a:lnTo>
                <a:lnTo>
                  <a:pt x="1" y="4"/>
                </a:lnTo>
                <a:lnTo>
                  <a:pt x="1" y="4"/>
                </a:lnTo>
                <a:lnTo>
                  <a:pt x="1" y="2"/>
                </a:lnTo>
                <a:close/>
              </a:path>
            </a:pathLst>
          </a:custGeom>
          <a:solidFill>
            <a:schemeClr val="bg1"/>
          </a:solidFill>
          <a:ln w="9525">
            <a:solidFill>
              <a:schemeClr val="bg2"/>
            </a:solidFill>
            <a:round/>
            <a:headEnd/>
            <a:tailEnd/>
          </a:ln>
        </p:spPr>
        <p:txBody>
          <a:bodyPr/>
          <a:lstStyle/>
          <a:p>
            <a:endParaRPr lang="en-US"/>
          </a:p>
        </p:txBody>
      </p:sp>
      <p:sp>
        <p:nvSpPr>
          <p:cNvPr id="164" name="Freeform 428"/>
          <p:cNvSpPr>
            <a:spLocks/>
          </p:cNvSpPr>
          <p:nvPr/>
        </p:nvSpPr>
        <p:spPr bwMode="auto">
          <a:xfrm>
            <a:off x="2460625" y="2401888"/>
            <a:ext cx="3175" cy="6350"/>
          </a:xfrm>
          <a:custGeom>
            <a:avLst/>
            <a:gdLst/>
            <a:ahLst/>
            <a:cxnLst>
              <a:cxn ang="0">
                <a:pos x="5" y="8"/>
              </a:cxn>
              <a:cxn ang="0">
                <a:pos x="5" y="6"/>
              </a:cxn>
              <a:cxn ang="0">
                <a:pos x="5" y="5"/>
              </a:cxn>
              <a:cxn ang="0">
                <a:pos x="5" y="2"/>
              </a:cxn>
              <a:cxn ang="0">
                <a:pos x="3" y="0"/>
              </a:cxn>
              <a:cxn ang="0">
                <a:pos x="0" y="0"/>
              </a:cxn>
              <a:cxn ang="0">
                <a:pos x="0" y="1"/>
              </a:cxn>
              <a:cxn ang="0">
                <a:pos x="2" y="5"/>
              </a:cxn>
              <a:cxn ang="0">
                <a:pos x="5" y="8"/>
              </a:cxn>
            </a:cxnLst>
            <a:rect l="0" t="0" r="r" b="b"/>
            <a:pathLst>
              <a:path w="5" h="8">
                <a:moveTo>
                  <a:pt x="5" y="8"/>
                </a:moveTo>
                <a:lnTo>
                  <a:pt x="5" y="6"/>
                </a:lnTo>
                <a:lnTo>
                  <a:pt x="5" y="5"/>
                </a:lnTo>
                <a:lnTo>
                  <a:pt x="5" y="2"/>
                </a:lnTo>
                <a:lnTo>
                  <a:pt x="3" y="0"/>
                </a:lnTo>
                <a:lnTo>
                  <a:pt x="0" y="0"/>
                </a:lnTo>
                <a:lnTo>
                  <a:pt x="0" y="1"/>
                </a:lnTo>
                <a:lnTo>
                  <a:pt x="2" y="5"/>
                </a:lnTo>
                <a:lnTo>
                  <a:pt x="5" y="8"/>
                </a:lnTo>
                <a:close/>
              </a:path>
            </a:pathLst>
          </a:custGeom>
          <a:solidFill>
            <a:schemeClr val="bg1"/>
          </a:solidFill>
          <a:ln w="9525">
            <a:solidFill>
              <a:schemeClr val="bg2"/>
            </a:solidFill>
            <a:round/>
            <a:headEnd/>
            <a:tailEnd/>
          </a:ln>
        </p:spPr>
        <p:txBody>
          <a:bodyPr/>
          <a:lstStyle/>
          <a:p>
            <a:endParaRPr lang="en-US"/>
          </a:p>
        </p:txBody>
      </p:sp>
      <p:sp>
        <p:nvSpPr>
          <p:cNvPr id="165" name="Freeform 429"/>
          <p:cNvSpPr>
            <a:spLocks/>
          </p:cNvSpPr>
          <p:nvPr/>
        </p:nvSpPr>
        <p:spPr bwMode="auto">
          <a:xfrm>
            <a:off x="2109788" y="1984375"/>
            <a:ext cx="14287" cy="14288"/>
          </a:xfrm>
          <a:custGeom>
            <a:avLst/>
            <a:gdLst/>
            <a:ahLst/>
            <a:cxnLst>
              <a:cxn ang="0">
                <a:pos x="2" y="7"/>
              </a:cxn>
              <a:cxn ang="0">
                <a:pos x="9" y="13"/>
              </a:cxn>
              <a:cxn ang="0">
                <a:pos x="14" y="15"/>
              </a:cxn>
              <a:cxn ang="0">
                <a:pos x="14" y="14"/>
              </a:cxn>
              <a:cxn ang="0">
                <a:pos x="10" y="7"/>
              </a:cxn>
              <a:cxn ang="0">
                <a:pos x="9" y="5"/>
              </a:cxn>
              <a:cxn ang="0">
                <a:pos x="9" y="3"/>
              </a:cxn>
              <a:cxn ang="0">
                <a:pos x="8" y="1"/>
              </a:cxn>
              <a:cxn ang="0">
                <a:pos x="7" y="0"/>
              </a:cxn>
              <a:cxn ang="0">
                <a:pos x="6" y="1"/>
              </a:cxn>
              <a:cxn ang="0">
                <a:pos x="3" y="2"/>
              </a:cxn>
              <a:cxn ang="0">
                <a:pos x="2" y="3"/>
              </a:cxn>
              <a:cxn ang="0">
                <a:pos x="0" y="5"/>
              </a:cxn>
              <a:cxn ang="0">
                <a:pos x="1" y="6"/>
              </a:cxn>
              <a:cxn ang="0">
                <a:pos x="1" y="6"/>
              </a:cxn>
              <a:cxn ang="0">
                <a:pos x="1" y="6"/>
              </a:cxn>
              <a:cxn ang="0">
                <a:pos x="2" y="7"/>
              </a:cxn>
            </a:cxnLst>
            <a:rect l="0" t="0" r="r" b="b"/>
            <a:pathLst>
              <a:path w="14" h="15">
                <a:moveTo>
                  <a:pt x="2" y="7"/>
                </a:moveTo>
                <a:lnTo>
                  <a:pt x="9" y="13"/>
                </a:lnTo>
                <a:lnTo>
                  <a:pt x="14" y="15"/>
                </a:lnTo>
                <a:lnTo>
                  <a:pt x="14" y="14"/>
                </a:lnTo>
                <a:lnTo>
                  <a:pt x="10" y="7"/>
                </a:lnTo>
                <a:lnTo>
                  <a:pt x="9" y="5"/>
                </a:lnTo>
                <a:lnTo>
                  <a:pt x="9" y="3"/>
                </a:lnTo>
                <a:lnTo>
                  <a:pt x="8" y="1"/>
                </a:lnTo>
                <a:lnTo>
                  <a:pt x="7" y="0"/>
                </a:lnTo>
                <a:lnTo>
                  <a:pt x="6" y="1"/>
                </a:lnTo>
                <a:lnTo>
                  <a:pt x="3" y="2"/>
                </a:lnTo>
                <a:lnTo>
                  <a:pt x="2" y="3"/>
                </a:lnTo>
                <a:lnTo>
                  <a:pt x="0" y="5"/>
                </a:lnTo>
                <a:lnTo>
                  <a:pt x="1" y="6"/>
                </a:lnTo>
                <a:lnTo>
                  <a:pt x="1" y="6"/>
                </a:lnTo>
                <a:lnTo>
                  <a:pt x="1" y="6"/>
                </a:lnTo>
                <a:lnTo>
                  <a:pt x="2" y="7"/>
                </a:lnTo>
                <a:close/>
              </a:path>
            </a:pathLst>
          </a:custGeom>
          <a:solidFill>
            <a:schemeClr val="bg1"/>
          </a:solidFill>
          <a:ln w="9525">
            <a:solidFill>
              <a:schemeClr val="bg2"/>
            </a:solidFill>
            <a:round/>
            <a:headEnd/>
            <a:tailEnd/>
          </a:ln>
        </p:spPr>
        <p:txBody>
          <a:bodyPr/>
          <a:lstStyle/>
          <a:p>
            <a:endParaRPr lang="en-US"/>
          </a:p>
        </p:txBody>
      </p:sp>
      <p:sp>
        <p:nvSpPr>
          <p:cNvPr id="166" name="Freeform 430"/>
          <p:cNvSpPr>
            <a:spLocks/>
          </p:cNvSpPr>
          <p:nvPr/>
        </p:nvSpPr>
        <p:spPr bwMode="auto">
          <a:xfrm>
            <a:off x="2297113" y="2452688"/>
            <a:ext cx="144462" cy="120650"/>
          </a:xfrm>
          <a:custGeom>
            <a:avLst/>
            <a:gdLst/>
            <a:ahLst/>
            <a:cxnLst>
              <a:cxn ang="0">
                <a:pos x="124" y="60"/>
              </a:cxn>
              <a:cxn ang="0">
                <a:pos x="135" y="67"/>
              </a:cxn>
              <a:cxn ang="0">
                <a:pos x="129" y="76"/>
              </a:cxn>
              <a:cxn ang="0">
                <a:pos x="124" y="81"/>
              </a:cxn>
              <a:cxn ang="0">
                <a:pos x="118" y="83"/>
              </a:cxn>
              <a:cxn ang="0">
                <a:pos x="114" y="82"/>
              </a:cxn>
              <a:cxn ang="0">
                <a:pos x="101" y="77"/>
              </a:cxn>
              <a:cxn ang="0">
                <a:pos x="91" y="74"/>
              </a:cxn>
              <a:cxn ang="0">
                <a:pos x="82" y="68"/>
              </a:cxn>
              <a:cxn ang="0">
                <a:pos x="72" y="66"/>
              </a:cxn>
              <a:cxn ang="0">
                <a:pos x="71" y="78"/>
              </a:cxn>
              <a:cxn ang="0">
                <a:pos x="72" y="92"/>
              </a:cxn>
              <a:cxn ang="0">
                <a:pos x="61" y="99"/>
              </a:cxn>
              <a:cxn ang="0">
                <a:pos x="57" y="107"/>
              </a:cxn>
              <a:cxn ang="0">
                <a:pos x="53" y="114"/>
              </a:cxn>
              <a:cxn ang="0">
                <a:pos x="44" y="119"/>
              </a:cxn>
              <a:cxn ang="0">
                <a:pos x="39" y="111"/>
              </a:cxn>
              <a:cxn ang="0">
                <a:pos x="34" y="100"/>
              </a:cxn>
              <a:cxn ang="0">
                <a:pos x="23" y="99"/>
              </a:cxn>
              <a:cxn ang="0">
                <a:pos x="17" y="101"/>
              </a:cxn>
              <a:cxn ang="0">
                <a:pos x="3" y="105"/>
              </a:cxn>
              <a:cxn ang="0">
                <a:pos x="1" y="97"/>
              </a:cxn>
              <a:cxn ang="0">
                <a:pos x="9" y="84"/>
              </a:cxn>
              <a:cxn ang="0">
                <a:pos x="16" y="79"/>
              </a:cxn>
              <a:cxn ang="0">
                <a:pos x="14" y="68"/>
              </a:cxn>
              <a:cxn ang="0">
                <a:pos x="11" y="55"/>
              </a:cxn>
              <a:cxn ang="0">
                <a:pos x="12" y="44"/>
              </a:cxn>
              <a:cxn ang="0">
                <a:pos x="8" y="35"/>
              </a:cxn>
              <a:cxn ang="0">
                <a:pos x="8" y="16"/>
              </a:cxn>
              <a:cxn ang="0">
                <a:pos x="9" y="2"/>
              </a:cxn>
              <a:cxn ang="0">
                <a:pos x="18" y="1"/>
              </a:cxn>
              <a:cxn ang="0">
                <a:pos x="27" y="9"/>
              </a:cxn>
              <a:cxn ang="0">
                <a:pos x="32" y="26"/>
              </a:cxn>
              <a:cxn ang="0">
                <a:pos x="37" y="30"/>
              </a:cxn>
              <a:cxn ang="0">
                <a:pos x="44" y="25"/>
              </a:cxn>
              <a:cxn ang="0">
                <a:pos x="54" y="23"/>
              </a:cxn>
              <a:cxn ang="0">
                <a:pos x="70" y="26"/>
              </a:cxn>
              <a:cxn ang="0">
                <a:pos x="85" y="33"/>
              </a:cxn>
              <a:cxn ang="0">
                <a:pos x="93" y="48"/>
              </a:cxn>
              <a:cxn ang="0">
                <a:pos x="100" y="58"/>
              </a:cxn>
              <a:cxn ang="0">
                <a:pos x="122" y="59"/>
              </a:cxn>
            </a:cxnLst>
            <a:rect l="0" t="0" r="r" b="b"/>
            <a:pathLst>
              <a:path w="135" h="119">
                <a:moveTo>
                  <a:pt x="122" y="59"/>
                </a:moveTo>
                <a:lnTo>
                  <a:pt x="124" y="60"/>
                </a:lnTo>
                <a:lnTo>
                  <a:pt x="130" y="62"/>
                </a:lnTo>
                <a:lnTo>
                  <a:pt x="135" y="67"/>
                </a:lnTo>
                <a:lnTo>
                  <a:pt x="133" y="71"/>
                </a:lnTo>
                <a:lnTo>
                  <a:pt x="129" y="76"/>
                </a:lnTo>
                <a:lnTo>
                  <a:pt x="126" y="78"/>
                </a:lnTo>
                <a:lnTo>
                  <a:pt x="124" y="81"/>
                </a:lnTo>
                <a:lnTo>
                  <a:pt x="121" y="83"/>
                </a:lnTo>
                <a:lnTo>
                  <a:pt x="118" y="83"/>
                </a:lnTo>
                <a:lnTo>
                  <a:pt x="116" y="83"/>
                </a:lnTo>
                <a:lnTo>
                  <a:pt x="114" y="82"/>
                </a:lnTo>
                <a:lnTo>
                  <a:pt x="108" y="79"/>
                </a:lnTo>
                <a:lnTo>
                  <a:pt x="101" y="77"/>
                </a:lnTo>
                <a:lnTo>
                  <a:pt x="95" y="75"/>
                </a:lnTo>
                <a:lnTo>
                  <a:pt x="91" y="74"/>
                </a:lnTo>
                <a:lnTo>
                  <a:pt x="86" y="71"/>
                </a:lnTo>
                <a:lnTo>
                  <a:pt x="82" y="68"/>
                </a:lnTo>
                <a:lnTo>
                  <a:pt x="77" y="66"/>
                </a:lnTo>
                <a:lnTo>
                  <a:pt x="72" y="66"/>
                </a:lnTo>
                <a:lnTo>
                  <a:pt x="70" y="70"/>
                </a:lnTo>
                <a:lnTo>
                  <a:pt x="71" y="78"/>
                </a:lnTo>
                <a:lnTo>
                  <a:pt x="72" y="85"/>
                </a:lnTo>
                <a:lnTo>
                  <a:pt x="72" y="92"/>
                </a:lnTo>
                <a:lnTo>
                  <a:pt x="68" y="96"/>
                </a:lnTo>
                <a:lnTo>
                  <a:pt x="61" y="99"/>
                </a:lnTo>
                <a:lnTo>
                  <a:pt x="58" y="102"/>
                </a:lnTo>
                <a:lnTo>
                  <a:pt x="57" y="107"/>
                </a:lnTo>
                <a:lnTo>
                  <a:pt x="56" y="111"/>
                </a:lnTo>
                <a:lnTo>
                  <a:pt x="53" y="114"/>
                </a:lnTo>
                <a:lnTo>
                  <a:pt x="48" y="117"/>
                </a:lnTo>
                <a:lnTo>
                  <a:pt x="44" y="119"/>
                </a:lnTo>
                <a:lnTo>
                  <a:pt x="40" y="116"/>
                </a:lnTo>
                <a:lnTo>
                  <a:pt x="39" y="111"/>
                </a:lnTo>
                <a:lnTo>
                  <a:pt x="38" y="105"/>
                </a:lnTo>
                <a:lnTo>
                  <a:pt x="34" y="100"/>
                </a:lnTo>
                <a:lnTo>
                  <a:pt x="29" y="99"/>
                </a:lnTo>
                <a:lnTo>
                  <a:pt x="23" y="99"/>
                </a:lnTo>
                <a:lnTo>
                  <a:pt x="20" y="100"/>
                </a:lnTo>
                <a:lnTo>
                  <a:pt x="17" y="101"/>
                </a:lnTo>
                <a:lnTo>
                  <a:pt x="10" y="104"/>
                </a:lnTo>
                <a:lnTo>
                  <a:pt x="3" y="105"/>
                </a:lnTo>
                <a:lnTo>
                  <a:pt x="0" y="101"/>
                </a:lnTo>
                <a:lnTo>
                  <a:pt x="1" y="97"/>
                </a:lnTo>
                <a:lnTo>
                  <a:pt x="4" y="90"/>
                </a:lnTo>
                <a:lnTo>
                  <a:pt x="9" y="84"/>
                </a:lnTo>
                <a:lnTo>
                  <a:pt x="12" y="82"/>
                </a:lnTo>
                <a:lnTo>
                  <a:pt x="16" y="79"/>
                </a:lnTo>
                <a:lnTo>
                  <a:pt x="16" y="75"/>
                </a:lnTo>
                <a:lnTo>
                  <a:pt x="14" y="68"/>
                </a:lnTo>
                <a:lnTo>
                  <a:pt x="12" y="61"/>
                </a:lnTo>
                <a:lnTo>
                  <a:pt x="11" y="55"/>
                </a:lnTo>
                <a:lnTo>
                  <a:pt x="12" y="48"/>
                </a:lnTo>
                <a:lnTo>
                  <a:pt x="12" y="44"/>
                </a:lnTo>
                <a:lnTo>
                  <a:pt x="10" y="39"/>
                </a:lnTo>
                <a:lnTo>
                  <a:pt x="8" y="35"/>
                </a:lnTo>
                <a:lnTo>
                  <a:pt x="8" y="26"/>
                </a:lnTo>
                <a:lnTo>
                  <a:pt x="8" y="16"/>
                </a:lnTo>
                <a:lnTo>
                  <a:pt x="8" y="8"/>
                </a:lnTo>
                <a:lnTo>
                  <a:pt x="9" y="2"/>
                </a:lnTo>
                <a:lnTo>
                  <a:pt x="12" y="0"/>
                </a:lnTo>
                <a:lnTo>
                  <a:pt x="18" y="1"/>
                </a:lnTo>
                <a:lnTo>
                  <a:pt x="24" y="3"/>
                </a:lnTo>
                <a:lnTo>
                  <a:pt x="27" y="9"/>
                </a:lnTo>
                <a:lnTo>
                  <a:pt x="30" y="18"/>
                </a:lnTo>
                <a:lnTo>
                  <a:pt x="32" y="26"/>
                </a:lnTo>
                <a:lnTo>
                  <a:pt x="33" y="30"/>
                </a:lnTo>
                <a:lnTo>
                  <a:pt x="37" y="30"/>
                </a:lnTo>
                <a:lnTo>
                  <a:pt x="40" y="28"/>
                </a:lnTo>
                <a:lnTo>
                  <a:pt x="44" y="25"/>
                </a:lnTo>
                <a:lnTo>
                  <a:pt x="48" y="23"/>
                </a:lnTo>
                <a:lnTo>
                  <a:pt x="54" y="23"/>
                </a:lnTo>
                <a:lnTo>
                  <a:pt x="61" y="24"/>
                </a:lnTo>
                <a:lnTo>
                  <a:pt x="70" y="26"/>
                </a:lnTo>
                <a:lnTo>
                  <a:pt x="78" y="30"/>
                </a:lnTo>
                <a:lnTo>
                  <a:pt x="85" y="33"/>
                </a:lnTo>
                <a:lnTo>
                  <a:pt x="90" y="40"/>
                </a:lnTo>
                <a:lnTo>
                  <a:pt x="93" y="48"/>
                </a:lnTo>
                <a:lnTo>
                  <a:pt x="98" y="54"/>
                </a:lnTo>
                <a:lnTo>
                  <a:pt x="100" y="58"/>
                </a:lnTo>
                <a:lnTo>
                  <a:pt x="101" y="59"/>
                </a:lnTo>
                <a:lnTo>
                  <a:pt x="122" y="59"/>
                </a:lnTo>
                <a:close/>
              </a:path>
            </a:pathLst>
          </a:custGeom>
          <a:solidFill>
            <a:schemeClr val="bg1"/>
          </a:solidFill>
          <a:ln w="9525">
            <a:solidFill>
              <a:schemeClr val="bg2"/>
            </a:solidFill>
            <a:round/>
            <a:headEnd/>
            <a:tailEnd/>
          </a:ln>
        </p:spPr>
        <p:txBody>
          <a:bodyPr/>
          <a:lstStyle/>
          <a:p>
            <a:endParaRPr lang="en-US"/>
          </a:p>
        </p:txBody>
      </p:sp>
      <p:sp>
        <p:nvSpPr>
          <p:cNvPr id="167" name="Freeform 431"/>
          <p:cNvSpPr>
            <a:spLocks/>
          </p:cNvSpPr>
          <p:nvPr/>
        </p:nvSpPr>
        <p:spPr bwMode="auto">
          <a:xfrm>
            <a:off x="2181225" y="2090738"/>
            <a:ext cx="598488" cy="400050"/>
          </a:xfrm>
          <a:custGeom>
            <a:avLst/>
            <a:gdLst/>
            <a:ahLst/>
            <a:cxnLst>
              <a:cxn ang="0">
                <a:pos x="527" y="388"/>
              </a:cxn>
              <a:cxn ang="0">
                <a:pos x="501" y="390"/>
              </a:cxn>
              <a:cxn ang="0">
                <a:pos x="468" y="395"/>
              </a:cxn>
              <a:cxn ang="0">
                <a:pos x="440" y="394"/>
              </a:cxn>
              <a:cxn ang="0">
                <a:pos x="414" y="386"/>
              </a:cxn>
              <a:cxn ang="0">
                <a:pos x="376" y="366"/>
              </a:cxn>
              <a:cxn ang="0">
                <a:pos x="354" y="352"/>
              </a:cxn>
              <a:cxn ang="0">
                <a:pos x="309" y="365"/>
              </a:cxn>
              <a:cxn ang="0">
                <a:pos x="271" y="373"/>
              </a:cxn>
              <a:cxn ang="0">
                <a:pos x="260" y="350"/>
              </a:cxn>
              <a:cxn ang="0">
                <a:pos x="293" y="337"/>
              </a:cxn>
              <a:cxn ang="0">
                <a:pos x="330" y="307"/>
              </a:cxn>
              <a:cxn ang="0">
                <a:pos x="320" y="258"/>
              </a:cxn>
              <a:cxn ang="0">
                <a:pos x="289" y="193"/>
              </a:cxn>
              <a:cxn ang="0">
                <a:pos x="244" y="169"/>
              </a:cxn>
              <a:cxn ang="0">
                <a:pos x="202" y="145"/>
              </a:cxn>
              <a:cxn ang="0">
                <a:pos x="185" y="146"/>
              </a:cxn>
              <a:cxn ang="0">
                <a:pos x="154" y="156"/>
              </a:cxn>
              <a:cxn ang="0">
                <a:pos x="124" y="166"/>
              </a:cxn>
              <a:cxn ang="0">
                <a:pos x="95" y="170"/>
              </a:cxn>
              <a:cxn ang="0">
                <a:pos x="51" y="166"/>
              </a:cxn>
              <a:cxn ang="0">
                <a:pos x="18" y="153"/>
              </a:cxn>
              <a:cxn ang="0">
                <a:pos x="23" y="138"/>
              </a:cxn>
              <a:cxn ang="0">
                <a:pos x="42" y="130"/>
              </a:cxn>
              <a:cxn ang="0">
                <a:pos x="4" y="118"/>
              </a:cxn>
              <a:cxn ang="0">
                <a:pos x="0" y="76"/>
              </a:cxn>
              <a:cxn ang="0">
                <a:pos x="39" y="3"/>
              </a:cxn>
              <a:cxn ang="0">
                <a:pos x="45" y="70"/>
              </a:cxn>
              <a:cxn ang="0">
                <a:pos x="70" y="107"/>
              </a:cxn>
              <a:cxn ang="0">
                <a:pos x="69" y="3"/>
              </a:cxn>
              <a:cxn ang="0">
                <a:pos x="111" y="26"/>
              </a:cxn>
              <a:cxn ang="0">
                <a:pos x="132" y="52"/>
              </a:cxn>
              <a:cxn ang="0">
                <a:pos x="164" y="23"/>
              </a:cxn>
              <a:cxn ang="0">
                <a:pos x="206" y="44"/>
              </a:cxn>
              <a:cxn ang="0">
                <a:pos x="237" y="49"/>
              </a:cxn>
              <a:cxn ang="0">
                <a:pos x="271" y="59"/>
              </a:cxn>
              <a:cxn ang="0">
                <a:pos x="318" y="63"/>
              </a:cxn>
              <a:cxn ang="0">
                <a:pos x="329" y="72"/>
              </a:cxn>
              <a:cxn ang="0">
                <a:pos x="350" y="87"/>
              </a:cxn>
              <a:cxn ang="0">
                <a:pos x="361" y="102"/>
              </a:cxn>
              <a:cxn ang="0">
                <a:pos x="350" y="118"/>
              </a:cxn>
              <a:cxn ang="0">
                <a:pos x="377" y="133"/>
              </a:cxn>
              <a:cxn ang="0">
                <a:pos x="406" y="144"/>
              </a:cxn>
              <a:cxn ang="0">
                <a:pos x="429" y="143"/>
              </a:cxn>
              <a:cxn ang="0">
                <a:pos x="450" y="152"/>
              </a:cxn>
              <a:cxn ang="0">
                <a:pos x="472" y="152"/>
              </a:cxn>
              <a:cxn ang="0">
                <a:pos x="508" y="169"/>
              </a:cxn>
              <a:cxn ang="0">
                <a:pos x="510" y="191"/>
              </a:cxn>
              <a:cxn ang="0">
                <a:pos x="497" y="212"/>
              </a:cxn>
              <a:cxn ang="0">
                <a:pos x="514" y="239"/>
              </a:cxn>
              <a:cxn ang="0">
                <a:pos x="487" y="242"/>
              </a:cxn>
              <a:cxn ang="0">
                <a:pos x="456" y="226"/>
              </a:cxn>
              <a:cxn ang="0">
                <a:pos x="421" y="230"/>
              </a:cxn>
              <a:cxn ang="0">
                <a:pos x="449" y="262"/>
              </a:cxn>
              <a:cxn ang="0">
                <a:pos x="487" y="275"/>
              </a:cxn>
              <a:cxn ang="0">
                <a:pos x="528" y="294"/>
              </a:cxn>
              <a:cxn ang="0">
                <a:pos x="541" y="332"/>
              </a:cxn>
              <a:cxn ang="0">
                <a:pos x="555" y="357"/>
              </a:cxn>
              <a:cxn ang="0">
                <a:pos x="513" y="348"/>
              </a:cxn>
              <a:cxn ang="0">
                <a:pos x="478" y="340"/>
              </a:cxn>
              <a:cxn ang="0">
                <a:pos x="451" y="340"/>
              </a:cxn>
              <a:cxn ang="0">
                <a:pos x="496" y="358"/>
              </a:cxn>
              <a:cxn ang="0">
                <a:pos x="517" y="367"/>
              </a:cxn>
            </a:cxnLst>
            <a:rect l="0" t="0" r="r" b="b"/>
            <a:pathLst>
              <a:path w="556" h="395">
                <a:moveTo>
                  <a:pt x="539" y="379"/>
                </a:moveTo>
                <a:lnTo>
                  <a:pt x="540" y="380"/>
                </a:lnTo>
                <a:lnTo>
                  <a:pt x="542" y="383"/>
                </a:lnTo>
                <a:lnTo>
                  <a:pt x="541" y="387"/>
                </a:lnTo>
                <a:lnTo>
                  <a:pt x="533" y="388"/>
                </a:lnTo>
                <a:lnTo>
                  <a:pt x="527" y="388"/>
                </a:lnTo>
                <a:lnTo>
                  <a:pt x="523" y="387"/>
                </a:lnTo>
                <a:lnTo>
                  <a:pt x="518" y="387"/>
                </a:lnTo>
                <a:lnTo>
                  <a:pt x="514" y="388"/>
                </a:lnTo>
                <a:lnTo>
                  <a:pt x="510" y="388"/>
                </a:lnTo>
                <a:lnTo>
                  <a:pt x="506" y="389"/>
                </a:lnTo>
                <a:lnTo>
                  <a:pt x="501" y="390"/>
                </a:lnTo>
                <a:lnTo>
                  <a:pt x="495" y="392"/>
                </a:lnTo>
                <a:lnTo>
                  <a:pt x="488" y="393"/>
                </a:lnTo>
                <a:lnTo>
                  <a:pt x="482" y="394"/>
                </a:lnTo>
                <a:lnTo>
                  <a:pt x="478" y="395"/>
                </a:lnTo>
                <a:lnTo>
                  <a:pt x="473" y="395"/>
                </a:lnTo>
                <a:lnTo>
                  <a:pt x="468" y="395"/>
                </a:lnTo>
                <a:lnTo>
                  <a:pt x="464" y="394"/>
                </a:lnTo>
                <a:lnTo>
                  <a:pt x="459" y="394"/>
                </a:lnTo>
                <a:lnTo>
                  <a:pt x="453" y="393"/>
                </a:lnTo>
                <a:lnTo>
                  <a:pt x="449" y="393"/>
                </a:lnTo>
                <a:lnTo>
                  <a:pt x="444" y="393"/>
                </a:lnTo>
                <a:lnTo>
                  <a:pt x="440" y="394"/>
                </a:lnTo>
                <a:lnTo>
                  <a:pt x="435" y="395"/>
                </a:lnTo>
                <a:lnTo>
                  <a:pt x="430" y="395"/>
                </a:lnTo>
                <a:lnTo>
                  <a:pt x="427" y="395"/>
                </a:lnTo>
                <a:lnTo>
                  <a:pt x="422" y="394"/>
                </a:lnTo>
                <a:lnTo>
                  <a:pt x="419" y="392"/>
                </a:lnTo>
                <a:lnTo>
                  <a:pt x="414" y="386"/>
                </a:lnTo>
                <a:lnTo>
                  <a:pt x="413" y="380"/>
                </a:lnTo>
                <a:lnTo>
                  <a:pt x="409" y="375"/>
                </a:lnTo>
                <a:lnTo>
                  <a:pt x="397" y="372"/>
                </a:lnTo>
                <a:lnTo>
                  <a:pt x="389" y="371"/>
                </a:lnTo>
                <a:lnTo>
                  <a:pt x="382" y="368"/>
                </a:lnTo>
                <a:lnTo>
                  <a:pt x="376" y="366"/>
                </a:lnTo>
                <a:lnTo>
                  <a:pt x="372" y="364"/>
                </a:lnTo>
                <a:lnTo>
                  <a:pt x="368" y="362"/>
                </a:lnTo>
                <a:lnTo>
                  <a:pt x="365" y="359"/>
                </a:lnTo>
                <a:lnTo>
                  <a:pt x="362" y="358"/>
                </a:lnTo>
                <a:lnTo>
                  <a:pt x="359" y="356"/>
                </a:lnTo>
                <a:lnTo>
                  <a:pt x="354" y="352"/>
                </a:lnTo>
                <a:lnTo>
                  <a:pt x="350" y="351"/>
                </a:lnTo>
                <a:lnTo>
                  <a:pt x="344" y="352"/>
                </a:lnTo>
                <a:lnTo>
                  <a:pt x="335" y="357"/>
                </a:lnTo>
                <a:lnTo>
                  <a:pt x="324" y="362"/>
                </a:lnTo>
                <a:lnTo>
                  <a:pt x="316" y="363"/>
                </a:lnTo>
                <a:lnTo>
                  <a:pt x="309" y="365"/>
                </a:lnTo>
                <a:lnTo>
                  <a:pt x="304" y="370"/>
                </a:lnTo>
                <a:lnTo>
                  <a:pt x="297" y="377"/>
                </a:lnTo>
                <a:lnTo>
                  <a:pt x="290" y="381"/>
                </a:lnTo>
                <a:lnTo>
                  <a:pt x="283" y="381"/>
                </a:lnTo>
                <a:lnTo>
                  <a:pt x="276" y="377"/>
                </a:lnTo>
                <a:lnTo>
                  <a:pt x="271" y="373"/>
                </a:lnTo>
                <a:lnTo>
                  <a:pt x="267" y="370"/>
                </a:lnTo>
                <a:lnTo>
                  <a:pt x="262" y="366"/>
                </a:lnTo>
                <a:lnTo>
                  <a:pt x="259" y="363"/>
                </a:lnTo>
                <a:lnTo>
                  <a:pt x="256" y="358"/>
                </a:lnTo>
                <a:lnTo>
                  <a:pt x="256" y="355"/>
                </a:lnTo>
                <a:lnTo>
                  <a:pt x="260" y="350"/>
                </a:lnTo>
                <a:lnTo>
                  <a:pt x="268" y="344"/>
                </a:lnTo>
                <a:lnTo>
                  <a:pt x="277" y="340"/>
                </a:lnTo>
                <a:lnTo>
                  <a:pt x="283" y="337"/>
                </a:lnTo>
                <a:lnTo>
                  <a:pt x="288" y="337"/>
                </a:lnTo>
                <a:lnTo>
                  <a:pt x="291" y="337"/>
                </a:lnTo>
                <a:lnTo>
                  <a:pt x="293" y="337"/>
                </a:lnTo>
                <a:lnTo>
                  <a:pt x="296" y="336"/>
                </a:lnTo>
                <a:lnTo>
                  <a:pt x="300" y="334"/>
                </a:lnTo>
                <a:lnTo>
                  <a:pt x="305" y="329"/>
                </a:lnTo>
                <a:lnTo>
                  <a:pt x="316" y="320"/>
                </a:lnTo>
                <a:lnTo>
                  <a:pt x="326" y="313"/>
                </a:lnTo>
                <a:lnTo>
                  <a:pt x="330" y="307"/>
                </a:lnTo>
                <a:lnTo>
                  <a:pt x="327" y="301"/>
                </a:lnTo>
                <a:lnTo>
                  <a:pt x="318" y="295"/>
                </a:lnTo>
                <a:lnTo>
                  <a:pt x="308" y="292"/>
                </a:lnTo>
                <a:lnTo>
                  <a:pt x="305" y="287"/>
                </a:lnTo>
                <a:lnTo>
                  <a:pt x="309" y="273"/>
                </a:lnTo>
                <a:lnTo>
                  <a:pt x="320" y="258"/>
                </a:lnTo>
                <a:lnTo>
                  <a:pt x="328" y="246"/>
                </a:lnTo>
                <a:lnTo>
                  <a:pt x="327" y="235"/>
                </a:lnTo>
                <a:lnTo>
                  <a:pt x="315" y="218"/>
                </a:lnTo>
                <a:lnTo>
                  <a:pt x="306" y="208"/>
                </a:lnTo>
                <a:lnTo>
                  <a:pt x="297" y="200"/>
                </a:lnTo>
                <a:lnTo>
                  <a:pt x="289" y="193"/>
                </a:lnTo>
                <a:lnTo>
                  <a:pt x="282" y="188"/>
                </a:lnTo>
                <a:lnTo>
                  <a:pt x="274" y="183"/>
                </a:lnTo>
                <a:lnTo>
                  <a:pt x="267" y="180"/>
                </a:lnTo>
                <a:lnTo>
                  <a:pt x="260" y="176"/>
                </a:lnTo>
                <a:lnTo>
                  <a:pt x="252" y="173"/>
                </a:lnTo>
                <a:lnTo>
                  <a:pt x="244" y="169"/>
                </a:lnTo>
                <a:lnTo>
                  <a:pt x="236" y="166"/>
                </a:lnTo>
                <a:lnTo>
                  <a:pt x="228" y="161"/>
                </a:lnTo>
                <a:lnTo>
                  <a:pt x="221" y="156"/>
                </a:lnTo>
                <a:lnTo>
                  <a:pt x="214" y="152"/>
                </a:lnTo>
                <a:lnTo>
                  <a:pt x="208" y="148"/>
                </a:lnTo>
                <a:lnTo>
                  <a:pt x="202" y="145"/>
                </a:lnTo>
                <a:lnTo>
                  <a:pt x="199" y="142"/>
                </a:lnTo>
                <a:lnTo>
                  <a:pt x="191" y="137"/>
                </a:lnTo>
                <a:lnTo>
                  <a:pt x="183" y="132"/>
                </a:lnTo>
                <a:lnTo>
                  <a:pt x="178" y="131"/>
                </a:lnTo>
                <a:lnTo>
                  <a:pt x="179" y="137"/>
                </a:lnTo>
                <a:lnTo>
                  <a:pt x="185" y="146"/>
                </a:lnTo>
                <a:lnTo>
                  <a:pt x="186" y="152"/>
                </a:lnTo>
                <a:lnTo>
                  <a:pt x="183" y="155"/>
                </a:lnTo>
                <a:lnTo>
                  <a:pt x="171" y="155"/>
                </a:lnTo>
                <a:lnTo>
                  <a:pt x="163" y="155"/>
                </a:lnTo>
                <a:lnTo>
                  <a:pt x="159" y="155"/>
                </a:lnTo>
                <a:lnTo>
                  <a:pt x="154" y="156"/>
                </a:lnTo>
                <a:lnTo>
                  <a:pt x="151" y="159"/>
                </a:lnTo>
                <a:lnTo>
                  <a:pt x="147" y="161"/>
                </a:lnTo>
                <a:lnTo>
                  <a:pt x="142" y="162"/>
                </a:lnTo>
                <a:lnTo>
                  <a:pt x="138" y="163"/>
                </a:lnTo>
                <a:lnTo>
                  <a:pt x="131" y="165"/>
                </a:lnTo>
                <a:lnTo>
                  <a:pt x="124" y="166"/>
                </a:lnTo>
                <a:lnTo>
                  <a:pt x="118" y="167"/>
                </a:lnTo>
                <a:lnTo>
                  <a:pt x="114" y="168"/>
                </a:lnTo>
                <a:lnTo>
                  <a:pt x="110" y="169"/>
                </a:lnTo>
                <a:lnTo>
                  <a:pt x="106" y="170"/>
                </a:lnTo>
                <a:lnTo>
                  <a:pt x="101" y="170"/>
                </a:lnTo>
                <a:lnTo>
                  <a:pt x="95" y="170"/>
                </a:lnTo>
                <a:lnTo>
                  <a:pt x="87" y="169"/>
                </a:lnTo>
                <a:lnTo>
                  <a:pt x="74" y="166"/>
                </a:lnTo>
                <a:lnTo>
                  <a:pt x="70" y="162"/>
                </a:lnTo>
                <a:lnTo>
                  <a:pt x="66" y="160"/>
                </a:lnTo>
                <a:lnTo>
                  <a:pt x="60" y="161"/>
                </a:lnTo>
                <a:lnTo>
                  <a:pt x="51" y="166"/>
                </a:lnTo>
                <a:lnTo>
                  <a:pt x="47" y="168"/>
                </a:lnTo>
                <a:lnTo>
                  <a:pt x="43" y="168"/>
                </a:lnTo>
                <a:lnTo>
                  <a:pt x="35" y="163"/>
                </a:lnTo>
                <a:lnTo>
                  <a:pt x="30" y="160"/>
                </a:lnTo>
                <a:lnTo>
                  <a:pt x="24" y="156"/>
                </a:lnTo>
                <a:lnTo>
                  <a:pt x="18" y="153"/>
                </a:lnTo>
                <a:lnTo>
                  <a:pt x="13" y="151"/>
                </a:lnTo>
                <a:lnTo>
                  <a:pt x="10" y="148"/>
                </a:lnTo>
                <a:lnTo>
                  <a:pt x="9" y="145"/>
                </a:lnTo>
                <a:lnTo>
                  <a:pt x="11" y="143"/>
                </a:lnTo>
                <a:lnTo>
                  <a:pt x="16" y="140"/>
                </a:lnTo>
                <a:lnTo>
                  <a:pt x="23" y="138"/>
                </a:lnTo>
                <a:lnTo>
                  <a:pt x="30" y="137"/>
                </a:lnTo>
                <a:lnTo>
                  <a:pt x="36" y="136"/>
                </a:lnTo>
                <a:lnTo>
                  <a:pt x="41" y="135"/>
                </a:lnTo>
                <a:lnTo>
                  <a:pt x="45" y="133"/>
                </a:lnTo>
                <a:lnTo>
                  <a:pt x="45" y="132"/>
                </a:lnTo>
                <a:lnTo>
                  <a:pt x="42" y="130"/>
                </a:lnTo>
                <a:lnTo>
                  <a:pt x="35" y="128"/>
                </a:lnTo>
                <a:lnTo>
                  <a:pt x="27" y="125"/>
                </a:lnTo>
                <a:lnTo>
                  <a:pt x="19" y="123"/>
                </a:lnTo>
                <a:lnTo>
                  <a:pt x="13" y="122"/>
                </a:lnTo>
                <a:lnTo>
                  <a:pt x="9" y="121"/>
                </a:lnTo>
                <a:lnTo>
                  <a:pt x="4" y="118"/>
                </a:lnTo>
                <a:lnTo>
                  <a:pt x="2" y="116"/>
                </a:lnTo>
                <a:lnTo>
                  <a:pt x="0" y="112"/>
                </a:lnTo>
                <a:lnTo>
                  <a:pt x="0" y="105"/>
                </a:lnTo>
                <a:lnTo>
                  <a:pt x="0" y="93"/>
                </a:lnTo>
                <a:lnTo>
                  <a:pt x="0" y="85"/>
                </a:lnTo>
                <a:lnTo>
                  <a:pt x="0" y="76"/>
                </a:lnTo>
                <a:lnTo>
                  <a:pt x="1" y="60"/>
                </a:lnTo>
                <a:lnTo>
                  <a:pt x="5" y="39"/>
                </a:lnTo>
                <a:lnTo>
                  <a:pt x="12" y="21"/>
                </a:lnTo>
                <a:lnTo>
                  <a:pt x="22" y="9"/>
                </a:lnTo>
                <a:lnTo>
                  <a:pt x="31" y="3"/>
                </a:lnTo>
                <a:lnTo>
                  <a:pt x="39" y="3"/>
                </a:lnTo>
                <a:lnTo>
                  <a:pt x="46" y="6"/>
                </a:lnTo>
                <a:lnTo>
                  <a:pt x="50" y="10"/>
                </a:lnTo>
                <a:lnTo>
                  <a:pt x="49" y="19"/>
                </a:lnTo>
                <a:lnTo>
                  <a:pt x="43" y="40"/>
                </a:lnTo>
                <a:lnTo>
                  <a:pt x="42" y="56"/>
                </a:lnTo>
                <a:lnTo>
                  <a:pt x="45" y="70"/>
                </a:lnTo>
                <a:lnTo>
                  <a:pt x="50" y="80"/>
                </a:lnTo>
                <a:lnTo>
                  <a:pt x="56" y="90"/>
                </a:lnTo>
                <a:lnTo>
                  <a:pt x="62" y="97"/>
                </a:lnTo>
                <a:lnTo>
                  <a:pt x="68" y="102"/>
                </a:lnTo>
                <a:lnTo>
                  <a:pt x="71" y="108"/>
                </a:lnTo>
                <a:lnTo>
                  <a:pt x="70" y="107"/>
                </a:lnTo>
                <a:lnTo>
                  <a:pt x="63" y="87"/>
                </a:lnTo>
                <a:lnTo>
                  <a:pt x="56" y="62"/>
                </a:lnTo>
                <a:lnTo>
                  <a:pt x="55" y="41"/>
                </a:lnTo>
                <a:lnTo>
                  <a:pt x="58" y="26"/>
                </a:lnTo>
                <a:lnTo>
                  <a:pt x="62" y="12"/>
                </a:lnTo>
                <a:lnTo>
                  <a:pt x="69" y="3"/>
                </a:lnTo>
                <a:lnTo>
                  <a:pt x="79" y="0"/>
                </a:lnTo>
                <a:lnTo>
                  <a:pt x="91" y="2"/>
                </a:lnTo>
                <a:lnTo>
                  <a:pt x="100" y="7"/>
                </a:lnTo>
                <a:lnTo>
                  <a:pt x="106" y="14"/>
                </a:lnTo>
                <a:lnTo>
                  <a:pt x="109" y="21"/>
                </a:lnTo>
                <a:lnTo>
                  <a:pt x="111" y="26"/>
                </a:lnTo>
                <a:lnTo>
                  <a:pt x="114" y="32"/>
                </a:lnTo>
                <a:lnTo>
                  <a:pt x="115" y="39"/>
                </a:lnTo>
                <a:lnTo>
                  <a:pt x="116" y="47"/>
                </a:lnTo>
                <a:lnTo>
                  <a:pt x="118" y="53"/>
                </a:lnTo>
                <a:lnTo>
                  <a:pt x="124" y="54"/>
                </a:lnTo>
                <a:lnTo>
                  <a:pt x="132" y="52"/>
                </a:lnTo>
                <a:lnTo>
                  <a:pt x="140" y="47"/>
                </a:lnTo>
                <a:lnTo>
                  <a:pt x="146" y="41"/>
                </a:lnTo>
                <a:lnTo>
                  <a:pt x="147" y="36"/>
                </a:lnTo>
                <a:lnTo>
                  <a:pt x="149" y="31"/>
                </a:lnTo>
                <a:lnTo>
                  <a:pt x="156" y="27"/>
                </a:lnTo>
                <a:lnTo>
                  <a:pt x="164" y="23"/>
                </a:lnTo>
                <a:lnTo>
                  <a:pt x="169" y="19"/>
                </a:lnTo>
                <a:lnTo>
                  <a:pt x="175" y="19"/>
                </a:lnTo>
                <a:lnTo>
                  <a:pt x="185" y="24"/>
                </a:lnTo>
                <a:lnTo>
                  <a:pt x="197" y="32"/>
                </a:lnTo>
                <a:lnTo>
                  <a:pt x="202" y="38"/>
                </a:lnTo>
                <a:lnTo>
                  <a:pt x="206" y="44"/>
                </a:lnTo>
                <a:lnTo>
                  <a:pt x="209" y="49"/>
                </a:lnTo>
                <a:lnTo>
                  <a:pt x="214" y="55"/>
                </a:lnTo>
                <a:lnTo>
                  <a:pt x="221" y="60"/>
                </a:lnTo>
                <a:lnTo>
                  <a:pt x="227" y="61"/>
                </a:lnTo>
                <a:lnTo>
                  <a:pt x="231" y="56"/>
                </a:lnTo>
                <a:lnTo>
                  <a:pt x="237" y="49"/>
                </a:lnTo>
                <a:lnTo>
                  <a:pt x="246" y="46"/>
                </a:lnTo>
                <a:lnTo>
                  <a:pt x="256" y="46"/>
                </a:lnTo>
                <a:lnTo>
                  <a:pt x="263" y="49"/>
                </a:lnTo>
                <a:lnTo>
                  <a:pt x="266" y="54"/>
                </a:lnTo>
                <a:lnTo>
                  <a:pt x="268" y="56"/>
                </a:lnTo>
                <a:lnTo>
                  <a:pt x="271" y="59"/>
                </a:lnTo>
                <a:lnTo>
                  <a:pt x="281" y="61"/>
                </a:lnTo>
                <a:lnTo>
                  <a:pt x="288" y="62"/>
                </a:lnTo>
                <a:lnTo>
                  <a:pt x="296" y="62"/>
                </a:lnTo>
                <a:lnTo>
                  <a:pt x="304" y="63"/>
                </a:lnTo>
                <a:lnTo>
                  <a:pt x="311" y="63"/>
                </a:lnTo>
                <a:lnTo>
                  <a:pt x="318" y="63"/>
                </a:lnTo>
                <a:lnTo>
                  <a:pt x="321" y="64"/>
                </a:lnTo>
                <a:lnTo>
                  <a:pt x="323" y="67"/>
                </a:lnTo>
                <a:lnTo>
                  <a:pt x="321" y="69"/>
                </a:lnTo>
                <a:lnTo>
                  <a:pt x="319" y="72"/>
                </a:lnTo>
                <a:lnTo>
                  <a:pt x="322" y="72"/>
                </a:lnTo>
                <a:lnTo>
                  <a:pt x="329" y="72"/>
                </a:lnTo>
                <a:lnTo>
                  <a:pt x="335" y="74"/>
                </a:lnTo>
                <a:lnTo>
                  <a:pt x="339" y="78"/>
                </a:lnTo>
                <a:lnTo>
                  <a:pt x="345" y="83"/>
                </a:lnTo>
                <a:lnTo>
                  <a:pt x="349" y="86"/>
                </a:lnTo>
                <a:lnTo>
                  <a:pt x="351" y="87"/>
                </a:lnTo>
                <a:lnTo>
                  <a:pt x="350" y="87"/>
                </a:lnTo>
                <a:lnTo>
                  <a:pt x="345" y="89"/>
                </a:lnTo>
                <a:lnTo>
                  <a:pt x="342" y="91"/>
                </a:lnTo>
                <a:lnTo>
                  <a:pt x="339" y="93"/>
                </a:lnTo>
                <a:lnTo>
                  <a:pt x="343" y="97"/>
                </a:lnTo>
                <a:lnTo>
                  <a:pt x="352" y="100"/>
                </a:lnTo>
                <a:lnTo>
                  <a:pt x="361" y="102"/>
                </a:lnTo>
                <a:lnTo>
                  <a:pt x="361" y="105"/>
                </a:lnTo>
                <a:lnTo>
                  <a:pt x="357" y="107"/>
                </a:lnTo>
                <a:lnTo>
                  <a:pt x="353" y="108"/>
                </a:lnTo>
                <a:lnTo>
                  <a:pt x="351" y="110"/>
                </a:lnTo>
                <a:lnTo>
                  <a:pt x="351" y="115"/>
                </a:lnTo>
                <a:lnTo>
                  <a:pt x="350" y="118"/>
                </a:lnTo>
                <a:lnTo>
                  <a:pt x="349" y="123"/>
                </a:lnTo>
                <a:lnTo>
                  <a:pt x="349" y="127"/>
                </a:lnTo>
                <a:lnTo>
                  <a:pt x="353" y="132"/>
                </a:lnTo>
                <a:lnTo>
                  <a:pt x="361" y="135"/>
                </a:lnTo>
                <a:lnTo>
                  <a:pt x="371" y="133"/>
                </a:lnTo>
                <a:lnTo>
                  <a:pt x="377" y="133"/>
                </a:lnTo>
                <a:lnTo>
                  <a:pt x="384" y="136"/>
                </a:lnTo>
                <a:lnTo>
                  <a:pt x="392" y="143"/>
                </a:lnTo>
                <a:lnTo>
                  <a:pt x="400" y="150"/>
                </a:lnTo>
                <a:lnTo>
                  <a:pt x="407" y="152"/>
                </a:lnTo>
                <a:lnTo>
                  <a:pt x="409" y="150"/>
                </a:lnTo>
                <a:lnTo>
                  <a:pt x="406" y="144"/>
                </a:lnTo>
                <a:lnTo>
                  <a:pt x="403" y="139"/>
                </a:lnTo>
                <a:lnTo>
                  <a:pt x="403" y="137"/>
                </a:lnTo>
                <a:lnTo>
                  <a:pt x="409" y="139"/>
                </a:lnTo>
                <a:lnTo>
                  <a:pt x="414" y="140"/>
                </a:lnTo>
                <a:lnTo>
                  <a:pt x="421" y="142"/>
                </a:lnTo>
                <a:lnTo>
                  <a:pt x="429" y="143"/>
                </a:lnTo>
                <a:lnTo>
                  <a:pt x="436" y="143"/>
                </a:lnTo>
                <a:lnTo>
                  <a:pt x="442" y="144"/>
                </a:lnTo>
                <a:lnTo>
                  <a:pt x="447" y="145"/>
                </a:lnTo>
                <a:lnTo>
                  <a:pt x="450" y="146"/>
                </a:lnTo>
                <a:lnTo>
                  <a:pt x="451" y="148"/>
                </a:lnTo>
                <a:lnTo>
                  <a:pt x="450" y="152"/>
                </a:lnTo>
                <a:lnTo>
                  <a:pt x="451" y="154"/>
                </a:lnTo>
                <a:lnTo>
                  <a:pt x="453" y="155"/>
                </a:lnTo>
                <a:lnTo>
                  <a:pt x="457" y="155"/>
                </a:lnTo>
                <a:lnTo>
                  <a:pt x="461" y="155"/>
                </a:lnTo>
                <a:lnTo>
                  <a:pt x="466" y="153"/>
                </a:lnTo>
                <a:lnTo>
                  <a:pt x="472" y="152"/>
                </a:lnTo>
                <a:lnTo>
                  <a:pt x="480" y="152"/>
                </a:lnTo>
                <a:lnTo>
                  <a:pt x="490" y="153"/>
                </a:lnTo>
                <a:lnTo>
                  <a:pt x="501" y="154"/>
                </a:lnTo>
                <a:lnTo>
                  <a:pt x="509" y="158"/>
                </a:lnTo>
                <a:lnTo>
                  <a:pt x="511" y="163"/>
                </a:lnTo>
                <a:lnTo>
                  <a:pt x="508" y="169"/>
                </a:lnTo>
                <a:lnTo>
                  <a:pt x="501" y="173"/>
                </a:lnTo>
                <a:lnTo>
                  <a:pt x="496" y="176"/>
                </a:lnTo>
                <a:lnTo>
                  <a:pt x="496" y="180"/>
                </a:lnTo>
                <a:lnTo>
                  <a:pt x="501" y="183"/>
                </a:lnTo>
                <a:lnTo>
                  <a:pt x="505" y="186"/>
                </a:lnTo>
                <a:lnTo>
                  <a:pt x="510" y="191"/>
                </a:lnTo>
                <a:lnTo>
                  <a:pt x="511" y="196"/>
                </a:lnTo>
                <a:lnTo>
                  <a:pt x="511" y="200"/>
                </a:lnTo>
                <a:lnTo>
                  <a:pt x="509" y="204"/>
                </a:lnTo>
                <a:lnTo>
                  <a:pt x="505" y="207"/>
                </a:lnTo>
                <a:lnTo>
                  <a:pt x="501" y="209"/>
                </a:lnTo>
                <a:lnTo>
                  <a:pt x="497" y="212"/>
                </a:lnTo>
                <a:lnTo>
                  <a:pt x="497" y="214"/>
                </a:lnTo>
                <a:lnTo>
                  <a:pt x="499" y="219"/>
                </a:lnTo>
                <a:lnTo>
                  <a:pt x="505" y="223"/>
                </a:lnTo>
                <a:lnTo>
                  <a:pt x="511" y="228"/>
                </a:lnTo>
                <a:lnTo>
                  <a:pt x="514" y="234"/>
                </a:lnTo>
                <a:lnTo>
                  <a:pt x="514" y="239"/>
                </a:lnTo>
                <a:lnTo>
                  <a:pt x="511" y="244"/>
                </a:lnTo>
                <a:lnTo>
                  <a:pt x="506" y="248"/>
                </a:lnTo>
                <a:lnTo>
                  <a:pt x="503" y="249"/>
                </a:lnTo>
                <a:lnTo>
                  <a:pt x="501" y="249"/>
                </a:lnTo>
                <a:lnTo>
                  <a:pt x="495" y="245"/>
                </a:lnTo>
                <a:lnTo>
                  <a:pt x="487" y="242"/>
                </a:lnTo>
                <a:lnTo>
                  <a:pt x="480" y="238"/>
                </a:lnTo>
                <a:lnTo>
                  <a:pt x="474" y="235"/>
                </a:lnTo>
                <a:lnTo>
                  <a:pt x="468" y="231"/>
                </a:lnTo>
                <a:lnTo>
                  <a:pt x="465" y="229"/>
                </a:lnTo>
                <a:lnTo>
                  <a:pt x="460" y="228"/>
                </a:lnTo>
                <a:lnTo>
                  <a:pt x="456" y="226"/>
                </a:lnTo>
                <a:lnTo>
                  <a:pt x="449" y="223"/>
                </a:lnTo>
                <a:lnTo>
                  <a:pt x="440" y="220"/>
                </a:lnTo>
                <a:lnTo>
                  <a:pt x="432" y="219"/>
                </a:lnTo>
                <a:lnTo>
                  <a:pt x="425" y="220"/>
                </a:lnTo>
                <a:lnTo>
                  <a:pt x="421" y="224"/>
                </a:lnTo>
                <a:lnTo>
                  <a:pt x="421" y="230"/>
                </a:lnTo>
                <a:lnTo>
                  <a:pt x="423" y="236"/>
                </a:lnTo>
                <a:lnTo>
                  <a:pt x="428" y="243"/>
                </a:lnTo>
                <a:lnTo>
                  <a:pt x="435" y="251"/>
                </a:lnTo>
                <a:lnTo>
                  <a:pt x="440" y="254"/>
                </a:lnTo>
                <a:lnTo>
                  <a:pt x="443" y="259"/>
                </a:lnTo>
                <a:lnTo>
                  <a:pt x="449" y="262"/>
                </a:lnTo>
                <a:lnTo>
                  <a:pt x="453" y="265"/>
                </a:lnTo>
                <a:lnTo>
                  <a:pt x="459" y="268"/>
                </a:lnTo>
                <a:lnTo>
                  <a:pt x="465" y="271"/>
                </a:lnTo>
                <a:lnTo>
                  <a:pt x="471" y="272"/>
                </a:lnTo>
                <a:lnTo>
                  <a:pt x="476" y="273"/>
                </a:lnTo>
                <a:lnTo>
                  <a:pt x="487" y="275"/>
                </a:lnTo>
                <a:lnTo>
                  <a:pt x="495" y="277"/>
                </a:lnTo>
                <a:lnTo>
                  <a:pt x="501" y="281"/>
                </a:lnTo>
                <a:lnTo>
                  <a:pt x="505" y="286"/>
                </a:lnTo>
                <a:lnTo>
                  <a:pt x="512" y="289"/>
                </a:lnTo>
                <a:lnTo>
                  <a:pt x="520" y="291"/>
                </a:lnTo>
                <a:lnTo>
                  <a:pt x="528" y="294"/>
                </a:lnTo>
                <a:lnTo>
                  <a:pt x="533" y="301"/>
                </a:lnTo>
                <a:lnTo>
                  <a:pt x="534" y="307"/>
                </a:lnTo>
                <a:lnTo>
                  <a:pt x="533" y="311"/>
                </a:lnTo>
                <a:lnTo>
                  <a:pt x="533" y="315"/>
                </a:lnTo>
                <a:lnTo>
                  <a:pt x="536" y="324"/>
                </a:lnTo>
                <a:lnTo>
                  <a:pt x="541" y="332"/>
                </a:lnTo>
                <a:lnTo>
                  <a:pt x="543" y="337"/>
                </a:lnTo>
                <a:lnTo>
                  <a:pt x="544" y="342"/>
                </a:lnTo>
                <a:lnTo>
                  <a:pt x="548" y="345"/>
                </a:lnTo>
                <a:lnTo>
                  <a:pt x="552" y="350"/>
                </a:lnTo>
                <a:lnTo>
                  <a:pt x="556" y="354"/>
                </a:lnTo>
                <a:lnTo>
                  <a:pt x="555" y="357"/>
                </a:lnTo>
                <a:lnTo>
                  <a:pt x="549" y="356"/>
                </a:lnTo>
                <a:lnTo>
                  <a:pt x="544" y="352"/>
                </a:lnTo>
                <a:lnTo>
                  <a:pt x="541" y="349"/>
                </a:lnTo>
                <a:lnTo>
                  <a:pt x="535" y="345"/>
                </a:lnTo>
                <a:lnTo>
                  <a:pt x="525" y="345"/>
                </a:lnTo>
                <a:lnTo>
                  <a:pt x="513" y="348"/>
                </a:lnTo>
                <a:lnTo>
                  <a:pt x="505" y="349"/>
                </a:lnTo>
                <a:lnTo>
                  <a:pt x="499" y="349"/>
                </a:lnTo>
                <a:lnTo>
                  <a:pt x="493" y="345"/>
                </a:lnTo>
                <a:lnTo>
                  <a:pt x="488" y="343"/>
                </a:lnTo>
                <a:lnTo>
                  <a:pt x="483" y="342"/>
                </a:lnTo>
                <a:lnTo>
                  <a:pt x="478" y="340"/>
                </a:lnTo>
                <a:lnTo>
                  <a:pt x="472" y="339"/>
                </a:lnTo>
                <a:lnTo>
                  <a:pt x="466" y="337"/>
                </a:lnTo>
                <a:lnTo>
                  <a:pt x="461" y="337"/>
                </a:lnTo>
                <a:lnTo>
                  <a:pt x="457" y="337"/>
                </a:lnTo>
                <a:lnTo>
                  <a:pt x="453" y="337"/>
                </a:lnTo>
                <a:lnTo>
                  <a:pt x="451" y="340"/>
                </a:lnTo>
                <a:lnTo>
                  <a:pt x="455" y="343"/>
                </a:lnTo>
                <a:lnTo>
                  <a:pt x="463" y="347"/>
                </a:lnTo>
                <a:lnTo>
                  <a:pt x="476" y="352"/>
                </a:lnTo>
                <a:lnTo>
                  <a:pt x="485" y="355"/>
                </a:lnTo>
                <a:lnTo>
                  <a:pt x="490" y="357"/>
                </a:lnTo>
                <a:lnTo>
                  <a:pt x="496" y="358"/>
                </a:lnTo>
                <a:lnTo>
                  <a:pt x="499" y="358"/>
                </a:lnTo>
                <a:lnTo>
                  <a:pt x="503" y="359"/>
                </a:lnTo>
                <a:lnTo>
                  <a:pt x="506" y="360"/>
                </a:lnTo>
                <a:lnTo>
                  <a:pt x="509" y="362"/>
                </a:lnTo>
                <a:lnTo>
                  <a:pt x="511" y="364"/>
                </a:lnTo>
                <a:lnTo>
                  <a:pt x="517" y="367"/>
                </a:lnTo>
                <a:lnTo>
                  <a:pt x="525" y="371"/>
                </a:lnTo>
                <a:lnTo>
                  <a:pt x="533" y="374"/>
                </a:lnTo>
                <a:lnTo>
                  <a:pt x="539" y="379"/>
                </a:lnTo>
                <a:close/>
              </a:path>
            </a:pathLst>
          </a:custGeom>
          <a:solidFill>
            <a:schemeClr val="bg1"/>
          </a:solidFill>
          <a:ln w="9525">
            <a:solidFill>
              <a:schemeClr val="bg2"/>
            </a:solidFill>
            <a:round/>
            <a:headEnd/>
            <a:tailEnd/>
          </a:ln>
        </p:spPr>
        <p:txBody>
          <a:bodyPr/>
          <a:lstStyle/>
          <a:p>
            <a:endParaRPr lang="en-US"/>
          </a:p>
        </p:txBody>
      </p:sp>
      <p:sp>
        <p:nvSpPr>
          <p:cNvPr id="168" name="Freeform 432"/>
          <p:cNvSpPr>
            <a:spLocks/>
          </p:cNvSpPr>
          <p:nvPr/>
        </p:nvSpPr>
        <p:spPr bwMode="auto">
          <a:xfrm>
            <a:off x="1663700" y="2024063"/>
            <a:ext cx="158750" cy="146050"/>
          </a:xfrm>
          <a:custGeom>
            <a:avLst/>
            <a:gdLst/>
            <a:ahLst/>
            <a:cxnLst>
              <a:cxn ang="0">
                <a:pos x="146" y="67"/>
              </a:cxn>
              <a:cxn ang="0">
                <a:pos x="141" y="44"/>
              </a:cxn>
              <a:cxn ang="0">
                <a:pos x="129" y="33"/>
              </a:cxn>
              <a:cxn ang="0">
                <a:pos x="120" y="35"/>
              </a:cxn>
              <a:cxn ang="0">
                <a:pos x="111" y="26"/>
              </a:cxn>
              <a:cxn ang="0">
                <a:pos x="104" y="14"/>
              </a:cxn>
              <a:cxn ang="0">
                <a:pos x="88" y="10"/>
              </a:cxn>
              <a:cxn ang="0">
                <a:pos x="77" y="7"/>
              </a:cxn>
              <a:cxn ang="0">
                <a:pos x="68" y="1"/>
              </a:cxn>
              <a:cxn ang="0">
                <a:pos x="62" y="0"/>
              </a:cxn>
              <a:cxn ang="0">
                <a:pos x="58" y="8"/>
              </a:cxn>
              <a:cxn ang="0">
                <a:pos x="57" y="20"/>
              </a:cxn>
              <a:cxn ang="0">
                <a:pos x="50" y="31"/>
              </a:cxn>
              <a:cxn ang="0">
                <a:pos x="32" y="50"/>
              </a:cxn>
              <a:cxn ang="0">
                <a:pos x="20" y="62"/>
              </a:cxn>
              <a:cxn ang="0">
                <a:pos x="3" y="82"/>
              </a:cxn>
              <a:cxn ang="0">
                <a:pos x="3" y="91"/>
              </a:cxn>
              <a:cxn ang="0">
                <a:pos x="6" y="94"/>
              </a:cxn>
              <a:cxn ang="0">
                <a:pos x="14" y="123"/>
              </a:cxn>
              <a:cxn ang="0">
                <a:pos x="15" y="144"/>
              </a:cxn>
              <a:cxn ang="0">
                <a:pos x="27" y="143"/>
              </a:cxn>
              <a:cxn ang="0">
                <a:pos x="36" y="137"/>
              </a:cxn>
              <a:cxn ang="0">
                <a:pos x="44" y="143"/>
              </a:cxn>
              <a:cxn ang="0">
                <a:pos x="55" y="145"/>
              </a:cxn>
              <a:cxn ang="0">
                <a:pos x="66" y="124"/>
              </a:cxn>
              <a:cxn ang="0">
                <a:pos x="83" y="116"/>
              </a:cxn>
              <a:cxn ang="0">
                <a:pos x="87" y="104"/>
              </a:cxn>
              <a:cxn ang="0">
                <a:pos x="91" y="96"/>
              </a:cxn>
              <a:cxn ang="0">
                <a:pos x="112" y="90"/>
              </a:cxn>
              <a:cxn ang="0">
                <a:pos x="128" y="86"/>
              </a:cxn>
              <a:cxn ang="0">
                <a:pos x="140" y="82"/>
              </a:cxn>
              <a:cxn ang="0">
                <a:pos x="146" y="75"/>
              </a:cxn>
            </a:cxnLst>
            <a:rect l="0" t="0" r="r" b="b"/>
            <a:pathLst>
              <a:path w="148" h="146">
                <a:moveTo>
                  <a:pt x="148" y="71"/>
                </a:moveTo>
                <a:lnTo>
                  <a:pt x="146" y="67"/>
                </a:lnTo>
                <a:lnTo>
                  <a:pt x="145" y="56"/>
                </a:lnTo>
                <a:lnTo>
                  <a:pt x="141" y="44"/>
                </a:lnTo>
                <a:lnTo>
                  <a:pt x="135" y="36"/>
                </a:lnTo>
                <a:lnTo>
                  <a:pt x="129" y="33"/>
                </a:lnTo>
                <a:lnTo>
                  <a:pt x="125" y="33"/>
                </a:lnTo>
                <a:lnTo>
                  <a:pt x="120" y="35"/>
                </a:lnTo>
                <a:lnTo>
                  <a:pt x="115" y="32"/>
                </a:lnTo>
                <a:lnTo>
                  <a:pt x="111" y="26"/>
                </a:lnTo>
                <a:lnTo>
                  <a:pt x="108" y="20"/>
                </a:lnTo>
                <a:lnTo>
                  <a:pt x="104" y="14"/>
                </a:lnTo>
                <a:lnTo>
                  <a:pt x="95" y="12"/>
                </a:lnTo>
                <a:lnTo>
                  <a:pt x="88" y="10"/>
                </a:lnTo>
                <a:lnTo>
                  <a:pt x="82" y="9"/>
                </a:lnTo>
                <a:lnTo>
                  <a:pt x="77" y="7"/>
                </a:lnTo>
                <a:lnTo>
                  <a:pt x="73" y="3"/>
                </a:lnTo>
                <a:lnTo>
                  <a:pt x="68" y="1"/>
                </a:lnTo>
                <a:lnTo>
                  <a:pt x="65" y="0"/>
                </a:lnTo>
                <a:lnTo>
                  <a:pt x="62" y="0"/>
                </a:lnTo>
                <a:lnTo>
                  <a:pt x="60" y="2"/>
                </a:lnTo>
                <a:lnTo>
                  <a:pt x="58" y="8"/>
                </a:lnTo>
                <a:lnTo>
                  <a:pt x="58" y="15"/>
                </a:lnTo>
                <a:lnTo>
                  <a:pt x="57" y="20"/>
                </a:lnTo>
                <a:lnTo>
                  <a:pt x="55" y="24"/>
                </a:lnTo>
                <a:lnTo>
                  <a:pt x="50" y="31"/>
                </a:lnTo>
                <a:lnTo>
                  <a:pt x="42" y="40"/>
                </a:lnTo>
                <a:lnTo>
                  <a:pt x="32" y="50"/>
                </a:lnTo>
                <a:lnTo>
                  <a:pt x="27" y="55"/>
                </a:lnTo>
                <a:lnTo>
                  <a:pt x="20" y="62"/>
                </a:lnTo>
                <a:lnTo>
                  <a:pt x="11" y="71"/>
                </a:lnTo>
                <a:lnTo>
                  <a:pt x="3" y="82"/>
                </a:lnTo>
                <a:lnTo>
                  <a:pt x="0" y="90"/>
                </a:lnTo>
                <a:lnTo>
                  <a:pt x="3" y="91"/>
                </a:lnTo>
                <a:lnTo>
                  <a:pt x="4" y="91"/>
                </a:lnTo>
                <a:lnTo>
                  <a:pt x="6" y="94"/>
                </a:lnTo>
                <a:lnTo>
                  <a:pt x="11" y="107"/>
                </a:lnTo>
                <a:lnTo>
                  <a:pt x="14" y="123"/>
                </a:lnTo>
                <a:lnTo>
                  <a:pt x="14" y="136"/>
                </a:lnTo>
                <a:lnTo>
                  <a:pt x="15" y="144"/>
                </a:lnTo>
                <a:lnTo>
                  <a:pt x="20" y="146"/>
                </a:lnTo>
                <a:lnTo>
                  <a:pt x="27" y="143"/>
                </a:lnTo>
                <a:lnTo>
                  <a:pt x="32" y="139"/>
                </a:lnTo>
                <a:lnTo>
                  <a:pt x="36" y="137"/>
                </a:lnTo>
                <a:lnTo>
                  <a:pt x="39" y="138"/>
                </a:lnTo>
                <a:lnTo>
                  <a:pt x="44" y="143"/>
                </a:lnTo>
                <a:lnTo>
                  <a:pt x="50" y="146"/>
                </a:lnTo>
                <a:lnTo>
                  <a:pt x="55" y="145"/>
                </a:lnTo>
                <a:lnTo>
                  <a:pt x="60" y="135"/>
                </a:lnTo>
                <a:lnTo>
                  <a:pt x="66" y="124"/>
                </a:lnTo>
                <a:lnTo>
                  <a:pt x="75" y="119"/>
                </a:lnTo>
                <a:lnTo>
                  <a:pt x="83" y="116"/>
                </a:lnTo>
                <a:lnTo>
                  <a:pt x="87" y="111"/>
                </a:lnTo>
                <a:lnTo>
                  <a:pt x="87" y="104"/>
                </a:lnTo>
                <a:lnTo>
                  <a:pt x="87" y="99"/>
                </a:lnTo>
                <a:lnTo>
                  <a:pt x="91" y="96"/>
                </a:lnTo>
                <a:lnTo>
                  <a:pt x="104" y="92"/>
                </a:lnTo>
                <a:lnTo>
                  <a:pt x="112" y="90"/>
                </a:lnTo>
                <a:lnTo>
                  <a:pt x="120" y="89"/>
                </a:lnTo>
                <a:lnTo>
                  <a:pt x="128" y="86"/>
                </a:lnTo>
                <a:lnTo>
                  <a:pt x="135" y="84"/>
                </a:lnTo>
                <a:lnTo>
                  <a:pt x="140" y="82"/>
                </a:lnTo>
                <a:lnTo>
                  <a:pt x="144" y="78"/>
                </a:lnTo>
                <a:lnTo>
                  <a:pt x="146" y="75"/>
                </a:lnTo>
                <a:lnTo>
                  <a:pt x="148" y="71"/>
                </a:lnTo>
                <a:close/>
              </a:path>
            </a:pathLst>
          </a:custGeom>
          <a:solidFill>
            <a:schemeClr val="bg1"/>
          </a:solidFill>
          <a:ln w="9525">
            <a:solidFill>
              <a:schemeClr val="bg2"/>
            </a:solidFill>
            <a:round/>
            <a:headEnd/>
            <a:tailEnd/>
          </a:ln>
        </p:spPr>
        <p:txBody>
          <a:bodyPr/>
          <a:lstStyle/>
          <a:p>
            <a:endParaRPr lang="en-US"/>
          </a:p>
        </p:txBody>
      </p:sp>
      <p:sp>
        <p:nvSpPr>
          <p:cNvPr id="169" name="Freeform 433"/>
          <p:cNvSpPr>
            <a:spLocks/>
          </p:cNvSpPr>
          <p:nvPr/>
        </p:nvSpPr>
        <p:spPr bwMode="auto">
          <a:xfrm>
            <a:off x="1831975" y="1970088"/>
            <a:ext cx="144463" cy="93662"/>
          </a:xfrm>
          <a:custGeom>
            <a:avLst/>
            <a:gdLst/>
            <a:ahLst/>
            <a:cxnLst>
              <a:cxn ang="0">
                <a:pos x="104" y="4"/>
              </a:cxn>
              <a:cxn ang="0">
                <a:pos x="103" y="23"/>
              </a:cxn>
              <a:cxn ang="0">
                <a:pos x="101" y="35"/>
              </a:cxn>
              <a:cxn ang="0">
                <a:pos x="102" y="44"/>
              </a:cxn>
              <a:cxn ang="0">
                <a:pos x="111" y="43"/>
              </a:cxn>
              <a:cxn ang="0">
                <a:pos x="115" y="34"/>
              </a:cxn>
              <a:cxn ang="0">
                <a:pos x="128" y="42"/>
              </a:cxn>
              <a:cxn ang="0">
                <a:pos x="133" y="49"/>
              </a:cxn>
              <a:cxn ang="0">
                <a:pos x="132" y="60"/>
              </a:cxn>
              <a:cxn ang="0">
                <a:pos x="131" y="66"/>
              </a:cxn>
              <a:cxn ang="0">
                <a:pos x="123" y="78"/>
              </a:cxn>
              <a:cxn ang="0">
                <a:pos x="116" y="84"/>
              </a:cxn>
              <a:cxn ang="0">
                <a:pos x="96" y="81"/>
              </a:cxn>
              <a:cxn ang="0">
                <a:pos x="83" y="77"/>
              </a:cxn>
              <a:cxn ang="0">
                <a:pos x="76" y="83"/>
              </a:cxn>
              <a:cxn ang="0">
                <a:pos x="68" y="88"/>
              </a:cxn>
              <a:cxn ang="0">
                <a:pos x="54" y="91"/>
              </a:cxn>
              <a:cxn ang="0">
                <a:pos x="45" y="91"/>
              </a:cxn>
              <a:cxn ang="0">
                <a:pos x="32" y="89"/>
              </a:cxn>
              <a:cxn ang="0">
                <a:pos x="18" y="82"/>
              </a:cxn>
              <a:cxn ang="0">
                <a:pos x="25" y="77"/>
              </a:cxn>
              <a:cxn ang="0">
                <a:pos x="38" y="77"/>
              </a:cxn>
              <a:cxn ang="0">
                <a:pos x="48" y="70"/>
              </a:cxn>
              <a:cxn ang="0">
                <a:pos x="48" y="60"/>
              </a:cxn>
              <a:cxn ang="0">
                <a:pos x="35" y="65"/>
              </a:cxn>
              <a:cxn ang="0">
                <a:pos x="27" y="67"/>
              </a:cxn>
              <a:cxn ang="0">
                <a:pos x="14" y="57"/>
              </a:cxn>
              <a:cxn ang="0">
                <a:pos x="4" y="51"/>
              </a:cxn>
              <a:cxn ang="0">
                <a:pos x="0" y="42"/>
              </a:cxn>
              <a:cxn ang="0">
                <a:pos x="2" y="35"/>
              </a:cxn>
              <a:cxn ang="0">
                <a:pos x="12" y="25"/>
              </a:cxn>
              <a:cxn ang="0">
                <a:pos x="15" y="20"/>
              </a:cxn>
              <a:cxn ang="0">
                <a:pos x="23" y="7"/>
              </a:cxn>
              <a:cxn ang="0">
                <a:pos x="28" y="1"/>
              </a:cxn>
              <a:cxn ang="0">
                <a:pos x="41" y="0"/>
              </a:cxn>
              <a:cxn ang="0">
                <a:pos x="46" y="5"/>
              </a:cxn>
              <a:cxn ang="0">
                <a:pos x="46" y="13"/>
              </a:cxn>
              <a:cxn ang="0">
                <a:pos x="55" y="19"/>
              </a:cxn>
              <a:cxn ang="0">
                <a:pos x="56" y="28"/>
              </a:cxn>
              <a:cxn ang="0">
                <a:pos x="65" y="35"/>
              </a:cxn>
              <a:cxn ang="0">
                <a:pos x="68" y="44"/>
              </a:cxn>
              <a:cxn ang="0">
                <a:pos x="70" y="50"/>
              </a:cxn>
              <a:cxn ang="0">
                <a:pos x="80" y="55"/>
              </a:cxn>
              <a:cxn ang="0">
                <a:pos x="90" y="59"/>
              </a:cxn>
              <a:cxn ang="0">
                <a:pos x="91" y="47"/>
              </a:cxn>
              <a:cxn ang="0">
                <a:pos x="91" y="37"/>
              </a:cxn>
              <a:cxn ang="0">
                <a:pos x="88" y="30"/>
              </a:cxn>
              <a:cxn ang="0">
                <a:pos x="85" y="29"/>
              </a:cxn>
              <a:cxn ang="0">
                <a:pos x="84" y="19"/>
              </a:cxn>
              <a:cxn ang="0">
                <a:pos x="85" y="11"/>
              </a:cxn>
              <a:cxn ang="0">
                <a:pos x="94" y="6"/>
              </a:cxn>
              <a:cxn ang="0">
                <a:pos x="103" y="1"/>
              </a:cxn>
            </a:cxnLst>
            <a:rect l="0" t="0" r="r" b="b"/>
            <a:pathLst>
              <a:path w="133" h="91">
                <a:moveTo>
                  <a:pt x="104" y="0"/>
                </a:moveTo>
                <a:lnTo>
                  <a:pt x="104" y="4"/>
                </a:lnTo>
                <a:lnTo>
                  <a:pt x="103" y="13"/>
                </a:lnTo>
                <a:lnTo>
                  <a:pt x="103" y="23"/>
                </a:lnTo>
                <a:lnTo>
                  <a:pt x="102" y="30"/>
                </a:lnTo>
                <a:lnTo>
                  <a:pt x="101" y="35"/>
                </a:lnTo>
                <a:lnTo>
                  <a:pt x="101" y="39"/>
                </a:lnTo>
                <a:lnTo>
                  <a:pt x="102" y="44"/>
                </a:lnTo>
                <a:lnTo>
                  <a:pt x="107" y="46"/>
                </a:lnTo>
                <a:lnTo>
                  <a:pt x="111" y="43"/>
                </a:lnTo>
                <a:lnTo>
                  <a:pt x="113" y="37"/>
                </a:lnTo>
                <a:lnTo>
                  <a:pt x="115" y="34"/>
                </a:lnTo>
                <a:lnTo>
                  <a:pt x="121" y="36"/>
                </a:lnTo>
                <a:lnTo>
                  <a:pt x="128" y="42"/>
                </a:lnTo>
                <a:lnTo>
                  <a:pt x="132" y="45"/>
                </a:lnTo>
                <a:lnTo>
                  <a:pt x="133" y="49"/>
                </a:lnTo>
                <a:lnTo>
                  <a:pt x="132" y="54"/>
                </a:lnTo>
                <a:lnTo>
                  <a:pt x="132" y="60"/>
                </a:lnTo>
                <a:lnTo>
                  <a:pt x="132" y="62"/>
                </a:lnTo>
                <a:lnTo>
                  <a:pt x="131" y="66"/>
                </a:lnTo>
                <a:lnTo>
                  <a:pt x="128" y="72"/>
                </a:lnTo>
                <a:lnTo>
                  <a:pt x="123" y="78"/>
                </a:lnTo>
                <a:lnTo>
                  <a:pt x="121" y="82"/>
                </a:lnTo>
                <a:lnTo>
                  <a:pt x="116" y="84"/>
                </a:lnTo>
                <a:lnTo>
                  <a:pt x="107" y="83"/>
                </a:lnTo>
                <a:lnTo>
                  <a:pt x="96" y="81"/>
                </a:lnTo>
                <a:lnTo>
                  <a:pt x="88" y="78"/>
                </a:lnTo>
                <a:lnTo>
                  <a:pt x="83" y="77"/>
                </a:lnTo>
                <a:lnTo>
                  <a:pt x="79" y="80"/>
                </a:lnTo>
                <a:lnTo>
                  <a:pt x="76" y="83"/>
                </a:lnTo>
                <a:lnTo>
                  <a:pt x="72" y="85"/>
                </a:lnTo>
                <a:lnTo>
                  <a:pt x="68" y="88"/>
                </a:lnTo>
                <a:lnTo>
                  <a:pt x="61" y="90"/>
                </a:lnTo>
                <a:lnTo>
                  <a:pt x="54" y="91"/>
                </a:lnTo>
                <a:lnTo>
                  <a:pt x="49" y="91"/>
                </a:lnTo>
                <a:lnTo>
                  <a:pt x="45" y="91"/>
                </a:lnTo>
                <a:lnTo>
                  <a:pt x="39" y="91"/>
                </a:lnTo>
                <a:lnTo>
                  <a:pt x="32" y="89"/>
                </a:lnTo>
                <a:lnTo>
                  <a:pt x="24" y="85"/>
                </a:lnTo>
                <a:lnTo>
                  <a:pt x="18" y="82"/>
                </a:lnTo>
                <a:lnTo>
                  <a:pt x="19" y="78"/>
                </a:lnTo>
                <a:lnTo>
                  <a:pt x="25" y="77"/>
                </a:lnTo>
                <a:lnTo>
                  <a:pt x="32" y="77"/>
                </a:lnTo>
                <a:lnTo>
                  <a:pt x="38" y="77"/>
                </a:lnTo>
                <a:lnTo>
                  <a:pt x="43" y="75"/>
                </a:lnTo>
                <a:lnTo>
                  <a:pt x="48" y="70"/>
                </a:lnTo>
                <a:lnTo>
                  <a:pt x="49" y="64"/>
                </a:lnTo>
                <a:lnTo>
                  <a:pt x="48" y="60"/>
                </a:lnTo>
                <a:lnTo>
                  <a:pt x="42" y="60"/>
                </a:lnTo>
                <a:lnTo>
                  <a:pt x="35" y="65"/>
                </a:lnTo>
                <a:lnTo>
                  <a:pt x="32" y="67"/>
                </a:lnTo>
                <a:lnTo>
                  <a:pt x="27" y="67"/>
                </a:lnTo>
                <a:lnTo>
                  <a:pt x="20" y="62"/>
                </a:lnTo>
                <a:lnTo>
                  <a:pt x="14" y="57"/>
                </a:lnTo>
                <a:lnTo>
                  <a:pt x="8" y="53"/>
                </a:lnTo>
                <a:lnTo>
                  <a:pt x="4" y="51"/>
                </a:lnTo>
                <a:lnTo>
                  <a:pt x="2" y="46"/>
                </a:lnTo>
                <a:lnTo>
                  <a:pt x="0" y="42"/>
                </a:lnTo>
                <a:lnTo>
                  <a:pt x="0" y="38"/>
                </a:lnTo>
                <a:lnTo>
                  <a:pt x="2" y="35"/>
                </a:lnTo>
                <a:lnTo>
                  <a:pt x="8" y="30"/>
                </a:lnTo>
                <a:lnTo>
                  <a:pt x="12" y="25"/>
                </a:lnTo>
                <a:lnTo>
                  <a:pt x="14" y="22"/>
                </a:lnTo>
                <a:lnTo>
                  <a:pt x="15" y="20"/>
                </a:lnTo>
                <a:lnTo>
                  <a:pt x="18" y="14"/>
                </a:lnTo>
                <a:lnTo>
                  <a:pt x="23" y="7"/>
                </a:lnTo>
                <a:lnTo>
                  <a:pt x="25" y="4"/>
                </a:lnTo>
                <a:lnTo>
                  <a:pt x="28" y="1"/>
                </a:lnTo>
                <a:lnTo>
                  <a:pt x="34" y="0"/>
                </a:lnTo>
                <a:lnTo>
                  <a:pt x="41" y="0"/>
                </a:lnTo>
                <a:lnTo>
                  <a:pt x="45" y="2"/>
                </a:lnTo>
                <a:lnTo>
                  <a:pt x="46" y="5"/>
                </a:lnTo>
                <a:lnTo>
                  <a:pt x="45" y="8"/>
                </a:lnTo>
                <a:lnTo>
                  <a:pt x="46" y="13"/>
                </a:lnTo>
                <a:lnTo>
                  <a:pt x="50" y="15"/>
                </a:lnTo>
                <a:lnTo>
                  <a:pt x="55" y="19"/>
                </a:lnTo>
                <a:lnTo>
                  <a:pt x="56" y="23"/>
                </a:lnTo>
                <a:lnTo>
                  <a:pt x="56" y="28"/>
                </a:lnTo>
                <a:lnTo>
                  <a:pt x="61" y="31"/>
                </a:lnTo>
                <a:lnTo>
                  <a:pt x="65" y="35"/>
                </a:lnTo>
                <a:lnTo>
                  <a:pt x="68" y="39"/>
                </a:lnTo>
                <a:lnTo>
                  <a:pt x="68" y="44"/>
                </a:lnTo>
                <a:lnTo>
                  <a:pt x="68" y="47"/>
                </a:lnTo>
                <a:lnTo>
                  <a:pt x="70" y="50"/>
                </a:lnTo>
                <a:lnTo>
                  <a:pt x="75" y="52"/>
                </a:lnTo>
                <a:lnTo>
                  <a:pt x="80" y="55"/>
                </a:lnTo>
                <a:lnTo>
                  <a:pt x="86" y="59"/>
                </a:lnTo>
                <a:lnTo>
                  <a:pt x="90" y="59"/>
                </a:lnTo>
                <a:lnTo>
                  <a:pt x="91" y="54"/>
                </a:lnTo>
                <a:lnTo>
                  <a:pt x="91" y="47"/>
                </a:lnTo>
                <a:lnTo>
                  <a:pt x="91" y="42"/>
                </a:lnTo>
                <a:lnTo>
                  <a:pt x="91" y="37"/>
                </a:lnTo>
                <a:lnTo>
                  <a:pt x="91" y="32"/>
                </a:lnTo>
                <a:lnTo>
                  <a:pt x="88" y="30"/>
                </a:lnTo>
                <a:lnTo>
                  <a:pt x="86" y="30"/>
                </a:lnTo>
                <a:lnTo>
                  <a:pt x="85" y="29"/>
                </a:lnTo>
                <a:lnTo>
                  <a:pt x="84" y="24"/>
                </a:lnTo>
                <a:lnTo>
                  <a:pt x="84" y="19"/>
                </a:lnTo>
                <a:lnTo>
                  <a:pt x="84" y="14"/>
                </a:lnTo>
                <a:lnTo>
                  <a:pt x="85" y="11"/>
                </a:lnTo>
                <a:lnTo>
                  <a:pt x="88" y="8"/>
                </a:lnTo>
                <a:lnTo>
                  <a:pt x="94" y="6"/>
                </a:lnTo>
                <a:lnTo>
                  <a:pt x="99" y="4"/>
                </a:lnTo>
                <a:lnTo>
                  <a:pt x="103" y="1"/>
                </a:lnTo>
                <a:lnTo>
                  <a:pt x="104" y="0"/>
                </a:lnTo>
                <a:close/>
              </a:path>
            </a:pathLst>
          </a:custGeom>
          <a:solidFill>
            <a:schemeClr val="bg1"/>
          </a:solidFill>
          <a:ln w="9525">
            <a:solidFill>
              <a:schemeClr val="bg2"/>
            </a:solidFill>
            <a:round/>
            <a:headEnd/>
            <a:tailEnd/>
          </a:ln>
        </p:spPr>
        <p:txBody>
          <a:bodyPr/>
          <a:lstStyle/>
          <a:p>
            <a:endParaRPr lang="en-US"/>
          </a:p>
        </p:txBody>
      </p:sp>
      <p:sp>
        <p:nvSpPr>
          <p:cNvPr id="170" name="Freeform 434"/>
          <p:cNvSpPr>
            <a:spLocks/>
          </p:cNvSpPr>
          <p:nvPr/>
        </p:nvSpPr>
        <p:spPr bwMode="auto">
          <a:xfrm>
            <a:off x="1771650" y="1920875"/>
            <a:ext cx="109538" cy="61913"/>
          </a:xfrm>
          <a:custGeom>
            <a:avLst/>
            <a:gdLst/>
            <a:ahLst/>
            <a:cxnLst>
              <a:cxn ang="0">
                <a:pos x="76" y="40"/>
              </a:cxn>
              <a:cxn ang="0">
                <a:pos x="75" y="41"/>
              </a:cxn>
              <a:cxn ang="0">
                <a:pos x="72" y="45"/>
              </a:cxn>
              <a:cxn ang="0">
                <a:pos x="68" y="46"/>
              </a:cxn>
              <a:cxn ang="0">
                <a:pos x="66" y="42"/>
              </a:cxn>
              <a:cxn ang="0">
                <a:pos x="64" y="35"/>
              </a:cxn>
              <a:cxn ang="0">
                <a:pos x="61" y="30"/>
              </a:cxn>
              <a:cxn ang="0">
                <a:pos x="58" y="27"/>
              </a:cxn>
              <a:cxn ang="0">
                <a:pos x="56" y="31"/>
              </a:cxn>
              <a:cxn ang="0">
                <a:pos x="55" y="38"/>
              </a:cxn>
              <a:cxn ang="0">
                <a:pos x="55" y="44"/>
              </a:cxn>
              <a:cxn ang="0">
                <a:pos x="53" y="47"/>
              </a:cxn>
              <a:cxn ang="0">
                <a:pos x="48" y="47"/>
              </a:cxn>
              <a:cxn ang="0">
                <a:pos x="42" y="47"/>
              </a:cxn>
              <a:cxn ang="0">
                <a:pos x="38" y="52"/>
              </a:cxn>
              <a:cxn ang="0">
                <a:pos x="38" y="57"/>
              </a:cxn>
              <a:cxn ang="0">
                <a:pos x="38" y="60"/>
              </a:cxn>
              <a:cxn ang="0">
                <a:pos x="37" y="57"/>
              </a:cxn>
              <a:cxn ang="0">
                <a:pos x="33" y="54"/>
              </a:cxn>
              <a:cxn ang="0">
                <a:pos x="27" y="50"/>
              </a:cxn>
              <a:cxn ang="0">
                <a:pos x="22" y="48"/>
              </a:cxn>
              <a:cxn ang="0">
                <a:pos x="15" y="48"/>
              </a:cxn>
              <a:cxn ang="0">
                <a:pos x="6" y="48"/>
              </a:cxn>
              <a:cxn ang="0">
                <a:pos x="0" y="46"/>
              </a:cxn>
              <a:cxn ang="0">
                <a:pos x="4" y="40"/>
              </a:cxn>
              <a:cxn ang="0">
                <a:pos x="11" y="34"/>
              </a:cxn>
              <a:cxn ang="0">
                <a:pos x="17" y="30"/>
              </a:cxn>
              <a:cxn ang="0">
                <a:pos x="23" y="25"/>
              </a:cxn>
              <a:cxn ang="0">
                <a:pos x="35" y="19"/>
              </a:cxn>
              <a:cxn ang="0">
                <a:pos x="46" y="12"/>
              </a:cxn>
              <a:cxn ang="0">
                <a:pos x="55" y="7"/>
              </a:cxn>
              <a:cxn ang="0">
                <a:pos x="60" y="2"/>
              </a:cxn>
              <a:cxn ang="0">
                <a:pos x="68" y="0"/>
              </a:cxn>
              <a:cxn ang="0">
                <a:pos x="76" y="0"/>
              </a:cxn>
              <a:cxn ang="0">
                <a:pos x="80" y="0"/>
              </a:cxn>
              <a:cxn ang="0">
                <a:pos x="83" y="0"/>
              </a:cxn>
              <a:cxn ang="0">
                <a:pos x="87" y="0"/>
              </a:cxn>
              <a:cxn ang="0">
                <a:pos x="93" y="0"/>
              </a:cxn>
              <a:cxn ang="0">
                <a:pos x="98" y="2"/>
              </a:cxn>
              <a:cxn ang="0">
                <a:pos x="102" y="6"/>
              </a:cxn>
              <a:cxn ang="0">
                <a:pos x="99" y="10"/>
              </a:cxn>
              <a:cxn ang="0">
                <a:pos x="95" y="15"/>
              </a:cxn>
              <a:cxn ang="0">
                <a:pos x="93" y="17"/>
              </a:cxn>
              <a:cxn ang="0">
                <a:pos x="93" y="19"/>
              </a:cxn>
              <a:cxn ang="0">
                <a:pos x="91" y="24"/>
              </a:cxn>
              <a:cxn ang="0">
                <a:pos x="89" y="31"/>
              </a:cxn>
              <a:cxn ang="0">
                <a:pos x="86" y="35"/>
              </a:cxn>
              <a:cxn ang="0">
                <a:pos x="81" y="39"/>
              </a:cxn>
              <a:cxn ang="0">
                <a:pos x="76" y="40"/>
              </a:cxn>
            </a:cxnLst>
            <a:rect l="0" t="0" r="r" b="b"/>
            <a:pathLst>
              <a:path w="102" h="60">
                <a:moveTo>
                  <a:pt x="76" y="40"/>
                </a:moveTo>
                <a:lnTo>
                  <a:pt x="75" y="41"/>
                </a:lnTo>
                <a:lnTo>
                  <a:pt x="72" y="45"/>
                </a:lnTo>
                <a:lnTo>
                  <a:pt x="68" y="46"/>
                </a:lnTo>
                <a:lnTo>
                  <a:pt x="66" y="42"/>
                </a:lnTo>
                <a:lnTo>
                  <a:pt x="64" y="35"/>
                </a:lnTo>
                <a:lnTo>
                  <a:pt x="61" y="30"/>
                </a:lnTo>
                <a:lnTo>
                  <a:pt x="58" y="27"/>
                </a:lnTo>
                <a:lnTo>
                  <a:pt x="56" y="31"/>
                </a:lnTo>
                <a:lnTo>
                  <a:pt x="55" y="38"/>
                </a:lnTo>
                <a:lnTo>
                  <a:pt x="55" y="44"/>
                </a:lnTo>
                <a:lnTo>
                  <a:pt x="53" y="47"/>
                </a:lnTo>
                <a:lnTo>
                  <a:pt x="48" y="47"/>
                </a:lnTo>
                <a:lnTo>
                  <a:pt x="42" y="47"/>
                </a:lnTo>
                <a:lnTo>
                  <a:pt x="38" y="52"/>
                </a:lnTo>
                <a:lnTo>
                  <a:pt x="38" y="57"/>
                </a:lnTo>
                <a:lnTo>
                  <a:pt x="38" y="60"/>
                </a:lnTo>
                <a:lnTo>
                  <a:pt x="37" y="57"/>
                </a:lnTo>
                <a:lnTo>
                  <a:pt x="33" y="54"/>
                </a:lnTo>
                <a:lnTo>
                  <a:pt x="27" y="50"/>
                </a:lnTo>
                <a:lnTo>
                  <a:pt x="22" y="48"/>
                </a:lnTo>
                <a:lnTo>
                  <a:pt x="15" y="48"/>
                </a:lnTo>
                <a:lnTo>
                  <a:pt x="6" y="48"/>
                </a:lnTo>
                <a:lnTo>
                  <a:pt x="0" y="46"/>
                </a:lnTo>
                <a:lnTo>
                  <a:pt x="4" y="40"/>
                </a:lnTo>
                <a:lnTo>
                  <a:pt x="11" y="34"/>
                </a:lnTo>
                <a:lnTo>
                  <a:pt x="17" y="30"/>
                </a:lnTo>
                <a:lnTo>
                  <a:pt x="23" y="25"/>
                </a:lnTo>
                <a:lnTo>
                  <a:pt x="35" y="19"/>
                </a:lnTo>
                <a:lnTo>
                  <a:pt x="46" y="12"/>
                </a:lnTo>
                <a:lnTo>
                  <a:pt x="55" y="7"/>
                </a:lnTo>
                <a:lnTo>
                  <a:pt x="60" y="2"/>
                </a:lnTo>
                <a:lnTo>
                  <a:pt x="68" y="0"/>
                </a:lnTo>
                <a:lnTo>
                  <a:pt x="76" y="0"/>
                </a:lnTo>
                <a:lnTo>
                  <a:pt x="80" y="0"/>
                </a:lnTo>
                <a:lnTo>
                  <a:pt x="83" y="0"/>
                </a:lnTo>
                <a:lnTo>
                  <a:pt x="87" y="0"/>
                </a:lnTo>
                <a:lnTo>
                  <a:pt x="93" y="0"/>
                </a:lnTo>
                <a:lnTo>
                  <a:pt x="98" y="2"/>
                </a:lnTo>
                <a:lnTo>
                  <a:pt x="102" y="6"/>
                </a:lnTo>
                <a:lnTo>
                  <a:pt x="99" y="10"/>
                </a:lnTo>
                <a:lnTo>
                  <a:pt x="95" y="15"/>
                </a:lnTo>
                <a:lnTo>
                  <a:pt x="93" y="17"/>
                </a:lnTo>
                <a:lnTo>
                  <a:pt x="93" y="19"/>
                </a:lnTo>
                <a:lnTo>
                  <a:pt x="91" y="24"/>
                </a:lnTo>
                <a:lnTo>
                  <a:pt x="89" y="31"/>
                </a:lnTo>
                <a:lnTo>
                  <a:pt x="86" y="35"/>
                </a:lnTo>
                <a:lnTo>
                  <a:pt x="81" y="39"/>
                </a:lnTo>
                <a:lnTo>
                  <a:pt x="76" y="40"/>
                </a:lnTo>
                <a:close/>
              </a:path>
            </a:pathLst>
          </a:custGeom>
          <a:solidFill>
            <a:schemeClr val="bg1"/>
          </a:solidFill>
          <a:ln w="9525">
            <a:solidFill>
              <a:schemeClr val="bg2"/>
            </a:solidFill>
            <a:round/>
            <a:headEnd/>
            <a:tailEnd/>
          </a:ln>
        </p:spPr>
        <p:txBody>
          <a:bodyPr/>
          <a:lstStyle/>
          <a:p>
            <a:endParaRPr lang="en-US"/>
          </a:p>
        </p:txBody>
      </p:sp>
      <p:sp>
        <p:nvSpPr>
          <p:cNvPr id="171" name="Freeform 435"/>
          <p:cNvSpPr>
            <a:spLocks/>
          </p:cNvSpPr>
          <p:nvPr/>
        </p:nvSpPr>
        <p:spPr bwMode="auto">
          <a:xfrm>
            <a:off x="1987550" y="1982788"/>
            <a:ext cx="92075" cy="80962"/>
          </a:xfrm>
          <a:custGeom>
            <a:avLst/>
            <a:gdLst/>
            <a:ahLst/>
            <a:cxnLst>
              <a:cxn ang="0">
                <a:pos x="17" y="12"/>
              </a:cxn>
              <a:cxn ang="0">
                <a:pos x="3" y="0"/>
              </a:cxn>
              <a:cxn ang="0">
                <a:pos x="1" y="9"/>
              </a:cxn>
              <a:cxn ang="0">
                <a:pos x="3" y="22"/>
              </a:cxn>
              <a:cxn ang="0">
                <a:pos x="5" y="33"/>
              </a:cxn>
              <a:cxn ang="0">
                <a:pos x="11" y="41"/>
              </a:cxn>
              <a:cxn ang="0">
                <a:pos x="18" y="42"/>
              </a:cxn>
              <a:cxn ang="0">
                <a:pos x="24" y="43"/>
              </a:cxn>
              <a:cxn ang="0">
                <a:pos x="20" y="52"/>
              </a:cxn>
              <a:cxn ang="0">
                <a:pos x="24" y="54"/>
              </a:cxn>
              <a:cxn ang="0">
                <a:pos x="38" y="53"/>
              </a:cxn>
              <a:cxn ang="0">
                <a:pos x="42" y="54"/>
              </a:cxn>
              <a:cxn ang="0">
                <a:pos x="40" y="65"/>
              </a:cxn>
              <a:cxn ang="0">
                <a:pos x="38" y="79"/>
              </a:cxn>
              <a:cxn ang="0">
                <a:pos x="54" y="77"/>
              </a:cxn>
              <a:cxn ang="0">
                <a:pos x="72" y="66"/>
              </a:cxn>
              <a:cxn ang="0">
                <a:pos x="75" y="62"/>
              </a:cxn>
              <a:cxn ang="0">
                <a:pos x="72" y="54"/>
              </a:cxn>
              <a:cxn ang="0">
                <a:pos x="79" y="56"/>
              </a:cxn>
              <a:cxn ang="0">
                <a:pos x="86" y="57"/>
              </a:cxn>
              <a:cxn ang="0">
                <a:pos x="77" y="42"/>
              </a:cxn>
              <a:cxn ang="0">
                <a:pos x="71" y="37"/>
              </a:cxn>
              <a:cxn ang="0">
                <a:pos x="76" y="22"/>
              </a:cxn>
              <a:cxn ang="0">
                <a:pos x="76" y="9"/>
              </a:cxn>
              <a:cxn ang="0">
                <a:pos x="65" y="8"/>
              </a:cxn>
              <a:cxn ang="0">
                <a:pos x="63" y="12"/>
              </a:cxn>
              <a:cxn ang="0">
                <a:pos x="55" y="8"/>
              </a:cxn>
              <a:cxn ang="0">
                <a:pos x="47" y="2"/>
              </a:cxn>
              <a:cxn ang="0">
                <a:pos x="45" y="7"/>
              </a:cxn>
              <a:cxn ang="0">
                <a:pos x="48" y="13"/>
              </a:cxn>
              <a:cxn ang="0">
                <a:pos x="43" y="15"/>
              </a:cxn>
              <a:cxn ang="0">
                <a:pos x="35" y="9"/>
              </a:cxn>
              <a:cxn ang="0">
                <a:pos x="28" y="15"/>
              </a:cxn>
              <a:cxn ang="0">
                <a:pos x="22" y="16"/>
              </a:cxn>
            </a:cxnLst>
            <a:rect l="0" t="0" r="r" b="b"/>
            <a:pathLst>
              <a:path w="86" h="80">
                <a:moveTo>
                  <a:pt x="20" y="16"/>
                </a:moveTo>
                <a:lnTo>
                  <a:pt x="17" y="12"/>
                </a:lnTo>
                <a:lnTo>
                  <a:pt x="10" y="5"/>
                </a:lnTo>
                <a:lnTo>
                  <a:pt x="3" y="0"/>
                </a:lnTo>
                <a:lnTo>
                  <a:pt x="0" y="2"/>
                </a:lnTo>
                <a:lnTo>
                  <a:pt x="1" y="9"/>
                </a:lnTo>
                <a:lnTo>
                  <a:pt x="2" y="15"/>
                </a:lnTo>
                <a:lnTo>
                  <a:pt x="3" y="22"/>
                </a:lnTo>
                <a:lnTo>
                  <a:pt x="4" y="27"/>
                </a:lnTo>
                <a:lnTo>
                  <a:pt x="5" y="33"/>
                </a:lnTo>
                <a:lnTo>
                  <a:pt x="8" y="38"/>
                </a:lnTo>
                <a:lnTo>
                  <a:pt x="11" y="41"/>
                </a:lnTo>
                <a:lnTo>
                  <a:pt x="15" y="42"/>
                </a:lnTo>
                <a:lnTo>
                  <a:pt x="18" y="42"/>
                </a:lnTo>
                <a:lnTo>
                  <a:pt x="22" y="42"/>
                </a:lnTo>
                <a:lnTo>
                  <a:pt x="24" y="43"/>
                </a:lnTo>
                <a:lnTo>
                  <a:pt x="23" y="47"/>
                </a:lnTo>
                <a:lnTo>
                  <a:pt x="20" y="52"/>
                </a:lnTo>
                <a:lnTo>
                  <a:pt x="22" y="54"/>
                </a:lnTo>
                <a:lnTo>
                  <a:pt x="24" y="54"/>
                </a:lnTo>
                <a:lnTo>
                  <a:pt x="31" y="54"/>
                </a:lnTo>
                <a:lnTo>
                  <a:pt x="38" y="53"/>
                </a:lnTo>
                <a:lnTo>
                  <a:pt x="41" y="53"/>
                </a:lnTo>
                <a:lnTo>
                  <a:pt x="42" y="54"/>
                </a:lnTo>
                <a:lnTo>
                  <a:pt x="42" y="58"/>
                </a:lnTo>
                <a:lnTo>
                  <a:pt x="40" y="65"/>
                </a:lnTo>
                <a:lnTo>
                  <a:pt x="38" y="73"/>
                </a:lnTo>
                <a:lnTo>
                  <a:pt x="38" y="79"/>
                </a:lnTo>
                <a:lnTo>
                  <a:pt x="43" y="80"/>
                </a:lnTo>
                <a:lnTo>
                  <a:pt x="54" y="77"/>
                </a:lnTo>
                <a:lnTo>
                  <a:pt x="64" y="72"/>
                </a:lnTo>
                <a:lnTo>
                  <a:pt x="72" y="66"/>
                </a:lnTo>
                <a:lnTo>
                  <a:pt x="76" y="64"/>
                </a:lnTo>
                <a:lnTo>
                  <a:pt x="75" y="62"/>
                </a:lnTo>
                <a:lnTo>
                  <a:pt x="72" y="57"/>
                </a:lnTo>
                <a:lnTo>
                  <a:pt x="72" y="54"/>
                </a:lnTo>
                <a:lnTo>
                  <a:pt x="75" y="54"/>
                </a:lnTo>
                <a:lnTo>
                  <a:pt x="79" y="56"/>
                </a:lnTo>
                <a:lnTo>
                  <a:pt x="84" y="58"/>
                </a:lnTo>
                <a:lnTo>
                  <a:pt x="86" y="57"/>
                </a:lnTo>
                <a:lnTo>
                  <a:pt x="83" y="50"/>
                </a:lnTo>
                <a:lnTo>
                  <a:pt x="77" y="42"/>
                </a:lnTo>
                <a:lnTo>
                  <a:pt x="72" y="39"/>
                </a:lnTo>
                <a:lnTo>
                  <a:pt x="71" y="37"/>
                </a:lnTo>
                <a:lnTo>
                  <a:pt x="72" y="31"/>
                </a:lnTo>
                <a:lnTo>
                  <a:pt x="76" y="22"/>
                </a:lnTo>
                <a:lnTo>
                  <a:pt x="77" y="15"/>
                </a:lnTo>
                <a:lnTo>
                  <a:pt x="76" y="9"/>
                </a:lnTo>
                <a:lnTo>
                  <a:pt x="71" y="7"/>
                </a:lnTo>
                <a:lnTo>
                  <a:pt x="65" y="8"/>
                </a:lnTo>
                <a:lnTo>
                  <a:pt x="64" y="10"/>
                </a:lnTo>
                <a:lnTo>
                  <a:pt x="63" y="12"/>
                </a:lnTo>
                <a:lnTo>
                  <a:pt x="60" y="11"/>
                </a:lnTo>
                <a:lnTo>
                  <a:pt x="55" y="8"/>
                </a:lnTo>
                <a:lnTo>
                  <a:pt x="50" y="3"/>
                </a:lnTo>
                <a:lnTo>
                  <a:pt x="47" y="2"/>
                </a:lnTo>
                <a:lnTo>
                  <a:pt x="45" y="3"/>
                </a:lnTo>
                <a:lnTo>
                  <a:pt x="45" y="7"/>
                </a:lnTo>
                <a:lnTo>
                  <a:pt x="47" y="11"/>
                </a:lnTo>
                <a:lnTo>
                  <a:pt x="48" y="13"/>
                </a:lnTo>
                <a:lnTo>
                  <a:pt x="47" y="16"/>
                </a:lnTo>
                <a:lnTo>
                  <a:pt x="43" y="15"/>
                </a:lnTo>
                <a:lnTo>
                  <a:pt x="39" y="11"/>
                </a:lnTo>
                <a:lnTo>
                  <a:pt x="35" y="9"/>
                </a:lnTo>
                <a:lnTo>
                  <a:pt x="32" y="11"/>
                </a:lnTo>
                <a:lnTo>
                  <a:pt x="28" y="15"/>
                </a:lnTo>
                <a:lnTo>
                  <a:pt x="25" y="16"/>
                </a:lnTo>
                <a:lnTo>
                  <a:pt x="22" y="16"/>
                </a:lnTo>
                <a:lnTo>
                  <a:pt x="20" y="16"/>
                </a:lnTo>
                <a:close/>
              </a:path>
            </a:pathLst>
          </a:custGeom>
          <a:solidFill>
            <a:schemeClr val="bg1"/>
          </a:solidFill>
          <a:ln w="9525">
            <a:solidFill>
              <a:schemeClr val="bg2"/>
            </a:solidFill>
            <a:round/>
            <a:headEnd/>
            <a:tailEnd/>
          </a:ln>
        </p:spPr>
        <p:txBody>
          <a:bodyPr/>
          <a:lstStyle/>
          <a:p>
            <a:endParaRPr lang="en-US"/>
          </a:p>
        </p:txBody>
      </p:sp>
      <p:sp>
        <p:nvSpPr>
          <p:cNvPr id="172" name="Freeform 436"/>
          <p:cNvSpPr>
            <a:spLocks/>
          </p:cNvSpPr>
          <p:nvPr/>
        </p:nvSpPr>
        <p:spPr bwMode="auto">
          <a:xfrm>
            <a:off x="2081213" y="2032000"/>
            <a:ext cx="36512" cy="46038"/>
          </a:xfrm>
          <a:custGeom>
            <a:avLst/>
            <a:gdLst/>
            <a:ahLst/>
            <a:cxnLst>
              <a:cxn ang="0">
                <a:pos x="14" y="4"/>
              </a:cxn>
              <a:cxn ang="0">
                <a:pos x="14" y="5"/>
              </a:cxn>
              <a:cxn ang="0">
                <a:pos x="13" y="7"/>
              </a:cxn>
              <a:cxn ang="0">
                <a:pos x="11" y="12"/>
              </a:cxn>
              <a:cxn ang="0">
                <a:pos x="7" y="15"/>
              </a:cxn>
              <a:cxn ang="0">
                <a:pos x="4" y="18"/>
              </a:cxn>
              <a:cxn ang="0">
                <a:pos x="1" y="23"/>
              </a:cxn>
              <a:cxn ang="0">
                <a:pos x="0" y="28"/>
              </a:cxn>
              <a:cxn ang="0">
                <a:pos x="3" y="31"/>
              </a:cxn>
              <a:cxn ang="0">
                <a:pos x="7" y="35"/>
              </a:cxn>
              <a:cxn ang="0">
                <a:pos x="12" y="37"/>
              </a:cxn>
              <a:cxn ang="0">
                <a:pos x="16" y="40"/>
              </a:cxn>
              <a:cxn ang="0">
                <a:pos x="19" y="44"/>
              </a:cxn>
              <a:cxn ang="0">
                <a:pos x="22" y="46"/>
              </a:cxn>
              <a:cxn ang="0">
                <a:pos x="27" y="44"/>
              </a:cxn>
              <a:cxn ang="0">
                <a:pos x="31" y="40"/>
              </a:cxn>
              <a:cxn ang="0">
                <a:pos x="34" y="35"/>
              </a:cxn>
              <a:cxn ang="0">
                <a:pos x="34" y="29"/>
              </a:cxn>
              <a:cxn ang="0">
                <a:pos x="33" y="24"/>
              </a:cxn>
              <a:cxn ang="0">
                <a:pos x="30" y="20"/>
              </a:cxn>
              <a:cxn ang="0">
                <a:pos x="30" y="15"/>
              </a:cxn>
              <a:cxn ang="0">
                <a:pos x="29" y="9"/>
              </a:cxn>
              <a:cxn ang="0">
                <a:pos x="27" y="5"/>
              </a:cxn>
              <a:cxn ang="0">
                <a:pos x="23" y="1"/>
              </a:cxn>
              <a:cxn ang="0">
                <a:pos x="22" y="0"/>
              </a:cxn>
              <a:cxn ang="0">
                <a:pos x="21" y="0"/>
              </a:cxn>
              <a:cxn ang="0">
                <a:pos x="19" y="0"/>
              </a:cxn>
              <a:cxn ang="0">
                <a:pos x="16" y="1"/>
              </a:cxn>
              <a:cxn ang="0">
                <a:pos x="14" y="4"/>
              </a:cxn>
            </a:cxnLst>
            <a:rect l="0" t="0" r="r" b="b"/>
            <a:pathLst>
              <a:path w="34" h="46">
                <a:moveTo>
                  <a:pt x="14" y="4"/>
                </a:moveTo>
                <a:lnTo>
                  <a:pt x="14" y="5"/>
                </a:lnTo>
                <a:lnTo>
                  <a:pt x="13" y="7"/>
                </a:lnTo>
                <a:lnTo>
                  <a:pt x="11" y="12"/>
                </a:lnTo>
                <a:lnTo>
                  <a:pt x="7" y="15"/>
                </a:lnTo>
                <a:lnTo>
                  <a:pt x="4" y="18"/>
                </a:lnTo>
                <a:lnTo>
                  <a:pt x="1" y="23"/>
                </a:lnTo>
                <a:lnTo>
                  <a:pt x="0" y="28"/>
                </a:lnTo>
                <a:lnTo>
                  <a:pt x="3" y="31"/>
                </a:lnTo>
                <a:lnTo>
                  <a:pt x="7" y="35"/>
                </a:lnTo>
                <a:lnTo>
                  <a:pt x="12" y="37"/>
                </a:lnTo>
                <a:lnTo>
                  <a:pt x="16" y="40"/>
                </a:lnTo>
                <a:lnTo>
                  <a:pt x="19" y="44"/>
                </a:lnTo>
                <a:lnTo>
                  <a:pt x="22" y="46"/>
                </a:lnTo>
                <a:lnTo>
                  <a:pt x="27" y="44"/>
                </a:lnTo>
                <a:lnTo>
                  <a:pt x="31" y="40"/>
                </a:lnTo>
                <a:lnTo>
                  <a:pt x="34" y="35"/>
                </a:lnTo>
                <a:lnTo>
                  <a:pt x="34" y="29"/>
                </a:lnTo>
                <a:lnTo>
                  <a:pt x="33" y="24"/>
                </a:lnTo>
                <a:lnTo>
                  <a:pt x="30" y="20"/>
                </a:lnTo>
                <a:lnTo>
                  <a:pt x="30" y="15"/>
                </a:lnTo>
                <a:lnTo>
                  <a:pt x="29" y="9"/>
                </a:lnTo>
                <a:lnTo>
                  <a:pt x="27" y="5"/>
                </a:lnTo>
                <a:lnTo>
                  <a:pt x="23" y="1"/>
                </a:lnTo>
                <a:lnTo>
                  <a:pt x="22" y="0"/>
                </a:lnTo>
                <a:lnTo>
                  <a:pt x="21" y="0"/>
                </a:lnTo>
                <a:lnTo>
                  <a:pt x="19" y="0"/>
                </a:lnTo>
                <a:lnTo>
                  <a:pt x="16" y="1"/>
                </a:lnTo>
                <a:lnTo>
                  <a:pt x="14" y="4"/>
                </a:lnTo>
                <a:close/>
              </a:path>
            </a:pathLst>
          </a:custGeom>
          <a:solidFill>
            <a:schemeClr val="bg1"/>
          </a:solidFill>
          <a:ln w="9525">
            <a:solidFill>
              <a:schemeClr val="bg2"/>
            </a:solidFill>
            <a:round/>
            <a:headEnd/>
            <a:tailEnd/>
          </a:ln>
        </p:spPr>
        <p:txBody>
          <a:bodyPr/>
          <a:lstStyle/>
          <a:p>
            <a:endParaRPr lang="en-US"/>
          </a:p>
        </p:txBody>
      </p:sp>
      <p:sp>
        <p:nvSpPr>
          <p:cNvPr id="173" name="Freeform 437"/>
          <p:cNvSpPr>
            <a:spLocks/>
          </p:cNvSpPr>
          <p:nvPr/>
        </p:nvSpPr>
        <p:spPr bwMode="auto">
          <a:xfrm>
            <a:off x="2071688" y="1968500"/>
            <a:ext cx="215900" cy="103188"/>
          </a:xfrm>
          <a:custGeom>
            <a:avLst/>
            <a:gdLst/>
            <a:ahLst/>
            <a:cxnLst>
              <a:cxn ang="0">
                <a:pos x="169" y="29"/>
              </a:cxn>
              <a:cxn ang="0">
                <a:pos x="184" y="33"/>
              </a:cxn>
              <a:cxn ang="0">
                <a:pos x="196" y="41"/>
              </a:cxn>
              <a:cxn ang="0">
                <a:pos x="201" y="52"/>
              </a:cxn>
              <a:cxn ang="0">
                <a:pos x="201" y="67"/>
              </a:cxn>
              <a:cxn ang="0">
                <a:pos x="201" y="73"/>
              </a:cxn>
              <a:cxn ang="0">
                <a:pos x="190" y="81"/>
              </a:cxn>
              <a:cxn ang="0">
                <a:pos x="180" y="85"/>
              </a:cxn>
              <a:cxn ang="0">
                <a:pos x="166" y="84"/>
              </a:cxn>
              <a:cxn ang="0">
                <a:pos x="160" y="84"/>
              </a:cxn>
              <a:cxn ang="0">
                <a:pos x="152" y="90"/>
              </a:cxn>
              <a:cxn ang="0">
                <a:pos x="142" y="92"/>
              </a:cxn>
              <a:cxn ang="0">
                <a:pos x="130" y="93"/>
              </a:cxn>
              <a:cxn ang="0">
                <a:pos x="120" y="94"/>
              </a:cxn>
              <a:cxn ang="0">
                <a:pos x="111" y="98"/>
              </a:cxn>
              <a:cxn ang="0">
                <a:pos x="100" y="100"/>
              </a:cxn>
              <a:cxn ang="0">
                <a:pos x="84" y="99"/>
              </a:cxn>
              <a:cxn ang="0">
                <a:pos x="73" y="97"/>
              </a:cxn>
              <a:cxn ang="0">
                <a:pos x="63" y="90"/>
              </a:cxn>
              <a:cxn ang="0">
                <a:pos x="53" y="79"/>
              </a:cxn>
              <a:cxn ang="0">
                <a:pos x="53" y="61"/>
              </a:cxn>
              <a:cxn ang="0">
                <a:pos x="53" y="48"/>
              </a:cxn>
              <a:cxn ang="0">
                <a:pos x="49" y="39"/>
              </a:cxn>
              <a:cxn ang="0">
                <a:pos x="42" y="32"/>
              </a:cxn>
              <a:cxn ang="0">
                <a:pos x="30" y="33"/>
              </a:cxn>
              <a:cxn ang="0">
                <a:pos x="24" y="35"/>
              </a:cxn>
              <a:cxn ang="0">
                <a:pos x="12" y="25"/>
              </a:cxn>
              <a:cxn ang="0">
                <a:pos x="0" y="16"/>
              </a:cxn>
              <a:cxn ang="0">
                <a:pos x="7" y="3"/>
              </a:cxn>
              <a:cxn ang="0">
                <a:pos x="19" y="0"/>
              </a:cxn>
              <a:cxn ang="0">
                <a:pos x="30" y="6"/>
              </a:cxn>
              <a:cxn ang="0">
                <a:pos x="37" y="17"/>
              </a:cxn>
              <a:cxn ang="0">
                <a:pos x="49" y="20"/>
              </a:cxn>
              <a:cxn ang="0">
                <a:pos x="54" y="13"/>
              </a:cxn>
              <a:cxn ang="0">
                <a:pos x="63" y="13"/>
              </a:cxn>
              <a:cxn ang="0">
                <a:pos x="69" y="16"/>
              </a:cxn>
              <a:cxn ang="0">
                <a:pos x="73" y="29"/>
              </a:cxn>
              <a:cxn ang="0">
                <a:pos x="85" y="43"/>
              </a:cxn>
              <a:cxn ang="0">
                <a:pos x="91" y="53"/>
              </a:cxn>
              <a:cxn ang="0">
                <a:pos x="111" y="51"/>
              </a:cxn>
              <a:cxn ang="0">
                <a:pos x="123" y="53"/>
              </a:cxn>
              <a:cxn ang="0">
                <a:pos x="133" y="46"/>
              </a:cxn>
              <a:cxn ang="0">
                <a:pos x="143" y="37"/>
              </a:cxn>
              <a:cxn ang="0">
                <a:pos x="154" y="29"/>
              </a:cxn>
            </a:cxnLst>
            <a:rect l="0" t="0" r="r" b="b"/>
            <a:pathLst>
              <a:path w="202" h="100">
                <a:moveTo>
                  <a:pt x="166" y="28"/>
                </a:moveTo>
                <a:lnTo>
                  <a:pt x="169" y="29"/>
                </a:lnTo>
                <a:lnTo>
                  <a:pt x="176" y="30"/>
                </a:lnTo>
                <a:lnTo>
                  <a:pt x="184" y="33"/>
                </a:lnTo>
                <a:lnTo>
                  <a:pt x="191" y="37"/>
                </a:lnTo>
                <a:lnTo>
                  <a:pt x="196" y="41"/>
                </a:lnTo>
                <a:lnTo>
                  <a:pt x="198" y="46"/>
                </a:lnTo>
                <a:lnTo>
                  <a:pt x="201" y="52"/>
                </a:lnTo>
                <a:lnTo>
                  <a:pt x="201" y="60"/>
                </a:lnTo>
                <a:lnTo>
                  <a:pt x="201" y="67"/>
                </a:lnTo>
                <a:lnTo>
                  <a:pt x="202" y="69"/>
                </a:lnTo>
                <a:lnTo>
                  <a:pt x="201" y="73"/>
                </a:lnTo>
                <a:lnTo>
                  <a:pt x="196" y="76"/>
                </a:lnTo>
                <a:lnTo>
                  <a:pt x="190" y="81"/>
                </a:lnTo>
                <a:lnTo>
                  <a:pt x="186" y="84"/>
                </a:lnTo>
                <a:lnTo>
                  <a:pt x="180" y="85"/>
                </a:lnTo>
                <a:lnTo>
                  <a:pt x="172" y="85"/>
                </a:lnTo>
                <a:lnTo>
                  <a:pt x="166" y="84"/>
                </a:lnTo>
                <a:lnTo>
                  <a:pt x="163" y="83"/>
                </a:lnTo>
                <a:lnTo>
                  <a:pt x="160" y="84"/>
                </a:lnTo>
                <a:lnTo>
                  <a:pt x="156" y="88"/>
                </a:lnTo>
                <a:lnTo>
                  <a:pt x="152" y="90"/>
                </a:lnTo>
                <a:lnTo>
                  <a:pt x="148" y="91"/>
                </a:lnTo>
                <a:lnTo>
                  <a:pt x="142" y="92"/>
                </a:lnTo>
                <a:lnTo>
                  <a:pt x="136" y="92"/>
                </a:lnTo>
                <a:lnTo>
                  <a:pt x="130" y="93"/>
                </a:lnTo>
                <a:lnTo>
                  <a:pt x="125" y="93"/>
                </a:lnTo>
                <a:lnTo>
                  <a:pt x="120" y="94"/>
                </a:lnTo>
                <a:lnTo>
                  <a:pt x="116" y="96"/>
                </a:lnTo>
                <a:lnTo>
                  <a:pt x="111" y="98"/>
                </a:lnTo>
                <a:lnTo>
                  <a:pt x="106" y="99"/>
                </a:lnTo>
                <a:lnTo>
                  <a:pt x="100" y="100"/>
                </a:lnTo>
                <a:lnTo>
                  <a:pt x="92" y="100"/>
                </a:lnTo>
                <a:lnTo>
                  <a:pt x="84" y="99"/>
                </a:lnTo>
                <a:lnTo>
                  <a:pt x="77" y="99"/>
                </a:lnTo>
                <a:lnTo>
                  <a:pt x="73" y="97"/>
                </a:lnTo>
                <a:lnTo>
                  <a:pt x="68" y="93"/>
                </a:lnTo>
                <a:lnTo>
                  <a:pt x="63" y="90"/>
                </a:lnTo>
                <a:lnTo>
                  <a:pt x="58" y="85"/>
                </a:lnTo>
                <a:lnTo>
                  <a:pt x="53" y="79"/>
                </a:lnTo>
                <a:lnTo>
                  <a:pt x="52" y="71"/>
                </a:lnTo>
                <a:lnTo>
                  <a:pt x="53" y="61"/>
                </a:lnTo>
                <a:lnTo>
                  <a:pt x="53" y="54"/>
                </a:lnTo>
                <a:lnTo>
                  <a:pt x="53" y="48"/>
                </a:lnTo>
                <a:lnTo>
                  <a:pt x="51" y="44"/>
                </a:lnTo>
                <a:lnTo>
                  <a:pt x="49" y="39"/>
                </a:lnTo>
                <a:lnTo>
                  <a:pt x="46" y="35"/>
                </a:lnTo>
                <a:lnTo>
                  <a:pt x="42" y="32"/>
                </a:lnTo>
                <a:lnTo>
                  <a:pt x="36" y="32"/>
                </a:lnTo>
                <a:lnTo>
                  <a:pt x="30" y="33"/>
                </a:lnTo>
                <a:lnTo>
                  <a:pt x="28" y="35"/>
                </a:lnTo>
                <a:lnTo>
                  <a:pt x="24" y="35"/>
                </a:lnTo>
                <a:lnTo>
                  <a:pt x="20" y="31"/>
                </a:lnTo>
                <a:lnTo>
                  <a:pt x="12" y="25"/>
                </a:lnTo>
                <a:lnTo>
                  <a:pt x="5" y="22"/>
                </a:lnTo>
                <a:lnTo>
                  <a:pt x="0" y="16"/>
                </a:lnTo>
                <a:lnTo>
                  <a:pt x="1" y="9"/>
                </a:lnTo>
                <a:lnTo>
                  <a:pt x="7" y="3"/>
                </a:lnTo>
                <a:lnTo>
                  <a:pt x="13" y="0"/>
                </a:lnTo>
                <a:lnTo>
                  <a:pt x="19" y="0"/>
                </a:lnTo>
                <a:lnTo>
                  <a:pt x="24" y="1"/>
                </a:lnTo>
                <a:lnTo>
                  <a:pt x="30" y="6"/>
                </a:lnTo>
                <a:lnTo>
                  <a:pt x="34" y="12"/>
                </a:lnTo>
                <a:lnTo>
                  <a:pt x="37" y="17"/>
                </a:lnTo>
                <a:lnTo>
                  <a:pt x="43" y="21"/>
                </a:lnTo>
                <a:lnTo>
                  <a:pt x="49" y="20"/>
                </a:lnTo>
                <a:lnTo>
                  <a:pt x="52" y="16"/>
                </a:lnTo>
                <a:lnTo>
                  <a:pt x="54" y="13"/>
                </a:lnTo>
                <a:lnTo>
                  <a:pt x="59" y="12"/>
                </a:lnTo>
                <a:lnTo>
                  <a:pt x="63" y="13"/>
                </a:lnTo>
                <a:lnTo>
                  <a:pt x="67" y="13"/>
                </a:lnTo>
                <a:lnTo>
                  <a:pt x="69" y="16"/>
                </a:lnTo>
                <a:lnTo>
                  <a:pt x="70" y="21"/>
                </a:lnTo>
                <a:lnTo>
                  <a:pt x="73" y="29"/>
                </a:lnTo>
                <a:lnTo>
                  <a:pt x="80" y="36"/>
                </a:lnTo>
                <a:lnTo>
                  <a:pt x="85" y="43"/>
                </a:lnTo>
                <a:lnTo>
                  <a:pt x="88" y="50"/>
                </a:lnTo>
                <a:lnTo>
                  <a:pt x="91" y="53"/>
                </a:lnTo>
                <a:lnTo>
                  <a:pt x="100" y="52"/>
                </a:lnTo>
                <a:lnTo>
                  <a:pt x="111" y="51"/>
                </a:lnTo>
                <a:lnTo>
                  <a:pt x="119" y="52"/>
                </a:lnTo>
                <a:lnTo>
                  <a:pt x="123" y="53"/>
                </a:lnTo>
                <a:lnTo>
                  <a:pt x="128" y="51"/>
                </a:lnTo>
                <a:lnTo>
                  <a:pt x="133" y="46"/>
                </a:lnTo>
                <a:lnTo>
                  <a:pt x="138" y="41"/>
                </a:lnTo>
                <a:lnTo>
                  <a:pt x="143" y="37"/>
                </a:lnTo>
                <a:lnTo>
                  <a:pt x="149" y="32"/>
                </a:lnTo>
                <a:lnTo>
                  <a:pt x="154" y="29"/>
                </a:lnTo>
                <a:lnTo>
                  <a:pt x="166" y="28"/>
                </a:lnTo>
                <a:close/>
              </a:path>
            </a:pathLst>
          </a:custGeom>
          <a:solidFill>
            <a:schemeClr val="bg1"/>
          </a:solidFill>
          <a:ln w="9525">
            <a:solidFill>
              <a:schemeClr val="bg2"/>
            </a:solidFill>
            <a:round/>
            <a:headEnd/>
            <a:tailEnd/>
          </a:ln>
        </p:spPr>
        <p:txBody>
          <a:bodyPr/>
          <a:lstStyle/>
          <a:p>
            <a:endParaRPr lang="en-US"/>
          </a:p>
        </p:txBody>
      </p:sp>
      <p:sp>
        <p:nvSpPr>
          <p:cNvPr id="174" name="Freeform 438"/>
          <p:cNvSpPr>
            <a:spLocks/>
          </p:cNvSpPr>
          <p:nvPr/>
        </p:nvSpPr>
        <p:spPr bwMode="auto">
          <a:xfrm>
            <a:off x="1901825" y="1903413"/>
            <a:ext cx="44450" cy="38100"/>
          </a:xfrm>
          <a:custGeom>
            <a:avLst/>
            <a:gdLst/>
            <a:ahLst/>
            <a:cxnLst>
              <a:cxn ang="0">
                <a:pos x="38" y="20"/>
              </a:cxn>
              <a:cxn ang="0">
                <a:pos x="37" y="21"/>
              </a:cxn>
              <a:cxn ang="0">
                <a:pos x="35" y="26"/>
              </a:cxn>
              <a:cxn ang="0">
                <a:pos x="32" y="30"/>
              </a:cxn>
              <a:cxn ang="0">
                <a:pos x="28" y="34"/>
              </a:cxn>
              <a:cxn ang="0">
                <a:pos x="24" y="36"/>
              </a:cxn>
              <a:cxn ang="0">
                <a:pos x="19" y="37"/>
              </a:cxn>
              <a:cxn ang="0">
                <a:pos x="14" y="37"/>
              </a:cxn>
              <a:cxn ang="0">
                <a:pos x="13" y="37"/>
              </a:cxn>
              <a:cxn ang="0">
                <a:pos x="12" y="36"/>
              </a:cxn>
              <a:cxn ang="0">
                <a:pos x="11" y="34"/>
              </a:cxn>
              <a:cxn ang="0">
                <a:pos x="9" y="32"/>
              </a:cxn>
              <a:cxn ang="0">
                <a:pos x="5" y="28"/>
              </a:cxn>
              <a:cxn ang="0">
                <a:pos x="2" y="24"/>
              </a:cxn>
              <a:cxn ang="0">
                <a:pos x="0" y="20"/>
              </a:cxn>
              <a:cxn ang="0">
                <a:pos x="2" y="17"/>
              </a:cxn>
              <a:cxn ang="0">
                <a:pos x="6" y="12"/>
              </a:cxn>
              <a:cxn ang="0">
                <a:pos x="12" y="7"/>
              </a:cxn>
              <a:cxn ang="0">
                <a:pos x="17" y="3"/>
              </a:cxn>
              <a:cxn ang="0">
                <a:pos x="20" y="0"/>
              </a:cxn>
              <a:cxn ang="0">
                <a:pos x="25" y="2"/>
              </a:cxn>
              <a:cxn ang="0">
                <a:pos x="32" y="4"/>
              </a:cxn>
              <a:cxn ang="0">
                <a:pos x="37" y="7"/>
              </a:cxn>
              <a:cxn ang="0">
                <a:pos x="40" y="12"/>
              </a:cxn>
              <a:cxn ang="0">
                <a:pos x="38" y="20"/>
              </a:cxn>
            </a:cxnLst>
            <a:rect l="0" t="0" r="r" b="b"/>
            <a:pathLst>
              <a:path w="40" h="37">
                <a:moveTo>
                  <a:pt x="38" y="20"/>
                </a:moveTo>
                <a:lnTo>
                  <a:pt x="37" y="21"/>
                </a:lnTo>
                <a:lnTo>
                  <a:pt x="35" y="26"/>
                </a:lnTo>
                <a:lnTo>
                  <a:pt x="32" y="30"/>
                </a:lnTo>
                <a:lnTo>
                  <a:pt x="28" y="34"/>
                </a:lnTo>
                <a:lnTo>
                  <a:pt x="24" y="36"/>
                </a:lnTo>
                <a:lnTo>
                  <a:pt x="19" y="37"/>
                </a:lnTo>
                <a:lnTo>
                  <a:pt x="14" y="37"/>
                </a:lnTo>
                <a:lnTo>
                  <a:pt x="13" y="37"/>
                </a:lnTo>
                <a:lnTo>
                  <a:pt x="12" y="36"/>
                </a:lnTo>
                <a:lnTo>
                  <a:pt x="11" y="34"/>
                </a:lnTo>
                <a:lnTo>
                  <a:pt x="9" y="32"/>
                </a:lnTo>
                <a:lnTo>
                  <a:pt x="5" y="28"/>
                </a:lnTo>
                <a:lnTo>
                  <a:pt x="2" y="24"/>
                </a:lnTo>
                <a:lnTo>
                  <a:pt x="0" y="20"/>
                </a:lnTo>
                <a:lnTo>
                  <a:pt x="2" y="17"/>
                </a:lnTo>
                <a:lnTo>
                  <a:pt x="6" y="12"/>
                </a:lnTo>
                <a:lnTo>
                  <a:pt x="12" y="7"/>
                </a:lnTo>
                <a:lnTo>
                  <a:pt x="17" y="3"/>
                </a:lnTo>
                <a:lnTo>
                  <a:pt x="20" y="0"/>
                </a:lnTo>
                <a:lnTo>
                  <a:pt x="25" y="2"/>
                </a:lnTo>
                <a:lnTo>
                  <a:pt x="32" y="4"/>
                </a:lnTo>
                <a:lnTo>
                  <a:pt x="37" y="7"/>
                </a:lnTo>
                <a:lnTo>
                  <a:pt x="40" y="12"/>
                </a:lnTo>
                <a:lnTo>
                  <a:pt x="38" y="20"/>
                </a:lnTo>
                <a:close/>
              </a:path>
            </a:pathLst>
          </a:custGeom>
          <a:solidFill>
            <a:schemeClr val="bg1"/>
          </a:solidFill>
          <a:ln w="9525">
            <a:solidFill>
              <a:schemeClr val="bg2"/>
            </a:solidFill>
            <a:round/>
            <a:headEnd/>
            <a:tailEnd/>
          </a:ln>
        </p:spPr>
        <p:txBody>
          <a:bodyPr/>
          <a:lstStyle/>
          <a:p>
            <a:endParaRPr lang="en-US"/>
          </a:p>
        </p:txBody>
      </p:sp>
      <p:sp>
        <p:nvSpPr>
          <p:cNvPr id="175" name="Freeform 439"/>
          <p:cNvSpPr>
            <a:spLocks/>
          </p:cNvSpPr>
          <p:nvPr/>
        </p:nvSpPr>
        <p:spPr bwMode="auto">
          <a:xfrm flipV="1">
            <a:off x="2071688" y="1662113"/>
            <a:ext cx="215900" cy="323850"/>
          </a:xfrm>
          <a:custGeom>
            <a:avLst/>
            <a:gdLst/>
            <a:ahLst/>
            <a:cxnLst>
              <a:cxn ang="0">
                <a:pos x="93" y="277"/>
              </a:cxn>
              <a:cxn ang="0">
                <a:pos x="88" y="294"/>
              </a:cxn>
              <a:cxn ang="0">
                <a:pos x="80" y="308"/>
              </a:cxn>
              <a:cxn ang="0">
                <a:pos x="92" y="319"/>
              </a:cxn>
              <a:cxn ang="0">
                <a:pos x="123" y="318"/>
              </a:cxn>
              <a:cxn ang="0">
                <a:pos x="144" y="309"/>
              </a:cxn>
              <a:cxn ang="0">
                <a:pos x="164" y="304"/>
              </a:cxn>
              <a:cxn ang="0">
                <a:pos x="182" y="305"/>
              </a:cxn>
              <a:cxn ang="0">
                <a:pos x="197" y="289"/>
              </a:cxn>
              <a:cxn ang="0">
                <a:pos x="180" y="273"/>
              </a:cxn>
              <a:cxn ang="0">
                <a:pos x="172" y="263"/>
              </a:cxn>
              <a:cxn ang="0">
                <a:pos x="182" y="251"/>
              </a:cxn>
              <a:cxn ang="0">
                <a:pos x="179" y="235"/>
              </a:cxn>
              <a:cxn ang="0">
                <a:pos x="188" y="219"/>
              </a:cxn>
              <a:cxn ang="0">
                <a:pos x="190" y="187"/>
              </a:cxn>
              <a:cxn ang="0">
                <a:pos x="165" y="168"/>
              </a:cxn>
              <a:cxn ang="0">
                <a:pos x="188" y="149"/>
              </a:cxn>
              <a:cxn ang="0">
                <a:pos x="192" y="120"/>
              </a:cxn>
              <a:cxn ang="0">
                <a:pos x="196" y="90"/>
              </a:cxn>
              <a:cxn ang="0">
                <a:pos x="201" y="55"/>
              </a:cxn>
              <a:cxn ang="0">
                <a:pos x="183" y="54"/>
              </a:cxn>
              <a:cxn ang="0">
                <a:pos x="197" y="29"/>
              </a:cxn>
              <a:cxn ang="0">
                <a:pos x="194" y="6"/>
              </a:cxn>
              <a:cxn ang="0">
                <a:pos x="189" y="5"/>
              </a:cxn>
              <a:cxn ang="0">
                <a:pos x="173" y="3"/>
              </a:cxn>
              <a:cxn ang="0">
                <a:pos x="163" y="0"/>
              </a:cxn>
              <a:cxn ang="0">
                <a:pos x="159" y="2"/>
              </a:cxn>
              <a:cxn ang="0">
                <a:pos x="145" y="6"/>
              </a:cxn>
              <a:cxn ang="0">
                <a:pos x="129" y="9"/>
              </a:cxn>
              <a:cxn ang="0">
                <a:pos x="121" y="17"/>
              </a:cxn>
              <a:cxn ang="0">
                <a:pos x="108" y="20"/>
              </a:cxn>
              <a:cxn ang="0">
                <a:pos x="87" y="31"/>
              </a:cxn>
              <a:cxn ang="0">
                <a:pos x="81" y="54"/>
              </a:cxn>
              <a:cxn ang="0">
                <a:pos x="74" y="61"/>
              </a:cxn>
              <a:cxn ang="0">
                <a:pos x="59" y="70"/>
              </a:cxn>
              <a:cxn ang="0">
                <a:pos x="46" y="81"/>
              </a:cxn>
              <a:cxn ang="0">
                <a:pos x="37" y="93"/>
              </a:cxn>
              <a:cxn ang="0">
                <a:pos x="44" y="115"/>
              </a:cxn>
              <a:cxn ang="0">
                <a:pos x="47" y="132"/>
              </a:cxn>
              <a:cxn ang="0">
                <a:pos x="43" y="143"/>
              </a:cxn>
              <a:cxn ang="0">
                <a:pos x="31" y="118"/>
              </a:cxn>
              <a:cxn ang="0">
                <a:pos x="21" y="118"/>
              </a:cxn>
              <a:cxn ang="0">
                <a:pos x="9" y="132"/>
              </a:cxn>
              <a:cxn ang="0">
                <a:pos x="0" y="166"/>
              </a:cxn>
              <a:cxn ang="0">
                <a:pos x="2" y="190"/>
              </a:cxn>
              <a:cxn ang="0">
                <a:pos x="19" y="199"/>
              </a:cxn>
              <a:cxn ang="0">
                <a:pos x="30" y="199"/>
              </a:cxn>
              <a:cxn ang="0">
                <a:pos x="28" y="211"/>
              </a:cxn>
              <a:cxn ang="0">
                <a:pos x="24" y="224"/>
              </a:cxn>
              <a:cxn ang="0">
                <a:pos x="36" y="238"/>
              </a:cxn>
              <a:cxn ang="0">
                <a:pos x="63" y="244"/>
              </a:cxn>
              <a:cxn ang="0">
                <a:pos x="77" y="229"/>
              </a:cxn>
              <a:cxn ang="0">
                <a:pos x="96" y="240"/>
              </a:cxn>
              <a:cxn ang="0">
                <a:pos x="113" y="263"/>
              </a:cxn>
              <a:cxn ang="0">
                <a:pos x="103" y="256"/>
              </a:cxn>
              <a:cxn ang="0">
                <a:pos x="82" y="258"/>
              </a:cxn>
            </a:cxnLst>
            <a:rect l="0" t="0" r="r" b="b"/>
            <a:pathLst>
              <a:path w="201" h="319">
                <a:moveTo>
                  <a:pt x="84" y="267"/>
                </a:moveTo>
                <a:lnTo>
                  <a:pt x="88" y="270"/>
                </a:lnTo>
                <a:lnTo>
                  <a:pt x="93" y="277"/>
                </a:lnTo>
                <a:lnTo>
                  <a:pt x="97" y="283"/>
                </a:lnTo>
                <a:lnTo>
                  <a:pt x="95" y="290"/>
                </a:lnTo>
                <a:lnTo>
                  <a:pt x="88" y="294"/>
                </a:lnTo>
                <a:lnTo>
                  <a:pt x="82" y="296"/>
                </a:lnTo>
                <a:lnTo>
                  <a:pt x="78" y="301"/>
                </a:lnTo>
                <a:lnTo>
                  <a:pt x="80" y="308"/>
                </a:lnTo>
                <a:lnTo>
                  <a:pt x="82" y="315"/>
                </a:lnTo>
                <a:lnTo>
                  <a:pt x="85" y="318"/>
                </a:lnTo>
                <a:lnTo>
                  <a:pt x="92" y="319"/>
                </a:lnTo>
                <a:lnTo>
                  <a:pt x="104" y="319"/>
                </a:lnTo>
                <a:lnTo>
                  <a:pt x="116" y="319"/>
                </a:lnTo>
                <a:lnTo>
                  <a:pt x="123" y="318"/>
                </a:lnTo>
                <a:lnTo>
                  <a:pt x="129" y="316"/>
                </a:lnTo>
                <a:lnTo>
                  <a:pt x="136" y="312"/>
                </a:lnTo>
                <a:lnTo>
                  <a:pt x="144" y="309"/>
                </a:lnTo>
                <a:lnTo>
                  <a:pt x="151" y="305"/>
                </a:lnTo>
                <a:lnTo>
                  <a:pt x="158" y="304"/>
                </a:lnTo>
                <a:lnTo>
                  <a:pt x="164" y="304"/>
                </a:lnTo>
                <a:lnTo>
                  <a:pt x="171" y="306"/>
                </a:lnTo>
                <a:lnTo>
                  <a:pt x="176" y="306"/>
                </a:lnTo>
                <a:lnTo>
                  <a:pt x="182" y="305"/>
                </a:lnTo>
                <a:lnTo>
                  <a:pt x="187" y="300"/>
                </a:lnTo>
                <a:lnTo>
                  <a:pt x="191" y="294"/>
                </a:lnTo>
                <a:lnTo>
                  <a:pt x="197" y="289"/>
                </a:lnTo>
                <a:lnTo>
                  <a:pt x="198" y="285"/>
                </a:lnTo>
                <a:lnTo>
                  <a:pt x="191" y="279"/>
                </a:lnTo>
                <a:lnTo>
                  <a:pt x="180" y="273"/>
                </a:lnTo>
                <a:lnTo>
                  <a:pt x="173" y="270"/>
                </a:lnTo>
                <a:lnTo>
                  <a:pt x="169" y="266"/>
                </a:lnTo>
                <a:lnTo>
                  <a:pt x="172" y="263"/>
                </a:lnTo>
                <a:lnTo>
                  <a:pt x="177" y="259"/>
                </a:lnTo>
                <a:lnTo>
                  <a:pt x="181" y="256"/>
                </a:lnTo>
                <a:lnTo>
                  <a:pt x="182" y="251"/>
                </a:lnTo>
                <a:lnTo>
                  <a:pt x="182" y="244"/>
                </a:lnTo>
                <a:lnTo>
                  <a:pt x="180" y="238"/>
                </a:lnTo>
                <a:lnTo>
                  <a:pt x="179" y="235"/>
                </a:lnTo>
                <a:lnTo>
                  <a:pt x="179" y="232"/>
                </a:lnTo>
                <a:lnTo>
                  <a:pt x="182" y="227"/>
                </a:lnTo>
                <a:lnTo>
                  <a:pt x="188" y="219"/>
                </a:lnTo>
                <a:lnTo>
                  <a:pt x="195" y="209"/>
                </a:lnTo>
                <a:lnTo>
                  <a:pt x="197" y="197"/>
                </a:lnTo>
                <a:lnTo>
                  <a:pt x="190" y="187"/>
                </a:lnTo>
                <a:lnTo>
                  <a:pt x="177" y="179"/>
                </a:lnTo>
                <a:lnTo>
                  <a:pt x="168" y="173"/>
                </a:lnTo>
                <a:lnTo>
                  <a:pt x="165" y="168"/>
                </a:lnTo>
                <a:lnTo>
                  <a:pt x="168" y="162"/>
                </a:lnTo>
                <a:lnTo>
                  <a:pt x="177" y="156"/>
                </a:lnTo>
                <a:lnTo>
                  <a:pt x="188" y="149"/>
                </a:lnTo>
                <a:lnTo>
                  <a:pt x="195" y="139"/>
                </a:lnTo>
                <a:lnTo>
                  <a:pt x="195" y="130"/>
                </a:lnTo>
                <a:lnTo>
                  <a:pt x="192" y="120"/>
                </a:lnTo>
                <a:lnTo>
                  <a:pt x="194" y="109"/>
                </a:lnTo>
                <a:lnTo>
                  <a:pt x="195" y="100"/>
                </a:lnTo>
                <a:lnTo>
                  <a:pt x="196" y="90"/>
                </a:lnTo>
                <a:lnTo>
                  <a:pt x="197" y="77"/>
                </a:lnTo>
                <a:lnTo>
                  <a:pt x="199" y="65"/>
                </a:lnTo>
                <a:lnTo>
                  <a:pt x="201" y="55"/>
                </a:lnTo>
                <a:lnTo>
                  <a:pt x="196" y="52"/>
                </a:lnTo>
                <a:lnTo>
                  <a:pt x="189" y="54"/>
                </a:lnTo>
                <a:lnTo>
                  <a:pt x="183" y="54"/>
                </a:lnTo>
                <a:lnTo>
                  <a:pt x="183" y="51"/>
                </a:lnTo>
                <a:lnTo>
                  <a:pt x="190" y="40"/>
                </a:lnTo>
                <a:lnTo>
                  <a:pt x="197" y="29"/>
                </a:lnTo>
                <a:lnTo>
                  <a:pt x="199" y="18"/>
                </a:lnTo>
                <a:lnTo>
                  <a:pt x="198" y="10"/>
                </a:lnTo>
                <a:lnTo>
                  <a:pt x="194" y="6"/>
                </a:lnTo>
                <a:lnTo>
                  <a:pt x="192" y="5"/>
                </a:lnTo>
                <a:lnTo>
                  <a:pt x="190" y="5"/>
                </a:lnTo>
                <a:lnTo>
                  <a:pt x="189" y="5"/>
                </a:lnTo>
                <a:lnTo>
                  <a:pt x="187" y="5"/>
                </a:lnTo>
                <a:lnTo>
                  <a:pt x="179" y="6"/>
                </a:lnTo>
                <a:lnTo>
                  <a:pt x="173" y="3"/>
                </a:lnTo>
                <a:lnTo>
                  <a:pt x="168" y="1"/>
                </a:lnTo>
                <a:lnTo>
                  <a:pt x="164" y="0"/>
                </a:lnTo>
                <a:lnTo>
                  <a:pt x="163" y="0"/>
                </a:lnTo>
                <a:lnTo>
                  <a:pt x="161" y="0"/>
                </a:lnTo>
                <a:lnTo>
                  <a:pt x="160" y="1"/>
                </a:lnTo>
                <a:lnTo>
                  <a:pt x="159" y="2"/>
                </a:lnTo>
                <a:lnTo>
                  <a:pt x="156" y="5"/>
                </a:lnTo>
                <a:lnTo>
                  <a:pt x="151" y="6"/>
                </a:lnTo>
                <a:lnTo>
                  <a:pt x="145" y="6"/>
                </a:lnTo>
                <a:lnTo>
                  <a:pt x="139" y="7"/>
                </a:lnTo>
                <a:lnTo>
                  <a:pt x="135" y="8"/>
                </a:lnTo>
                <a:lnTo>
                  <a:pt x="129" y="9"/>
                </a:lnTo>
                <a:lnTo>
                  <a:pt x="126" y="10"/>
                </a:lnTo>
                <a:lnTo>
                  <a:pt x="123" y="14"/>
                </a:lnTo>
                <a:lnTo>
                  <a:pt x="121" y="17"/>
                </a:lnTo>
                <a:lnTo>
                  <a:pt x="119" y="18"/>
                </a:lnTo>
                <a:lnTo>
                  <a:pt x="115" y="18"/>
                </a:lnTo>
                <a:lnTo>
                  <a:pt x="108" y="20"/>
                </a:lnTo>
                <a:lnTo>
                  <a:pt x="100" y="23"/>
                </a:lnTo>
                <a:lnTo>
                  <a:pt x="93" y="26"/>
                </a:lnTo>
                <a:lnTo>
                  <a:pt x="87" y="31"/>
                </a:lnTo>
                <a:lnTo>
                  <a:pt x="82" y="39"/>
                </a:lnTo>
                <a:lnTo>
                  <a:pt x="80" y="47"/>
                </a:lnTo>
                <a:lnTo>
                  <a:pt x="81" y="54"/>
                </a:lnTo>
                <a:lnTo>
                  <a:pt x="81" y="59"/>
                </a:lnTo>
                <a:lnTo>
                  <a:pt x="80" y="60"/>
                </a:lnTo>
                <a:lnTo>
                  <a:pt x="74" y="61"/>
                </a:lnTo>
                <a:lnTo>
                  <a:pt x="67" y="62"/>
                </a:lnTo>
                <a:lnTo>
                  <a:pt x="60" y="66"/>
                </a:lnTo>
                <a:lnTo>
                  <a:pt x="59" y="70"/>
                </a:lnTo>
                <a:lnTo>
                  <a:pt x="57" y="74"/>
                </a:lnTo>
                <a:lnTo>
                  <a:pt x="52" y="77"/>
                </a:lnTo>
                <a:lnTo>
                  <a:pt x="46" y="81"/>
                </a:lnTo>
                <a:lnTo>
                  <a:pt x="43" y="84"/>
                </a:lnTo>
                <a:lnTo>
                  <a:pt x="40" y="89"/>
                </a:lnTo>
                <a:lnTo>
                  <a:pt x="37" y="93"/>
                </a:lnTo>
                <a:lnTo>
                  <a:pt x="35" y="99"/>
                </a:lnTo>
                <a:lnTo>
                  <a:pt x="38" y="107"/>
                </a:lnTo>
                <a:lnTo>
                  <a:pt x="44" y="115"/>
                </a:lnTo>
                <a:lnTo>
                  <a:pt x="47" y="122"/>
                </a:lnTo>
                <a:lnTo>
                  <a:pt x="49" y="128"/>
                </a:lnTo>
                <a:lnTo>
                  <a:pt x="47" y="132"/>
                </a:lnTo>
                <a:lnTo>
                  <a:pt x="45" y="138"/>
                </a:lnTo>
                <a:lnTo>
                  <a:pt x="44" y="143"/>
                </a:lnTo>
                <a:lnTo>
                  <a:pt x="43" y="143"/>
                </a:lnTo>
                <a:lnTo>
                  <a:pt x="38" y="136"/>
                </a:lnTo>
                <a:lnTo>
                  <a:pt x="34" y="126"/>
                </a:lnTo>
                <a:lnTo>
                  <a:pt x="31" y="118"/>
                </a:lnTo>
                <a:lnTo>
                  <a:pt x="28" y="113"/>
                </a:lnTo>
                <a:lnTo>
                  <a:pt x="24" y="114"/>
                </a:lnTo>
                <a:lnTo>
                  <a:pt x="21" y="118"/>
                </a:lnTo>
                <a:lnTo>
                  <a:pt x="16" y="123"/>
                </a:lnTo>
                <a:lnTo>
                  <a:pt x="12" y="128"/>
                </a:lnTo>
                <a:lnTo>
                  <a:pt x="9" y="132"/>
                </a:lnTo>
                <a:lnTo>
                  <a:pt x="7" y="141"/>
                </a:lnTo>
                <a:lnTo>
                  <a:pt x="4" y="153"/>
                </a:lnTo>
                <a:lnTo>
                  <a:pt x="0" y="166"/>
                </a:lnTo>
                <a:lnTo>
                  <a:pt x="0" y="176"/>
                </a:lnTo>
                <a:lnTo>
                  <a:pt x="1" y="184"/>
                </a:lnTo>
                <a:lnTo>
                  <a:pt x="2" y="190"/>
                </a:lnTo>
                <a:lnTo>
                  <a:pt x="6" y="195"/>
                </a:lnTo>
                <a:lnTo>
                  <a:pt x="12" y="198"/>
                </a:lnTo>
                <a:lnTo>
                  <a:pt x="19" y="199"/>
                </a:lnTo>
                <a:lnTo>
                  <a:pt x="23" y="200"/>
                </a:lnTo>
                <a:lnTo>
                  <a:pt x="27" y="200"/>
                </a:lnTo>
                <a:lnTo>
                  <a:pt x="30" y="199"/>
                </a:lnTo>
                <a:lnTo>
                  <a:pt x="31" y="200"/>
                </a:lnTo>
                <a:lnTo>
                  <a:pt x="30" y="205"/>
                </a:lnTo>
                <a:lnTo>
                  <a:pt x="28" y="211"/>
                </a:lnTo>
                <a:lnTo>
                  <a:pt x="24" y="215"/>
                </a:lnTo>
                <a:lnTo>
                  <a:pt x="23" y="219"/>
                </a:lnTo>
                <a:lnTo>
                  <a:pt x="24" y="224"/>
                </a:lnTo>
                <a:lnTo>
                  <a:pt x="28" y="229"/>
                </a:lnTo>
                <a:lnTo>
                  <a:pt x="31" y="234"/>
                </a:lnTo>
                <a:lnTo>
                  <a:pt x="36" y="238"/>
                </a:lnTo>
                <a:lnTo>
                  <a:pt x="44" y="245"/>
                </a:lnTo>
                <a:lnTo>
                  <a:pt x="54" y="248"/>
                </a:lnTo>
                <a:lnTo>
                  <a:pt x="63" y="244"/>
                </a:lnTo>
                <a:lnTo>
                  <a:pt x="70" y="237"/>
                </a:lnTo>
                <a:lnTo>
                  <a:pt x="75" y="232"/>
                </a:lnTo>
                <a:lnTo>
                  <a:pt x="77" y="229"/>
                </a:lnTo>
                <a:lnTo>
                  <a:pt x="82" y="230"/>
                </a:lnTo>
                <a:lnTo>
                  <a:pt x="88" y="234"/>
                </a:lnTo>
                <a:lnTo>
                  <a:pt x="96" y="240"/>
                </a:lnTo>
                <a:lnTo>
                  <a:pt x="104" y="247"/>
                </a:lnTo>
                <a:lnTo>
                  <a:pt x="111" y="256"/>
                </a:lnTo>
                <a:lnTo>
                  <a:pt x="113" y="263"/>
                </a:lnTo>
                <a:lnTo>
                  <a:pt x="113" y="264"/>
                </a:lnTo>
                <a:lnTo>
                  <a:pt x="110" y="262"/>
                </a:lnTo>
                <a:lnTo>
                  <a:pt x="103" y="256"/>
                </a:lnTo>
                <a:lnTo>
                  <a:pt x="93" y="252"/>
                </a:lnTo>
                <a:lnTo>
                  <a:pt x="85" y="252"/>
                </a:lnTo>
                <a:lnTo>
                  <a:pt x="82" y="258"/>
                </a:lnTo>
                <a:lnTo>
                  <a:pt x="84" y="267"/>
                </a:lnTo>
                <a:close/>
              </a:path>
            </a:pathLst>
          </a:custGeom>
          <a:solidFill>
            <a:schemeClr val="bg1"/>
          </a:solidFill>
          <a:ln w="9525">
            <a:solidFill>
              <a:schemeClr val="bg2"/>
            </a:solidFill>
            <a:round/>
            <a:headEnd/>
            <a:tailEnd/>
          </a:ln>
        </p:spPr>
        <p:txBody>
          <a:bodyPr/>
          <a:lstStyle/>
          <a:p>
            <a:endParaRPr lang="en-US"/>
          </a:p>
        </p:txBody>
      </p:sp>
      <p:sp>
        <p:nvSpPr>
          <p:cNvPr id="176" name="Freeform 440"/>
          <p:cNvSpPr>
            <a:spLocks/>
          </p:cNvSpPr>
          <p:nvPr/>
        </p:nvSpPr>
        <p:spPr bwMode="auto">
          <a:xfrm>
            <a:off x="2076450" y="1930400"/>
            <a:ext cx="36513" cy="17463"/>
          </a:xfrm>
          <a:custGeom>
            <a:avLst/>
            <a:gdLst/>
            <a:ahLst/>
            <a:cxnLst>
              <a:cxn ang="0">
                <a:pos x="31" y="0"/>
              </a:cxn>
              <a:cxn ang="0">
                <a:pos x="32" y="1"/>
              </a:cxn>
              <a:cxn ang="0">
                <a:pos x="34" y="3"/>
              </a:cxn>
              <a:cxn ang="0">
                <a:pos x="34" y="6"/>
              </a:cxn>
              <a:cxn ang="0">
                <a:pos x="30" y="10"/>
              </a:cxn>
              <a:cxn ang="0">
                <a:pos x="24" y="14"/>
              </a:cxn>
              <a:cxn ang="0">
                <a:pos x="22" y="16"/>
              </a:cxn>
              <a:cxn ang="0">
                <a:pos x="19" y="18"/>
              </a:cxn>
              <a:cxn ang="0">
                <a:pos x="12" y="18"/>
              </a:cxn>
              <a:cxn ang="0">
                <a:pos x="4" y="16"/>
              </a:cxn>
              <a:cxn ang="0">
                <a:pos x="0" y="13"/>
              </a:cxn>
              <a:cxn ang="0">
                <a:pos x="0" y="9"/>
              </a:cxn>
              <a:cxn ang="0">
                <a:pos x="4" y="7"/>
              </a:cxn>
              <a:cxn ang="0">
                <a:pos x="14" y="4"/>
              </a:cxn>
              <a:cxn ang="0">
                <a:pos x="22" y="2"/>
              </a:cxn>
              <a:cxn ang="0">
                <a:pos x="29" y="1"/>
              </a:cxn>
              <a:cxn ang="0">
                <a:pos x="31" y="0"/>
              </a:cxn>
            </a:cxnLst>
            <a:rect l="0" t="0" r="r" b="b"/>
            <a:pathLst>
              <a:path w="34" h="18">
                <a:moveTo>
                  <a:pt x="31" y="0"/>
                </a:moveTo>
                <a:lnTo>
                  <a:pt x="32" y="1"/>
                </a:lnTo>
                <a:lnTo>
                  <a:pt x="34" y="3"/>
                </a:lnTo>
                <a:lnTo>
                  <a:pt x="34" y="6"/>
                </a:lnTo>
                <a:lnTo>
                  <a:pt x="30" y="10"/>
                </a:lnTo>
                <a:lnTo>
                  <a:pt x="24" y="14"/>
                </a:lnTo>
                <a:lnTo>
                  <a:pt x="22" y="16"/>
                </a:lnTo>
                <a:lnTo>
                  <a:pt x="19" y="18"/>
                </a:lnTo>
                <a:lnTo>
                  <a:pt x="12" y="18"/>
                </a:lnTo>
                <a:lnTo>
                  <a:pt x="4" y="16"/>
                </a:lnTo>
                <a:lnTo>
                  <a:pt x="0" y="13"/>
                </a:lnTo>
                <a:lnTo>
                  <a:pt x="0" y="9"/>
                </a:lnTo>
                <a:lnTo>
                  <a:pt x="4" y="7"/>
                </a:lnTo>
                <a:lnTo>
                  <a:pt x="14" y="4"/>
                </a:lnTo>
                <a:lnTo>
                  <a:pt x="22" y="2"/>
                </a:lnTo>
                <a:lnTo>
                  <a:pt x="29" y="1"/>
                </a:lnTo>
                <a:lnTo>
                  <a:pt x="31" y="0"/>
                </a:lnTo>
                <a:close/>
              </a:path>
            </a:pathLst>
          </a:custGeom>
          <a:solidFill>
            <a:schemeClr val="bg1"/>
          </a:solidFill>
          <a:ln w="9525">
            <a:solidFill>
              <a:schemeClr val="bg2"/>
            </a:solidFill>
            <a:round/>
            <a:headEnd/>
            <a:tailEnd/>
          </a:ln>
        </p:spPr>
        <p:txBody>
          <a:bodyPr/>
          <a:lstStyle/>
          <a:p>
            <a:endParaRPr lang="en-US"/>
          </a:p>
        </p:txBody>
      </p:sp>
      <p:sp>
        <p:nvSpPr>
          <p:cNvPr id="177" name="Freeform 441"/>
          <p:cNvSpPr>
            <a:spLocks/>
          </p:cNvSpPr>
          <p:nvPr/>
        </p:nvSpPr>
        <p:spPr bwMode="auto">
          <a:xfrm>
            <a:off x="2057400" y="1884363"/>
            <a:ext cx="33338" cy="47625"/>
          </a:xfrm>
          <a:custGeom>
            <a:avLst/>
            <a:gdLst/>
            <a:ahLst/>
            <a:cxnLst>
              <a:cxn ang="0">
                <a:pos x="22" y="14"/>
              </a:cxn>
              <a:cxn ang="0">
                <a:pos x="20" y="10"/>
              </a:cxn>
              <a:cxn ang="0">
                <a:pos x="14" y="5"/>
              </a:cxn>
              <a:cxn ang="0">
                <a:pos x="7" y="0"/>
              </a:cxn>
              <a:cxn ang="0">
                <a:pos x="3" y="0"/>
              </a:cxn>
              <a:cxn ang="0">
                <a:pos x="1" y="5"/>
              </a:cxn>
              <a:cxn ang="0">
                <a:pos x="0" y="10"/>
              </a:cxn>
              <a:cxn ang="0">
                <a:pos x="1" y="15"/>
              </a:cxn>
              <a:cxn ang="0">
                <a:pos x="1" y="20"/>
              </a:cxn>
              <a:cxn ang="0">
                <a:pos x="3" y="27"/>
              </a:cxn>
              <a:cxn ang="0">
                <a:pos x="4" y="36"/>
              </a:cxn>
              <a:cxn ang="0">
                <a:pos x="7" y="43"/>
              </a:cxn>
              <a:cxn ang="0">
                <a:pos x="11" y="46"/>
              </a:cxn>
              <a:cxn ang="0">
                <a:pos x="16" y="46"/>
              </a:cxn>
              <a:cxn ang="0">
                <a:pos x="21" y="44"/>
              </a:cxn>
              <a:cxn ang="0">
                <a:pos x="26" y="42"/>
              </a:cxn>
              <a:cxn ang="0">
                <a:pos x="29" y="38"/>
              </a:cxn>
              <a:cxn ang="0">
                <a:pos x="31" y="33"/>
              </a:cxn>
              <a:cxn ang="0">
                <a:pos x="34" y="30"/>
              </a:cxn>
              <a:cxn ang="0">
                <a:pos x="34" y="27"/>
              </a:cxn>
              <a:cxn ang="0">
                <a:pos x="30" y="22"/>
              </a:cxn>
              <a:cxn ang="0">
                <a:pos x="26" y="17"/>
              </a:cxn>
              <a:cxn ang="0">
                <a:pos x="23" y="15"/>
              </a:cxn>
              <a:cxn ang="0">
                <a:pos x="22" y="14"/>
              </a:cxn>
              <a:cxn ang="0">
                <a:pos x="22" y="14"/>
              </a:cxn>
            </a:cxnLst>
            <a:rect l="0" t="0" r="r" b="b"/>
            <a:pathLst>
              <a:path w="34" h="46">
                <a:moveTo>
                  <a:pt x="22" y="14"/>
                </a:moveTo>
                <a:lnTo>
                  <a:pt x="20" y="10"/>
                </a:lnTo>
                <a:lnTo>
                  <a:pt x="14" y="5"/>
                </a:lnTo>
                <a:lnTo>
                  <a:pt x="7" y="0"/>
                </a:lnTo>
                <a:lnTo>
                  <a:pt x="3" y="0"/>
                </a:lnTo>
                <a:lnTo>
                  <a:pt x="1" y="5"/>
                </a:lnTo>
                <a:lnTo>
                  <a:pt x="0" y="10"/>
                </a:lnTo>
                <a:lnTo>
                  <a:pt x="1" y="15"/>
                </a:lnTo>
                <a:lnTo>
                  <a:pt x="1" y="20"/>
                </a:lnTo>
                <a:lnTo>
                  <a:pt x="3" y="27"/>
                </a:lnTo>
                <a:lnTo>
                  <a:pt x="4" y="36"/>
                </a:lnTo>
                <a:lnTo>
                  <a:pt x="7" y="43"/>
                </a:lnTo>
                <a:lnTo>
                  <a:pt x="11" y="46"/>
                </a:lnTo>
                <a:lnTo>
                  <a:pt x="16" y="46"/>
                </a:lnTo>
                <a:lnTo>
                  <a:pt x="21" y="44"/>
                </a:lnTo>
                <a:lnTo>
                  <a:pt x="26" y="42"/>
                </a:lnTo>
                <a:lnTo>
                  <a:pt x="29" y="38"/>
                </a:lnTo>
                <a:lnTo>
                  <a:pt x="31" y="33"/>
                </a:lnTo>
                <a:lnTo>
                  <a:pt x="34" y="30"/>
                </a:lnTo>
                <a:lnTo>
                  <a:pt x="34" y="27"/>
                </a:lnTo>
                <a:lnTo>
                  <a:pt x="30" y="22"/>
                </a:lnTo>
                <a:lnTo>
                  <a:pt x="26" y="17"/>
                </a:lnTo>
                <a:lnTo>
                  <a:pt x="23" y="15"/>
                </a:lnTo>
                <a:lnTo>
                  <a:pt x="22" y="14"/>
                </a:lnTo>
                <a:lnTo>
                  <a:pt x="22" y="14"/>
                </a:lnTo>
                <a:close/>
              </a:path>
            </a:pathLst>
          </a:custGeom>
          <a:solidFill>
            <a:schemeClr val="bg1"/>
          </a:solidFill>
          <a:ln w="9525">
            <a:solidFill>
              <a:schemeClr val="bg2"/>
            </a:solidFill>
            <a:round/>
            <a:headEnd/>
            <a:tailEnd/>
          </a:ln>
        </p:spPr>
        <p:txBody>
          <a:bodyPr/>
          <a:lstStyle/>
          <a:p>
            <a:endParaRPr lang="en-US"/>
          </a:p>
        </p:txBody>
      </p:sp>
      <p:sp>
        <p:nvSpPr>
          <p:cNvPr id="178" name="Freeform 442"/>
          <p:cNvSpPr>
            <a:spLocks/>
          </p:cNvSpPr>
          <p:nvPr/>
        </p:nvSpPr>
        <p:spPr bwMode="auto">
          <a:xfrm>
            <a:off x="1990725" y="1862138"/>
            <a:ext cx="60325" cy="68262"/>
          </a:xfrm>
          <a:custGeom>
            <a:avLst/>
            <a:gdLst/>
            <a:ahLst/>
            <a:cxnLst>
              <a:cxn ang="0">
                <a:pos x="53" y="34"/>
              </a:cxn>
              <a:cxn ang="0">
                <a:pos x="54" y="37"/>
              </a:cxn>
              <a:cxn ang="0">
                <a:pos x="57" y="44"/>
              </a:cxn>
              <a:cxn ang="0">
                <a:pos x="58" y="53"/>
              </a:cxn>
              <a:cxn ang="0">
                <a:pos x="57" y="60"/>
              </a:cxn>
              <a:cxn ang="0">
                <a:pos x="54" y="64"/>
              </a:cxn>
              <a:cxn ang="0">
                <a:pos x="52" y="66"/>
              </a:cxn>
              <a:cxn ang="0">
                <a:pos x="48" y="67"/>
              </a:cxn>
              <a:cxn ang="0">
                <a:pos x="44" y="65"/>
              </a:cxn>
              <a:cxn ang="0">
                <a:pos x="39" y="62"/>
              </a:cxn>
              <a:cxn ang="0">
                <a:pos x="35" y="60"/>
              </a:cxn>
              <a:cxn ang="0">
                <a:pos x="32" y="58"/>
              </a:cxn>
              <a:cxn ang="0">
                <a:pos x="29" y="53"/>
              </a:cxn>
              <a:cxn ang="0">
                <a:pos x="24" y="50"/>
              </a:cxn>
              <a:cxn ang="0">
                <a:pos x="17" y="49"/>
              </a:cxn>
              <a:cxn ang="0">
                <a:pos x="12" y="47"/>
              </a:cxn>
              <a:cxn ang="0">
                <a:pos x="8" y="42"/>
              </a:cxn>
              <a:cxn ang="0">
                <a:pos x="9" y="37"/>
              </a:cxn>
              <a:cxn ang="0">
                <a:pos x="13" y="37"/>
              </a:cxn>
              <a:cxn ang="0">
                <a:pos x="15" y="36"/>
              </a:cxn>
              <a:cxn ang="0">
                <a:pos x="13" y="30"/>
              </a:cxn>
              <a:cxn ang="0">
                <a:pos x="7" y="20"/>
              </a:cxn>
              <a:cxn ang="0">
                <a:pos x="2" y="11"/>
              </a:cxn>
              <a:cxn ang="0">
                <a:pos x="0" y="4"/>
              </a:cxn>
              <a:cxn ang="0">
                <a:pos x="4" y="0"/>
              </a:cxn>
              <a:cxn ang="0">
                <a:pos x="9" y="0"/>
              </a:cxn>
              <a:cxn ang="0">
                <a:pos x="14" y="0"/>
              </a:cxn>
              <a:cxn ang="0">
                <a:pos x="19" y="2"/>
              </a:cxn>
              <a:cxn ang="0">
                <a:pos x="23" y="8"/>
              </a:cxn>
              <a:cxn ang="0">
                <a:pos x="28" y="13"/>
              </a:cxn>
              <a:cxn ang="0">
                <a:pos x="34" y="15"/>
              </a:cxn>
              <a:cxn ang="0">
                <a:pos x="38" y="16"/>
              </a:cxn>
              <a:cxn ang="0">
                <a:pos x="40" y="19"/>
              </a:cxn>
              <a:cxn ang="0">
                <a:pos x="43" y="24"/>
              </a:cxn>
              <a:cxn ang="0">
                <a:pos x="47" y="29"/>
              </a:cxn>
              <a:cxn ang="0">
                <a:pos x="51" y="32"/>
              </a:cxn>
              <a:cxn ang="0">
                <a:pos x="53" y="34"/>
              </a:cxn>
            </a:cxnLst>
            <a:rect l="0" t="0" r="r" b="b"/>
            <a:pathLst>
              <a:path w="58" h="67">
                <a:moveTo>
                  <a:pt x="53" y="34"/>
                </a:moveTo>
                <a:lnTo>
                  <a:pt x="54" y="37"/>
                </a:lnTo>
                <a:lnTo>
                  <a:pt x="57" y="44"/>
                </a:lnTo>
                <a:lnTo>
                  <a:pt x="58" y="53"/>
                </a:lnTo>
                <a:lnTo>
                  <a:pt x="57" y="60"/>
                </a:lnTo>
                <a:lnTo>
                  <a:pt x="54" y="64"/>
                </a:lnTo>
                <a:lnTo>
                  <a:pt x="52" y="66"/>
                </a:lnTo>
                <a:lnTo>
                  <a:pt x="48" y="67"/>
                </a:lnTo>
                <a:lnTo>
                  <a:pt x="44" y="65"/>
                </a:lnTo>
                <a:lnTo>
                  <a:pt x="39" y="62"/>
                </a:lnTo>
                <a:lnTo>
                  <a:pt x="35" y="60"/>
                </a:lnTo>
                <a:lnTo>
                  <a:pt x="32" y="58"/>
                </a:lnTo>
                <a:lnTo>
                  <a:pt x="29" y="53"/>
                </a:lnTo>
                <a:lnTo>
                  <a:pt x="24" y="50"/>
                </a:lnTo>
                <a:lnTo>
                  <a:pt x="17" y="49"/>
                </a:lnTo>
                <a:lnTo>
                  <a:pt x="12" y="47"/>
                </a:lnTo>
                <a:lnTo>
                  <a:pt x="8" y="42"/>
                </a:lnTo>
                <a:lnTo>
                  <a:pt x="9" y="37"/>
                </a:lnTo>
                <a:lnTo>
                  <a:pt x="13" y="37"/>
                </a:lnTo>
                <a:lnTo>
                  <a:pt x="15" y="36"/>
                </a:lnTo>
                <a:lnTo>
                  <a:pt x="13" y="30"/>
                </a:lnTo>
                <a:lnTo>
                  <a:pt x="7" y="20"/>
                </a:lnTo>
                <a:lnTo>
                  <a:pt x="2" y="11"/>
                </a:lnTo>
                <a:lnTo>
                  <a:pt x="0" y="4"/>
                </a:lnTo>
                <a:lnTo>
                  <a:pt x="4" y="0"/>
                </a:lnTo>
                <a:lnTo>
                  <a:pt x="9" y="0"/>
                </a:lnTo>
                <a:lnTo>
                  <a:pt x="14" y="0"/>
                </a:lnTo>
                <a:lnTo>
                  <a:pt x="19" y="2"/>
                </a:lnTo>
                <a:lnTo>
                  <a:pt x="23" y="8"/>
                </a:lnTo>
                <a:lnTo>
                  <a:pt x="28" y="13"/>
                </a:lnTo>
                <a:lnTo>
                  <a:pt x="34" y="15"/>
                </a:lnTo>
                <a:lnTo>
                  <a:pt x="38" y="16"/>
                </a:lnTo>
                <a:lnTo>
                  <a:pt x="40" y="19"/>
                </a:lnTo>
                <a:lnTo>
                  <a:pt x="43" y="24"/>
                </a:lnTo>
                <a:lnTo>
                  <a:pt x="47" y="29"/>
                </a:lnTo>
                <a:lnTo>
                  <a:pt x="51" y="32"/>
                </a:lnTo>
                <a:lnTo>
                  <a:pt x="53" y="34"/>
                </a:lnTo>
                <a:close/>
              </a:path>
            </a:pathLst>
          </a:custGeom>
          <a:solidFill>
            <a:schemeClr val="bg1"/>
          </a:solidFill>
          <a:ln w="9525">
            <a:solidFill>
              <a:schemeClr val="bg2"/>
            </a:solidFill>
            <a:round/>
            <a:headEnd/>
            <a:tailEnd/>
          </a:ln>
        </p:spPr>
        <p:txBody>
          <a:bodyPr/>
          <a:lstStyle/>
          <a:p>
            <a:endParaRPr lang="en-US"/>
          </a:p>
        </p:txBody>
      </p:sp>
      <p:sp>
        <p:nvSpPr>
          <p:cNvPr id="179" name="Freeform 443"/>
          <p:cNvSpPr>
            <a:spLocks/>
          </p:cNvSpPr>
          <p:nvPr/>
        </p:nvSpPr>
        <p:spPr bwMode="auto">
          <a:xfrm>
            <a:off x="1747838" y="2109788"/>
            <a:ext cx="269875" cy="234950"/>
          </a:xfrm>
          <a:custGeom>
            <a:avLst/>
            <a:gdLst/>
            <a:ahLst/>
            <a:cxnLst>
              <a:cxn ang="0">
                <a:pos x="249" y="175"/>
              </a:cxn>
              <a:cxn ang="0">
                <a:pos x="236" y="187"/>
              </a:cxn>
              <a:cxn ang="0">
                <a:pos x="226" y="189"/>
              </a:cxn>
              <a:cxn ang="0">
                <a:pos x="231" y="220"/>
              </a:cxn>
              <a:cxn ang="0">
                <a:pos x="205" y="231"/>
              </a:cxn>
              <a:cxn ang="0">
                <a:pos x="178" y="210"/>
              </a:cxn>
              <a:cxn ang="0">
                <a:pos x="163" y="196"/>
              </a:cxn>
              <a:cxn ang="0">
                <a:pos x="154" y="196"/>
              </a:cxn>
              <a:cxn ang="0">
                <a:pos x="123" y="213"/>
              </a:cxn>
              <a:cxn ang="0">
                <a:pos x="89" y="221"/>
              </a:cxn>
              <a:cxn ang="0">
                <a:pos x="73" y="221"/>
              </a:cxn>
              <a:cxn ang="0">
                <a:pos x="52" y="215"/>
              </a:cxn>
              <a:cxn ang="0">
                <a:pos x="44" y="204"/>
              </a:cxn>
              <a:cxn ang="0">
                <a:pos x="25" y="173"/>
              </a:cxn>
              <a:cxn ang="0">
                <a:pos x="1" y="157"/>
              </a:cxn>
              <a:cxn ang="0">
                <a:pos x="1" y="130"/>
              </a:cxn>
              <a:cxn ang="0">
                <a:pos x="27" y="129"/>
              </a:cxn>
              <a:cxn ang="0">
                <a:pos x="57" y="142"/>
              </a:cxn>
              <a:cxn ang="0">
                <a:pos x="82" y="151"/>
              </a:cxn>
              <a:cxn ang="0">
                <a:pos x="81" y="126"/>
              </a:cxn>
              <a:cxn ang="0">
                <a:pos x="44" y="117"/>
              </a:cxn>
              <a:cxn ang="0">
                <a:pos x="12" y="114"/>
              </a:cxn>
              <a:cxn ang="0">
                <a:pos x="2" y="90"/>
              </a:cxn>
              <a:cxn ang="0">
                <a:pos x="28" y="84"/>
              </a:cxn>
              <a:cxn ang="0">
                <a:pos x="19" y="68"/>
              </a:cxn>
              <a:cxn ang="0">
                <a:pos x="3" y="44"/>
              </a:cxn>
              <a:cxn ang="0">
                <a:pos x="21" y="33"/>
              </a:cxn>
              <a:cxn ang="0">
                <a:pos x="28" y="15"/>
              </a:cxn>
              <a:cxn ang="0">
                <a:pos x="51" y="7"/>
              </a:cxn>
              <a:cxn ang="0">
                <a:pos x="88" y="3"/>
              </a:cxn>
              <a:cxn ang="0">
                <a:pos x="82" y="27"/>
              </a:cxn>
              <a:cxn ang="0">
                <a:pos x="102" y="27"/>
              </a:cxn>
              <a:cxn ang="0">
                <a:pos x="124" y="47"/>
              </a:cxn>
              <a:cxn ang="0">
                <a:pos x="125" y="27"/>
              </a:cxn>
              <a:cxn ang="0">
                <a:pos x="145" y="47"/>
              </a:cxn>
              <a:cxn ang="0">
                <a:pos x="152" y="83"/>
              </a:cxn>
              <a:cxn ang="0">
                <a:pos x="162" y="51"/>
              </a:cxn>
              <a:cxn ang="0">
                <a:pos x="157" y="27"/>
              </a:cxn>
              <a:cxn ang="0">
                <a:pos x="173" y="23"/>
              </a:cxn>
              <a:cxn ang="0">
                <a:pos x="181" y="19"/>
              </a:cxn>
              <a:cxn ang="0">
                <a:pos x="172" y="7"/>
              </a:cxn>
              <a:cxn ang="0">
                <a:pos x="198" y="5"/>
              </a:cxn>
              <a:cxn ang="0">
                <a:pos x="213" y="15"/>
              </a:cxn>
              <a:cxn ang="0">
                <a:pos x="199" y="39"/>
              </a:cxn>
              <a:cxn ang="0">
                <a:pos x="195" y="60"/>
              </a:cxn>
              <a:cxn ang="0">
                <a:pos x="201" y="98"/>
              </a:cxn>
              <a:cxn ang="0">
                <a:pos x="198" y="115"/>
              </a:cxn>
              <a:cxn ang="0">
                <a:pos x="209" y="141"/>
              </a:cxn>
              <a:cxn ang="0">
                <a:pos x="237" y="160"/>
              </a:cxn>
            </a:cxnLst>
            <a:rect l="0" t="0" r="r" b="b"/>
            <a:pathLst>
              <a:path w="249" h="231">
                <a:moveTo>
                  <a:pt x="239" y="162"/>
                </a:moveTo>
                <a:lnTo>
                  <a:pt x="241" y="164"/>
                </a:lnTo>
                <a:lnTo>
                  <a:pt x="246" y="168"/>
                </a:lnTo>
                <a:lnTo>
                  <a:pt x="249" y="175"/>
                </a:lnTo>
                <a:lnTo>
                  <a:pt x="248" y="182"/>
                </a:lnTo>
                <a:lnTo>
                  <a:pt x="244" y="187"/>
                </a:lnTo>
                <a:lnTo>
                  <a:pt x="239" y="188"/>
                </a:lnTo>
                <a:lnTo>
                  <a:pt x="236" y="187"/>
                </a:lnTo>
                <a:lnTo>
                  <a:pt x="232" y="187"/>
                </a:lnTo>
                <a:lnTo>
                  <a:pt x="229" y="187"/>
                </a:lnTo>
                <a:lnTo>
                  <a:pt x="226" y="187"/>
                </a:lnTo>
                <a:lnTo>
                  <a:pt x="226" y="189"/>
                </a:lnTo>
                <a:lnTo>
                  <a:pt x="228" y="195"/>
                </a:lnTo>
                <a:lnTo>
                  <a:pt x="230" y="204"/>
                </a:lnTo>
                <a:lnTo>
                  <a:pt x="232" y="213"/>
                </a:lnTo>
                <a:lnTo>
                  <a:pt x="231" y="220"/>
                </a:lnTo>
                <a:lnTo>
                  <a:pt x="224" y="225"/>
                </a:lnTo>
                <a:lnTo>
                  <a:pt x="216" y="227"/>
                </a:lnTo>
                <a:lnTo>
                  <a:pt x="211" y="230"/>
                </a:lnTo>
                <a:lnTo>
                  <a:pt x="205" y="231"/>
                </a:lnTo>
                <a:lnTo>
                  <a:pt x="195" y="225"/>
                </a:lnTo>
                <a:lnTo>
                  <a:pt x="190" y="220"/>
                </a:lnTo>
                <a:lnTo>
                  <a:pt x="184" y="215"/>
                </a:lnTo>
                <a:lnTo>
                  <a:pt x="178" y="210"/>
                </a:lnTo>
                <a:lnTo>
                  <a:pt x="173" y="205"/>
                </a:lnTo>
                <a:lnTo>
                  <a:pt x="170" y="202"/>
                </a:lnTo>
                <a:lnTo>
                  <a:pt x="165" y="198"/>
                </a:lnTo>
                <a:lnTo>
                  <a:pt x="163" y="196"/>
                </a:lnTo>
                <a:lnTo>
                  <a:pt x="161" y="195"/>
                </a:lnTo>
                <a:lnTo>
                  <a:pt x="158" y="194"/>
                </a:lnTo>
                <a:lnTo>
                  <a:pt x="157" y="194"/>
                </a:lnTo>
                <a:lnTo>
                  <a:pt x="154" y="196"/>
                </a:lnTo>
                <a:lnTo>
                  <a:pt x="146" y="202"/>
                </a:lnTo>
                <a:lnTo>
                  <a:pt x="140" y="206"/>
                </a:lnTo>
                <a:lnTo>
                  <a:pt x="132" y="210"/>
                </a:lnTo>
                <a:lnTo>
                  <a:pt x="123" y="213"/>
                </a:lnTo>
                <a:lnTo>
                  <a:pt x="114" y="216"/>
                </a:lnTo>
                <a:lnTo>
                  <a:pt x="104" y="219"/>
                </a:lnTo>
                <a:lnTo>
                  <a:pt x="95" y="220"/>
                </a:lnTo>
                <a:lnTo>
                  <a:pt x="89" y="221"/>
                </a:lnTo>
                <a:lnTo>
                  <a:pt x="85" y="223"/>
                </a:lnTo>
                <a:lnTo>
                  <a:pt x="81" y="223"/>
                </a:lnTo>
                <a:lnTo>
                  <a:pt x="78" y="223"/>
                </a:lnTo>
                <a:lnTo>
                  <a:pt x="73" y="221"/>
                </a:lnTo>
                <a:lnTo>
                  <a:pt x="67" y="219"/>
                </a:lnTo>
                <a:lnTo>
                  <a:pt x="62" y="218"/>
                </a:lnTo>
                <a:lnTo>
                  <a:pt x="57" y="216"/>
                </a:lnTo>
                <a:lnTo>
                  <a:pt x="52" y="215"/>
                </a:lnTo>
                <a:lnTo>
                  <a:pt x="49" y="215"/>
                </a:lnTo>
                <a:lnTo>
                  <a:pt x="46" y="213"/>
                </a:lnTo>
                <a:lnTo>
                  <a:pt x="44" y="210"/>
                </a:lnTo>
                <a:lnTo>
                  <a:pt x="44" y="204"/>
                </a:lnTo>
                <a:lnTo>
                  <a:pt x="43" y="197"/>
                </a:lnTo>
                <a:lnTo>
                  <a:pt x="40" y="188"/>
                </a:lnTo>
                <a:lnTo>
                  <a:pt x="33" y="180"/>
                </a:lnTo>
                <a:lnTo>
                  <a:pt x="25" y="173"/>
                </a:lnTo>
                <a:lnTo>
                  <a:pt x="16" y="167"/>
                </a:lnTo>
                <a:lnTo>
                  <a:pt x="9" y="164"/>
                </a:lnTo>
                <a:lnTo>
                  <a:pt x="3" y="162"/>
                </a:lnTo>
                <a:lnTo>
                  <a:pt x="1" y="157"/>
                </a:lnTo>
                <a:lnTo>
                  <a:pt x="0" y="151"/>
                </a:lnTo>
                <a:lnTo>
                  <a:pt x="0" y="143"/>
                </a:lnTo>
                <a:lnTo>
                  <a:pt x="0" y="136"/>
                </a:lnTo>
                <a:lnTo>
                  <a:pt x="1" y="130"/>
                </a:lnTo>
                <a:lnTo>
                  <a:pt x="5" y="129"/>
                </a:lnTo>
                <a:lnTo>
                  <a:pt x="12" y="129"/>
                </a:lnTo>
                <a:lnTo>
                  <a:pt x="20" y="128"/>
                </a:lnTo>
                <a:lnTo>
                  <a:pt x="27" y="129"/>
                </a:lnTo>
                <a:lnTo>
                  <a:pt x="36" y="132"/>
                </a:lnTo>
                <a:lnTo>
                  <a:pt x="42" y="135"/>
                </a:lnTo>
                <a:lnTo>
                  <a:pt x="49" y="138"/>
                </a:lnTo>
                <a:lnTo>
                  <a:pt x="57" y="142"/>
                </a:lnTo>
                <a:lnTo>
                  <a:pt x="65" y="147"/>
                </a:lnTo>
                <a:lnTo>
                  <a:pt x="72" y="149"/>
                </a:lnTo>
                <a:lnTo>
                  <a:pt x="79" y="151"/>
                </a:lnTo>
                <a:lnTo>
                  <a:pt x="82" y="151"/>
                </a:lnTo>
                <a:lnTo>
                  <a:pt x="85" y="149"/>
                </a:lnTo>
                <a:lnTo>
                  <a:pt x="86" y="141"/>
                </a:lnTo>
                <a:lnTo>
                  <a:pt x="86" y="133"/>
                </a:lnTo>
                <a:lnTo>
                  <a:pt x="81" y="126"/>
                </a:lnTo>
                <a:lnTo>
                  <a:pt x="69" y="121"/>
                </a:lnTo>
                <a:lnTo>
                  <a:pt x="56" y="118"/>
                </a:lnTo>
                <a:lnTo>
                  <a:pt x="50" y="117"/>
                </a:lnTo>
                <a:lnTo>
                  <a:pt x="44" y="117"/>
                </a:lnTo>
                <a:lnTo>
                  <a:pt x="35" y="115"/>
                </a:lnTo>
                <a:lnTo>
                  <a:pt x="24" y="115"/>
                </a:lnTo>
                <a:lnTo>
                  <a:pt x="17" y="115"/>
                </a:lnTo>
                <a:lnTo>
                  <a:pt x="12" y="114"/>
                </a:lnTo>
                <a:lnTo>
                  <a:pt x="8" y="111"/>
                </a:lnTo>
                <a:lnTo>
                  <a:pt x="3" y="104"/>
                </a:lnTo>
                <a:lnTo>
                  <a:pt x="2" y="96"/>
                </a:lnTo>
                <a:lnTo>
                  <a:pt x="2" y="90"/>
                </a:lnTo>
                <a:lnTo>
                  <a:pt x="4" y="86"/>
                </a:lnTo>
                <a:lnTo>
                  <a:pt x="11" y="84"/>
                </a:lnTo>
                <a:lnTo>
                  <a:pt x="20" y="86"/>
                </a:lnTo>
                <a:lnTo>
                  <a:pt x="28" y="84"/>
                </a:lnTo>
                <a:lnTo>
                  <a:pt x="29" y="79"/>
                </a:lnTo>
                <a:lnTo>
                  <a:pt x="26" y="73"/>
                </a:lnTo>
                <a:lnTo>
                  <a:pt x="23" y="71"/>
                </a:lnTo>
                <a:lnTo>
                  <a:pt x="19" y="68"/>
                </a:lnTo>
                <a:lnTo>
                  <a:pt x="13" y="62"/>
                </a:lnTo>
                <a:lnTo>
                  <a:pt x="8" y="54"/>
                </a:lnTo>
                <a:lnTo>
                  <a:pt x="3" y="49"/>
                </a:lnTo>
                <a:lnTo>
                  <a:pt x="3" y="44"/>
                </a:lnTo>
                <a:lnTo>
                  <a:pt x="8" y="39"/>
                </a:lnTo>
                <a:lnTo>
                  <a:pt x="14" y="37"/>
                </a:lnTo>
                <a:lnTo>
                  <a:pt x="19" y="35"/>
                </a:lnTo>
                <a:lnTo>
                  <a:pt x="21" y="33"/>
                </a:lnTo>
                <a:lnTo>
                  <a:pt x="24" y="27"/>
                </a:lnTo>
                <a:lnTo>
                  <a:pt x="25" y="21"/>
                </a:lnTo>
                <a:lnTo>
                  <a:pt x="25" y="18"/>
                </a:lnTo>
                <a:lnTo>
                  <a:pt x="28" y="15"/>
                </a:lnTo>
                <a:lnTo>
                  <a:pt x="33" y="14"/>
                </a:lnTo>
                <a:lnTo>
                  <a:pt x="40" y="13"/>
                </a:lnTo>
                <a:lnTo>
                  <a:pt x="46" y="9"/>
                </a:lnTo>
                <a:lnTo>
                  <a:pt x="51" y="7"/>
                </a:lnTo>
                <a:lnTo>
                  <a:pt x="61" y="5"/>
                </a:lnTo>
                <a:lnTo>
                  <a:pt x="72" y="3"/>
                </a:lnTo>
                <a:lnTo>
                  <a:pt x="81" y="0"/>
                </a:lnTo>
                <a:lnTo>
                  <a:pt x="88" y="3"/>
                </a:lnTo>
                <a:lnTo>
                  <a:pt x="88" y="9"/>
                </a:lnTo>
                <a:lnTo>
                  <a:pt x="85" y="18"/>
                </a:lnTo>
                <a:lnTo>
                  <a:pt x="81" y="23"/>
                </a:lnTo>
                <a:lnTo>
                  <a:pt x="82" y="27"/>
                </a:lnTo>
                <a:lnTo>
                  <a:pt x="88" y="26"/>
                </a:lnTo>
                <a:lnTo>
                  <a:pt x="95" y="23"/>
                </a:lnTo>
                <a:lnTo>
                  <a:pt x="100" y="24"/>
                </a:lnTo>
                <a:lnTo>
                  <a:pt x="102" y="27"/>
                </a:lnTo>
                <a:lnTo>
                  <a:pt x="104" y="34"/>
                </a:lnTo>
                <a:lnTo>
                  <a:pt x="110" y="41"/>
                </a:lnTo>
                <a:lnTo>
                  <a:pt x="117" y="46"/>
                </a:lnTo>
                <a:lnTo>
                  <a:pt x="124" y="47"/>
                </a:lnTo>
                <a:lnTo>
                  <a:pt x="127" y="45"/>
                </a:lnTo>
                <a:lnTo>
                  <a:pt x="127" y="38"/>
                </a:lnTo>
                <a:lnTo>
                  <a:pt x="126" y="31"/>
                </a:lnTo>
                <a:lnTo>
                  <a:pt x="125" y="27"/>
                </a:lnTo>
                <a:lnTo>
                  <a:pt x="129" y="27"/>
                </a:lnTo>
                <a:lnTo>
                  <a:pt x="134" y="33"/>
                </a:lnTo>
                <a:lnTo>
                  <a:pt x="140" y="39"/>
                </a:lnTo>
                <a:lnTo>
                  <a:pt x="145" y="47"/>
                </a:lnTo>
                <a:lnTo>
                  <a:pt x="146" y="58"/>
                </a:lnTo>
                <a:lnTo>
                  <a:pt x="147" y="69"/>
                </a:lnTo>
                <a:lnTo>
                  <a:pt x="148" y="80"/>
                </a:lnTo>
                <a:lnTo>
                  <a:pt x="152" y="83"/>
                </a:lnTo>
                <a:lnTo>
                  <a:pt x="155" y="75"/>
                </a:lnTo>
                <a:lnTo>
                  <a:pt x="158" y="64"/>
                </a:lnTo>
                <a:lnTo>
                  <a:pt x="161" y="57"/>
                </a:lnTo>
                <a:lnTo>
                  <a:pt x="162" y="51"/>
                </a:lnTo>
                <a:lnTo>
                  <a:pt x="160" y="46"/>
                </a:lnTo>
                <a:lnTo>
                  <a:pt x="157" y="39"/>
                </a:lnTo>
                <a:lnTo>
                  <a:pt x="156" y="33"/>
                </a:lnTo>
                <a:lnTo>
                  <a:pt x="157" y="27"/>
                </a:lnTo>
                <a:lnTo>
                  <a:pt x="160" y="22"/>
                </a:lnTo>
                <a:lnTo>
                  <a:pt x="164" y="20"/>
                </a:lnTo>
                <a:lnTo>
                  <a:pt x="169" y="21"/>
                </a:lnTo>
                <a:lnTo>
                  <a:pt x="173" y="23"/>
                </a:lnTo>
                <a:lnTo>
                  <a:pt x="179" y="26"/>
                </a:lnTo>
                <a:lnTo>
                  <a:pt x="181" y="24"/>
                </a:lnTo>
                <a:lnTo>
                  <a:pt x="183" y="22"/>
                </a:lnTo>
                <a:lnTo>
                  <a:pt x="181" y="19"/>
                </a:lnTo>
                <a:lnTo>
                  <a:pt x="181" y="18"/>
                </a:lnTo>
                <a:lnTo>
                  <a:pt x="179" y="15"/>
                </a:lnTo>
                <a:lnTo>
                  <a:pt x="175" y="11"/>
                </a:lnTo>
                <a:lnTo>
                  <a:pt x="172" y="7"/>
                </a:lnTo>
                <a:lnTo>
                  <a:pt x="179" y="5"/>
                </a:lnTo>
                <a:lnTo>
                  <a:pt x="185" y="5"/>
                </a:lnTo>
                <a:lnTo>
                  <a:pt x="192" y="5"/>
                </a:lnTo>
                <a:lnTo>
                  <a:pt x="198" y="5"/>
                </a:lnTo>
                <a:lnTo>
                  <a:pt x="203" y="6"/>
                </a:lnTo>
                <a:lnTo>
                  <a:pt x="208" y="8"/>
                </a:lnTo>
                <a:lnTo>
                  <a:pt x="211" y="11"/>
                </a:lnTo>
                <a:lnTo>
                  <a:pt x="213" y="15"/>
                </a:lnTo>
                <a:lnTo>
                  <a:pt x="211" y="21"/>
                </a:lnTo>
                <a:lnTo>
                  <a:pt x="207" y="31"/>
                </a:lnTo>
                <a:lnTo>
                  <a:pt x="203" y="37"/>
                </a:lnTo>
                <a:lnTo>
                  <a:pt x="199" y="39"/>
                </a:lnTo>
                <a:lnTo>
                  <a:pt x="195" y="42"/>
                </a:lnTo>
                <a:lnTo>
                  <a:pt x="192" y="45"/>
                </a:lnTo>
                <a:lnTo>
                  <a:pt x="193" y="52"/>
                </a:lnTo>
                <a:lnTo>
                  <a:pt x="195" y="60"/>
                </a:lnTo>
                <a:lnTo>
                  <a:pt x="196" y="69"/>
                </a:lnTo>
                <a:lnTo>
                  <a:pt x="198" y="79"/>
                </a:lnTo>
                <a:lnTo>
                  <a:pt x="199" y="89"/>
                </a:lnTo>
                <a:lnTo>
                  <a:pt x="201" y="98"/>
                </a:lnTo>
                <a:lnTo>
                  <a:pt x="201" y="105"/>
                </a:lnTo>
                <a:lnTo>
                  <a:pt x="200" y="110"/>
                </a:lnTo>
                <a:lnTo>
                  <a:pt x="199" y="112"/>
                </a:lnTo>
                <a:lnTo>
                  <a:pt x="198" y="115"/>
                </a:lnTo>
                <a:lnTo>
                  <a:pt x="198" y="122"/>
                </a:lnTo>
                <a:lnTo>
                  <a:pt x="201" y="130"/>
                </a:lnTo>
                <a:lnTo>
                  <a:pt x="205" y="136"/>
                </a:lnTo>
                <a:lnTo>
                  <a:pt x="209" y="141"/>
                </a:lnTo>
                <a:lnTo>
                  <a:pt x="216" y="147"/>
                </a:lnTo>
                <a:lnTo>
                  <a:pt x="224" y="153"/>
                </a:lnTo>
                <a:lnTo>
                  <a:pt x="231" y="158"/>
                </a:lnTo>
                <a:lnTo>
                  <a:pt x="237" y="160"/>
                </a:lnTo>
                <a:lnTo>
                  <a:pt x="239" y="162"/>
                </a:lnTo>
                <a:close/>
              </a:path>
            </a:pathLst>
          </a:custGeom>
          <a:solidFill>
            <a:schemeClr val="bg1"/>
          </a:solidFill>
          <a:ln w="9525">
            <a:solidFill>
              <a:schemeClr val="bg2"/>
            </a:solidFill>
            <a:round/>
            <a:headEnd/>
            <a:tailEnd/>
          </a:ln>
        </p:spPr>
        <p:txBody>
          <a:bodyPr/>
          <a:lstStyle/>
          <a:p>
            <a:endParaRPr lang="en-US"/>
          </a:p>
        </p:txBody>
      </p:sp>
      <p:sp>
        <p:nvSpPr>
          <p:cNvPr id="180" name="Freeform 444"/>
          <p:cNvSpPr>
            <a:spLocks/>
          </p:cNvSpPr>
          <p:nvPr/>
        </p:nvSpPr>
        <p:spPr bwMode="auto">
          <a:xfrm>
            <a:off x="2654300" y="5208588"/>
            <a:ext cx="403225" cy="1014412"/>
          </a:xfrm>
          <a:custGeom>
            <a:avLst/>
            <a:gdLst/>
            <a:ahLst/>
            <a:cxnLst>
              <a:cxn ang="0">
                <a:pos x="54" y="7"/>
              </a:cxn>
              <a:cxn ang="0">
                <a:pos x="68" y="0"/>
              </a:cxn>
              <a:cxn ang="0">
                <a:pos x="77" y="16"/>
              </a:cxn>
              <a:cxn ang="0">
                <a:pos x="107" y="31"/>
              </a:cxn>
              <a:cxn ang="0">
                <a:pos x="110" y="48"/>
              </a:cxn>
              <a:cxn ang="0">
                <a:pos x="116" y="57"/>
              </a:cxn>
              <a:cxn ang="0">
                <a:pos x="146" y="43"/>
              </a:cxn>
              <a:cxn ang="0">
                <a:pos x="140" y="64"/>
              </a:cxn>
              <a:cxn ang="0">
                <a:pos x="114" y="85"/>
              </a:cxn>
              <a:cxn ang="0">
                <a:pos x="107" y="99"/>
              </a:cxn>
              <a:cxn ang="0">
                <a:pos x="110" y="121"/>
              </a:cxn>
              <a:cxn ang="0">
                <a:pos x="117" y="129"/>
              </a:cxn>
              <a:cxn ang="0">
                <a:pos x="105" y="129"/>
              </a:cxn>
              <a:cxn ang="0">
                <a:pos x="125" y="141"/>
              </a:cxn>
              <a:cxn ang="0">
                <a:pos x="122" y="162"/>
              </a:cxn>
              <a:cxn ang="0">
                <a:pos x="111" y="169"/>
              </a:cxn>
              <a:cxn ang="0">
                <a:pos x="84" y="178"/>
              </a:cxn>
              <a:cxn ang="0">
                <a:pos x="69" y="202"/>
              </a:cxn>
              <a:cxn ang="0">
                <a:pos x="56" y="207"/>
              </a:cxn>
              <a:cxn ang="0">
                <a:pos x="62" y="216"/>
              </a:cxn>
              <a:cxn ang="0">
                <a:pos x="53" y="238"/>
              </a:cxn>
              <a:cxn ang="0">
                <a:pos x="33" y="261"/>
              </a:cxn>
              <a:cxn ang="0">
                <a:pos x="35" y="274"/>
              </a:cxn>
              <a:cxn ang="0">
                <a:pos x="42" y="282"/>
              </a:cxn>
              <a:cxn ang="0">
                <a:pos x="38" y="300"/>
              </a:cxn>
              <a:cxn ang="0">
                <a:pos x="26" y="318"/>
              </a:cxn>
              <a:cxn ang="0">
                <a:pos x="14" y="336"/>
              </a:cxn>
              <a:cxn ang="0">
                <a:pos x="29" y="367"/>
              </a:cxn>
              <a:cxn ang="0">
                <a:pos x="7" y="345"/>
              </a:cxn>
              <a:cxn ang="0">
                <a:pos x="1" y="338"/>
              </a:cxn>
              <a:cxn ang="0">
                <a:pos x="0" y="306"/>
              </a:cxn>
              <a:cxn ang="0">
                <a:pos x="24" y="154"/>
              </a:cxn>
              <a:cxn ang="0">
                <a:pos x="12" y="224"/>
              </a:cxn>
              <a:cxn ang="0">
                <a:pos x="35" y="87"/>
              </a:cxn>
              <a:cxn ang="0">
                <a:pos x="47" y="52"/>
              </a:cxn>
              <a:cxn ang="0">
                <a:pos x="57" y="33"/>
              </a:cxn>
              <a:cxn ang="0">
                <a:pos x="54" y="7"/>
              </a:cxn>
            </a:cxnLst>
            <a:rect l="0" t="0" r="r" b="b"/>
            <a:pathLst>
              <a:path w="146" h="367">
                <a:moveTo>
                  <a:pt x="54" y="7"/>
                </a:moveTo>
                <a:lnTo>
                  <a:pt x="68" y="0"/>
                </a:lnTo>
                <a:lnTo>
                  <a:pt x="77" y="16"/>
                </a:lnTo>
                <a:lnTo>
                  <a:pt x="107" y="31"/>
                </a:lnTo>
                <a:lnTo>
                  <a:pt x="110" y="48"/>
                </a:lnTo>
                <a:lnTo>
                  <a:pt x="116" y="57"/>
                </a:lnTo>
                <a:lnTo>
                  <a:pt x="146" y="43"/>
                </a:lnTo>
                <a:lnTo>
                  <a:pt x="140" y="64"/>
                </a:lnTo>
                <a:lnTo>
                  <a:pt x="114" y="85"/>
                </a:lnTo>
                <a:lnTo>
                  <a:pt x="107" y="99"/>
                </a:lnTo>
                <a:lnTo>
                  <a:pt x="110" y="121"/>
                </a:lnTo>
                <a:lnTo>
                  <a:pt x="117" y="129"/>
                </a:lnTo>
                <a:lnTo>
                  <a:pt x="105" y="129"/>
                </a:lnTo>
                <a:lnTo>
                  <a:pt x="125" y="141"/>
                </a:lnTo>
                <a:lnTo>
                  <a:pt x="122" y="162"/>
                </a:lnTo>
                <a:lnTo>
                  <a:pt x="111" y="169"/>
                </a:lnTo>
                <a:lnTo>
                  <a:pt x="84" y="178"/>
                </a:lnTo>
                <a:lnTo>
                  <a:pt x="69" y="202"/>
                </a:lnTo>
                <a:lnTo>
                  <a:pt x="56" y="207"/>
                </a:lnTo>
                <a:lnTo>
                  <a:pt x="62" y="216"/>
                </a:lnTo>
                <a:lnTo>
                  <a:pt x="53" y="238"/>
                </a:lnTo>
                <a:lnTo>
                  <a:pt x="33" y="261"/>
                </a:lnTo>
                <a:lnTo>
                  <a:pt x="35" y="274"/>
                </a:lnTo>
                <a:lnTo>
                  <a:pt x="42" y="282"/>
                </a:lnTo>
                <a:lnTo>
                  <a:pt x="38" y="300"/>
                </a:lnTo>
                <a:lnTo>
                  <a:pt x="26" y="318"/>
                </a:lnTo>
                <a:lnTo>
                  <a:pt x="14" y="336"/>
                </a:lnTo>
                <a:lnTo>
                  <a:pt x="29" y="367"/>
                </a:lnTo>
                <a:lnTo>
                  <a:pt x="7" y="345"/>
                </a:lnTo>
                <a:lnTo>
                  <a:pt x="1" y="338"/>
                </a:lnTo>
                <a:lnTo>
                  <a:pt x="0" y="306"/>
                </a:lnTo>
                <a:lnTo>
                  <a:pt x="24" y="154"/>
                </a:lnTo>
                <a:lnTo>
                  <a:pt x="12" y="224"/>
                </a:lnTo>
                <a:lnTo>
                  <a:pt x="35" y="87"/>
                </a:lnTo>
                <a:lnTo>
                  <a:pt x="47" y="52"/>
                </a:lnTo>
                <a:lnTo>
                  <a:pt x="57" y="33"/>
                </a:lnTo>
                <a:lnTo>
                  <a:pt x="54" y="7"/>
                </a:lnTo>
                <a:close/>
              </a:path>
            </a:pathLst>
          </a:custGeom>
          <a:solidFill>
            <a:schemeClr val="bg1"/>
          </a:solidFill>
          <a:ln w="9525" cap="flat" cmpd="sng">
            <a:solidFill>
              <a:schemeClr val="bg2"/>
            </a:solidFill>
            <a:prstDash val="solid"/>
            <a:round/>
            <a:headEnd type="none" w="med" len="med"/>
            <a:tailEnd type="none" w="med" len="med"/>
          </a:ln>
          <a:effectLst/>
        </p:spPr>
        <p:txBody>
          <a:bodyPr/>
          <a:lstStyle/>
          <a:p>
            <a:endParaRPr lang="en-US"/>
          </a:p>
        </p:txBody>
      </p:sp>
      <p:sp>
        <p:nvSpPr>
          <p:cNvPr id="181" name="Freeform 445"/>
          <p:cNvSpPr>
            <a:spLocks/>
          </p:cNvSpPr>
          <p:nvPr/>
        </p:nvSpPr>
        <p:spPr bwMode="auto">
          <a:xfrm>
            <a:off x="2776538" y="4244975"/>
            <a:ext cx="36512" cy="19050"/>
          </a:xfrm>
          <a:custGeom>
            <a:avLst/>
            <a:gdLst/>
            <a:ahLst/>
            <a:cxnLst>
              <a:cxn ang="0">
                <a:pos x="2" y="0"/>
              </a:cxn>
              <a:cxn ang="0">
                <a:pos x="23" y="1"/>
              </a:cxn>
              <a:cxn ang="0">
                <a:pos x="21" y="18"/>
              </a:cxn>
              <a:cxn ang="0">
                <a:pos x="0" y="13"/>
              </a:cxn>
              <a:cxn ang="0">
                <a:pos x="2" y="0"/>
              </a:cxn>
            </a:cxnLst>
            <a:rect l="0" t="0" r="r" b="b"/>
            <a:pathLst>
              <a:path w="23" h="18">
                <a:moveTo>
                  <a:pt x="2" y="0"/>
                </a:moveTo>
                <a:lnTo>
                  <a:pt x="23" y="1"/>
                </a:lnTo>
                <a:lnTo>
                  <a:pt x="21" y="18"/>
                </a:lnTo>
                <a:lnTo>
                  <a:pt x="0" y="13"/>
                </a:lnTo>
                <a:lnTo>
                  <a:pt x="2" y="0"/>
                </a:lnTo>
                <a:close/>
              </a:path>
            </a:pathLst>
          </a:custGeom>
          <a:solidFill>
            <a:schemeClr val="bg1"/>
          </a:solidFill>
          <a:ln w="6350" cap="flat" cmpd="sng">
            <a:solidFill>
              <a:schemeClr val="bg2"/>
            </a:solidFill>
            <a:prstDash val="solid"/>
            <a:round/>
            <a:headEnd type="none" w="med" len="med"/>
            <a:tailEnd type="none" w="med" len="med"/>
          </a:ln>
          <a:effectLst/>
        </p:spPr>
        <p:txBody>
          <a:bodyPr/>
          <a:lstStyle/>
          <a:p>
            <a:endParaRPr lang="en-US"/>
          </a:p>
        </p:txBody>
      </p:sp>
      <p:sp>
        <p:nvSpPr>
          <p:cNvPr id="182" name="Freeform 448"/>
          <p:cNvSpPr>
            <a:spLocks/>
          </p:cNvSpPr>
          <p:nvPr/>
        </p:nvSpPr>
        <p:spPr bwMode="auto">
          <a:xfrm>
            <a:off x="7019925" y="4484688"/>
            <a:ext cx="115888" cy="133350"/>
          </a:xfrm>
          <a:custGeom>
            <a:avLst/>
            <a:gdLst/>
            <a:ahLst/>
            <a:cxnLst>
              <a:cxn ang="0">
                <a:pos x="0" y="41"/>
              </a:cxn>
              <a:cxn ang="0">
                <a:pos x="75" y="339"/>
              </a:cxn>
              <a:cxn ang="0">
                <a:pos x="273" y="579"/>
              </a:cxn>
              <a:cxn ang="0">
                <a:pos x="605" y="769"/>
              </a:cxn>
              <a:cxn ang="0">
                <a:pos x="675" y="773"/>
              </a:cxn>
              <a:cxn ang="0">
                <a:pos x="563" y="583"/>
              </a:cxn>
              <a:cxn ang="0">
                <a:pos x="493" y="521"/>
              </a:cxn>
              <a:cxn ang="0">
                <a:pos x="493" y="269"/>
              </a:cxn>
              <a:cxn ang="0">
                <a:pos x="323" y="78"/>
              </a:cxn>
              <a:cxn ang="0">
                <a:pos x="286" y="58"/>
              </a:cxn>
              <a:cxn ang="0">
                <a:pos x="253" y="111"/>
              </a:cxn>
              <a:cxn ang="0">
                <a:pos x="141" y="128"/>
              </a:cxn>
              <a:cxn ang="0">
                <a:pos x="145" y="70"/>
              </a:cxn>
              <a:cxn ang="0">
                <a:pos x="17" y="0"/>
              </a:cxn>
              <a:cxn ang="0">
                <a:pos x="0" y="41"/>
              </a:cxn>
            </a:cxnLst>
            <a:rect l="0" t="0" r="r" b="b"/>
            <a:pathLst>
              <a:path w="675" h="773">
                <a:moveTo>
                  <a:pt x="0" y="41"/>
                </a:moveTo>
                <a:lnTo>
                  <a:pt x="75" y="339"/>
                </a:lnTo>
                <a:lnTo>
                  <a:pt x="273" y="579"/>
                </a:lnTo>
                <a:lnTo>
                  <a:pt x="605" y="769"/>
                </a:lnTo>
                <a:lnTo>
                  <a:pt x="675" y="773"/>
                </a:lnTo>
                <a:lnTo>
                  <a:pt x="563" y="583"/>
                </a:lnTo>
                <a:lnTo>
                  <a:pt x="493" y="521"/>
                </a:lnTo>
                <a:lnTo>
                  <a:pt x="493" y="269"/>
                </a:lnTo>
                <a:lnTo>
                  <a:pt x="323" y="78"/>
                </a:lnTo>
                <a:lnTo>
                  <a:pt x="286" y="58"/>
                </a:lnTo>
                <a:lnTo>
                  <a:pt x="253" y="111"/>
                </a:lnTo>
                <a:lnTo>
                  <a:pt x="141" y="128"/>
                </a:lnTo>
                <a:lnTo>
                  <a:pt x="145" y="70"/>
                </a:lnTo>
                <a:lnTo>
                  <a:pt x="17" y="0"/>
                </a:lnTo>
                <a:lnTo>
                  <a:pt x="0" y="41"/>
                </a:lnTo>
                <a:close/>
              </a:path>
            </a:pathLst>
          </a:custGeom>
          <a:solidFill>
            <a:schemeClr val="bg1"/>
          </a:solidFill>
          <a:ln w="9525" cap="flat" cmpd="sng">
            <a:solidFill>
              <a:schemeClr val="bg2"/>
            </a:solidFill>
            <a:prstDash val="solid"/>
            <a:round/>
            <a:headEnd type="none" w="med" len="med"/>
            <a:tailEnd type="none" w="med" len="med"/>
          </a:ln>
          <a:effectLst/>
        </p:spPr>
        <p:txBody>
          <a:bodyPr/>
          <a:lstStyle/>
          <a:p>
            <a:endParaRPr lang="en-US"/>
          </a:p>
        </p:txBody>
      </p:sp>
      <p:sp>
        <p:nvSpPr>
          <p:cNvPr id="183" name="Freeform 450"/>
          <p:cNvSpPr>
            <a:spLocks/>
          </p:cNvSpPr>
          <p:nvPr/>
        </p:nvSpPr>
        <p:spPr bwMode="auto">
          <a:xfrm>
            <a:off x="3819525" y="2471738"/>
            <a:ext cx="131763" cy="50800"/>
          </a:xfrm>
          <a:custGeom>
            <a:avLst/>
            <a:gdLst/>
            <a:ahLst/>
            <a:cxnLst>
              <a:cxn ang="0">
                <a:pos x="14" y="0"/>
              </a:cxn>
              <a:cxn ang="0">
                <a:pos x="26" y="14"/>
              </a:cxn>
              <a:cxn ang="0">
                <a:pos x="54" y="4"/>
              </a:cxn>
              <a:cxn ang="0">
                <a:pos x="88" y="0"/>
              </a:cxn>
              <a:cxn ang="0">
                <a:pos x="114" y="18"/>
              </a:cxn>
              <a:cxn ang="0">
                <a:pos x="96" y="38"/>
              </a:cxn>
              <a:cxn ang="0">
                <a:pos x="68" y="54"/>
              </a:cxn>
              <a:cxn ang="0">
                <a:pos x="30" y="42"/>
              </a:cxn>
              <a:cxn ang="0">
                <a:pos x="10" y="44"/>
              </a:cxn>
              <a:cxn ang="0">
                <a:pos x="26" y="36"/>
              </a:cxn>
              <a:cxn ang="0">
                <a:pos x="16" y="22"/>
              </a:cxn>
              <a:cxn ang="0">
                <a:pos x="0" y="16"/>
              </a:cxn>
              <a:cxn ang="0">
                <a:pos x="14" y="0"/>
              </a:cxn>
            </a:cxnLst>
            <a:rect l="0" t="0" r="r" b="b"/>
            <a:pathLst>
              <a:path w="114" h="54">
                <a:moveTo>
                  <a:pt x="14" y="0"/>
                </a:moveTo>
                <a:lnTo>
                  <a:pt x="26" y="14"/>
                </a:lnTo>
                <a:lnTo>
                  <a:pt x="54" y="4"/>
                </a:lnTo>
                <a:lnTo>
                  <a:pt x="88" y="0"/>
                </a:lnTo>
                <a:lnTo>
                  <a:pt x="114" y="18"/>
                </a:lnTo>
                <a:lnTo>
                  <a:pt x="96" y="38"/>
                </a:lnTo>
                <a:lnTo>
                  <a:pt x="68" y="54"/>
                </a:lnTo>
                <a:lnTo>
                  <a:pt x="30" y="42"/>
                </a:lnTo>
                <a:lnTo>
                  <a:pt x="10" y="44"/>
                </a:lnTo>
                <a:lnTo>
                  <a:pt x="26" y="36"/>
                </a:lnTo>
                <a:lnTo>
                  <a:pt x="16" y="22"/>
                </a:lnTo>
                <a:lnTo>
                  <a:pt x="0" y="16"/>
                </a:lnTo>
                <a:lnTo>
                  <a:pt x="14" y="0"/>
                </a:lnTo>
                <a:close/>
              </a:path>
            </a:pathLst>
          </a:custGeom>
          <a:solidFill>
            <a:schemeClr val="bg1"/>
          </a:solidFill>
          <a:ln w="9525" cap="flat" cmpd="sng">
            <a:solidFill>
              <a:schemeClr val="bg2"/>
            </a:solidFill>
            <a:prstDash val="solid"/>
            <a:round/>
            <a:headEnd/>
            <a:tailEnd/>
          </a:ln>
          <a:effectLst/>
        </p:spPr>
        <p:txBody>
          <a:bodyPr anchor="ctr"/>
          <a:lstStyle/>
          <a:p>
            <a:endParaRPr lang="en-US"/>
          </a:p>
        </p:txBody>
      </p:sp>
      <p:sp>
        <p:nvSpPr>
          <p:cNvPr id="184" name="Freeform 451"/>
          <p:cNvSpPr>
            <a:spLocks/>
          </p:cNvSpPr>
          <p:nvPr/>
        </p:nvSpPr>
        <p:spPr bwMode="auto">
          <a:xfrm>
            <a:off x="7815263" y="4605338"/>
            <a:ext cx="215900" cy="185737"/>
          </a:xfrm>
          <a:custGeom>
            <a:avLst/>
            <a:gdLst/>
            <a:ahLst/>
            <a:cxnLst>
              <a:cxn ang="0">
                <a:pos x="410" y="71"/>
              </a:cxn>
              <a:cxn ang="0">
                <a:pos x="321" y="142"/>
              </a:cxn>
              <a:cxn ang="0">
                <a:pos x="233" y="142"/>
              </a:cxn>
              <a:cxn ang="0">
                <a:pos x="178" y="71"/>
              </a:cxn>
              <a:cxn ang="0">
                <a:pos x="107" y="0"/>
              </a:cxn>
              <a:cxn ang="0">
                <a:pos x="36" y="19"/>
              </a:cxn>
              <a:cxn ang="0">
                <a:pos x="0" y="90"/>
              </a:cxn>
              <a:cxn ang="0">
                <a:pos x="72" y="124"/>
              </a:cxn>
              <a:cxn ang="0">
                <a:pos x="89" y="159"/>
              </a:cxn>
              <a:cxn ang="0">
                <a:pos x="107" y="213"/>
              </a:cxn>
              <a:cxn ang="0">
                <a:pos x="160" y="213"/>
              </a:cxn>
              <a:cxn ang="0">
                <a:pos x="197" y="230"/>
              </a:cxn>
              <a:cxn ang="0">
                <a:pos x="321" y="283"/>
              </a:cxn>
              <a:cxn ang="0">
                <a:pos x="446" y="353"/>
              </a:cxn>
              <a:cxn ang="0">
                <a:pos x="465" y="389"/>
              </a:cxn>
              <a:cxn ang="0">
                <a:pos x="393" y="424"/>
              </a:cxn>
              <a:cxn ang="0">
                <a:pos x="465" y="442"/>
              </a:cxn>
              <a:cxn ang="0">
                <a:pos x="518" y="459"/>
              </a:cxn>
              <a:cxn ang="0">
                <a:pos x="575" y="488"/>
              </a:cxn>
              <a:cxn ang="0">
                <a:pos x="575" y="122"/>
              </a:cxn>
              <a:cxn ang="0">
                <a:pos x="410" y="71"/>
              </a:cxn>
            </a:cxnLst>
            <a:rect l="0" t="0" r="r" b="b"/>
            <a:pathLst>
              <a:path w="575" h="488">
                <a:moveTo>
                  <a:pt x="410" y="71"/>
                </a:moveTo>
                <a:lnTo>
                  <a:pt x="321" y="142"/>
                </a:lnTo>
                <a:lnTo>
                  <a:pt x="233" y="142"/>
                </a:lnTo>
                <a:lnTo>
                  <a:pt x="178" y="71"/>
                </a:lnTo>
                <a:lnTo>
                  <a:pt x="107" y="0"/>
                </a:lnTo>
                <a:lnTo>
                  <a:pt x="36" y="19"/>
                </a:lnTo>
                <a:lnTo>
                  <a:pt x="0" y="90"/>
                </a:lnTo>
                <a:lnTo>
                  <a:pt x="72" y="124"/>
                </a:lnTo>
                <a:lnTo>
                  <a:pt x="89" y="159"/>
                </a:lnTo>
                <a:lnTo>
                  <a:pt x="107" y="213"/>
                </a:lnTo>
                <a:lnTo>
                  <a:pt x="160" y="213"/>
                </a:lnTo>
                <a:lnTo>
                  <a:pt x="197" y="230"/>
                </a:lnTo>
                <a:lnTo>
                  <a:pt x="321" y="283"/>
                </a:lnTo>
                <a:lnTo>
                  <a:pt x="446" y="353"/>
                </a:lnTo>
                <a:lnTo>
                  <a:pt x="465" y="389"/>
                </a:lnTo>
                <a:lnTo>
                  <a:pt x="393" y="424"/>
                </a:lnTo>
                <a:lnTo>
                  <a:pt x="465" y="442"/>
                </a:lnTo>
                <a:lnTo>
                  <a:pt x="518" y="459"/>
                </a:lnTo>
                <a:lnTo>
                  <a:pt x="575" y="488"/>
                </a:lnTo>
                <a:lnTo>
                  <a:pt x="575" y="122"/>
                </a:lnTo>
                <a:lnTo>
                  <a:pt x="410" y="71"/>
                </a:lnTo>
                <a:close/>
              </a:path>
            </a:pathLst>
          </a:custGeom>
          <a:solidFill>
            <a:schemeClr val="bg1"/>
          </a:solidFill>
          <a:ln w="9525" cap="flat" cmpd="sng">
            <a:solidFill>
              <a:schemeClr val="bg2"/>
            </a:solidFill>
            <a:prstDash val="solid"/>
            <a:round/>
            <a:headEnd type="none" w="med" len="med"/>
            <a:tailEnd type="none" w="med" len="med"/>
          </a:ln>
          <a:effectLst/>
        </p:spPr>
        <p:txBody>
          <a:bodyPr/>
          <a:lstStyle/>
          <a:p>
            <a:endParaRPr lang="en-US"/>
          </a:p>
        </p:txBody>
      </p:sp>
      <p:sp>
        <p:nvSpPr>
          <p:cNvPr id="185" name="Freeform 452"/>
          <p:cNvSpPr>
            <a:spLocks/>
          </p:cNvSpPr>
          <p:nvPr/>
        </p:nvSpPr>
        <p:spPr bwMode="auto">
          <a:xfrm>
            <a:off x="8031163" y="4649788"/>
            <a:ext cx="174625" cy="169862"/>
          </a:xfrm>
          <a:custGeom>
            <a:avLst/>
            <a:gdLst/>
            <a:ahLst/>
            <a:cxnLst>
              <a:cxn ang="0">
                <a:pos x="353" y="302"/>
              </a:cxn>
              <a:cxn ang="0">
                <a:pos x="336" y="249"/>
              </a:cxn>
              <a:cxn ang="0">
                <a:pos x="372" y="214"/>
              </a:cxn>
              <a:cxn ang="0">
                <a:pos x="283" y="161"/>
              </a:cxn>
              <a:cxn ang="0">
                <a:pos x="247" y="108"/>
              </a:cxn>
              <a:cxn ang="0">
                <a:pos x="122" y="37"/>
              </a:cxn>
              <a:cxn ang="0">
                <a:pos x="0" y="0"/>
              </a:cxn>
              <a:cxn ang="0">
                <a:pos x="0" y="366"/>
              </a:cxn>
              <a:cxn ang="0">
                <a:pos x="14" y="373"/>
              </a:cxn>
              <a:cxn ang="0">
                <a:pos x="67" y="373"/>
              </a:cxn>
              <a:cxn ang="0">
                <a:pos x="122" y="320"/>
              </a:cxn>
              <a:cxn ang="0">
                <a:pos x="211" y="284"/>
              </a:cxn>
              <a:cxn ang="0">
                <a:pos x="264" y="320"/>
              </a:cxn>
              <a:cxn ang="0">
                <a:pos x="389" y="408"/>
              </a:cxn>
              <a:cxn ang="0">
                <a:pos x="460" y="443"/>
              </a:cxn>
              <a:cxn ang="0">
                <a:pos x="460" y="337"/>
              </a:cxn>
              <a:cxn ang="0">
                <a:pos x="353" y="302"/>
              </a:cxn>
            </a:cxnLst>
            <a:rect l="0" t="0" r="r" b="b"/>
            <a:pathLst>
              <a:path w="460" h="443">
                <a:moveTo>
                  <a:pt x="353" y="302"/>
                </a:moveTo>
                <a:lnTo>
                  <a:pt x="336" y="249"/>
                </a:lnTo>
                <a:lnTo>
                  <a:pt x="372" y="214"/>
                </a:lnTo>
                <a:lnTo>
                  <a:pt x="283" y="161"/>
                </a:lnTo>
                <a:lnTo>
                  <a:pt x="247" y="108"/>
                </a:lnTo>
                <a:lnTo>
                  <a:pt x="122" y="37"/>
                </a:lnTo>
                <a:lnTo>
                  <a:pt x="0" y="0"/>
                </a:lnTo>
                <a:lnTo>
                  <a:pt x="0" y="366"/>
                </a:lnTo>
                <a:lnTo>
                  <a:pt x="14" y="373"/>
                </a:lnTo>
                <a:lnTo>
                  <a:pt x="67" y="373"/>
                </a:lnTo>
                <a:lnTo>
                  <a:pt x="122" y="320"/>
                </a:lnTo>
                <a:lnTo>
                  <a:pt x="211" y="284"/>
                </a:lnTo>
                <a:lnTo>
                  <a:pt x="264" y="320"/>
                </a:lnTo>
                <a:lnTo>
                  <a:pt x="389" y="408"/>
                </a:lnTo>
                <a:lnTo>
                  <a:pt x="460" y="443"/>
                </a:lnTo>
                <a:lnTo>
                  <a:pt x="460" y="337"/>
                </a:lnTo>
                <a:lnTo>
                  <a:pt x="353" y="302"/>
                </a:lnTo>
                <a:close/>
              </a:path>
            </a:pathLst>
          </a:custGeom>
          <a:solidFill>
            <a:schemeClr val="bg1"/>
          </a:solidFill>
          <a:ln w="9525" cap="flat" cmpd="sng">
            <a:solidFill>
              <a:schemeClr val="bg2"/>
            </a:solidFill>
            <a:prstDash val="solid"/>
            <a:round/>
            <a:headEnd type="none" w="med" len="med"/>
            <a:tailEnd type="none" w="med" len="med"/>
          </a:ln>
          <a:effectLst/>
        </p:spPr>
        <p:txBody>
          <a:bodyPr/>
          <a:lstStyle/>
          <a:p>
            <a:endParaRPr lang="en-US"/>
          </a:p>
        </p:txBody>
      </p:sp>
      <p:grpSp>
        <p:nvGrpSpPr>
          <p:cNvPr id="186" name="Group 453"/>
          <p:cNvGrpSpPr>
            <a:grpSpLocks/>
          </p:cNvGrpSpPr>
          <p:nvPr/>
        </p:nvGrpSpPr>
        <p:grpSpPr bwMode="auto">
          <a:xfrm>
            <a:off x="4292600" y="2860675"/>
            <a:ext cx="250825" cy="368300"/>
            <a:chOff x="2201" y="1250"/>
            <a:chExt cx="133" cy="193"/>
          </a:xfrm>
          <a:solidFill>
            <a:srgbClr val="002060"/>
          </a:solidFill>
        </p:grpSpPr>
        <p:sp>
          <p:nvSpPr>
            <p:cNvPr id="187" name="Freeform 454"/>
            <p:cNvSpPr>
              <a:spLocks/>
            </p:cNvSpPr>
            <p:nvPr/>
          </p:nvSpPr>
          <p:spPr bwMode="auto">
            <a:xfrm>
              <a:off x="2234" y="1250"/>
              <a:ext cx="100" cy="193"/>
            </a:xfrm>
            <a:custGeom>
              <a:avLst/>
              <a:gdLst/>
              <a:ahLst/>
              <a:cxnLst>
                <a:cxn ang="0">
                  <a:pos x="6" y="35"/>
                </a:cxn>
                <a:cxn ang="0">
                  <a:pos x="4" y="33"/>
                </a:cxn>
                <a:cxn ang="0">
                  <a:pos x="10" y="29"/>
                </a:cxn>
                <a:cxn ang="0">
                  <a:pos x="9" y="25"/>
                </a:cxn>
                <a:cxn ang="0">
                  <a:pos x="8" y="22"/>
                </a:cxn>
                <a:cxn ang="0">
                  <a:pos x="3" y="22"/>
                </a:cxn>
                <a:cxn ang="0">
                  <a:pos x="4" y="16"/>
                </a:cxn>
                <a:cxn ang="0">
                  <a:pos x="1" y="18"/>
                </a:cxn>
                <a:cxn ang="0">
                  <a:pos x="0" y="13"/>
                </a:cxn>
                <a:cxn ang="0">
                  <a:pos x="0" y="8"/>
                </a:cxn>
                <a:cxn ang="0">
                  <a:pos x="1" y="4"/>
                </a:cxn>
                <a:cxn ang="0">
                  <a:pos x="5" y="0"/>
                </a:cxn>
                <a:cxn ang="0">
                  <a:pos x="8" y="1"/>
                </a:cxn>
                <a:cxn ang="0">
                  <a:pos x="7" y="6"/>
                </a:cxn>
                <a:cxn ang="0">
                  <a:pos x="13" y="6"/>
                </a:cxn>
                <a:cxn ang="0">
                  <a:pos x="11" y="11"/>
                </a:cxn>
                <a:cxn ang="0">
                  <a:pos x="9" y="15"/>
                </a:cxn>
                <a:cxn ang="0">
                  <a:pos x="13" y="17"/>
                </a:cxn>
                <a:cxn ang="0">
                  <a:pos x="17" y="24"/>
                </a:cxn>
                <a:cxn ang="0">
                  <a:pos x="19" y="29"/>
                </a:cxn>
                <a:cxn ang="0">
                  <a:pos x="19" y="32"/>
                </a:cxn>
                <a:cxn ang="0">
                  <a:pos x="23" y="32"/>
                </a:cxn>
                <a:cxn ang="0">
                  <a:pos x="22" y="39"/>
                </a:cxn>
                <a:cxn ang="0">
                  <a:pos x="24" y="40"/>
                </a:cxn>
                <a:cxn ang="0">
                  <a:pos x="17" y="43"/>
                </a:cxn>
                <a:cxn ang="0">
                  <a:pos x="11" y="44"/>
                </a:cxn>
                <a:cxn ang="0">
                  <a:pos x="8" y="45"/>
                </a:cxn>
                <a:cxn ang="0">
                  <a:pos x="4" y="45"/>
                </a:cxn>
                <a:cxn ang="0">
                  <a:pos x="1" y="46"/>
                </a:cxn>
                <a:cxn ang="0">
                  <a:pos x="5" y="42"/>
                </a:cxn>
                <a:cxn ang="0">
                  <a:pos x="6" y="38"/>
                </a:cxn>
                <a:cxn ang="0">
                  <a:pos x="3" y="37"/>
                </a:cxn>
              </a:cxnLst>
              <a:rect l="0" t="0" r="r" b="b"/>
              <a:pathLst>
                <a:path w="24" h="47">
                  <a:moveTo>
                    <a:pt x="3" y="37"/>
                  </a:moveTo>
                  <a:cubicBezTo>
                    <a:pt x="6" y="35"/>
                    <a:pt x="6" y="35"/>
                    <a:pt x="6" y="35"/>
                  </a:cubicBezTo>
                  <a:cubicBezTo>
                    <a:pt x="6" y="33"/>
                    <a:pt x="6" y="33"/>
                    <a:pt x="6" y="33"/>
                  </a:cubicBezTo>
                  <a:cubicBezTo>
                    <a:pt x="4" y="33"/>
                    <a:pt x="4" y="33"/>
                    <a:pt x="4" y="33"/>
                  </a:cubicBezTo>
                  <a:cubicBezTo>
                    <a:pt x="6" y="30"/>
                    <a:pt x="6" y="30"/>
                    <a:pt x="6" y="30"/>
                  </a:cubicBezTo>
                  <a:cubicBezTo>
                    <a:pt x="10" y="29"/>
                    <a:pt x="10" y="29"/>
                    <a:pt x="10" y="29"/>
                  </a:cubicBezTo>
                  <a:cubicBezTo>
                    <a:pt x="9" y="26"/>
                    <a:pt x="9" y="26"/>
                    <a:pt x="9" y="26"/>
                  </a:cubicBezTo>
                  <a:cubicBezTo>
                    <a:pt x="9" y="25"/>
                    <a:pt x="9" y="25"/>
                    <a:pt x="9" y="25"/>
                  </a:cubicBezTo>
                  <a:cubicBezTo>
                    <a:pt x="8" y="23"/>
                    <a:pt x="8" y="23"/>
                    <a:pt x="8" y="23"/>
                  </a:cubicBezTo>
                  <a:cubicBezTo>
                    <a:pt x="8" y="22"/>
                    <a:pt x="8" y="22"/>
                    <a:pt x="8" y="22"/>
                  </a:cubicBezTo>
                  <a:cubicBezTo>
                    <a:pt x="5" y="22"/>
                    <a:pt x="5" y="22"/>
                    <a:pt x="5" y="22"/>
                  </a:cubicBezTo>
                  <a:cubicBezTo>
                    <a:pt x="3" y="22"/>
                    <a:pt x="3" y="22"/>
                    <a:pt x="3" y="22"/>
                  </a:cubicBezTo>
                  <a:cubicBezTo>
                    <a:pt x="3" y="20"/>
                    <a:pt x="3" y="20"/>
                    <a:pt x="3" y="20"/>
                  </a:cubicBezTo>
                  <a:cubicBezTo>
                    <a:pt x="4" y="16"/>
                    <a:pt x="4" y="16"/>
                    <a:pt x="4" y="16"/>
                  </a:cubicBezTo>
                  <a:cubicBezTo>
                    <a:pt x="2" y="16"/>
                    <a:pt x="2" y="16"/>
                    <a:pt x="2" y="16"/>
                  </a:cubicBezTo>
                  <a:cubicBezTo>
                    <a:pt x="1" y="18"/>
                    <a:pt x="1" y="18"/>
                    <a:pt x="1" y="18"/>
                  </a:cubicBezTo>
                  <a:cubicBezTo>
                    <a:pt x="1" y="18"/>
                    <a:pt x="0" y="17"/>
                    <a:pt x="0" y="16"/>
                  </a:cubicBezTo>
                  <a:cubicBezTo>
                    <a:pt x="0" y="15"/>
                    <a:pt x="0" y="13"/>
                    <a:pt x="0" y="13"/>
                  </a:cubicBezTo>
                  <a:cubicBezTo>
                    <a:pt x="0" y="11"/>
                    <a:pt x="0" y="11"/>
                    <a:pt x="0" y="11"/>
                  </a:cubicBezTo>
                  <a:cubicBezTo>
                    <a:pt x="0" y="8"/>
                    <a:pt x="0" y="8"/>
                    <a:pt x="0" y="8"/>
                  </a:cubicBezTo>
                  <a:cubicBezTo>
                    <a:pt x="0" y="6"/>
                    <a:pt x="0" y="6"/>
                    <a:pt x="0" y="6"/>
                  </a:cubicBezTo>
                  <a:cubicBezTo>
                    <a:pt x="1" y="4"/>
                    <a:pt x="1" y="4"/>
                    <a:pt x="1" y="4"/>
                  </a:cubicBezTo>
                  <a:cubicBezTo>
                    <a:pt x="3" y="0"/>
                    <a:pt x="3" y="0"/>
                    <a:pt x="3" y="0"/>
                  </a:cubicBezTo>
                  <a:cubicBezTo>
                    <a:pt x="5" y="0"/>
                    <a:pt x="5" y="0"/>
                    <a:pt x="5" y="0"/>
                  </a:cubicBezTo>
                  <a:cubicBezTo>
                    <a:pt x="8" y="0"/>
                    <a:pt x="8" y="0"/>
                    <a:pt x="8" y="0"/>
                  </a:cubicBezTo>
                  <a:cubicBezTo>
                    <a:pt x="8" y="1"/>
                    <a:pt x="8" y="1"/>
                    <a:pt x="8" y="1"/>
                  </a:cubicBezTo>
                  <a:cubicBezTo>
                    <a:pt x="6" y="5"/>
                    <a:pt x="6" y="5"/>
                    <a:pt x="6" y="5"/>
                  </a:cubicBezTo>
                  <a:cubicBezTo>
                    <a:pt x="7" y="6"/>
                    <a:pt x="7" y="6"/>
                    <a:pt x="7" y="6"/>
                  </a:cubicBezTo>
                  <a:cubicBezTo>
                    <a:pt x="10" y="5"/>
                    <a:pt x="10" y="5"/>
                    <a:pt x="10" y="5"/>
                  </a:cubicBezTo>
                  <a:cubicBezTo>
                    <a:pt x="13" y="6"/>
                    <a:pt x="13" y="6"/>
                    <a:pt x="13" y="6"/>
                  </a:cubicBezTo>
                  <a:cubicBezTo>
                    <a:pt x="12" y="8"/>
                    <a:pt x="12" y="8"/>
                    <a:pt x="12" y="8"/>
                  </a:cubicBezTo>
                  <a:cubicBezTo>
                    <a:pt x="11" y="11"/>
                    <a:pt x="11" y="11"/>
                    <a:pt x="11" y="11"/>
                  </a:cubicBezTo>
                  <a:cubicBezTo>
                    <a:pt x="9" y="14"/>
                    <a:pt x="9" y="14"/>
                    <a:pt x="9" y="14"/>
                  </a:cubicBezTo>
                  <a:cubicBezTo>
                    <a:pt x="9" y="15"/>
                    <a:pt x="9" y="15"/>
                    <a:pt x="9" y="15"/>
                  </a:cubicBezTo>
                  <a:cubicBezTo>
                    <a:pt x="11" y="16"/>
                    <a:pt x="11" y="16"/>
                    <a:pt x="11" y="16"/>
                  </a:cubicBezTo>
                  <a:cubicBezTo>
                    <a:pt x="13" y="17"/>
                    <a:pt x="13" y="17"/>
                    <a:pt x="13" y="17"/>
                  </a:cubicBezTo>
                  <a:cubicBezTo>
                    <a:pt x="15" y="22"/>
                    <a:pt x="15" y="22"/>
                    <a:pt x="15" y="22"/>
                  </a:cubicBezTo>
                  <a:cubicBezTo>
                    <a:pt x="17" y="24"/>
                    <a:pt x="17" y="24"/>
                    <a:pt x="17" y="24"/>
                  </a:cubicBezTo>
                  <a:cubicBezTo>
                    <a:pt x="20" y="28"/>
                    <a:pt x="20" y="28"/>
                    <a:pt x="20" y="28"/>
                  </a:cubicBezTo>
                  <a:cubicBezTo>
                    <a:pt x="19" y="29"/>
                    <a:pt x="19" y="29"/>
                    <a:pt x="19" y="29"/>
                  </a:cubicBezTo>
                  <a:cubicBezTo>
                    <a:pt x="19" y="30"/>
                    <a:pt x="19" y="30"/>
                    <a:pt x="19" y="30"/>
                  </a:cubicBezTo>
                  <a:cubicBezTo>
                    <a:pt x="19" y="32"/>
                    <a:pt x="19" y="32"/>
                    <a:pt x="19" y="32"/>
                  </a:cubicBezTo>
                  <a:cubicBezTo>
                    <a:pt x="21" y="32"/>
                    <a:pt x="21" y="32"/>
                    <a:pt x="21" y="32"/>
                  </a:cubicBezTo>
                  <a:cubicBezTo>
                    <a:pt x="23" y="32"/>
                    <a:pt x="23" y="32"/>
                    <a:pt x="23" y="32"/>
                  </a:cubicBezTo>
                  <a:cubicBezTo>
                    <a:pt x="24" y="36"/>
                    <a:pt x="24" y="36"/>
                    <a:pt x="24" y="36"/>
                  </a:cubicBezTo>
                  <a:cubicBezTo>
                    <a:pt x="22" y="39"/>
                    <a:pt x="22" y="39"/>
                    <a:pt x="22" y="39"/>
                  </a:cubicBezTo>
                  <a:cubicBezTo>
                    <a:pt x="22" y="40"/>
                    <a:pt x="22" y="40"/>
                    <a:pt x="22" y="40"/>
                  </a:cubicBezTo>
                  <a:cubicBezTo>
                    <a:pt x="24" y="40"/>
                    <a:pt x="24" y="40"/>
                    <a:pt x="24" y="40"/>
                  </a:cubicBezTo>
                  <a:cubicBezTo>
                    <a:pt x="22" y="41"/>
                    <a:pt x="22" y="41"/>
                    <a:pt x="22" y="41"/>
                  </a:cubicBezTo>
                  <a:cubicBezTo>
                    <a:pt x="17" y="43"/>
                    <a:pt x="17" y="43"/>
                    <a:pt x="17" y="43"/>
                  </a:cubicBezTo>
                  <a:cubicBezTo>
                    <a:pt x="14" y="43"/>
                    <a:pt x="14" y="43"/>
                    <a:pt x="14" y="43"/>
                  </a:cubicBezTo>
                  <a:cubicBezTo>
                    <a:pt x="11" y="44"/>
                    <a:pt x="11" y="44"/>
                    <a:pt x="11" y="44"/>
                  </a:cubicBezTo>
                  <a:cubicBezTo>
                    <a:pt x="11" y="44"/>
                    <a:pt x="10" y="43"/>
                    <a:pt x="9" y="43"/>
                  </a:cubicBezTo>
                  <a:cubicBezTo>
                    <a:pt x="9" y="43"/>
                    <a:pt x="8" y="45"/>
                    <a:pt x="8" y="45"/>
                  </a:cubicBezTo>
                  <a:cubicBezTo>
                    <a:pt x="6" y="45"/>
                    <a:pt x="6" y="45"/>
                    <a:pt x="6" y="45"/>
                  </a:cubicBezTo>
                  <a:cubicBezTo>
                    <a:pt x="4" y="45"/>
                    <a:pt x="4" y="45"/>
                    <a:pt x="4" y="45"/>
                  </a:cubicBezTo>
                  <a:cubicBezTo>
                    <a:pt x="3" y="47"/>
                    <a:pt x="3" y="47"/>
                    <a:pt x="3" y="47"/>
                  </a:cubicBezTo>
                  <a:cubicBezTo>
                    <a:pt x="1" y="46"/>
                    <a:pt x="1" y="46"/>
                    <a:pt x="1" y="46"/>
                  </a:cubicBezTo>
                  <a:cubicBezTo>
                    <a:pt x="2" y="44"/>
                    <a:pt x="2" y="44"/>
                    <a:pt x="2" y="44"/>
                  </a:cubicBezTo>
                  <a:cubicBezTo>
                    <a:pt x="5" y="42"/>
                    <a:pt x="5" y="42"/>
                    <a:pt x="5" y="42"/>
                  </a:cubicBezTo>
                  <a:cubicBezTo>
                    <a:pt x="8" y="39"/>
                    <a:pt x="8" y="39"/>
                    <a:pt x="8" y="39"/>
                  </a:cubicBezTo>
                  <a:cubicBezTo>
                    <a:pt x="6" y="38"/>
                    <a:pt x="6" y="38"/>
                    <a:pt x="6" y="38"/>
                  </a:cubicBezTo>
                  <a:cubicBezTo>
                    <a:pt x="4" y="38"/>
                    <a:pt x="4" y="38"/>
                    <a:pt x="4" y="38"/>
                  </a:cubicBezTo>
                  <a:lnTo>
                    <a:pt x="3" y="37"/>
                  </a:lnTo>
                  <a:close/>
                </a:path>
              </a:pathLst>
            </a:custGeom>
            <a:grpFill/>
            <a:ln w="9525">
              <a:solidFill>
                <a:schemeClr val="bg2"/>
              </a:solidFill>
              <a:round/>
              <a:headEnd/>
              <a:tailEnd/>
            </a:ln>
          </p:spPr>
          <p:txBody>
            <a:bodyPr/>
            <a:lstStyle/>
            <a:p>
              <a:endParaRPr lang="en-US"/>
            </a:p>
          </p:txBody>
        </p:sp>
        <p:sp>
          <p:nvSpPr>
            <p:cNvPr id="188" name="Freeform 455"/>
            <p:cNvSpPr>
              <a:spLocks/>
            </p:cNvSpPr>
            <p:nvPr/>
          </p:nvSpPr>
          <p:spPr bwMode="auto">
            <a:xfrm>
              <a:off x="2201" y="1331"/>
              <a:ext cx="34" cy="22"/>
            </a:xfrm>
            <a:custGeom>
              <a:avLst/>
              <a:gdLst/>
              <a:ahLst/>
              <a:cxnLst>
                <a:cxn ang="0">
                  <a:pos x="24" y="22"/>
                </a:cxn>
                <a:cxn ang="0">
                  <a:pos x="0" y="18"/>
                </a:cxn>
                <a:cxn ang="0">
                  <a:pos x="13" y="0"/>
                </a:cxn>
                <a:cxn ang="0">
                  <a:pos x="27" y="3"/>
                </a:cxn>
                <a:cxn ang="0">
                  <a:pos x="34" y="15"/>
                </a:cxn>
                <a:cxn ang="0">
                  <a:pos x="24" y="22"/>
                </a:cxn>
              </a:cxnLst>
              <a:rect l="0" t="0" r="r" b="b"/>
              <a:pathLst>
                <a:path w="34" h="22">
                  <a:moveTo>
                    <a:pt x="24" y="22"/>
                  </a:moveTo>
                  <a:lnTo>
                    <a:pt x="0" y="18"/>
                  </a:lnTo>
                  <a:lnTo>
                    <a:pt x="13" y="0"/>
                  </a:lnTo>
                  <a:lnTo>
                    <a:pt x="27" y="3"/>
                  </a:lnTo>
                  <a:lnTo>
                    <a:pt x="34" y="15"/>
                  </a:lnTo>
                  <a:lnTo>
                    <a:pt x="24" y="22"/>
                  </a:lnTo>
                  <a:close/>
                </a:path>
              </a:pathLst>
            </a:custGeom>
            <a:grpFill/>
            <a:ln w="9525" cap="flat" cmpd="sng">
              <a:solidFill>
                <a:schemeClr val="bg2"/>
              </a:solidFill>
              <a:prstDash val="solid"/>
              <a:round/>
              <a:headEnd type="none" w="med" len="med"/>
              <a:tailEnd type="none" w="med" len="med"/>
            </a:ln>
            <a:effectLst/>
          </p:spPr>
          <p:txBody>
            <a:bodyPr/>
            <a:lstStyle/>
            <a:p>
              <a:endParaRPr lang="en-US"/>
            </a:p>
          </p:txBody>
        </p:sp>
      </p:grpSp>
      <p:sp>
        <p:nvSpPr>
          <p:cNvPr id="189" name="Freeform 457"/>
          <p:cNvSpPr>
            <a:spLocks/>
          </p:cNvSpPr>
          <p:nvPr/>
        </p:nvSpPr>
        <p:spPr bwMode="auto">
          <a:xfrm>
            <a:off x="4832350" y="3338513"/>
            <a:ext cx="68263" cy="47625"/>
          </a:xfrm>
          <a:custGeom>
            <a:avLst/>
            <a:gdLst/>
            <a:ahLst/>
            <a:cxnLst>
              <a:cxn ang="0">
                <a:pos x="3" y="33"/>
              </a:cxn>
              <a:cxn ang="0">
                <a:pos x="6" y="33"/>
              </a:cxn>
              <a:cxn ang="0">
                <a:pos x="9" y="32"/>
              </a:cxn>
              <a:cxn ang="0">
                <a:pos x="13" y="33"/>
              </a:cxn>
              <a:cxn ang="0">
                <a:pos x="17" y="28"/>
              </a:cxn>
              <a:cxn ang="0">
                <a:pos x="20" y="34"/>
              </a:cxn>
              <a:cxn ang="0">
                <a:pos x="21" y="32"/>
              </a:cxn>
              <a:cxn ang="0">
                <a:pos x="25" y="34"/>
              </a:cxn>
              <a:cxn ang="0">
                <a:pos x="27" y="33"/>
              </a:cxn>
              <a:cxn ang="0">
                <a:pos x="26" y="30"/>
              </a:cxn>
              <a:cxn ang="0">
                <a:pos x="28" y="29"/>
              </a:cxn>
              <a:cxn ang="0">
                <a:pos x="26" y="28"/>
              </a:cxn>
              <a:cxn ang="0">
                <a:pos x="29" y="25"/>
              </a:cxn>
              <a:cxn ang="0">
                <a:pos x="31" y="25"/>
              </a:cxn>
              <a:cxn ang="0">
                <a:pos x="32" y="25"/>
              </a:cxn>
              <a:cxn ang="0">
                <a:pos x="32" y="20"/>
              </a:cxn>
              <a:cxn ang="0">
                <a:pos x="30" y="19"/>
              </a:cxn>
              <a:cxn ang="0">
                <a:pos x="31" y="16"/>
              </a:cxn>
              <a:cxn ang="0">
                <a:pos x="33" y="16"/>
              </a:cxn>
              <a:cxn ang="0">
                <a:pos x="37" y="13"/>
              </a:cxn>
              <a:cxn ang="0">
                <a:pos x="38" y="12"/>
              </a:cxn>
              <a:cxn ang="0">
                <a:pos x="40" y="13"/>
              </a:cxn>
              <a:cxn ang="0">
                <a:pos x="39" y="10"/>
              </a:cxn>
              <a:cxn ang="0">
                <a:pos x="41" y="9"/>
              </a:cxn>
              <a:cxn ang="0">
                <a:pos x="44" y="11"/>
              </a:cxn>
              <a:cxn ang="0">
                <a:pos x="42" y="7"/>
              </a:cxn>
              <a:cxn ang="0">
                <a:pos x="41" y="5"/>
              </a:cxn>
              <a:cxn ang="0">
                <a:pos x="40" y="2"/>
              </a:cxn>
              <a:cxn ang="0">
                <a:pos x="38" y="0"/>
              </a:cxn>
              <a:cxn ang="0">
                <a:pos x="36" y="3"/>
              </a:cxn>
              <a:cxn ang="0">
                <a:pos x="36" y="6"/>
              </a:cxn>
              <a:cxn ang="0">
                <a:pos x="34" y="5"/>
              </a:cxn>
              <a:cxn ang="0">
                <a:pos x="33" y="5"/>
              </a:cxn>
              <a:cxn ang="0">
                <a:pos x="31" y="6"/>
              </a:cxn>
              <a:cxn ang="0">
                <a:pos x="30" y="6"/>
              </a:cxn>
              <a:cxn ang="0">
                <a:pos x="29" y="7"/>
              </a:cxn>
              <a:cxn ang="0">
                <a:pos x="28" y="7"/>
              </a:cxn>
              <a:cxn ang="0">
                <a:pos x="28" y="7"/>
              </a:cxn>
              <a:cxn ang="0">
                <a:pos x="25" y="7"/>
              </a:cxn>
              <a:cxn ang="0">
                <a:pos x="23" y="7"/>
              </a:cxn>
              <a:cxn ang="0">
                <a:pos x="22" y="7"/>
              </a:cxn>
              <a:cxn ang="0">
                <a:pos x="21" y="7"/>
              </a:cxn>
              <a:cxn ang="0">
                <a:pos x="21" y="7"/>
              </a:cxn>
              <a:cxn ang="0">
                <a:pos x="17" y="11"/>
              </a:cxn>
              <a:cxn ang="0">
                <a:pos x="16" y="13"/>
              </a:cxn>
              <a:cxn ang="0">
                <a:pos x="12" y="11"/>
              </a:cxn>
              <a:cxn ang="0">
                <a:pos x="8" y="10"/>
              </a:cxn>
              <a:cxn ang="0">
                <a:pos x="5" y="10"/>
              </a:cxn>
              <a:cxn ang="0">
                <a:pos x="4" y="11"/>
              </a:cxn>
              <a:cxn ang="0">
                <a:pos x="0" y="15"/>
              </a:cxn>
              <a:cxn ang="0">
                <a:pos x="1" y="17"/>
              </a:cxn>
              <a:cxn ang="0">
                <a:pos x="4" y="17"/>
              </a:cxn>
              <a:cxn ang="0">
                <a:pos x="3" y="19"/>
              </a:cxn>
              <a:cxn ang="0">
                <a:pos x="1" y="19"/>
              </a:cxn>
              <a:cxn ang="0">
                <a:pos x="2" y="21"/>
              </a:cxn>
              <a:cxn ang="0">
                <a:pos x="3" y="22"/>
              </a:cxn>
              <a:cxn ang="0">
                <a:pos x="2" y="26"/>
              </a:cxn>
              <a:cxn ang="0">
                <a:pos x="5" y="29"/>
              </a:cxn>
              <a:cxn ang="0">
                <a:pos x="5" y="31"/>
              </a:cxn>
              <a:cxn ang="0">
                <a:pos x="3" y="32"/>
              </a:cxn>
              <a:cxn ang="0">
                <a:pos x="3" y="33"/>
              </a:cxn>
            </a:cxnLst>
            <a:rect l="0" t="0" r="r" b="b"/>
            <a:pathLst>
              <a:path w="44" h="34">
                <a:moveTo>
                  <a:pt x="3" y="33"/>
                </a:moveTo>
                <a:lnTo>
                  <a:pt x="6" y="33"/>
                </a:lnTo>
                <a:lnTo>
                  <a:pt x="9" y="32"/>
                </a:lnTo>
                <a:lnTo>
                  <a:pt x="13" y="33"/>
                </a:lnTo>
                <a:lnTo>
                  <a:pt x="17" y="28"/>
                </a:lnTo>
                <a:lnTo>
                  <a:pt x="20" y="34"/>
                </a:lnTo>
                <a:lnTo>
                  <a:pt x="21" y="32"/>
                </a:lnTo>
                <a:lnTo>
                  <a:pt x="25" y="34"/>
                </a:lnTo>
                <a:lnTo>
                  <a:pt x="27" y="33"/>
                </a:lnTo>
                <a:lnTo>
                  <a:pt x="26" y="30"/>
                </a:lnTo>
                <a:lnTo>
                  <a:pt x="28" y="29"/>
                </a:lnTo>
                <a:lnTo>
                  <a:pt x="26" y="28"/>
                </a:lnTo>
                <a:lnTo>
                  <a:pt x="29" y="25"/>
                </a:lnTo>
                <a:lnTo>
                  <a:pt x="31" y="25"/>
                </a:lnTo>
                <a:lnTo>
                  <a:pt x="32" y="25"/>
                </a:lnTo>
                <a:lnTo>
                  <a:pt x="32" y="20"/>
                </a:lnTo>
                <a:lnTo>
                  <a:pt x="30" y="19"/>
                </a:lnTo>
                <a:lnTo>
                  <a:pt x="31" y="16"/>
                </a:lnTo>
                <a:lnTo>
                  <a:pt x="33" y="16"/>
                </a:lnTo>
                <a:lnTo>
                  <a:pt x="37" y="13"/>
                </a:lnTo>
                <a:lnTo>
                  <a:pt x="38" y="12"/>
                </a:lnTo>
                <a:lnTo>
                  <a:pt x="40" y="13"/>
                </a:lnTo>
                <a:lnTo>
                  <a:pt x="39" y="10"/>
                </a:lnTo>
                <a:lnTo>
                  <a:pt x="41" y="9"/>
                </a:lnTo>
                <a:lnTo>
                  <a:pt x="44" y="11"/>
                </a:lnTo>
                <a:lnTo>
                  <a:pt x="42" y="7"/>
                </a:lnTo>
                <a:lnTo>
                  <a:pt x="41" y="5"/>
                </a:lnTo>
                <a:lnTo>
                  <a:pt x="40" y="2"/>
                </a:lnTo>
                <a:lnTo>
                  <a:pt x="38" y="0"/>
                </a:lnTo>
                <a:lnTo>
                  <a:pt x="36" y="3"/>
                </a:lnTo>
                <a:lnTo>
                  <a:pt x="36" y="6"/>
                </a:lnTo>
                <a:lnTo>
                  <a:pt x="34" y="5"/>
                </a:lnTo>
                <a:lnTo>
                  <a:pt x="33" y="5"/>
                </a:lnTo>
                <a:lnTo>
                  <a:pt x="31" y="6"/>
                </a:lnTo>
                <a:lnTo>
                  <a:pt x="30" y="6"/>
                </a:lnTo>
                <a:lnTo>
                  <a:pt x="29" y="7"/>
                </a:lnTo>
                <a:lnTo>
                  <a:pt x="28" y="7"/>
                </a:lnTo>
                <a:lnTo>
                  <a:pt x="28" y="7"/>
                </a:lnTo>
                <a:lnTo>
                  <a:pt x="25" y="7"/>
                </a:lnTo>
                <a:lnTo>
                  <a:pt x="23" y="7"/>
                </a:lnTo>
                <a:lnTo>
                  <a:pt x="22" y="7"/>
                </a:lnTo>
                <a:lnTo>
                  <a:pt x="21" y="7"/>
                </a:lnTo>
                <a:lnTo>
                  <a:pt x="21" y="7"/>
                </a:lnTo>
                <a:lnTo>
                  <a:pt x="17" y="11"/>
                </a:lnTo>
                <a:lnTo>
                  <a:pt x="16" y="13"/>
                </a:lnTo>
                <a:lnTo>
                  <a:pt x="12" y="11"/>
                </a:lnTo>
                <a:lnTo>
                  <a:pt x="8" y="10"/>
                </a:lnTo>
                <a:lnTo>
                  <a:pt x="5" y="10"/>
                </a:lnTo>
                <a:lnTo>
                  <a:pt x="4" y="11"/>
                </a:lnTo>
                <a:lnTo>
                  <a:pt x="0" y="15"/>
                </a:lnTo>
                <a:lnTo>
                  <a:pt x="1" y="17"/>
                </a:lnTo>
                <a:lnTo>
                  <a:pt x="4" y="17"/>
                </a:lnTo>
                <a:lnTo>
                  <a:pt x="3" y="19"/>
                </a:lnTo>
                <a:lnTo>
                  <a:pt x="1" y="19"/>
                </a:lnTo>
                <a:lnTo>
                  <a:pt x="2" y="21"/>
                </a:lnTo>
                <a:lnTo>
                  <a:pt x="3" y="22"/>
                </a:lnTo>
                <a:lnTo>
                  <a:pt x="2" y="26"/>
                </a:lnTo>
                <a:lnTo>
                  <a:pt x="5" y="29"/>
                </a:lnTo>
                <a:lnTo>
                  <a:pt x="5" y="31"/>
                </a:lnTo>
                <a:lnTo>
                  <a:pt x="3" y="32"/>
                </a:lnTo>
                <a:lnTo>
                  <a:pt x="3" y="33"/>
                </a:lnTo>
                <a:close/>
              </a:path>
            </a:pathLst>
          </a:custGeom>
          <a:solidFill>
            <a:srgbClr val="002060"/>
          </a:solidFill>
          <a:ln w="9525">
            <a:solidFill>
              <a:schemeClr val="bg2"/>
            </a:solidFill>
            <a:round/>
            <a:headEnd/>
            <a:tailEnd/>
          </a:ln>
        </p:spPr>
        <p:txBody>
          <a:bodyPr/>
          <a:lstStyle/>
          <a:p>
            <a:endParaRPr lang="en-US"/>
          </a:p>
        </p:txBody>
      </p:sp>
      <p:sp>
        <p:nvSpPr>
          <p:cNvPr id="190" name="Freeform 458"/>
          <p:cNvSpPr>
            <a:spLocks/>
          </p:cNvSpPr>
          <p:nvPr/>
        </p:nvSpPr>
        <p:spPr bwMode="auto">
          <a:xfrm>
            <a:off x="5275263" y="3709988"/>
            <a:ext cx="73025" cy="44450"/>
          </a:xfrm>
          <a:custGeom>
            <a:avLst/>
            <a:gdLst/>
            <a:ahLst/>
            <a:cxnLst>
              <a:cxn ang="0">
                <a:pos x="0" y="15"/>
              </a:cxn>
              <a:cxn ang="0">
                <a:pos x="3" y="17"/>
              </a:cxn>
              <a:cxn ang="0">
                <a:pos x="12" y="14"/>
              </a:cxn>
              <a:cxn ang="0">
                <a:pos x="13" y="8"/>
              </a:cxn>
              <a:cxn ang="0">
                <a:pos x="27" y="9"/>
              </a:cxn>
              <a:cxn ang="0">
                <a:pos x="46" y="0"/>
              </a:cxn>
              <a:cxn ang="0">
                <a:pos x="46" y="1"/>
              </a:cxn>
              <a:cxn ang="0">
                <a:pos x="33" y="11"/>
              </a:cxn>
              <a:cxn ang="0">
                <a:pos x="36" y="18"/>
              </a:cxn>
              <a:cxn ang="0">
                <a:pos x="27" y="21"/>
              </a:cxn>
              <a:cxn ang="0">
                <a:pos x="15" y="28"/>
              </a:cxn>
              <a:cxn ang="0">
                <a:pos x="13" y="28"/>
              </a:cxn>
              <a:cxn ang="0">
                <a:pos x="8" y="26"/>
              </a:cxn>
              <a:cxn ang="0">
                <a:pos x="2" y="23"/>
              </a:cxn>
              <a:cxn ang="0">
                <a:pos x="0" y="15"/>
              </a:cxn>
            </a:cxnLst>
            <a:rect l="0" t="0" r="r" b="b"/>
            <a:pathLst>
              <a:path w="46" h="28">
                <a:moveTo>
                  <a:pt x="0" y="15"/>
                </a:moveTo>
                <a:lnTo>
                  <a:pt x="3" y="17"/>
                </a:lnTo>
                <a:lnTo>
                  <a:pt x="12" y="14"/>
                </a:lnTo>
                <a:lnTo>
                  <a:pt x="13" y="8"/>
                </a:lnTo>
                <a:lnTo>
                  <a:pt x="27" y="9"/>
                </a:lnTo>
                <a:lnTo>
                  <a:pt x="46" y="0"/>
                </a:lnTo>
                <a:lnTo>
                  <a:pt x="46" y="1"/>
                </a:lnTo>
                <a:lnTo>
                  <a:pt x="33" y="11"/>
                </a:lnTo>
                <a:lnTo>
                  <a:pt x="36" y="18"/>
                </a:lnTo>
                <a:lnTo>
                  <a:pt x="27" y="21"/>
                </a:lnTo>
                <a:lnTo>
                  <a:pt x="15" y="28"/>
                </a:lnTo>
                <a:lnTo>
                  <a:pt x="13" y="28"/>
                </a:lnTo>
                <a:lnTo>
                  <a:pt x="8" y="26"/>
                </a:lnTo>
                <a:lnTo>
                  <a:pt x="2" y="23"/>
                </a:lnTo>
                <a:lnTo>
                  <a:pt x="0" y="15"/>
                </a:lnTo>
                <a:close/>
              </a:path>
            </a:pathLst>
          </a:custGeom>
          <a:solidFill>
            <a:srgbClr val="002060"/>
          </a:solidFill>
          <a:ln w="9525">
            <a:solidFill>
              <a:schemeClr val="bg2"/>
            </a:solidFill>
            <a:round/>
            <a:headEnd/>
            <a:tailEnd/>
          </a:ln>
        </p:spPr>
        <p:txBody>
          <a:bodyPr/>
          <a:lstStyle/>
          <a:p>
            <a:endParaRPr lang="en-US"/>
          </a:p>
        </p:txBody>
      </p:sp>
      <p:sp>
        <p:nvSpPr>
          <p:cNvPr id="191" name="Freeform 507"/>
          <p:cNvSpPr>
            <a:spLocks/>
          </p:cNvSpPr>
          <p:nvPr/>
        </p:nvSpPr>
        <p:spPr bwMode="auto">
          <a:xfrm>
            <a:off x="6342063" y="3095625"/>
            <a:ext cx="1508125" cy="1047750"/>
          </a:xfrm>
          <a:custGeom>
            <a:avLst/>
            <a:gdLst/>
            <a:ahLst/>
            <a:cxnLst>
              <a:cxn ang="0">
                <a:pos x="840" y="88"/>
              </a:cxn>
              <a:cxn ang="0">
                <a:pos x="732" y="24"/>
              </a:cxn>
              <a:cxn ang="0">
                <a:pos x="668" y="88"/>
              </a:cxn>
              <a:cxn ang="0">
                <a:pos x="668" y="88"/>
              </a:cxn>
              <a:cxn ang="0">
                <a:pos x="670" y="90"/>
              </a:cxn>
              <a:cxn ang="0">
                <a:pos x="672" y="92"/>
              </a:cxn>
              <a:cxn ang="0">
                <a:pos x="676" y="92"/>
              </a:cxn>
              <a:cxn ang="0">
                <a:pos x="676" y="94"/>
              </a:cxn>
              <a:cxn ang="0">
                <a:pos x="678" y="94"/>
              </a:cxn>
              <a:cxn ang="0">
                <a:pos x="678" y="94"/>
              </a:cxn>
              <a:cxn ang="0">
                <a:pos x="676" y="92"/>
              </a:cxn>
              <a:cxn ang="0">
                <a:pos x="674" y="92"/>
              </a:cxn>
              <a:cxn ang="0">
                <a:pos x="672" y="90"/>
              </a:cxn>
              <a:cxn ang="0">
                <a:pos x="668" y="90"/>
              </a:cxn>
              <a:cxn ang="0">
                <a:pos x="668" y="88"/>
              </a:cxn>
              <a:cxn ang="0">
                <a:pos x="658" y="108"/>
              </a:cxn>
              <a:cxn ang="0">
                <a:pos x="712" y="158"/>
              </a:cxn>
              <a:cxn ang="0">
                <a:pos x="598" y="202"/>
              </a:cxn>
              <a:cxn ang="0">
                <a:pos x="480" y="276"/>
              </a:cxn>
              <a:cxn ang="0">
                <a:pos x="326" y="202"/>
              </a:cxn>
              <a:cxn ang="0">
                <a:pos x="226" y="118"/>
              </a:cxn>
              <a:cxn ang="0">
                <a:pos x="222" y="114"/>
              </a:cxn>
              <a:cxn ang="0">
                <a:pos x="220" y="116"/>
              </a:cxn>
              <a:cxn ang="0">
                <a:pos x="218" y="122"/>
              </a:cxn>
              <a:cxn ang="0">
                <a:pos x="218" y="122"/>
              </a:cxn>
              <a:cxn ang="0">
                <a:pos x="218" y="122"/>
              </a:cxn>
              <a:cxn ang="0">
                <a:pos x="222" y="114"/>
              </a:cxn>
              <a:cxn ang="0">
                <a:pos x="218" y="108"/>
              </a:cxn>
              <a:cxn ang="0">
                <a:pos x="208" y="114"/>
              </a:cxn>
              <a:cxn ang="0">
                <a:pos x="142" y="142"/>
              </a:cxn>
              <a:cxn ang="0">
                <a:pos x="88" y="256"/>
              </a:cxn>
              <a:cxn ang="0">
                <a:pos x="4" y="306"/>
              </a:cxn>
              <a:cxn ang="0">
                <a:pos x="14" y="350"/>
              </a:cxn>
              <a:cxn ang="0">
                <a:pos x="30" y="370"/>
              </a:cxn>
              <a:cxn ang="0">
                <a:pos x="94" y="390"/>
              </a:cxn>
              <a:cxn ang="0">
                <a:pos x="84" y="444"/>
              </a:cxn>
              <a:cxn ang="0">
                <a:pos x="108" y="488"/>
              </a:cxn>
              <a:cxn ang="0">
                <a:pos x="148" y="508"/>
              </a:cxn>
              <a:cxn ang="0">
                <a:pos x="218" y="536"/>
              </a:cxn>
              <a:cxn ang="0">
                <a:pos x="262" y="546"/>
              </a:cxn>
              <a:cxn ang="0">
                <a:pos x="316" y="512"/>
              </a:cxn>
              <a:cxn ang="0">
                <a:pos x="370" y="528"/>
              </a:cxn>
              <a:cxn ang="0">
                <a:pos x="376" y="586"/>
              </a:cxn>
              <a:cxn ang="0">
                <a:pos x="400" y="616"/>
              </a:cxn>
              <a:cxn ang="0">
                <a:pos x="420" y="640"/>
              </a:cxn>
              <a:cxn ang="0">
                <a:pos x="500" y="616"/>
              </a:cxn>
              <a:cxn ang="0">
                <a:pos x="534" y="640"/>
              </a:cxn>
              <a:cxn ang="0">
                <a:pos x="608" y="630"/>
              </a:cxn>
              <a:cxn ang="0">
                <a:pos x="632" y="626"/>
              </a:cxn>
              <a:cxn ang="0">
                <a:pos x="702" y="582"/>
              </a:cxn>
              <a:cxn ang="0">
                <a:pos x="742" y="512"/>
              </a:cxn>
              <a:cxn ang="0">
                <a:pos x="742" y="472"/>
              </a:cxn>
              <a:cxn ang="0">
                <a:pos x="716" y="398"/>
              </a:cxn>
              <a:cxn ang="0">
                <a:pos x="752" y="360"/>
              </a:cxn>
              <a:cxn ang="0">
                <a:pos x="702" y="354"/>
              </a:cxn>
              <a:cxn ang="0">
                <a:pos x="706" y="320"/>
              </a:cxn>
              <a:cxn ang="0">
                <a:pos x="756" y="290"/>
              </a:cxn>
              <a:cxn ang="0">
                <a:pos x="762" y="316"/>
              </a:cxn>
              <a:cxn ang="0">
                <a:pos x="818" y="262"/>
              </a:cxn>
              <a:cxn ang="0">
                <a:pos x="890" y="252"/>
              </a:cxn>
              <a:cxn ang="0">
                <a:pos x="950" y="118"/>
              </a:cxn>
            </a:cxnLst>
            <a:rect l="0" t="0" r="r" b="b"/>
            <a:pathLst>
              <a:path w="950" h="660">
                <a:moveTo>
                  <a:pt x="890" y="118"/>
                </a:moveTo>
                <a:lnTo>
                  <a:pt x="890" y="118"/>
                </a:lnTo>
                <a:lnTo>
                  <a:pt x="880" y="98"/>
                </a:lnTo>
                <a:lnTo>
                  <a:pt x="880" y="98"/>
                </a:lnTo>
                <a:lnTo>
                  <a:pt x="840" y="88"/>
                </a:lnTo>
                <a:lnTo>
                  <a:pt x="840" y="88"/>
                </a:lnTo>
                <a:lnTo>
                  <a:pt x="792" y="0"/>
                </a:lnTo>
                <a:lnTo>
                  <a:pt x="792" y="0"/>
                </a:lnTo>
                <a:lnTo>
                  <a:pt x="746" y="0"/>
                </a:lnTo>
                <a:lnTo>
                  <a:pt x="746" y="0"/>
                </a:lnTo>
                <a:lnTo>
                  <a:pt x="732" y="24"/>
                </a:lnTo>
                <a:lnTo>
                  <a:pt x="732" y="24"/>
                </a:lnTo>
                <a:lnTo>
                  <a:pt x="702" y="78"/>
                </a:lnTo>
                <a:lnTo>
                  <a:pt x="702" y="78"/>
                </a:lnTo>
                <a:lnTo>
                  <a:pt x="672" y="78"/>
                </a:lnTo>
                <a:lnTo>
                  <a:pt x="672" y="78"/>
                </a:lnTo>
                <a:lnTo>
                  <a:pt x="668" y="88"/>
                </a:lnTo>
                <a:lnTo>
                  <a:pt x="668" y="88"/>
                </a:lnTo>
                <a:lnTo>
                  <a:pt x="668" y="88"/>
                </a:lnTo>
                <a:lnTo>
                  <a:pt x="668" y="88"/>
                </a:lnTo>
                <a:lnTo>
                  <a:pt x="668" y="88"/>
                </a:lnTo>
                <a:lnTo>
                  <a:pt x="668" y="88"/>
                </a:lnTo>
                <a:lnTo>
                  <a:pt x="668" y="88"/>
                </a:lnTo>
                <a:lnTo>
                  <a:pt x="668" y="88"/>
                </a:lnTo>
                <a:lnTo>
                  <a:pt x="668" y="88"/>
                </a:lnTo>
                <a:lnTo>
                  <a:pt x="668" y="88"/>
                </a:lnTo>
                <a:lnTo>
                  <a:pt x="668" y="90"/>
                </a:lnTo>
                <a:lnTo>
                  <a:pt x="668" y="90"/>
                </a:lnTo>
                <a:lnTo>
                  <a:pt x="670" y="90"/>
                </a:lnTo>
                <a:lnTo>
                  <a:pt x="670" y="90"/>
                </a:lnTo>
                <a:lnTo>
                  <a:pt x="670" y="90"/>
                </a:lnTo>
                <a:lnTo>
                  <a:pt x="670" y="90"/>
                </a:lnTo>
                <a:lnTo>
                  <a:pt x="672" y="90"/>
                </a:lnTo>
                <a:lnTo>
                  <a:pt x="672" y="90"/>
                </a:lnTo>
                <a:lnTo>
                  <a:pt x="672" y="92"/>
                </a:lnTo>
                <a:lnTo>
                  <a:pt x="672" y="92"/>
                </a:lnTo>
                <a:lnTo>
                  <a:pt x="674" y="92"/>
                </a:lnTo>
                <a:lnTo>
                  <a:pt x="674" y="92"/>
                </a:lnTo>
                <a:lnTo>
                  <a:pt x="674" y="92"/>
                </a:lnTo>
                <a:lnTo>
                  <a:pt x="674" y="92"/>
                </a:lnTo>
                <a:lnTo>
                  <a:pt x="676" y="92"/>
                </a:lnTo>
                <a:lnTo>
                  <a:pt x="676" y="92"/>
                </a:lnTo>
                <a:lnTo>
                  <a:pt x="676" y="92"/>
                </a:lnTo>
                <a:lnTo>
                  <a:pt x="676" y="92"/>
                </a:lnTo>
                <a:lnTo>
                  <a:pt x="676" y="92"/>
                </a:lnTo>
                <a:lnTo>
                  <a:pt x="676" y="92"/>
                </a:lnTo>
                <a:lnTo>
                  <a:pt x="676" y="94"/>
                </a:lnTo>
                <a:lnTo>
                  <a:pt x="676" y="94"/>
                </a:lnTo>
                <a:lnTo>
                  <a:pt x="676" y="94"/>
                </a:lnTo>
                <a:lnTo>
                  <a:pt x="676" y="94"/>
                </a:lnTo>
                <a:lnTo>
                  <a:pt x="678" y="94"/>
                </a:lnTo>
                <a:lnTo>
                  <a:pt x="678" y="94"/>
                </a:lnTo>
                <a:lnTo>
                  <a:pt x="678" y="94"/>
                </a:lnTo>
                <a:lnTo>
                  <a:pt x="678" y="94"/>
                </a:lnTo>
                <a:lnTo>
                  <a:pt x="678" y="94"/>
                </a:lnTo>
                <a:lnTo>
                  <a:pt x="678" y="94"/>
                </a:lnTo>
                <a:lnTo>
                  <a:pt x="678" y="94"/>
                </a:lnTo>
                <a:lnTo>
                  <a:pt x="678" y="94"/>
                </a:lnTo>
                <a:lnTo>
                  <a:pt x="678" y="94"/>
                </a:lnTo>
                <a:lnTo>
                  <a:pt x="678" y="94"/>
                </a:lnTo>
                <a:lnTo>
                  <a:pt x="676" y="94"/>
                </a:lnTo>
                <a:lnTo>
                  <a:pt x="676" y="94"/>
                </a:lnTo>
                <a:lnTo>
                  <a:pt x="676" y="94"/>
                </a:lnTo>
                <a:lnTo>
                  <a:pt x="676" y="94"/>
                </a:lnTo>
                <a:lnTo>
                  <a:pt x="676" y="92"/>
                </a:lnTo>
                <a:lnTo>
                  <a:pt x="676" y="92"/>
                </a:lnTo>
                <a:lnTo>
                  <a:pt x="676" y="92"/>
                </a:lnTo>
                <a:lnTo>
                  <a:pt x="676" y="92"/>
                </a:lnTo>
                <a:lnTo>
                  <a:pt x="676" y="92"/>
                </a:lnTo>
                <a:lnTo>
                  <a:pt x="676" y="92"/>
                </a:lnTo>
                <a:lnTo>
                  <a:pt x="674" y="92"/>
                </a:lnTo>
                <a:lnTo>
                  <a:pt x="674" y="92"/>
                </a:lnTo>
                <a:lnTo>
                  <a:pt x="674" y="92"/>
                </a:lnTo>
                <a:lnTo>
                  <a:pt x="674" y="92"/>
                </a:lnTo>
                <a:lnTo>
                  <a:pt x="672" y="92"/>
                </a:lnTo>
                <a:lnTo>
                  <a:pt x="672" y="92"/>
                </a:lnTo>
                <a:lnTo>
                  <a:pt x="672" y="90"/>
                </a:lnTo>
                <a:lnTo>
                  <a:pt x="672" y="90"/>
                </a:lnTo>
                <a:lnTo>
                  <a:pt x="670" y="90"/>
                </a:lnTo>
                <a:lnTo>
                  <a:pt x="670" y="90"/>
                </a:lnTo>
                <a:lnTo>
                  <a:pt x="670" y="90"/>
                </a:lnTo>
                <a:lnTo>
                  <a:pt x="670" y="90"/>
                </a:lnTo>
                <a:lnTo>
                  <a:pt x="668" y="90"/>
                </a:lnTo>
                <a:lnTo>
                  <a:pt x="668" y="90"/>
                </a:lnTo>
                <a:lnTo>
                  <a:pt x="668" y="88"/>
                </a:lnTo>
                <a:lnTo>
                  <a:pt x="668" y="88"/>
                </a:lnTo>
                <a:lnTo>
                  <a:pt x="668" y="88"/>
                </a:lnTo>
                <a:lnTo>
                  <a:pt x="668" y="88"/>
                </a:lnTo>
                <a:lnTo>
                  <a:pt x="668" y="88"/>
                </a:lnTo>
                <a:lnTo>
                  <a:pt x="668" y="88"/>
                </a:lnTo>
                <a:lnTo>
                  <a:pt x="668" y="88"/>
                </a:lnTo>
                <a:lnTo>
                  <a:pt x="668" y="88"/>
                </a:lnTo>
                <a:lnTo>
                  <a:pt x="668" y="88"/>
                </a:lnTo>
                <a:lnTo>
                  <a:pt x="668" y="88"/>
                </a:lnTo>
                <a:lnTo>
                  <a:pt x="658" y="108"/>
                </a:lnTo>
                <a:lnTo>
                  <a:pt x="658" y="108"/>
                </a:lnTo>
                <a:lnTo>
                  <a:pt x="658" y="132"/>
                </a:lnTo>
                <a:lnTo>
                  <a:pt x="658" y="132"/>
                </a:lnTo>
                <a:lnTo>
                  <a:pt x="702" y="138"/>
                </a:lnTo>
                <a:lnTo>
                  <a:pt x="702" y="138"/>
                </a:lnTo>
                <a:lnTo>
                  <a:pt x="712" y="158"/>
                </a:lnTo>
                <a:lnTo>
                  <a:pt x="712" y="158"/>
                </a:lnTo>
                <a:lnTo>
                  <a:pt x="668" y="172"/>
                </a:lnTo>
                <a:lnTo>
                  <a:pt x="668" y="172"/>
                </a:lnTo>
                <a:lnTo>
                  <a:pt x="632" y="188"/>
                </a:lnTo>
                <a:lnTo>
                  <a:pt x="632" y="188"/>
                </a:lnTo>
                <a:lnTo>
                  <a:pt x="598" y="202"/>
                </a:lnTo>
                <a:lnTo>
                  <a:pt x="598" y="202"/>
                </a:lnTo>
                <a:lnTo>
                  <a:pt x="588" y="236"/>
                </a:lnTo>
                <a:lnTo>
                  <a:pt x="588" y="236"/>
                </a:lnTo>
                <a:lnTo>
                  <a:pt x="534" y="242"/>
                </a:lnTo>
                <a:lnTo>
                  <a:pt x="534" y="242"/>
                </a:lnTo>
                <a:lnTo>
                  <a:pt x="480" y="276"/>
                </a:lnTo>
                <a:lnTo>
                  <a:pt x="480" y="276"/>
                </a:lnTo>
                <a:lnTo>
                  <a:pt x="430" y="252"/>
                </a:lnTo>
                <a:lnTo>
                  <a:pt x="430" y="252"/>
                </a:lnTo>
                <a:lnTo>
                  <a:pt x="370" y="246"/>
                </a:lnTo>
                <a:lnTo>
                  <a:pt x="370" y="246"/>
                </a:lnTo>
                <a:lnTo>
                  <a:pt x="326" y="202"/>
                </a:lnTo>
                <a:lnTo>
                  <a:pt x="326" y="202"/>
                </a:lnTo>
                <a:lnTo>
                  <a:pt x="262" y="182"/>
                </a:lnTo>
                <a:lnTo>
                  <a:pt x="262" y="182"/>
                </a:lnTo>
                <a:lnTo>
                  <a:pt x="256" y="132"/>
                </a:lnTo>
                <a:lnTo>
                  <a:pt x="256" y="132"/>
                </a:lnTo>
                <a:lnTo>
                  <a:pt x="226" y="118"/>
                </a:lnTo>
                <a:lnTo>
                  <a:pt x="226" y="118"/>
                </a:lnTo>
                <a:lnTo>
                  <a:pt x="222" y="114"/>
                </a:lnTo>
                <a:lnTo>
                  <a:pt x="222" y="114"/>
                </a:lnTo>
                <a:lnTo>
                  <a:pt x="222" y="114"/>
                </a:lnTo>
                <a:lnTo>
                  <a:pt x="222" y="114"/>
                </a:lnTo>
                <a:lnTo>
                  <a:pt x="222" y="114"/>
                </a:lnTo>
                <a:lnTo>
                  <a:pt x="222" y="114"/>
                </a:lnTo>
                <a:lnTo>
                  <a:pt x="222" y="114"/>
                </a:lnTo>
                <a:lnTo>
                  <a:pt x="222" y="114"/>
                </a:lnTo>
                <a:lnTo>
                  <a:pt x="222" y="114"/>
                </a:lnTo>
                <a:lnTo>
                  <a:pt x="222" y="114"/>
                </a:lnTo>
                <a:lnTo>
                  <a:pt x="220" y="116"/>
                </a:lnTo>
                <a:lnTo>
                  <a:pt x="220" y="116"/>
                </a:lnTo>
                <a:lnTo>
                  <a:pt x="218" y="120"/>
                </a:lnTo>
                <a:lnTo>
                  <a:pt x="218" y="120"/>
                </a:lnTo>
                <a:lnTo>
                  <a:pt x="218" y="122"/>
                </a:lnTo>
                <a:lnTo>
                  <a:pt x="218" y="122"/>
                </a:lnTo>
                <a:lnTo>
                  <a:pt x="218" y="122"/>
                </a:lnTo>
                <a:lnTo>
                  <a:pt x="218" y="122"/>
                </a:lnTo>
                <a:lnTo>
                  <a:pt x="218" y="122"/>
                </a:lnTo>
                <a:lnTo>
                  <a:pt x="218" y="122"/>
                </a:lnTo>
                <a:lnTo>
                  <a:pt x="218" y="124"/>
                </a:lnTo>
                <a:lnTo>
                  <a:pt x="218" y="124"/>
                </a:lnTo>
                <a:lnTo>
                  <a:pt x="218" y="122"/>
                </a:lnTo>
                <a:lnTo>
                  <a:pt x="218" y="122"/>
                </a:lnTo>
                <a:lnTo>
                  <a:pt x="218" y="122"/>
                </a:lnTo>
                <a:lnTo>
                  <a:pt x="218" y="122"/>
                </a:lnTo>
                <a:lnTo>
                  <a:pt x="218" y="122"/>
                </a:lnTo>
                <a:lnTo>
                  <a:pt x="218" y="122"/>
                </a:lnTo>
                <a:lnTo>
                  <a:pt x="218" y="122"/>
                </a:lnTo>
                <a:lnTo>
                  <a:pt x="218" y="122"/>
                </a:lnTo>
                <a:lnTo>
                  <a:pt x="218" y="120"/>
                </a:lnTo>
                <a:lnTo>
                  <a:pt x="218" y="120"/>
                </a:lnTo>
                <a:lnTo>
                  <a:pt x="222" y="114"/>
                </a:lnTo>
                <a:lnTo>
                  <a:pt x="222" y="114"/>
                </a:lnTo>
                <a:lnTo>
                  <a:pt x="222" y="114"/>
                </a:lnTo>
                <a:lnTo>
                  <a:pt x="222" y="114"/>
                </a:lnTo>
                <a:lnTo>
                  <a:pt x="222" y="114"/>
                </a:lnTo>
                <a:lnTo>
                  <a:pt x="222" y="114"/>
                </a:lnTo>
                <a:lnTo>
                  <a:pt x="222" y="114"/>
                </a:lnTo>
                <a:lnTo>
                  <a:pt x="222" y="114"/>
                </a:lnTo>
                <a:lnTo>
                  <a:pt x="218" y="108"/>
                </a:lnTo>
                <a:lnTo>
                  <a:pt x="218" y="108"/>
                </a:lnTo>
                <a:lnTo>
                  <a:pt x="208" y="114"/>
                </a:lnTo>
                <a:lnTo>
                  <a:pt x="208" y="114"/>
                </a:lnTo>
                <a:lnTo>
                  <a:pt x="208" y="124"/>
                </a:lnTo>
                <a:lnTo>
                  <a:pt x="208" y="124"/>
                </a:lnTo>
                <a:lnTo>
                  <a:pt x="208" y="114"/>
                </a:lnTo>
                <a:lnTo>
                  <a:pt x="208" y="114"/>
                </a:lnTo>
                <a:lnTo>
                  <a:pt x="192" y="118"/>
                </a:lnTo>
                <a:lnTo>
                  <a:pt x="192" y="118"/>
                </a:lnTo>
                <a:lnTo>
                  <a:pt x="182" y="148"/>
                </a:lnTo>
                <a:lnTo>
                  <a:pt x="182" y="148"/>
                </a:lnTo>
                <a:lnTo>
                  <a:pt x="142" y="142"/>
                </a:lnTo>
                <a:lnTo>
                  <a:pt x="142" y="142"/>
                </a:lnTo>
                <a:lnTo>
                  <a:pt x="132" y="192"/>
                </a:lnTo>
                <a:lnTo>
                  <a:pt x="132" y="192"/>
                </a:lnTo>
                <a:lnTo>
                  <a:pt x="98" y="198"/>
                </a:lnTo>
                <a:lnTo>
                  <a:pt x="98" y="198"/>
                </a:lnTo>
                <a:lnTo>
                  <a:pt x="88" y="256"/>
                </a:lnTo>
                <a:lnTo>
                  <a:pt x="88" y="256"/>
                </a:lnTo>
                <a:lnTo>
                  <a:pt x="68" y="276"/>
                </a:lnTo>
                <a:lnTo>
                  <a:pt x="68" y="276"/>
                </a:lnTo>
                <a:lnTo>
                  <a:pt x="44" y="296"/>
                </a:lnTo>
                <a:lnTo>
                  <a:pt x="44" y="296"/>
                </a:lnTo>
                <a:lnTo>
                  <a:pt x="4" y="306"/>
                </a:lnTo>
                <a:lnTo>
                  <a:pt x="4" y="306"/>
                </a:lnTo>
                <a:lnTo>
                  <a:pt x="0" y="326"/>
                </a:lnTo>
                <a:lnTo>
                  <a:pt x="0" y="326"/>
                </a:lnTo>
                <a:lnTo>
                  <a:pt x="10" y="334"/>
                </a:lnTo>
                <a:lnTo>
                  <a:pt x="10" y="334"/>
                </a:lnTo>
                <a:lnTo>
                  <a:pt x="14" y="350"/>
                </a:lnTo>
                <a:lnTo>
                  <a:pt x="14" y="350"/>
                </a:lnTo>
                <a:lnTo>
                  <a:pt x="4" y="354"/>
                </a:lnTo>
                <a:lnTo>
                  <a:pt x="4" y="354"/>
                </a:lnTo>
                <a:lnTo>
                  <a:pt x="14" y="364"/>
                </a:lnTo>
                <a:lnTo>
                  <a:pt x="14" y="364"/>
                </a:lnTo>
                <a:lnTo>
                  <a:pt x="30" y="370"/>
                </a:lnTo>
                <a:lnTo>
                  <a:pt x="30" y="370"/>
                </a:lnTo>
                <a:lnTo>
                  <a:pt x="44" y="390"/>
                </a:lnTo>
                <a:lnTo>
                  <a:pt x="44" y="390"/>
                </a:lnTo>
                <a:lnTo>
                  <a:pt x="64" y="390"/>
                </a:lnTo>
                <a:lnTo>
                  <a:pt x="64" y="390"/>
                </a:lnTo>
                <a:lnTo>
                  <a:pt x="94" y="390"/>
                </a:lnTo>
                <a:lnTo>
                  <a:pt x="94" y="390"/>
                </a:lnTo>
                <a:lnTo>
                  <a:pt x="98" y="398"/>
                </a:lnTo>
                <a:lnTo>
                  <a:pt x="98" y="398"/>
                </a:lnTo>
                <a:lnTo>
                  <a:pt x="78" y="428"/>
                </a:lnTo>
                <a:lnTo>
                  <a:pt x="78" y="428"/>
                </a:lnTo>
                <a:lnTo>
                  <a:pt x="84" y="444"/>
                </a:lnTo>
                <a:lnTo>
                  <a:pt x="84" y="444"/>
                </a:lnTo>
                <a:lnTo>
                  <a:pt x="74" y="458"/>
                </a:lnTo>
                <a:lnTo>
                  <a:pt x="74" y="458"/>
                </a:lnTo>
                <a:lnTo>
                  <a:pt x="84" y="478"/>
                </a:lnTo>
                <a:lnTo>
                  <a:pt x="84" y="478"/>
                </a:lnTo>
                <a:lnTo>
                  <a:pt x="108" y="488"/>
                </a:lnTo>
                <a:lnTo>
                  <a:pt x="108" y="488"/>
                </a:lnTo>
                <a:lnTo>
                  <a:pt x="104" y="492"/>
                </a:lnTo>
                <a:lnTo>
                  <a:pt x="104" y="492"/>
                </a:lnTo>
                <a:lnTo>
                  <a:pt x="114" y="492"/>
                </a:lnTo>
                <a:lnTo>
                  <a:pt x="114" y="492"/>
                </a:lnTo>
                <a:lnTo>
                  <a:pt x="148" y="508"/>
                </a:lnTo>
                <a:lnTo>
                  <a:pt x="148" y="508"/>
                </a:lnTo>
                <a:lnTo>
                  <a:pt x="178" y="522"/>
                </a:lnTo>
                <a:lnTo>
                  <a:pt x="178" y="522"/>
                </a:lnTo>
                <a:lnTo>
                  <a:pt x="208" y="528"/>
                </a:lnTo>
                <a:lnTo>
                  <a:pt x="208" y="528"/>
                </a:lnTo>
                <a:lnTo>
                  <a:pt x="218" y="536"/>
                </a:lnTo>
                <a:lnTo>
                  <a:pt x="218" y="536"/>
                </a:lnTo>
                <a:lnTo>
                  <a:pt x="226" y="536"/>
                </a:lnTo>
                <a:lnTo>
                  <a:pt x="226" y="536"/>
                </a:lnTo>
                <a:lnTo>
                  <a:pt x="242" y="546"/>
                </a:lnTo>
                <a:lnTo>
                  <a:pt x="242" y="546"/>
                </a:lnTo>
                <a:lnTo>
                  <a:pt x="262" y="546"/>
                </a:lnTo>
                <a:lnTo>
                  <a:pt x="262" y="546"/>
                </a:lnTo>
                <a:lnTo>
                  <a:pt x="282" y="546"/>
                </a:lnTo>
                <a:lnTo>
                  <a:pt x="282" y="546"/>
                </a:lnTo>
                <a:lnTo>
                  <a:pt x="296" y="528"/>
                </a:lnTo>
                <a:lnTo>
                  <a:pt x="296" y="528"/>
                </a:lnTo>
                <a:lnTo>
                  <a:pt x="316" y="512"/>
                </a:lnTo>
                <a:lnTo>
                  <a:pt x="316" y="512"/>
                </a:lnTo>
                <a:lnTo>
                  <a:pt x="340" y="512"/>
                </a:lnTo>
                <a:lnTo>
                  <a:pt x="340" y="512"/>
                </a:lnTo>
                <a:lnTo>
                  <a:pt x="360" y="528"/>
                </a:lnTo>
                <a:lnTo>
                  <a:pt x="360" y="528"/>
                </a:lnTo>
                <a:lnTo>
                  <a:pt x="370" y="528"/>
                </a:lnTo>
                <a:lnTo>
                  <a:pt x="370" y="528"/>
                </a:lnTo>
                <a:lnTo>
                  <a:pt x="380" y="532"/>
                </a:lnTo>
                <a:lnTo>
                  <a:pt x="380" y="532"/>
                </a:lnTo>
                <a:lnTo>
                  <a:pt x="386" y="556"/>
                </a:lnTo>
                <a:lnTo>
                  <a:pt x="386" y="556"/>
                </a:lnTo>
                <a:lnTo>
                  <a:pt x="376" y="586"/>
                </a:lnTo>
                <a:lnTo>
                  <a:pt x="376" y="586"/>
                </a:lnTo>
                <a:lnTo>
                  <a:pt x="376" y="596"/>
                </a:lnTo>
                <a:lnTo>
                  <a:pt x="376" y="596"/>
                </a:lnTo>
                <a:lnTo>
                  <a:pt x="390" y="600"/>
                </a:lnTo>
                <a:lnTo>
                  <a:pt x="390" y="600"/>
                </a:lnTo>
                <a:lnTo>
                  <a:pt x="400" y="616"/>
                </a:lnTo>
                <a:lnTo>
                  <a:pt x="400" y="616"/>
                </a:lnTo>
                <a:lnTo>
                  <a:pt x="400" y="626"/>
                </a:lnTo>
                <a:lnTo>
                  <a:pt x="400" y="626"/>
                </a:lnTo>
                <a:lnTo>
                  <a:pt x="424" y="636"/>
                </a:lnTo>
                <a:lnTo>
                  <a:pt x="424" y="636"/>
                </a:lnTo>
                <a:lnTo>
                  <a:pt x="420" y="640"/>
                </a:lnTo>
                <a:lnTo>
                  <a:pt x="420" y="640"/>
                </a:lnTo>
                <a:lnTo>
                  <a:pt x="444" y="636"/>
                </a:lnTo>
                <a:lnTo>
                  <a:pt x="444" y="636"/>
                </a:lnTo>
                <a:lnTo>
                  <a:pt x="450" y="616"/>
                </a:lnTo>
                <a:lnTo>
                  <a:pt x="450" y="616"/>
                </a:lnTo>
                <a:lnTo>
                  <a:pt x="500" y="616"/>
                </a:lnTo>
                <a:lnTo>
                  <a:pt x="500" y="616"/>
                </a:lnTo>
                <a:lnTo>
                  <a:pt x="518" y="630"/>
                </a:lnTo>
                <a:lnTo>
                  <a:pt x="518" y="630"/>
                </a:lnTo>
                <a:lnTo>
                  <a:pt x="524" y="646"/>
                </a:lnTo>
                <a:lnTo>
                  <a:pt x="524" y="646"/>
                </a:lnTo>
                <a:lnTo>
                  <a:pt x="534" y="640"/>
                </a:lnTo>
                <a:lnTo>
                  <a:pt x="534" y="640"/>
                </a:lnTo>
                <a:lnTo>
                  <a:pt x="568" y="660"/>
                </a:lnTo>
                <a:lnTo>
                  <a:pt x="568" y="660"/>
                </a:lnTo>
                <a:lnTo>
                  <a:pt x="568" y="646"/>
                </a:lnTo>
                <a:lnTo>
                  <a:pt x="568" y="646"/>
                </a:lnTo>
                <a:lnTo>
                  <a:pt x="608" y="630"/>
                </a:lnTo>
                <a:lnTo>
                  <a:pt x="608" y="630"/>
                </a:lnTo>
                <a:lnTo>
                  <a:pt x="612" y="626"/>
                </a:lnTo>
                <a:lnTo>
                  <a:pt x="612" y="626"/>
                </a:lnTo>
                <a:lnTo>
                  <a:pt x="622" y="620"/>
                </a:lnTo>
                <a:lnTo>
                  <a:pt x="622" y="620"/>
                </a:lnTo>
                <a:lnTo>
                  <a:pt x="632" y="626"/>
                </a:lnTo>
                <a:lnTo>
                  <a:pt x="632" y="626"/>
                </a:lnTo>
                <a:lnTo>
                  <a:pt x="652" y="616"/>
                </a:lnTo>
                <a:lnTo>
                  <a:pt x="652" y="616"/>
                </a:lnTo>
                <a:lnTo>
                  <a:pt x="678" y="600"/>
                </a:lnTo>
                <a:lnTo>
                  <a:pt x="678" y="600"/>
                </a:lnTo>
                <a:lnTo>
                  <a:pt x="702" y="582"/>
                </a:lnTo>
                <a:lnTo>
                  <a:pt x="702" y="582"/>
                </a:lnTo>
                <a:lnTo>
                  <a:pt x="712" y="562"/>
                </a:lnTo>
                <a:lnTo>
                  <a:pt x="712" y="562"/>
                </a:lnTo>
                <a:lnTo>
                  <a:pt x="726" y="542"/>
                </a:lnTo>
                <a:lnTo>
                  <a:pt x="726" y="542"/>
                </a:lnTo>
                <a:lnTo>
                  <a:pt x="742" y="512"/>
                </a:lnTo>
                <a:lnTo>
                  <a:pt x="742" y="512"/>
                </a:lnTo>
                <a:lnTo>
                  <a:pt x="742" y="498"/>
                </a:lnTo>
                <a:lnTo>
                  <a:pt x="742" y="498"/>
                </a:lnTo>
                <a:lnTo>
                  <a:pt x="736" y="488"/>
                </a:lnTo>
                <a:lnTo>
                  <a:pt x="736" y="488"/>
                </a:lnTo>
                <a:lnTo>
                  <a:pt x="742" y="472"/>
                </a:lnTo>
                <a:lnTo>
                  <a:pt x="742" y="472"/>
                </a:lnTo>
                <a:lnTo>
                  <a:pt x="736" y="454"/>
                </a:lnTo>
                <a:lnTo>
                  <a:pt x="736" y="454"/>
                </a:lnTo>
                <a:lnTo>
                  <a:pt x="712" y="404"/>
                </a:lnTo>
                <a:lnTo>
                  <a:pt x="712" y="404"/>
                </a:lnTo>
                <a:lnTo>
                  <a:pt x="716" y="398"/>
                </a:lnTo>
                <a:lnTo>
                  <a:pt x="716" y="398"/>
                </a:lnTo>
                <a:lnTo>
                  <a:pt x="736" y="374"/>
                </a:lnTo>
                <a:lnTo>
                  <a:pt x="752" y="370"/>
                </a:lnTo>
                <a:lnTo>
                  <a:pt x="752" y="370"/>
                </a:lnTo>
                <a:lnTo>
                  <a:pt x="754" y="368"/>
                </a:lnTo>
                <a:lnTo>
                  <a:pt x="754" y="364"/>
                </a:lnTo>
                <a:lnTo>
                  <a:pt x="752" y="360"/>
                </a:lnTo>
                <a:lnTo>
                  <a:pt x="752" y="360"/>
                </a:lnTo>
                <a:lnTo>
                  <a:pt x="726" y="354"/>
                </a:lnTo>
                <a:lnTo>
                  <a:pt x="726" y="354"/>
                </a:lnTo>
                <a:lnTo>
                  <a:pt x="712" y="360"/>
                </a:lnTo>
                <a:lnTo>
                  <a:pt x="712" y="360"/>
                </a:lnTo>
                <a:lnTo>
                  <a:pt x="702" y="354"/>
                </a:lnTo>
                <a:lnTo>
                  <a:pt x="702" y="354"/>
                </a:lnTo>
                <a:lnTo>
                  <a:pt x="692" y="340"/>
                </a:lnTo>
                <a:lnTo>
                  <a:pt x="692" y="340"/>
                </a:lnTo>
                <a:lnTo>
                  <a:pt x="682" y="330"/>
                </a:lnTo>
                <a:lnTo>
                  <a:pt x="682" y="330"/>
                </a:lnTo>
                <a:lnTo>
                  <a:pt x="706" y="320"/>
                </a:lnTo>
                <a:lnTo>
                  <a:pt x="706" y="320"/>
                </a:lnTo>
                <a:lnTo>
                  <a:pt x="722" y="306"/>
                </a:lnTo>
                <a:lnTo>
                  <a:pt x="722" y="306"/>
                </a:lnTo>
                <a:lnTo>
                  <a:pt x="746" y="290"/>
                </a:lnTo>
                <a:lnTo>
                  <a:pt x="746" y="290"/>
                </a:lnTo>
                <a:lnTo>
                  <a:pt x="756" y="290"/>
                </a:lnTo>
                <a:lnTo>
                  <a:pt x="756" y="290"/>
                </a:lnTo>
                <a:lnTo>
                  <a:pt x="742" y="310"/>
                </a:lnTo>
                <a:lnTo>
                  <a:pt x="742" y="310"/>
                </a:lnTo>
                <a:lnTo>
                  <a:pt x="752" y="320"/>
                </a:lnTo>
                <a:lnTo>
                  <a:pt x="752" y="320"/>
                </a:lnTo>
                <a:lnTo>
                  <a:pt x="762" y="316"/>
                </a:lnTo>
                <a:lnTo>
                  <a:pt x="762" y="316"/>
                </a:lnTo>
                <a:lnTo>
                  <a:pt x="786" y="306"/>
                </a:lnTo>
                <a:lnTo>
                  <a:pt x="792" y="284"/>
                </a:lnTo>
                <a:lnTo>
                  <a:pt x="806" y="272"/>
                </a:lnTo>
                <a:lnTo>
                  <a:pt x="820" y="282"/>
                </a:lnTo>
                <a:lnTo>
                  <a:pt x="818" y="262"/>
                </a:lnTo>
                <a:lnTo>
                  <a:pt x="838" y="250"/>
                </a:lnTo>
                <a:lnTo>
                  <a:pt x="864" y="254"/>
                </a:lnTo>
                <a:lnTo>
                  <a:pt x="864" y="254"/>
                </a:lnTo>
                <a:lnTo>
                  <a:pt x="876" y="246"/>
                </a:lnTo>
                <a:lnTo>
                  <a:pt x="876" y="246"/>
                </a:lnTo>
                <a:lnTo>
                  <a:pt x="890" y="252"/>
                </a:lnTo>
                <a:lnTo>
                  <a:pt x="890" y="252"/>
                </a:lnTo>
                <a:lnTo>
                  <a:pt x="900" y="198"/>
                </a:lnTo>
                <a:lnTo>
                  <a:pt x="924" y="192"/>
                </a:lnTo>
                <a:lnTo>
                  <a:pt x="924" y="192"/>
                </a:lnTo>
                <a:lnTo>
                  <a:pt x="950" y="118"/>
                </a:lnTo>
                <a:lnTo>
                  <a:pt x="950" y="118"/>
                </a:lnTo>
                <a:lnTo>
                  <a:pt x="890" y="118"/>
                </a:lnTo>
                <a:lnTo>
                  <a:pt x="890" y="118"/>
                </a:lnTo>
                <a:close/>
              </a:path>
            </a:pathLst>
          </a:custGeom>
          <a:solidFill>
            <a:srgbClr val="0099FF"/>
          </a:solidFill>
          <a:ln w="9525">
            <a:solidFill>
              <a:schemeClr val="bg2"/>
            </a:solidFill>
            <a:round/>
            <a:headEnd/>
            <a:tailEnd/>
          </a:ln>
        </p:spPr>
        <p:txBody>
          <a:bodyPr/>
          <a:lstStyle/>
          <a:p>
            <a:endParaRPr lang="en-US"/>
          </a:p>
        </p:txBody>
      </p:sp>
      <p:sp>
        <p:nvSpPr>
          <p:cNvPr id="192" name="Freeform 260"/>
          <p:cNvSpPr>
            <a:spLocks/>
          </p:cNvSpPr>
          <p:nvPr/>
        </p:nvSpPr>
        <p:spPr bwMode="auto">
          <a:xfrm>
            <a:off x="6481763" y="4425950"/>
            <a:ext cx="57150" cy="68263"/>
          </a:xfrm>
          <a:custGeom>
            <a:avLst/>
            <a:gdLst/>
            <a:ahLst/>
            <a:cxnLst>
              <a:cxn ang="0">
                <a:pos x="6" y="0"/>
              </a:cxn>
              <a:cxn ang="0">
                <a:pos x="0" y="24"/>
              </a:cxn>
              <a:cxn ang="0">
                <a:pos x="6" y="54"/>
              </a:cxn>
              <a:cxn ang="0">
                <a:pos x="30" y="54"/>
              </a:cxn>
              <a:cxn ang="0">
                <a:pos x="42" y="30"/>
              </a:cxn>
              <a:cxn ang="0">
                <a:pos x="6" y="0"/>
              </a:cxn>
            </a:cxnLst>
            <a:rect l="0" t="0" r="r" b="b"/>
            <a:pathLst>
              <a:path w="42" h="54">
                <a:moveTo>
                  <a:pt x="6" y="0"/>
                </a:moveTo>
                <a:lnTo>
                  <a:pt x="0" y="24"/>
                </a:lnTo>
                <a:lnTo>
                  <a:pt x="6" y="54"/>
                </a:lnTo>
                <a:lnTo>
                  <a:pt x="30" y="54"/>
                </a:lnTo>
                <a:lnTo>
                  <a:pt x="42" y="30"/>
                </a:lnTo>
                <a:lnTo>
                  <a:pt x="6" y="0"/>
                </a:lnTo>
                <a:close/>
              </a:path>
            </a:pathLst>
          </a:custGeom>
          <a:solidFill>
            <a:schemeClr val="bg1"/>
          </a:solidFill>
          <a:ln w="9525">
            <a:solidFill>
              <a:schemeClr val="bg2"/>
            </a:solidFill>
            <a:round/>
            <a:headEnd/>
            <a:tailEnd/>
          </a:ln>
        </p:spPr>
        <p:txBody>
          <a:bodyPr/>
          <a:lstStyle/>
          <a:p>
            <a:endParaRPr lang="en-US"/>
          </a:p>
        </p:txBody>
      </p:sp>
      <p:sp>
        <p:nvSpPr>
          <p:cNvPr id="193" name="Freeform 261"/>
          <p:cNvSpPr>
            <a:spLocks/>
          </p:cNvSpPr>
          <p:nvPr/>
        </p:nvSpPr>
        <p:spPr bwMode="auto">
          <a:xfrm>
            <a:off x="7205663" y="4143375"/>
            <a:ext cx="53975" cy="53975"/>
          </a:xfrm>
          <a:custGeom>
            <a:avLst/>
            <a:gdLst/>
            <a:ahLst/>
            <a:cxnLst>
              <a:cxn ang="0">
                <a:pos x="0" y="30"/>
              </a:cxn>
              <a:cxn ang="0">
                <a:pos x="12" y="12"/>
              </a:cxn>
              <a:cxn ang="0">
                <a:pos x="30" y="0"/>
              </a:cxn>
              <a:cxn ang="0">
                <a:pos x="42" y="12"/>
              </a:cxn>
              <a:cxn ang="0">
                <a:pos x="30" y="30"/>
              </a:cxn>
              <a:cxn ang="0">
                <a:pos x="12" y="42"/>
              </a:cxn>
              <a:cxn ang="0">
                <a:pos x="0" y="30"/>
              </a:cxn>
            </a:cxnLst>
            <a:rect l="0" t="0" r="r" b="b"/>
            <a:pathLst>
              <a:path w="42" h="42">
                <a:moveTo>
                  <a:pt x="0" y="30"/>
                </a:moveTo>
                <a:lnTo>
                  <a:pt x="12" y="12"/>
                </a:lnTo>
                <a:lnTo>
                  <a:pt x="30" y="0"/>
                </a:lnTo>
                <a:lnTo>
                  <a:pt x="42" y="12"/>
                </a:lnTo>
                <a:lnTo>
                  <a:pt x="30" y="30"/>
                </a:lnTo>
                <a:lnTo>
                  <a:pt x="12" y="42"/>
                </a:lnTo>
                <a:lnTo>
                  <a:pt x="0" y="30"/>
                </a:lnTo>
                <a:close/>
              </a:path>
            </a:pathLst>
          </a:custGeom>
          <a:solidFill>
            <a:schemeClr val="bg1"/>
          </a:solidFill>
          <a:ln w="9525">
            <a:solidFill>
              <a:schemeClr val="bg2"/>
            </a:solidFill>
            <a:round/>
            <a:headEnd/>
            <a:tailEnd/>
          </a:ln>
        </p:spPr>
        <p:txBody>
          <a:bodyPr/>
          <a:lstStyle/>
          <a:p>
            <a:endParaRPr lang="en-US"/>
          </a:p>
        </p:txBody>
      </p:sp>
      <p:sp>
        <p:nvSpPr>
          <p:cNvPr id="194" name="Freeform 262"/>
          <p:cNvSpPr>
            <a:spLocks/>
          </p:cNvSpPr>
          <p:nvPr/>
        </p:nvSpPr>
        <p:spPr bwMode="auto">
          <a:xfrm>
            <a:off x="7496175" y="4010025"/>
            <a:ext cx="31750" cy="93663"/>
          </a:xfrm>
          <a:custGeom>
            <a:avLst/>
            <a:gdLst/>
            <a:ahLst/>
            <a:cxnLst>
              <a:cxn ang="0">
                <a:pos x="0" y="42"/>
              </a:cxn>
              <a:cxn ang="0">
                <a:pos x="0" y="18"/>
              </a:cxn>
              <a:cxn ang="0">
                <a:pos x="24" y="0"/>
              </a:cxn>
              <a:cxn ang="0">
                <a:pos x="24" y="24"/>
              </a:cxn>
              <a:cxn ang="0">
                <a:pos x="6" y="72"/>
              </a:cxn>
              <a:cxn ang="0">
                <a:pos x="0" y="42"/>
              </a:cxn>
            </a:cxnLst>
            <a:rect l="0" t="0" r="r" b="b"/>
            <a:pathLst>
              <a:path w="24" h="72">
                <a:moveTo>
                  <a:pt x="0" y="42"/>
                </a:moveTo>
                <a:lnTo>
                  <a:pt x="0" y="18"/>
                </a:lnTo>
                <a:lnTo>
                  <a:pt x="24" y="0"/>
                </a:lnTo>
                <a:lnTo>
                  <a:pt x="24" y="24"/>
                </a:lnTo>
                <a:lnTo>
                  <a:pt x="6" y="72"/>
                </a:lnTo>
                <a:lnTo>
                  <a:pt x="0" y="42"/>
                </a:lnTo>
                <a:close/>
              </a:path>
            </a:pathLst>
          </a:custGeom>
          <a:solidFill>
            <a:schemeClr val="bg1"/>
          </a:solidFill>
          <a:ln w="9525">
            <a:solidFill>
              <a:schemeClr val="bg2"/>
            </a:solidFill>
            <a:round/>
            <a:headEnd/>
            <a:tailEnd/>
          </a:ln>
        </p:spPr>
        <p:txBody>
          <a:bodyPr/>
          <a:lstStyle/>
          <a:p>
            <a:endParaRPr lang="en-US"/>
          </a:p>
        </p:txBody>
      </p:sp>
      <p:sp>
        <p:nvSpPr>
          <p:cNvPr id="195" name="Freeform 263"/>
          <p:cNvSpPr>
            <a:spLocks/>
          </p:cNvSpPr>
          <p:nvPr/>
        </p:nvSpPr>
        <p:spPr bwMode="auto">
          <a:xfrm>
            <a:off x="7731125" y="3767138"/>
            <a:ext cx="46038" cy="69850"/>
          </a:xfrm>
          <a:custGeom>
            <a:avLst/>
            <a:gdLst/>
            <a:ahLst/>
            <a:cxnLst>
              <a:cxn ang="0">
                <a:pos x="0" y="18"/>
              </a:cxn>
              <a:cxn ang="0">
                <a:pos x="6" y="36"/>
              </a:cxn>
              <a:cxn ang="0">
                <a:pos x="12" y="54"/>
              </a:cxn>
              <a:cxn ang="0">
                <a:pos x="30" y="42"/>
              </a:cxn>
              <a:cxn ang="0">
                <a:pos x="36" y="18"/>
              </a:cxn>
              <a:cxn ang="0">
                <a:pos x="30" y="0"/>
              </a:cxn>
              <a:cxn ang="0">
                <a:pos x="0" y="18"/>
              </a:cxn>
            </a:cxnLst>
            <a:rect l="0" t="0" r="r" b="b"/>
            <a:pathLst>
              <a:path w="36" h="54">
                <a:moveTo>
                  <a:pt x="0" y="18"/>
                </a:moveTo>
                <a:lnTo>
                  <a:pt x="6" y="36"/>
                </a:lnTo>
                <a:lnTo>
                  <a:pt x="12" y="54"/>
                </a:lnTo>
                <a:lnTo>
                  <a:pt x="30" y="42"/>
                </a:lnTo>
                <a:lnTo>
                  <a:pt x="36" y="18"/>
                </a:lnTo>
                <a:lnTo>
                  <a:pt x="30" y="0"/>
                </a:lnTo>
                <a:lnTo>
                  <a:pt x="0" y="18"/>
                </a:lnTo>
                <a:close/>
              </a:path>
            </a:pathLst>
          </a:custGeom>
          <a:solidFill>
            <a:srgbClr val="FF0000"/>
          </a:solidFill>
          <a:ln w="9525">
            <a:solidFill>
              <a:schemeClr val="bg2"/>
            </a:solidFill>
            <a:round/>
            <a:headEnd/>
            <a:tailEnd/>
          </a:ln>
        </p:spPr>
        <p:txBody>
          <a:bodyPr/>
          <a:lstStyle/>
          <a:p>
            <a:endParaRPr lang="en-US"/>
          </a:p>
        </p:txBody>
      </p:sp>
      <p:sp>
        <p:nvSpPr>
          <p:cNvPr id="196" name="Freeform 264"/>
          <p:cNvSpPr>
            <a:spLocks/>
          </p:cNvSpPr>
          <p:nvPr/>
        </p:nvSpPr>
        <p:spPr bwMode="auto">
          <a:xfrm>
            <a:off x="7786688" y="3408363"/>
            <a:ext cx="344487" cy="374650"/>
          </a:xfrm>
          <a:custGeom>
            <a:avLst/>
            <a:gdLst/>
            <a:ahLst/>
            <a:cxnLst>
              <a:cxn ang="0">
                <a:pos x="6" y="247"/>
              </a:cxn>
              <a:cxn ang="0">
                <a:pos x="42" y="235"/>
              </a:cxn>
              <a:cxn ang="0">
                <a:pos x="66" y="235"/>
              </a:cxn>
              <a:cxn ang="0">
                <a:pos x="108" y="199"/>
              </a:cxn>
              <a:cxn ang="0">
                <a:pos x="138" y="187"/>
              </a:cxn>
              <a:cxn ang="0">
                <a:pos x="144" y="157"/>
              </a:cxn>
              <a:cxn ang="0">
                <a:pos x="156" y="109"/>
              </a:cxn>
              <a:cxn ang="0">
                <a:pos x="156" y="72"/>
              </a:cxn>
              <a:cxn ang="0">
                <a:pos x="174" y="48"/>
              </a:cxn>
              <a:cxn ang="0">
                <a:pos x="174" y="18"/>
              </a:cxn>
              <a:cxn ang="0">
                <a:pos x="186" y="0"/>
              </a:cxn>
              <a:cxn ang="0">
                <a:pos x="210" y="18"/>
              </a:cxn>
              <a:cxn ang="0">
                <a:pos x="246" y="30"/>
              </a:cxn>
              <a:cxn ang="0">
                <a:pos x="264" y="30"/>
              </a:cxn>
              <a:cxn ang="0">
                <a:pos x="240" y="54"/>
              </a:cxn>
              <a:cxn ang="0">
                <a:pos x="222" y="66"/>
              </a:cxn>
              <a:cxn ang="0">
                <a:pos x="210" y="85"/>
              </a:cxn>
              <a:cxn ang="0">
                <a:pos x="180" y="60"/>
              </a:cxn>
              <a:cxn ang="0">
                <a:pos x="162" y="97"/>
              </a:cxn>
              <a:cxn ang="0">
                <a:pos x="186" y="139"/>
              </a:cxn>
              <a:cxn ang="0">
                <a:pos x="168" y="169"/>
              </a:cxn>
              <a:cxn ang="0">
                <a:pos x="162" y="193"/>
              </a:cxn>
              <a:cxn ang="0">
                <a:pos x="162" y="235"/>
              </a:cxn>
              <a:cxn ang="0">
                <a:pos x="150" y="247"/>
              </a:cxn>
              <a:cxn ang="0">
                <a:pos x="138" y="241"/>
              </a:cxn>
              <a:cxn ang="0">
                <a:pos x="126" y="247"/>
              </a:cxn>
              <a:cxn ang="0">
                <a:pos x="102" y="247"/>
              </a:cxn>
              <a:cxn ang="0">
                <a:pos x="90" y="247"/>
              </a:cxn>
              <a:cxn ang="0">
                <a:pos x="66" y="271"/>
              </a:cxn>
              <a:cxn ang="0">
                <a:pos x="60" y="259"/>
              </a:cxn>
              <a:cxn ang="0">
                <a:pos x="48" y="265"/>
              </a:cxn>
              <a:cxn ang="0">
                <a:pos x="36" y="271"/>
              </a:cxn>
              <a:cxn ang="0">
                <a:pos x="12" y="289"/>
              </a:cxn>
              <a:cxn ang="0">
                <a:pos x="0" y="259"/>
              </a:cxn>
              <a:cxn ang="0">
                <a:pos x="6" y="247"/>
              </a:cxn>
            </a:cxnLst>
            <a:rect l="0" t="0" r="r" b="b"/>
            <a:pathLst>
              <a:path w="264" h="289">
                <a:moveTo>
                  <a:pt x="6" y="247"/>
                </a:moveTo>
                <a:lnTo>
                  <a:pt x="42" y="235"/>
                </a:lnTo>
                <a:lnTo>
                  <a:pt x="66" y="235"/>
                </a:lnTo>
                <a:lnTo>
                  <a:pt x="108" y="199"/>
                </a:lnTo>
                <a:lnTo>
                  <a:pt x="138" y="187"/>
                </a:lnTo>
                <a:lnTo>
                  <a:pt x="144" y="157"/>
                </a:lnTo>
                <a:lnTo>
                  <a:pt x="156" y="109"/>
                </a:lnTo>
                <a:lnTo>
                  <a:pt x="156" y="72"/>
                </a:lnTo>
                <a:lnTo>
                  <a:pt x="174" y="48"/>
                </a:lnTo>
                <a:lnTo>
                  <a:pt x="174" y="18"/>
                </a:lnTo>
                <a:lnTo>
                  <a:pt x="186" y="0"/>
                </a:lnTo>
                <a:lnTo>
                  <a:pt x="210" y="18"/>
                </a:lnTo>
                <a:lnTo>
                  <a:pt x="246" y="30"/>
                </a:lnTo>
                <a:lnTo>
                  <a:pt x="264" y="30"/>
                </a:lnTo>
                <a:lnTo>
                  <a:pt x="240" y="54"/>
                </a:lnTo>
                <a:lnTo>
                  <a:pt x="222" y="66"/>
                </a:lnTo>
                <a:lnTo>
                  <a:pt x="210" y="85"/>
                </a:lnTo>
                <a:lnTo>
                  <a:pt x="180" y="60"/>
                </a:lnTo>
                <a:lnTo>
                  <a:pt x="162" y="97"/>
                </a:lnTo>
                <a:lnTo>
                  <a:pt x="186" y="139"/>
                </a:lnTo>
                <a:lnTo>
                  <a:pt x="168" y="169"/>
                </a:lnTo>
                <a:lnTo>
                  <a:pt x="162" y="193"/>
                </a:lnTo>
                <a:lnTo>
                  <a:pt x="162" y="235"/>
                </a:lnTo>
                <a:lnTo>
                  <a:pt x="150" y="247"/>
                </a:lnTo>
                <a:lnTo>
                  <a:pt x="138" y="241"/>
                </a:lnTo>
                <a:lnTo>
                  <a:pt x="126" y="247"/>
                </a:lnTo>
                <a:lnTo>
                  <a:pt x="102" y="247"/>
                </a:lnTo>
                <a:lnTo>
                  <a:pt x="90" y="247"/>
                </a:lnTo>
                <a:lnTo>
                  <a:pt x="66" y="271"/>
                </a:lnTo>
                <a:lnTo>
                  <a:pt x="60" y="259"/>
                </a:lnTo>
                <a:lnTo>
                  <a:pt x="48" y="265"/>
                </a:lnTo>
                <a:lnTo>
                  <a:pt x="36" y="271"/>
                </a:lnTo>
                <a:lnTo>
                  <a:pt x="12" y="289"/>
                </a:lnTo>
                <a:lnTo>
                  <a:pt x="0" y="259"/>
                </a:lnTo>
                <a:lnTo>
                  <a:pt x="6" y="247"/>
                </a:lnTo>
                <a:close/>
              </a:path>
            </a:pathLst>
          </a:custGeom>
          <a:solidFill>
            <a:srgbClr val="FF0000"/>
          </a:solidFill>
          <a:ln w="9525">
            <a:solidFill>
              <a:schemeClr val="bg2"/>
            </a:solidFill>
            <a:round/>
            <a:headEnd/>
            <a:tailEnd/>
          </a:ln>
        </p:spPr>
        <p:txBody>
          <a:bodyPr/>
          <a:lstStyle/>
          <a:p>
            <a:endParaRPr lang="en-US"/>
          </a:p>
        </p:txBody>
      </p:sp>
      <p:sp>
        <p:nvSpPr>
          <p:cNvPr id="197" name="Freeform 265"/>
          <p:cNvSpPr>
            <a:spLocks/>
          </p:cNvSpPr>
          <p:nvPr/>
        </p:nvSpPr>
        <p:spPr bwMode="auto">
          <a:xfrm>
            <a:off x="8029575" y="3063875"/>
            <a:ext cx="61913" cy="306388"/>
          </a:xfrm>
          <a:custGeom>
            <a:avLst/>
            <a:gdLst/>
            <a:ahLst/>
            <a:cxnLst>
              <a:cxn ang="0">
                <a:pos x="12" y="222"/>
              </a:cxn>
              <a:cxn ang="0">
                <a:pos x="12" y="180"/>
              </a:cxn>
              <a:cxn ang="0">
                <a:pos x="6" y="90"/>
              </a:cxn>
              <a:cxn ang="0">
                <a:pos x="0" y="66"/>
              </a:cxn>
              <a:cxn ang="0">
                <a:pos x="6" y="30"/>
              </a:cxn>
              <a:cxn ang="0">
                <a:pos x="12" y="0"/>
              </a:cxn>
              <a:cxn ang="0">
                <a:pos x="24" y="36"/>
              </a:cxn>
              <a:cxn ang="0">
                <a:pos x="24" y="60"/>
              </a:cxn>
              <a:cxn ang="0">
                <a:pos x="48" y="156"/>
              </a:cxn>
              <a:cxn ang="0">
                <a:pos x="30" y="144"/>
              </a:cxn>
              <a:cxn ang="0">
                <a:pos x="24" y="168"/>
              </a:cxn>
              <a:cxn ang="0">
                <a:pos x="24" y="198"/>
              </a:cxn>
              <a:cxn ang="0">
                <a:pos x="42" y="234"/>
              </a:cxn>
              <a:cxn ang="0">
                <a:pos x="12" y="222"/>
              </a:cxn>
            </a:cxnLst>
            <a:rect l="0" t="0" r="r" b="b"/>
            <a:pathLst>
              <a:path w="48" h="234">
                <a:moveTo>
                  <a:pt x="12" y="222"/>
                </a:moveTo>
                <a:lnTo>
                  <a:pt x="12" y="180"/>
                </a:lnTo>
                <a:lnTo>
                  <a:pt x="6" y="90"/>
                </a:lnTo>
                <a:lnTo>
                  <a:pt x="0" y="66"/>
                </a:lnTo>
                <a:lnTo>
                  <a:pt x="6" y="30"/>
                </a:lnTo>
                <a:lnTo>
                  <a:pt x="12" y="0"/>
                </a:lnTo>
                <a:lnTo>
                  <a:pt x="24" y="36"/>
                </a:lnTo>
                <a:lnTo>
                  <a:pt x="24" y="60"/>
                </a:lnTo>
                <a:lnTo>
                  <a:pt x="48" y="156"/>
                </a:lnTo>
                <a:lnTo>
                  <a:pt x="30" y="144"/>
                </a:lnTo>
                <a:lnTo>
                  <a:pt x="24" y="168"/>
                </a:lnTo>
                <a:lnTo>
                  <a:pt x="24" y="198"/>
                </a:lnTo>
                <a:lnTo>
                  <a:pt x="42" y="234"/>
                </a:lnTo>
                <a:lnTo>
                  <a:pt x="12" y="222"/>
                </a:lnTo>
                <a:close/>
              </a:path>
            </a:pathLst>
          </a:custGeom>
          <a:solidFill>
            <a:schemeClr val="bg1"/>
          </a:solidFill>
          <a:ln w="9525">
            <a:solidFill>
              <a:schemeClr val="bg2"/>
            </a:solidFill>
            <a:round/>
            <a:headEnd/>
            <a:tailEnd/>
          </a:ln>
        </p:spPr>
        <p:txBody>
          <a:bodyPr/>
          <a:lstStyle/>
          <a:p>
            <a:endParaRPr lang="en-US"/>
          </a:p>
        </p:txBody>
      </p:sp>
      <p:sp>
        <p:nvSpPr>
          <p:cNvPr id="198" name="Freeform 272"/>
          <p:cNvSpPr>
            <a:spLocks/>
          </p:cNvSpPr>
          <p:nvPr/>
        </p:nvSpPr>
        <p:spPr bwMode="auto">
          <a:xfrm>
            <a:off x="7478713" y="4189413"/>
            <a:ext cx="141287" cy="195262"/>
          </a:xfrm>
          <a:custGeom>
            <a:avLst/>
            <a:gdLst/>
            <a:ahLst/>
            <a:cxnLst>
              <a:cxn ang="0">
                <a:pos x="12" y="18"/>
              </a:cxn>
              <a:cxn ang="0">
                <a:pos x="0" y="42"/>
              </a:cxn>
              <a:cxn ang="0">
                <a:pos x="6" y="72"/>
              </a:cxn>
              <a:cxn ang="0">
                <a:pos x="18" y="85"/>
              </a:cxn>
              <a:cxn ang="0">
                <a:pos x="36" y="91"/>
              </a:cxn>
              <a:cxn ang="0">
                <a:pos x="72" y="109"/>
              </a:cxn>
              <a:cxn ang="0">
                <a:pos x="78" y="139"/>
              </a:cxn>
              <a:cxn ang="0">
                <a:pos x="108" y="151"/>
              </a:cxn>
              <a:cxn ang="0">
                <a:pos x="102" y="127"/>
              </a:cxn>
              <a:cxn ang="0">
                <a:pos x="78" y="91"/>
              </a:cxn>
              <a:cxn ang="0">
                <a:pos x="42" y="66"/>
              </a:cxn>
              <a:cxn ang="0">
                <a:pos x="48" y="48"/>
              </a:cxn>
              <a:cxn ang="0">
                <a:pos x="54" y="12"/>
              </a:cxn>
              <a:cxn ang="0">
                <a:pos x="30" y="0"/>
              </a:cxn>
              <a:cxn ang="0">
                <a:pos x="12" y="18"/>
              </a:cxn>
            </a:cxnLst>
            <a:rect l="0" t="0" r="r" b="b"/>
            <a:pathLst>
              <a:path w="108" h="151">
                <a:moveTo>
                  <a:pt x="12" y="18"/>
                </a:moveTo>
                <a:lnTo>
                  <a:pt x="0" y="42"/>
                </a:lnTo>
                <a:lnTo>
                  <a:pt x="6" y="72"/>
                </a:lnTo>
                <a:lnTo>
                  <a:pt x="18" y="85"/>
                </a:lnTo>
                <a:lnTo>
                  <a:pt x="36" y="91"/>
                </a:lnTo>
                <a:lnTo>
                  <a:pt x="72" y="109"/>
                </a:lnTo>
                <a:lnTo>
                  <a:pt x="78" y="139"/>
                </a:lnTo>
                <a:lnTo>
                  <a:pt x="108" y="151"/>
                </a:lnTo>
                <a:lnTo>
                  <a:pt x="102" y="127"/>
                </a:lnTo>
                <a:lnTo>
                  <a:pt x="78" y="91"/>
                </a:lnTo>
                <a:lnTo>
                  <a:pt x="42" y="66"/>
                </a:lnTo>
                <a:lnTo>
                  <a:pt x="48" y="48"/>
                </a:lnTo>
                <a:lnTo>
                  <a:pt x="54" y="12"/>
                </a:lnTo>
                <a:lnTo>
                  <a:pt x="30" y="0"/>
                </a:lnTo>
                <a:lnTo>
                  <a:pt x="12" y="18"/>
                </a:lnTo>
                <a:close/>
              </a:path>
            </a:pathLst>
          </a:custGeom>
          <a:solidFill>
            <a:schemeClr val="bg1"/>
          </a:solidFill>
          <a:ln w="9525">
            <a:solidFill>
              <a:schemeClr val="bg2"/>
            </a:solidFill>
            <a:round/>
            <a:headEnd/>
            <a:tailEnd/>
          </a:ln>
        </p:spPr>
        <p:txBody>
          <a:bodyPr/>
          <a:lstStyle/>
          <a:p>
            <a:endParaRPr lang="en-US"/>
          </a:p>
        </p:txBody>
      </p:sp>
      <p:sp>
        <p:nvSpPr>
          <p:cNvPr id="199" name="Freeform 273"/>
          <p:cNvSpPr>
            <a:spLocks/>
          </p:cNvSpPr>
          <p:nvPr/>
        </p:nvSpPr>
        <p:spPr bwMode="auto">
          <a:xfrm>
            <a:off x="7535863" y="4416425"/>
            <a:ext cx="115887" cy="92075"/>
          </a:xfrm>
          <a:custGeom>
            <a:avLst/>
            <a:gdLst/>
            <a:ahLst/>
            <a:cxnLst>
              <a:cxn ang="0">
                <a:pos x="0" y="54"/>
              </a:cxn>
              <a:cxn ang="0">
                <a:pos x="18" y="24"/>
              </a:cxn>
              <a:cxn ang="0">
                <a:pos x="42" y="24"/>
              </a:cxn>
              <a:cxn ang="0">
                <a:pos x="60" y="0"/>
              </a:cxn>
              <a:cxn ang="0">
                <a:pos x="90" y="24"/>
              </a:cxn>
              <a:cxn ang="0">
                <a:pos x="90" y="72"/>
              </a:cxn>
              <a:cxn ang="0">
                <a:pos x="60" y="60"/>
              </a:cxn>
              <a:cxn ang="0">
                <a:pos x="42" y="60"/>
              </a:cxn>
              <a:cxn ang="0">
                <a:pos x="24" y="48"/>
              </a:cxn>
              <a:cxn ang="0">
                <a:pos x="0" y="54"/>
              </a:cxn>
            </a:cxnLst>
            <a:rect l="0" t="0" r="r" b="b"/>
            <a:pathLst>
              <a:path w="90" h="72">
                <a:moveTo>
                  <a:pt x="0" y="54"/>
                </a:moveTo>
                <a:lnTo>
                  <a:pt x="18" y="24"/>
                </a:lnTo>
                <a:lnTo>
                  <a:pt x="42" y="24"/>
                </a:lnTo>
                <a:lnTo>
                  <a:pt x="60" y="0"/>
                </a:lnTo>
                <a:lnTo>
                  <a:pt x="90" y="24"/>
                </a:lnTo>
                <a:lnTo>
                  <a:pt x="90" y="72"/>
                </a:lnTo>
                <a:lnTo>
                  <a:pt x="60" y="60"/>
                </a:lnTo>
                <a:lnTo>
                  <a:pt x="42" y="60"/>
                </a:lnTo>
                <a:lnTo>
                  <a:pt x="24" y="48"/>
                </a:lnTo>
                <a:lnTo>
                  <a:pt x="0" y="54"/>
                </a:lnTo>
                <a:close/>
              </a:path>
            </a:pathLst>
          </a:custGeom>
          <a:solidFill>
            <a:schemeClr val="bg1"/>
          </a:solidFill>
          <a:ln w="9525">
            <a:solidFill>
              <a:schemeClr val="bg2"/>
            </a:solidFill>
            <a:round/>
            <a:headEnd/>
            <a:tailEnd/>
          </a:ln>
        </p:spPr>
        <p:txBody>
          <a:bodyPr/>
          <a:lstStyle/>
          <a:p>
            <a:endParaRPr lang="en-US"/>
          </a:p>
        </p:txBody>
      </p:sp>
      <p:sp>
        <p:nvSpPr>
          <p:cNvPr id="200" name="Freeform 298"/>
          <p:cNvSpPr>
            <a:spLocks/>
          </p:cNvSpPr>
          <p:nvPr/>
        </p:nvSpPr>
        <p:spPr bwMode="auto">
          <a:xfrm>
            <a:off x="6678613" y="3992563"/>
            <a:ext cx="119062" cy="101600"/>
          </a:xfrm>
          <a:custGeom>
            <a:avLst/>
            <a:gdLst/>
            <a:ahLst/>
            <a:cxnLst>
              <a:cxn ang="0">
                <a:pos x="72" y="42"/>
              </a:cxn>
              <a:cxn ang="0">
                <a:pos x="78" y="30"/>
              </a:cxn>
              <a:cxn ang="0">
                <a:pos x="84" y="18"/>
              </a:cxn>
              <a:cxn ang="0">
                <a:pos x="48" y="12"/>
              </a:cxn>
              <a:cxn ang="0">
                <a:pos x="30" y="0"/>
              </a:cxn>
              <a:cxn ang="0">
                <a:pos x="12" y="0"/>
              </a:cxn>
              <a:cxn ang="0">
                <a:pos x="6" y="12"/>
              </a:cxn>
              <a:cxn ang="0">
                <a:pos x="0" y="18"/>
              </a:cxn>
              <a:cxn ang="0">
                <a:pos x="6" y="30"/>
              </a:cxn>
              <a:cxn ang="0">
                <a:pos x="18" y="78"/>
              </a:cxn>
              <a:cxn ang="0">
                <a:pos x="54" y="72"/>
              </a:cxn>
              <a:cxn ang="0">
                <a:pos x="78" y="66"/>
              </a:cxn>
              <a:cxn ang="0">
                <a:pos x="84" y="72"/>
              </a:cxn>
              <a:cxn ang="0">
                <a:pos x="90" y="48"/>
              </a:cxn>
              <a:cxn ang="0">
                <a:pos x="72" y="42"/>
              </a:cxn>
            </a:cxnLst>
            <a:rect l="0" t="0" r="r" b="b"/>
            <a:pathLst>
              <a:path w="90" h="78">
                <a:moveTo>
                  <a:pt x="72" y="42"/>
                </a:moveTo>
                <a:lnTo>
                  <a:pt x="78" y="30"/>
                </a:lnTo>
                <a:lnTo>
                  <a:pt x="84" y="18"/>
                </a:lnTo>
                <a:lnTo>
                  <a:pt x="48" y="12"/>
                </a:lnTo>
                <a:lnTo>
                  <a:pt x="30" y="0"/>
                </a:lnTo>
                <a:lnTo>
                  <a:pt x="12" y="0"/>
                </a:lnTo>
                <a:lnTo>
                  <a:pt x="6" y="12"/>
                </a:lnTo>
                <a:lnTo>
                  <a:pt x="0" y="18"/>
                </a:lnTo>
                <a:lnTo>
                  <a:pt x="6" y="30"/>
                </a:lnTo>
                <a:lnTo>
                  <a:pt x="18" y="78"/>
                </a:lnTo>
                <a:lnTo>
                  <a:pt x="54" y="72"/>
                </a:lnTo>
                <a:lnTo>
                  <a:pt x="78" y="66"/>
                </a:lnTo>
                <a:lnTo>
                  <a:pt x="84" y="72"/>
                </a:lnTo>
                <a:lnTo>
                  <a:pt x="90" y="48"/>
                </a:lnTo>
                <a:lnTo>
                  <a:pt x="72" y="42"/>
                </a:lnTo>
                <a:close/>
              </a:path>
            </a:pathLst>
          </a:custGeom>
          <a:solidFill>
            <a:schemeClr val="bg1"/>
          </a:solidFill>
          <a:ln w="9525">
            <a:solidFill>
              <a:schemeClr val="bg2"/>
            </a:solidFill>
            <a:round/>
            <a:headEnd/>
            <a:tailEnd/>
          </a:ln>
        </p:spPr>
        <p:txBody>
          <a:bodyPr/>
          <a:lstStyle/>
          <a:p>
            <a:endParaRPr lang="en-US"/>
          </a:p>
        </p:txBody>
      </p:sp>
      <p:sp>
        <p:nvSpPr>
          <p:cNvPr id="201" name="Freeform 329"/>
          <p:cNvSpPr>
            <a:spLocks/>
          </p:cNvSpPr>
          <p:nvPr/>
        </p:nvSpPr>
        <p:spPr bwMode="auto">
          <a:xfrm>
            <a:off x="6992938" y="4103688"/>
            <a:ext cx="179387" cy="288925"/>
          </a:xfrm>
          <a:custGeom>
            <a:avLst/>
            <a:gdLst/>
            <a:ahLst/>
            <a:cxnLst>
              <a:cxn ang="0">
                <a:pos x="102" y="205"/>
              </a:cxn>
              <a:cxn ang="0">
                <a:pos x="120" y="199"/>
              </a:cxn>
              <a:cxn ang="0">
                <a:pos x="138" y="187"/>
              </a:cxn>
              <a:cxn ang="0">
                <a:pos x="138" y="151"/>
              </a:cxn>
              <a:cxn ang="0">
                <a:pos x="138" y="120"/>
              </a:cxn>
              <a:cxn ang="0">
                <a:pos x="120" y="102"/>
              </a:cxn>
              <a:cxn ang="0">
                <a:pos x="96" y="72"/>
              </a:cxn>
              <a:cxn ang="0">
                <a:pos x="78" y="48"/>
              </a:cxn>
              <a:cxn ang="0">
                <a:pos x="84" y="36"/>
              </a:cxn>
              <a:cxn ang="0">
                <a:pos x="78" y="24"/>
              </a:cxn>
              <a:cxn ang="0">
                <a:pos x="60" y="18"/>
              </a:cxn>
              <a:cxn ang="0">
                <a:pos x="48" y="0"/>
              </a:cxn>
              <a:cxn ang="0">
                <a:pos x="42" y="0"/>
              </a:cxn>
              <a:cxn ang="0">
                <a:pos x="12" y="6"/>
              </a:cxn>
              <a:cxn ang="0">
                <a:pos x="0" y="24"/>
              </a:cxn>
              <a:cxn ang="0">
                <a:pos x="0" y="24"/>
              </a:cxn>
              <a:cxn ang="0">
                <a:pos x="6" y="36"/>
              </a:cxn>
              <a:cxn ang="0">
                <a:pos x="12" y="72"/>
              </a:cxn>
              <a:cxn ang="0">
                <a:pos x="54" y="72"/>
              </a:cxn>
              <a:cxn ang="0">
                <a:pos x="72" y="78"/>
              </a:cxn>
              <a:cxn ang="0">
                <a:pos x="102" y="126"/>
              </a:cxn>
              <a:cxn ang="0">
                <a:pos x="96" y="145"/>
              </a:cxn>
              <a:cxn ang="0">
                <a:pos x="60" y="151"/>
              </a:cxn>
              <a:cxn ang="0">
                <a:pos x="42" y="163"/>
              </a:cxn>
              <a:cxn ang="0">
                <a:pos x="42" y="187"/>
              </a:cxn>
              <a:cxn ang="0">
                <a:pos x="72" y="217"/>
              </a:cxn>
              <a:cxn ang="0">
                <a:pos x="84" y="223"/>
              </a:cxn>
              <a:cxn ang="0">
                <a:pos x="96" y="217"/>
              </a:cxn>
              <a:cxn ang="0">
                <a:pos x="102" y="205"/>
              </a:cxn>
            </a:cxnLst>
            <a:rect l="0" t="0" r="r" b="b"/>
            <a:pathLst>
              <a:path w="138" h="223">
                <a:moveTo>
                  <a:pt x="102" y="205"/>
                </a:moveTo>
                <a:lnTo>
                  <a:pt x="120" y="199"/>
                </a:lnTo>
                <a:lnTo>
                  <a:pt x="138" y="187"/>
                </a:lnTo>
                <a:lnTo>
                  <a:pt x="138" y="151"/>
                </a:lnTo>
                <a:lnTo>
                  <a:pt x="138" y="120"/>
                </a:lnTo>
                <a:lnTo>
                  <a:pt x="120" y="102"/>
                </a:lnTo>
                <a:lnTo>
                  <a:pt x="96" y="72"/>
                </a:lnTo>
                <a:lnTo>
                  <a:pt x="78" y="48"/>
                </a:lnTo>
                <a:lnTo>
                  <a:pt x="84" y="36"/>
                </a:lnTo>
                <a:lnTo>
                  <a:pt x="78" y="24"/>
                </a:lnTo>
                <a:lnTo>
                  <a:pt x="60" y="18"/>
                </a:lnTo>
                <a:lnTo>
                  <a:pt x="48" y="0"/>
                </a:lnTo>
                <a:lnTo>
                  <a:pt x="42" y="0"/>
                </a:lnTo>
                <a:lnTo>
                  <a:pt x="12" y="6"/>
                </a:lnTo>
                <a:lnTo>
                  <a:pt x="0" y="24"/>
                </a:lnTo>
                <a:lnTo>
                  <a:pt x="0" y="24"/>
                </a:lnTo>
                <a:lnTo>
                  <a:pt x="6" y="36"/>
                </a:lnTo>
                <a:lnTo>
                  <a:pt x="12" y="72"/>
                </a:lnTo>
                <a:lnTo>
                  <a:pt x="54" y="72"/>
                </a:lnTo>
                <a:lnTo>
                  <a:pt x="72" y="78"/>
                </a:lnTo>
                <a:lnTo>
                  <a:pt x="102" y="126"/>
                </a:lnTo>
                <a:lnTo>
                  <a:pt x="96" y="145"/>
                </a:lnTo>
                <a:lnTo>
                  <a:pt x="60" y="151"/>
                </a:lnTo>
                <a:lnTo>
                  <a:pt x="42" y="163"/>
                </a:lnTo>
                <a:lnTo>
                  <a:pt x="42" y="187"/>
                </a:lnTo>
                <a:lnTo>
                  <a:pt x="72" y="217"/>
                </a:lnTo>
                <a:lnTo>
                  <a:pt x="84" y="223"/>
                </a:lnTo>
                <a:lnTo>
                  <a:pt x="96" y="217"/>
                </a:lnTo>
                <a:lnTo>
                  <a:pt x="102" y="205"/>
                </a:lnTo>
                <a:close/>
              </a:path>
            </a:pathLst>
          </a:custGeom>
          <a:solidFill>
            <a:schemeClr val="bg1"/>
          </a:solidFill>
          <a:ln w="9525">
            <a:solidFill>
              <a:schemeClr val="bg2"/>
            </a:solidFill>
            <a:round/>
            <a:headEnd/>
            <a:tailEnd/>
          </a:ln>
        </p:spPr>
        <p:txBody>
          <a:bodyPr/>
          <a:lstStyle/>
          <a:p>
            <a:endParaRPr lang="en-US"/>
          </a:p>
        </p:txBody>
      </p:sp>
      <p:sp>
        <p:nvSpPr>
          <p:cNvPr id="202" name="Freeform 330"/>
          <p:cNvSpPr>
            <a:spLocks/>
          </p:cNvSpPr>
          <p:nvPr/>
        </p:nvSpPr>
        <p:spPr bwMode="auto">
          <a:xfrm>
            <a:off x="7048500" y="4070350"/>
            <a:ext cx="180975" cy="355600"/>
          </a:xfrm>
          <a:custGeom>
            <a:avLst/>
            <a:gdLst/>
            <a:ahLst/>
            <a:cxnLst>
              <a:cxn ang="0">
                <a:pos x="66" y="0"/>
              </a:cxn>
              <a:cxn ang="0">
                <a:pos x="6" y="0"/>
              </a:cxn>
              <a:cxn ang="0">
                <a:pos x="0" y="24"/>
              </a:cxn>
              <a:cxn ang="0">
                <a:pos x="6" y="24"/>
              </a:cxn>
              <a:cxn ang="0">
                <a:pos x="18" y="42"/>
              </a:cxn>
              <a:cxn ang="0">
                <a:pos x="36" y="48"/>
              </a:cxn>
              <a:cxn ang="0">
                <a:pos x="42" y="60"/>
              </a:cxn>
              <a:cxn ang="0">
                <a:pos x="36" y="72"/>
              </a:cxn>
              <a:cxn ang="0">
                <a:pos x="54" y="96"/>
              </a:cxn>
              <a:cxn ang="0">
                <a:pos x="78" y="126"/>
              </a:cxn>
              <a:cxn ang="0">
                <a:pos x="96" y="144"/>
              </a:cxn>
              <a:cxn ang="0">
                <a:pos x="96" y="175"/>
              </a:cxn>
              <a:cxn ang="0">
                <a:pos x="96" y="211"/>
              </a:cxn>
              <a:cxn ang="0">
                <a:pos x="78" y="223"/>
              </a:cxn>
              <a:cxn ang="0">
                <a:pos x="60" y="229"/>
              </a:cxn>
              <a:cxn ang="0">
                <a:pos x="54" y="241"/>
              </a:cxn>
              <a:cxn ang="0">
                <a:pos x="42" y="247"/>
              </a:cxn>
              <a:cxn ang="0">
                <a:pos x="48" y="253"/>
              </a:cxn>
              <a:cxn ang="0">
                <a:pos x="66" y="271"/>
              </a:cxn>
              <a:cxn ang="0">
                <a:pos x="108" y="241"/>
              </a:cxn>
              <a:cxn ang="0">
                <a:pos x="138" y="211"/>
              </a:cxn>
              <a:cxn ang="0">
                <a:pos x="114" y="132"/>
              </a:cxn>
              <a:cxn ang="0">
                <a:pos x="102" y="114"/>
              </a:cxn>
              <a:cxn ang="0">
                <a:pos x="78" y="84"/>
              </a:cxn>
              <a:cxn ang="0">
                <a:pos x="66" y="60"/>
              </a:cxn>
              <a:cxn ang="0">
                <a:pos x="78" y="48"/>
              </a:cxn>
              <a:cxn ang="0">
                <a:pos x="96" y="36"/>
              </a:cxn>
              <a:cxn ang="0">
                <a:pos x="90" y="18"/>
              </a:cxn>
              <a:cxn ang="0">
                <a:pos x="66" y="0"/>
              </a:cxn>
            </a:cxnLst>
            <a:rect l="0" t="0" r="r" b="b"/>
            <a:pathLst>
              <a:path w="138" h="271">
                <a:moveTo>
                  <a:pt x="66" y="0"/>
                </a:moveTo>
                <a:lnTo>
                  <a:pt x="6" y="0"/>
                </a:lnTo>
                <a:lnTo>
                  <a:pt x="0" y="24"/>
                </a:lnTo>
                <a:lnTo>
                  <a:pt x="6" y="24"/>
                </a:lnTo>
                <a:lnTo>
                  <a:pt x="18" y="42"/>
                </a:lnTo>
                <a:lnTo>
                  <a:pt x="36" y="48"/>
                </a:lnTo>
                <a:lnTo>
                  <a:pt x="42" y="60"/>
                </a:lnTo>
                <a:lnTo>
                  <a:pt x="36" y="72"/>
                </a:lnTo>
                <a:lnTo>
                  <a:pt x="54" y="96"/>
                </a:lnTo>
                <a:lnTo>
                  <a:pt x="78" y="126"/>
                </a:lnTo>
                <a:lnTo>
                  <a:pt x="96" y="144"/>
                </a:lnTo>
                <a:lnTo>
                  <a:pt x="96" y="175"/>
                </a:lnTo>
                <a:lnTo>
                  <a:pt x="96" y="211"/>
                </a:lnTo>
                <a:lnTo>
                  <a:pt x="78" y="223"/>
                </a:lnTo>
                <a:lnTo>
                  <a:pt x="60" y="229"/>
                </a:lnTo>
                <a:lnTo>
                  <a:pt x="54" y="241"/>
                </a:lnTo>
                <a:lnTo>
                  <a:pt x="42" y="247"/>
                </a:lnTo>
                <a:lnTo>
                  <a:pt x="48" y="253"/>
                </a:lnTo>
                <a:lnTo>
                  <a:pt x="66" y="271"/>
                </a:lnTo>
                <a:lnTo>
                  <a:pt x="108" y="241"/>
                </a:lnTo>
                <a:lnTo>
                  <a:pt x="138" y="211"/>
                </a:lnTo>
                <a:lnTo>
                  <a:pt x="114" y="132"/>
                </a:lnTo>
                <a:lnTo>
                  <a:pt x="102" y="114"/>
                </a:lnTo>
                <a:lnTo>
                  <a:pt x="78" y="84"/>
                </a:lnTo>
                <a:lnTo>
                  <a:pt x="66" y="60"/>
                </a:lnTo>
                <a:lnTo>
                  <a:pt x="78" y="48"/>
                </a:lnTo>
                <a:lnTo>
                  <a:pt x="96" y="36"/>
                </a:lnTo>
                <a:lnTo>
                  <a:pt x="90" y="18"/>
                </a:lnTo>
                <a:lnTo>
                  <a:pt x="66" y="0"/>
                </a:lnTo>
                <a:close/>
              </a:path>
            </a:pathLst>
          </a:custGeom>
          <a:solidFill>
            <a:schemeClr val="bg1"/>
          </a:solidFill>
          <a:ln w="9525">
            <a:solidFill>
              <a:schemeClr val="bg2"/>
            </a:solidFill>
            <a:round/>
            <a:headEnd/>
            <a:tailEnd/>
          </a:ln>
        </p:spPr>
        <p:txBody>
          <a:bodyPr/>
          <a:lstStyle/>
          <a:p>
            <a:endParaRPr lang="en-US"/>
          </a:p>
        </p:txBody>
      </p:sp>
      <p:sp>
        <p:nvSpPr>
          <p:cNvPr id="203" name="Freeform 331"/>
          <p:cNvSpPr>
            <a:spLocks/>
          </p:cNvSpPr>
          <p:nvPr/>
        </p:nvSpPr>
        <p:spPr bwMode="auto">
          <a:xfrm>
            <a:off x="6489700" y="3876675"/>
            <a:ext cx="196850" cy="93663"/>
          </a:xfrm>
          <a:custGeom>
            <a:avLst/>
            <a:gdLst/>
            <a:ahLst/>
            <a:cxnLst>
              <a:cxn ang="0">
                <a:pos x="102" y="36"/>
              </a:cxn>
              <a:cxn ang="0">
                <a:pos x="66" y="18"/>
              </a:cxn>
              <a:cxn ang="0">
                <a:pos x="24" y="0"/>
              </a:cxn>
              <a:cxn ang="0">
                <a:pos x="12" y="0"/>
              </a:cxn>
              <a:cxn ang="0">
                <a:pos x="0" y="30"/>
              </a:cxn>
              <a:cxn ang="0">
                <a:pos x="60" y="60"/>
              </a:cxn>
              <a:cxn ang="0">
                <a:pos x="102" y="66"/>
              </a:cxn>
              <a:cxn ang="0">
                <a:pos x="126" y="72"/>
              </a:cxn>
              <a:cxn ang="0">
                <a:pos x="138" y="72"/>
              </a:cxn>
              <a:cxn ang="0">
                <a:pos x="150" y="54"/>
              </a:cxn>
              <a:cxn ang="0">
                <a:pos x="150" y="54"/>
              </a:cxn>
              <a:cxn ang="0">
                <a:pos x="138" y="42"/>
              </a:cxn>
              <a:cxn ang="0">
                <a:pos x="102" y="36"/>
              </a:cxn>
            </a:cxnLst>
            <a:rect l="0" t="0" r="r" b="b"/>
            <a:pathLst>
              <a:path w="150" h="72">
                <a:moveTo>
                  <a:pt x="102" y="36"/>
                </a:moveTo>
                <a:lnTo>
                  <a:pt x="66" y="18"/>
                </a:lnTo>
                <a:lnTo>
                  <a:pt x="24" y="0"/>
                </a:lnTo>
                <a:lnTo>
                  <a:pt x="12" y="0"/>
                </a:lnTo>
                <a:lnTo>
                  <a:pt x="0" y="30"/>
                </a:lnTo>
                <a:lnTo>
                  <a:pt x="60" y="60"/>
                </a:lnTo>
                <a:lnTo>
                  <a:pt x="102" y="66"/>
                </a:lnTo>
                <a:lnTo>
                  <a:pt x="126" y="72"/>
                </a:lnTo>
                <a:lnTo>
                  <a:pt x="138" y="72"/>
                </a:lnTo>
                <a:lnTo>
                  <a:pt x="150" y="54"/>
                </a:lnTo>
                <a:lnTo>
                  <a:pt x="150" y="54"/>
                </a:lnTo>
                <a:lnTo>
                  <a:pt x="138" y="42"/>
                </a:lnTo>
                <a:lnTo>
                  <a:pt x="102" y="36"/>
                </a:lnTo>
                <a:close/>
              </a:path>
            </a:pathLst>
          </a:custGeom>
          <a:solidFill>
            <a:schemeClr val="bg1"/>
          </a:solidFill>
          <a:ln w="9525">
            <a:solidFill>
              <a:schemeClr val="bg2"/>
            </a:solidFill>
            <a:round/>
            <a:headEnd/>
            <a:tailEnd/>
          </a:ln>
        </p:spPr>
        <p:txBody>
          <a:bodyPr/>
          <a:lstStyle/>
          <a:p>
            <a:endParaRPr lang="en-US"/>
          </a:p>
        </p:txBody>
      </p:sp>
      <p:sp>
        <p:nvSpPr>
          <p:cNvPr id="204" name="Freeform 333"/>
          <p:cNvSpPr>
            <a:spLocks/>
          </p:cNvSpPr>
          <p:nvPr/>
        </p:nvSpPr>
        <p:spPr bwMode="auto">
          <a:xfrm>
            <a:off x="6692900" y="3143250"/>
            <a:ext cx="777875" cy="390525"/>
          </a:xfrm>
          <a:custGeom>
            <a:avLst/>
            <a:gdLst/>
            <a:ahLst/>
            <a:cxnLst>
              <a:cxn ang="0">
                <a:pos x="42" y="126"/>
              </a:cxn>
              <a:cxn ang="0">
                <a:pos x="48" y="186"/>
              </a:cxn>
              <a:cxn ang="0">
                <a:pos x="127" y="210"/>
              </a:cxn>
              <a:cxn ang="0">
                <a:pos x="181" y="264"/>
              </a:cxn>
              <a:cxn ang="0">
                <a:pos x="253" y="270"/>
              </a:cxn>
              <a:cxn ang="0">
                <a:pos x="313" y="301"/>
              </a:cxn>
              <a:cxn ang="0">
                <a:pos x="379" y="258"/>
              </a:cxn>
              <a:cxn ang="0">
                <a:pos x="445" y="252"/>
              </a:cxn>
              <a:cxn ang="0">
                <a:pos x="457" y="210"/>
              </a:cxn>
              <a:cxn ang="0">
                <a:pos x="499" y="192"/>
              </a:cxn>
              <a:cxn ang="0">
                <a:pos x="541" y="174"/>
              </a:cxn>
              <a:cxn ang="0">
                <a:pos x="595" y="156"/>
              </a:cxn>
              <a:cxn ang="0">
                <a:pos x="583" y="132"/>
              </a:cxn>
              <a:cxn ang="0">
                <a:pos x="529" y="126"/>
              </a:cxn>
              <a:cxn ang="0">
                <a:pos x="529" y="96"/>
              </a:cxn>
              <a:cxn ang="0">
                <a:pos x="541" y="72"/>
              </a:cxn>
              <a:cxn ang="0">
                <a:pos x="499" y="60"/>
              </a:cxn>
              <a:cxn ang="0">
                <a:pos x="403" y="84"/>
              </a:cxn>
              <a:cxn ang="0">
                <a:pos x="367" y="54"/>
              </a:cxn>
              <a:cxn ang="0">
                <a:pos x="307" y="54"/>
              </a:cxn>
              <a:cxn ang="0">
                <a:pos x="289" y="36"/>
              </a:cxn>
              <a:cxn ang="0">
                <a:pos x="217" y="0"/>
              </a:cxn>
              <a:cxn ang="0">
                <a:pos x="193" y="30"/>
              </a:cxn>
              <a:cxn ang="0">
                <a:pos x="169" y="66"/>
              </a:cxn>
              <a:cxn ang="0">
                <a:pos x="121" y="48"/>
              </a:cxn>
              <a:cxn ang="0">
                <a:pos x="54" y="54"/>
              </a:cxn>
              <a:cxn ang="0">
                <a:pos x="12" y="78"/>
              </a:cxn>
              <a:cxn ang="0">
                <a:pos x="0" y="102"/>
              </a:cxn>
              <a:cxn ang="0">
                <a:pos x="6" y="108"/>
              </a:cxn>
              <a:cxn ang="0">
                <a:pos x="42" y="126"/>
              </a:cxn>
            </a:cxnLst>
            <a:rect l="0" t="0" r="r" b="b"/>
            <a:pathLst>
              <a:path w="595" h="301">
                <a:moveTo>
                  <a:pt x="42" y="126"/>
                </a:moveTo>
                <a:lnTo>
                  <a:pt x="48" y="186"/>
                </a:lnTo>
                <a:lnTo>
                  <a:pt x="127" y="210"/>
                </a:lnTo>
                <a:lnTo>
                  <a:pt x="181" y="264"/>
                </a:lnTo>
                <a:lnTo>
                  <a:pt x="253" y="270"/>
                </a:lnTo>
                <a:lnTo>
                  <a:pt x="313" y="301"/>
                </a:lnTo>
                <a:lnTo>
                  <a:pt x="379" y="258"/>
                </a:lnTo>
                <a:lnTo>
                  <a:pt x="445" y="252"/>
                </a:lnTo>
                <a:lnTo>
                  <a:pt x="457" y="210"/>
                </a:lnTo>
                <a:lnTo>
                  <a:pt x="499" y="192"/>
                </a:lnTo>
                <a:lnTo>
                  <a:pt x="541" y="174"/>
                </a:lnTo>
                <a:lnTo>
                  <a:pt x="595" y="156"/>
                </a:lnTo>
                <a:lnTo>
                  <a:pt x="583" y="132"/>
                </a:lnTo>
                <a:lnTo>
                  <a:pt x="529" y="126"/>
                </a:lnTo>
                <a:lnTo>
                  <a:pt x="529" y="96"/>
                </a:lnTo>
                <a:lnTo>
                  <a:pt x="541" y="72"/>
                </a:lnTo>
                <a:lnTo>
                  <a:pt x="499" y="60"/>
                </a:lnTo>
                <a:lnTo>
                  <a:pt x="403" y="84"/>
                </a:lnTo>
                <a:lnTo>
                  <a:pt x="367" y="54"/>
                </a:lnTo>
                <a:lnTo>
                  <a:pt x="307" y="54"/>
                </a:lnTo>
                <a:lnTo>
                  <a:pt x="289" y="36"/>
                </a:lnTo>
                <a:lnTo>
                  <a:pt x="217" y="0"/>
                </a:lnTo>
                <a:lnTo>
                  <a:pt x="193" y="30"/>
                </a:lnTo>
                <a:lnTo>
                  <a:pt x="169" y="66"/>
                </a:lnTo>
                <a:lnTo>
                  <a:pt x="121" y="48"/>
                </a:lnTo>
                <a:lnTo>
                  <a:pt x="54" y="54"/>
                </a:lnTo>
                <a:lnTo>
                  <a:pt x="12" y="78"/>
                </a:lnTo>
                <a:lnTo>
                  <a:pt x="0" y="102"/>
                </a:lnTo>
                <a:lnTo>
                  <a:pt x="6" y="108"/>
                </a:lnTo>
                <a:lnTo>
                  <a:pt x="42" y="126"/>
                </a:lnTo>
                <a:close/>
              </a:path>
            </a:pathLst>
          </a:custGeom>
          <a:solidFill>
            <a:schemeClr val="bg1"/>
          </a:solidFill>
          <a:ln w="9525">
            <a:solidFill>
              <a:schemeClr val="bg2"/>
            </a:solidFill>
            <a:round/>
            <a:headEnd/>
            <a:tailEnd/>
          </a:ln>
        </p:spPr>
        <p:txBody>
          <a:bodyPr/>
          <a:lstStyle/>
          <a:p>
            <a:endParaRPr lang="en-US"/>
          </a:p>
        </p:txBody>
      </p:sp>
      <p:sp>
        <p:nvSpPr>
          <p:cNvPr id="205" name="Freeform 446"/>
          <p:cNvSpPr>
            <a:spLocks/>
          </p:cNvSpPr>
          <p:nvPr/>
        </p:nvSpPr>
        <p:spPr bwMode="auto">
          <a:xfrm>
            <a:off x="6926263" y="4132263"/>
            <a:ext cx="201612" cy="361950"/>
          </a:xfrm>
          <a:custGeom>
            <a:avLst/>
            <a:gdLst/>
            <a:ahLst/>
            <a:cxnLst>
              <a:cxn ang="0">
                <a:pos x="7" y="9"/>
              </a:cxn>
              <a:cxn ang="0">
                <a:pos x="0" y="23"/>
              </a:cxn>
              <a:cxn ang="0">
                <a:pos x="15" y="47"/>
              </a:cxn>
              <a:cxn ang="0">
                <a:pos x="15" y="60"/>
              </a:cxn>
              <a:cxn ang="0">
                <a:pos x="22" y="78"/>
              </a:cxn>
              <a:cxn ang="0">
                <a:pos x="19" y="93"/>
              </a:cxn>
              <a:cxn ang="0">
                <a:pos x="23" y="110"/>
              </a:cxn>
              <a:cxn ang="0">
                <a:pos x="26" y="118"/>
              </a:cxn>
              <a:cxn ang="0">
                <a:pos x="19" y="126"/>
              </a:cxn>
              <a:cxn ang="0">
                <a:pos x="13" y="159"/>
              </a:cxn>
              <a:cxn ang="0">
                <a:pos x="33" y="182"/>
              </a:cxn>
              <a:cxn ang="0">
                <a:pos x="34" y="178"/>
              </a:cxn>
              <a:cxn ang="0">
                <a:pos x="46" y="185"/>
              </a:cxn>
              <a:cxn ang="0">
                <a:pos x="46" y="190"/>
              </a:cxn>
              <a:cxn ang="0">
                <a:pos x="56" y="188"/>
              </a:cxn>
              <a:cxn ang="0">
                <a:pos x="59" y="184"/>
              </a:cxn>
              <a:cxn ang="0">
                <a:pos x="43" y="174"/>
              </a:cxn>
              <a:cxn ang="0">
                <a:pos x="27" y="149"/>
              </a:cxn>
              <a:cxn ang="0">
                <a:pos x="19" y="138"/>
              </a:cxn>
              <a:cxn ang="0">
                <a:pos x="32" y="113"/>
              </a:cxn>
              <a:cxn ang="0">
                <a:pos x="57" y="108"/>
              </a:cxn>
              <a:cxn ang="0">
                <a:pos x="70" y="119"/>
              </a:cxn>
              <a:cxn ang="0">
                <a:pos x="63" y="97"/>
              </a:cxn>
              <a:cxn ang="0">
                <a:pos x="72" y="87"/>
              </a:cxn>
              <a:cxn ang="0">
                <a:pos x="101" y="87"/>
              </a:cxn>
              <a:cxn ang="0">
                <a:pos x="107" y="73"/>
              </a:cxn>
              <a:cxn ang="0">
                <a:pos x="95" y="50"/>
              </a:cxn>
              <a:cxn ang="0">
                <a:pos x="85" y="37"/>
              </a:cxn>
              <a:cxn ang="0">
                <a:pos x="48" y="27"/>
              </a:cxn>
              <a:cxn ang="0">
                <a:pos x="36" y="0"/>
              </a:cxn>
              <a:cxn ang="0">
                <a:pos x="7" y="9"/>
              </a:cxn>
            </a:cxnLst>
            <a:rect l="0" t="0" r="r" b="b"/>
            <a:pathLst>
              <a:path w="107" h="190">
                <a:moveTo>
                  <a:pt x="7" y="9"/>
                </a:moveTo>
                <a:lnTo>
                  <a:pt x="0" y="23"/>
                </a:lnTo>
                <a:lnTo>
                  <a:pt x="15" y="47"/>
                </a:lnTo>
                <a:lnTo>
                  <a:pt x="15" y="60"/>
                </a:lnTo>
                <a:lnTo>
                  <a:pt x="22" y="78"/>
                </a:lnTo>
                <a:lnTo>
                  <a:pt x="19" y="93"/>
                </a:lnTo>
                <a:lnTo>
                  <a:pt x="23" y="110"/>
                </a:lnTo>
                <a:lnTo>
                  <a:pt x="26" y="118"/>
                </a:lnTo>
                <a:lnTo>
                  <a:pt x="19" y="126"/>
                </a:lnTo>
                <a:lnTo>
                  <a:pt x="13" y="159"/>
                </a:lnTo>
                <a:lnTo>
                  <a:pt x="33" y="182"/>
                </a:lnTo>
                <a:lnTo>
                  <a:pt x="34" y="178"/>
                </a:lnTo>
                <a:lnTo>
                  <a:pt x="46" y="185"/>
                </a:lnTo>
                <a:lnTo>
                  <a:pt x="46" y="190"/>
                </a:lnTo>
                <a:lnTo>
                  <a:pt x="56" y="188"/>
                </a:lnTo>
                <a:lnTo>
                  <a:pt x="59" y="184"/>
                </a:lnTo>
                <a:lnTo>
                  <a:pt x="43" y="174"/>
                </a:lnTo>
                <a:lnTo>
                  <a:pt x="27" y="149"/>
                </a:lnTo>
                <a:lnTo>
                  <a:pt x="19" y="138"/>
                </a:lnTo>
                <a:lnTo>
                  <a:pt x="32" y="113"/>
                </a:lnTo>
                <a:lnTo>
                  <a:pt x="57" y="108"/>
                </a:lnTo>
                <a:lnTo>
                  <a:pt x="70" y="119"/>
                </a:lnTo>
                <a:lnTo>
                  <a:pt x="63" y="97"/>
                </a:lnTo>
                <a:lnTo>
                  <a:pt x="72" y="87"/>
                </a:lnTo>
                <a:lnTo>
                  <a:pt x="101" y="87"/>
                </a:lnTo>
                <a:lnTo>
                  <a:pt x="107" y="73"/>
                </a:lnTo>
                <a:lnTo>
                  <a:pt x="95" y="50"/>
                </a:lnTo>
                <a:lnTo>
                  <a:pt x="85" y="37"/>
                </a:lnTo>
                <a:lnTo>
                  <a:pt x="48" y="27"/>
                </a:lnTo>
                <a:lnTo>
                  <a:pt x="36" y="0"/>
                </a:lnTo>
                <a:lnTo>
                  <a:pt x="7" y="9"/>
                </a:lnTo>
                <a:close/>
              </a:path>
            </a:pathLst>
          </a:custGeom>
          <a:solidFill>
            <a:schemeClr val="bg1"/>
          </a:solidFill>
          <a:ln w="9525" cap="flat" cmpd="sng">
            <a:solidFill>
              <a:schemeClr val="bg2"/>
            </a:solidFill>
            <a:prstDash val="solid"/>
            <a:round/>
            <a:headEnd type="none" w="med" len="med"/>
            <a:tailEnd type="none" w="med" len="med"/>
          </a:ln>
          <a:effectLst/>
        </p:spPr>
        <p:txBody>
          <a:bodyPr/>
          <a:lstStyle/>
          <a:p>
            <a:endParaRPr lang="en-US"/>
          </a:p>
        </p:txBody>
      </p:sp>
      <p:sp>
        <p:nvSpPr>
          <p:cNvPr id="206" name="Freeform 447"/>
          <p:cNvSpPr>
            <a:spLocks/>
          </p:cNvSpPr>
          <p:nvPr/>
        </p:nvSpPr>
        <p:spPr bwMode="auto">
          <a:xfrm>
            <a:off x="6792913" y="3927475"/>
            <a:ext cx="227012" cy="444500"/>
          </a:xfrm>
          <a:custGeom>
            <a:avLst/>
            <a:gdLst/>
            <a:ahLst/>
            <a:cxnLst>
              <a:cxn ang="0">
                <a:pos x="72" y="0"/>
              </a:cxn>
              <a:cxn ang="0">
                <a:pos x="55" y="17"/>
              </a:cxn>
              <a:cxn ang="0">
                <a:pos x="40" y="26"/>
              </a:cxn>
              <a:cxn ang="0">
                <a:pos x="15" y="60"/>
              </a:cxn>
              <a:cxn ang="0">
                <a:pos x="7" y="85"/>
              </a:cxn>
              <a:cxn ang="0">
                <a:pos x="0" y="98"/>
              </a:cxn>
              <a:cxn ang="0">
                <a:pos x="23" y="123"/>
              </a:cxn>
              <a:cxn ang="0">
                <a:pos x="31" y="142"/>
              </a:cxn>
              <a:cxn ang="0">
                <a:pos x="26" y="161"/>
              </a:cxn>
              <a:cxn ang="0">
                <a:pos x="44" y="165"/>
              </a:cxn>
              <a:cxn ang="0">
                <a:pos x="58" y="157"/>
              </a:cxn>
              <a:cxn ang="0">
                <a:pos x="65" y="148"/>
              </a:cxn>
              <a:cxn ang="0">
                <a:pos x="80" y="188"/>
              </a:cxn>
              <a:cxn ang="0">
                <a:pos x="86" y="211"/>
              </a:cxn>
              <a:cxn ang="0">
                <a:pos x="85" y="233"/>
              </a:cxn>
              <a:cxn ang="0">
                <a:pos x="99" y="212"/>
              </a:cxn>
              <a:cxn ang="0">
                <a:pos x="92" y="188"/>
              </a:cxn>
              <a:cxn ang="0">
                <a:pos x="80" y="173"/>
              </a:cxn>
              <a:cxn ang="0">
                <a:pos x="86" y="161"/>
              </a:cxn>
              <a:cxn ang="0">
                <a:pos x="85" y="151"/>
              </a:cxn>
              <a:cxn ang="0">
                <a:pos x="69" y="130"/>
              </a:cxn>
              <a:cxn ang="0">
                <a:pos x="77" y="114"/>
              </a:cxn>
              <a:cxn ang="0">
                <a:pos x="106" y="106"/>
              </a:cxn>
              <a:cxn ang="0">
                <a:pos x="120" y="91"/>
              </a:cxn>
              <a:cxn ang="0">
                <a:pos x="111" y="91"/>
              </a:cxn>
              <a:cxn ang="0">
                <a:pos x="104" y="87"/>
              </a:cxn>
              <a:cxn ang="0">
                <a:pos x="93" y="84"/>
              </a:cxn>
              <a:cxn ang="0">
                <a:pos x="98" y="73"/>
              </a:cxn>
              <a:cxn ang="0">
                <a:pos x="88" y="60"/>
              </a:cxn>
              <a:cxn ang="0">
                <a:pos x="77" y="42"/>
              </a:cxn>
              <a:cxn ang="0">
                <a:pos x="86" y="34"/>
              </a:cxn>
              <a:cxn ang="0">
                <a:pos x="86" y="13"/>
              </a:cxn>
              <a:cxn ang="0">
                <a:pos x="72" y="0"/>
              </a:cxn>
            </a:cxnLst>
            <a:rect l="0" t="0" r="r" b="b"/>
            <a:pathLst>
              <a:path w="120" h="233">
                <a:moveTo>
                  <a:pt x="72" y="0"/>
                </a:moveTo>
                <a:lnTo>
                  <a:pt x="55" y="17"/>
                </a:lnTo>
                <a:lnTo>
                  <a:pt x="40" y="26"/>
                </a:lnTo>
                <a:lnTo>
                  <a:pt x="15" y="60"/>
                </a:lnTo>
                <a:lnTo>
                  <a:pt x="7" y="85"/>
                </a:lnTo>
                <a:lnTo>
                  <a:pt x="0" y="98"/>
                </a:lnTo>
                <a:lnTo>
                  <a:pt x="23" y="123"/>
                </a:lnTo>
                <a:lnTo>
                  <a:pt x="31" y="142"/>
                </a:lnTo>
                <a:lnTo>
                  <a:pt x="26" y="161"/>
                </a:lnTo>
                <a:lnTo>
                  <a:pt x="44" y="165"/>
                </a:lnTo>
                <a:lnTo>
                  <a:pt x="58" y="157"/>
                </a:lnTo>
                <a:lnTo>
                  <a:pt x="65" y="148"/>
                </a:lnTo>
                <a:lnTo>
                  <a:pt x="80" y="188"/>
                </a:lnTo>
                <a:lnTo>
                  <a:pt x="86" y="211"/>
                </a:lnTo>
                <a:lnTo>
                  <a:pt x="85" y="233"/>
                </a:lnTo>
                <a:lnTo>
                  <a:pt x="99" y="212"/>
                </a:lnTo>
                <a:lnTo>
                  <a:pt x="92" y="188"/>
                </a:lnTo>
                <a:lnTo>
                  <a:pt x="80" y="173"/>
                </a:lnTo>
                <a:lnTo>
                  <a:pt x="86" y="161"/>
                </a:lnTo>
                <a:lnTo>
                  <a:pt x="85" y="151"/>
                </a:lnTo>
                <a:lnTo>
                  <a:pt x="69" y="130"/>
                </a:lnTo>
                <a:lnTo>
                  <a:pt x="77" y="114"/>
                </a:lnTo>
                <a:lnTo>
                  <a:pt x="106" y="106"/>
                </a:lnTo>
                <a:lnTo>
                  <a:pt x="120" y="91"/>
                </a:lnTo>
                <a:lnTo>
                  <a:pt x="111" y="91"/>
                </a:lnTo>
                <a:lnTo>
                  <a:pt x="104" y="87"/>
                </a:lnTo>
                <a:lnTo>
                  <a:pt x="93" y="84"/>
                </a:lnTo>
                <a:lnTo>
                  <a:pt x="98" y="73"/>
                </a:lnTo>
                <a:lnTo>
                  <a:pt x="88" y="60"/>
                </a:lnTo>
                <a:lnTo>
                  <a:pt x="77" y="42"/>
                </a:lnTo>
                <a:lnTo>
                  <a:pt x="86" y="34"/>
                </a:lnTo>
                <a:lnTo>
                  <a:pt x="86" y="13"/>
                </a:lnTo>
                <a:lnTo>
                  <a:pt x="72" y="0"/>
                </a:lnTo>
                <a:close/>
              </a:path>
            </a:pathLst>
          </a:custGeom>
          <a:solidFill>
            <a:schemeClr val="bg1"/>
          </a:solidFill>
          <a:ln w="9525" cap="flat" cmpd="sng">
            <a:solidFill>
              <a:schemeClr val="bg2"/>
            </a:solidFill>
            <a:prstDash val="solid"/>
            <a:round/>
            <a:headEnd type="none" w="med" len="med"/>
            <a:tailEnd type="none" w="med" len="med"/>
          </a:ln>
          <a:effectLst/>
        </p:spPr>
        <p:txBody>
          <a:bodyPr/>
          <a:lstStyle/>
          <a:p>
            <a:endParaRPr lang="en-US"/>
          </a:p>
        </p:txBody>
      </p:sp>
      <p:sp>
        <p:nvSpPr>
          <p:cNvPr id="207" name="Line 449"/>
          <p:cNvSpPr>
            <a:spLocks noChangeShapeType="1"/>
          </p:cNvSpPr>
          <p:nvPr/>
        </p:nvSpPr>
        <p:spPr bwMode="auto">
          <a:xfrm>
            <a:off x="7440613" y="4206875"/>
            <a:ext cx="0" cy="0"/>
          </a:xfrm>
          <a:prstGeom prst="line">
            <a:avLst/>
          </a:prstGeom>
          <a:noFill/>
          <a:ln w="0">
            <a:solidFill>
              <a:schemeClr val="bg2"/>
            </a:solidFill>
            <a:round/>
            <a:headEnd/>
            <a:tailEnd/>
          </a:ln>
        </p:spPr>
        <p:txBody>
          <a:bodyPr/>
          <a:lstStyle/>
          <a:p>
            <a:endParaRPr lang="en-US"/>
          </a:p>
        </p:txBody>
      </p:sp>
      <p:sp>
        <p:nvSpPr>
          <p:cNvPr id="208" name="Freeform 506"/>
          <p:cNvSpPr>
            <a:spLocks/>
          </p:cNvSpPr>
          <p:nvPr/>
        </p:nvSpPr>
        <p:spPr bwMode="auto">
          <a:xfrm>
            <a:off x="7589838" y="3492500"/>
            <a:ext cx="123825" cy="155575"/>
          </a:xfrm>
          <a:custGeom>
            <a:avLst/>
            <a:gdLst/>
            <a:ahLst/>
            <a:cxnLst>
              <a:cxn ang="0">
                <a:pos x="32" y="12"/>
              </a:cxn>
              <a:cxn ang="0">
                <a:pos x="34" y="32"/>
              </a:cxn>
              <a:cxn ang="0">
                <a:pos x="20" y="22"/>
              </a:cxn>
              <a:cxn ang="0">
                <a:pos x="6" y="34"/>
              </a:cxn>
              <a:cxn ang="0">
                <a:pos x="0" y="56"/>
              </a:cxn>
              <a:cxn ang="0">
                <a:pos x="0" y="56"/>
              </a:cxn>
              <a:cxn ang="0">
                <a:pos x="6" y="56"/>
              </a:cxn>
              <a:cxn ang="0">
                <a:pos x="6" y="56"/>
              </a:cxn>
              <a:cxn ang="0">
                <a:pos x="10" y="56"/>
              </a:cxn>
              <a:cxn ang="0">
                <a:pos x="10" y="56"/>
              </a:cxn>
              <a:cxn ang="0">
                <a:pos x="30" y="70"/>
              </a:cxn>
              <a:cxn ang="0">
                <a:pos x="34" y="84"/>
              </a:cxn>
              <a:cxn ang="0">
                <a:pos x="34" y="84"/>
              </a:cxn>
              <a:cxn ang="0">
                <a:pos x="36" y="92"/>
              </a:cxn>
              <a:cxn ang="0">
                <a:pos x="40" y="98"/>
              </a:cxn>
              <a:cxn ang="0">
                <a:pos x="70" y="88"/>
              </a:cxn>
              <a:cxn ang="0">
                <a:pos x="70" y="84"/>
              </a:cxn>
              <a:cxn ang="0">
                <a:pos x="70" y="84"/>
              </a:cxn>
              <a:cxn ang="0">
                <a:pos x="68" y="82"/>
              </a:cxn>
              <a:cxn ang="0">
                <a:pos x="66" y="78"/>
              </a:cxn>
              <a:cxn ang="0">
                <a:pos x="64" y="76"/>
              </a:cxn>
              <a:cxn ang="0">
                <a:pos x="64" y="76"/>
              </a:cxn>
              <a:cxn ang="0">
                <a:pos x="64" y="60"/>
              </a:cxn>
              <a:cxn ang="0">
                <a:pos x="64" y="60"/>
              </a:cxn>
              <a:cxn ang="0">
                <a:pos x="64" y="46"/>
              </a:cxn>
              <a:cxn ang="0">
                <a:pos x="64" y="46"/>
              </a:cxn>
              <a:cxn ang="0">
                <a:pos x="54" y="26"/>
              </a:cxn>
              <a:cxn ang="0">
                <a:pos x="54" y="26"/>
              </a:cxn>
              <a:cxn ang="0">
                <a:pos x="64" y="16"/>
              </a:cxn>
              <a:cxn ang="0">
                <a:pos x="64" y="16"/>
              </a:cxn>
              <a:cxn ang="0">
                <a:pos x="78" y="4"/>
              </a:cxn>
              <a:cxn ang="0">
                <a:pos x="52" y="0"/>
              </a:cxn>
              <a:cxn ang="0">
                <a:pos x="32" y="12"/>
              </a:cxn>
            </a:cxnLst>
            <a:rect l="0" t="0" r="r" b="b"/>
            <a:pathLst>
              <a:path w="78" h="98">
                <a:moveTo>
                  <a:pt x="32" y="12"/>
                </a:moveTo>
                <a:lnTo>
                  <a:pt x="34" y="32"/>
                </a:lnTo>
                <a:lnTo>
                  <a:pt x="20" y="22"/>
                </a:lnTo>
                <a:lnTo>
                  <a:pt x="6" y="34"/>
                </a:lnTo>
                <a:lnTo>
                  <a:pt x="0" y="56"/>
                </a:lnTo>
                <a:lnTo>
                  <a:pt x="0" y="56"/>
                </a:lnTo>
                <a:lnTo>
                  <a:pt x="6" y="56"/>
                </a:lnTo>
                <a:lnTo>
                  <a:pt x="6" y="56"/>
                </a:lnTo>
                <a:lnTo>
                  <a:pt x="10" y="56"/>
                </a:lnTo>
                <a:lnTo>
                  <a:pt x="10" y="56"/>
                </a:lnTo>
                <a:lnTo>
                  <a:pt x="30" y="70"/>
                </a:lnTo>
                <a:lnTo>
                  <a:pt x="34" y="84"/>
                </a:lnTo>
                <a:lnTo>
                  <a:pt x="34" y="84"/>
                </a:lnTo>
                <a:lnTo>
                  <a:pt x="36" y="92"/>
                </a:lnTo>
                <a:lnTo>
                  <a:pt x="40" y="98"/>
                </a:lnTo>
                <a:lnTo>
                  <a:pt x="70" y="88"/>
                </a:lnTo>
                <a:lnTo>
                  <a:pt x="70" y="84"/>
                </a:lnTo>
                <a:lnTo>
                  <a:pt x="70" y="84"/>
                </a:lnTo>
                <a:lnTo>
                  <a:pt x="68" y="82"/>
                </a:lnTo>
                <a:lnTo>
                  <a:pt x="66" y="78"/>
                </a:lnTo>
                <a:lnTo>
                  <a:pt x="64" y="76"/>
                </a:lnTo>
                <a:lnTo>
                  <a:pt x="64" y="76"/>
                </a:lnTo>
                <a:lnTo>
                  <a:pt x="64" y="60"/>
                </a:lnTo>
                <a:lnTo>
                  <a:pt x="64" y="60"/>
                </a:lnTo>
                <a:lnTo>
                  <a:pt x="64" y="46"/>
                </a:lnTo>
                <a:lnTo>
                  <a:pt x="64" y="46"/>
                </a:lnTo>
                <a:lnTo>
                  <a:pt x="54" y="26"/>
                </a:lnTo>
                <a:lnTo>
                  <a:pt x="54" y="26"/>
                </a:lnTo>
                <a:lnTo>
                  <a:pt x="64" y="16"/>
                </a:lnTo>
                <a:lnTo>
                  <a:pt x="64" y="16"/>
                </a:lnTo>
                <a:lnTo>
                  <a:pt x="78" y="4"/>
                </a:lnTo>
                <a:lnTo>
                  <a:pt x="52" y="0"/>
                </a:lnTo>
                <a:lnTo>
                  <a:pt x="32" y="12"/>
                </a:lnTo>
                <a:close/>
              </a:path>
            </a:pathLst>
          </a:custGeom>
          <a:solidFill>
            <a:schemeClr val="bg1"/>
          </a:solidFill>
          <a:ln w="9525" cap="flat" cmpd="sng">
            <a:solidFill>
              <a:schemeClr val="bg2"/>
            </a:solidFill>
            <a:prstDash val="solid"/>
            <a:round/>
            <a:headEnd type="none" w="med" len="med"/>
            <a:tailEnd type="none" w="med" len="med"/>
          </a:ln>
          <a:effectLst/>
        </p:spPr>
        <p:txBody>
          <a:bodyPr/>
          <a:lstStyle/>
          <a:p>
            <a:endParaRPr lang="en-US"/>
          </a:p>
        </p:txBody>
      </p:sp>
      <p:sp>
        <p:nvSpPr>
          <p:cNvPr id="209" name="Freeform 517"/>
          <p:cNvSpPr>
            <a:spLocks/>
          </p:cNvSpPr>
          <p:nvPr/>
        </p:nvSpPr>
        <p:spPr bwMode="auto">
          <a:xfrm>
            <a:off x="7637463" y="3632200"/>
            <a:ext cx="85725" cy="104775"/>
          </a:xfrm>
          <a:custGeom>
            <a:avLst/>
            <a:gdLst/>
            <a:ahLst/>
            <a:cxnLst>
              <a:cxn ang="0">
                <a:pos x="10" y="12"/>
              </a:cxn>
              <a:cxn ang="0">
                <a:pos x="10" y="12"/>
              </a:cxn>
              <a:cxn ang="0">
                <a:pos x="10" y="36"/>
              </a:cxn>
              <a:cxn ang="0">
                <a:pos x="10" y="36"/>
              </a:cxn>
              <a:cxn ang="0">
                <a:pos x="0" y="66"/>
              </a:cxn>
              <a:cxn ang="0">
                <a:pos x="0" y="66"/>
              </a:cxn>
              <a:cxn ang="0">
                <a:pos x="20" y="66"/>
              </a:cxn>
              <a:cxn ang="0">
                <a:pos x="20" y="66"/>
              </a:cxn>
              <a:cxn ang="0">
                <a:pos x="40" y="60"/>
              </a:cxn>
              <a:cxn ang="0">
                <a:pos x="40" y="60"/>
              </a:cxn>
              <a:cxn ang="0">
                <a:pos x="50" y="52"/>
              </a:cxn>
              <a:cxn ang="0">
                <a:pos x="50" y="52"/>
              </a:cxn>
              <a:cxn ang="0">
                <a:pos x="54" y="36"/>
              </a:cxn>
              <a:cxn ang="0">
                <a:pos x="40" y="0"/>
              </a:cxn>
              <a:cxn ang="0">
                <a:pos x="10" y="10"/>
              </a:cxn>
              <a:cxn ang="0">
                <a:pos x="10" y="10"/>
              </a:cxn>
              <a:cxn ang="0">
                <a:pos x="10" y="12"/>
              </a:cxn>
              <a:cxn ang="0">
                <a:pos x="10" y="12"/>
              </a:cxn>
            </a:cxnLst>
            <a:rect l="0" t="0" r="r" b="b"/>
            <a:pathLst>
              <a:path w="54" h="66">
                <a:moveTo>
                  <a:pt x="10" y="12"/>
                </a:moveTo>
                <a:lnTo>
                  <a:pt x="10" y="12"/>
                </a:lnTo>
                <a:lnTo>
                  <a:pt x="10" y="36"/>
                </a:lnTo>
                <a:lnTo>
                  <a:pt x="10" y="36"/>
                </a:lnTo>
                <a:lnTo>
                  <a:pt x="0" y="66"/>
                </a:lnTo>
                <a:lnTo>
                  <a:pt x="0" y="66"/>
                </a:lnTo>
                <a:lnTo>
                  <a:pt x="20" y="66"/>
                </a:lnTo>
                <a:lnTo>
                  <a:pt x="20" y="66"/>
                </a:lnTo>
                <a:lnTo>
                  <a:pt x="40" y="60"/>
                </a:lnTo>
                <a:lnTo>
                  <a:pt x="40" y="60"/>
                </a:lnTo>
                <a:lnTo>
                  <a:pt x="50" y="52"/>
                </a:lnTo>
                <a:lnTo>
                  <a:pt x="50" y="52"/>
                </a:lnTo>
                <a:lnTo>
                  <a:pt x="54" y="36"/>
                </a:lnTo>
                <a:lnTo>
                  <a:pt x="40" y="0"/>
                </a:lnTo>
                <a:lnTo>
                  <a:pt x="10" y="10"/>
                </a:lnTo>
                <a:lnTo>
                  <a:pt x="10" y="10"/>
                </a:lnTo>
                <a:lnTo>
                  <a:pt x="10" y="12"/>
                </a:lnTo>
                <a:lnTo>
                  <a:pt x="10" y="12"/>
                </a:lnTo>
                <a:close/>
              </a:path>
            </a:pathLst>
          </a:custGeom>
          <a:solidFill>
            <a:srgbClr val="FF0000"/>
          </a:solidFill>
          <a:ln w="9525" cap="flat" cmpd="sng">
            <a:solidFill>
              <a:schemeClr val="bg2"/>
            </a:solidFill>
            <a:prstDash val="solid"/>
            <a:round/>
            <a:headEnd type="none" w="med" len="med"/>
            <a:tailEnd type="none" w="med" len="med"/>
          </a:ln>
          <a:effectLst/>
        </p:spPr>
        <p:txBody>
          <a:bodyPr/>
          <a:lstStyle/>
          <a:p>
            <a:endParaRPr lang="en-US"/>
          </a:p>
        </p:txBody>
      </p:sp>
      <p:sp>
        <p:nvSpPr>
          <p:cNvPr id="211" name="Rectangle 210"/>
          <p:cNvSpPr/>
          <p:nvPr/>
        </p:nvSpPr>
        <p:spPr bwMode="auto">
          <a:xfrm>
            <a:off x="428596" y="4465378"/>
            <a:ext cx="142876" cy="142876"/>
          </a:xfrm>
          <a:prstGeom prst="rect">
            <a:avLst/>
          </a:prstGeom>
          <a:solidFill>
            <a:srgbClr val="00B050"/>
          </a:solidFill>
          <a:ln w="9525">
            <a:solidFill>
              <a:schemeClr val="bg2"/>
            </a:solidFill>
            <a:round/>
            <a:headEnd/>
            <a:tailEnd/>
          </a:ln>
        </p:spPr>
        <p:txBody>
          <a:bodyPr/>
          <a:lstStyle/>
          <a:p>
            <a:pPr marL="0" marR="0" indent="0" defTabSz="914400" latinLnBrk="0">
              <a:lnSpc>
                <a:spcPct val="100000"/>
              </a:lnSpc>
              <a:buClrTx/>
              <a:buSzTx/>
              <a:buFontTx/>
              <a:buNone/>
              <a:tabLst/>
            </a:pPr>
            <a:endParaRPr lang="en-US"/>
          </a:p>
        </p:txBody>
      </p:sp>
      <p:sp>
        <p:nvSpPr>
          <p:cNvPr id="212" name="Rectangle 211"/>
          <p:cNvSpPr/>
          <p:nvPr/>
        </p:nvSpPr>
        <p:spPr bwMode="auto">
          <a:xfrm>
            <a:off x="428596" y="4786849"/>
            <a:ext cx="142876" cy="142876"/>
          </a:xfrm>
          <a:prstGeom prst="rect">
            <a:avLst/>
          </a:prstGeom>
          <a:solidFill>
            <a:srgbClr val="002060"/>
          </a:solidFill>
          <a:ln w="9525">
            <a:solidFill>
              <a:schemeClr val="bg2"/>
            </a:solidFill>
            <a:round/>
            <a:headEnd/>
            <a:tailEnd/>
          </a:ln>
        </p:spPr>
        <p:txBody>
          <a:bodyPr/>
          <a:lstStyle/>
          <a:p>
            <a:pPr marL="0" marR="0" indent="0" defTabSz="914400" latinLnBrk="0">
              <a:lnSpc>
                <a:spcPct val="100000"/>
              </a:lnSpc>
              <a:buClrTx/>
              <a:buSzTx/>
              <a:buFontTx/>
              <a:buNone/>
              <a:tabLst/>
            </a:pPr>
            <a:endParaRPr lang="en-US"/>
          </a:p>
        </p:txBody>
      </p:sp>
      <p:sp>
        <p:nvSpPr>
          <p:cNvPr id="213" name="Rectangle 212"/>
          <p:cNvSpPr/>
          <p:nvPr/>
        </p:nvSpPr>
        <p:spPr bwMode="auto">
          <a:xfrm>
            <a:off x="428596" y="5108320"/>
            <a:ext cx="142876" cy="142876"/>
          </a:xfrm>
          <a:prstGeom prst="rect">
            <a:avLst/>
          </a:prstGeom>
          <a:solidFill>
            <a:srgbClr val="FF0000"/>
          </a:solidFill>
          <a:ln w="9525">
            <a:solidFill>
              <a:schemeClr val="bg2"/>
            </a:solidFill>
            <a:round/>
            <a:headEnd/>
            <a:tailEnd/>
          </a:ln>
        </p:spPr>
        <p:txBody>
          <a:bodyPr/>
          <a:lstStyle/>
          <a:p>
            <a:pPr marL="0" marR="0" indent="0" defTabSz="914400" latinLnBrk="0">
              <a:lnSpc>
                <a:spcPct val="100000"/>
              </a:lnSpc>
              <a:buClrTx/>
              <a:buSzTx/>
              <a:buFontTx/>
              <a:buNone/>
              <a:tabLst/>
            </a:pPr>
            <a:endParaRPr lang="en-US"/>
          </a:p>
        </p:txBody>
      </p:sp>
      <p:sp>
        <p:nvSpPr>
          <p:cNvPr id="214" name="TextBox 213"/>
          <p:cNvSpPr txBox="1"/>
          <p:nvPr/>
        </p:nvSpPr>
        <p:spPr>
          <a:xfrm>
            <a:off x="560485" y="4398419"/>
            <a:ext cx="939681" cy="307777"/>
          </a:xfrm>
          <a:prstGeom prst="rect">
            <a:avLst/>
          </a:prstGeom>
          <a:noFill/>
        </p:spPr>
        <p:txBody>
          <a:bodyPr wrap="none" rtlCol="0">
            <a:spAutoFit/>
          </a:bodyPr>
          <a:lstStyle/>
          <a:p>
            <a:r>
              <a:rPr lang="en-US" sz="1400" b="1" dirty="0" smtClean="0">
                <a:latin typeface="+mn-lt"/>
              </a:rPr>
              <a:t>Region 1</a:t>
            </a:r>
            <a:endParaRPr lang="en-US" sz="1400" b="1" dirty="0">
              <a:latin typeface="+mn-lt"/>
            </a:endParaRPr>
          </a:p>
        </p:txBody>
      </p:sp>
      <p:sp>
        <p:nvSpPr>
          <p:cNvPr id="215" name="TextBox 214"/>
          <p:cNvSpPr txBox="1"/>
          <p:nvPr/>
        </p:nvSpPr>
        <p:spPr>
          <a:xfrm>
            <a:off x="560485" y="4716471"/>
            <a:ext cx="939681" cy="307777"/>
          </a:xfrm>
          <a:prstGeom prst="rect">
            <a:avLst/>
          </a:prstGeom>
          <a:noFill/>
        </p:spPr>
        <p:txBody>
          <a:bodyPr wrap="none" rtlCol="0">
            <a:spAutoFit/>
          </a:bodyPr>
          <a:lstStyle/>
          <a:p>
            <a:r>
              <a:rPr lang="en-US" sz="1400" b="1" dirty="0" smtClean="0">
                <a:latin typeface="+mn-lt"/>
              </a:rPr>
              <a:t>Region 2</a:t>
            </a:r>
            <a:endParaRPr lang="en-US" sz="1400" b="1" dirty="0">
              <a:latin typeface="+mn-lt"/>
            </a:endParaRPr>
          </a:p>
        </p:txBody>
      </p:sp>
      <p:sp>
        <p:nvSpPr>
          <p:cNvPr id="216" name="TextBox 215"/>
          <p:cNvSpPr txBox="1"/>
          <p:nvPr/>
        </p:nvSpPr>
        <p:spPr>
          <a:xfrm>
            <a:off x="560485" y="5034523"/>
            <a:ext cx="939681" cy="307777"/>
          </a:xfrm>
          <a:prstGeom prst="rect">
            <a:avLst/>
          </a:prstGeom>
          <a:noFill/>
        </p:spPr>
        <p:txBody>
          <a:bodyPr wrap="none" rtlCol="0">
            <a:spAutoFit/>
          </a:bodyPr>
          <a:lstStyle/>
          <a:p>
            <a:r>
              <a:rPr lang="en-US" sz="1400" b="1" dirty="0" smtClean="0">
                <a:latin typeface="+mn-lt"/>
              </a:rPr>
              <a:t>Region 3</a:t>
            </a:r>
            <a:endParaRPr lang="en-US" sz="1400" b="1" dirty="0">
              <a:latin typeface="+mn-lt"/>
            </a:endParaRPr>
          </a:p>
        </p:txBody>
      </p:sp>
      <p:sp>
        <p:nvSpPr>
          <p:cNvPr id="218" name="Rectangle 217"/>
          <p:cNvSpPr/>
          <p:nvPr/>
        </p:nvSpPr>
        <p:spPr bwMode="auto">
          <a:xfrm>
            <a:off x="428596" y="5426373"/>
            <a:ext cx="142876" cy="142876"/>
          </a:xfrm>
          <a:prstGeom prst="rect">
            <a:avLst/>
          </a:prstGeom>
          <a:solidFill>
            <a:srgbClr val="FFFF00"/>
          </a:solidFill>
          <a:ln w="9525">
            <a:solidFill>
              <a:schemeClr val="bg2"/>
            </a:solidFill>
            <a:round/>
            <a:headEnd/>
            <a:tailEnd/>
          </a:ln>
        </p:spPr>
        <p:txBody>
          <a:bodyPr/>
          <a:lstStyle/>
          <a:p>
            <a:pPr marL="0" marR="0" indent="0" defTabSz="914400" latinLnBrk="0">
              <a:lnSpc>
                <a:spcPct val="100000"/>
              </a:lnSpc>
              <a:buClrTx/>
              <a:buSzTx/>
              <a:buFontTx/>
              <a:buNone/>
              <a:tabLst/>
            </a:pPr>
            <a:endParaRPr lang="en-US"/>
          </a:p>
        </p:txBody>
      </p:sp>
      <p:sp>
        <p:nvSpPr>
          <p:cNvPr id="219" name="TextBox 218"/>
          <p:cNvSpPr txBox="1"/>
          <p:nvPr/>
        </p:nvSpPr>
        <p:spPr>
          <a:xfrm>
            <a:off x="560485" y="5352576"/>
            <a:ext cx="939681" cy="307777"/>
          </a:xfrm>
          <a:prstGeom prst="rect">
            <a:avLst/>
          </a:prstGeom>
          <a:noFill/>
        </p:spPr>
        <p:txBody>
          <a:bodyPr wrap="none" rtlCol="0">
            <a:spAutoFit/>
          </a:bodyPr>
          <a:lstStyle/>
          <a:p>
            <a:r>
              <a:rPr lang="en-US" sz="1400" b="1" dirty="0" smtClean="0">
                <a:latin typeface="+mn-lt"/>
              </a:rPr>
              <a:t>Region 4</a:t>
            </a:r>
            <a:endParaRPr lang="en-US" sz="1400" b="1" dirty="0">
              <a:latin typeface="+mn-lt"/>
            </a:endParaRPr>
          </a:p>
        </p:txBody>
      </p:sp>
      <p:sp>
        <p:nvSpPr>
          <p:cNvPr id="220" name="Rectangle 219"/>
          <p:cNvSpPr/>
          <p:nvPr/>
        </p:nvSpPr>
        <p:spPr bwMode="auto">
          <a:xfrm>
            <a:off x="428596" y="5744425"/>
            <a:ext cx="142876" cy="142876"/>
          </a:xfrm>
          <a:prstGeom prst="rect">
            <a:avLst/>
          </a:prstGeom>
          <a:solidFill>
            <a:srgbClr val="0099FF"/>
          </a:solidFill>
          <a:ln w="9525">
            <a:solidFill>
              <a:schemeClr val="bg2"/>
            </a:solidFill>
            <a:round/>
            <a:headEnd/>
            <a:tailEnd/>
          </a:ln>
        </p:spPr>
        <p:txBody>
          <a:bodyPr/>
          <a:lstStyle/>
          <a:p>
            <a:pPr marL="0" marR="0" indent="0" defTabSz="914400" latinLnBrk="0">
              <a:lnSpc>
                <a:spcPct val="100000"/>
              </a:lnSpc>
              <a:buClrTx/>
              <a:buSzTx/>
              <a:buFontTx/>
              <a:buNone/>
              <a:tabLst/>
            </a:pPr>
            <a:endParaRPr lang="en-US"/>
          </a:p>
        </p:txBody>
      </p:sp>
      <p:sp>
        <p:nvSpPr>
          <p:cNvPr id="221" name="TextBox 220"/>
          <p:cNvSpPr txBox="1"/>
          <p:nvPr/>
        </p:nvSpPr>
        <p:spPr>
          <a:xfrm>
            <a:off x="560485" y="5670628"/>
            <a:ext cx="939681" cy="307777"/>
          </a:xfrm>
          <a:prstGeom prst="rect">
            <a:avLst/>
          </a:prstGeom>
          <a:noFill/>
        </p:spPr>
        <p:txBody>
          <a:bodyPr wrap="none" rtlCol="0">
            <a:spAutoFit/>
          </a:bodyPr>
          <a:lstStyle/>
          <a:p>
            <a:r>
              <a:rPr lang="en-US" sz="1400" b="1" dirty="0" smtClean="0">
                <a:latin typeface="+mn-lt"/>
              </a:rPr>
              <a:t>Region 5</a:t>
            </a:r>
            <a:endParaRPr lang="en-US" sz="1400" b="1" dirty="0">
              <a:latin typeface="+mn-l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Band Usage</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22</a:t>
            </a:fld>
            <a:endParaRPr lang="en-US"/>
          </a:p>
        </p:txBody>
      </p:sp>
      <p:graphicFrame>
        <p:nvGraphicFramePr>
          <p:cNvPr id="7" name="Table 6"/>
          <p:cNvGraphicFramePr>
            <a:graphicFrameLocks noGrp="1"/>
          </p:cNvGraphicFramePr>
          <p:nvPr/>
        </p:nvGraphicFramePr>
        <p:xfrm>
          <a:off x="153198" y="1693161"/>
          <a:ext cx="8858283" cy="4143405"/>
        </p:xfrm>
        <a:graphic>
          <a:graphicData uri="http://schemas.openxmlformats.org/drawingml/2006/table">
            <a:tbl>
              <a:tblPr firstRow="1" bandRow="1">
                <a:tableStyleId>{93296810-A885-4BE3-A3E7-6D5BEEA58F35}</a:tableStyleId>
              </a:tblPr>
              <a:tblGrid>
                <a:gridCol w="1265469"/>
                <a:gridCol w="1265469"/>
                <a:gridCol w="1265469"/>
                <a:gridCol w="1265469"/>
                <a:gridCol w="1265469"/>
                <a:gridCol w="1265469"/>
                <a:gridCol w="1265469"/>
              </a:tblGrid>
              <a:tr h="591915">
                <a:tc>
                  <a:txBody>
                    <a:bodyPr/>
                    <a:lstStyle/>
                    <a:p>
                      <a:pPr algn="ctr"/>
                      <a:r>
                        <a:rPr lang="en-US" dirty="0" smtClean="0"/>
                        <a:t>Band</a:t>
                      </a:r>
                      <a:endParaRPr lang="en-US" dirty="0"/>
                    </a:p>
                  </a:txBody>
                  <a:tcPr/>
                </a:tc>
                <a:tc>
                  <a:txBody>
                    <a:bodyPr/>
                    <a:lstStyle/>
                    <a:p>
                      <a:pPr algn="ctr"/>
                      <a:r>
                        <a:rPr lang="en-US" dirty="0" smtClean="0"/>
                        <a:t>2.4 GHz?</a:t>
                      </a:r>
                      <a:endParaRPr lang="en-US" dirty="0"/>
                    </a:p>
                  </a:txBody>
                  <a:tcPr/>
                </a:tc>
                <a:tc>
                  <a:txBody>
                    <a:bodyPr/>
                    <a:lstStyle/>
                    <a:p>
                      <a:pPr algn="ctr"/>
                      <a:r>
                        <a:rPr lang="en-US" sz="1600" dirty="0" smtClean="0"/>
                        <a:t>Region 1</a:t>
                      </a:r>
                    </a:p>
                  </a:txBody>
                  <a:tcPr/>
                </a:tc>
                <a:tc>
                  <a:txBody>
                    <a:bodyPr/>
                    <a:lstStyle/>
                    <a:p>
                      <a:pPr algn="ctr"/>
                      <a:r>
                        <a:rPr lang="en-US" sz="1600" dirty="0" smtClean="0"/>
                        <a:t>Region 2</a:t>
                      </a:r>
                    </a:p>
                  </a:txBody>
                  <a:tcPr/>
                </a:tc>
                <a:tc>
                  <a:txBody>
                    <a:bodyPr/>
                    <a:lstStyle/>
                    <a:p>
                      <a:pPr algn="ctr"/>
                      <a:r>
                        <a:rPr lang="en-US" sz="1600" dirty="0" smtClean="0"/>
                        <a:t>Region 3</a:t>
                      </a:r>
                    </a:p>
                  </a:txBody>
                  <a:tcPr/>
                </a:tc>
                <a:tc>
                  <a:txBody>
                    <a:bodyPr/>
                    <a:lstStyle/>
                    <a:p>
                      <a:pPr algn="ctr"/>
                      <a:r>
                        <a:rPr lang="en-US" sz="1600" dirty="0" smtClean="0"/>
                        <a:t>Region 4</a:t>
                      </a:r>
                    </a:p>
                  </a:txBody>
                  <a:tcPr/>
                </a:tc>
                <a:tc>
                  <a:txBody>
                    <a:bodyPr/>
                    <a:lstStyle/>
                    <a:p>
                      <a:pPr algn="ctr"/>
                      <a:r>
                        <a:rPr lang="en-US" sz="1600" dirty="0" smtClean="0"/>
                        <a:t>Region 5</a:t>
                      </a:r>
                    </a:p>
                  </a:txBody>
                  <a:tcPr/>
                </a:tc>
              </a:tr>
              <a:tr h="591915">
                <a:tc rowSpan="2">
                  <a:txBody>
                    <a:bodyPr/>
                    <a:lstStyle/>
                    <a:p>
                      <a:pPr algn="ctr"/>
                      <a:r>
                        <a:rPr lang="en-US" sz="2400" dirty="0" smtClean="0"/>
                        <a:t>1</a:t>
                      </a:r>
                      <a:endParaRPr lang="en-US" sz="2400" b="1" dirty="0"/>
                    </a:p>
                  </a:txBody>
                  <a:tcPr anchor="ctr"/>
                </a:tc>
                <a:tc>
                  <a:txBody>
                    <a:bodyPr/>
                    <a:lstStyle/>
                    <a:p>
                      <a:pPr algn="ctr"/>
                      <a:r>
                        <a:rPr lang="en-US" sz="2000" dirty="0" smtClean="0">
                          <a:sym typeface="Wingdings"/>
                        </a:rPr>
                        <a:t>No</a:t>
                      </a:r>
                      <a:endParaRPr lang="en-US" sz="20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sym typeface="Wingdings"/>
                        </a:rPr>
                        <a:t></a:t>
                      </a:r>
                      <a:endParaRPr lang="en-US" sz="2800" dirty="0" smtClean="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r>
              <a:tr h="591915">
                <a:tc vMerge="1">
                  <a:txBody>
                    <a:bodyPr/>
                    <a:lstStyle/>
                    <a:p>
                      <a:endParaRPr lang="en-US" dirty="0"/>
                    </a:p>
                  </a:txBody>
                  <a:tcPr/>
                </a:tc>
                <a:tc>
                  <a:txBody>
                    <a:bodyPr/>
                    <a:lstStyle/>
                    <a:p>
                      <a:pPr algn="ctr"/>
                      <a:r>
                        <a:rPr lang="en-US" sz="2000" dirty="0" smtClean="0">
                          <a:sym typeface="Wingdings"/>
                        </a:rPr>
                        <a:t>Yes</a:t>
                      </a:r>
                      <a:endParaRPr lang="en-US" sz="20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sym typeface="Wingdings"/>
                        </a:rPr>
                        <a:t></a:t>
                      </a:r>
                      <a:endParaRPr lang="en-US" sz="2800" dirty="0" smtClean="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r>
              <a:tr h="591915">
                <a:tc rowSpan="2">
                  <a:txBody>
                    <a:bodyPr/>
                    <a:lstStyle/>
                    <a:p>
                      <a:pPr algn="ctr"/>
                      <a:r>
                        <a:rPr lang="en-US" sz="2400" dirty="0" smtClean="0"/>
                        <a:t>2</a:t>
                      </a:r>
                      <a:endParaRPr lang="en-US" sz="2400" b="1" dirty="0"/>
                    </a:p>
                  </a:txBody>
                  <a:tcPr anchor="ctr"/>
                </a:tc>
                <a:tc>
                  <a:txBody>
                    <a:bodyPr/>
                    <a:lstStyle/>
                    <a:p>
                      <a:pPr algn="ctr"/>
                      <a:r>
                        <a:rPr lang="en-US" sz="2000" dirty="0" smtClean="0">
                          <a:sym typeface="Wingdings"/>
                        </a:rPr>
                        <a:t>No</a:t>
                      </a:r>
                      <a:endParaRPr lang="en-US" sz="20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r>
              <a:tr h="591915">
                <a:tc vMerge="1">
                  <a:txBody>
                    <a:bodyPr/>
                    <a:lstStyle/>
                    <a:p>
                      <a:endParaRPr lang="en-US" dirty="0"/>
                    </a:p>
                  </a:txBody>
                  <a:tcPr/>
                </a:tc>
                <a:tc>
                  <a:txBody>
                    <a:bodyPr/>
                    <a:lstStyle/>
                    <a:p>
                      <a:pPr algn="ctr"/>
                      <a:r>
                        <a:rPr lang="en-US" sz="2000" dirty="0" smtClean="0">
                          <a:sym typeface="Wingdings"/>
                        </a:rPr>
                        <a:t>Yes</a:t>
                      </a:r>
                      <a:endParaRPr lang="en-US" sz="20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r>
              <a:tr h="591915">
                <a:tc rowSpan="2">
                  <a:txBody>
                    <a:bodyPr/>
                    <a:lstStyle/>
                    <a:p>
                      <a:pPr algn="ctr"/>
                      <a:r>
                        <a:rPr lang="en-US" sz="2400" dirty="0" smtClean="0"/>
                        <a:t>3</a:t>
                      </a:r>
                      <a:endParaRPr lang="en-US" sz="2400" b="1" dirty="0"/>
                    </a:p>
                  </a:txBody>
                  <a:tcPr anchor="ctr"/>
                </a:tc>
                <a:tc>
                  <a:txBody>
                    <a:bodyPr/>
                    <a:lstStyle/>
                    <a:p>
                      <a:pPr algn="ctr"/>
                      <a:r>
                        <a:rPr lang="en-US" sz="2000" dirty="0" smtClean="0">
                          <a:sym typeface="Wingdings"/>
                        </a:rPr>
                        <a:t>No</a:t>
                      </a:r>
                      <a:endParaRPr lang="en-US" sz="20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r>
              <a:tr h="591915">
                <a:tc vMerge="1">
                  <a:txBody>
                    <a:bodyPr/>
                    <a:lstStyle/>
                    <a:p>
                      <a:endParaRPr lang="en-US" dirty="0"/>
                    </a:p>
                  </a:txBody>
                  <a:tcPr/>
                </a:tc>
                <a:tc>
                  <a:txBody>
                    <a:bodyPr/>
                    <a:lstStyle/>
                    <a:p>
                      <a:pPr algn="ctr"/>
                      <a:r>
                        <a:rPr lang="en-US" sz="2000" dirty="0" smtClean="0">
                          <a:sym typeface="Wingdings"/>
                        </a:rPr>
                        <a:t>Yes</a:t>
                      </a:r>
                      <a:endParaRPr lang="en-US" sz="20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r>
            </a:tbl>
          </a:graphicData>
        </a:graphic>
      </p:graphicFrame>
      <p:sp>
        <p:nvSpPr>
          <p:cNvPr id="8" name="TextBox 7"/>
          <p:cNvSpPr txBox="1"/>
          <p:nvPr/>
        </p:nvSpPr>
        <p:spPr>
          <a:xfrm>
            <a:off x="795131" y="6082749"/>
            <a:ext cx="2581156" cy="338554"/>
          </a:xfrm>
          <a:prstGeom prst="rect">
            <a:avLst/>
          </a:prstGeom>
          <a:noFill/>
        </p:spPr>
        <p:txBody>
          <a:bodyPr wrap="none" rtlCol="0">
            <a:spAutoFit/>
          </a:bodyPr>
          <a:lstStyle/>
          <a:p>
            <a:r>
              <a:rPr lang="en-US" sz="1600" dirty="0" smtClean="0">
                <a:latin typeface="+mn-lt"/>
              </a:rPr>
              <a:t>* Subject to current review</a:t>
            </a:r>
            <a:endParaRPr lang="en-US" sz="1600" dirty="0">
              <a:latin typeface="+mn-lt"/>
            </a:endParaRPr>
          </a:p>
        </p:txBody>
      </p:sp>
      <p:pic>
        <p:nvPicPr>
          <p:cNvPr id="9" name="Picture 8" descr="US.gif"/>
          <p:cNvPicPr>
            <a:picLocks noChangeAspect="1"/>
          </p:cNvPicPr>
          <p:nvPr/>
        </p:nvPicPr>
        <p:blipFill>
          <a:blip r:embed="rId3" cstate="print"/>
          <a:stretch>
            <a:fillRect/>
          </a:stretch>
        </p:blipFill>
        <p:spPr>
          <a:xfrm>
            <a:off x="3160452" y="2041679"/>
            <a:ext cx="339231" cy="180000"/>
          </a:xfrm>
          <a:prstGeom prst="rect">
            <a:avLst/>
          </a:prstGeom>
          <a:ln>
            <a:solidFill>
              <a:schemeClr val="bg1"/>
            </a:solidFill>
          </a:ln>
        </p:spPr>
      </p:pic>
      <p:pic>
        <p:nvPicPr>
          <p:cNvPr id="10" name="Picture 9" descr="EU.gif"/>
          <p:cNvPicPr>
            <a:picLocks noChangeAspect="1"/>
          </p:cNvPicPr>
          <p:nvPr/>
        </p:nvPicPr>
        <p:blipFill>
          <a:blip r:embed="rId4" cstate="print"/>
          <a:stretch>
            <a:fillRect/>
          </a:stretch>
        </p:blipFill>
        <p:spPr>
          <a:xfrm>
            <a:off x="4455297" y="2041679"/>
            <a:ext cx="268615" cy="180000"/>
          </a:xfrm>
          <a:prstGeom prst="rect">
            <a:avLst/>
          </a:prstGeom>
          <a:ln>
            <a:solidFill>
              <a:schemeClr val="bg1"/>
            </a:solidFill>
          </a:ln>
        </p:spPr>
      </p:pic>
      <p:pic>
        <p:nvPicPr>
          <p:cNvPr id="11" name="Picture 10" descr="JAP.gif"/>
          <p:cNvPicPr>
            <a:picLocks noChangeAspect="1"/>
          </p:cNvPicPr>
          <p:nvPr/>
        </p:nvPicPr>
        <p:blipFill>
          <a:blip r:embed="rId5" cstate="print"/>
          <a:stretch>
            <a:fillRect/>
          </a:stretch>
        </p:blipFill>
        <p:spPr>
          <a:xfrm>
            <a:off x="5570830" y="2041679"/>
            <a:ext cx="256154" cy="180000"/>
          </a:xfrm>
          <a:prstGeom prst="rect">
            <a:avLst/>
          </a:prstGeom>
          <a:ln>
            <a:solidFill>
              <a:schemeClr val="bg1"/>
            </a:solidFill>
          </a:ln>
        </p:spPr>
      </p:pic>
      <p:pic>
        <p:nvPicPr>
          <p:cNvPr id="12" name="Picture 11" descr="KOR.gif"/>
          <p:cNvPicPr>
            <a:picLocks noChangeAspect="1"/>
          </p:cNvPicPr>
          <p:nvPr/>
        </p:nvPicPr>
        <p:blipFill>
          <a:blip r:embed="rId6" cstate="print"/>
          <a:stretch>
            <a:fillRect/>
          </a:stretch>
        </p:blipFill>
        <p:spPr>
          <a:xfrm>
            <a:off x="5884601" y="2041679"/>
            <a:ext cx="268615" cy="180000"/>
          </a:xfrm>
          <a:prstGeom prst="rect">
            <a:avLst/>
          </a:prstGeom>
          <a:ln>
            <a:solidFill>
              <a:schemeClr val="bg1"/>
            </a:solidFill>
          </a:ln>
        </p:spPr>
      </p:pic>
      <p:pic>
        <p:nvPicPr>
          <p:cNvPr id="13" name="Picture 12" descr="CAN.gif"/>
          <p:cNvPicPr>
            <a:picLocks noChangeAspect="1"/>
          </p:cNvPicPr>
          <p:nvPr/>
        </p:nvPicPr>
        <p:blipFill>
          <a:blip r:embed="rId7" cstate="print"/>
          <a:stretch>
            <a:fillRect/>
          </a:stretch>
        </p:blipFill>
        <p:spPr>
          <a:xfrm>
            <a:off x="6952881" y="2041679"/>
            <a:ext cx="357231" cy="180000"/>
          </a:xfrm>
          <a:prstGeom prst="rect">
            <a:avLst/>
          </a:prstGeom>
          <a:ln>
            <a:solidFill>
              <a:schemeClr val="bg1"/>
            </a:solidFill>
          </a:ln>
        </p:spPr>
      </p:pic>
      <p:pic>
        <p:nvPicPr>
          <p:cNvPr id="14" name="Picture 13" descr="CHI.gif"/>
          <p:cNvPicPr>
            <a:picLocks noChangeAspect="1"/>
          </p:cNvPicPr>
          <p:nvPr/>
        </p:nvPicPr>
        <p:blipFill>
          <a:blip r:embed="rId8" cstate="print"/>
          <a:stretch>
            <a:fillRect/>
          </a:stretch>
        </p:blipFill>
        <p:spPr>
          <a:xfrm>
            <a:off x="8058151" y="2041679"/>
            <a:ext cx="268615" cy="180000"/>
          </a:xfrm>
          <a:prstGeom prst="rect">
            <a:avLst/>
          </a:prstGeom>
          <a:ln>
            <a:solidFill>
              <a:schemeClr val="bg1"/>
            </a:solidFill>
          </a:ln>
        </p:spPr>
      </p:pic>
      <p:pic>
        <p:nvPicPr>
          <p:cNvPr id="15" name="Picture 14" descr="BRA.gif"/>
          <p:cNvPicPr>
            <a:picLocks noChangeAspect="1"/>
          </p:cNvPicPr>
          <p:nvPr/>
        </p:nvPicPr>
        <p:blipFill>
          <a:blip r:embed="rId9" cstate="print"/>
          <a:stretch>
            <a:fillRect/>
          </a:stretch>
        </p:blipFill>
        <p:spPr>
          <a:xfrm>
            <a:off x="8446270" y="2041679"/>
            <a:ext cx="256154" cy="180000"/>
          </a:xfrm>
          <a:prstGeom prst="rect">
            <a:avLst/>
          </a:prstGeom>
          <a:ln>
            <a:solidFill>
              <a:schemeClr val="bg1"/>
            </a:solidFill>
          </a:ln>
        </p:spPr>
      </p:pic>
      <p:sp>
        <p:nvSpPr>
          <p:cNvPr id="16" name="TextBox 15"/>
          <p:cNvSpPr txBox="1"/>
          <p:nvPr/>
        </p:nvSpPr>
        <p:spPr>
          <a:xfrm>
            <a:off x="4371725" y="6082749"/>
            <a:ext cx="3837910" cy="338554"/>
          </a:xfrm>
          <a:prstGeom prst="rect">
            <a:avLst/>
          </a:prstGeom>
          <a:noFill/>
        </p:spPr>
        <p:txBody>
          <a:bodyPr wrap="none" rtlCol="0">
            <a:spAutoFit/>
          </a:bodyPr>
          <a:lstStyle/>
          <a:p>
            <a:r>
              <a:rPr lang="en-US" sz="1600" dirty="0" smtClean="0">
                <a:solidFill>
                  <a:srgbClr val="000000"/>
                </a:solidFill>
                <a:latin typeface="Arial"/>
              </a:rPr>
              <a:t>* </a:t>
            </a:r>
            <a:r>
              <a:rPr lang="en-US" sz="1600" dirty="0" smtClean="0">
                <a:latin typeface="+mn-lt"/>
              </a:rPr>
              <a:t>* 50 Mbps minimum data rate in Japan</a:t>
            </a:r>
            <a:endParaRPr lang="en-US" sz="1600" dirty="0">
              <a:latin typeface="+mn-l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PHY – MAC Header</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UWB PHY – MAC Frame</a:t>
            </a:r>
            <a:endParaRPr lang="en-US" dirty="0"/>
          </a:p>
        </p:txBody>
      </p:sp>
      <p:sp>
        <p:nvSpPr>
          <p:cNvPr id="8" name="Content Placeholder 7"/>
          <p:cNvSpPr>
            <a:spLocks noGrp="1"/>
          </p:cNvSpPr>
          <p:nvPr>
            <p:ph idx="1"/>
          </p:nvPr>
        </p:nvSpPr>
        <p:spPr/>
        <p:txBody>
          <a:bodyPr/>
          <a:lstStyle/>
          <a:p>
            <a:r>
              <a:rPr lang="en-US" dirty="0" smtClean="0"/>
              <a:t>Uses standard 15.4 MAC Frame</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24</a:t>
            </a:fld>
            <a:endParaRPr lang="en-US"/>
          </a:p>
        </p:txBody>
      </p:sp>
      <p:pic>
        <p:nvPicPr>
          <p:cNvPr id="1026" name="Picture 2"/>
          <p:cNvPicPr>
            <a:picLocks noChangeAspect="1" noChangeArrowheads="1"/>
          </p:cNvPicPr>
          <p:nvPr/>
        </p:nvPicPr>
        <p:blipFill>
          <a:blip r:embed="rId3" cstate="print"/>
          <a:srcRect/>
          <a:stretch>
            <a:fillRect/>
          </a:stretch>
        </p:blipFill>
        <p:spPr bwMode="auto">
          <a:xfrm>
            <a:off x="716239" y="2675281"/>
            <a:ext cx="7728296" cy="2161761"/>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Frame control Fields</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25</a:t>
            </a:fld>
            <a:endParaRPr lang="en-US"/>
          </a:p>
        </p:txBody>
      </p:sp>
      <p:graphicFrame>
        <p:nvGraphicFramePr>
          <p:cNvPr id="7" name="Table 6"/>
          <p:cNvGraphicFramePr>
            <a:graphicFrameLocks noGrp="1"/>
          </p:cNvGraphicFramePr>
          <p:nvPr/>
        </p:nvGraphicFramePr>
        <p:xfrm>
          <a:off x="1144739" y="2888974"/>
          <a:ext cx="6859574" cy="3299790"/>
        </p:xfrm>
        <a:graphic>
          <a:graphicData uri="http://schemas.openxmlformats.org/drawingml/2006/table">
            <a:tbl>
              <a:tblPr/>
              <a:tblGrid>
                <a:gridCol w="2658635"/>
                <a:gridCol w="420093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a:latin typeface="Calibri"/>
                          <a:ea typeface="Times New Roman"/>
                          <a:cs typeface="Times New Roman"/>
                        </a:rPr>
                        <a:t>Frame  Type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Calibri"/>
                          <a:ea typeface="Times New Roman"/>
                          <a:cs typeface="Times New Roman"/>
                        </a:rPr>
                        <a:t>0b100 </a:t>
                      </a:r>
                      <a:r>
                        <a:rPr lang="en-US" sz="1600" dirty="0" smtClean="0">
                          <a:latin typeface="Calibri"/>
                          <a:ea typeface="Times New Roman"/>
                          <a:cs typeface="Times New Roman"/>
                        </a:rPr>
                        <a:t>(new Blink frame type)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044">
                <a:tc>
                  <a:txBody>
                    <a:bodyPr/>
                    <a:lstStyle/>
                    <a:p>
                      <a:pPr marL="0" marR="0">
                        <a:spcBef>
                          <a:spcPts val="0"/>
                        </a:spcBef>
                        <a:spcAft>
                          <a:spcPts val="0"/>
                        </a:spcAft>
                      </a:pPr>
                      <a:r>
                        <a:rPr lang="en-US" sz="1600" dirty="0">
                          <a:latin typeface="Calibri"/>
                          <a:ea typeface="Times New Roman"/>
                          <a:cs typeface="Times New Roman"/>
                        </a:rPr>
                        <a:t>Security Enabled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Optional</a:t>
                      </a:r>
                      <a:r>
                        <a:rPr lang="en-US" sz="1600" baseline="0" dirty="0" smtClean="0">
                          <a:latin typeface="Calibri"/>
                          <a:ea typeface="Times New Roman"/>
                          <a:cs typeface="Times New Roman"/>
                        </a:rPr>
                        <a:t> (default 0b0)</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044">
                <a:tc>
                  <a:txBody>
                    <a:bodyPr/>
                    <a:lstStyle/>
                    <a:p>
                      <a:pPr marL="0" marR="0">
                        <a:spcBef>
                          <a:spcPts val="0"/>
                        </a:spcBef>
                        <a:spcAft>
                          <a:spcPts val="0"/>
                        </a:spcAft>
                      </a:pPr>
                      <a:r>
                        <a:rPr lang="en-US" sz="1600">
                          <a:latin typeface="Calibri"/>
                          <a:ea typeface="Times New Roman"/>
                          <a:cs typeface="Times New Roman"/>
                        </a:rPr>
                        <a:t>Frame Pending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Calibri"/>
                          <a:ea typeface="Times New Roman"/>
                          <a:cs typeface="Times New Roman"/>
                        </a:rPr>
                        <a:t>0b0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044">
                <a:tc>
                  <a:txBody>
                    <a:bodyPr/>
                    <a:lstStyle/>
                    <a:p>
                      <a:pPr marL="0" marR="0">
                        <a:spcBef>
                          <a:spcPts val="0"/>
                        </a:spcBef>
                        <a:spcAft>
                          <a:spcPts val="0"/>
                        </a:spcAft>
                      </a:pPr>
                      <a:r>
                        <a:rPr lang="en-US" sz="1600">
                          <a:latin typeface="Calibri"/>
                          <a:ea typeface="Times New Roman"/>
                          <a:cs typeface="Times New Roman"/>
                        </a:rPr>
                        <a:t>Ack Request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Calibri"/>
                          <a:ea typeface="Times New Roman"/>
                          <a:cs typeface="Times New Roman"/>
                        </a:rPr>
                        <a:t>0b0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044">
                <a:tc>
                  <a:txBody>
                    <a:bodyPr/>
                    <a:lstStyle/>
                    <a:p>
                      <a:pPr marL="0" marR="0">
                        <a:spcBef>
                          <a:spcPts val="0"/>
                        </a:spcBef>
                        <a:spcAft>
                          <a:spcPts val="0"/>
                        </a:spcAft>
                      </a:pPr>
                      <a:r>
                        <a:rPr lang="en-US" sz="1600">
                          <a:latin typeface="Calibri"/>
                          <a:ea typeface="Times New Roman"/>
                          <a:cs typeface="Times New Roman"/>
                        </a:rPr>
                        <a:t>PAN ID Compression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Calibri"/>
                          <a:ea typeface="Times New Roman"/>
                          <a:cs typeface="Times New Roman"/>
                        </a:rPr>
                        <a:t>0b0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044">
                <a:tc>
                  <a:txBody>
                    <a:bodyPr/>
                    <a:lstStyle/>
                    <a:p>
                      <a:pPr marL="0" marR="0">
                        <a:spcBef>
                          <a:spcPts val="0"/>
                        </a:spcBef>
                        <a:spcAft>
                          <a:spcPts val="0"/>
                        </a:spcAft>
                      </a:pPr>
                      <a:r>
                        <a:rPr lang="en-US" sz="1600">
                          <a:latin typeface="Calibri"/>
                          <a:ea typeface="Times New Roman"/>
                          <a:cs typeface="Times New Roman"/>
                        </a:rPr>
                        <a:t>Reserved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044">
                <a:tc>
                  <a:txBody>
                    <a:bodyPr/>
                    <a:lstStyle/>
                    <a:p>
                      <a:pPr marL="0" marR="0">
                        <a:spcBef>
                          <a:spcPts val="0"/>
                        </a:spcBef>
                        <a:spcAft>
                          <a:spcPts val="0"/>
                        </a:spcAft>
                      </a:pPr>
                      <a:r>
                        <a:rPr lang="en-US" sz="1600">
                          <a:latin typeface="Calibri"/>
                          <a:ea typeface="Times New Roman"/>
                          <a:cs typeface="Times New Roman"/>
                        </a:rPr>
                        <a:t>Destination Addressing Mode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 (See MAC</a:t>
                      </a:r>
                      <a:r>
                        <a:rPr lang="en-US" sz="1600" baseline="0" dirty="0" smtClean="0">
                          <a:latin typeface="Calibri"/>
                          <a:ea typeface="Times New Roman"/>
                          <a:cs typeface="Times New Roman"/>
                        </a:rPr>
                        <a:t> Enhancements)</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044">
                <a:tc>
                  <a:txBody>
                    <a:bodyPr/>
                    <a:lstStyle/>
                    <a:p>
                      <a:pPr marL="0" marR="0">
                        <a:spcBef>
                          <a:spcPts val="0"/>
                        </a:spcBef>
                        <a:spcAft>
                          <a:spcPts val="0"/>
                        </a:spcAft>
                      </a:pPr>
                      <a:r>
                        <a:rPr lang="en-US" sz="1600">
                          <a:latin typeface="Calibri"/>
                          <a:ea typeface="Times New Roman"/>
                          <a:cs typeface="Times New Roman"/>
                        </a:rPr>
                        <a:t>Frame Version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0b10? (will</a:t>
                      </a:r>
                      <a:r>
                        <a:rPr lang="en-US" sz="1600" baseline="0" dirty="0" smtClean="0">
                          <a:latin typeface="Calibri"/>
                          <a:ea typeface="Times New Roman"/>
                          <a:cs typeface="Times New Roman"/>
                        </a:rPr>
                        <a:t> this need to be incremented?</a:t>
                      </a:r>
                      <a:r>
                        <a:rPr lang="en-US" sz="1600" dirty="0" smtClean="0">
                          <a:latin typeface="Calibri"/>
                          <a:ea typeface="Times New Roman"/>
                          <a:cs typeface="Times New Roman"/>
                        </a:rPr>
                        <a:t>)</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a:latin typeface="Calibri"/>
                          <a:ea typeface="Times New Roman"/>
                          <a:cs typeface="Times New Roman"/>
                        </a:rPr>
                        <a:t>Source Addressing mode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0b11</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3073" name="Picture 1"/>
          <p:cNvPicPr>
            <a:picLocks noChangeAspect="1" noChangeArrowheads="1"/>
          </p:cNvPicPr>
          <p:nvPr/>
        </p:nvPicPr>
        <p:blipFill>
          <a:blip r:embed="rId3" cstate="print"/>
          <a:srcRect/>
          <a:stretch>
            <a:fillRect/>
          </a:stretch>
        </p:blipFill>
        <p:spPr bwMode="auto">
          <a:xfrm>
            <a:off x="1202842" y="1673087"/>
            <a:ext cx="6791325" cy="914400"/>
          </a:xfrm>
          <a:prstGeom prst="rect">
            <a:avLst/>
          </a:prstGeom>
          <a:noFill/>
          <a:ln w="9525">
            <a:noFill/>
            <a:miter lim="800000"/>
            <a:headEnd/>
            <a:tailEnd/>
          </a:ln>
        </p:spPr>
      </p:pic>
      <p:sp>
        <p:nvSpPr>
          <p:cNvPr id="10" name="Rectangle 9"/>
          <p:cNvSpPr/>
          <p:nvPr/>
        </p:nvSpPr>
        <p:spPr bwMode="auto">
          <a:xfrm>
            <a:off x="1232452" y="1683026"/>
            <a:ext cx="702365" cy="887896"/>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Sequence Number</a:t>
            </a:r>
            <a:endParaRPr lang="en-US" dirty="0"/>
          </a:p>
        </p:txBody>
      </p:sp>
      <p:sp>
        <p:nvSpPr>
          <p:cNvPr id="9" name="Content Placeholder 8"/>
          <p:cNvSpPr>
            <a:spLocks noGrp="1"/>
          </p:cNvSpPr>
          <p:nvPr>
            <p:ph idx="1"/>
          </p:nvPr>
        </p:nvSpPr>
        <p:spPr>
          <a:xfrm>
            <a:off x="685800" y="2875722"/>
            <a:ext cx="7772400" cy="3220278"/>
          </a:xfrm>
        </p:spPr>
        <p:txBody>
          <a:bodyPr/>
          <a:lstStyle/>
          <a:p>
            <a:r>
              <a:rPr lang="en-US" sz="2800" dirty="0" smtClean="0"/>
              <a:t>Same format as 15.4</a:t>
            </a:r>
          </a:p>
          <a:p>
            <a:r>
              <a:rPr lang="en-US" sz="2800" dirty="0" smtClean="0"/>
              <a:t>Usage different:</a:t>
            </a:r>
          </a:p>
          <a:p>
            <a:pPr lvl="1"/>
            <a:r>
              <a:rPr lang="en-US" sz="2400" dirty="0" smtClean="0"/>
              <a:t>Used to aggregate LEI measurements for location determination</a:t>
            </a:r>
          </a:p>
          <a:p>
            <a:pPr lvl="1"/>
            <a:r>
              <a:rPr lang="en-US" sz="2400" dirty="0" smtClean="0"/>
              <a:t>One location calculation uses packets from all readers with same tag ID and same sequence number</a:t>
            </a:r>
            <a:endParaRPr lang="en-US" sz="2400"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26</a:t>
            </a:fld>
            <a:endParaRPr lang="en-US"/>
          </a:p>
        </p:txBody>
      </p:sp>
      <p:pic>
        <p:nvPicPr>
          <p:cNvPr id="3073" name="Picture 1"/>
          <p:cNvPicPr>
            <a:picLocks noChangeAspect="1" noChangeArrowheads="1"/>
          </p:cNvPicPr>
          <p:nvPr/>
        </p:nvPicPr>
        <p:blipFill>
          <a:blip r:embed="rId3" cstate="print"/>
          <a:srcRect/>
          <a:stretch>
            <a:fillRect/>
          </a:stretch>
        </p:blipFill>
        <p:spPr bwMode="auto">
          <a:xfrm>
            <a:off x="1202842" y="1673087"/>
            <a:ext cx="6791325" cy="914400"/>
          </a:xfrm>
          <a:prstGeom prst="rect">
            <a:avLst/>
          </a:prstGeom>
          <a:noFill/>
          <a:ln w="9525">
            <a:noFill/>
            <a:miter lim="800000"/>
            <a:headEnd/>
            <a:tailEnd/>
          </a:ln>
        </p:spPr>
      </p:pic>
      <p:sp>
        <p:nvSpPr>
          <p:cNvPr id="10" name="Rectangle 9"/>
          <p:cNvSpPr/>
          <p:nvPr/>
        </p:nvSpPr>
        <p:spPr bwMode="auto">
          <a:xfrm>
            <a:off x="1948071" y="1683026"/>
            <a:ext cx="728868" cy="887896"/>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Destination PAN ID</a:t>
            </a:r>
            <a:endParaRPr lang="en-US" dirty="0"/>
          </a:p>
        </p:txBody>
      </p:sp>
      <p:sp>
        <p:nvSpPr>
          <p:cNvPr id="9" name="Content Placeholder 8"/>
          <p:cNvSpPr>
            <a:spLocks noGrp="1"/>
          </p:cNvSpPr>
          <p:nvPr>
            <p:ph idx="1"/>
          </p:nvPr>
        </p:nvSpPr>
        <p:spPr>
          <a:xfrm>
            <a:off x="685800" y="2875722"/>
            <a:ext cx="7772400" cy="3220278"/>
          </a:xfrm>
        </p:spPr>
        <p:txBody>
          <a:bodyPr/>
          <a:lstStyle/>
          <a:p>
            <a:r>
              <a:rPr lang="en-US" sz="2800" dirty="0" smtClean="0"/>
              <a:t>Same format and functionality as 15.4</a:t>
            </a:r>
          </a:p>
          <a:p>
            <a:r>
              <a:rPr lang="en-US" sz="2800" dirty="0" smtClean="0"/>
              <a:t>Particularly important for adjacent but non-interacting RTLS networks</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27</a:t>
            </a:fld>
            <a:endParaRPr lang="en-US"/>
          </a:p>
        </p:txBody>
      </p:sp>
      <p:pic>
        <p:nvPicPr>
          <p:cNvPr id="3073" name="Picture 1"/>
          <p:cNvPicPr>
            <a:picLocks noChangeAspect="1" noChangeArrowheads="1"/>
          </p:cNvPicPr>
          <p:nvPr/>
        </p:nvPicPr>
        <p:blipFill>
          <a:blip r:embed="rId3" cstate="print"/>
          <a:srcRect/>
          <a:stretch>
            <a:fillRect/>
          </a:stretch>
        </p:blipFill>
        <p:spPr bwMode="auto">
          <a:xfrm>
            <a:off x="1202842" y="1673087"/>
            <a:ext cx="6791325" cy="914400"/>
          </a:xfrm>
          <a:prstGeom prst="rect">
            <a:avLst/>
          </a:prstGeom>
          <a:noFill/>
          <a:ln w="9525">
            <a:noFill/>
            <a:miter lim="800000"/>
            <a:headEnd/>
            <a:tailEnd/>
          </a:ln>
        </p:spPr>
      </p:pic>
      <p:sp>
        <p:nvSpPr>
          <p:cNvPr id="10" name="Rectangle 9"/>
          <p:cNvSpPr/>
          <p:nvPr/>
        </p:nvSpPr>
        <p:spPr bwMode="auto">
          <a:xfrm>
            <a:off x="2690191" y="1683026"/>
            <a:ext cx="861392" cy="609600"/>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Unused Fields</a:t>
            </a:r>
            <a:endParaRPr lang="en-US" dirty="0"/>
          </a:p>
        </p:txBody>
      </p:sp>
      <p:sp>
        <p:nvSpPr>
          <p:cNvPr id="9" name="Content Placeholder 8"/>
          <p:cNvSpPr>
            <a:spLocks noGrp="1"/>
          </p:cNvSpPr>
          <p:nvPr>
            <p:ph idx="1"/>
          </p:nvPr>
        </p:nvSpPr>
        <p:spPr>
          <a:xfrm>
            <a:off x="685800" y="2875722"/>
            <a:ext cx="7772400" cy="3220278"/>
          </a:xfrm>
        </p:spPr>
        <p:txBody>
          <a:bodyPr/>
          <a:lstStyle/>
          <a:p>
            <a:r>
              <a:rPr lang="en-US" sz="2800" dirty="0" smtClean="0"/>
              <a:t>These fields are not required for RFID/RTLS functionality</a:t>
            </a:r>
          </a:p>
          <a:p>
            <a:r>
              <a:rPr lang="en-US" sz="2800" dirty="0" smtClean="0"/>
              <a:t>They are optionally zero in 15.4 so no change is required</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28</a:t>
            </a:fld>
            <a:endParaRPr lang="en-US"/>
          </a:p>
        </p:txBody>
      </p:sp>
      <p:pic>
        <p:nvPicPr>
          <p:cNvPr id="3073" name="Picture 1"/>
          <p:cNvPicPr>
            <a:picLocks noChangeAspect="1" noChangeArrowheads="1"/>
          </p:cNvPicPr>
          <p:nvPr/>
        </p:nvPicPr>
        <p:blipFill>
          <a:blip r:embed="rId3" cstate="print"/>
          <a:srcRect/>
          <a:stretch>
            <a:fillRect/>
          </a:stretch>
        </p:blipFill>
        <p:spPr bwMode="auto">
          <a:xfrm>
            <a:off x="1202842" y="1673087"/>
            <a:ext cx="6791325" cy="914400"/>
          </a:xfrm>
          <a:prstGeom prst="rect">
            <a:avLst/>
          </a:prstGeom>
          <a:noFill/>
          <a:ln w="9525">
            <a:noFill/>
            <a:miter lim="800000"/>
            <a:headEnd/>
            <a:tailEnd/>
          </a:ln>
        </p:spPr>
      </p:pic>
      <p:sp>
        <p:nvSpPr>
          <p:cNvPr id="10" name="Rectangle 9"/>
          <p:cNvSpPr/>
          <p:nvPr/>
        </p:nvSpPr>
        <p:spPr bwMode="auto">
          <a:xfrm>
            <a:off x="3564835" y="1683026"/>
            <a:ext cx="1603512" cy="609600"/>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UWB PHY – Source Address</a:t>
            </a:r>
            <a:endParaRPr lang="en-US" dirty="0">
              <a:solidFill>
                <a:schemeClr val="tx1"/>
              </a:solidFill>
            </a:endParaRPr>
          </a:p>
        </p:txBody>
      </p:sp>
      <p:sp>
        <p:nvSpPr>
          <p:cNvPr id="9" name="Content Placeholder 8"/>
          <p:cNvSpPr>
            <a:spLocks noGrp="1"/>
          </p:cNvSpPr>
          <p:nvPr>
            <p:ph idx="1"/>
          </p:nvPr>
        </p:nvSpPr>
        <p:spPr>
          <a:xfrm>
            <a:off x="685800" y="2875721"/>
            <a:ext cx="7772400" cy="3617843"/>
          </a:xfrm>
        </p:spPr>
        <p:txBody>
          <a:bodyPr/>
          <a:lstStyle/>
          <a:p>
            <a:r>
              <a:rPr lang="en-US" sz="2400" dirty="0" smtClean="0"/>
              <a:t>This is more normally thought of as “Tag ID” in RFID parlance</a:t>
            </a:r>
          </a:p>
          <a:p>
            <a:r>
              <a:rPr lang="en-US" sz="2400" dirty="0" smtClean="0"/>
              <a:t>Standard 64 bit ID</a:t>
            </a:r>
          </a:p>
          <a:p>
            <a:pPr lvl="1"/>
            <a:r>
              <a:rPr lang="en-US" sz="2000" dirty="0" smtClean="0"/>
              <a:t>8 bits = Tag Class assigned by application</a:t>
            </a:r>
          </a:p>
          <a:p>
            <a:pPr lvl="1"/>
            <a:r>
              <a:rPr lang="en-US" sz="2000" dirty="0" smtClean="0"/>
              <a:t>56 bits = Tag ID assigned uniquely per tag</a:t>
            </a:r>
          </a:p>
          <a:p>
            <a:r>
              <a:rPr lang="en-US" sz="2400" dirty="0" smtClean="0"/>
              <a:t>Tag Class allows functional groups of tags to be addressed</a:t>
            </a:r>
          </a:p>
          <a:p>
            <a:pPr lvl="1"/>
            <a:r>
              <a:rPr lang="en-US" sz="2000" dirty="0" smtClean="0"/>
              <a:t>E.g. “All garment tags switch to sleep mode”</a:t>
            </a:r>
          </a:p>
          <a:p>
            <a:pPr lvl="1"/>
            <a:r>
              <a:rPr lang="en-US" sz="2000" dirty="0" smtClean="0"/>
              <a:t>E.g. “All forklift tags switch to 10 Hz blink rate”</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29</a:t>
            </a:fld>
            <a:endParaRPr lang="en-US"/>
          </a:p>
        </p:txBody>
      </p:sp>
      <p:pic>
        <p:nvPicPr>
          <p:cNvPr id="3073" name="Picture 1"/>
          <p:cNvPicPr>
            <a:picLocks noChangeAspect="1" noChangeArrowheads="1"/>
          </p:cNvPicPr>
          <p:nvPr/>
        </p:nvPicPr>
        <p:blipFill>
          <a:blip r:embed="rId3" cstate="print"/>
          <a:srcRect/>
          <a:stretch>
            <a:fillRect/>
          </a:stretch>
        </p:blipFill>
        <p:spPr bwMode="auto">
          <a:xfrm>
            <a:off x="1202842" y="1673087"/>
            <a:ext cx="6791325" cy="914400"/>
          </a:xfrm>
          <a:prstGeom prst="rect">
            <a:avLst/>
          </a:prstGeom>
          <a:noFill/>
          <a:ln w="9525">
            <a:noFill/>
            <a:miter lim="800000"/>
            <a:headEnd/>
            <a:tailEnd/>
          </a:ln>
        </p:spPr>
      </p:pic>
      <p:sp>
        <p:nvSpPr>
          <p:cNvPr id="10" name="Rectangle 9"/>
          <p:cNvSpPr/>
          <p:nvPr/>
        </p:nvSpPr>
        <p:spPr bwMode="auto">
          <a:xfrm>
            <a:off x="5155096" y="1683026"/>
            <a:ext cx="662607" cy="609600"/>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To Advance Reviewers</a:t>
            </a:r>
            <a:endParaRPr lang="en-US" dirty="0"/>
          </a:p>
        </p:txBody>
      </p:sp>
      <p:sp>
        <p:nvSpPr>
          <p:cNvPr id="3" name="Content Placeholder 2"/>
          <p:cNvSpPr>
            <a:spLocks noGrp="1"/>
          </p:cNvSpPr>
          <p:nvPr>
            <p:ph idx="1"/>
          </p:nvPr>
        </p:nvSpPr>
        <p:spPr/>
        <p:txBody>
          <a:bodyPr/>
          <a:lstStyle/>
          <a:p>
            <a:pPr marL="0" indent="0" algn="ctr">
              <a:buNone/>
            </a:pPr>
            <a:r>
              <a:rPr lang="en-US" sz="2400" dirty="0" smtClean="0"/>
              <a:t>This document will be revised during the week between submittal and presentation to add a few remaining performance parameters not available before the submittal deadline</a:t>
            </a:r>
            <a:endParaRPr lang="en-US" sz="2400"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Security Header</a:t>
            </a:r>
            <a:endParaRPr lang="en-US" dirty="0"/>
          </a:p>
        </p:txBody>
      </p:sp>
      <p:sp>
        <p:nvSpPr>
          <p:cNvPr id="9" name="Content Placeholder 8"/>
          <p:cNvSpPr>
            <a:spLocks noGrp="1"/>
          </p:cNvSpPr>
          <p:nvPr>
            <p:ph idx="1"/>
          </p:nvPr>
        </p:nvSpPr>
        <p:spPr>
          <a:xfrm>
            <a:off x="685800" y="2875722"/>
            <a:ext cx="7772400" cy="3220278"/>
          </a:xfrm>
        </p:spPr>
        <p:txBody>
          <a:bodyPr/>
          <a:lstStyle/>
          <a:p>
            <a:r>
              <a:rPr lang="en-US" dirty="0" smtClean="0"/>
              <a:t>Same format and functionality as 15.4</a:t>
            </a:r>
          </a:p>
          <a:p>
            <a:r>
              <a:rPr lang="en-US" dirty="0" smtClean="0"/>
              <a:t>Optional</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30</a:t>
            </a:fld>
            <a:endParaRPr lang="en-US"/>
          </a:p>
        </p:txBody>
      </p:sp>
      <p:pic>
        <p:nvPicPr>
          <p:cNvPr id="3073" name="Picture 1"/>
          <p:cNvPicPr>
            <a:picLocks noChangeAspect="1" noChangeArrowheads="1"/>
          </p:cNvPicPr>
          <p:nvPr/>
        </p:nvPicPr>
        <p:blipFill>
          <a:blip r:embed="rId3" cstate="print"/>
          <a:srcRect/>
          <a:stretch>
            <a:fillRect/>
          </a:stretch>
        </p:blipFill>
        <p:spPr bwMode="auto">
          <a:xfrm>
            <a:off x="1202842" y="1673087"/>
            <a:ext cx="6791325" cy="914400"/>
          </a:xfrm>
          <a:prstGeom prst="rect">
            <a:avLst/>
          </a:prstGeom>
          <a:noFill/>
          <a:ln w="9525">
            <a:noFill/>
            <a:miter lim="800000"/>
            <a:headEnd/>
            <a:tailEnd/>
          </a:ln>
        </p:spPr>
      </p:pic>
      <p:sp>
        <p:nvSpPr>
          <p:cNvPr id="10" name="Rectangle 9"/>
          <p:cNvSpPr/>
          <p:nvPr/>
        </p:nvSpPr>
        <p:spPr bwMode="auto">
          <a:xfrm>
            <a:off x="5817704" y="1683026"/>
            <a:ext cx="834887" cy="887896"/>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Security Header</a:t>
            </a:r>
            <a:endParaRPr lang="en-US" dirty="0"/>
          </a:p>
        </p:txBody>
      </p:sp>
      <p:sp>
        <p:nvSpPr>
          <p:cNvPr id="9" name="Content Placeholder 8"/>
          <p:cNvSpPr>
            <a:spLocks noGrp="1"/>
          </p:cNvSpPr>
          <p:nvPr>
            <p:ph idx="1"/>
          </p:nvPr>
        </p:nvSpPr>
        <p:spPr>
          <a:xfrm>
            <a:off x="685800" y="2875722"/>
            <a:ext cx="7772400" cy="3220278"/>
          </a:xfrm>
        </p:spPr>
        <p:txBody>
          <a:bodyPr/>
          <a:lstStyle/>
          <a:p>
            <a:r>
              <a:rPr lang="en-US" dirty="0" smtClean="0"/>
              <a:t>Same format and functionality as 15.4</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31</a:t>
            </a:fld>
            <a:endParaRPr lang="en-US"/>
          </a:p>
        </p:txBody>
      </p:sp>
      <p:pic>
        <p:nvPicPr>
          <p:cNvPr id="3073" name="Picture 1"/>
          <p:cNvPicPr>
            <a:picLocks noChangeAspect="1" noChangeArrowheads="1"/>
          </p:cNvPicPr>
          <p:nvPr/>
        </p:nvPicPr>
        <p:blipFill>
          <a:blip r:embed="rId3" cstate="print"/>
          <a:srcRect/>
          <a:stretch>
            <a:fillRect/>
          </a:stretch>
        </p:blipFill>
        <p:spPr bwMode="auto">
          <a:xfrm>
            <a:off x="1202842" y="1673087"/>
            <a:ext cx="6791325" cy="914400"/>
          </a:xfrm>
          <a:prstGeom prst="rect">
            <a:avLst/>
          </a:prstGeom>
          <a:noFill/>
          <a:ln w="9525">
            <a:noFill/>
            <a:miter lim="800000"/>
            <a:headEnd/>
            <a:tailEnd/>
          </a:ln>
        </p:spPr>
      </p:pic>
      <p:sp>
        <p:nvSpPr>
          <p:cNvPr id="10" name="Rectangle 9"/>
          <p:cNvSpPr/>
          <p:nvPr/>
        </p:nvSpPr>
        <p:spPr bwMode="auto">
          <a:xfrm>
            <a:off x="7368209" y="1683026"/>
            <a:ext cx="596348" cy="887896"/>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PHY – PHY Header</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UWB PHY – PHY Header Format</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33</a:t>
            </a:fld>
            <a:endParaRPr lang="en-US"/>
          </a:p>
        </p:txBody>
      </p:sp>
      <p:sp>
        <p:nvSpPr>
          <p:cNvPr id="15" name="Rectangle 14"/>
          <p:cNvSpPr/>
          <p:nvPr/>
        </p:nvSpPr>
        <p:spPr bwMode="auto">
          <a:xfrm>
            <a:off x="2703443" y="2014330"/>
            <a:ext cx="1762540" cy="1285461"/>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Preamble</a:t>
            </a:r>
          </a:p>
        </p:txBody>
      </p:sp>
      <p:sp>
        <p:nvSpPr>
          <p:cNvPr id="16" name="Rectangle 15"/>
          <p:cNvSpPr/>
          <p:nvPr/>
        </p:nvSpPr>
        <p:spPr bwMode="auto">
          <a:xfrm>
            <a:off x="4465982" y="2014330"/>
            <a:ext cx="861392" cy="1285461"/>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SFD</a:t>
            </a:r>
          </a:p>
        </p:txBody>
      </p:sp>
      <p:sp>
        <p:nvSpPr>
          <p:cNvPr id="17" name="Rectangle 16"/>
          <p:cNvSpPr/>
          <p:nvPr/>
        </p:nvSpPr>
        <p:spPr bwMode="auto">
          <a:xfrm>
            <a:off x="5327374" y="2014330"/>
            <a:ext cx="861392" cy="1285461"/>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PHR</a:t>
            </a:r>
          </a:p>
        </p:txBody>
      </p:sp>
      <p:sp>
        <p:nvSpPr>
          <p:cNvPr id="18" name="TextBox 17"/>
          <p:cNvSpPr txBox="1"/>
          <p:nvPr/>
        </p:nvSpPr>
        <p:spPr>
          <a:xfrm>
            <a:off x="3291387" y="3347256"/>
            <a:ext cx="750526" cy="523220"/>
          </a:xfrm>
          <a:prstGeom prst="rect">
            <a:avLst/>
          </a:prstGeom>
          <a:noFill/>
        </p:spPr>
        <p:txBody>
          <a:bodyPr wrap="none" rtlCol="0">
            <a:spAutoFit/>
          </a:bodyPr>
          <a:lstStyle/>
          <a:p>
            <a:pPr algn="ctr"/>
            <a:r>
              <a:rPr lang="en-US" sz="1400" b="1" dirty="0" smtClean="0">
                <a:latin typeface="+mn-lt"/>
              </a:rPr>
              <a:t>32</a:t>
            </a:r>
          </a:p>
          <a:p>
            <a:pPr algn="ctr"/>
            <a:r>
              <a:rPr lang="en-US" sz="1400" b="1" dirty="0" smtClean="0">
                <a:latin typeface="+mn-lt"/>
              </a:rPr>
              <a:t>pulses</a:t>
            </a:r>
            <a:endParaRPr lang="en-US" sz="1400" b="1" dirty="0">
              <a:latin typeface="+mn-lt"/>
            </a:endParaRPr>
          </a:p>
        </p:txBody>
      </p:sp>
      <p:sp>
        <p:nvSpPr>
          <p:cNvPr id="19" name="TextBox 18"/>
          <p:cNvSpPr txBox="1"/>
          <p:nvPr/>
        </p:nvSpPr>
        <p:spPr>
          <a:xfrm>
            <a:off x="4650794" y="3347256"/>
            <a:ext cx="502062" cy="523220"/>
          </a:xfrm>
          <a:prstGeom prst="rect">
            <a:avLst/>
          </a:prstGeom>
          <a:noFill/>
        </p:spPr>
        <p:txBody>
          <a:bodyPr wrap="none" rtlCol="0">
            <a:spAutoFit/>
          </a:bodyPr>
          <a:lstStyle/>
          <a:p>
            <a:pPr algn="ctr"/>
            <a:r>
              <a:rPr lang="en-US" sz="1400" b="1" dirty="0" smtClean="0">
                <a:latin typeface="+mn-lt"/>
              </a:rPr>
              <a:t>16</a:t>
            </a:r>
          </a:p>
          <a:p>
            <a:pPr algn="ctr"/>
            <a:r>
              <a:rPr lang="en-US" sz="1400" b="1" dirty="0" smtClean="0">
                <a:latin typeface="+mn-lt"/>
              </a:rPr>
              <a:t>bits</a:t>
            </a:r>
            <a:endParaRPr lang="en-US" sz="1400" b="1" dirty="0">
              <a:latin typeface="+mn-lt"/>
            </a:endParaRPr>
          </a:p>
        </p:txBody>
      </p:sp>
      <p:sp>
        <p:nvSpPr>
          <p:cNvPr id="20" name="TextBox 19"/>
          <p:cNvSpPr txBox="1"/>
          <p:nvPr/>
        </p:nvSpPr>
        <p:spPr>
          <a:xfrm>
            <a:off x="5506919" y="3347256"/>
            <a:ext cx="502062" cy="523220"/>
          </a:xfrm>
          <a:prstGeom prst="rect">
            <a:avLst/>
          </a:prstGeom>
          <a:noFill/>
        </p:spPr>
        <p:txBody>
          <a:bodyPr wrap="none" rtlCol="0">
            <a:spAutoFit/>
          </a:bodyPr>
          <a:lstStyle/>
          <a:p>
            <a:pPr algn="ctr"/>
            <a:r>
              <a:rPr lang="en-US" sz="1400" b="1" dirty="0" smtClean="0">
                <a:latin typeface="+mn-lt"/>
              </a:rPr>
              <a:t>19</a:t>
            </a:r>
          </a:p>
          <a:p>
            <a:pPr algn="ctr"/>
            <a:r>
              <a:rPr lang="en-US" sz="1400" b="1" dirty="0" smtClean="0">
                <a:latin typeface="+mn-lt"/>
              </a:rPr>
              <a:t>bits</a:t>
            </a:r>
            <a:endParaRPr lang="en-US" sz="1400" b="1" dirty="0">
              <a:latin typeface="+mn-lt"/>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UWB PHY – PHY Header Format</a:t>
            </a:r>
            <a:endParaRPr lang="en-US" dirty="0"/>
          </a:p>
        </p:txBody>
      </p:sp>
      <p:sp>
        <p:nvSpPr>
          <p:cNvPr id="14" name="Content Placeholder 13"/>
          <p:cNvSpPr>
            <a:spLocks noGrp="1"/>
          </p:cNvSpPr>
          <p:nvPr>
            <p:ph idx="1"/>
          </p:nvPr>
        </p:nvSpPr>
        <p:spPr>
          <a:xfrm>
            <a:off x="685800" y="4134678"/>
            <a:ext cx="7772400" cy="1961322"/>
          </a:xfrm>
        </p:spPr>
        <p:txBody>
          <a:bodyPr/>
          <a:lstStyle/>
          <a:p>
            <a:r>
              <a:rPr lang="en-US" dirty="0" smtClean="0"/>
              <a:t>Preamble contains all 1’s (pulses)</a:t>
            </a:r>
          </a:p>
          <a:p>
            <a:r>
              <a:rPr lang="en-US" dirty="0" smtClean="0"/>
              <a:t>Requirement is energy detect and coarse pulse alignment</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34</a:t>
            </a:fld>
            <a:endParaRPr lang="en-US"/>
          </a:p>
        </p:txBody>
      </p:sp>
      <p:sp>
        <p:nvSpPr>
          <p:cNvPr id="15" name="Rectangle 14"/>
          <p:cNvSpPr/>
          <p:nvPr/>
        </p:nvSpPr>
        <p:spPr bwMode="auto">
          <a:xfrm>
            <a:off x="2703443" y="2014330"/>
            <a:ext cx="1762540" cy="1285461"/>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Preamble</a:t>
            </a:r>
          </a:p>
        </p:txBody>
      </p:sp>
      <p:sp>
        <p:nvSpPr>
          <p:cNvPr id="16" name="Rectangle 15"/>
          <p:cNvSpPr/>
          <p:nvPr/>
        </p:nvSpPr>
        <p:spPr bwMode="auto">
          <a:xfrm>
            <a:off x="4465982" y="2014330"/>
            <a:ext cx="861392"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SFD</a:t>
            </a:r>
          </a:p>
        </p:txBody>
      </p:sp>
      <p:sp>
        <p:nvSpPr>
          <p:cNvPr id="17" name="Rectangle 16"/>
          <p:cNvSpPr/>
          <p:nvPr/>
        </p:nvSpPr>
        <p:spPr bwMode="auto">
          <a:xfrm>
            <a:off x="5327374" y="2014330"/>
            <a:ext cx="861392"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PHR</a:t>
            </a:r>
          </a:p>
        </p:txBody>
      </p:sp>
      <p:sp>
        <p:nvSpPr>
          <p:cNvPr id="18" name="TextBox 17"/>
          <p:cNvSpPr txBox="1"/>
          <p:nvPr/>
        </p:nvSpPr>
        <p:spPr>
          <a:xfrm>
            <a:off x="3291387" y="3347256"/>
            <a:ext cx="750526" cy="523220"/>
          </a:xfrm>
          <a:prstGeom prst="rect">
            <a:avLst/>
          </a:prstGeom>
          <a:noFill/>
        </p:spPr>
        <p:txBody>
          <a:bodyPr wrap="none" rtlCol="0">
            <a:spAutoFit/>
          </a:bodyPr>
          <a:lstStyle/>
          <a:p>
            <a:pPr algn="ctr"/>
            <a:r>
              <a:rPr lang="en-US" sz="1400" b="1" dirty="0" smtClean="0">
                <a:latin typeface="+mn-lt"/>
              </a:rPr>
              <a:t>32</a:t>
            </a:r>
          </a:p>
          <a:p>
            <a:pPr algn="ctr"/>
            <a:r>
              <a:rPr lang="en-US" sz="1400" b="1" dirty="0" smtClean="0">
                <a:latin typeface="+mn-lt"/>
              </a:rPr>
              <a:t>pulses</a:t>
            </a:r>
            <a:endParaRPr lang="en-US" sz="1400" b="1" dirty="0">
              <a:latin typeface="+mn-lt"/>
            </a:endParaRPr>
          </a:p>
        </p:txBody>
      </p:sp>
      <p:sp>
        <p:nvSpPr>
          <p:cNvPr id="19" name="TextBox 18"/>
          <p:cNvSpPr txBox="1"/>
          <p:nvPr/>
        </p:nvSpPr>
        <p:spPr>
          <a:xfrm>
            <a:off x="4650794" y="3347256"/>
            <a:ext cx="502062" cy="523220"/>
          </a:xfrm>
          <a:prstGeom prst="rect">
            <a:avLst/>
          </a:prstGeom>
          <a:noFill/>
        </p:spPr>
        <p:txBody>
          <a:bodyPr wrap="none" rtlCol="0">
            <a:spAutoFit/>
          </a:bodyPr>
          <a:lstStyle/>
          <a:p>
            <a:pPr algn="ctr"/>
            <a:r>
              <a:rPr lang="en-US" sz="1400" b="1" dirty="0" smtClean="0">
                <a:latin typeface="+mn-lt"/>
              </a:rPr>
              <a:t>16</a:t>
            </a:r>
          </a:p>
          <a:p>
            <a:pPr algn="ctr"/>
            <a:r>
              <a:rPr lang="en-US" sz="1400" b="1" dirty="0" smtClean="0">
                <a:latin typeface="+mn-lt"/>
              </a:rPr>
              <a:t>bits</a:t>
            </a:r>
            <a:endParaRPr lang="en-US" sz="1400" b="1" dirty="0">
              <a:latin typeface="+mn-lt"/>
            </a:endParaRPr>
          </a:p>
        </p:txBody>
      </p:sp>
      <p:sp>
        <p:nvSpPr>
          <p:cNvPr id="20" name="TextBox 19"/>
          <p:cNvSpPr txBox="1"/>
          <p:nvPr/>
        </p:nvSpPr>
        <p:spPr>
          <a:xfrm>
            <a:off x="5506919" y="3347256"/>
            <a:ext cx="502062" cy="523220"/>
          </a:xfrm>
          <a:prstGeom prst="rect">
            <a:avLst/>
          </a:prstGeom>
          <a:noFill/>
        </p:spPr>
        <p:txBody>
          <a:bodyPr wrap="none" rtlCol="0">
            <a:spAutoFit/>
          </a:bodyPr>
          <a:lstStyle/>
          <a:p>
            <a:pPr algn="ctr"/>
            <a:r>
              <a:rPr lang="en-US" sz="1400" b="1" dirty="0" smtClean="0">
                <a:latin typeface="+mn-lt"/>
              </a:rPr>
              <a:t>19</a:t>
            </a:r>
          </a:p>
          <a:p>
            <a:pPr algn="ctr"/>
            <a:r>
              <a:rPr lang="en-US" sz="1400" b="1" dirty="0" smtClean="0">
                <a:latin typeface="+mn-lt"/>
              </a:rPr>
              <a:t>bits</a:t>
            </a:r>
            <a:endParaRPr lang="en-US" sz="1400" b="1" dirty="0">
              <a:latin typeface="+mn-l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UWB PHY – SFD</a:t>
            </a:r>
            <a:endParaRPr lang="en-US" dirty="0"/>
          </a:p>
        </p:txBody>
      </p:sp>
      <p:sp>
        <p:nvSpPr>
          <p:cNvPr id="14" name="Content Placeholder 13"/>
          <p:cNvSpPr>
            <a:spLocks noGrp="1"/>
          </p:cNvSpPr>
          <p:nvPr>
            <p:ph idx="1"/>
          </p:nvPr>
        </p:nvSpPr>
        <p:spPr>
          <a:xfrm>
            <a:off x="461639" y="4134678"/>
            <a:ext cx="8398275" cy="1961322"/>
          </a:xfrm>
        </p:spPr>
        <p:txBody>
          <a:bodyPr/>
          <a:lstStyle/>
          <a:p>
            <a:r>
              <a:rPr lang="en-US" dirty="0" smtClean="0"/>
              <a:t>The SFD is the 16 bit sequence</a:t>
            </a:r>
          </a:p>
          <a:p>
            <a:pPr lvl="1">
              <a:buNone/>
            </a:pPr>
            <a:r>
              <a:rPr lang="en-US" dirty="0" smtClean="0"/>
              <a:t>			</a:t>
            </a:r>
            <a:r>
              <a:rPr lang="en-US" b="1" dirty="0" smtClean="0"/>
              <a:t>0001 0011 0101 1110</a:t>
            </a:r>
          </a:p>
          <a:p>
            <a:r>
              <a:rPr lang="en-US" dirty="0" smtClean="0"/>
              <a:t>Chosen to provide</a:t>
            </a:r>
          </a:p>
          <a:p>
            <a:pPr lvl="1"/>
            <a:r>
              <a:rPr lang="en-US" dirty="0" smtClean="0"/>
              <a:t>Robust alignment with up to 2 preamble/SFD bit errors</a:t>
            </a:r>
          </a:p>
          <a:p>
            <a:pPr lvl="1"/>
            <a:r>
              <a:rPr lang="en-US" dirty="0" smtClean="0"/>
              <a:t>8 pulses to function as primary LEI</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35</a:t>
            </a:fld>
            <a:endParaRPr lang="en-US"/>
          </a:p>
        </p:txBody>
      </p:sp>
      <p:sp>
        <p:nvSpPr>
          <p:cNvPr id="15" name="Rectangle 14"/>
          <p:cNvSpPr/>
          <p:nvPr/>
        </p:nvSpPr>
        <p:spPr bwMode="auto">
          <a:xfrm>
            <a:off x="2703443" y="2014330"/>
            <a:ext cx="1762540"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Preamble</a:t>
            </a:r>
          </a:p>
        </p:txBody>
      </p:sp>
      <p:sp>
        <p:nvSpPr>
          <p:cNvPr id="16" name="Rectangle 15"/>
          <p:cNvSpPr/>
          <p:nvPr/>
        </p:nvSpPr>
        <p:spPr bwMode="auto">
          <a:xfrm>
            <a:off x="4465982" y="2014330"/>
            <a:ext cx="861392" cy="1285461"/>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SFD</a:t>
            </a:r>
          </a:p>
        </p:txBody>
      </p:sp>
      <p:sp>
        <p:nvSpPr>
          <p:cNvPr id="17" name="Rectangle 16"/>
          <p:cNvSpPr/>
          <p:nvPr/>
        </p:nvSpPr>
        <p:spPr bwMode="auto">
          <a:xfrm>
            <a:off x="5327374" y="2014330"/>
            <a:ext cx="861392"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PHR</a:t>
            </a:r>
          </a:p>
        </p:txBody>
      </p:sp>
      <p:sp>
        <p:nvSpPr>
          <p:cNvPr id="18" name="TextBox 17"/>
          <p:cNvSpPr txBox="1"/>
          <p:nvPr/>
        </p:nvSpPr>
        <p:spPr>
          <a:xfrm>
            <a:off x="3291387" y="3347256"/>
            <a:ext cx="750526" cy="523220"/>
          </a:xfrm>
          <a:prstGeom prst="rect">
            <a:avLst/>
          </a:prstGeom>
          <a:noFill/>
        </p:spPr>
        <p:txBody>
          <a:bodyPr wrap="none" rtlCol="0">
            <a:spAutoFit/>
          </a:bodyPr>
          <a:lstStyle/>
          <a:p>
            <a:pPr algn="ctr"/>
            <a:r>
              <a:rPr lang="en-US" sz="1400" b="1" dirty="0" smtClean="0">
                <a:latin typeface="+mn-lt"/>
              </a:rPr>
              <a:t>32</a:t>
            </a:r>
          </a:p>
          <a:p>
            <a:pPr algn="ctr"/>
            <a:r>
              <a:rPr lang="en-US" sz="1400" b="1" dirty="0" smtClean="0">
                <a:latin typeface="+mn-lt"/>
              </a:rPr>
              <a:t>pulses</a:t>
            </a:r>
            <a:endParaRPr lang="en-US" sz="1400" b="1" dirty="0">
              <a:latin typeface="+mn-lt"/>
            </a:endParaRPr>
          </a:p>
        </p:txBody>
      </p:sp>
      <p:sp>
        <p:nvSpPr>
          <p:cNvPr id="19" name="TextBox 18"/>
          <p:cNvSpPr txBox="1"/>
          <p:nvPr/>
        </p:nvSpPr>
        <p:spPr>
          <a:xfrm>
            <a:off x="4650794" y="3347256"/>
            <a:ext cx="502062" cy="523220"/>
          </a:xfrm>
          <a:prstGeom prst="rect">
            <a:avLst/>
          </a:prstGeom>
          <a:noFill/>
        </p:spPr>
        <p:txBody>
          <a:bodyPr wrap="none" rtlCol="0">
            <a:spAutoFit/>
          </a:bodyPr>
          <a:lstStyle/>
          <a:p>
            <a:pPr algn="ctr"/>
            <a:r>
              <a:rPr lang="en-US" sz="1400" b="1" dirty="0" smtClean="0">
                <a:latin typeface="+mn-lt"/>
              </a:rPr>
              <a:t>16</a:t>
            </a:r>
          </a:p>
          <a:p>
            <a:pPr algn="ctr"/>
            <a:r>
              <a:rPr lang="en-US" sz="1400" b="1" dirty="0" smtClean="0">
                <a:latin typeface="+mn-lt"/>
              </a:rPr>
              <a:t>bits</a:t>
            </a:r>
            <a:endParaRPr lang="en-US" sz="1400" b="1" dirty="0">
              <a:latin typeface="+mn-lt"/>
            </a:endParaRPr>
          </a:p>
        </p:txBody>
      </p:sp>
      <p:sp>
        <p:nvSpPr>
          <p:cNvPr id="20" name="TextBox 19"/>
          <p:cNvSpPr txBox="1"/>
          <p:nvPr/>
        </p:nvSpPr>
        <p:spPr>
          <a:xfrm>
            <a:off x="5506919" y="3347256"/>
            <a:ext cx="502062" cy="523220"/>
          </a:xfrm>
          <a:prstGeom prst="rect">
            <a:avLst/>
          </a:prstGeom>
          <a:noFill/>
        </p:spPr>
        <p:txBody>
          <a:bodyPr wrap="none" rtlCol="0">
            <a:spAutoFit/>
          </a:bodyPr>
          <a:lstStyle/>
          <a:p>
            <a:pPr algn="ctr"/>
            <a:r>
              <a:rPr lang="en-US" sz="1400" b="1" dirty="0" smtClean="0">
                <a:latin typeface="+mn-lt"/>
              </a:rPr>
              <a:t>19</a:t>
            </a:r>
          </a:p>
          <a:p>
            <a:pPr algn="ctr"/>
            <a:r>
              <a:rPr lang="en-US" sz="1400" b="1" dirty="0" smtClean="0">
                <a:latin typeface="+mn-lt"/>
              </a:rPr>
              <a:t>bits</a:t>
            </a:r>
            <a:endParaRPr lang="en-US" sz="1400" b="1" dirty="0">
              <a:latin typeface="+mn-lt"/>
            </a:endParaRPr>
          </a:p>
        </p:txBody>
      </p:sp>
      <p:sp>
        <p:nvSpPr>
          <p:cNvPr id="13" name="Rectangle 12"/>
          <p:cNvSpPr/>
          <p:nvPr/>
        </p:nvSpPr>
        <p:spPr bwMode="auto">
          <a:xfrm>
            <a:off x="2286000" y="4678532"/>
            <a:ext cx="3147134" cy="38174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UWB PHY – PHR</a:t>
            </a:r>
            <a:endParaRPr lang="en-US" dirty="0"/>
          </a:p>
        </p:txBody>
      </p:sp>
      <p:sp>
        <p:nvSpPr>
          <p:cNvPr id="14" name="Content Placeholder 13"/>
          <p:cNvSpPr>
            <a:spLocks noGrp="1"/>
          </p:cNvSpPr>
          <p:nvPr>
            <p:ph idx="1"/>
          </p:nvPr>
        </p:nvSpPr>
        <p:spPr>
          <a:xfrm>
            <a:off x="685800" y="4134678"/>
            <a:ext cx="7772400" cy="1961322"/>
          </a:xfrm>
        </p:spPr>
        <p:txBody>
          <a:bodyPr/>
          <a:lstStyle/>
          <a:p>
            <a:r>
              <a:rPr lang="en-US" sz="2400" dirty="0" smtClean="0"/>
              <a:t>The PHR defines the frame length end error correction type for the remainder of the frame</a:t>
            </a:r>
          </a:p>
          <a:p>
            <a:r>
              <a:rPr lang="en-US" sz="2400" dirty="0" smtClean="0"/>
              <a:t>The PHR is itself encoded for robust reception</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36</a:t>
            </a:fld>
            <a:endParaRPr lang="en-US"/>
          </a:p>
        </p:txBody>
      </p:sp>
      <p:sp>
        <p:nvSpPr>
          <p:cNvPr id="15" name="Rectangle 14"/>
          <p:cNvSpPr/>
          <p:nvPr/>
        </p:nvSpPr>
        <p:spPr bwMode="auto">
          <a:xfrm>
            <a:off x="2703443" y="2014330"/>
            <a:ext cx="1762540"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Preamble</a:t>
            </a:r>
          </a:p>
        </p:txBody>
      </p:sp>
      <p:sp>
        <p:nvSpPr>
          <p:cNvPr id="16" name="Rectangle 15"/>
          <p:cNvSpPr/>
          <p:nvPr/>
        </p:nvSpPr>
        <p:spPr bwMode="auto">
          <a:xfrm>
            <a:off x="4465982" y="2014330"/>
            <a:ext cx="861392"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SFD</a:t>
            </a:r>
          </a:p>
        </p:txBody>
      </p:sp>
      <p:sp>
        <p:nvSpPr>
          <p:cNvPr id="17" name="Rectangle 16"/>
          <p:cNvSpPr/>
          <p:nvPr/>
        </p:nvSpPr>
        <p:spPr bwMode="auto">
          <a:xfrm>
            <a:off x="5327374" y="2014330"/>
            <a:ext cx="861392" cy="1285461"/>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PHR</a:t>
            </a:r>
          </a:p>
        </p:txBody>
      </p:sp>
      <p:sp>
        <p:nvSpPr>
          <p:cNvPr id="18" name="TextBox 17"/>
          <p:cNvSpPr txBox="1"/>
          <p:nvPr/>
        </p:nvSpPr>
        <p:spPr>
          <a:xfrm>
            <a:off x="3291387" y="3347256"/>
            <a:ext cx="750526" cy="523220"/>
          </a:xfrm>
          <a:prstGeom prst="rect">
            <a:avLst/>
          </a:prstGeom>
          <a:noFill/>
        </p:spPr>
        <p:txBody>
          <a:bodyPr wrap="none" rtlCol="0">
            <a:spAutoFit/>
          </a:bodyPr>
          <a:lstStyle/>
          <a:p>
            <a:pPr algn="ctr"/>
            <a:r>
              <a:rPr lang="en-US" sz="1400" b="1" dirty="0" smtClean="0">
                <a:latin typeface="+mn-lt"/>
              </a:rPr>
              <a:t>32</a:t>
            </a:r>
          </a:p>
          <a:p>
            <a:pPr algn="ctr"/>
            <a:r>
              <a:rPr lang="en-US" sz="1400" b="1" dirty="0" smtClean="0">
                <a:latin typeface="+mn-lt"/>
              </a:rPr>
              <a:t>pulses</a:t>
            </a:r>
            <a:endParaRPr lang="en-US" sz="1400" b="1" dirty="0">
              <a:latin typeface="+mn-lt"/>
            </a:endParaRPr>
          </a:p>
        </p:txBody>
      </p:sp>
      <p:sp>
        <p:nvSpPr>
          <p:cNvPr id="19" name="TextBox 18"/>
          <p:cNvSpPr txBox="1"/>
          <p:nvPr/>
        </p:nvSpPr>
        <p:spPr>
          <a:xfrm>
            <a:off x="4650794" y="3347256"/>
            <a:ext cx="502062" cy="523220"/>
          </a:xfrm>
          <a:prstGeom prst="rect">
            <a:avLst/>
          </a:prstGeom>
          <a:noFill/>
        </p:spPr>
        <p:txBody>
          <a:bodyPr wrap="none" rtlCol="0">
            <a:spAutoFit/>
          </a:bodyPr>
          <a:lstStyle/>
          <a:p>
            <a:pPr algn="ctr"/>
            <a:r>
              <a:rPr lang="en-US" sz="1400" b="1" dirty="0" smtClean="0">
                <a:latin typeface="+mn-lt"/>
              </a:rPr>
              <a:t>13</a:t>
            </a:r>
          </a:p>
          <a:p>
            <a:pPr algn="ctr"/>
            <a:r>
              <a:rPr lang="en-US" sz="1400" b="1" dirty="0" smtClean="0">
                <a:latin typeface="+mn-lt"/>
              </a:rPr>
              <a:t>bits</a:t>
            </a:r>
            <a:endParaRPr lang="en-US" sz="1400" b="1" dirty="0">
              <a:latin typeface="+mn-lt"/>
            </a:endParaRPr>
          </a:p>
        </p:txBody>
      </p:sp>
      <p:sp>
        <p:nvSpPr>
          <p:cNvPr id="20" name="TextBox 19"/>
          <p:cNvSpPr txBox="1"/>
          <p:nvPr/>
        </p:nvSpPr>
        <p:spPr>
          <a:xfrm>
            <a:off x="5506919" y="3347256"/>
            <a:ext cx="502062" cy="523220"/>
          </a:xfrm>
          <a:prstGeom prst="rect">
            <a:avLst/>
          </a:prstGeom>
          <a:noFill/>
        </p:spPr>
        <p:txBody>
          <a:bodyPr wrap="none" rtlCol="0">
            <a:spAutoFit/>
          </a:bodyPr>
          <a:lstStyle/>
          <a:p>
            <a:pPr algn="ctr"/>
            <a:r>
              <a:rPr lang="en-US" sz="1400" b="1" dirty="0" smtClean="0">
                <a:latin typeface="+mn-lt"/>
              </a:rPr>
              <a:t>19</a:t>
            </a:r>
          </a:p>
          <a:p>
            <a:pPr algn="ctr"/>
            <a:r>
              <a:rPr lang="en-US" sz="1400" b="1" dirty="0" smtClean="0">
                <a:latin typeface="+mn-lt"/>
              </a:rPr>
              <a:t>bits</a:t>
            </a:r>
            <a:endParaRPr lang="en-US" sz="1400" b="1" dirty="0">
              <a:latin typeface="+mn-lt"/>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UWB PHY – PHR</a:t>
            </a:r>
            <a:endParaRPr lang="en-US" dirty="0"/>
          </a:p>
        </p:txBody>
      </p:sp>
      <p:sp>
        <p:nvSpPr>
          <p:cNvPr id="14" name="Content Placeholder 13"/>
          <p:cNvSpPr>
            <a:spLocks noGrp="1"/>
          </p:cNvSpPr>
          <p:nvPr>
            <p:ph idx="1"/>
          </p:nvPr>
        </p:nvSpPr>
        <p:spPr>
          <a:xfrm>
            <a:off x="685800" y="4134678"/>
            <a:ext cx="7772400" cy="1961322"/>
          </a:xfrm>
        </p:spPr>
        <p:txBody>
          <a:bodyPr/>
          <a:lstStyle/>
          <a:p>
            <a:r>
              <a:rPr lang="en-US" sz="2400" dirty="0" smtClean="0"/>
              <a:t>Frame length: number of bytes in rest of frame</a:t>
            </a:r>
          </a:p>
          <a:p>
            <a:r>
              <a:rPr lang="en-US" sz="2400" dirty="0" smtClean="0"/>
              <a:t>Encoding type: TBD. “0” denotes no encoding</a:t>
            </a:r>
          </a:p>
          <a:p>
            <a:r>
              <a:rPr lang="en-US" sz="2400" dirty="0" smtClean="0"/>
              <a:t>SECDED bits: (19,13) Hamming block code as defined in 802.15.4a</a:t>
            </a:r>
            <a:endParaRPr lang="en-US" sz="2400"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37</a:t>
            </a:fld>
            <a:endParaRPr lang="en-US"/>
          </a:p>
        </p:txBody>
      </p:sp>
      <p:sp>
        <p:nvSpPr>
          <p:cNvPr id="15" name="Rectangle 14"/>
          <p:cNvSpPr/>
          <p:nvPr/>
        </p:nvSpPr>
        <p:spPr bwMode="auto">
          <a:xfrm>
            <a:off x="2703443" y="2014330"/>
            <a:ext cx="1260000" cy="1285461"/>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16" name="Rectangle 15"/>
          <p:cNvSpPr/>
          <p:nvPr/>
        </p:nvSpPr>
        <p:spPr bwMode="auto">
          <a:xfrm>
            <a:off x="3963443" y="2014330"/>
            <a:ext cx="1260000" cy="1285461"/>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17" name="Rectangle 16"/>
          <p:cNvSpPr/>
          <p:nvPr/>
        </p:nvSpPr>
        <p:spPr bwMode="auto">
          <a:xfrm>
            <a:off x="5223443" y="2014330"/>
            <a:ext cx="1260000" cy="1285461"/>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18" name="TextBox 17"/>
          <p:cNvSpPr txBox="1"/>
          <p:nvPr/>
        </p:nvSpPr>
        <p:spPr>
          <a:xfrm>
            <a:off x="3137328" y="3347256"/>
            <a:ext cx="502061" cy="523220"/>
          </a:xfrm>
          <a:prstGeom prst="rect">
            <a:avLst/>
          </a:prstGeom>
          <a:noFill/>
        </p:spPr>
        <p:txBody>
          <a:bodyPr wrap="none" rtlCol="0">
            <a:spAutoFit/>
          </a:bodyPr>
          <a:lstStyle/>
          <a:p>
            <a:pPr algn="ctr"/>
            <a:r>
              <a:rPr lang="en-US" sz="1400" b="1" dirty="0" smtClean="0">
                <a:latin typeface="+mn-lt"/>
              </a:rPr>
              <a:t>8</a:t>
            </a:r>
          </a:p>
          <a:p>
            <a:pPr algn="ctr"/>
            <a:r>
              <a:rPr lang="en-US" sz="1400" b="1" dirty="0" smtClean="0">
                <a:latin typeface="+mn-lt"/>
              </a:rPr>
              <a:t>bits</a:t>
            </a:r>
            <a:endParaRPr lang="en-US" sz="1400" b="1" dirty="0">
              <a:latin typeface="+mn-lt"/>
            </a:endParaRPr>
          </a:p>
        </p:txBody>
      </p:sp>
      <p:sp>
        <p:nvSpPr>
          <p:cNvPr id="19" name="TextBox 18"/>
          <p:cNvSpPr txBox="1"/>
          <p:nvPr/>
        </p:nvSpPr>
        <p:spPr>
          <a:xfrm>
            <a:off x="4372502" y="334725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20" name="TextBox 19"/>
          <p:cNvSpPr txBox="1"/>
          <p:nvPr/>
        </p:nvSpPr>
        <p:spPr>
          <a:xfrm>
            <a:off x="5652691" y="334725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PHY – payload format Discussion</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Payload Types</a:t>
            </a:r>
            <a:endParaRPr lang="en-US" dirty="0"/>
          </a:p>
        </p:txBody>
      </p:sp>
      <p:sp>
        <p:nvSpPr>
          <p:cNvPr id="3" name="Content Placeholder 2"/>
          <p:cNvSpPr>
            <a:spLocks noGrp="1"/>
          </p:cNvSpPr>
          <p:nvPr>
            <p:ph idx="1"/>
          </p:nvPr>
        </p:nvSpPr>
        <p:spPr>
          <a:xfrm>
            <a:off x="685800" y="1716160"/>
            <a:ext cx="7772400" cy="4114800"/>
          </a:xfrm>
        </p:spPr>
        <p:txBody>
          <a:bodyPr/>
          <a:lstStyle/>
          <a:p>
            <a:r>
              <a:rPr lang="en-US" dirty="0" smtClean="0"/>
              <a:t>An RFID tag that meets the requirements will have several modes of operation:</a:t>
            </a:r>
          </a:p>
          <a:p>
            <a:pPr lvl="1"/>
            <a:r>
              <a:rPr lang="en-US" dirty="0" smtClean="0"/>
              <a:t>RFID:	 ID only</a:t>
            </a:r>
          </a:p>
          <a:p>
            <a:pPr lvl="1"/>
            <a:r>
              <a:rPr lang="en-US" dirty="0" smtClean="0"/>
              <a:t>RTLS:	 ID + special LEI (if required)</a:t>
            </a:r>
          </a:p>
          <a:p>
            <a:pPr lvl="1"/>
            <a:r>
              <a:rPr lang="en-US" dirty="0" smtClean="0"/>
              <a:t>Sensor:	 ID + payload + special LEI (if required)</a:t>
            </a:r>
          </a:p>
          <a:p>
            <a:pPr lvl="1"/>
            <a:r>
              <a:rPr lang="en-US" dirty="0" smtClean="0"/>
              <a:t>Etc.</a:t>
            </a:r>
          </a:p>
          <a:p>
            <a:r>
              <a:rPr lang="en-US" dirty="0" smtClean="0"/>
              <a:t>Therefore, multiple payload types must be defined</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IEEE 802 Five Criteria</a:t>
            </a:r>
            <a:endParaRPr lang="en-US" dirty="0"/>
          </a:p>
        </p:txBody>
      </p:sp>
      <p:sp>
        <p:nvSpPr>
          <p:cNvPr id="3" name="Content Placeholder 2"/>
          <p:cNvSpPr>
            <a:spLocks noGrp="1"/>
          </p:cNvSpPr>
          <p:nvPr>
            <p:ph idx="1"/>
          </p:nvPr>
        </p:nvSpPr>
        <p:spPr/>
        <p:txBody>
          <a:bodyPr/>
          <a:lstStyle/>
          <a:p>
            <a:r>
              <a:rPr lang="en-US" sz="3200" dirty="0" smtClean="0"/>
              <a:t>Distinct Identity</a:t>
            </a:r>
          </a:p>
          <a:p>
            <a:r>
              <a:rPr lang="en-US" sz="3200" dirty="0" smtClean="0"/>
              <a:t>Broad Market Potential</a:t>
            </a:r>
          </a:p>
          <a:p>
            <a:r>
              <a:rPr lang="en-US" sz="3200" dirty="0" smtClean="0"/>
              <a:t>Technical Feasibility</a:t>
            </a:r>
          </a:p>
          <a:p>
            <a:r>
              <a:rPr lang="en-US" sz="3200" dirty="0" smtClean="0"/>
              <a:t>Economic Feasibility</a:t>
            </a:r>
          </a:p>
          <a:p>
            <a:endParaRPr lang="en-US" sz="3200" dirty="0" smtClean="0"/>
          </a:p>
          <a:p>
            <a:r>
              <a:rPr lang="en-US" sz="3200" dirty="0" smtClean="0"/>
              <a:t>Compatibility</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Mandatory Blink Payload</a:t>
            </a:r>
            <a:endParaRPr lang="en-US" dirty="0"/>
          </a:p>
        </p:txBody>
      </p:sp>
      <p:sp>
        <p:nvSpPr>
          <p:cNvPr id="3" name="Content Placeholder 2"/>
          <p:cNvSpPr>
            <a:spLocks noGrp="1"/>
          </p:cNvSpPr>
          <p:nvPr>
            <p:ph idx="1"/>
          </p:nvPr>
        </p:nvSpPr>
        <p:spPr/>
        <p:txBody>
          <a:bodyPr/>
          <a:lstStyle/>
          <a:p>
            <a:r>
              <a:rPr lang="en-US" dirty="0" smtClean="0"/>
              <a:t>There is </a:t>
            </a:r>
            <a:r>
              <a:rPr lang="en-US" u="sng" dirty="0" smtClean="0"/>
              <a:t>no payload</a:t>
            </a:r>
            <a:r>
              <a:rPr lang="en-US" dirty="0" smtClean="0"/>
              <a:t> for the mandatory Blink frame</a:t>
            </a:r>
          </a:p>
          <a:p>
            <a:r>
              <a:rPr lang="en-US" dirty="0" smtClean="0"/>
              <a:t>This is the minimum length packet possible</a:t>
            </a:r>
          </a:p>
          <a:p>
            <a:pPr lvl="1"/>
            <a:r>
              <a:rPr lang="en-US" dirty="0" smtClean="0"/>
              <a:t>Preamble</a:t>
            </a:r>
          </a:p>
          <a:p>
            <a:pPr lvl="1"/>
            <a:r>
              <a:rPr lang="en-US" dirty="0" smtClean="0"/>
              <a:t>SFD</a:t>
            </a:r>
          </a:p>
          <a:p>
            <a:pPr lvl="1"/>
            <a:r>
              <a:rPr lang="en-US" dirty="0" smtClean="0"/>
              <a:t>PHR</a:t>
            </a:r>
          </a:p>
          <a:p>
            <a:pPr lvl="1"/>
            <a:r>
              <a:rPr lang="en-US" dirty="0" smtClean="0"/>
              <a:t>MHR</a:t>
            </a:r>
          </a:p>
          <a:p>
            <a:pPr lvl="1"/>
            <a:r>
              <a:rPr lang="en-US" dirty="0" smtClean="0"/>
              <a:t>FCS</a:t>
            </a:r>
          </a:p>
          <a:p>
            <a:r>
              <a:rPr lang="en-US" dirty="0" smtClean="0"/>
              <a:t>The SFD doubles as the LEI in this packet</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UWB PHY – Blink + Status Payload</a:t>
            </a:r>
            <a:endParaRPr lang="en-US" dirty="0"/>
          </a:p>
        </p:txBody>
      </p:sp>
      <p:sp>
        <p:nvSpPr>
          <p:cNvPr id="8" name="Content Placeholder 7"/>
          <p:cNvSpPr>
            <a:spLocks noGrp="1"/>
          </p:cNvSpPr>
          <p:nvPr>
            <p:ph idx="1"/>
          </p:nvPr>
        </p:nvSpPr>
        <p:spPr/>
        <p:txBody>
          <a:bodyPr/>
          <a:lstStyle/>
          <a:p>
            <a:r>
              <a:rPr lang="en-US" dirty="0" smtClean="0"/>
              <a:t>On receiving a beacon and/or mode change command over the 2.4 GHz link, the tag responds with a Status Packet</a:t>
            </a:r>
          </a:p>
          <a:p>
            <a:r>
              <a:rPr lang="en-US" dirty="0" smtClean="0"/>
              <a:t>The Status Packet includes</a:t>
            </a:r>
          </a:p>
          <a:p>
            <a:pPr lvl="1"/>
            <a:r>
              <a:rPr lang="en-US" dirty="0" smtClean="0"/>
              <a:t>Command read-back (to confirm mode changes or respond to mode queries)</a:t>
            </a:r>
          </a:p>
          <a:p>
            <a:pPr lvl="1"/>
            <a:r>
              <a:rPr lang="en-US" dirty="0" smtClean="0"/>
              <a:t>ACK status</a:t>
            </a:r>
          </a:p>
          <a:p>
            <a:pPr lvl="1"/>
            <a:r>
              <a:rPr lang="en-US" dirty="0" smtClean="0"/>
              <a:t>LQI data</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Location Enablers</a:t>
            </a:r>
            <a:endParaRPr lang="en-US" dirty="0"/>
          </a:p>
        </p:txBody>
      </p:sp>
      <p:sp>
        <p:nvSpPr>
          <p:cNvPr id="3" name="Content Placeholder 2"/>
          <p:cNvSpPr>
            <a:spLocks noGrp="1"/>
          </p:cNvSpPr>
          <p:nvPr>
            <p:ph idx="1"/>
          </p:nvPr>
        </p:nvSpPr>
        <p:spPr>
          <a:xfrm>
            <a:off x="619538" y="1875183"/>
            <a:ext cx="8299175" cy="4485860"/>
          </a:xfrm>
        </p:spPr>
        <p:txBody>
          <a:bodyPr/>
          <a:lstStyle/>
          <a:p>
            <a:r>
              <a:rPr lang="en-US" sz="2400" dirty="0" smtClean="0"/>
              <a:t>Location determination can be enabled in three different ways:</a:t>
            </a:r>
          </a:p>
          <a:p>
            <a:pPr lvl="1"/>
            <a:r>
              <a:rPr lang="en-US" sz="2000" dirty="0" smtClean="0"/>
              <a:t>Signal strength determination</a:t>
            </a:r>
          </a:p>
          <a:p>
            <a:pPr lvl="2"/>
            <a:r>
              <a:rPr lang="en-US" sz="1800" dirty="0" smtClean="0"/>
              <a:t>Doesn’t necessarily required a dedicated LEI</a:t>
            </a:r>
          </a:p>
          <a:p>
            <a:pPr lvl="1"/>
            <a:r>
              <a:rPr lang="en-US" sz="2000" dirty="0" smtClean="0"/>
              <a:t>Pulse timing measurement</a:t>
            </a:r>
          </a:p>
          <a:p>
            <a:pPr lvl="2"/>
            <a:r>
              <a:rPr lang="en-US" sz="1800" dirty="0" smtClean="0"/>
              <a:t>Doesn’t necessarily required a dedicated LEI</a:t>
            </a:r>
          </a:p>
          <a:p>
            <a:pPr lvl="1"/>
            <a:r>
              <a:rPr lang="en-US" sz="2000" dirty="0" smtClean="0"/>
              <a:t>Carrier phase measurement</a:t>
            </a:r>
          </a:p>
          <a:p>
            <a:pPr lvl="2"/>
            <a:r>
              <a:rPr lang="en-US" sz="1800" dirty="0" smtClean="0"/>
              <a:t>Requires a special LEI</a:t>
            </a:r>
          </a:p>
          <a:p>
            <a:r>
              <a:rPr lang="en-US" sz="2400" dirty="0" smtClean="0"/>
              <a:t>Coherent systems may also require special LEIs</a:t>
            </a:r>
          </a:p>
          <a:p>
            <a:r>
              <a:rPr lang="en-US" sz="2400" dirty="0" smtClean="0"/>
              <a:t>Therefore multiple LEIs should be supported in additional packet types</a:t>
            </a:r>
          </a:p>
          <a:p>
            <a:endParaRPr lang="en-US" sz="2400"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PHY – payload format Definition</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solidFill>
                  <a:schemeClr val="tx1"/>
                </a:solidFill>
              </a:rPr>
              <a:t>UWB PHY – Blink PPDU</a:t>
            </a:r>
            <a:endParaRPr lang="en-US" dirty="0">
              <a:solidFill>
                <a:schemeClr val="tx1"/>
              </a:solidFill>
            </a:endParaRPr>
          </a:p>
        </p:txBody>
      </p:sp>
      <p:sp>
        <p:nvSpPr>
          <p:cNvPr id="8" name="Content Placeholder 7"/>
          <p:cNvSpPr>
            <a:spLocks noGrp="1"/>
          </p:cNvSpPr>
          <p:nvPr>
            <p:ph idx="1"/>
          </p:nvPr>
        </p:nvSpPr>
        <p:spPr>
          <a:xfrm>
            <a:off x="685800" y="1777006"/>
            <a:ext cx="7772400" cy="593324"/>
          </a:xfrm>
        </p:spPr>
        <p:txBody>
          <a:bodyPr/>
          <a:lstStyle/>
          <a:p>
            <a:pPr algn="ctr">
              <a:buNone/>
            </a:pPr>
            <a:r>
              <a:rPr lang="en-US" sz="2400" dirty="0" smtClean="0"/>
              <a:t>The Blink PPDU contains </a:t>
            </a:r>
            <a:r>
              <a:rPr lang="en-US" sz="2400" u="sng" dirty="0" smtClean="0"/>
              <a:t>no additional payload</a:t>
            </a:r>
            <a:endParaRPr lang="en-US" sz="2400" u="sng"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44</a:t>
            </a:fld>
            <a:endParaRPr lang="en-US"/>
          </a:p>
        </p:txBody>
      </p:sp>
      <p:sp>
        <p:nvSpPr>
          <p:cNvPr id="9" name="Rectangle 8"/>
          <p:cNvSpPr/>
          <p:nvPr/>
        </p:nvSpPr>
        <p:spPr bwMode="auto">
          <a:xfrm>
            <a:off x="2231403" y="2753870"/>
            <a:ext cx="1762540"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PHY Header</a:t>
            </a:r>
          </a:p>
        </p:txBody>
      </p:sp>
      <p:sp>
        <p:nvSpPr>
          <p:cNvPr id="10" name="Rectangle 9"/>
          <p:cNvSpPr/>
          <p:nvPr/>
        </p:nvSpPr>
        <p:spPr bwMode="auto">
          <a:xfrm>
            <a:off x="3993943" y="2753870"/>
            <a:ext cx="1762540"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MAC Header</a:t>
            </a:r>
          </a:p>
        </p:txBody>
      </p:sp>
      <p:sp>
        <p:nvSpPr>
          <p:cNvPr id="11" name="Rectangle 10"/>
          <p:cNvSpPr/>
          <p:nvPr/>
        </p:nvSpPr>
        <p:spPr bwMode="auto">
          <a:xfrm>
            <a:off x="5756483" y="2753870"/>
            <a:ext cx="743021"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FCS</a:t>
            </a:r>
          </a:p>
        </p:txBody>
      </p:sp>
      <p:sp>
        <p:nvSpPr>
          <p:cNvPr id="12" name="TextBox 11"/>
          <p:cNvSpPr txBox="1"/>
          <p:nvPr/>
        </p:nvSpPr>
        <p:spPr>
          <a:xfrm>
            <a:off x="2905350" y="4039331"/>
            <a:ext cx="502061" cy="523220"/>
          </a:xfrm>
          <a:prstGeom prst="rect">
            <a:avLst/>
          </a:prstGeom>
          <a:noFill/>
        </p:spPr>
        <p:txBody>
          <a:bodyPr wrap="none" rtlCol="0">
            <a:spAutoFit/>
          </a:bodyPr>
          <a:lstStyle/>
          <a:p>
            <a:pPr algn="ctr"/>
            <a:r>
              <a:rPr lang="en-US" sz="1400" b="1" dirty="0" smtClean="0">
                <a:latin typeface="+mn-lt"/>
              </a:rPr>
              <a:t>67</a:t>
            </a:r>
          </a:p>
          <a:p>
            <a:pPr algn="ctr"/>
            <a:r>
              <a:rPr lang="en-US" sz="1400" b="1" dirty="0" smtClean="0">
                <a:latin typeface="+mn-lt"/>
              </a:rPr>
              <a:t>bits</a:t>
            </a:r>
            <a:endParaRPr lang="en-US" sz="1400" b="1" dirty="0">
              <a:latin typeface="+mn-lt"/>
            </a:endParaRPr>
          </a:p>
        </p:txBody>
      </p:sp>
      <p:sp>
        <p:nvSpPr>
          <p:cNvPr id="13" name="TextBox 12"/>
          <p:cNvSpPr txBox="1"/>
          <p:nvPr/>
        </p:nvSpPr>
        <p:spPr>
          <a:xfrm>
            <a:off x="4624182" y="4039331"/>
            <a:ext cx="502061" cy="523220"/>
          </a:xfrm>
          <a:prstGeom prst="rect">
            <a:avLst/>
          </a:prstGeom>
          <a:noFill/>
        </p:spPr>
        <p:txBody>
          <a:bodyPr wrap="none" rtlCol="0">
            <a:spAutoFit/>
          </a:bodyPr>
          <a:lstStyle/>
          <a:p>
            <a:pPr algn="ctr"/>
            <a:r>
              <a:rPr lang="en-US" sz="1400" b="1" dirty="0" smtClean="0">
                <a:latin typeface="+mn-lt"/>
              </a:rPr>
              <a:t>104</a:t>
            </a:r>
          </a:p>
          <a:p>
            <a:pPr algn="ctr"/>
            <a:r>
              <a:rPr lang="en-US" sz="1400" b="1" dirty="0" smtClean="0">
                <a:latin typeface="+mn-lt"/>
              </a:rPr>
              <a:t>bits</a:t>
            </a:r>
            <a:endParaRPr lang="en-US" sz="1400" b="1" dirty="0">
              <a:latin typeface="+mn-lt"/>
            </a:endParaRPr>
          </a:p>
        </p:txBody>
      </p:sp>
      <p:sp>
        <p:nvSpPr>
          <p:cNvPr id="14" name="TextBox 13"/>
          <p:cNvSpPr txBox="1"/>
          <p:nvPr/>
        </p:nvSpPr>
        <p:spPr>
          <a:xfrm>
            <a:off x="5889861" y="4039331"/>
            <a:ext cx="502061" cy="523220"/>
          </a:xfrm>
          <a:prstGeom prst="rect">
            <a:avLst/>
          </a:prstGeom>
          <a:noFill/>
        </p:spPr>
        <p:txBody>
          <a:bodyPr wrap="none" rtlCol="0">
            <a:spAutoFit/>
          </a:bodyPr>
          <a:lstStyle/>
          <a:p>
            <a:pPr algn="ctr"/>
            <a:r>
              <a:rPr lang="en-US" sz="1400" b="1" dirty="0" smtClean="0">
                <a:latin typeface="+mn-lt"/>
              </a:rPr>
              <a:t>16</a:t>
            </a:r>
          </a:p>
          <a:p>
            <a:pPr algn="ctr"/>
            <a:r>
              <a:rPr lang="en-US" sz="1400" b="1" dirty="0" smtClean="0">
                <a:latin typeface="+mn-lt"/>
              </a:rPr>
              <a:t>bits</a:t>
            </a:r>
            <a:endParaRPr lang="en-US" sz="1400" b="1" dirty="0">
              <a:latin typeface="+mn-lt"/>
            </a:endParaRPr>
          </a:p>
        </p:txBody>
      </p:sp>
      <p:sp>
        <p:nvSpPr>
          <p:cNvPr id="15" name="TextBox 14"/>
          <p:cNvSpPr txBox="1"/>
          <p:nvPr/>
        </p:nvSpPr>
        <p:spPr>
          <a:xfrm>
            <a:off x="2662689" y="4971493"/>
            <a:ext cx="4341793" cy="1450652"/>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eaLnBrk="1" hangingPunct="1">
              <a:spcBef>
                <a:spcPct val="20000"/>
              </a:spcBef>
            </a:pPr>
            <a:r>
              <a:rPr lang="en-US" sz="2000" dirty="0" smtClean="0">
                <a:latin typeface="+mn-lt"/>
              </a:rPr>
              <a:t>Packet Stats:</a:t>
            </a:r>
          </a:p>
          <a:p>
            <a:pPr marL="342900" indent="-342900" eaLnBrk="1" hangingPunct="1">
              <a:spcBef>
                <a:spcPct val="20000"/>
              </a:spcBef>
            </a:pPr>
            <a:r>
              <a:rPr lang="en-US" sz="2000" dirty="0" smtClean="0">
                <a:latin typeface="+mn-lt"/>
              </a:rPr>
              <a:t>	</a:t>
            </a:r>
            <a:r>
              <a:rPr lang="en-US" sz="1800" dirty="0" smtClean="0">
                <a:latin typeface="+mn-lt"/>
              </a:rPr>
              <a:t>Bits:		187</a:t>
            </a:r>
          </a:p>
          <a:p>
            <a:pPr marL="342900" indent="-342900" eaLnBrk="1" hangingPunct="1">
              <a:spcBef>
                <a:spcPct val="20000"/>
              </a:spcBef>
            </a:pPr>
            <a:r>
              <a:rPr lang="en-US" sz="1800" dirty="0" smtClean="0">
                <a:latin typeface="+mn-lt"/>
              </a:rPr>
              <a:t>	Duration:	93.5</a:t>
            </a:r>
            <a:r>
              <a:rPr lang="en-US" sz="1800" dirty="0" smtClean="0">
                <a:latin typeface="Symbol" pitchFamily="18" charset="2"/>
              </a:rPr>
              <a:t>m</a:t>
            </a:r>
            <a:r>
              <a:rPr lang="en-US" sz="1800" dirty="0" smtClean="0">
                <a:latin typeface="+mn-lt"/>
              </a:rPr>
              <a:t>s</a:t>
            </a:r>
          </a:p>
          <a:p>
            <a:pPr marL="342900" indent="-342900" eaLnBrk="1" hangingPunct="1">
              <a:spcBef>
                <a:spcPct val="20000"/>
              </a:spcBef>
            </a:pPr>
            <a:r>
              <a:rPr lang="en-US" sz="1800" dirty="0" smtClean="0">
                <a:latin typeface="+mn-lt"/>
              </a:rPr>
              <a:t>	Energy:	</a:t>
            </a:r>
            <a:r>
              <a:rPr lang="en-US" sz="1800" i="1" dirty="0" smtClean="0">
                <a:latin typeface="+mn-lt"/>
              </a:rPr>
              <a:t>To be completed</a:t>
            </a:r>
            <a:endParaRPr lang="en-US" sz="2000" i="1" dirty="0" smtClean="0">
              <a:latin typeface="+mn-lt"/>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solidFill>
                  <a:schemeClr val="tx1"/>
                </a:solidFill>
              </a:rPr>
              <a:t>UWB PHY – Status PPDU</a:t>
            </a:r>
            <a:endParaRPr lang="en-US" dirty="0">
              <a:solidFill>
                <a:schemeClr val="tx1"/>
              </a:solidFill>
            </a:endParaRPr>
          </a:p>
        </p:txBody>
      </p:sp>
      <p:sp>
        <p:nvSpPr>
          <p:cNvPr id="8" name="Content Placeholder 7"/>
          <p:cNvSpPr>
            <a:spLocks noGrp="1"/>
          </p:cNvSpPr>
          <p:nvPr>
            <p:ph idx="1"/>
          </p:nvPr>
        </p:nvSpPr>
        <p:spPr>
          <a:xfrm>
            <a:off x="301841" y="1777006"/>
            <a:ext cx="8540318" cy="593324"/>
          </a:xfrm>
        </p:spPr>
        <p:txBody>
          <a:bodyPr/>
          <a:lstStyle/>
          <a:p>
            <a:pPr algn="ctr">
              <a:buNone/>
            </a:pPr>
            <a:r>
              <a:rPr lang="en-US" sz="2400" dirty="0" smtClean="0"/>
              <a:t>The Status PPDU contains </a:t>
            </a:r>
            <a:r>
              <a:rPr lang="en-US" sz="2400" u="sng" dirty="0" smtClean="0"/>
              <a:t>additional ACK and LQI data</a:t>
            </a:r>
            <a:r>
              <a:rPr lang="en-US" sz="2400" dirty="0" smtClean="0"/>
              <a:t> and is only used by tags that include a 2.4 GHz downlink</a:t>
            </a:r>
            <a:endParaRPr lang="en-US" sz="2400"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45</a:t>
            </a:fld>
            <a:endParaRPr lang="en-US"/>
          </a:p>
        </p:txBody>
      </p:sp>
      <p:sp>
        <p:nvSpPr>
          <p:cNvPr id="9" name="Rectangle 8"/>
          <p:cNvSpPr/>
          <p:nvPr/>
        </p:nvSpPr>
        <p:spPr bwMode="auto">
          <a:xfrm>
            <a:off x="235800" y="2753870"/>
            <a:ext cx="900000"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PHY Header</a:t>
            </a:r>
          </a:p>
        </p:txBody>
      </p:sp>
      <p:sp>
        <p:nvSpPr>
          <p:cNvPr id="10" name="Rectangle 9"/>
          <p:cNvSpPr/>
          <p:nvPr/>
        </p:nvSpPr>
        <p:spPr bwMode="auto">
          <a:xfrm>
            <a:off x="1135800" y="2753870"/>
            <a:ext cx="900000"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MAC Header</a:t>
            </a:r>
          </a:p>
        </p:txBody>
      </p:sp>
      <p:sp>
        <p:nvSpPr>
          <p:cNvPr id="11" name="Rectangle 10"/>
          <p:cNvSpPr/>
          <p:nvPr/>
        </p:nvSpPr>
        <p:spPr bwMode="auto">
          <a:xfrm>
            <a:off x="8335800" y="2753870"/>
            <a:ext cx="635439"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FCS</a:t>
            </a:r>
          </a:p>
        </p:txBody>
      </p:sp>
      <p:sp>
        <p:nvSpPr>
          <p:cNvPr id="12" name="TextBox 11"/>
          <p:cNvSpPr txBox="1"/>
          <p:nvPr/>
        </p:nvSpPr>
        <p:spPr>
          <a:xfrm>
            <a:off x="434770" y="4039331"/>
            <a:ext cx="502061" cy="523220"/>
          </a:xfrm>
          <a:prstGeom prst="rect">
            <a:avLst/>
          </a:prstGeom>
          <a:noFill/>
        </p:spPr>
        <p:txBody>
          <a:bodyPr wrap="none" rtlCol="0">
            <a:spAutoFit/>
          </a:bodyPr>
          <a:lstStyle/>
          <a:p>
            <a:pPr algn="ctr"/>
            <a:r>
              <a:rPr lang="en-US" sz="1400" b="1" dirty="0" smtClean="0">
                <a:latin typeface="+mn-lt"/>
              </a:rPr>
              <a:t>67</a:t>
            </a:r>
          </a:p>
          <a:p>
            <a:pPr algn="ctr"/>
            <a:r>
              <a:rPr lang="en-US" sz="1400" b="1" dirty="0" smtClean="0">
                <a:latin typeface="+mn-lt"/>
              </a:rPr>
              <a:t>bits</a:t>
            </a:r>
            <a:endParaRPr lang="en-US" sz="1400" b="1" dirty="0">
              <a:latin typeface="+mn-lt"/>
            </a:endParaRPr>
          </a:p>
        </p:txBody>
      </p:sp>
      <p:sp>
        <p:nvSpPr>
          <p:cNvPr id="13" name="TextBox 12"/>
          <p:cNvSpPr txBox="1"/>
          <p:nvPr/>
        </p:nvSpPr>
        <p:spPr>
          <a:xfrm>
            <a:off x="1334770" y="4039331"/>
            <a:ext cx="502061" cy="523220"/>
          </a:xfrm>
          <a:prstGeom prst="rect">
            <a:avLst/>
          </a:prstGeom>
          <a:noFill/>
        </p:spPr>
        <p:txBody>
          <a:bodyPr wrap="none" rtlCol="0">
            <a:spAutoFit/>
          </a:bodyPr>
          <a:lstStyle/>
          <a:p>
            <a:pPr algn="ctr"/>
            <a:r>
              <a:rPr lang="en-US" sz="1400" b="1" dirty="0" smtClean="0">
                <a:latin typeface="+mn-lt"/>
              </a:rPr>
              <a:t>104</a:t>
            </a:r>
          </a:p>
          <a:p>
            <a:pPr algn="ctr"/>
            <a:r>
              <a:rPr lang="en-US" sz="1400" b="1" dirty="0" smtClean="0">
                <a:latin typeface="+mn-lt"/>
              </a:rPr>
              <a:t>bits</a:t>
            </a:r>
            <a:endParaRPr lang="en-US" sz="1400" b="1" dirty="0">
              <a:latin typeface="+mn-lt"/>
            </a:endParaRPr>
          </a:p>
        </p:txBody>
      </p:sp>
      <p:sp>
        <p:nvSpPr>
          <p:cNvPr id="14" name="TextBox 13"/>
          <p:cNvSpPr txBox="1"/>
          <p:nvPr/>
        </p:nvSpPr>
        <p:spPr>
          <a:xfrm>
            <a:off x="8402489" y="4039331"/>
            <a:ext cx="502061" cy="523220"/>
          </a:xfrm>
          <a:prstGeom prst="rect">
            <a:avLst/>
          </a:prstGeom>
          <a:noFill/>
        </p:spPr>
        <p:txBody>
          <a:bodyPr wrap="none" rtlCol="0">
            <a:spAutoFit/>
          </a:bodyPr>
          <a:lstStyle/>
          <a:p>
            <a:pPr algn="ctr"/>
            <a:r>
              <a:rPr lang="en-US" sz="1400" b="1" dirty="0" smtClean="0">
                <a:latin typeface="+mn-lt"/>
              </a:rPr>
              <a:t>16</a:t>
            </a:r>
          </a:p>
          <a:p>
            <a:pPr algn="ctr"/>
            <a:r>
              <a:rPr lang="en-US" sz="1400" b="1" dirty="0" smtClean="0">
                <a:latin typeface="+mn-lt"/>
              </a:rPr>
              <a:t>bits</a:t>
            </a:r>
            <a:endParaRPr lang="en-US" sz="1400" b="1" dirty="0">
              <a:latin typeface="+mn-lt"/>
            </a:endParaRPr>
          </a:p>
        </p:txBody>
      </p:sp>
      <p:sp>
        <p:nvSpPr>
          <p:cNvPr id="15" name="TextBox 14"/>
          <p:cNvSpPr txBox="1"/>
          <p:nvPr/>
        </p:nvSpPr>
        <p:spPr>
          <a:xfrm>
            <a:off x="2662689" y="4971493"/>
            <a:ext cx="4208628" cy="1450652"/>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eaLnBrk="1" hangingPunct="1">
              <a:spcBef>
                <a:spcPct val="20000"/>
              </a:spcBef>
            </a:pPr>
            <a:r>
              <a:rPr lang="en-US" sz="2000" dirty="0" smtClean="0">
                <a:latin typeface="+mn-lt"/>
              </a:rPr>
              <a:t>Packet Stats:</a:t>
            </a:r>
          </a:p>
          <a:p>
            <a:pPr marL="342900" indent="-342900" eaLnBrk="1" hangingPunct="1">
              <a:spcBef>
                <a:spcPct val="20000"/>
              </a:spcBef>
            </a:pPr>
            <a:r>
              <a:rPr lang="en-US" sz="2000" dirty="0" smtClean="0">
                <a:latin typeface="+mn-lt"/>
              </a:rPr>
              <a:t>	</a:t>
            </a:r>
            <a:r>
              <a:rPr lang="en-US" sz="1800" dirty="0" smtClean="0">
                <a:latin typeface="+mn-lt"/>
              </a:rPr>
              <a:t>Bits:		267</a:t>
            </a:r>
          </a:p>
          <a:p>
            <a:pPr marL="342900" indent="-342900" eaLnBrk="1" hangingPunct="1">
              <a:spcBef>
                <a:spcPct val="20000"/>
              </a:spcBef>
            </a:pPr>
            <a:r>
              <a:rPr lang="en-US" sz="1800" dirty="0" smtClean="0">
                <a:latin typeface="+mn-lt"/>
              </a:rPr>
              <a:t>	Duration:	133.5</a:t>
            </a:r>
            <a:r>
              <a:rPr lang="en-US" sz="1800" dirty="0" smtClean="0">
                <a:latin typeface="Symbol" pitchFamily="18" charset="2"/>
              </a:rPr>
              <a:t>m</a:t>
            </a:r>
            <a:r>
              <a:rPr lang="en-US" sz="1800" dirty="0" smtClean="0">
                <a:latin typeface="+mn-lt"/>
              </a:rPr>
              <a:t>s</a:t>
            </a:r>
          </a:p>
          <a:p>
            <a:pPr marL="342900" indent="-342900" eaLnBrk="1" hangingPunct="1">
              <a:spcBef>
                <a:spcPct val="20000"/>
              </a:spcBef>
            </a:pPr>
            <a:r>
              <a:rPr lang="en-US" sz="1800" dirty="0" smtClean="0">
                <a:latin typeface="+mn-lt"/>
              </a:rPr>
              <a:t>	Energy:	</a:t>
            </a:r>
            <a:r>
              <a:rPr lang="en-US" sz="1800" i="1" dirty="0" smtClean="0">
                <a:latin typeface="+mn-lt"/>
              </a:rPr>
              <a:t>To be completed</a:t>
            </a:r>
            <a:endParaRPr lang="en-US" sz="2000" i="1" dirty="0" smtClean="0">
              <a:latin typeface="+mn-lt"/>
            </a:endParaRPr>
          </a:p>
        </p:txBody>
      </p:sp>
      <p:sp>
        <p:nvSpPr>
          <p:cNvPr id="16" name="Rectangle 15"/>
          <p:cNvSpPr/>
          <p:nvPr/>
        </p:nvSpPr>
        <p:spPr bwMode="auto">
          <a:xfrm>
            <a:off x="2035800" y="2753870"/>
            <a:ext cx="900000" cy="1285461"/>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Payload</a:t>
            </a:r>
            <a:endParaRPr lang="en-US" sz="1400" b="1" dirty="0" smtClean="0">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Type</a:t>
            </a:r>
          </a:p>
        </p:txBody>
      </p:sp>
      <p:sp>
        <p:nvSpPr>
          <p:cNvPr id="17" name="TextBox 16"/>
          <p:cNvSpPr txBox="1"/>
          <p:nvPr/>
        </p:nvSpPr>
        <p:spPr>
          <a:xfrm>
            <a:off x="2229960" y="4039331"/>
            <a:ext cx="511680" cy="523220"/>
          </a:xfrm>
          <a:prstGeom prst="rect">
            <a:avLst/>
          </a:prstGeom>
          <a:noFill/>
        </p:spPr>
        <p:txBody>
          <a:bodyPr wrap="none" rtlCol="0">
            <a:spAutoFit/>
          </a:bodyPr>
          <a:lstStyle/>
          <a:p>
            <a:pPr algn="ctr"/>
            <a:r>
              <a:rPr lang="en-US" sz="1400" b="1" dirty="0" smtClean="0">
                <a:latin typeface="+mn-lt"/>
              </a:rPr>
              <a:t>8</a:t>
            </a:r>
          </a:p>
          <a:p>
            <a:pPr algn="ctr"/>
            <a:r>
              <a:rPr lang="en-US" sz="1400" b="1" dirty="0" smtClean="0">
                <a:latin typeface="+mn-lt"/>
              </a:rPr>
              <a:t>bits</a:t>
            </a:r>
            <a:endParaRPr lang="en-US" sz="1400" b="1" dirty="0">
              <a:latin typeface="+mn-lt"/>
            </a:endParaRPr>
          </a:p>
        </p:txBody>
      </p:sp>
      <p:sp>
        <p:nvSpPr>
          <p:cNvPr id="26" name="Rectangle 25"/>
          <p:cNvSpPr/>
          <p:nvPr/>
        </p:nvSpPr>
        <p:spPr bwMode="auto">
          <a:xfrm>
            <a:off x="2935800" y="2753870"/>
            <a:ext cx="900000" cy="1285461"/>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mn-lt"/>
              </a:rPr>
              <a:t>Param</a:t>
            </a:r>
            <a:endParaRPr kumimoji="0" lang="en-US" sz="1400" b="1"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Index</a:t>
            </a:r>
            <a:endParaRPr kumimoji="0" lang="en-US" sz="1400" b="1" i="0" u="none" strike="noStrike" cap="none" normalizeH="0" baseline="0" dirty="0" smtClean="0">
              <a:ln>
                <a:noFill/>
              </a:ln>
              <a:solidFill>
                <a:schemeClr val="tx1"/>
              </a:solidFill>
              <a:effectLst/>
              <a:latin typeface="+mn-lt"/>
            </a:endParaRPr>
          </a:p>
        </p:txBody>
      </p:sp>
      <p:sp>
        <p:nvSpPr>
          <p:cNvPr id="27" name="TextBox 26"/>
          <p:cNvSpPr txBox="1"/>
          <p:nvPr/>
        </p:nvSpPr>
        <p:spPr>
          <a:xfrm>
            <a:off x="3129960" y="4039331"/>
            <a:ext cx="511680" cy="523220"/>
          </a:xfrm>
          <a:prstGeom prst="rect">
            <a:avLst/>
          </a:prstGeom>
          <a:noFill/>
        </p:spPr>
        <p:txBody>
          <a:bodyPr wrap="none" rtlCol="0">
            <a:spAutoFit/>
          </a:bodyPr>
          <a:lstStyle/>
          <a:p>
            <a:pPr algn="ctr"/>
            <a:r>
              <a:rPr lang="en-US" sz="1400" b="1" dirty="0" smtClean="0">
                <a:latin typeface="+mn-lt"/>
              </a:rPr>
              <a:t>8</a:t>
            </a:r>
          </a:p>
          <a:p>
            <a:pPr algn="ctr"/>
            <a:r>
              <a:rPr lang="en-US" sz="1400" b="1" dirty="0" smtClean="0">
                <a:latin typeface="+mn-lt"/>
              </a:rPr>
              <a:t>bits</a:t>
            </a:r>
            <a:endParaRPr lang="en-US" sz="1400" b="1" dirty="0">
              <a:latin typeface="+mn-lt"/>
            </a:endParaRPr>
          </a:p>
        </p:txBody>
      </p:sp>
      <p:sp>
        <p:nvSpPr>
          <p:cNvPr id="28" name="Rectangle 27"/>
          <p:cNvSpPr/>
          <p:nvPr/>
        </p:nvSpPr>
        <p:spPr bwMode="auto">
          <a:xfrm>
            <a:off x="3835800" y="2753870"/>
            <a:ext cx="900000" cy="1285461"/>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mn-lt"/>
              </a:rPr>
              <a:t>Param</a:t>
            </a:r>
            <a:endParaRPr kumimoji="0" lang="en-US" sz="1400" b="1"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Value</a:t>
            </a:r>
            <a:endParaRPr kumimoji="0" lang="en-US" sz="1400" b="1" i="0" u="none" strike="noStrike" cap="none" normalizeH="0" baseline="0" dirty="0" smtClean="0">
              <a:ln>
                <a:noFill/>
              </a:ln>
              <a:solidFill>
                <a:schemeClr val="tx1"/>
              </a:solidFill>
              <a:effectLst/>
              <a:latin typeface="+mn-lt"/>
            </a:endParaRPr>
          </a:p>
        </p:txBody>
      </p:sp>
      <p:sp>
        <p:nvSpPr>
          <p:cNvPr id="29" name="TextBox 28"/>
          <p:cNvSpPr txBox="1"/>
          <p:nvPr/>
        </p:nvSpPr>
        <p:spPr>
          <a:xfrm>
            <a:off x="4029960" y="4039331"/>
            <a:ext cx="511680" cy="523220"/>
          </a:xfrm>
          <a:prstGeom prst="rect">
            <a:avLst/>
          </a:prstGeom>
          <a:noFill/>
        </p:spPr>
        <p:txBody>
          <a:bodyPr wrap="none" rtlCol="0">
            <a:spAutoFit/>
          </a:bodyPr>
          <a:lstStyle/>
          <a:p>
            <a:pPr algn="ctr"/>
            <a:r>
              <a:rPr lang="en-US" sz="1400" b="1" dirty="0" smtClean="0">
                <a:latin typeface="+mn-lt"/>
              </a:rPr>
              <a:t>16</a:t>
            </a:r>
          </a:p>
          <a:p>
            <a:pPr algn="ctr"/>
            <a:r>
              <a:rPr lang="en-US" sz="1400" b="1" dirty="0" smtClean="0">
                <a:latin typeface="+mn-lt"/>
              </a:rPr>
              <a:t>bits</a:t>
            </a:r>
            <a:endParaRPr lang="en-US" sz="1400" b="1" dirty="0">
              <a:latin typeface="+mn-lt"/>
            </a:endParaRPr>
          </a:p>
        </p:txBody>
      </p:sp>
      <p:sp>
        <p:nvSpPr>
          <p:cNvPr id="30" name="Rectangle 29"/>
          <p:cNvSpPr/>
          <p:nvPr/>
        </p:nvSpPr>
        <p:spPr bwMode="auto">
          <a:xfrm>
            <a:off x="4735800" y="2753870"/>
            <a:ext cx="900000" cy="1285461"/>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Battery</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Status</a:t>
            </a:r>
            <a:endParaRPr kumimoji="0" lang="en-US" sz="1400" b="1" i="0" u="none" strike="noStrike" cap="none" normalizeH="0" baseline="0" dirty="0" smtClean="0">
              <a:ln>
                <a:noFill/>
              </a:ln>
              <a:solidFill>
                <a:schemeClr val="tx1"/>
              </a:solidFill>
              <a:effectLst/>
              <a:latin typeface="+mn-lt"/>
            </a:endParaRPr>
          </a:p>
        </p:txBody>
      </p:sp>
      <p:sp>
        <p:nvSpPr>
          <p:cNvPr id="31" name="TextBox 30"/>
          <p:cNvSpPr txBox="1"/>
          <p:nvPr/>
        </p:nvSpPr>
        <p:spPr>
          <a:xfrm>
            <a:off x="4929960" y="4039331"/>
            <a:ext cx="511680" cy="523220"/>
          </a:xfrm>
          <a:prstGeom prst="rect">
            <a:avLst/>
          </a:prstGeom>
          <a:noFill/>
        </p:spPr>
        <p:txBody>
          <a:bodyPr wrap="none" rtlCol="0">
            <a:spAutoFit/>
          </a:bodyPr>
          <a:lstStyle/>
          <a:p>
            <a:pPr algn="ctr"/>
            <a:r>
              <a:rPr lang="en-US" sz="1400" b="1" dirty="0" smtClean="0">
                <a:latin typeface="+mn-lt"/>
              </a:rPr>
              <a:t>2</a:t>
            </a:r>
          </a:p>
          <a:p>
            <a:pPr algn="ctr"/>
            <a:r>
              <a:rPr lang="en-US" sz="1400" b="1" dirty="0" smtClean="0">
                <a:latin typeface="+mn-lt"/>
              </a:rPr>
              <a:t>bits</a:t>
            </a:r>
            <a:endParaRPr lang="en-US" sz="1400" b="1" dirty="0">
              <a:latin typeface="+mn-lt"/>
            </a:endParaRPr>
          </a:p>
        </p:txBody>
      </p:sp>
      <p:sp>
        <p:nvSpPr>
          <p:cNvPr id="32" name="Rectangle 31"/>
          <p:cNvSpPr/>
          <p:nvPr/>
        </p:nvSpPr>
        <p:spPr bwMode="auto">
          <a:xfrm>
            <a:off x="5635800" y="2753870"/>
            <a:ext cx="900000" cy="1285461"/>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mn-lt"/>
              </a:rPr>
              <a:t>Ack</a:t>
            </a:r>
            <a:endParaRPr kumimoji="0" lang="en-US" sz="1400" b="1"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Status</a:t>
            </a:r>
            <a:endParaRPr kumimoji="0" lang="en-US" sz="1400" b="1" i="0" u="none" strike="noStrike" cap="none" normalizeH="0" baseline="0" dirty="0" smtClean="0">
              <a:ln>
                <a:noFill/>
              </a:ln>
              <a:solidFill>
                <a:schemeClr val="tx1"/>
              </a:solidFill>
              <a:effectLst/>
              <a:latin typeface="+mn-lt"/>
            </a:endParaRPr>
          </a:p>
        </p:txBody>
      </p:sp>
      <p:sp>
        <p:nvSpPr>
          <p:cNvPr id="33" name="TextBox 32"/>
          <p:cNvSpPr txBox="1"/>
          <p:nvPr/>
        </p:nvSpPr>
        <p:spPr>
          <a:xfrm>
            <a:off x="5829960" y="4039331"/>
            <a:ext cx="511680" cy="523220"/>
          </a:xfrm>
          <a:prstGeom prst="rect">
            <a:avLst/>
          </a:prstGeom>
          <a:noFill/>
        </p:spPr>
        <p:txBody>
          <a:bodyPr wrap="none" rtlCol="0">
            <a:spAutoFit/>
          </a:bodyPr>
          <a:lstStyle/>
          <a:p>
            <a:pPr algn="ctr"/>
            <a:r>
              <a:rPr lang="en-US" sz="1400" b="1" dirty="0" smtClean="0">
                <a:latin typeface="+mn-lt"/>
              </a:rPr>
              <a:t>2</a:t>
            </a:r>
          </a:p>
          <a:p>
            <a:pPr algn="ctr"/>
            <a:r>
              <a:rPr lang="en-US" sz="1400" b="1" dirty="0" smtClean="0">
                <a:latin typeface="+mn-lt"/>
              </a:rPr>
              <a:t>bits</a:t>
            </a:r>
            <a:endParaRPr lang="en-US" sz="1400" b="1" dirty="0">
              <a:latin typeface="+mn-lt"/>
            </a:endParaRPr>
          </a:p>
        </p:txBody>
      </p:sp>
      <p:sp>
        <p:nvSpPr>
          <p:cNvPr id="34" name="Rectangle 33"/>
          <p:cNvSpPr/>
          <p:nvPr/>
        </p:nvSpPr>
        <p:spPr bwMode="auto">
          <a:xfrm>
            <a:off x="6535800" y="2753870"/>
            <a:ext cx="900000" cy="1285461"/>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36000" tIns="90000" rIns="3600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Reserved</a:t>
            </a:r>
          </a:p>
        </p:txBody>
      </p:sp>
      <p:sp>
        <p:nvSpPr>
          <p:cNvPr id="35" name="TextBox 34"/>
          <p:cNvSpPr txBox="1"/>
          <p:nvPr/>
        </p:nvSpPr>
        <p:spPr>
          <a:xfrm>
            <a:off x="6729960" y="4039331"/>
            <a:ext cx="511680" cy="523220"/>
          </a:xfrm>
          <a:prstGeom prst="rect">
            <a:avLst/>
          </a:prstGeom>
          <a:noFill/>
        </p:spPr>
        <p:txBody>
          <a:bodyPr wrap="none" rtlCol="0">
            <a:spAutoFit/>
          </a:bodyPr>
          <a:lstStyle/>
          <a:p>
            <a:pPr algn="ctr"/>
            <a:r>
              <a:rPr lang="en-US" sz="1400" b="1" dirty="0" smtClean="0">
                <a:latin typeface="+mn-lt"/>
              </a:rPr>
              <a:t>4</a:t>
            </a:r>
          </a:p>
          <a:p>
            <a:pPr algn="ctr"/>
            <a:r>
              <a:rPr lang="en-US" sz="1400" b="1" dirty="0" smtClean="0">
                <a:latin typeface="+mn-lt"/>
              </a:rPr>
              <a:t>bits</a:t>
            </a:r>
            <a:endParaRPr lang="en-US" sz="1400" b="1" dirty="0">
              <a:latin typeface="+mn-lt"/>
            </a:endParaRPr>
          </a:p>
        </p:txBody>
      </p:sp>
      <p:sp>
        <p:nvSpPr>
          <p:cNvPr id="36" name="Rectangle 35"/>
          <p:cNvSpPr/>
          <p:nvPr/>
        </p:nvSpPr>
        <p:spPr bwMode="auto">
          <a:xfrm>
            <a:off x="7435800" y="2753870"/>
            <a:ext cx="900000" cy="1285461"/>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RSSI</a:t>
            </a:r>
          </a:p>
        </p:txBody>
      </p:sp>
      <p:sp>
        <p:nvSpPr>
          <p:cNvPr id="37" name="TextBox 36"/>
          <p:cNvSpPr txBox="1"/>
          <p:nvPr/>
        </p:nvSpPr>
        <p:spPr>
          <a:xfrm>
            <a:off x="7629960" y="4039331"/>
            <a:ext cx="511680" cy="523220"/>
          </a:xfrm>
          <a:prstGeom prst="rect">
            <a:avLst/>
          </a:prstGeom>
          <a:noFill/>
        </p:spPr>
        <p:txBody>
          <a:bodyPr wrap="none" rtlCol="0">
            <a:spAutoFit/>
          </a:bodyPr>
          <a:lstStyle/>
          <a:p>
            <a:pPr algn="ctr"/>
            <a:r>
              <a:rPr lang="en-US" sz="1400" b="1" dirty="0" smtClean="0">
                <a:latin typeface="+mn-lt"/>
              </a:rPr>
              <a:t>8</a:t>
            </a:r>
          </a:p>
          <a:p>
            <a:pPr algn="ctr"/>
            <a:r>
              <a:rPr lang="en-US" sz="1400" b="1" dirty="0" smtClean="0">
                <a:latin typeface="+mn-lt"/>
              </a:rPr>
              <a:t>bits</a:t>
            </a:r>
            <a:endParaRPr lang="en-US" sz="1400" b="1" dirty="0">
              <a:latin typeface="+mn-lt"/>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Status PPDU</a:t>
            </a:r>
            <a:endParaRPr lang="en-US" dirty="0"/>
          </a:p>
        </p:txBody>
      </p:sp>
      <p:sp>
        <p:nvSpPr>
          <p:cNvPr id="3" name="Content Placeholder 2"/>
          <p:cNvSpPr>
            <a:spLocks noGrp="1"/>
          </p:cNvSpPr>
          <p:nvPr>
            <p:ph idx="1"/>
          </p:nvPr>
        </p:nvSpPr>
        <p:spPr>
          <a:xfrm>
            <a:off x="685800" y="3233530"/>
            <a:ext cx="7772400" cy="2862469"/>
          </a:xfrm>
        </p:spPr>
        <p:txBody>
          <a:bodyPr/>
          <a:lstStyle/>
          <a:p>
            <a:r>
              <a:rPr lang="en-US" dirty="0" smtClean="0"/>
              <a:t>Payload type</a:t>
            </a:r>
          </a:p>
          <a:p>
            <a:pPr lvl="1"/>
            <a:r>
              <a:rPr lang="en-US" dirty="0" smtClean="0"/>
              <a:t>8 bits</a:t>
            </a:r>
          </a:p>
          <a:p>
            <a:pPr lvl="1"/>
            <a:r>
              <a:rPr lang="en-US" dirty="0" smtClean="0"/>
              <a:t>Defines standard payload formats</a:t>
            </a:r>
          </a:p>
          <a:p>
            <a:pPr lvl="1"/>
            <a:r>
              <a:rPr lang="en-US" dirty="0" smtClean="0"/>
              <a:t>One format is this proposed status PPDU</a:t>
            </a:r>
          </a:p>
          <a:p>
            <a:pPr lvl="1"/>
            <a:r>
              <a:rPr lang="en-US" dirty="0" smtClean="0"/>
              <a:t>Others may included alternative LEIs etc.</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46</a:t>
            </a:fld>
            <a:endParaRPr lang="en-US"/>
          </a:p>
        </p:txBody>
      </p:sp>
      <p:sp>
        <p:nvSpPr>
          <p:cNvPr id="7" name="Rectangle 6"/>
          <p:cNvSpPr/>
          <p:nvPr/>
        </p:nvSpPr>
        <p:spPr bwMode="auto">
          <a:xfrm>
            <a:off x="1387020" y="1934818"/>
            <a:ext cx="900000" cy="858809"/>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Payload</a:t>
            </a:r>
            <a:endParaRPr lang="en-US" sz="1400" b="1" dirty="0" smtClean="0">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Type</a:t>
            </a:r>
          </a:p>
        </p:txBody>
      </p:sp>
      <p:sp>
        <p:nvSpPr>
          <p:cNvPr id="8" name="Rectangle 7"/>
          <p:cNvSpPr/>
          <p:nvPr/>
        </p:nvSpPr>
        <p:spPr bwMode="auto">
          <a:xfrm>
            <a:off x="22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mn-lt"/>
              </a:rPr>
              <a:t>Param</a:t>
            </a:r>
            <a:endParaRPr kumimoji="0" lang="en-US" sz="1400" b="1"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Index</a:t>
            </a:r>
            <a:endParaRPr kumimoji="0" lang="en-US" sz="14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31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mn-lt"/>
              </a:rPr>
              <a:t>Param</a:t>
            </a:r>
            <a:endParaRPr kumimoji="0" lang="en-US" sz="1400" b="1"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Value</a:t>
            </a:r>
            <a:endParaRPr kumimoji="0" lang="en-US" sz="1400" b="1" i="0" u="none" strike="noStrike" cap="none" normalizeH="0" baseline="0" dirty="0" smtClean="0">
              <a:ln>
                <a:noFill/>
              </a:ln>
              <a:solidFill>
                <a:schemeClr val="tx1"/>
              </a:solidFill>
              <a:effectLst/>
              <a:latin typeface="+mn-lt"/>
            </a:endParaRPr>
          </a:p>
        </p:txBody>
      </p:sp>
      <p:sp>
        <p:nvSpPr>
          <p:cNvPr id="10" name="Rectangle 9"/>
          <p:cNvSpPr/>
          <p:nvPr/>
        </p:nvSpPr>
        <p:spPr bwMode="auto">
          <a:xfrm>
            <a:off x="40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Battery</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Status</a:t>
            </a:r>
            <a:endParaRPr kumimoji="0" lang="en-US" sz="1400" b="1" i="0" u="none" strike="noStrike" cap="none" normalizeH="0" baseline="0" dirty="0" smtClean="0">
              <a:ln>
                <a:noFill/>
              </a:ln>
              <a:solidFill>
                <a:schemeClr val="tx1"/>
              </a:solidFill>
              <a:effectLst/>
              <a:latin typeface="+mn-lt"/>
            </a:endParaRPr>
          </a:p>
        </p:txBody>
      </p:sp>
      <p:sp>
        <p:nvSpPr>
          <p:cNvPr id="11" name="Rectangle 10"/>
          <p:cNvSpPr/>
          <p:nvPr/>
        </p:nvSpPr>
        <p:spPr bwMode="auto">
          <a:xfrm>
            <a:off x="49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mn-lt"/>
              </a:rPr>
              <a:t>Ack</a:t>
            </a:r>
            <a:endParaRPr kumimoji="0" lang="en-US" sz="1400" b="1"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Status</a:t>
            </a:r>
            <a:endParaRPr kumimoji="0" lang="en-US" sz="1400" b="1" i="0" u="none" strike="noStrike" cap="none" normalizeH="0" baseline="0" dirty="0" smtClean="0">
              <a:ln>
                <a:noFill/>
              </a:ln>
              <a:solidFill>
                <a:schemeClr val="tx1"/>
              </a:solidFill>
              <a:effectLst/>
              <a:latin typeface="+mn-lt"/>
            </a:endParaRPr>
          </a:p>
        </p:txBody>
      </p:sp>
      <p:sp>
        <p:nvSpPr>
          <p:cNvPr id="12" name="Rectangle 11"/>
          <p:cNvSpPr/>
          <p:nvPr/>
        </p:nvSpPr>
        <p:spPr bwMode="auto">
          <a:xfrm>
            <a:off x="58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36000" tIns="90000" rIns="3600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Reserved</a:t>
            </a:r>
          </a:p>
        </p:txBody>
      </p:sp>
      <p:sp>
        <p:nvSpPr>
          <p:cNvPr id="13" name="Rectangle 12"/>
          <p:cNvSpPr/>
          <p:nvPr/>
        </p:nvSpPr>
        <p:spPr bwMode="auto">
          <a:xfrm>
            <a:off x="67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RSSI</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Status PPDU</a:t>
            </a:r>
            <a:endParaRPr lang="en-US" dirty="0"/>
          </a:p>
        </p:txBody>
      </p:sp>
      <p:sp>
        <p:nvSpPr>
          <p:cNvPr id="3" name="Content Placeholder 2"/>
          <p:cNvSpPr>
            <a:spLocks noGrp="1"/>
          </p:cNvSpPr>
          <p:nvPr>
            <p:ph idx="1"/>
          </p:nvPr>
        </p:nvSpPr>
        <p:spPr>
          <a:xfrm>
            <a:off x="685800" y="3233530"/>
            <a:ext cx="7772400" cy="2862469"/>
          </a:xfrm>
        </p:spPr>
        <p:txBody>
          <a:bodyPr/>
          <a:lstStyle/>
          <a:p>
            <a:r>
              <a:rPr lang="en-US" dirty="0" smtClean="0"/>
              <a:t>Parameter Index</a:t>
            </a:r>
          </a:p>
          <a:p>
            <a:pPr lvl="1"/>
            <a:r>
              <a:rPr lang="en-US" dirty="0" smtClean="0"/>
              <a:t>8 bits</a:t>
            </a:r>
          </a:p>
          <a:p>
            <a:pPr lvl="1"/>
            <a:r>
              <a:rPr lang="en-US" dirty="0" smtClean="0"/>
              <a:t>Address of tag read/write parameter</a:t>
            </a:r>
          </a:p>
          <a:p>
            <a:pPr lvl="1"/>
            <a:r>
              <a:rPr lang="en-US" dirty="0" smtClean="0"/>
              <a:t>Used as</a:t>
            </a:r>
          </a:p>
          <a:p>
            <a:pPr lvl="2"/>
            <a:r>
              <a:rPr lang="en-US" dirty="0" smtClean="0"/>
              <a:t>ACK for parameter change</a:t>
            </a:r>
          </a:p>
          <a:p>
            <a:pPr lvl="2"/>
            <a:r>
              <a:rPr lang="en-US" dirty="0" smtClean="0"/>
              <a:t>Response to parameter value query</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47</a:t>
            </a:fld>
            <a:endParaRPr lang="en-US"/>
          </a:p>
        </p:txBody>
      </p:sp>
      <p:sp>
        <p:nvSpPr>
          <p:cNvPr id="7" name="Rectangle 6"/>
          <p:cNvSpPr/>
          <p:nvPr/>
        </p:nvSpPr>
        <p:spPr bwMode="auto">
          <a:xfrm>
            <a:off x="13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Payload</a:t>
            </a:r>
            <a:endParaRPr lang="en-US" sz="1400" b="1" dirty="0" smtClean="0">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Type</a:t>
            </a:r>
          </a:p>
        </p:txBody>
      </p:sp>
      <p:sp>
        <p:nvSpPr>
          <p:cNvPr id="8" name="Rectangle 7"/>
          <p:cNvSpPr/>
          <p:nvPr/>
        </p:nvSpPr>
        <p:spPr bwMode="auto">
          <a:xfrm>
            <a:off x="2287020" y="1934818"/>
            <a:ext cx="900000" cy="858809"/>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err="1" smtClean="0">
                <a:latin typeface="+mn-lt"/>
              </a:rPr>
              <a:t>Param</a:t>
            </a:r>
            <a:endParaRPr lang="en-US" sz="1400" b="1" dirty="0" smtClean="0">
              <a:latin typeface="+mn-lt"/>
            </a:endParaRPr>
          </a:p>
          <a:p>
            <a:pPr algn="ctr"/>
            <a:r>
              <a:rPr lang="en-US" sz="1400" b="1" dirty="0" smtClean="0">
                <a:latin typeface="+mn-lt"/>
              </a:rPr>
              <a:t>Index</a:t>
            </a:r>
          </a:p>
        </p:txBody>
      </p:sp>
      <p:sp>
        <p:nvSpPr>
          <p:cNvPr id="9" name="Rectangle 8"/>
          <p:cNvSpPr/>
          <p:nvPr/>
        </p:nvSpPr>
        <p:spPr bwMode="auto">
          <a:xfrm>
            <a:off x="31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mn-lt"/>
              </a:rPr>
              <a:t>Param</a:t>
            </a:r>
            <a:endParaRPr kumimoji="0" lang="en-US" sz="1400" b="1"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Value</a:t>
            </a:r>
            <a:endParaRPr kumimoji="0" lang="en-US" sz="1400" b="1" i="0" u="none" strike="noStrike" cap="none" normalizeH="0" baseline="0" dirty="0" smtClean="0">
              <a:ln>
                <a:noFill/>
              </a:ln>
              <a:solidFill>
                <a:schemeClr val="tx1"/>
              </a:solidFill>
              <a:effectLst/>
              <a:latin typeface="+mn-lt"/>
            </a:endParaRPr>
          </a:p>
        </p:txBody>
      </p:sp>
      <p:sp>
        <p:nvSpPr>
          <p:cNvPr id="10" name="Rectangle 9"/>
          <p:cNvSpPr/>
          <p:nvPr/>
        </p:nvSpPr>
        <p:spPr bwMode="auto">
          <a:xfrm>
            <a:off x="40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Battery</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Status</a:t>
            </a:r>
            <a:endParaRPr kumimoji="0" lang="en-US" sz="1400" b="1" i="0" u="none" strike="noStrike" cap="none" normalizeH="0" baseline="0" dirty="0" smtClean="0">
              <a:ln>
                <a:noFill/>
              </a:ln>
              <a:solidFill>
                <a:schemeClr val="tx1"/>
              </a:solidFill>
              <a:effectLst/>
              <a:latin typeface="+mn-lt"/>
            </a:endParaRPr>
          </a:p>
        </p:txBody>
      </p:sp>
      <p:sp>
        <p:nvSpPr>
          <p:cNvPr id="11" name="Rectangle 10"/>
          <p:cNvSpPr/>
          <p:nvPr/>
        </p:nvSpPr>
        <p:spPr bwMode="auto">
          <a:xfrm>
            <a:off x="49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mn-lt"/>
              </a:rPr>
              <a:t>Ack</a:t>
            </a:r>
            <a:endParaRPr kumimoji="0" lang="en-US" sz="1400" b="1"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Status</a:t>
            </a:r>
            <a:endParaRPr kumimoji="0" lang="en-US" sz="1400" b="1" i="0" u="none" strike="noStrike" cap="none" normalizeH="0" baseline="0" dirty="0" smtClean="0">
              <a:ln>
                <a:noFill/>
              </a:ln>
              <a:solidFill>
                <a:schemeClr val="tx1"/>
              </a:solidFill>
              <a:effectLst/>
              <a:latin typeface="+mn-lt"/>
            </a:endParaRPr>
          </a:p>
        </p:txBody>
      </p:sp>
      <p:sp>
        <p:nvSpPr>
          <p:cNvPr id="12" name="Rectangle 11"/>
          <p:cNvSpPr/>
          <p:nvPr/>
        </p:nvSpPr>
        <p:spPr bwMode="auto">
          <a:xfrm>
            <a:off x="58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36000" tIns="90000" rIns="3600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Reserved</a:t>
            </a:r>
          </a:p>
        </p:txBody>
      </p:sp>
      <p:sp>
        <p:nvSpPr>
          <p:cNvPr id="13" name="Rectangle 12"/>
          <p:cNvSpPr/>
          <p:nvPr/>
        </p:nvSpPr>
        <p:spPr bwMode="auto">
          <a:xfrm>
            <a:off x="67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RSSI</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Status PPDU</a:t>
            </a:r>
            <a:endParaRPr lang="en-US" dirty="0"/>
          </a:p>
        </p:txBody>
      </p:sp>
      <p:sp>
        <p:nvSpPr>
          <p:cNvPr id="3" name="Content Placeholder 2"/>
          <p:cNvSpPr>
            <a:spLocks noGrp="1"/>
          </p:cNvSpPr>
          <p:nvPr>
            <p:ph idx="1"/>
          </p:nvPr>
        </p:nvSpPr>
        <p:spPr>
          <a:xfrm>
            <a:off x="685800" y="3233530"/>
            <a:ext cx="7772400" cy="2862469"/>
          </a:xfrm>
        </p:spPr>
        <p:txBody>
          <a:bodyPr/>
          <a:lstStyle/>
          <a:p>
            <a:r>
              <a:rPr lang="en-US" dirty="0" smtClean="0"/>
              <a:t>Parameter Value</a:t>
            </a:r>
          </a:p>
          <a:p>
            <a:pPr lvl="1"/>
            <a:r>
              <a:rPr lang="en-US" dirty="0" smtClean="0"/>
              <a:t>16 bits</a:t>
            </a:r>
          </a:p>
          <a:p>
            <a:pPr lvl="1"/>
            <a:r>
              <a:rPr lang="en-US" dirty="0" smtClean="0"/>
              <a:t>Value of indexed parameter</a:t>
            </a:r>
          </a:p>
          <a:p>
            <a:pPr lvl="1"/>
            <a:r>
              <a:rPr lang="en-US" dirty="0" smtClean="0"/>
              <a:t>Used as</a:t>
            </a:r>
          </a:p>
          <a:p>
            <a:pPr lvl="2"/>
            <a:r>
              <a:rPr lang="en-US" dirty="0" smtClean="0"/>
              <a:t>ACK for parameter change</a:t>
            </a:r>
          </a:p>
          <a:p>
            <a:pPr lvl="2"/>
            <a:r>
              <a:rPr lang="en-US" dirty="0" smtClean="0"/>
              <a:t>Response to parameter value query</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48</a:t>
            </a:fld>
            <a:endParaRPr lang="en-US"/>
          </a:p>
        </p:txBody>
      </p:sp>
      <p:sp>
        <p:nvSpPr>
          <p:cNvPr id="7" name="Rectangle 6"/>
          <p:cNvSpPr/>
          <p:nvPr/>
        </p:nvSpPr>
        <p:spPr bwMode="auto">
          <a:xfrm>
            <a:off x="13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Payload</a:t>
            </a:r>
            <a:endParaRPr lang="en-US" sz="1400" b="1" dirty="0" smtClean="0">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Type</a:t>
            </a:r>
          </a:p>
        </p:txBody>
      </p:sp>
      <p:sp>
        <p:nvSpPr>
          <p:cNvPr id="8" name="Rectangle 7"/>
          <p:cNvSpPr/>
          <p:nvPr/>
        </p:nvSpPr>
        <p:spPr bwMode="auto">
          <a:xfrm>
            <a:off x="22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err="1" smtClean="0">
                <a:latin typeface="+mn-lt"/>
              </a:rPr>
              <a:t>Param</a:t>
            </a:r>
            <a:endParaRPr lang="en-US" sz="1400" b="1" dirty="0" smtClean="0">
              <a:latin typeface="+mn-lt"/>
            </a:endParaRPr>
          </a:p>
          <a:p>
            <a:pPr algn="ctr"/>
            <a:r>
              <a:rPr lang="en-US" sz="1400" b="1" dirty="0" smtClean="0">
                <a:latin typeface="+mn-lt"/>
              </a:rPr>
              <a:t>Index</a:t>
            </a:r>
          </a:p>
        </p:txBody>
      </p:sp>
      <p:sp>
        <p:nvSpPr>
          <p:cNvPr id="9" name="Rectangle 8"/>
          <p:cNvSpPr/>
          <p:nvPr/>
        </p:nvSpPr>
        <p:spPr bwMode="auto">
          <a:xfrm>
            <a:off x="3187020" y="1934818"/>
            <a:ext cx="900000" cy="858809"/>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400" b="1" dirty="0" err="1" smtClean="0">
                <a:latin typeface="+mn-lt"/>
              </a:rPr>
              <a:t>Param</a:t>
            </a:r>
            <a:endParaRPr lang="en-US" sz="1400" b="1" dirty="0" smtClean="0">
              <a:latin typeface="+mn-lt"/>
            </a:endParaRPr>
          </a:p>
          <a:p>
            <a:pPr marL="0" marR="0" indent="0" algn="ctr" defTabSz="914400" latinLnBrk="0">
              <a:lnSpc>
                <a:spcPct val="100000"/>
              </a:lnSpc>
              <a:buClrTx/>
              <a:buSzTx/>
              <a:buFontTx/>
              <a:buNone/>
              <a:tabLst/>
            </a:pPr>
            <a:r>
              <a:rPr lang="en-US" sz="1400" b="1" dirty="0" smtClean="0">
                <a:latin typeface="+mn-lt"/>
              </a:rPr>
              <a:t>Value</a:t>
            </a:r>
          </a:p>
        </p:txBody>
      </p:sp>
      <p:sp>
        <p:nvSpPr>
          <p:cNvPr id="10" name="Rectangle 9"/>
          <p:cNvSpPr/>
          <p:nvPr/>
        </p:nvSpPr>
        <p:spPr bwMode="auto">
          <a:xfrm>
            <a:off x="40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Battery</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Status</a:t>
            </a:r>
            <a:endParaRPr kumimoji="0" lang="en-US" sz="1400" b="1" i="0" u="none" strike="noStrike" cap="none" normalizeH="0" baseline="0" dirty="0" smtClean="0">
              <a:ln>
                <a:noFill/>
              </a:ln>
              <a:solidFill>
                <a:schemeClr val="tx1"/>
              </a:solidFill>
              <a:effectLst/>
              <a:latin typeface="+mn-lt"/>
            </a:endParaRPr>
          </a:p>
        </p:txBody>
      </p:sp>
      <p:sp>
        <p:nvSpPr>
          <p:cNvPr id="11" name="Rectangle 10"/>
          <p:cNvSpPr/>
          <p:nvPr/>
        </p:nvSpPr>
        <p:spPr bwMode="auto">
          <a:xfrm>
            <a:off x="49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mn-lt"/>
              </a:rPr>
              <a:t>Ack</a:t>
            </a:r>
            <a:endParaRPr kumimoji="0" lang="en-US" sz="1400" b="1"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Status</a:t>
            </a:r>
            <a:endParaRPr kumimoji="0" lang="en-US" sz="1400" b="1" i="0" u="none" strike="noStrike" cap="none" normalizeH="0" baseline="0" dirty="0" smtClean="0">
              <a:ln>
                <a:noFill/>
              </a:ln>
              <a:solidFill>
                <a:schemeClr val="tx1"/>
              </a:solidFill>
              <a:effectLst/>
              <a:latin typeface="+mn-lt"/>
            </a:endParaRPr>
          </a:p>
        </p:txBody>
      </p:sp>
      <p:sp>
        <p:nvSpPr>
          <p:cNvPr id="12" name="Rectangle 11"/>
          <p:cNvSpPr/>
          <p:nvPr/>
        </p:nvSpPr>
        <p:spPr bwMode="auto">
          <a:xfrm>
            <a:off x="58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36000" tIns="90000" rIns="3600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Reserved</a:t>
            </a:r>
          </a:p>
        </p:txBody>
      </p:sp>
      <p:sp>
        <p:nvSpPr>
          <p:cNvPr id="13" name="Rectangle 12"/>
          <p:cNvSpPr/>
          <p:nvPr/>
        </p:nvSpPr>
        <p:spPr bwMode="auto">
          <a:xfrm>
            <a:off x="67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RSSI</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Status PPDU</a:t>
            </a:r>
            <a:endParaRPr lang="en-US" dirty="0"/>
          </a:p>
        </p:txBody>
      </p:sp>
      <p:sp>
        <p:nvSpPr>
          <p:cNvPr id="3" name="Content Placeholder 2"/>
          <p:cNvSpPr>
            <a:spLocks noGrp="1"/>
          </p:cNvSpPr>
          <p:nvPr>
            <p:ph idx="1"/>
          </p:nvPr>
        </p:nvSpPr>
        <p:spPr>
          <a:xfrm>
            <a:off x="685800" y="3233530"/>
            <a:ext cx="7772400" cy="2862469"/>
          </a:xfrm>
        </p:spPr>
        <p:txBody>
          <a:bodyPr/>
          <a:lstStyle/>
          <a:p>
            <a:r>
              <a:rPr lang="en-US" dirty="0" smtClean="0"/>
              <a:t>Battery Status</a:t>
            </a:r>
          </a:p>
          <a:p>
            <a:pPr lvl="1"/>
            <a:r>
              <a:rPr lang="en-US" dirty="0" smtClean="0"/>
              <a:t>2 bits</a:t>
            </a:r>
          </a:p>
          <a:p>
            <a:pPr lvl="1"/>
            <a:r>
              <a:rPr lang="en-US" dirty="0" smtClean="0"/>
              <a:t>Indicates level of battery remaining (% capacity)</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49</a:t>
            </a:fld>
            <a:endParaRPr lang="en-US"/>
          </a:p>
        </p:txBody>
      </p:sp>
      <p:sp>
        <p:nvSpPr>
          <p:cNvPr id="7" name="Rectangle 6"/>
          <p:cNvSpPr/>
          <p:nvPr/>
        </p:nvSpPr>
        <p:spPr bwMode="auto">
          <a:xfrm>
            <a:off x="13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Payload</a:t>
            </a:r>
            <a:endParaRPr lang="en-US" sz="1400" b="1" dirty="0" smtClean="0">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Type</a:t>
            </a:r>
          </a:p>
        </p:txBody>
      </p:sp>
      <p:sp>
        <p:nvSpPr>
          <p:cNvPr id="8" name="Rectangle 7"/>
          <p:cNvSpPr/>
          <p:nvPr/>
        </p:nvSpPr>
        <p:spPr bwMode="auto">
          <a:xfrm>
            <a:off x="22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err="1" smtClean="0">
                <a:latin typeface="+mn-lt"/>
              </a:rPr>
              <a:t>Param</a:t>
            </a:r>
            <a:endParaRPr lang="en-US" sz="1400" b="1" dirty="0" smtClean="0">
              <a:latin typeface="+mn-lt"/>
            </a:endParaRPr>
          </a:p>
          <a:p>
            <a:pPr algn="ctr"/>
            <a:r>
              <a:rPr lang="en-US" sz="1400" b="1" dirty="0" smtClean="0">
                <a:latin typeface="+mn-lt"/>
              </a:rPr>
              <a:t>Index</a:t>
            </a:r>
          </a:p>
        </p:txBody>
      </p:sp>
      <p:sp>
        <p:nvSpPr>
          <p:cNvPr id="9" name="Rectangle 8"/>
          <p:cNvSpPr/>
          <p:nvPr/>
        </p:nvSpPr>
        <p:spPr bwMode="auto">
          <a:xfrm>
            <a:off x="31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400" b="1" dirty="0" err="1" smtClean="0">
                <a:latin typeface="+mn-lt"/>
              </a:rPr>
              <a:t>Param</a:t>
            </a:r>
            <a:endParaRPr lang="en-US" sz="1400" b="1" dirty="0" smtClean="0">
              <a:latin typeface="+mn-lt"/>
            </a:endParaRPr>
          </a:p>
          <a:p>
            <a:pPr marL="0" marR="0" indent="0" algn="ctr" defTabSz="914400" latinLnBrk="0">
              <a:lnSpc>
                <a:spcPct val="100000"/>
              </a:lnSpc>
              <a:buClrTx/>
              <a:buSzTx/>
              <a:buFontTx/>
              <a:buNone/>
              <a:tabLst/>
            </a:pPr>
            <a:r>
              <a:rPr lang="en-US" sz="1400" b="1" dirty="0" smtClean="0">
                <a:latin typeface="+mn-lt"/>
              </a:rPr>
              <a:t>Value</a:t>
            </a:r>
          </a:p>
        </p:txBody>
      </p:sp>
      <p:sp>
        <p:nvSpPr>
          <p:cNvPr id="10" name="Rectangle 9"/>
          <p:cNvSpPr/>
          <p:nvPr/>
        </p:nvSpPr>
        <p:spPr bwMode="auto">
          <a:xfrm>
            <a:off x="4087020" y="1934818"/>
            <a:ext cx="900000" cy="858809"/>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smtClean="0">
                <a:latin typeface="+mn-lt"/>
              </a:rPr>
              <a:t>Battery</a:t>
            </a:r>
          </a:p>
          <a:p>
            <a:pPr algn="ctr"/>
            <a:r>
              <a:rPr lang="en-US" sz="1400" b="1" dirty="0" smtClean="0">
                <a:latin typeface="+mn-lt"/>
              </a:rPr>
              <a:t>Status</a:t>
            </a:r>
          </a:p>
        </p:txBody>
      </p:sp>
      <p:sp>
        <p:nvSpPr>
          <p:cNvPr id="11" name="Rectangle 10"/>
          <p:cNvSpPr/>
          <p:nvPr/>
        </p:nvSpPr>
        <p:spPr bwMode="auto">
          <a:xfrm>
            <a:off x="49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mn-lt"/>
              </a:rPr>
              <a:t>Ack</a:t>
            </a:r>
            <a:endParaRPr kumimoji="0" lang="en-US" sz="1400" b="1"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Status</a:t>
            </a:r>
            <a:endParaRPr kumimoji="0" lang="en-US" sz="1400" b="1" i="0" u="none" strike="noStrike" cap="none" normalizeH="0" baseline="0" dirty="0" smtClean="0">
              <a:ln>
                <a:noFill/>
              </a:ln>
              <a:solidFill>
                <a:schemeClr val="tx1"/>
              </a:solidFill>
              <a:effectLst/>
              <a:latin typeface="+mn-lt"/>
            </a:endParaRPr>
          </a:p>
        </p:txBody>
      </p:sp>
      <p:sp>
        <p:nvSpPr>
          <p:cNvPr id="12" name="Rectangle 11"/>
          <p:cNvSpPr/>
          <p:nvPr/>
        </p:nvSpPr>
        <p:spPr bwMode="auto">
          <a:xfrm>
            <a:off x="58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36000" tIns="90000" rIns="3600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Reserved</a:t>
            </a:r>
          </a:p>
        </p:txBody>
      </p:sp>
      <p:sp>
        <p:nvSpPr>
          <p:cNvPr id="13" name="Rectangle 12"/>
          <p:cNvSpPr/>
          <p:nvPr/>
        </p:nvSpPr>
        <p:spPr bwMode="auto">
          <a:xfrm>
            <a:off x="67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RSSI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IEEE 802 Five Criteria</a:t>
            </a:r>
            <a:endParaRPr lang="en-US" dirty="0"/>
          </a:p>
        </p:txBody>
      </p:sp>
      <p:sp>
        <p:nvSpPr>
          <p:cNvPr id="3" name="Content Placeholder 2"/>
          <p:cNvSpPr>
            <a:spLocks noGrp="1"/>
          </p:cNvSpPr>
          <p:nvPr>
            <p:ph idx="1"/>
          </p:nvPr>
        </p:nvSpPr>
        <p:spPr/>
        <p:txBody>
          <a:bodyPr/>
          <a:lstStyle/>
          <a:p>
            <a:r>
              <a:rPr lang="en-US" sz="3200" dirty="0" smtClean="0"/>
              <a:t>Distinct Identity</a:t>
            </a:r>
          </a:p>
          <a:p>
            <a:r>
              <a:rPr lang="en-US" sz="3200" dirty="0" smtClean="0"/>
              <a:t>Broad Market Potential</a:t>
            </a:r>
          </a:p>
          <a:p>
            <a:r>
              <a:rPr lang="en-US" sz="3200" dirty="0" smtClean="0"/>
              <a:t>Technical Feasibility</a:t>
            </a:r>
          </a:p>
          <a:p>
            <a:r>
              <a:rPr lang="en-US" sz="3200" dirty="0" smtClean="0"/>
              <a:t>Economic Feasibility</a:t>
            </a:r>
          </a:p>
          <a:p>
            <a:endParaRPr lang="en-US" sz="3200" dirty="0" smtClean="0"/>
          </a:p>
          <a:p>
            <a:r>
              <a:rPr lang="en-US" sz="3200" dirty="0" smtClean="0"/>
              <a:t>Compatibility</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5</a:t>
            </a:fld>
            <a:endParaRPr lang="en-US"/>
          </a:p>
        </p:txBody>
      </p:sp>
      <p:sp>
        <p:nvSpPr>
          <p:cNvPr id="7" name="TextBox 6"/>
          <p:cNvSpPr txBox="1"/>
          <p:nvPr/>
        </p:nvSpPr>
        <p:spPr>
          <a:xfrm>
            <a:off x="1026349" y="1985255"/>
            <a:ext cx="5126724" cy="584775"/>
          </a:xfrm>
          <a:prstGeom prst="rect">
            <a:avLst/>
          </a:prstGeom>
          <a:solidFill>
            <a:schemeClr val="bg1"/>
          </a:solidFill>
        </p:spPr>
        <p:txBody>
          <a:bodyPr wrap="none" rtlCol="0">
            <a:spAutoFit/>
          </a:bodyPr>
          <a:lstStyle/>
          <a:p>
            <a:r>
              <a:rPr lang="en-US" sz="3200" dirty="0" smtClean="0">
                <a:latin typeface="+mn-lt"/>
              </a:rPr>
              <a:t>Does it do something new?</a:t>
            </a:r>
            <a:endParaRPr lang="en-US" sz="3200" dirty="0">
              <a:latin typeface="+mn-lt"/>
            </a:endParaRPr>
          </a:p>
        </p:txBody>
      </p:sp>
      <p:sp>
        <p:nvSpPr>
          <p:cNvPr id="8" name="TextBox 7"/>
          <p:cNvSpPr txBox="1"/>
          <p:nvPr/>
        </p:nvSpPr>
        <p:spPr>
          <a:xfrm>
            <a:off x="1026349" y="2572110"/>
            <a:ext cx="5468164" cy="584775"/>
          </a:xfrm>
          <a:prstGeom prst="rect">
            <a:avLst/>
          </a:prstGeom>
          <a:solidFill>
            <a:schemeClr val="bg1"/>
          </a:solidFill>
        </p:spPr>
        <p:txBody>
          <a:bodyPr wrap="none" rtlCol="0">
            <a:spAutoFit/>
          </a:bodyPr>
          <a:lstStyle/>
          <a:p>
            <a:r>
              <a:rPr lang="en-US" sz="3200" dirty="0" smtClean="0">
                <a:latin typeface="+mn-lt"/>
              </a:rPr>
              <a:t>Does it do something useful?</a:t>
            </a:r>
            <a:endParaRPr lang="en-US" sz="3200" dirty="0">
              <a:latin typeface="+mn-lt"/>
            </a:endParaRPr>
          </a:p>
        </p:txBody>
      </p:sp>
      <p:sp>
        <p:nvSpPr>
          <p:cNvPr id="9" name="TextBox 8"/>
          <p:cNvSpPr txBox="1"/>
          <p:nvPr/>
        </p:nvSpPr>
        <p:spPr>
          <a:xfrm>
            <a:off x="1026349" y="3158961"/>
            <a:ext cx="4102405" cy="584775"/>
          </a:xfrm>
          <a:prstGeom prst="rect">
            <a:avLst/>
          </a:prstGeom>
          <a:solidFill>
            <a:schemeClr val="bg1"/>
          </a:solidFill>
        </p:spPr>
        <p:txBody>
          <a:bodyPr wrap="none" rtlCol="0">
            <a:spAutoFit/>
          </a:bodyPr>
          <a:lstStyle/>
          <a:p>
            <a:r>
              <a:rPr lang="en-US" sz="3200" dirty="0" smtClean="0">
                <a:latin typeface="+mn-lt"/>
              </a:rPr>
              <a:t>Is it possible to build?</a:t>
            </a:r>
            <a:endParaRPr lang="en-US" sz="3200" dirty="0">
              <a:latin typeface="+mn-lt"/>
            </a:endParaRPr>
          </a:p>
        </p:txBody>
      </p:sp>
      <p:sp>
        <p:nvSpPr>
          <p:cNvPr id="10" name="TextBox 9"/>
          <p:cNvSpPr txBox="1"/>
          <p:nvPr/>
        </p:nvSpPr>
        <p:spPr>
          <a:xfrm>
            <a:off x="1026349" y="3745816"/>
            <a:ext cx="4011034" cy="584775"/>
          </a:xfrm>
          <a:prstGeom prst="rect">
            <a:avLst/>
          </a:prstGeom>
          <a:solidFill>
            <a:schemeClr val="bg1"/>
          </a:solidFill>
        </p:spPr>
        <p:txBody>
          <a:bodyPr wrap="none" rtlCol="0">
            <a:spAutoFit/>
          </a:bodyPr>
          <a:lstStyle/>
          <a:p>
            <a:r>
              <a:rPr lang="en-US" sz="3200" dirty="0" smtClean="0">
                <a:latin typeface="+mn-lt"/>
              </a:rPr>
              <a:t>Is it viable to build?   </a:t>
            </a:r>
            <a:endParaRPr lang="en-US" sz="3200" dirty="0">
              <a:latin typeface="+mn-lt"/>
            </a:endParaRPr>
          </a:p>
        </p:txBody>
      </p:sp>
      <p:sp>
        <p:nvSpPr>
          <p:cNvPr id="11" name="TextBox 10"/>
          <p:cNvSpPr txBox="1"/>
          <p:nvPr/>
        </p:nvSpPr>
        <p:spPr>
          <a:xfrm>
            <a:off x="1026349" y="4304978"/>
            <a:ext cx="4548617" cy="584775"/>
          </a:xfrm>
          <a:prstGeom prst="rect">
            <a:avLst/>
          </a:prstGeom>
          <a:solidFill>
            <a:schemeClr val="bg1"/>
          </a:solidFill>
        </p:spPr>
        <p:txBody>
          <a:bodyPr wrap="none" rtlCol="0">
            <a:spAutoFit/>
          </a:bodyPr>
          <a:lstStyle/>
          <a:p>
            <a:r>
              <a:rPr lang="en-US" sz="3200" dirty="0" smtClean="0">
                <a:latin typeface="+mn-lt"/>
              </a:rPr>
              <a:t>Is it affordable to buy?   </a:t>
            </a:r>
            <a:endParaRPr lang="en-US" sz="3200" dirty="0">
              <a:latin typeface="+mn-lt"/>
            </a:endParaRPr>
          </a:p>
        </p:txBody>
      </p:sp>
      <p:sp>
        <p:nvSpPr>
          <p:cNvPr id="12" name="TextBox 11"/>
          <p:cNvSpPr txBox="1"/>
          <p:nvPr/>
        </p:nvSpPr>
        <p:spPr>
          <a:xfrm>
            <a:off x="1026349" y="4905875"/>
            <a:ext cx="5811206" cy="584775"/>
          </a:xfrm>
          <a:prstGeom prst="rect">
            <a:avLst/>
          </a:prstGeom>
          <a:solidFill>
            <a:schemeClr val="bg1"/>
          </a:solidFill>
        </p:spPr>
        <p:txBody>
          <a:bodyPr wrap="none" rtlCol="0">
            <a:spAutoFit/>
          </a:bodyPr>
          <a:lstStyle/>
          <a:p>
            <a:r>
              <a:rPr lang="en-US" sz="3200" dirty="0" smtClean="0">
                <a:latin typeface="+mn-lt"/>
              </a:rPr>
              <a:t>Does it play well with others?   </a:t>
            </a:r>
            <a:endParaRPr lang="en-US" sz="3200" dirty="0">
              <a:latin typeface="+mn-lt"/>
            </a:endParaRPr>
          </a:p>
        </p:txBody>
      </p:sp>
      <p:grpSp>
        <p:nvGrpSpPr>
          <p:cNvPr id="17" name="Group 16"/>
          <p:cNvGrpSpPr/>
          <p:nvPr/>
        </p:nvGrpSpPr>
        <p:grpSpPr>
          <a:xfrm>
            <a:off x="6605512" y="1985255"/>
            <a:ext cx="2335126" cy="3461388"/>
            <a:chOff x="6605512" y="1985255"/>
            <a:chExt cx="2335126" cy="3461388"/>
          </a:xfrm>
        </p:grpSpPr>
        <p:sp>
          <p:nvSpPr>
            <p:cNvPr id="13" name="TextBox 12"/>
            <p:cNvSpPr txBox="1"/>
            <p:nvPr/>
          </p:nvSpPr>
          <p:spPr>
            <a:xfrm>
              <a:off x="6605512" y="1985255"/>
              <a:ext cx="1685077" cy="584775"/>
            </a:xfrm>
            <a:prstGeom prst="rect">
              <a:avLst/>
            </a:prstGeom>
            <a:solidFill>
              <a:schemeClr val="bg1"/>
            </a:solidFill>
          </p:spPr>
          <p:txBody>
            <a:bodyPr wrap="none" rtlCol="0">
              <a:spAutoFit/>
            </a:bodyPr>
            <a:lstStyle/>
            <a:p>
              <a:r>
                <a:rPr lang="en-US" sz="3200" dirty="0" smtClean="0">
                  <a:latin typeface="+mn-lt"/>
                  <a:sym typeface="Wingdings"/>
                </a:rPr>
                <a:t> - PAR</a:t>
              </a:r>
              <a:endParaRPr lang="en-US" sz="3200" dirty="0">
                <a:latin typeface="+mn-lt"/>
              </a:endParaRPr>
            </a:p>
          </p:txBody>
        </p:sp>
        <p:sp>
          <p:nvSpPr>
            <p:cNvPr id="14" name="TextBox 13"/>
            <p:cNvSpPr txBox="1"/>
            <p:nvPr/>
          </p:nvSpPr>
          <p:spPr>
            <a:xfrm>
              <a:off x="6605512" y="2581602"/>
              <a:ext cx="1668855" cy="584775"/>
            </a:xfrm>
            <a:prstGeom prst="rect">
              <a:avLst/>
            </a:prstGeom>
            <a:solidFill>
              <a:schemeClr val="bg1"/>
            </a:solidFill>
          </p:spPr>
          <p:txBody>
            <a:bodyPr wrap="none" rtlCol="0">
              <a:spAutoFit/>
            </a:bodyPr>
            <a:lstStyle/>
            <a:p>
              <a:r>
                <a:rPr lang="en-US" sz="3200" dirty="0" smtClean="0">
                  <a:latin typeface="+mn-lt"/>
                  <a:sym typeface="Wingdings"/>
                </a:rPr>
                <a:t> - CFA</a:t>
              </a:r>
              <a:endParaRPr lang="en-US" sz="3200" dirty="0">
                <a:latin typeface="+mn-lt"/>
              </a:endParaRPr>
            </a:p>
          </p:txBody>
        </p:sp>
        <p:sp>
          <p:nvSpPr>
            <p:cNvPr id="15" name="Right Brace 14"/>
            <p:cNvSpPr/>
            <p:nvPr/>
          </p:nvSpPr>
          <p:spPr bwMode="auto">
            <a:xfrm>
              <a:off x="6732102" y="3233530"/>
              <a:ext cx="397565" cy="2213113"/>
            </a:xfrm>
            <a:prstGeom prst="rightBrace">
              <a:avLst>
                <a:gd name="adj1" fmla="val 35000"/>
                <a:gd name="adj2" fmla="val 50000"/>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TextBox 15"/>
            <p:cNvSpPr txBox="1"/>
            <p:nvPr/>
          </p:nvSpPr>
          <p:spPr>
            <a:xfrm>
              <a:off x="7156175" y="4081672"/>
              <a:ext cx="1784463" cy="523220"/>
            </a:xfrm>
            <a:prstGeom prst="rect">
              <a:avLst/>
            </a:prstGeom>
            <a:noFill/>
          </p:spPr>
          <p:txBody>
            <a:bodyPr wrap="none" rtlCol="0">
              <a:spAutoFit/>
            </a:bodyPr>
            <a:lstStyle/>
            <a:p>
              <a:r>
                <a:rPr lang="en-US" sz="2800" dirty="0" smtClean="0">
                  <a:latin typeface="+mn-lt"/>
                </a:rPr>
                <a:t>Proposals</a:t>
              </a:r>
              <a:endParaRPr lang="en-US" sz="2800" dirty="0">
                <a:latin typeface="+mn-lt"/>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left)">
                                      <p:cBhvr>
                                        <p:cTn id="22" dur="500"/>
                                        <p:tgtEl>
                                          <p:spTgt spid="10"/>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left)">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left)">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Status PPDU</a:t>
            </a:r>
            <a:endParaRPr lang="en-US" dirty="0"/>
          </a:p>
        </p:txBody>
      </p:sp>
      <p:sp>
        <p:nvSpPr>
          <p:cNvPr id="3" name="Content Placeholder 2"/>
          <p:cNvSpPr>
            <a:spLocks noGrp="1"/>
          </p:cNvSpPr>
          <p:nvPr>
            <p:ph idx="1"/>
          </p:nvPr>
        </p:nvSpPr>
        <p:spPr>
          <a:xfrm>
            <a:off x="685800" y="3233530"/>
            <a:ext cx="7772400" cy="1550505"/>
          </a:xfrm>
        </p:spPr>
        <p:txBody>
          <a:bodyPr/>
          <a:lstStyle/>
          <a:p>
            <a:r>
              <a:rPr lang="en-US" dirty="0" smtClean="0"/>
              <a:t>ACK Status</a:t>
            </a:r>
          </a:p>
          <a:p>
            <a:pPr lvl="1"/>
            <a:r>
              <a:rPr lang="en-US" dirty="0" smtClean="0"/>
              <a:t>2 bits</a:t>
            </a:r>
          </a:p>
          <a:p>
            <a:pPr lvl="1"/>
            <a:r>
              <a:rPr lang="en-US" dirty="0" smtClean="0"/>
              <a:t>Indicates success or failure of ACK (if required)</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50</a:t>
            </a:fld>
            <a:endParaRPr lang="en-US"/>
          </a:p>
        </p:txBody>
      </p:sp>
      <p:sp>
        <p:nvSpPr>
          <p:cNvPr id="7" name="Rectangle 6"/>
          <p:cNvSpPr/>
          <p:nvPr/>
        </p:nvSpPr>
        <p:spPr bwMode="auto">
          <a:xfrm>
            <a:off x="13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Payload</a:t>
            </a:r>
            <a:endParaRPr lang="en-US" sz="1400" b="1" dirty="0" smtClean="0">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Type</a:t>
            </a:r>
          </a:p>
        </p:txBody>
      </p:sp>
      <p:sp>
        <p:nvSpPr>
          <p:cNvPr id="8" name="Rectangle 7"/>
          <p:cNvSpPr/>
          <p:nvPr/>
        </p:nvSpPr>
        <p:spPr bwMode="auto">
          <a:xfrm>
            <a:off x="22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err="1" smtClean="0">
                <a:latin typeface="+mn-lt"/>
              </a:rPr>
              <a:t>Param</a:t>
            </a:r>
            <a:endParaRPr lang="en-US" sz="1400" b="1" dirty="0" smtClean="0">
              <a:latin typeface="+mn-lt"/>
            </a:endParaRPr>
          </a:p>
          <a:p>
            <a:pPr algn="ctr"/>
            <a:r>
              <a:rPr lang="en-US" sz="1400" b="1" dirty="0" smtClean="0">
                <a:latin typeface="+mn-lt"/>
              </a:rPr>
              <a:t>Index</a:t>
            </a:r>
          </a:p>
        </p:txBody>
      </p:sp>
      <p:sp>
        <p:nvSpPr>
          <p:cNvPr id="9" name="Rectangle 8"/>
          <p:cNvSpPr/>
          <p:nvPr/>
        </p:nvSpPr>
        <p:spPr bwMode="auto">
          <a:xfrm>
            <a:off x="31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400" b="1" dirty="0" err="1" smtClean="0">
                <a:latin typeface="+mn-lt"/>
              </a:rPr>
              <a:t>Param</a:t>
            </a:r>
            <a:endParaRPr lang="en-US" sz="1400" b="1" dirty="0" smtClean="0">
              <a:latin typeface="+mn-lt"/>
            </a:endParaRPr>
          </a:p>
          <a:p>
            <a:pPr marL="0" marR="0" indent="0" algn="ctr" defTabSz="914400" latinLnBrk="0">
              <a:lnSpc>
                <a:spcPct val="100000"/>
              </a:lnSpc>
              <a:buClrTx/>
              <a:buSzTx/>
              <a:buFontTx/>
              <a:buNone/>
              <a:tabLst/>
            </a:pPr>
            <a:r>
              <a:rPr lang="en-US" sz="1400" b="1" dirty="0" smtClean="0">
                <a:latin typeface="+mn-lt"/>
              </a:rPr>
              <a:t>Value</a:t>
            </a:r>
          </a:p>
        </p:txBody>
      </p:sp>
      <p:sp>
        <p:nvSpPr>
          <p:cNvPr id="10" name="Rectangle 9"/>
          <p:cNvSpPr/>
          <p:nvPr/>
        </p:nvSpPr>
        <p:spPr bwMode="auto">
          <a:xfrm>
            <a:off x="40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smtClean="0">
                <a:latin typeface="+mn-lt"/>
              </a:rPr>
              <a:t>Battery</a:t>
            </a:r>
          </a:p>
          <a:p>
            <a:pPr algn="ctr"/>
            <a:r>
              <a:rPr lang="en-US" sz="1400" b="1" dirty="0" smtClean="0">
                <a:latin typeface="+mn-lt"/>
              </a:rPr>
              <a:t>Status</a:t>
            </a:r>
          </a:p>
        </p:txBody>
      </p:sp>
      <p:sp>
        <p:nvSpPr>
          <p:cNvPr id="11" name="Rectangle 10"/>
          <p:cNvSpPr/>
          <p:nvPr/>
        </p:nvSpPr>
        <p:spPr bwMode="auto">
          <a:xfrm>
            <a:off x="4987020" y="1934818"/>
            <a:ext cx="900000" cy="858809"/>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400" b="1" dirty="0" err="1" smtClean="0">
                <a:latin typeface="+mn-lt"/>
              </a:rPr>
              <a:t>Ack</a:t>
            </a:r>
            <a:endParaRPr lang="en-US" sz="1400" b="1" dirty="0" smtClean="0">
              <a:latin typeface="+mn-lt"/>
            </a:endParaRPr>
          </a:p>
          <a:p>
            <a:pPr marL="0" marR="0" indent="0" algn="ctr" defTabSz="914400" latinLnBrk="0">
              <a:lnSpc>
                <a:spcPct val="100000"/>
              </a:lnSpc>
              <a:buClrTx/>
              <a:buSzTx/>
              <a:buFontTx/>
              <a:buNone/>
              <a:tabLst/>
            </a:pPr>
            <a:r>
              <a:rPr lang="en-US" sz="1400" b="1" dirty="0" smtClean="0">
                <a:latin typeface="+mn-lt"/>
              </a:rPr>
              <a:t>Status</a:t>
            </a:r>
          </a:p>
        </p:txBody>
      </p:sp>
      <p:sp>
        <p:nvSpPr>
          <p:cNvPr id="12" name="Rectangle 11"/>
          <p:cNvSpPr/>
          <p:nvPr/>
        </p:nvSpPr>
        <p:spPr bwMode="auto">
          <a:xfrm>
            <a:off x="58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36000" tIns="90000" rIns="3600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Reserved</a:t>
            </a:r>
          </a:p>
        </p:txBody>
      </p:sp>
      <p:sp>
        <p:nvSpPr>
          <p:cNvPr id="13" name="Rectangle 12"/>
          <p:cNvSpPr/>
          <p:nvPr/>
        </p:nvSpPr>
        <p:spPr bwMode="auto">
          <a:xfrm>
            <a:off x="67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RSSI</a:t>
            </a:r>
          </a:p>
        </p:txBody>
      </p:sp>
      <p:graphicFrame>
        <p:nvGraphicFramePr>
          <p:cNvPr id="14" name="Table 13"/>
          <p:cNvGraphicFramePr>
            <a:graphicFrameLocks noGrp="1"/>
          </p:cNvGraphicFramePr>
          <p:nvPr/>
        </p:nvGraphicFramePr>
        <p:xfrm>
          <a:off x="346364" y="4784032"/>
          <a:ext cx="8188036" cy="1484245"/>
        </p:xfrm>
        <a:graphic>
          <a:graphicData uri="http://schemas.openxmlformats.org/drawingml/2006/table">
            <a:tbl>
              <a:tblPr/>
              <a:tblGrid>
                <a:gridCol w="1557423"/>
                <a:gridCol w="6630613"/>
              </a:tblGrid>
              <a:tr h="296849">
                <a:tc>
                  <a:txBody>
                    <a:bodyPr/>
                    <a:lstStyle/>
                    <a:p>
                      <a:pPr marL="0" marR="0" algn="ctr">
                        <a:lnSpc>
                          <a:spcPct val="115000"/>
                        </a:lnSpc>
                        <a:spcBef>
                          <a:spcPts val="0"/>
                        </a:spcBef>
                        <a:spcAft>
                          <a:spcPts val="0"/>
                        </a:spcAft>
                      </a:pPr>
                      <a:r>
                        <a:rPr lang="en-US" sz="1600" b="1" dirty="0">
                          <a:latin typeface="+mn-lt"/>
                          <a:ea typeface="Times New Roman"/>
                          <a:cs typeface="Times New Roman"/>
                        </a:rPr>
                        <a:t>Value (binary)</a:t>
                      </a:r>
                      <a:endParaRPr lang="en-US" sz="16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err="1">
                          <a:latin typeface="+mn-lt"/>
                          <a:ea typeface="Times New Roman"/>
                          <a:cs typeface="Times New Roman"/>
                        </a:rPr>
                        <a:t>Ack</a:t>
                      </a:r>
                      <a:r>
                        <a:rPr lang="en-US" sz="1600" b="1" dirty="0">
                          <a:latin typeface="+mn-lt"/>
                          <a:ea typeface="Times New Roman"/>
                          <a:cs typeface="Times New Roman"/>
                        </a:rPr>
                        <a:t> Status</a:t>
                      </a:r>
                      <a:endParaRPr lang="en-US" sz="16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849">
                <a:tc>
                  <a:txBody>
                    <a:bodyPr/>
                    <a:lstStyle/>
                    <a:p>
                      <a:pPr marL="0" marR="0" algn="ctr">
                        <a:lnSpc>
                          <a:spcPct val="115000"/>
                        </a:lnSpc>
                        <a:spcBef>
                          <a:spcPts val="0"/>
                        </a:spcBef>
                        <a:spcAft>
                          <a:spcPts val="0"/>
                        </a:spcAft>
                      </a:pPr>
                      <a:r>
                        <a:rPr lang="en-US" sz="1600" dirty="0">
                          <a:latin typeface="+mn-lt"/>
                          <a:ea typeface="Times New Roman"/>
                          <a:cs typeface="Times New Roman"/>
                        </a:rPr>
                        <a:t>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mn-lt"/>
                          <a:ea typeface="Times New Roman"/>
                          <a:cs typeface="Times New Roman"/>
                        </a:rPr>
                        <a:t>Attempted to receive ack, but ack failed. Continuing to transmit.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849">
                <a:tc>
                  <a:txBody>
                    <a:bodyPr/>
                    <a:lstStyle/>
                    <a:p>
                      <a:pPr marL="0" marR="0" algn="ctr">
                        <a:lnSpc>
                          <a:spcPct val="115000"/>
                        </a:lnSpc>
                        <a:spcBef>
                          <a:spcPts val="0"/>
                        </a:spcBef>
                        <a:spcAft>
                          <a:spcPts val="0"/>
                        </a:spcAft>
                      </a:pPr>
                      <a:r>
                        <a:rPr lang="en-US" sz="1600">
                          <a:latin typeface="+mn-lt"/>
                          <a:ea typeface="Times New Roman"/>
                          <a:cs typeface="Times New Roman"/>
                        </a:rPr>
                        <a:t>01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mn-lt"/>
                          <a:ea typeface="Times New Roman"/>
                          <a:cs typeface="Times New Roman"/>
                        </a:rPr>
                        <a:t>Attempted to receive ack, but ack failed. Terminating transmissions.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849">
                <a:tc>
                  <a:txBody>
                    <a:bodyPr/>
                    <a:lstStyle/>
                    <a:p>
                      <a:pPr marL="0" marR="0" algn="ctr">
                        <a:lnSpc>
                          <a:spcPct val="115000"/>
                        </a:lnSpc>
                        <a:spcBef>
                          <a:spcPts val="0"/>
                        </a:spcBef>
                        <a:spcAft>
                          <a:spcPts val="0"/>
                        </a:spcAft>
                      </a:pPr>
                      <a:r>
                        <a:rPr lang="en-US" sz="1600">
                          <a:latin typeface="+mn-lt"/>
                          <a:ea typeface="Times New Roman"/>
                          <a:cs typeface="Times New Roma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mn-lt"/>
                          <a:ea typeface="Times New Roman"/>
                          <a:cs typeface="Times New Roman"/>
                        </a:rPr>
                        <a:t>Attempted to receive ack, ack successful.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849">
                <a:tc>
                  <a:txBody>
                    <a:bodyPr/>
                    <a:lstStyle/>
                    <a:p>
                      <a:pPr marL="0" marR="0" algn="ctr">
                        <a:lnSpc>
                          <a:spcPct val="115000"/>
                        </a:lnSpc>
                        <a:spcBef>
                          <a:spcPts val="0"/>
                        </a:spcBef>
                        <a:spcAft>
                          <a:spcPts val="0"/>
                        </a:spcAft>
                      </a:pPr>
                      <a:r>
                        <a:rPr lang="en-US" sz="1600">
                          <a:latin typeface="+mn-lt"/>
                          <a:ea typeface="Times New Roman"/>
                          <a:cs typeface="Times New Roman"/>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mn-lt"/>
                          <a:ea typeface="Times New Roman"/>
                          <a:cs typeface="Times New Roman"/>
                        </a:rPr>
                        <a:t>reserved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Status PPDU</a:t>
            </a:r>
            <a:endParaRPr lang="en-US" dirty="0"/>
          </a:p>
        </p:txBody>
      </p:sp>
      <p:sp>
        <p:nvSpPr>
          <p:cNvPr id="3" name="Content Placeholder 2"/>
          <p:cNvSpPr>
            <a:spLocks noGrp="1"/>
          </p:cNvSpPr>
          <p:nvPr>
            <p:ph idx="1"/>
          </p:nvPr>
        </p:nvSpPr>
        <p:spPr>
          <a:xfrm>
            <a:off x="685800" y="3233530"/>
            <a:ext cx="7772400" cy="1550505"/>
          </a:xfrm>
        </p:spPr>
        <p:txBody>
          <a:bodyPr/>
          <a:lstStyle/>
          <a:p>
            <a:r>
              <a:rPr lang="en-US" dirty="0" smtClean="0"/>
              <a:t>RSSI</a:t>
            </a:r>
          </a:p>
          <a:p>
            <a:pPr lvl="1"/>
            <a:r>
              <a:rPr lang="en-US" dirty="0" smtClean="0"/>
              <a:t>8 bits</a:t>
            </a:r>
          </a:p>
          <a:p>
            <a:pPr lvl="1"/>
            <a:r>
              <a:rPr lang="en-US" dirty="0" smtClean="0"/>
              <a:t>Reports signal strength of 2.4GHz link</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51</a:t>
            </a:fld>
            <a:endParaRPr lang="en-US"/>
          </a:p>
        </p:txBody>
      </p:sp>
      <p:sp>
        <p:nvSpPr>
          <p:cNvPr id="7" name="Rectangle 6"/>
          <p:cNvSpPr/>
          <p:nvPr/>
        </p:nvSpPr>
        <p:spPr bwMode="auto">
          <a:xfrm>
            <a:off x="13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Payload</a:t>
            </a:r>
            <a:endParaRPr lang="en-US" sz="1400" b="1" dirty="0" smtClean="0">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Type</a:t>
            </a:r>
          </a:p>
        </p:txBody>
      </p:sp>
      <p:sp>
        <p:nvSpPr>
          <p:cNvPr id="8" name="Rectangle 7"/>
          <p:cNvSpPr/>
          <p:nvPr/>
        </p:nvSpPr>
        <p:spPr bwMode="auto">
          <a:xfrm>
            <a:off x="22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err="1" smtClean="0">
                <a:latin typeface="+mn-lt"/>
              </a:rPr>
              <a:t>Param</a:t>
            </a:r>
            <a:endParaRPr lang="en-US" sz="1400" b="1" dirty="0" smtClean="0">
              <a:latin typeface="+mn-lt"/>
            </a:endParaRPr>
          </a:p>
          <a:p>
            <a:pPr algn="ctr"/>
            <a:r>
              <a:rPr lang="en-US" sz="1400" b="1" dirty="0" smtClean="0">
                <a:latin typeface="+mn-lt"/>
              </a:rPr>
              <a:t>Index</a:t>
            </a:r>
          </a:p>
        </p:txBody>
      </p:sp>
      <p:sp>
        <p:nvSpPr>
          <p:cNvPr id="9" name="Rectangle 8"/>
          <p:cNvSpPr/>
          <p:nvPr/>
        </p:nvSpPr>
        <p:spPr bwMode="auto">
          <a:xfrm>
            <a:off x="31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400" b="1" dirty="0" err="1" smtClean="0">
                <a:latin typeface="+mn-lt"/>
              </a:rPr>
              <a:t>Param</a:t>
            </a:r>
            <a:endParaRPr lang="en-US" sz="1400" b="1" dirty="0" smtClean="0">
              <a:latin typeface="+mn-lt"/>
            </a:endParaRPr>
          </a:p>
          <a:p>
            <a:pPr marL="0" marR="0" indent="0" algn="ctr" defTabSz="914400" latinLnBrk="0">
              <a:lnSpc>
                <a:spcPct val="100000"/>
              </a:lnSpc>
              <a:buClrTx/>
              <a:buSzTx/>
              <a:buFontTx/>
              <a:buNone/>
              <a:tabLst/>
            </a:pPr>
            <a:r>
              <a:rPr lang="en-US" sz="1400" b="1" dirty="0" smtClean="0">
                <a:latin typeface="+mn-lt"/>
              </a:rPr>
              <a:t>Value</a:t>
            </a:r>
          </a:p>
        </p:txBody>
      </p:sp>
      <p:sp>
        <p:nvSpPr>
          <p:cNvPr id="10" name="Rectangle 9"/>
          <p:cNvSpPr/>
          <p:nvPr/>
        </p:nvSpPr>
        <p:spPr bwMode="auto">
          <a:xfrm>
            <a:off x="40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smtClean="0">
                <a:latin typeface="+mn-lt"/>
              </a:rPr>
              <a:t>Battery</a:t>
            </a:r>
          </a:p>
          <a:p>
            <a:pPr algn="ctr"/>
            <a:r>
              <a:rPr lang="en-US" sz="1400" b="1" dirty="0" smtClean="0">
                <a:latin typeface="+mn-lt"/>
              </a:rPr>
              <a:t>Status</a:t>
            </a:r>
          </a:p>
        </p:txBody>
      </p:sp>
      <p:sp>
        <p:nvSpPr>
          <p:cNvPr id="11" name="Rectangle 10"/>
          <p:cNvSpPr/>
          <p:nvPr/>
        </p:nvSpPr>
        <p:spPr bwMode="auto">
          <a:xfrm>
            <a:off x="49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400" b="1" dirty="0" err="1" smtClean="0">
                <a:latin typeface="+mn-lt"/>
              </a:rPr>
              <a:t>Ack</a:t>
            </a:r>
            <a:endParaRPr lang="en-US" sz="1400" b="1" dirty="0" smtClean="0">
              <a:latin typeface="+mn-lt"/>
            </a:endParaRPr>
          </a:p>
          <a:p>
            <a:pPr marL="0" marR="0" indent="0" algn="ctr" defTabSz="914400" latinLnBrk="0">
              <a:lnSpc>
                <a:spcPct val="100000"/>
              </a:lnSpc>
              <a:buClrTx/>
              <a:buSzTx/>
              <a:buFontTx/>
              <a:buNone/>
              <a:tabLst/>
            </a:pPr>
            <a:r>
              <a:rPr lang="en-US" sz="1400" b="1" dirty="0" smtClean="0">
                <a:latin typeface="+mn-lt"/>
              </a:rPr>
              <a:t>Status</a:t>
            </a:r>
          </a:p>
        </p:txBody>
      </p:sp>
      <p:sp>
        <p:nvSpPr>
          <p:cNvPr id="12" name="Rectangle 11"/>
          <p:cNvSpPr/>
          <p:nvPr/>
        </p:nvSpPr>
        <p:spPr bwMode="auto">
          <a:xfrm>
            <a:off x="58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36000" tIns="90000" rIns="3600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Reserved</a:t>
            </a:r>
          </a:p>
        </p:txBody>
      </p:sp>
      <p:sp>
        <p:nvSpPr>
          <p:cNvPr id="13" name="Rectangle 12"/>
          <p:cNvSpPr/>
          <p:nvPr/>
        </p:nvSpPr>
        <p:spPr bwMode="auto">
          <a:xfrm>
            <a:off x="6787020" y="1934818"/>
            <a:ext cx="900000" cy="858809"/>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smtClean="0">
                <a:latin typeface="+mn-lt"/>
              </a:rPr>
              <a:t>RSSI</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solidFill>
                  <a:schemeClr val="tx1"/>
                </a:solidFill>
              </a:rPr>
              <a:t>UWB PHY – Extended Blink PPDU</a:t>
            </a:r>
            <a:endParaRPr lang="en-US" dirty="0">
              <a:solidFill>
                <a:schemeClr val="tx1"/>
              </a:solidFill>
            </a:endParaRPr>
          </a:p>
        </p:txBody>
      </p:sp>
      <p:sp>
        <p:nvSpPr>
          <p:cNvPr id="8" name="Content Placeholder 7"/>
          <p:cNvSpPr>
            <a:spLocks noGrp="1"/>
          </p:cNvSpPr>
          <p:nvPr>
            <p:ph idx="1"/>
          </p:nvPr>
        </p:nvSpPr>
        <p:spPr>
          <a:xfrm>
            <a:off x="265043" y="1777006"/>
            <a:ext cx="8613914" cy="593324"/>
          </a:xfrm>
        </p:spPr>
        <p:txBody>
          <a:bodyPr/>
          <a:lstStyle/>
          <a:p>
            <a:pPr algn="ctr">
              <a:buNone/>
            </a:pPr>
            <a:r>
              <a:rPr lang="en-US" sz="2400" dirty="0" smtClean="0"/>
              <a:t>The Extended Blink PPDU is used when no 2.4 GHz downlink is present, and includes 8 bits of additional status data</a:t>
            </a:r>
            <a:endParaRPr lang="en-US" sz="2400" u="sng"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52</a:t>
            </a:fld>
            <a:endParaRPr lang="en-US"/>
          </a:p>
        </p:txBody>
      </p:sp>
      <p:sp>
        <p:nvSpPr>
          <p:cNvPr id="9" name="Rectangle 8"/>
          <p:cNvSpPr/>
          <p:nvPr/>
        </p:nvSpPr>
        <p:spPr bwMode="auto">
          <a:xfrm>
            <a:off x="1051975" y="2753870"/>
            <a:ext cx="1762540"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PHY Header</a:t>
            </a:r>
          </a:p>
        </p:txBody>
      </p:sp>
      <p:sp>
        <p:nvSpPr>
          <p:cNvPr id="10" name="Rectangle 9"/>
          <p:cNvSpPr/>
          <p:nvPr/>
        </p:nvSpPr>
        <p:spPr bwMode="auto">
          <a:xfrm>
            <a:off x="2814515" y="2753870"/>
            <a:ext cx="1762540"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MAC Header</a:t>
            </a:r>
          </a:p>
        </p:txBody>
      </p:sp>
      <p:sp>
        <p:nvSpPr>
          <p:cNvPr id="11" name="Rectangle 10"/>
          <p:cNvSpPr/>
          <p:nvPr/>
        </p:nvSpPr>
        <p:spPr bwMode="auto">
          <a:xfrm>
            <a:off x="7286400" y="2753870"/>
            <a:ext cx="743021"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FCS</a:t>
            </a:r>
          </a:p>
        </p:txBody>
      </p:sp>
      <p:sp>
        <p:nvSpPr>
          <p:cNvPr id="12" name="TextBox 11"/>
          <p:cNvSpPr txBox="1"/>
          <p:nvPr/>
        </p:nvSpPr>
        <p:spPr>
          <a:xfrm>
            <a:off x="1725922" y="4039331"/>
            <a:ext cx="502061" cy="523220"/>
          </a:xfrm>
          <a:prstGeom prst="rect">
            <a:avLst/>
          </a:prstGeom>
          <a:noFill/>
        </p:spPr>
        <p:txBody>
          <a:bodyPr wrap="none" rtlCol="0">
            <a:spAutoFit/>
          </a:bodyPr>
          <a:lstStyle/>
          <a:p>
            <a:pPr algn="ctr"/>
            <a:r>
              <a:rPr lang="en-US" sz="1400" b="1" dirty="0" smtClean="0">
                <a:latin typeface="+mn-lt"/>
              </a:rPr>
              <a:t>67</a:t>
            </a:r>
          </a:p>
          <a:p>
            <a:pPr algn="ctr"/>
            <a:r>
              <a:rPr lang="en-US" sz="1400" b="1" dirty="0" smtClean="0">
                <a:latin typeface="+mn-lt"/>
              </a:rPr>
              <a:t>bits</a:t>
            </a:r>
            <a:endParaRPr lang="en-US" sz="1400" b="1" dirty="0">
              <a:latin typeface="+mn-lt"/>
            </a:endParaRPr>
          </a:p>
        </p:txBody>
      </p:sp>
      <p:sp>
        <p:nvSpPr>
          <p:cNvPr id="13" name="TextBox 12"/>
          <p:cNvSpPr txBox="1"/>
          <p:nvPr/>
        </p:nvSpPr>
        <p:spPr>
          <a:xfrm>
            <a:off x="3444754" y="4039331"/>
            <a:ext cx="502061" cy="523220"/>
          </a:xfrm>
          <a:prstGeom prst="rect">
            <a:avLst/>
          </a:prstGeom>
          <a:noFill/>
        </p:spPr>
        <p:txBody>
          <a:bodyPr wrap="none" rtlCol="0">
            <a:spAutoFit/>
          </a:bodyPr>
          <a:lstStyle/>
          <a:p>
            <a:pPr algn="ctr"/>
            <a:r>
              <a:rPr lang="en-US" sz="1400" b="1" dirty="0" smtClean="0">
                <a:latin typeface="+mn-lt"/>
              </a:rPr>
              <a:t>104</a:t>
            </a:r>
          </a:p>
          <a:p>
            <a:pPr algn="ctr"/>
            <a:r>
              <a:rPr lang="en-US" sz="1400" b="1" dirty="0" smtClean="0">
                <a:latin typeface="+mn-lt"/>
              </a:rPr>
              <a:t>bits</a:t>
            </a:r>
            <a:endParaRPr lang="en-US" sz="1400" b="1" dirty="0">
              <a:latin typeface="+mn-lt"/>
            </a:endParaRPr>
          </a:p>
        </p:txBody>
      </p:sp>
      <p:sp>
        <p:nvSpPr>
          <p:cNvPr id="14" name="TextBox 13"/>
          <p:cNvSpPr txBox="1"/>
          <p:nvPr/>
        </p:nvSpPr>
        <p:spPr>
          <a:xfrm>
            <a:off x="7419778" y="4039331"/>
            <a:ext cx="502061" cy="523220"/>
          </a:xfrm>
          <a:prstGeom prst="rect">
            <a:avLst/>
          </a:prstGeom>
          <a:noFill/>
        </p:spPr>
        <p:txBody>
          <a:bodyPr wrap="none" rtlCol="0">
            <a:spAutoFit/>
          </a:bodyPr>
          <a:lstStyle/>
          <a:p>
            <a:pPr algn="ctr"/>
            <a:r>
              <a:rPr lang="en-US" sz="1400" b="1" dirty="0" smtClean="0">
                <a:latin typeface="+mn-lt"/>
              </a:rPr>
              <a:t>16</a:t>
            </a:r>
          </a:p>
          <a:p>
            <a:pPr algn="ctr"/>
            <a:r>
              <a:rPr lang="en-US" sz="1400" b="1" dirty="0" smtClean="0">
                <a:latin typeface="+mn-lt"/>
              </a:rPr>
              <a:t>bits</a:t>
            </a:r>
            <a:endParaRPr lang="en-US" sz="1400" b="1" dirty="0">
              <a:latin typeface="+mn-lt"/>
            </a:endParaRPr>
          </a:p>
        </p:txBody>
      </p:sp>
      <p:sp>
        <p:nvSpPr>
          <p:cNvPr id="15" name="TextBox 14"/>
          <p:cNvSpPr txBox="1"/>
          <p:nvPr/>
        </p:nvSpPr>
        <p:spPr>
          <a:xfrm>
            <a:off x="2662689" y="4971493"/>
            <a:ext cx="4757089" cy="1450652"/>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eaLnBrk="1" hangingPunct="1">
              <a:spcBef>
                <a:spcPct val="20000"/>
              </a:spcBef>
            </a:pPr>
            <a:r>
              <a:rPr lang="en-US" sz="2000" dirty="0" smtClean="0">
                <a:latin typeface="+mn-lt"/>
              </a:rPr>
              <a:t>Packet Stats:</a:t>
            </a:r>
          </a:p>
          <a:p>
            <a:pPr marL="342900" indent="-342900" eaLnBrk="1" hangingPunct="1">
              <a:spcBef>
                <a:spcPct val="20000"/>
              </a:spcBef>
            </a:pPr>
            <a:r>
              <a:rPr lang="en-US" sz="2000" dirty="0" smtClean="0">
                <a:latin typeface="+mn-lt"/>
              </a:rPr>
              <a:t>	</a:t>
            </a:r>
            <a:r>
              <a:rPr lang="en-US" sz="1800" dirty="0" smtClean="0">
                <a:latin typeface="+mn-lt"/>
              </a:rPr>
              <a:t>Bits:		195</a:t>
            </a:r>
          </a:p>
          <a:p>
            <a:pPr marL="342900" indent="-342900" eaLnBrk="1" hangingPunct="1">
              <a:spcBef>
                <a:spcPct val="20000"/>
              </a:spcBef>
            </a:pPr>
            <a:r>
              <a:rPr lang="en-US" sz="1800" dirty="0" smtClean="0">
                <a:latin typeface="+mn-lt"/>
              </a:rPr>
              <a:t>	Duration:	97.5</a:t>
            </a:r>
            <a:r>
              <a:rPr lang="en-US" sz="1800" dirty="0" smtClean="0">
                <a:latin typeface="Symbol" pitchFamily="18" charset="2"/>
              </a:rPr>
              <a:t>m</a:t>
            </a:r>
            <a:r>
              <a:rPr lang="en-US" sz="1800" dirty="0" smtClean="0">
                <a:latin typeface="+mn-lt"/>
              </a:rPr>
              <a:t>s</a:t>
            </a:r>
          </a:p>
          <a:p>
            <a:pPr marL="342900" indent="-342900" eaLnBrk="1" hangingPunct="1">
              <a:spcBef>
                <a:spcPct val="20000"/>
              </a:spcBef>
            </a:pPr>
            <a:r>
              <a:rPr lang="en-US" sz="1800" dirty="0" smtClean="0">
                <a:latin typeface="+mn-lt"/>
              </a:rPr>
              <a:t>	Energy:	</a:t>
            </a:r>
            <a:r>
              <a:rPr lang="en-US" sz="1800" i="1" dirty="0" smtClean="0">
                <a:latin typeface="+mn-lt"/>
              </a:rPr>
              <a:t>To be completed</a:t>
            </a:r>
            <a:endParaRPr lang="en-US" sz="2000" dirty="0" smtClean="0">
              <a:latin typeface="+mn-lt"/>
            </a:endParaRPr>
          </a:p>
        </p:txBody>
      </p:sp>
      <p:sp>
        <p:nvSpPr>
          <p:cNvPr id="22" name="Rectangle 21"/>
          <p:cNvSpPr/>
          <p:nvPr/>
        </p:nvSpPr>
        <p:spPr bwMode="auto">
          <a:xfrm>
            <a:off x="4586400" y="2753870"/>
            <a:ext cx="900000" cy="1285461"/>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Battery</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Status</a:t>
            </a:r>
            <a:endParaRPr kumimoji="0" lang="en-US" sz="1400" b="1" i="0" u="none" strike="noStrike" cap="none" normalizeH="0" baseline="0" dirty="0" smtClean="0">
              <a:ln>
                <a:noFill/>
              </a:ln>
              <a:solidFill>
                <a:schemeClr val="tx1"/>
              </a:solidFill>
              <a:effectLst/>
              <a:latin typeface="+mn-lt"/>
            </a:endParaRPr>
          </a:p>
        </p:txBody>
      </p:sp>
      <p:sp>
        <p:nvSpPr>
          <p:cNvPr id="23" name="TextBox 22"/>
          <p:cNvSpPr txBox="1"/>
          <p:nvPr/>
        </p:nvSpPr>
        <p:spPr>
          <a:xfrm>
            <a:off x="4780560" y="4039331"/>
            <a:ext cx="511680" cy="523220"/>
          </a:xfrm>
          <a:prstGeom prst="rect">
            <a:avLst/>
          </a:prstGeom>
          <a:noFill/>
        </p:spPr>
        <p:txBody>
          <a:bodyPr wrap="none" rtlCol="0">
            <a:spAutoFit/>
          </a:bodyPr>
          <a:lstStyle/>
          <a:p>
            <a:pPr algn="ctr"/>
            <a:r>
              <a:rPr lang="en-US" sz="1400" b="1" dirty="0" smtClean="0">
                <a:latin typeface="+mn-lt"/>
              </a:rPr>
              <a:t>2</a:t>
            </a:r>
          </a:p>
          <a:p>
            <a:pPr algn="ctr"/>
            <a:r>
              <a:rPr lang="en-US" sz="1400" b="1" dirty="0" smtClean="0">
                <a:latin typeface="+mn-lt"/>
              </a:rPr>
              <a:t>bits</a:t>
            </a:r>
            <a:endParaRPr lang="en-US" sz="1400" b="1" dirty="0">
              <a:latin typeface="+mn-lt"/>
            </a:endParaRPr>
          </a:p>
        </p:txBody>
      </p:sp>
      <p:sp>
        <p:nvSpPr>
          <p:cNvPr id="24" name="Rectangle 23"/>
          <p:cNvSpPr/>
          <p:nvPr/>
        </p:nvSpPr>
        <p:spPr bwMode="auto">
          <a:xfrm>
            <a:off x="5486400" y="2753870"/>
            <a:ext cx="900000" cy="1285461"/>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Motion</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Status</a:t>
            </a:r>
            <a:endParaRPr kumimoji="0" lang="en-US" sz="1400" b="1" i="0" u="none" strike="noStrike" cap="none" normalizeH="0" baseline="0" dirty="0" smtClean="0">
              <a:ln>
                <a:noFill/>
              </a:ln>
              <a:solidFill>
                <a:schemeClr val="tx1"/>
              </a:solidFill>
              <a:effectLst/>
              <a:latin typeface="+mn-lt"/>
            </a:endParaRPr>
          </a:p>
        </p:txBody>
      </p:sp>
      <p:sp>
        <p:nvSpPr>
          <p:cNvPr id="25" name="TextBox 24"/>
          <p:cNvSpPr txBox="1"/>
          <p:nvPr/>
        </p:nvSpPr>
        <p:spPr>
          <a:xfrm>
            <a:off x="5680560" y="4039331"/>
            <a:ext cx="511680" cy="523220"/>
          </a:xfrm>
          <a:prstGeom prst="rect">
            <a:avLst/>
          </a:prstGeom>
          <a:noFill/>
        </p:spPr>
        <p:txBody>
          <a:bodyPr wrap="none" rtlCol="0">
            <a:spAutoFit/>
          </a:bodyPr>
          <a:lstStyle/>
          <a:p>
            <a:pPr algn="ctr"/>
            <a:r>
              <a:rPr lang="en-US" sz="1400" b="1" dirty="0" smtClean="0">
                <a:latin typeface="+mn-lt"/>
              </a:rPr>
              <a:t>2</a:t>
            </a:r>
          </a:p>
          <a:p>
            <a:pPr algn="ctr"/>
            <a:r>
              <a:rPr lang="en-US" sz="1400" b="1" dirty="0" smtClean="0">
                <a:latin typeface="+mn-lt"/>
              </a:rPr>
              <a:t>bits</a:t>
            </a:r>
            <a:endParaRPr lang="en-US" sz="1400" b="1" dirty="0">
              <a:latin typeface="+mn-lt"/>
            </a:endParaRPr>
          </a:p>
        </p:txBody>
      </p:sp>
      <p:sp>
        <p:nvSpPr>
          <p:cNvPr id="26" name="Rectangle 25"/>
          <p:cNvSpPr/>
          <p:nvPr/>
        </p:nvSpPr>
        <p:spPr bwMode="auto">
          <a:xfrm>
            <a:off x="6386400" y="2753870"/>
            <a:ext cx="900000" cy="1285461"/>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36000" tIns="90000" rIns="3600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Blink Rate</a:t>
            </a:r>
          </a:p>
        </p:txBody>
      </p:sp>
      <p:sp>
        <p:nvSpPr>
          <p:cNvPr id="27" name="TextBox 26"/>
          <p:cNvSpPr txBox="1"/>
          <p:nvPr/>
        </p:nvSpPr>
        <p:spPr>
          <a:xfrm>
            <a:off x="6580560" y="4039331"/>
            <a:ext cx="511680" cy="523220"/>
          </a:xfrm>
          <a:prstGeom prst="rect">
            <a:avLst/>
          </a:prstGeom>
          <a:noFill/>
        </p:spPr>
        <p:txBody>
          <a:bodyPr wrap="none" rtlCol="0">
            <a:spAutoFit/>
          </a:bodyPr>
          <a:lstStyle/>
          <a:p>
            <a:pPr algn="ctr"/>
            <a:r>
              <a:rPr lang="en-US" sz="1400" b="1" dirty="0" smtClean="0">
                <a:latin typeface="+mn-lt"/>
              </a:rPr>
              <a:t>4</a:t>
            </a:r>
          </a:p>
          <a:p>
            <a:pPr algn="ctr"/>
            <a:r>
              <a:rPr lang="en-US" sz="1400" b="1" dirty="0" smtClean="0">
                <a:latin typeface="+mn-lt"/>
              </a:rPr>
              <a:t>bits</a:t>
            </a:r>
            <a:endParaRPr lang="en-US" sz="1400" b="1" dirty="0">
              <a:latin typeface="+mn-lt"/>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Extended Blink PPDU</a:t>
            </a:r>
            <a:endParaRPr lang="en-US" dirty="0"/>
          </a:p>
        </p:txBody>
      </p:sp>
      <p:sp>
        <p:nvSpPr>
          <p:cNvPr id="3" name="Content Placeholder 2"/>
          <p:cNvSpPr>
            <a:spLocks noGrp="1"/>
          </p:cNvSpPr>
          <p:nvPr>
            <p:ph idx="1"/>
          </p:nvPr>
        </p:nvSpPr>
        <p:spPr>
          <a:xfrm>
            <a:off x="685800" y="3233530"/>
            <a:ext cx="7772400" cy="2862469"/>
          </a:xfrm>
        </p:spPr>
        <p:txBody>
          <a:bodyPr/>
          <a:lstStyle/>
          <a:p>
            <a:r>
              <a:rPr lang="en-US" dirty="0" smtClean="0"/>
              <a:t>Battery Status</a:t>
            </a:r>
          </a:p>
          <a:p>
            <a:pPr lvl="1"/>
            <a:r>
              <a:rPr lang="en-US" dirty="0" smtClean="0"/>
              <a:t>2 bits</a:t>
            </a:r>
          </a:p>
          <a:p>
            <a:pPr lvl="1"/>
            <a:r>
              <a:rPr lang="en-US" dirty="0" smtClean="0"/>
              <a:t>Indicates level of battery remaining (% capacity)</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53</a:t>
            </a:fld>
            <a:endParaRPr lang="en-US"/>
          </a:p>
        </p:txBody>
      </p:sp>
      <p:sp>
        <p:nvSpPr>
          <p:cNvPr id="10" name="Rectangle 9"/>
          <p:cNvSpPr/>
          <p:nvPr/>
        </p:nvSpPr>
        <p:spPr bwMode="auto">
          <a:xfrm>
            <a:off x="3331656" y="1934818"/>
            <a:ext cx="900000" cy="858809"/>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smtClean="0">
                <a:latin typeface="+mn-lt"/>
              </a:rPr>
              <a:t>Battery</a:t>
            </a:r>
          </a:p>
          <a:p>
            <a:pPr algn="ctr"/>
            <a:r>
              <a:rPr lang="en-US" sz="1400" b="1" dirty="0" smtClean="0">
                <a:latin typeface="+mn-lt"/>
              </a:rPr>
              <a:t>Status</a:t>
            </a:r>
          </a:p>
        </p:txBody>
      </p:sp>
      <p:sp>
        <p:nvSpPr>
          <p:cNvPr id="11" name="Rectangle 10"/>
          <p:cNvSpPr/>
          <p:nvPr/>
        </p:nvSpPr>
        <p:spPr bwMode="auto">
          <a:xfrm>
            <a:off x="4231656"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Motion</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Status</a:t>
            </a:r>
            <a:endParaRPr kumimoji="0" lang="en-US" sz="1400" b="1" i="0" u="none" strike="noStrike" cap="none" normalizeH="0" baseline="0" dirty="0" smtClean="0">
              <a:ln>
                <a:noFill/>
              </a:ln>
              <a:solidFill>
                <a:schemeClr val="tx1"/>
              </a:solidFill>
              <a:effectLst/>
              <a:latin typeface="+mn-lt"/>
            </a:endParaRPr>
          </a:p>
        </p:txBody>
      </p:sp>
      <p:sp>
        <p:nvSpPr>
          <p:cNvPr id="12" name="Rectangle 11"/>
          <p:cNvSpPr/>
          <p:nvPr/>
        </p:nvSpPr>
        <p:spPr bwMode="auto">
          <a:xfrm>
            <a:off x="5131656"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36000" tIns="90000" rIns="3600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Blink Rate</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Extended Blink PPDU</a:t>
            </a:r>
            <a:endParaRPr lang="en-US" dirty="0"/>
          </a:p>
        </p:txBody>
      </p:sp>
      <p:sp>
        <p:nvSpPr>
          <p:cNvPr id="3" name="Content Placeholder 2"/>
          <p:cNvSpPr>
            <a:spLocks noGrp="1"/>
          </p:cNvSpPr>
          <p:nvPr>
            <p:ph idx="1"/>
          </p:nvPr>
        </p:nvSpPr>
        <p:spPr>
          <a:xfrm>
            <a:off x="685800" y="3233530"/>
            <a:ext cx="7772400" cy="1537253"/>
          </a:xfrm>
        </p:spPr>
        <p:txBody>
          <a:bodyPr/>
          <a:lstStyle/>
          <a:p>
            <a:r>
              <a:rPr lang="en-US" dirty="0" smtClean="0"/>
              <a:t>Motion Status</a:t>
            </a:r>
          </a:p>
          <a:p>
            <a:pPr lvl="1"/>
            <a:r>
              <a:rPr lang="en-US" dirty="0" smtClean="0"/>
              <a:t>2 bits</a:t>
            </a:r>
          </a:p>
          <a:p>
            <a:pPr lvl="1"/>
            <a:r>
              <a:rPr lang="en-US" dirty="0" smtClean="0"/>
              <a:t>Indicates output of motion sensor</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54</a:t>
            </a:fld>
            <a:endParaRPr lang="en-US"/>
          </a:p>
        </p:txBody>
      </p:sp>
      <p:sp>
        <p:nvSpPr>
          <p:cNvPr id="10" name="Rectangle 9"/>
          <p:cNvSpPr/>
          <p:nvPr/>
        </p:nvSpPr>
        <p:spPr bwMode="auto">
          <a:xfrm>
            <a:off x="3331656"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smtClean="0">
                <a:latin typeface="+mn-lt"/>
              </a:rPr>
              <a:t>Battery</a:t>
            </a:r>
          </a:p>
          <a:p>
            <a:pPr algn="ctr"/>
            <a:r>
              <a:rPr lang="en-US" sz="1400" b="1" dirty="0" smtClean="0">
                <a:latin typeface="+mn-lt"/>
              </a:rPr>
              <a:t>Status</a:t>
            </a:r>
          </a:p>
        </p:txBody>
      </p:sp>
      <p:sp>
        <p:nvSpPr>
          <p:cNvPr id="11" name="Rectangle 10"/>
          <p:cNvSpPr/>
          <p:nvPr/>
        </p:nvSpPr>
        <p:spPr bwMode="auto">
          <a:xfrm>
            <a:off x="4231656" y="1934818"/>
            <a:ext cx="900000" cy="858809"/>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400" b="1" dirty="0" smtClean="0">
                <a:latin typeface="+mn-lt"/>
              </a:rPr>
              <a:t>Motion</a:t>
            </a:r>
          </a:p>
          <a:p>
            <a:pPr marL="0" marR="0" indent="0" algn="ctr" defTabSz="914400" latinLnBrk="0">
              <a:lnSpc>
                <a:spcPct val="100000"/>
              </a:lnSpc>
              <a:buClrTx/>
              <a:buSzTx/>
              <a:buFontTx/>
              <a:buNone/>
              <a:tabLst/>
            </a:pPr>
            <a:r>
              <a:rPr lang="en-US" sz="1400" b="1" dirty="0" smtClean="0">
                <a:latin typeface="+mn-lt"/>
              </a:rPr>
              <a:t>Status</a:t>
            </a:r>
          </a:p>
        </p:txBody>
      </p:sp>
      <p:sp>
        <p:nvSpPr>
          <p:cNvPr id="12" name="Rectangle 11"/>
          <p:cNvSpPr/>
          <p:nvPr/>
        </p:nvSpPr>
        <p:spPr bwMode="auto">
          <a:xfrm>
            <a:off x="5131656"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36000" tIns="90000" rIns="3600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Blink Rate</a:t>
            </a:r>
          </a:p>
        </p:txBody>
      </p:sp>
      <p:graphicFrame>
        <p:nvGraphicFramePr>
          <p:cNvPr id="13" name="Table 12"/>
          <p:cNvGraphicFramePr>
            <a:graphicFrameLocks noGrp="1"/>
          </p:cNvGraphicFramePr>
          <p:nvPr/>
        </p:nvGraphicFramePr>
        <p:xfrm>
          <a:off x="346364" y="4784032"/>
          <a:ext cx="8188036" cy="1484245"/>
        </p:xfrm>
        <a:graphic>
          <a:graphicData uri="http://schemas.openxmlformats.org/drawingml/2006/table">
            <a:tbl>
              <a:tblPr/>
              <a:tblGrid>
                <a:gridCol w="1557423"/>
                <a:gridCol w="6630613"/>
              </a:tblGrid>
              <a:tr h="296849">
                <a:tc>
                  <a:txBody>
                    <a:bodyPr/>
                    <a:lstStyle/>
                    <a:p>
                      <a:pPr marL="0" marR="0" algn="ctr">
                        <a:lnSpc>
                          <a:spcPct val="115000"/>
                        </a:lnSpc>
                        <a:spcBef>
                          <a:spcPts val="0"/>
                        </a:spcBef>
                        <a:spcAft>
                          <a:spcPts val="0"/>
                        </a:spcAft>
                      </a:pPr>
                      <a:r>
                        <a:rPr lang="en-US" sz="1600" b="1" dirty="0">
                          <a:latin typeface="+mn-lt"/>
                          <a:ea typeface="Times New Roman"/>
                          <a:cs typeface="Times New Roman"/>
                        </a:rPr>
                        <a:t>Value (binary)</a:t>
                      </a:r>
                      <a:endParaRPr lang="en-US" sz="16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Motion </a:t>
                      </a:r>
                      <a:r>
                        <a:rPr lang="en-US" sz="1600" b="1" dirty="0">
                          <a:latin typeface="+mn-lt"/>
                          <a:ea typeface="Times New Roman"/>
                          <a:cs typeface="Times New Roman"/>
                        </a:rPr>
                        <a:t>Status</a:t>
                      </a:r>
                      <a:endParaRPr lang="en-US" sz="16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849">
                <a:tc>
                  <a:txBody>
                    <a:bodyPr/>
                    <a:lstStyle/>
                    <a:p>
                      <a:pPr marL="0" marR="0" algn="ctr">
                        <a:lnSpc>
                          <a:spcPct val="115000"/>
                        </a:lnSpc>
                        <a:spcBef>
                          <a:spcPts val="0"/>
                        </a:spcBef>
                        <a:spcAft>
                          <a:spcPts val="0"/>
                        </a:spcAft>
                      </a:pPr>
                      <a:r>
                        <a:rPr lang="en-US" sz="1600" dirty="0">
                          <a:latin typeface="+mn-lt"/>
                          <a:ea typeface="Times New Roman"/>
                          <a:cs typeface="Times New Roman"/>
                        </a:rPr>
                        <a:t>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mn-lt"/>
                          <a:ea typeface="Times New Roman"/>
                          <a:cs typeface="Times New Roman"/>
                        </a:rPr>
                        <a:t>Motion sensing</a:t>
                      </a:r>
                      <a:r>
                        <a:rPr lang="en-US" sz="1600" baseline="0" dirty="0" smtClean="0">
                          <a:latin typeface="+mn-lt"/>
                          <a:ea typeface="Times New Roman"/>
                          <a:cs typeface="Times New Roman"/>
                        </a:rPr>
                        <a:t> not supported</a:t>
                      </a:r>
                      <a:endParaRPr lang="en-US" sz="16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849">
                <a:tc>
                  <a:txBody>
                    <a:bodyPr/>
                    <a:lstStyle/>
                    <a:p>
                      <a:pPr marL="0" marR="0" algn="ctr">
                        <a:lnSpc>
                          <a:spcPct val="115000"/>
                        </a:lnSpc>
                        <a:spcBef>
                          <a:spcPts val="0"/>
                        </a:spcBef>
                        <a:spcAft>
                          <a:spcPts val="0"/>
                        </a:spcAft>
                      </a:pPr>
                      <a:r>
                        <a:rPr lang="en-US" sz="1600">
                          <a:latin typeface="+mn-lt"/>
                          <a:ea typeface="Times New Roman"/>
                          <a:cs typeface="Times New Roman"/>
                        </a:rPr>
                        <a:t>01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mn-lt"/>
                          <a:ea typeface="Times New Roman"/>
                          <a:cs typeface="Times New Roman"/>
                        </a:rPr>
                        <a:t>Motion sensor active, tag stationary</a:t>
                      </a:r>
                      <a:endParaRPr lang="en-US" sz="16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849">
                <a:tc>
                  <a:txBody>
                    <a:bodyPr/>
                    <a:lstStyle/>
                    <a:p>
                      <a:pPr marL="0" marR="0" algn="ctr">
                        <a:lnSpc>
                          <a:spcPct val="115000"/>
                        </a:lnSpc>
                        <a:spcBef>
                          <a:spcPts val="0"/>
                        </a:spcBef>
                        <a:spcAft>
                          <a:spcPts val="0"/>
                        </a:spcAft>
                      </a:pPr>
                      <a:r>
                        <a:rPr lang="en-US" sz="1600">
                          <a:latin typeface="+mn-lt"/>
                          <a:ea typeface="Times New Roman"/>
                          <a:cs typeface="Times New Roma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mn-lt"/>
                          <a:ea typeface="Times New Roman"/>
                          <a:cs typeface="Times New Roman"/>
                        </a:rPr>
                        <a:t>Motion sensor active,</a:t>
                      </a:r>
                      <a:r>
                        <a:rPr lang="en-US" sz="1600" baseline="0" dirty="0" smtClean="0">
                          <a:latin typeface="+mn-lt"/>
                          <a:ea typeface="Times New Roman"/>
                          <a:cs typeface="Times New Roman"/>
                        </a:rPr>
                        <a:t> tag moving</a:t>
                      </a:r>
                      <a:endParaRPr lang="en-US" sz="16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849">
                <a:tc>
                  <a:txBody>
                    <a:bodyPr/>
                    <a:lstStyle/>
                    <a:p>
                      <a:pPr marL="0" marR="0" algn="ctr">
                        <a:lnSpc>
                          <a:spcPct val="115000"/>
                        </a:lnSpc>
                        <a:spcBef>
                          <a:spcPts val="0"/>
                        </a:spcBef>
                        <a:spcAft>
                          <a:spcPts val="0"/>
                        </a:spcAft>
                      </a:pPr>
                      <a:r>
                        <a:rPr lang="en-US" sz="1600">
                          <a:latin typeface="+mn-lt"/>
                          <a:ea typeface="Times New Roman"/>
                          <a:cs typeface="Times New Roman"/>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mn-lt"/>
                          <a:ea typeface="Times New Roman"/>
                          <a:cs typeface="Times New Roman"/>
                        </a:rPr>
                        <a:t>R</a:t>
                      </a:r>
                      <a:r>
                        <a:rPr lang="en-US" sz="1600" dirty="0" smtClean="0">
                          <a:latin typeface="+mn-lt"/>
                          <a:ea typeface="Times New Roman"/>
                          <a:cs typeface="Times New Roman"/>
                        </a:rPr>
                        <a:t>eserved</a:t>
                      </a:r>
                      <a:endParaRPr lang="en-US" sz="16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Extended Blink PPDU</a:t>
            </a:r>
            <a:endParaRPr lang="en-US" dirty="0"/>
          </a:p>
        </p:txBody>
      </p:sp>
      <p:sp>
        <p:nvSpPr>
          <p:cNvPr id="3" name="Content Placeholder 2"/>
          <p:cNvSpPr>
            <a:spLocks noGrp="1"/>
          </p:cNvSpPr>
          <p:nvPr>
            <p:ph idx="1"/>
          </p:nvPr>
        </p:nvSpPr>
        <p:spPr>
          <a:xfrm>
            <a:off x="685800" y="3233530"/>
            <a:ext cx="7772400" cy="2862469"/>
          </a:xfrm>
        </p:spPr>
        <p:txBody>
          <a:bodyPr/>
          <a:lstStyle/>
          <a:p>
            <a:r>
              <a:rPr lang="en-US" dirty="0" smtClean="0"/>
              <a:t>Blink Rate</a:t>
            </a:r>
          </a:p>
          <a:p>
            <a:pPr lvl="1"/>
            <a:r>
              <a:rPr lang="en-US" dirty="0" smtClean="0"/>
              <a:t>2 bits</a:t>
            </a:r>
          </a:p>
          <a:p>
            <a:pPr lvl="1"/>
            <a:r>
              <a:rPr lang="en-US" dirty="0" smtClean="0"/>
              <a:t>Report of tag blink rate</a:t>
            </a:r>
          </a:p>
          <a:p>
            <a:pPr lvl="1"/>
            <a:r>
              <a:rPr lang="en-US" dirty="0" smtClean="0"/>
              <a:t>With no 2.4 GHz link, this is hardwired into the tag</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55</a:t>
            </a:fld>
            <a:endParaRPr lang="en-US"/>
          </a:p>
        </p:txBody>
      </p:sp>
      <p:sp>
        <p:nvSpPr>
          <p:cNvPr id="10" name="Rectangle 9"/>
          <p:cNvSpPr/>
          <p:nvPr/>
        </p:nvSpPr>
        <p:spPr bwMode="auto">
          <a:xfrm>
            <a:off x="3331656"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smtClean="0">
                <a:latin typeface="+mn-lt"/>
              </a:rPr>
              <a:t>Battery</a:t>
            </a:r>
          </a:p>
          <a:p>
            <a:pPr algn="ctr"/>
            <a:r>
              <a:rPr lang="en-US" sz="1400" b="1" dirty="0" smtClean="0">
                <a:latin typeface="+mn-lt"/>
              </a:rPr>
              <a:t>Status</a:t>
            </a:r>
          </a:p>
        </p:txBody>
      </p:sp>
      <p:sp>
        <p:nvSpPr>
          <p:cNvPr id="11" name="Rectangle 10"/>
          <p:cNvSpPr/>
          <p:nvPr/>
        </p:nvSpPr>
        <p:spPr bwMode="auto">
          <a:xfrm>
            <a:off x="4231656"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Motion</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Status</a:t>
            </a:r>
            <a:endParaRPr kumimoji="0" lang="en-US" sz="1400" b="1" i="0" u="none" strike="noStrike" cap="none" normalizeH="0" baseline="0" dirty="0" smtClean="0">
              <a:ln>
                <a:noFill/>
              </a:ln>
              <a:solidFill>
                <a:schemeClr val="tx1"/>
              </a:solidFill>
              <a:effectLst/>
              <a:latin typeface="+mn-lt"/>
            </a:endParaRPr>
          </a:p>
        </p:txBody>
      </p:sp>
      <p:sp>
        <p:nvSpPr>
          <p:cNvPr id="12" name="Rectangle 11"/>
          <p:cNvSpPr/>
          <p:nvPr/>
        </p:nvSpPr>
        <p:spPr bwMode="auto">
          <a:xfrm>
            <a:off x="5131656" y="1934818"/>
            <a:ext cx="900000" cy="858809"/>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400" b="1" dirty="0" smtClean="0">
                <a:latin typeface="+mn-lt"/>
              </a:rPr>
              <a:t>Blink Rate</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PHY – Link Budget</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56</a:t>
            </a:fld>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UWB Link Budget</a:t>
            </a:r>
            <a:endParaRPr lang="en-US" dirty="0"/>
          </a:p>
        </p:txBody>
      </p:sp>
      <p:sp>
        <p:nvSpPr>
          <p:cNvPr id="8" name="Content Placeholder 7"/>
          <p:cNvSpPr>
            <a:spLocks noGrp="1"/>
          </p:cNvSpPr>
          <p:nvPr>
            <p:ph idx="1"/>
          </p:nvPr>
        </p:nvSpPr>
        <p:spPr/>
        <p:txBody>
          <a:bodyPr/>
          <a:lstStyle/>
          <a:p>
            <a:r>
              <a:rPr lang="en-US" i="1" dirty="0" smtClean="0"/>
              <a:t>To be completed</a:t>
            </a:r>
            <a:endParaRPr lang="en-US" i="1"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57</a:t>
            </a:fld>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2.4 GHz PHY - Fundamentals</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58</a:t>
            </a:fld>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2.4 GHz PHY provides optional downlink to tag</a:t>
            </a:r>
          </a:p>
          <a:p>
            <a:pPr lvl="1"/>
            <a:r>
              <a:rPr lang="en-US" dirty="0" smtClean="0"/>
              <a:t>Regulatory compliance</a:t>
            </a:r>
          </a:p>
          <a:p>
            <a:pPr lvl="1"/>
            <a:r>
              <a:rPr lang="en-US" dirty="0" smtClean="0"/>
              <a:t>Security</a:t>
            </a:r>
          </a:p>
          <a:p>
            <a:pPr lvl="1"/>
            <a:r>
              <a:rPr lang="en-US" dirty="0" smtClean="0"/>
              <a:t>Functionality (e.g. tag mode changes)</a:t>
            </a:r>
          </a:p>
          <a:p>
            <a:r>
              <a:rPr lang="en-US" dirty="0" smtClean="0"/>
              <a:t>There is no 2.4 GHz uplink in this proposal</a:t>
            </a:r>
          </a:p>
          <a:p>
            <a:pPr lvl="1"/>
            <a:r>
              <a:rPr lang="en-US" dirty="0" smtClean="0"/>
              <a:t>All data from tag to infrastructure uses UWB PHY</a:t>
            </a:r>
          </a:p>
          <a:p>
            <a:pPr lvl="1"/>
            <a:r>
              <a:rPr lang="en-US" dirty="0" smtClean="0"/>
              <a:t>Minimizes tag power consumption</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59</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Themes from CFA Reponses</a:t>
            </a:r>
            <a:endParaRPr lang="en-US" dirty="0"/>
          </a:p>
        </p:txBody>
      </p:sp>
      <p:sp>
        <p:nvSpPr>
          <p:cNvPr id="3" name="Content Placeholder 2"/>
          <p:cNvSpPr>
            <a:spLocks noGrp="1"/>
          </p:cNvSpPr>
          <p:nvPr>
            <p:ph idx="1"/>
          </p:nvPr>
        </p:nvSpPr>
        <p:spPr/>
        <p:txBody>
          <a:bodyPr/>
          <a:lstStyle/>
          <a:p>
            <a:r>
              <a:rPr lang="en-US" dirty="0" smtClean="0"/>
              <a:t>Cheap, small, long duration tags</a:t>
            </a:r>
          </a:p>
          <a:p>
            <a:r>
              <a:rPr lang="en-US" dirty="0" smtClean="0"/>
              <a:t>Active RFID with location awareness (precise location in many applications)</a:t>
            </a:r>
          </a:p>
          <a:p>
            <a:r>
              <a:rPr lang="en-US" dirty="0" smtClean="0"/>
              <a:t>Flexibility to add functionality for more complex applications and regulatory compliance</a:t>
            </a:r>
          </a:p>
          <a:p>
            <a:r>
              <a:rPr lang="en-US" dirty="0" smtClean="0"/>
              <a:t>Worldwide usage and coexistence</a:t>
            </a:r>
          </a:p>
          <a:p>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Footer Placeholder 4"/>
          <p:cNvSpPr>
            <a:spLocks noGrp="1"/>
          </p:cNvSpPr>
          <p:nvPr>
            <p:ph type="ftr" sz="quarter" idx="11"/>
          </p:nvPr>
        </p:nvSpPr>
        <p:spPr/>
        <p:txBody>
          <a:bodyPr/>
          <a:lstStyle/>
          <a:p>
            <a:r>
              <a:rPr lang="en-US" smtClean="0"/>
              <a:t>Adrian Jennings, Time Domain</a:t>
            </a:r>
            <a:endParaRPr lang="en-US" dirty="0"/>
          </a:p>
        </p:txBody>
      </p:sp>
      <p:sp>
        <p:nvSpPr>
          <p:cNvPr id="6" name="Slide Number Placeholder 5"/>
          <p:cNvSpPr>
            <a:spLocks noGrp="1"/>
          </p:cNvSpPr>
          <p:nvPr>
            <p:ph type="sldNum" sz="quarter" idx="12"/>
          </p:nvPr>
        </p:nvSpPr>
        <p:spPr/>
        <p:txBody>
          <a:bodyPr/>
          <a:lstStyle/>
          <a:p>
            <a:r>
              <a:rPr lang="en-US" dirty="0" smtClean="0"/>
              <a:t>Slide </a:t>
            </a:r>
            <a:fld id="{6A103422-731A-47FB-8632-0FB7517879FE}" type="slidenum">
              <a:rPr lang="en-US" smtClean="0"/>
              <a:pPr/>
              <a:t>6</a:t>
            </a:fld>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2.4 GHz PHY – Band Plan</a:t>
            </a:r>
            <a:endParaRPr lang="en-US" dirty="0"/>
          </a:p>
        </p:txBody>
      </p:sp>
      <p:sp>
        <p:nvSpPr>
          <p:cNvPr id="3" name="Content Placeholder 2"/>
          <p:cNvSpPr>
            <a:spLocks noGrp="1"/>
          </p:cNvSpPr>
          <p:nvPr>
            <p:ph idx="1"/>
          </p:nvPr>
        </p:nvSpPr>
        <p:spPr/>
        <p:txBody>
          <a:bodyPr/>
          <a:lstStyle/>
          <a:p>
            <a:r>
              <a:rPr lang="en-US" dirty="0" smtClean="0"/>
              <a:t>Channel bandwidth: 296 kHz (99% occupied)</a:t>
            </a:r>
          </a:p>
          <a:p>
            <a:r>
              <a:rPr lang="en-US" dirty="0" smtClean="0"/>
              <a:t>Center frequencies</a:t>
            </a:r>
          </a:p>
          <a:p>
            <a:pPr lvl="1"/>
            <a:r>
              <a:rPr lang="en-US" dirty="0" smtClean="0"/>
              <a:t>Start 2400 MHz</a:t>
            </a:r>
          </a:p>
          <a:p>
            <a:pPr lvl="1"/>
            <a:r>
              <a:rPr lang="en-US" dirty="0" smtClean="0"/>
              <a:t>Then 333.251953 kHz steps</a:t>
            </a:r>
          </a:p>
          <a:p>
            <a:pPr lvl="1"/>
            <a:r>
              <a:rPr lang="en-US" dirty="0" smtClean="0"/>
              <a:t>To 2483 MHz</a:t>
            </a:r>
          </a:p>
          <a:p>
            <a:r>
              <a:rPr lang="en-US" dirty="0" smtClean="0"/>
              <a:t>249 Channels total available</a:t>
            </a:r>
          </a:p>
          <a:p>
            <a:pPr lvl="1"/>
            <a:r>
              <a:rPr lang="en-US" dirty="0" smtClean="0"/>
              <a:t>It is expected that tags will support only a subset for a given installation</a:t>
            </a:r>
          </a:p>
          <a:p>
            <a:pPr lvl="1"/>
            <a:r>
              <a:rPr lang="en-US" dirty="0" smtClean="0"/>
              <a:t>Subset supported defined at installation time based on local RF survey</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60</a:t>
            </a:fld>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2.4 GHz PHY – Modulation &amp; Data Rate</a:t>
            </a:r>
            <a:endParaRPr lang="en-US" dirty="0"/>
          </a:p>
        </p:txBody>
      </p:sp>
      <p:sp>
        <p:nvSpPr>
          <p:cNvPr id="3" name="Content Placeholder 2"/>
          <p:cNvSpPr>
            <a:spLocks noGrp="1"/>
          </p:cNvSpPr>
          <p:nvPr>
            <p:ph idx="1"/>
          </p:nvPr>
        </p:nvSpPr>
        <p:spPr/>
        <p:txBody>
          <a:bodyPr/>
          <a:lstStyle/>
          <a:p>
            <a:r>
              <a:rPr lang="en-US" dirty="0" smtClean="0"/>
              <a:t>MSK Modulation</a:t>
            </a:r>
          </a:p>
          <a:p>
            <a:r>
              <a:rPr lang="en-US" dirty="0" smtClean="0"/>
              <a:t>250kbps data rate</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61</a:t>
            </a:fld>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2.4 GHz PHY - MAC Header</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62</a:t>
            </a:fld>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2.4 GHz PHY – MAC Frame</a:t>
            </a:r>
            <a:endParaRPr lang="en-US" dirty="0"/>
          </a:p>
        </p:txBody>
      </p:sp>
      <p:sp>
        <p:nvSpPr>
          <p:cNvPr id="8" name="Content Placeholder 7"/>
          <p:cNvSpPr>
            <a:spLocks noGrp="1"/>
          </p:cNvSpPr>
          <p:nvPr>
            <p:ph idx="1"/>
          </p:nvPr>
        </p:nvSpPr>
        <p:spPr/>
        <p:txBody>
          <a:bodyPr/>
          <a:lstStyle/>
          <a:p>
            <a:r>
              <a:rPr lang="en-US" dirty="0" smtClean="0"/>
              <a:t>Uses standard 15.4 MAC Frame</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63</a:t>
            </a:fld>
            <a:endParaRPr lang="en-US"/>
          </a:p>
        </p:txBody>
      </p:sp>
      <p:pic>
        <p:nvPicPr>
          <p:cNvPr id="1026" name="Picture 2"/>
          <p:cNvPicPr>
            <a:picLocks noChangeAspect="1" noChangeArrowheads="1"/>
          </p:cNvPicPr>
          <p:nvPr/>
        </p:nvPicPr>
        <p:blipFill>
          <a:blip r:embed="rId3" cstate="print"/>
          <a:srcRect/>
          <a:stretch>
            <a:fillRect/>
          </a:stretch>
        </p:blipFill>
        <p:spPr bwMode="auto">
          <a:xfrm>
            <a:off x="716239" y="2675281"/>
            <a:ext cx="7728296" cy="2161761"/>
          </a:xfrm>
          <a:prstGeom prst="rect">
            <a:avLst/>
          </a:prstGeom>
          <a:noFill/>
          <a:ln w="9525">
            <a:noFill/>
            <a:miter lim="800000"/>
            <a:headEnd/>
            <a:tailEnd/>
          </a:ln>
        </p:spPr>
      </p:pic>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2.4 GHz PHY – Frame control Fields</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64</a:t>
            </a:fld>
            <a:endParaRPr lang="en-US"/>
          </a:p>
        </p:txBody>
      </p:sp>
      <p:graphicFrame>
        <p:nvGraphicFramePr>
          <p:cNvPr id="7" name="Table 6"/>
          <p:cNvGraphicFramePr>
            <a:graphicFrameLocks noGrp="1"/>
          </p:cNvGraphicFramePr>
          <p:nvPr/>
        </p:nvGraphicFramePr>
        <p:xfrm>
          <a:off x="1144739" y="2888974"/>
          <a:ext cx="6859574" cy="3299790"/>
        </p:xfrm>
        <a:graphic>
          <a:graphicData uri="http://schemas.openxmlformats.org/drawingml/2006/table">
            <a:tbl>
              <a:tblPr/>
              <a:tblGrid>
                <a:gridCol w="2658635"/>
                <a:gridCol w="420093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a:latin typeface="Calibri"/>
                          <a:ea typeface="Times New Roman"/>
                          <a:cs typeface="Times New Roman"/>
                        </a:rPr>
                        <a:t>Frame  Type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0b001 (Data)</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044">
                <a:tc>
                  <a:txBody>
                    <a:bodyPr/>
                    <a:lstStyle/>
                    <a:p>
                      <a:pPr marL="0" marR="0">
                        <a:spcBef>
                          <a:spcPts val="0"/>
                        </a:spcBef>
                        <a:spcAft>
                          <a:spcPts val="0"/>
                        </a:spcAft>
                      </a:pPr>
                      <a:r>
                        <a:rPr lang="en-US" sz="1600" dirty="0">
                          <a:latin typeface="Calibri"/>
                          <a:ea typeface="Times New Roman"/>
                          <a:cs typeface="Times New Roman"/>
                        </a:rPr>
                        <a:t>Security Enabled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Optional</a:t>
                      </a:r>
                      <a:r>
                        <a:rPr lang="en-US" sz="1600" baseline="0" dirty="0" smtClean="0">
                          <a:latin typeface="Calibri"/>
                          <a:ea typeface="Times New Roman"/>
                          <a:cs typeface="Times New Roman"/>
                        </a:rPr>
                        <a:t> (default 0b0)</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044">
                <a:tc>
                  <a:txBody>
                    <a:bodyPr/>
                    <a:lstStyle/>
                    <a:p>
                      <a:pPr marL="0" marR="0">
                        <a:spcBef>
                          <a:spcPts val="0"/>
                        </a:spcBef>
                        <a:spcAft>
                          <a:spcPts val="0"/>
                        </a:spcAft>
                      </a:pPr>
                      <a:r>
                        <a:rPr lang="en-US" sz="1600">
                          <a:latin typeface="Calibri"/>
                          <a:ea typeface="Times New Roman"/>
                          <a:cs typeface="Times New Roman"/>
                        </a:rPr>
                        <a:t>Frame Pending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Calibri"/>
                          <a:ea typeface="Times New Roman"/>
                          <a:cs typeface="Times New Roman"/>
                        </a:rPr>
                        <a:t>0b0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044">
                <a:tc>
                  <a:txBody>
                    <a:bodyPr/>
                    <a:lstStyle/>
                    <a:p>
                      <a:pPr marL="0" marR="0">
                        <a:spcBef>
                          <a:spcPts val="0"/>
                        </a:spcBef>
                        <a:spcAft>
                          <a:spcPts val="0"/>
                        </a:spcAft>
                      </a:pPr>
                      <a:r>
                        <a:rPr lang="en-US" sz="1600">
                          <a:latin typeface="Calibri"/>
                          <a:ea typeface="Times New Roman"/>
                          <a:cs typeface="Times New Roman"/>
                        </a:rPr>
                        <a:t>Ack Request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Calibri"/>
                          <a:ea typeface="Times New Roman"/>
                          <a:cs typeface="Times New Roman"/>
                        </a:rPr>
                        <a:t>0b0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044">
                <a:tc>
                  <a:txBody>
                    <a:bodyPr/>
                    <a:lstStyle/>
                    <a:p>
                      <a:pPr marL="0" marR="0">
                        <a:spcBef>
                          <a:spcPts val="0"/>
                        </a:spcBef>
                        <a:spcAft>
                          <a:spcPts val="0"/>
                        </a:spcAft>
                      </a:pPr>
                      <a:r>
                        <a:rPr lang="en-US" sz="1600">
                          <a:latin typeface="Calibri"/>
                          <a:ea typeface="Times New Roman"/>
                          <a:cs typeface="Times New Roman"/>
                        </a:rPr>
                        <a:t>PAN ID Compression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0b1</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044">
                <a:tc>
                  <a:txBody>
                    <a:bodyPr/>
                    <a:lstStyle/>
                    <a:p>
                      <a:pPr marL="0" marR="0">
                        <a:spcBef>
                          <a:spcPts val="0"/>
                        </a:spcBef>
                        <a:spcAft>
                          <a:spcPts val="0"/>
                        </a:spcAft>
                      </a:pPr>
                      <a:r>
                        <a:rPr lang="en-US" sz="1600">
                          <a:latin typeface="Calibri"/>
                          <a:ea typeface="Times New Roman"/>
                          <a:cs typeface="Times New Roman"/>
                        </a:rPr>
                        <a:t>Reserved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044">
                <a:tc>
                  <a:txBody>
                    <a:bodyPr/>
                    <a:lstStyle/>
                    <a:p>
                      <a:pPr marL="0" marR="0">
                        <a:spcBef>
                          <a:spcPts val="0"/>
                        </a:spcBef>
                        <a:spcAft>
                          <a:spcPts val="0"/>
                        </a:spcAft>
                      </a:pPr>
                      <a:r>
                        <a:rPr lang="en-US" sz="1600">
                          <a:latin typeface="Calibri"/>
                          <a:ea typeface="Times New Roman"/>
                          <a:cs typeface="Times New Roman"/>
                        </a:rPr>
                        <a:t>Destination Addressing Mode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0b11</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044">
                <a:tc>
                  <a:txBody>
                    <a:bodyPr/>
                    <a:lstStyle/>
                    <a:p>
                      <a:pPr marL="0" marR="0">
                        <a:spcBef>
                          <a:spcPts val="0"/>
                        </a:spcBef>
                        <a:spcAft>
                          <a:spcPts val="0"/>
                        </a:spcAft>
                      </a:pPr>
                      <a:r>
                        <a:rPr lang="en-US" sz="1600">
                          <a:latin typeface="Calibri"/>
                          <a:ea typeface="Times New Roman"/>
                          <a:cs typeface="Times New Roman"/>
                        </a:rPr>
                        <a:t>Frame Version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0b10? (will</a:t>
                      </a:r>
                      <a:r>
                        <a:rPr lang="en-US" sz="1600" baseline="0" dirty="0" smtClean="0">
                          <a:latin typeface="Calibri"/>
                          <a:ea typeface="Times New Roman"/>
                          <a:cs typeface="Times New Roman"/>
                        </a:rPr>
                        <a:t> this need to be incremented?</a:t>
                      </a:r>
                      <a:r>
                        <a:rPr lang="en-US" sz="1600" dirty="0" smtClean="0">
                          <a:latin typeface="Calibri"/>
                          <a:ea typeface="Times New Roman"/>
                          <a:cs typeface="Times New Roman"/>
                        </a:rPr>
                        <a:t>)</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a:latin typeface="Calibri"/>
                          <a:ea typeface="Times New Roman"/>
                          <a:cs typeface="Times New Roman"/>
                        </a:rPr>
                        <a:t>Source Addressing mode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0b10</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3073" name="Picture 1"/>
          <p:cNvPicPr>
            <a:picLocks noChangeAspect="1" noChangeArrowheads="1"/>
          </p:cNvPicPr>
          <p:nvPr/>
        </p:nvPicPr>
        <p:blipFill>
          <a:blip r:embed="rId3" cstate="print"/>
          <a:srcRect/>
          <a:stretch>
            <a:fillRect/>
          </a:stretch>
        </p:blipFill>
        <p:spPr bwMode="auto">
          <a:xfrm>
            <a:off x="1202842" y="1673087"/>
            <a:ext cx="6791325" cy="914400"/>
          </a:xfrm>
          <a:prstGeom prst="rect">
            <a:avLst/>
          </a:prstGeom>
          <a:noFill/>
          <a:ln w="9525">
            <a:noFill/>
            <a:miter lim="800000"/>
            <a:headEnd/>
            <a:tailEnd/>
          </a:ln>
        </p:spPr>
      </p:pic>
      <p:sp>
        <p:nvSpPr>
          <p:cNvPr id="10" name="Rectangle 9"/>
          <p:cNvSpPr/>
          <p:nvPr/>
        </p:nvSpPr>
        <p:spPr bwMode="auto">
          <a:xfrm>
            <a:off x="1232452" y="1683026"/>
            <a:ext cx="702365" cy="887896"/>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2.4 GHz PHY – Sequence Number</a:t>
            </a:r>
            <a:endParaRPr lang="en-US" dirty="0"/>
          </a:p>
        </p:txBody>
      </p:sp>
      <p:sp>
        <p:nvSpPr>
          <p:cNvPr id="9" name="Content Placeholder 8"/>
          <p:cNvSpPr>
            <a:spLocks noGrp="1"/>
          </p:cNvSpPr>
          <p:nvPr>
            <p:ph idx="1"/>
          </p:nvPr>
        </p:nvSpPr>
        <p:spPr>
          <a:xfrm>
            <a:off x="685800" y="2875722"/>
            <a:ext cx="7772400" cy="3220278"/>
          </a:xfrm>
        </p:spPr>
        <p:txBody>
          <a:bodyPr/>
          <a:lstStyle/>
          <a:p>
            <a:r>
              <a:rPr lang="en-US" sz="2800" dirty="0" smtClean="0"/>
              <a:t>Same format as 15.4</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65</a:t>
            </a:fld>
            <a:endParaRPr lang="en-US"/>
          </a:p>
        </p:txBody>
      </p:sp>
      <p:pic>
        <p:nvPicPr>
          <p:cNvPr id="3073" name="Picture 1"/>
          <p:cNvPicPr>
            <a:picLocks noChangeAspect="1" noChangeArrowheads="1"/>
          </p:cNvPicPr>
          <p:nvPr/>
        </p:nvPicPr>
        <p:blipFill>
          <a:blip r:embed="rId3" cstate="print"/>
          <a:srcRect/>
          <a:stretch>
            <a:fillRect/>
          </a:stretch>
        </p:blipFill>
        <p:spPr bwMode="auto">
          <a:xfrm>
            <a:off x="1202842" y="1673087"/>
            <a:ext cx="6791325" cy="914400"/>
          </a:xfrm>
          <a:prstGeom prst="rect">
            <a:avLst/>
          </a:prstGeom>
          <a:noFill/>
          <a:ln w="9525">
            <a:noFill/>
            <a:miter lim="800000"/>
            <a:headEnd/>
            <a:tailEnd/>
          </a:ln>
        </p:spPr>
      </p:pic>
      <p:sp>
        <p:nvSpPr>
          <p:cNvPr id="10" name="Rectangle 9"/>
          <p:cNvSpPr/>
          <p:nvPr/>
        </p:nvSpPr>
        <p:spPr bwMode="auto">
          <a:xfrm>
            <a:off x="1948071" y="1683026"/>
            <a:ext cx="728868" cy="887896"/>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2.4 GHz PHY – Destination PAN ID</a:t>
            </a:r>
            <a:endParaRPr lang="en-US" dirty="0"/>
          </a:p>
        </p:txBody>
      </p:sp>
      <p:sp>
        <p:nvSpPr>
          <p:cNvPr id="9" name="Content Placeholder 8"/>
          <p:cNvSpPr>
            <a:spLocks noGrp="1"/>
          </p:cNvSpPr>
          <p:nvPr>
            <p:ph idx="1"/>
          </p:nvPr>
        </p:nvSpPr>
        <p:spPr>
          <a:xfrm>
            <a:off x="685800" y="2875722"/>
            <a:ext cx="7772400" cy="3220278"/>
          </a:xfrm>
        </p:spPr>
        <p:txBody>
          <a:bodyPr/>
          <a:lstStyle/>
          <a:p>
            <a:r>
              <a:rPr lang="en-US" sz="2800" dirty="0" smtClean="0"/>
              <a:t>Same format and functionality as 15.4</a:t>
            </a:r>
          </a:p>
          <a:p>
            <a:r>
              <a:rPr lang="en-US" sz="2800" dirty="0" smtClean="0"/>
              <a:t>Particularly important for adjacent but non-interacting RTLS networks</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66</a:t>
            </a:fld>
            <a:endParaRPr lang="en-US"/>
          </a:p>
        </p:txBody>
      </p:sp>
      <p:pic>
        <p:nvPicPr>
          <p:cNvPr id="3073" name="Picture 1"/>
          <p:cNvPicPr>
            <a:picLocks noChangeAspect="1" noChangeArrowheads="1"/>
          </p:cNvPicPr>
          <p:nvPr/>
        </p:nvPicPr>
        <p:blipFill>
          <a:blip r:embed="rId3" cstate="print"/>
          <a:srcRect/>
          <a:stretch>
            <a:fillRect/>
          </a:stretch>
        </p:blipFill>
        <p:spPr bwMode="auto">
          <a:xfrm>
            <a:off x="1202842" y="1673087"/>
            <a:ext cx="6791325" cy="914400"/>
          </a:xfrm>
          <a:prstGeom prst="rect">
            <a:avLst/>
          </a:prstGeom>
          <a:noFill/>
          <a:ln w="9525">
            <a:noFill/>
            <a:miter lim="800000"/>
            <a:headEnd/>
            <a:tailEnd/>
          </a:ln>
        </p:spPr>
      </p:pic>
      <p:sp>
        <p:nvSpPr>
          <p:cNvPr id="10" name="Rectangle 9"/>
          <p:cNvSpPr/>
          <p:nvPr/>
        </p:nvSpPr>
        <p:spPr bwMode="auto">
          <a:xfrm>
            <a:off x="2690191" y="1683026"/>
            <a:ext cx="861392" cy="609600"/>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2.4 GHz PHY – Unused Fields</a:t>
            </a:r>
            <a:endParaRPr lang="en-US" dirty="0"/>
          </a:p>
        </p:txBody>
      </p:sp>
      <p:sp>
        <p:nvSpPr>
          <p:cNvPr id="9" name="Content Placeholder 8"/>
          <p:cNvSpPr>
            <a:spLocks noGrp="1"/>
          </p:cNvSpPr>
          <p:nvPr>
            <p:ph idx="1"/>
          </p:nvPr>
        </p:nvSpPr>
        <p:spPr>
          <a:xfrm>
            <a:off x="685800" y="2875722"/>
            <a:ext cx="7772400" cy="3220278"/>
          </a:xfrm>
        </p:spPr>
        <p:txBody>
          <a:bodyPr/>
          <a:lstStyle/>
          <a:p>
            <a:r>
              <a:rPr lang="en-US" sz="2800" dirty="0" smtClean="0"/>
              <a:t>These fields are not required for RFID/RTLS functionality</a:t>
            </a:r>
          </a:p>
          <a:p>
            <a:r>
              <a:rPr lang="en-US" sz="2800" dirty="0" smtClean="0"/>
              <a:t>They are optionally zero in 15.4 so no change is required</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67</a:t>
            </a:fld>
            <a:endParaRPr lang="en-US"/>
          </a:p>
        </p:txBody>
      </p:sp>
      <p:pic>
        <p:nvPicPr>
          <p:cNvPr id="3073" name="Picture 1"/>
          <p:cNvPicPr>
            <a:picLocks noChangeAspect="1" noChangeArrowheads="1"/>
          </p:cNvPicPr>
          <p:nvPr/>
        </p:nvPicPr>
        <p:blipFill>
          <a:blip r:embed="rId3" cstate="print"/>
          <a:srcRect/>
          <a:stretch>
            <a:fillRect/>
          </a:stretch>
        </p:blipFill>
        <p:spPr bwMode="auto">
          <a:xfrm>
            <a:off x="1202842" y="1673087"/>
            <a:ext cx="6791325" cy="914400"/>
          </a:xfrm>
          <a:prstGeom prst="rect">
            <a:avLst/>
          </a:prstGeom>
          <a:noFill/>
          <a:ln w="9525">
            <a:noFill/>
            <a:miter lim="800000"/>
            <a:headEnd/>
            <a:tailEnd/>
          </a:ln>
        </p:spPr>
      </p:pic>
      <p:sp>
        <p:nvSpPr>
          <p:cNvPr id="10" name="Rectangle 9"/>
          <p:cNvSpPr/>
          <p:nvPr/>
        </p:nvSpPr>
        <p:spPr bwMode="auto">
          <a:xfrm>
            <a:off x="3564835" y="1683026"/>
            <a:ext cx="1603512" cy="609600"/>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2.4 GHz PHY – Source Address</a:t>
            </a:r>
            <a:endParaRPr lang="en-US" dirty="0">
              <a:solidFill>
                <a:schemeClr val="tx1"/>
              </a:solidFill>
            </a:endParaRPr>
          </a:p>
        </p:txBody>
      </p:sp>
      <p:sp>
        <p:nvSpPr>
          <p:cNvPr id="9" name="Content Placeholder 8"/>
          <p:cNvSpPr>
            <a:spLocks noGrp="1"/>
          </p:cNvSpPr>
          <p:nvPr>
            <p:ph idx="1"/>
          </p:nvPr>
        </p:nvSpPr>
        <p:spPr>
          <a:xfrm>
            <a:off x="685800" y="2875721"/>
            <a:ext cx="7772400" cy="3617843"/>
          </a:xfrm>
        </p:spPr>
        <p:txBody>
          <a:bodyPr/>
          <a:lstStyle/>
          <a:p>
            <a:r>
              <a:rPr lang="en-US" sz="2400" dirty="0" smtClean="0"/>
              <a:t>This is more normally thought of as “Tag ID” in RFID parlance</a:t>
            </a:r>
          </a:p>
          <a:p>
            <a:r>
              <a:rPr lang="en-US" sz="2400" dirty="0" smtClean="0"/>
              <a:t>Standard 64 bit ID</a:t>
            </a:r>
          </a:p>
          <a:p>
            <a:pPr lvl="1"/>
            <a:r>
              <a:rPr lang="en-US" sz="2000" dirty="0" smtClean="0"/>
              <a:t>8 bits = Tag Class assigned by application</a:t>
            </a:r>
          </a:p>
          <a:p>
            <a:pPr lvl="1"/>
            <a:r>
              <a:rPr lang="en-US" sz="2000" dirty="0" smtClean="0"/>
              <a:t>56 bits = Tag ID assigned uniquely per tag</a:t>
            </a:r>
          </a:p>
          <a:p>
            <a:r>
              <a:rPr lang="en-US" sz="2400" dirty="0" smtClean="0"/>
              <a:t>Tag Class allows functional groups of tags to be addressed</a:t>
            </a:r>
          </a:p>
          <a:p>
            <a:pPr lvl="1"/>
            <a:r>
              <a:rPr lang="en-US" sz="2000" dirty="0" smtClean="0"/>
              <a:t>E.g. “All garment tags switch to sleep mode”</a:t>
            </a:r>
          </a:p>
          <a:p>
            <a:pPr lvl="1"/>
            <a:r>
              <a:rPr lang="en-US" sz="2000" dirty="0" smtClean="0"/>
              <a:t>E.g. “All forklift tags switch to 10 Hz blink rate”</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68</a:t>
            </a:fld>
            <a:endParaRPr lang="en-US"/>
          </a:p>
        </p:txBody>
      </p:sp>
      <p:pic>
        <p:nvPicPr>
          <p:cNvPr id="3073" name="Picture 1"/>
          <p:cNvPicPr>
            <a:picLocks noChangeAspect="1" noChangeArrowheads="1"/>
          </p:cNvPicPr>
          <p:nvPr/>
        </p:nvPicPr>
        <p:blipFill>
          <a:blip r:embed="rId3" cstate="print"/>
          <a:srcRect/>
          <a:stretch>
            <a:fillRect/>
          </a:stretch>
        </p:blipFill>
        <p:spPr bwMode="auto">
          <a:xfrm>
            <a:off x="1202842" y="1673087"/>
            <a:ext cx="6791325" cy="914400"/>
          </a:xfrm>
          <a:prstGeom prst="rect">
            <a:avLst/>
          </a:prstGeom>
          <a:noFill/>
          <a:ln w="9525">
            <a:noFill/>
            <a:miter lim="800000"/>
            <a:headEnd/>
            <a:tailEnd/>
          </a:ln>
        </p:spPr>
      </p:pic>
      <p:sp>
        <p:nvSpPr>
          <p:cNvPr id="10" name="Rectangle 9"/>
          <p:cNvSpPr/>
          <p:nvPr/>
        </p:nvSpPr>
        <p:spPr bwMode="auto">
          <a:xfrm>
            <a:off x="5155096" y="1683026"/>
            <a:ext cx="662607" cy="609600"/>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2.4 GHz PHY – Security Header</a:t>
            </a:r>
            <a:endParaRPr lang="en-US" dirty="0"/>
          </a:p>
        </p:txBody>
      </p:sp>
      <p:sp>
        <p:nvSpPr>
          <p:cNvPr id="9" name="Content Placeholder 8"/>
          <p:cNvSpPr>
            <a:spLocks noGrp="1"/>
          </p:cNvSpPr>
          <p:nvPr>
            <p:ph idx="1"/>
          </p:nvPr>
        </p:nvSpPr>
        <p:spPr>
          <a:xfrm>
            <a:off x="685800" y="2875722"/>
            <a:ext cx="7772400" cy="3220278"/>
          </a:xfrm>
        </p:spPr>
        <p:txBody>
          <a:bodyPr/>
          <a:lstStyle/>
          <a:p>
            <a:r>
              <a:rPr lang="en-US" dirty="0" smtClean="0"/>
              <a:t>Same format and functionality as 15.4</a:t>
            </a:r>
          </a:p>
          <a:p>
            <a:r>
              <a:rPr lang="en-US" dirty="0" smtClean="0"/>
              <a:t>Optional</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69</a:t>
            </a:fld>
            <a:endParaRPr lang="en-US"/>
          </a:p>
        </p:txBody>
      </p:sp>
      <p:pic>
        <p:nvPicPr>
          <p:cNvPr id="3073" name="Picture 1"/>
          <p:cNvPicPr>
            <a:picLocks noChangeAspect="1" noChangeArrowheads="1"/>
          </p:cNvPicPr>
          <p:nvPr/>
        </p:nvPicPr>
        <p:blipFill>
          <a:blip r:embed="rId3" cstate="print"/>
          <a:srcRect/>
          <a:stretch>
            <a:fillRect/>
          </a:stretch>
        </p:blipFill>
        <p:spPr bwMode="auto">
          <a:xfrm>
            <a:off x="1202842" y="1673087"/>
            <a:ext cx="6791325" cy="914400"/>
          </a:xfrm>
          <a:prstGeom prst="rect">
            <a:avLst/>
          </a:prstGeom>
          <a:noFill/>
          <a:ln w="9525">
            <a:noFill/>
            <a:miter lim="800000"/>
            <a:headEnd/>
            <a:tailEnd/>
          </a:ln>
        </p:spPr>
      </p:pic>
      <p:sp>
        <p:nvSpPr>
          <p:cNvPr id="10" name="Rectangle 9"/>
          <p:cNvSpPr/>
          <p:nvPr/>
        </p:nvSpPr>
        <p:spPr bwMode="auto">
          <a:xfrm>
            <a:off x="5817704" y="1683026"/>
            <a:ext cx="834887" cy="887896"/>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Proposal</a:t>
            </a:r>
            <a:endParaRPr lang="en-US" dirty="0"/>
          </a:p>
        </p:txBody>
      </p:sp>
      <p:sp>
        <p:nvSpPr>
          <p:cNvPr id="3" name="Content Placeholder 2"/>
          <p:cNvSpPr>
            <a:spLocks noGrp="1"/>
          </p:cNvSpPr>
          <p:nvPr>
            <p:ph idx="1"/>
          </p:nvPr>
        </p:nvSpPr>
        <p:spPr>
          <a:xfrm>
            <a:off x="571472" y="2000240"/>
            <a:ext cx="7772400" cy="4357718"/>
          </a:xfrm>
        </p:spPr>
        <p:txBody>
          <a:bodyPr/>
          <a:lstStyle/>
          <a:p>
            <a:r>
              <a:rPr lang="en-US" sz="2400" dirty="0" smtClean="0"/>
              <a:t>UWB transmit-only tag for active RFID and location</a:t>
            </a:r>
          </a:p>
          <a:p>
            <a:pPr lvl="1"/>
            <a:r>
              <a:rPr lang="en-US" sz="2000" dirty="0" smtClean="0"/>
              <a:t>Low cost, very low power consumption transmitter</a:t>
            </a:r>
          </a:p>
          <a:p>
            <a:pPr lvl="1"/>
            <a:r>
              <a:rPr lang="en-US" sz="2000" dirty="0" smtClean="0"/>
              <a:t>Enables precise location</a:t>
            </a:r>
          </a:p>
          <a:p>
            <a:r>
              <a:rPr lang="en-US" sz="2400" dirty="0" smtClean="0"/>
              <a:t>Optional narrowband 2.4 GHz PHY for downlink to tag</a:t>
            </a:r>
          </a:p>
          <a:p>
            <a:pPr lvl="1"/>
            <a:r>
              <a:rPr lang="en-US" sz="2000" dirty="0" smtClean="0"/>
              <a:t>Narrowband for better coexistence</a:t>
            </a:r>
          </a:p>
          <a:p>
            <a:pPr lvl="1"/>
            <a:r>
              <a:rPr lang="en-US" sz="2000" dirty="0" smtClean="0"/>
              <a:t>2.4 GHz receiver low cost and low power consumption compared to UWB receiver</a:t>
            </a:r>
          </a:p>
          <a:p>
            <a:pPr lvl="1"/>
            <a:r>
              <a:rPr lang="en-US" sz="2000" dirty="0" smtClean="0"/>
              <a:t>Enables regulatory compliance, security, and command link to tags</a:t>
            </a:r>
          </a:p>
          <a:p>
            <a:pPr lvl="1"/>
            <a:endParaRPr lang="en-US" sz="2000" dirty="0" smtClean="0"/>
          </a:p>
          <a:p>
            <a:pPr lvl="1"/>
            <a:endParaRPr lang="en-US" sz="2000"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7</a:t>
            </a:fld>
            <a:endParaRPr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2.4 GHz PHY – Security Header</a:t>
            </a:r>
            <a:endParaRPr lang="en-US" dirty="0"/>
          </a:p>
        </p:txBody>
      </p:sp>
      <p:sp>
        <p:nvSpPr>
          <p:cNvPr id="9" name="Content Placeholder 8"/>
          <p:cNvSpPr>
            <a:spLocks noGrp="1"/>
          </p:cNvSpPr>
          <p:nvPr>
            <p:ph idx="1"/>
          </p:nvPr>
        </p:nvSpPr>
        <p:spPr>
          <a:xfrm>
            <a:off x="685800" y="2875722"/>
            <a:ext cx="7772400" cy="3220278"/>
          </a:xfrm>
        </p:spPr>
        <p:txBody>
          <a:bodyPr/>
          <a:lstStyle/>
          <a:p>
            <a:r>
              <a:rPr lang="en-US" dirty="0" smtClean="0"/>
              <a:t>Same format and functionality as 15.4</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70</a:t>
            </a:fld>
            <a:endParaRPr lang="en-US"/>
          </a:p>
        </p:txBody>
      </p:sp>
      <p:pic>
        <p:nvPicPr>
          <p:cNvPr id="3073" name="Picture 1"/>
          <p:cNvPicPr>
            <a:picLocks noChangeAspect="1" noChangeArrowheads="1"/>
          </p:cNvPicPr>
          <p:nvPr/>
        </p:nvPicPr>
        <p:blipFill>
          <a:blip r:embed="rId3" cstate="print"/>
          <a:srcRect/>
          <a:stretch>
            <a:fillRect/>
          </a:stretch>
        </p:blipFill>
        <p:spPr bwMode="auto">
          <a:xfrm>
            <a:off x="1202842" y="1673087"/>
            <a:ext cx="6791325" cy="914400"/>
          </a:xfrm>
          <a:prstGeom prst="rect">
            <a:avLst/>
          </a:prstGeom>
          <a:noFill/>
          <a:ln w="9525">
            <a:noFill/>
            <a:miter lim="800000"/>
            <a:headEnd/>
            <a:tailEnd/>
          </a:ln>
        </p:spPr>
      </p:pic>
      <p:sp>
        <p:nvSpPr>
          <p:cNvPr id="10" name="Rectangle 9"/>
          <p:cNvSpPr/>
          <p:nvPr/>
        </p:nvSpPr>
        <p:spPr bwMode="auto">
          <a:xfrm>
            <a:off x="7368209" y="1683026"/>
            <a:ext cx="596348" cy="887896"/>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2.4 </a:t>
            </a:r>
            <a:r>
              <a:rPr lang="en-US" dirty="0" err="1" smtClean="0"/>
              <a:t>ghZ</a:t>
            </a:r>
            <a:r>
              <a:rPr lang="en-US" dirty="0" smtClean="0"/>
              <a:t> PHY – PHY Header</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71</a:t>
            </a:fld>
            <a:endParaRPr 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2.4 GHz PHY – PHY Header Format</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72</a:t>
            </a:fld>
            <a:endParaRPr lang="en-US"/>
          </a:p>
        </p:txBody>
      </p:sp>
      <p:sp>
        <p:nvSpPr>
          <p:cNvPr id="15" name="Rectangle 14"/>
          <p:cNvSpPr/>
          <p:nvPr/>
        </p:nvSpPr>
        <p:spPr bwMode="auto">
          <a:xfrm>
            <a:off x="2703443" y="2014330"/>
            <a:ext cx="1762540" cy="1285461"/>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Preamble</a:t>
            </a:r>
          </a:p>
        </p:txBody>
      </p:sp>
      <p:sp>
        <p:nvSpPr>
          <p:cNvPr id="16" name="Rectangle 15"/>
          <p:cNvSpPr/>
          <p:nvPr/>
        </p:nvSpPr>
        <p:spPr bwMode="auto">
          <a:xfrm>
            <a:off x="4465982" y="2014330"/>
            <a:ext cx="861392" cy="1285461"/>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SFD</a:t>
            </a:r>
          </a:p>
        </p:txBody>
      </p:sp>
      <p:sp>
        <p:nvSpPr>
          <p:cNvPr id="18" name="TextBox 17"/>
          <p:cNvSpPr txBox="1"/>
          <p:nvPr/>
        </p:nvSpPr>
        <p:spPr>
          <a:xfrm>
            <a:off x="3291387" y="3347256"/>
            <a:ext cx="750526" cy="523220"/>
          </a:xfrm>
          <a:prstGeom prst="rect">
            <a:avLst/>
          </a:prstGeom>
          <a:noFill/>
        </p:spPr>
        <p:txBody>
          <a:bodyPr wrap="none" rtlCol="0">
            <a:spAutoFit/>
          </a:bodyPr>
          <a:lstStyle/>
          <a:p>
            <a:pPr algn="ctr"/>
            <a:r>
              <a:rPr lang="en-US" sz="1400" b="1" dirty="0" smtClean="0">
                <a:latin typeface="+mn-lt"/>
              </a:rPr>
              <a:t>32</a:t>
            </a:r>
          </a:p>
          <a:p>
            <a:pPr algn="ctr"/>
            <a:r>
              <a:rPr lang="en-US" sz="1400" b="1" dirty="0" smtClean="0">
                <a:latin typeface="+mn-lt"/>
              </a:rPr>
              <a:t>pulses</a:t>
            </a:r>
            <a:endParaRPr lang="en-US" sz="1400" b="1" dirty="0">
              <a:latin typeface="+mn-lt"/>
            </a:endParaRPr>
          </a:p>
        </p:txBody>
      </p:sp>
      <p:sp>
        <p:nvSpPr>
          <p:cNvPr id="19" name="TextBox 18"/>
          <p:cNvSpPr txBox="1"/>
          <p:nvPr/>
        </p:nvSpPr>
        <p:spPr>
          <a:xfrm>
            <a:off x="4650794" y="3347256"/>
            <a:ext cx="502062" cy="523220"/>
          </a:xfrm>
          <a:prstGeom prst="rect">
            <a:avLst/>
          </a:prstGeom>
          <a:noFill/>
        </p:spPr>
        <p:txBody>
          <a:bodyPr wrap="none" rtlCol="0">
            <a:spAutoFit/>
          </a:bodyPr>
          <a:lstStyle/>
          <a:p>
            <a:pPr algn="ctr"/>
            <a:r>
              <a:rPr lang="en-US" sz="1400" b="1" dirty="0" smtClean="0">
                <a:latin typeface="+mn-lt"/>
              </a:rPr>
              <a:t>16</a:t>
            </a:r>
          </a:p>
          <a:p>
            <a:pPr algn="ctr"/>
            <a:r>
              <a:rPr lang="en-US" sz="1400" b="1" dirty="0" smtClean="0">
                <a:latin typeface="+mn-lt"/>
              </a:rPr>
              <a:t>bits</a:t>
            </a:r>
            <a:endParaRPr lang="en-US" sz="1400" b="1" dirty="0">
              <a:latin typeface="+mn-lt"/>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solidFill>
                  <a:schemeClr val="tx1"/>
                </a:solidFill>
              </a:rPr>
              <a:t>2.4 GHz PHY – PHY Header Format</a:t>
            </a:r>
            <a:endParaRPr lang="en-US" dirty="0">
              <a:solidFill>
                <a:schemeClr val="tx1"/>
              </a:solidFill>
            </a:endParaRPr>
          </a:p>
        </p:txBody>
      </p:sp>
      <p:sp>
        <p:nvSpPr>
          <p:cNvPr id="14" name="Content Placeholder 13"/>
          <p:cNvSpPr>
            <a:spLocks noGrp="1"/>
          </p:cNvSpPr>
          <p:nvPr>
            <p:ph idx="1"/>
          </p:nvPr>
        </p:nvSpPr>
        <p:spPr>
          <a:xfrm>
            <a:off x="685800" y="4134678"/>
            <a:ext cx="7772400" cy="1961322"/>
          </a:xfrm>
        </p:spPr>
        <p:txBody>
          <a:bodyPr/>
          <a:lstStyle/>
          <a:p>
            <a:r>
              <a:rPr lang="en-US" dirty="0" smtClean="0"/>
              <a:t>The preamble is an alternating sequence of 1’s and 0’s</a:t>
            </a:r>
          </a:p>
          <a:p>
            <a:pPr lvl="1">
              <a:buNone/>
            </a:pPr>
            <a:r>
              <a:rPr lang="en-US" dirty="0" smtClean="0"/>
              <a:t>		</a:t>
            </a:r>
            <a:r>
              <a:rPr lang="en-US" b="1" dirty="0" smtClean="0"/>
              <a:t>1010101010</a:t>
            </a:r>
            <a:r>
              <a:rPr lang="en-US" dirty="0" smtClean="0"/>
              <a:t>….</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73</a:t>
            </a:fld>
            <a:endParaRPr lang="en-US"/>
          </a:p>
        </p:txBody>
      </p:sp>
      <p:sp>
        <p:nvSpPr>
          <p:cNvPr id="15" name="Rectangle 14"/>
          <p:cNvSpPr/>
          <p:nvPr/>
        </p:nvSpPr>
        <p:spPr bwMode="auto">
          <a:xfrm>
            <a:off x="2703443" y="2014330"/>
            <a:ext cx="1762540" cy="1285461"/>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Preamble</a:t>
            </a:r>
          </a:p>
        </p:txBody>
      </p:sp>
      <p:sp>
        <p:nvSpPr>
          <p:cNvPr id="16" name="Rectangle 15"/>
          <p:cNvSpPr/>
          <p:nvPr/>
        </p:nvSpPr>
        <p:spPr bwMode="auto">
          <a:xfrm>
            <a:off x="4465982" y="2014330"/>
            <a:ext cx="861392"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SFD</a:t>
            </a:r>
          </a:p>
        </p:txBody>
      </p:sp>
      <p:sp>
        <p:nvSpPr>
          <p:cNvPr id="18" name="TextBox 17"/>
          <p:cNvSpPr txBox="1"/>
          <p:nvPr/>
        </p:nvSpPr>
        <p:spPr>
          <a:xfrm>
            <a:off x="3291387" y="3347256"/>
            <a:ext cx="750526" cy="523220"/>
          </a:xfrm>
          <a:prstGeom prst="rect">
            <a:avLst/>
          </a:prstGeom>
          <a:noFill/>
        </p:spPr>
        <p:txBody>
          <a:bodyPr wrap="none" rtlCol="0">
            <a:spAutoFit/>
          </a:bodyPr>
          <a:lstStyle/>
          <a:p>
            <a:pPr algn="ctr"/>
            <a:r>
              <a:rPr lang="en-US" sz="1400" b="1" dirty="0" smtClean="0">
                <a:latin typeface="+mn-lt"/>
              </a:rPr>
              <a:t>32</a:t>
            </a:r>
          </a:p>
          <a:p>
            <a:pPr algn="ctr"/>
            <a:r>
              <a:rPr lang="en-US" sz="1400" b="1" dirty="0" smtClean="0">
                <a:latin typeface="+mn-lt"/>
              </a:rPr>
              <a:t>pulses</a:t>
            </a:r>
            <a:endParaRPr lang="en-US" sz="1400" b="1" dirty="0">
              <a:latin typeface="+mn-lt"/>
            </a:endParaRPr>
          </a:p>
        </p:txBody>
      </p:sp>
      <p:sp>
        <p:nvSpPr>
          <p:cNvPr id="19" name="TextBox 18"/>
          <p:cNvSpPr txBox="1"/>
          <p:nvPr/>
        </p:nvSpPr>
        <p:spPr>
          <a:xfrm>
            <a:off x="4650794" y="3347256"/>
            <a:ext cx="502062" cy="523220"/>
          </a:xfrm>
          <a:prstGeom prst="rect">
            <a:avLst/>
          </a:prstGeom>
          <a:noFill/>
        </p:spPr>
        <p:txBody>
          <a:bodyPr wrap="none" rtlCol="0">
            <a:spAutoFit/>
          </a:bodyPr>
          <a:lstStyle/>
          <a:p>
            <a:pPr algn="ctr"/>
            <a:r>
              <a:rPr lang="en-US" sz="1400" b="1" dirty="0" smtClean="0">
                <a:latin typeface="+mn-lt"/>
              </a:rPr>
              <a:t>16</a:t>
            </a:r>
          </a:p>
          <a:p>
            <a:pPr algn="ctr"/>
            <a:r>
              <a:rPr lang="en-US" sz="1400" b="1" dirty="0" smtClean="0">
                <a:latin typeface="+mn-lt"/>
              </a:rPr>
              <a:t>bits</a:t>
            </a:r>
            <a:endParaRPr lang="en-US" sz="1400" b="1" dirty="0">
              <a:latin typeface="+mn-lt"/>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2.4 GHz PHY – SFD</a:t>
            </a:r>
            <a:endParaRPr lang="en-US" dirty="0"/>
          </a:p>
        </p:txBody>
      </p:sp>
      <p:sp>
        <p:nvSpPr>
          <p:cNvPr id="14" name="Content Placeholder 13"/>
          <p:cNvSpPr>
            <a:spLocks noGrp="1"/>
          </p:cNvSpPr>
          <p:nvPr>
            <p:ph idx="1"/>
          </p:nvPr>
        </p:nvSpPr>
        <p:spPr>
          <a:xfrm>
            <a:off x="461639" y="4134678"/>
            <a:ext cx="8398275" cy="1961322"/>
          </a:xfrm>
        </p:spPr>
        <p:txBody>
          <a:bodyPr/>
          <a:lstStyle/>
          <a:p>
            <a:r>
              <a:rPr lang="en-US" dirty="0" smtClean="0"/>
              <a:t>The SFD is the 16 bit sequence</a:t>
            </a:r>
          </a:p>
          <a:p>
            <a:pPr lvl="1">
              <a:buNone/>
            </a:pPr>
            <a:r>
              <a:rPr lang="en-US" dirty="0" smtClean="0"/>
              <a:t>			</a:t>
            </a:r>
            <a:r>
              <a:rPr lang="en-US" b="1" dirty="0" smtClean="0"/>
              <a:t>1101 0011 1001 0001</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74</a:t>
            </a:fld>
            <a:endParaRPr lang="en-US"/>
          </a:p>
        </p:txBody>
      </p:sp>
      <p:sp>
        <p:nvSpPr>
          <p:cNvPr id="15" name="Rectangle 14"/>
          <p:cNvSpPr/>
          <p:nvPr/>
        </p:nvSpPr>
        <p:spPr bwMode="auto">
          <a:xfrm>
            <a:off x="2703443" y="2014330"/>
            <a:ext cx="1762540"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Preamble</a:t>
            </a:r>
          </a:p>
        </p:txBody>
      </p:sp>
      <p:sp>
        <p:nvSpPr>
          <p:cNvPr id="16" name="Rectangle 15"/>
          <p:cNvSpPr/>
          <p:nvPr/>
        </p:nvSpPr>
        <p:spPr bwMode="auto">
          <a:xfrm>
            <a:off x="4465982" y="2014330"/>
            <a:ext cx="861392" cy="1285461"/>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SFD</a:t>
            </a:r>
          </a:p>
        </p:txBody>
      </p:sp>
      <p:sp>
        <p:nvSpPr>
          <p:cNvPr id="18" name="TextBox 17"/>
          <p:cNvSpPr txBox="1"/>
          <p:nvPr/>
        </p:nvSpPr>
        <p:spPr>
          <a:xfrm>
            <a:off x="3291387" y="3347256"/>
            <a:ext cx="750526" cy="523220"/>
          </a:xfrm>
          <a:prstGeom prst="rect">
            <a:avLst/>
          </a:prstGeom>
          <a:noFill/>
        </p:spPr>
        <p:txBody>
          <a:bodyPr wrap="none" rtlCol="0">
            <a:spAutoFit/>
          </a:bodyPr>
          <a:lstStyle/>
          <a:p>
            <a:pPr algn="ctr"/>
            <a:r>
              <a:rPr lang="en-US" sz="1400" b="1" dirty="0" smtClean="0">
                <a:latin typeface="+mn-lt"/>
              </a:rPr>
              <a:t>32</a:t>
            </a:r>
          </a:p>
          <a:p>
            <a:pPr algn="ctr"/>
            <a:r>
              <a:rPr lang="en-US" sz="1400" b="1" dirty="0" smtClean="0">
                <a:latin typeface="+mn-lt"/>
              </a:rPr>
              <a:t>pulses</a:t>
            </a:r>
            <a:endParaRPr lang="en-US" sz="1400" b="1" dirty="0">
              <a:latin typeface="+mn-lt"/>
            </a:endParaRPr>
          </a:p>
        </p:txBody>
      </p:sp>
      <p:sp>
        <p:nvSpPr>
          <p:cNvPr id="19" name="TextBox 18"/>
          <p:cNvSpPr txBox="1"/>
          <p:nvPr/>
        </p:nvSpPr>
        <p:spPr>
          <a:xfrm>
            <a:off x="4650794" y="3347256"/>
            <a:ext cx="502062" cy="523220"/>
          </a:xfrm>
          <a:prstGeom prst="rect">
            <a:avLst/>
          </a:prstGeom>
          <a:noFill/>
        </p:spPr>
        <p:txBody>
          <a:bodyPr wrap="none" rtlCol="0">
            <a:spAutoFit/>
          </a:bodyPr>
          <a:lstStyle/>
          <a:p>
            <a:pPr algn="ctr"/>
            <a:r>
              <a:rPr lang="en-US" sz="1400" b="1" dirty="0" smtClean="0">
                <a:latin typeface="+mn-lt"/>
              </a:rPr>
              <a:t>16</a:t>
            </a:r>
          </a:p>
          <a:p>
            <a:pPr algn="ctr"/>
            <a:r>
              <a:rPr lang="en-US" sz="1400" b="1" dirty="0" smtClean="0">
                <a:latin typeface="+mn-lt"/>
              </a:rPr>
              <a:t>bits</a:t>
            </a:r>
            <a:endParaRPr lang="en-US" sz="1400" b="1" dirty="0">
              <a:latin typeface="+mn-lt"/>
            </a:endParaRPr>
          </a:p>
        </p:txBody>
      </p:sp>
      <p:sp>
        <p:nvSpPr>
          <p:cNvPr id="13" name="Rectangle 12"/>
          <p:cNvSpPr/>
          <p:nvPr/>
        </p:nvSpPr>
        <p:spPr bwMode="auto">
          <a:xfrm>
            <a:off x="2286000" y="4678532"/>
            <a:ext cx="3147134" cy="38174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PHY – payload format Definition</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75</a:t>
            </a:fld>
            <a:endParaRPr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2.4 GHz PHY –PPDU</a:t>
            </a:r>
            <a:endParaRPr lang="en-US" dirty="0">
              <a:solidFill>
                <a:srgbClr val="FF00FF"/>
              </a:solidFill>
            </a:endParaRPr>
          </a:p>
        </p:txBody>
      </p:sp>
      <p:sp>
        <p:nvSpPr>
          <p:cNvPr id="8" name="Content Placeholder 7"/>
          <p:cNvSpPr>
            <a:spLocks noGrp="1"/>
          </p:cNvSpPr>
          <p:nvPr>
            <p:ph idx="1"/>
          </p:nvPr>
        </p:nvSpPr>
        <p:spPr>
          <a:xfrm>
            <a:off x="301841" y="1777006"/>
            <a:ext cx="8540318" cy="593324"/>
          </a:xfrm>
        </p:spPr>
        <p:txBody>
          <a:bodyPr/>
          <a:lstStyle/>
          <a:p>
            <a:pPr algn="ctr">
              <a:buNone/>
            </a:pPr>
            <a:r>
              <a:rPr lang="en-US" sz="2400" dirty="0" smtClean="0"/>
              <a:t>The 2.4 GHz PPDU acts as ACK to tags, and also reads/writes parameter values</a:t>
            </a:r>
            <a:endParaRPr lang="en-US" sz="2400"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76</a:t>
            </a:fld>
            <a:endParaRPr lang="en-US"/>
          </a:p>
        </p:txBody>
      </p:sp>
      <p:sp>
        <p:nvSpPr>
          <p:cNvPr id="9" name="Rectangle 8"/>
          <p:cNvSpPr/>
          <p:nvPr/>
        </p:nvSpPr>
        <p:spPr bwMode="auto">
          <a:xfrm>
            <a:off x="1771239" y="2753870"/>
            <a:ext cx="900000"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PHY Header</a:t>
            </a:r>
          </a:p>
        </p:txBody>
      </p:sp>
      <p:sp>
        <p:nvSpPr>
          <p:cNvPr id="10" name="Rectangle 9"/>
          <p:cNvSpPr/>
          <p:nvPr/>
        </p:nvSpPr>
        <p:spPr bwMode="auto">
          <a:xfrm>
            <a:off x="2671239" y="2753870"/>
            <a:ext cx="900000"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MAC Header</a:t>
            </a:r>
          </a:p>
        </p:txBody>
      </p:sp>
      <p:sp>
        <p:nvSpPr>
          <p:cNvPr id="11" name="Rectangle 10"/>
          <p:cNvSpPr/>
          <p:nvPr/>
        </p:nvSpPr>
        <p:spPr bwMode="auto">
          <a:xfrm>
            <a:off x="6271239" y="2753870"/>
            <a:ext cx="635439"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FCS</a:t>
            </a:r>
          </a:p>
        </p:txBody>
      </p:sp>
      <p:sp>
        <p:nvSpPr>
          <p:cNvPr id="12" name="TextBox 11"/>
          <p:cNvSpPr txBox="1"/>
          <p:nvPr/>
        </p:nvSpPr>
        <p:spPr>
          <a:xfrm>
            <a:off x="1970209" y="4039331"/>
            <a:ext cx="502061" cy="523220"/>
          </a:xfrm>
          <a:prstGeom prst="rect">
            <a:avLst/>
          </a:prstGeom>
          <a:noFill/>
        </p:spPr>
        <p:txBody>
          <a:bodyPr wrap="none" rtlCol="0">
            <a:spAutoFit/>
          </a:bodyPr>
          <a:lstStyle/>
          <a:p>
            <a:pPr algn="ctr"/>
            <a:r>
              <a:rPr lang="en-US" sz="1400" b="1" dirty="0" smtClean="0">
                <a:latin typeface="+mn-lt"/>
              </a:rPr>
              <a:t>48</a:t>
            </a:r>
          </a:p>
          <a:p>
            <a:pPr algn="ctr"/>
            <a:r>
              <a:rPr lang="en-US" sz="1400" b="1" dirty="0" smtClean="0">
                <a:latin typeface="+mn-lt"/>
              </a:rPr>
              <a:t>bits</a:t>
            </a:r>
            <a:endParaRPr lang="en-US" sz="1400" b="1" dirty="0">
              <a:latin typeface="+mn-lt"/>
            </a:endParaRPr>
          </a:p>
        </p:txBody>
      </p:sp>
      <p:sp>
        <p:nvSpPr>
          <p:cNvPr id="13" name="TextBox 12"/>
          <p:cNvSpPr txBox="1"/>
          <p:nvPr/>
        </p:nvSpPr>
        <p:spPr>
          <a:xfrm>
            <a:off x="2870209" y="4039331"/>
            <a:ext cx="502061" cy="523220"/>
          </a:xfrm>
          <a:prstGeom prst="rect">
            <a:avLst/>
          </a:prstGeom>
          <a:noFill/>
        </p:spPr>
        <p:txBody>
          <a:bodyPr wrap="none" rtlCol="0">
            <a:spAutoFit/>
          </a:bodyPr>
          <a:lstStyle/>
          <a:p>
            <a:pPr algn="ctr"/>
            <a:r>
              <a:rPr lang="en-US" sz="1400" b="1" dirty="0" smtClean="0">
                <a:latin typeface="+mn-lt"/>
              </a:rPr>
              <a:t>120</a:t>
            </a:r>
          </a:p>
          <a:p>
            <a:pPr algn="ctr"/>
            <a:r>
              <a:rPr lang="en-US" sz="1400" b="1" dirty="0" smtClean="0">
                <a:latin typeface="+mn-lt"/>
              </a:rPr>
              <a:t>bits</a:t>
            </a:r>
            <a:endParaRPr lang="en-US" sz="1400" b="1" dirty="0">
              <a:latin typeface="+mn-lt"/>
            </a:endParaRPr>
          </a:p>
        </p:txBody>
      </p:sp>
      <p:sp>
        <p:nvSpPr>
          <p:cNvPr id="14" name="TextBox 13"/>
          <p:cNvSpPr txBox="1"/>
          <p:nvPr/>
        </p:nvSpPr>
        <p:spPr>
          <a:xfrm>
            <a:off x="6337928" y="4039331"/>
            <a:ext cx="502061" cy="523220"/>
          </a:xfrm>
          <a:prstGeom prst="rect">
            <a:avLst/>
          </a:prstGeom>
          <a:noFill/>
        </p:spPr>
        <p:txBody>
          <a:bodyPr wrap="none" rtlCol="0">
            <a:spAutoFit/>
          </a:bodyPr>
          <a:lstStyle/>
          <a:p>
            <a:pPr algn="ctr"/>
            <a:r>
              <a:rPr lang="en-US" sz="1400" b="1" dirty="0" smtClean="0">
                <a:latin typeface="+mn-lt"/>
              </a:rPr>
              <a:t>16</a:t>
            </a:r>
          </a:p>
          <a:p>
            <a:pPr algn="ctr"/>
            <a:r>
              <a:rPr lang="en-US" sz="1400" b="1" dirty="0" smtClean="0">
                <a:latin typeface="+mn-lt"/>
              </a:rPr>
              <a:t>bits</a:t>
            </a:r>
            <a:endParaRPr lang="en-US" sz="1400" b="1" dirty="0">
              <a:latin typeface="+mn-lt"/>
            </a:endParaRPr>
          </a:p>
        </p:txBody>
      </p:sp>
      <p:sp>
        <p:nvSpPr>
          <p:cNvPr id="15" name="TextBox 14"/>
          <p:cNvSpPr txBox="1"/>
          <p:nvPr/>
        </p:nvSpPr>
        <p:spPr>
          <a:xfrm>
            <a:off x="2662689" y="4971493"/>
            <a:ext cx="4395336" cy="1450652"/>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eaLnBrk="1" hangingPunct="1">
              <a:spcBef>
                <a:spcPct val="20000"/>
              </a:spcBef>
            </a:pPr>
            <a:r>
              <a:rPr lang="en-US" sz="2000" dirty="0" smtClean="0">
                <a:latin typeface="+mn-lt"/>
              </a:rPr>
              <a:t>Packet Stats:</a:t>
            </a:r>
          </a:p>
          <a:p>
            <a:pPr marL="342900" indent="-342900" eaLnBrk="1" hangingPunct="1">
              <a:spcBef>
                <a:spcPct val="20000"/>
              </a:spcBef>
            </a:pPr>
            <a:r>
              <a:rPr lang="en-US" sz="2000" dirty="0" smtClean="0">
                <a:latin typeface="+mn-lt"/>
              </a:rPr>
              <a:t>	</a:t>
            </a:r>
            <a:r>
              <a:rPr lang="en-US" sz="1800" dirty="0" smtClean="0">
                <a:latin typeface="+mn-lt"/>
              </a:rPr>
              <a:t>Bits:		216</a:t>
            </a:r>
          </a:p>
          <a:p>
            <a:pPr marL="342900" indent="-342900" eaLnBrk="1" hangingPunct="1">
              <a:spcBef>
                <a:spcPct val="20000"/>
              </a:spcBef>
            </a:pPr>
            <a:r>
              <a:rPr lang="en-US" sz="1800" dirty="0" smtClean="0">
                <a:latin typeface="+mn-lt"/>
              </a:rPr>
              <a:t>	Duration:	864</a:t>
            </a:r>
            <a:r>
              <a:rPr lang="en-US" sz="1800" dirty="0" smtClean="0">
                <a:latin typeface="Symbol" pitchFamily="18" charset="2"/>
              </a:rPr>
              <a:t>m</a:t>
            </a:r>
            <a:r>
              <a:rPr lang="en-US" sz="1800" dirty="0" smtClean="0">
                <a:latin typeface="+mn-lt"/>
              </a:rPr>
              <a:t>s</a:t>
            </a:r>
          </a:p>
          <a:p>
            <a:pPr marL="342900" indent="-342900" eaLnBrk="1" hangingPunct="1">
              <a:spcBef>
                <a:spcPct val="20000"/>
              </a:spcBef>
            </a:pPr>
            <a:r>
              <a:rPr lang="en-US" sz="1800" dirty="0" smtClean="0">
                <a:latin typeface="+mn-lt"/>
              </a:rPr>
              <a:t>	Energy:	</a:t>
            </a:r>
            <a:r>
              <a:rPr lang="en-US" sz="1800" i="1" dirty="0" smtClean="0">
                <a:latin typeface="+mn-lt"/>
              </a:rPr>
              <a:t>To be completed</a:t>
            </a:r>
            <a:endParaRPr lang="en-US" sz="2000" dirty="0" smtClean="0">
              <a:latin typeface="+mn-lt"/>
            </a:endParaRPr>
          </a:p>
        </p:txBody>
      </p:sp>
      <p:sp>
        <p:nvSpPr>
          <p:cNvPr id="16" name="Rectangle 15"/>
          <p:cNvSpPr/>
          <p:nvPr/>
        </p:nvSpPr>
        <p:spPr bwMode="auto">
          <a:xfrm>
            <a:off x="3571239" y="2753870"/>
            <a:ext cx="900000" cy="1285461"/>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Payload</a:t>
            </a:r>
            <a:endParaRPr lang="en-US" sz="1400" b="1" dirty="0" smtClean="0">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Type</a:t>
            </a:r>
          </a:p>
        </p:txBody>
      </p:sp>
      <p:sp>
        <p:nvSpPr>
          <p:cNvPr id="17" name="TextBox 16"/>
          <p:cNvSpPr txBox="1"/>
          <p:nvPr/>
        </p:nvSpPr>
        <p:spPr>
          <a:xfrm>
            <a:off x="3765399" y="4039331"/>
            <a:ext cx="511680" cy="523220"/>
          </a:xfrm>
          <a:prstGeom prst="rect">
            <a:avLst/>
          </a:prstGeom>
          <a:noFill/>
        </p:spPr>
        <p:txBody>
          <a:bodyPr wrap="none" rtlCol="0">
            <a:spAutoFit/>
          </a:bodyPr>
          <a:lstStyle/>
          <a:p>
            <a:pPr algn="ctr"/>
            <a:r>
              <a:rPr lang="en-US" sz="1400" b="1" dirty="0" smtClean="0">
                <a:latin typeface="+mn-lt"/>
              </a:rPr>
              <a:t>8</a:t>
            </a:r>
          </a:p>
          <a:p>
            <a:pPr algn="ctr"/>
            <a:r>
              <a:rPr lang="en-US" sz="1400" b="1" dirty="0" smtClean="0">
                <a:latin typeface="+mn-lt"/>
              </a:rPr>
              <a:t>bits</a:t>
            </a:r>
            <a:endParaRPr lang="en-US" sz="1400" b="1" dirty="0">
              <a:latin typeface="+mn-lt"/>
            </a:endParaRPr>
          </a:p>
        </p:txBody>
      </p:sp>
      <p:sp>
        <p:nvSpPr>
          <p:cNvPr id="26" name="Rectangle 25"/>
          <p:cNvSpPr/>
          <p:nvPr/>
        </p:nvSpPr>
        <p:spPr bwMode="auto">
          <a:xfrm>
            <a:off x="4471239" y="2753870"/>
            <a:ext cx="900000" cy="1285461"/>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mn-lt"/>
              </a:rPr>
              <a:t>Param</a:t>
            </a:r>
            <a:endParaRPr kumimoji="0" lang="en-US" sz="1400" b="1"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Index</a:t>
            </a:r>
            <a:endParaRPr kumimoji="0" lang="en-US" sz="1400" b="1" i="0" u="none" strike="noStrike" cap="none" normalizeH="0" baseline="0" dirty="0" smtClean="0">
              <a:ln>
                <a:noFill/>
              </a:ln>
              <a:solidFill>
                <a:schemeClr val="tx1"/>
              </a:solidFill>
              <a:effectLst/>
              <a:latin typeface="+mn-lt"/>
            </a:endParaRPr>
          </a:p>
        </p:txBody>
      </p:sp>
      <p:sp>
        <p:nvSpPr>
          <p:cNvPr id="27" name="TextBox 26"/>
          <p:cNvSpPr txBox="1"/>
          <p:nvPr/>
        </p:nvSpPr>
        <p:spPr>
          <a:xfrm>
            <a:off x="4665399" y="4039331"/>
            <a:ext cx="511680" cy="523220"/>
          </a:xfrm>
          <a:prstGeom prst="rect">
            <a:avLst/>
          </a:prstGeom>
          <a:noFill/>
        </p:spPr>
        <p:txBody>
          <a:bodyPr wrap="none" rtlCol="0">
            <a:spAutoFit/>
          </a:bodyPr>
          <a:lstStyle/>
          <a:p>
            <a:pPr algn="ctr"/>
            <a:r>
              <a:rPr lang="en-US" sz="1400" b="1" dirty="0" smtClean="0">
                <a:latin typeface="+mn-lt"/>
              </a:rPr>
              <a:t>8</a:t>
            </a:r>
          </a:p>
          <a:p>
            <a:pPr algn="ctr"/>
            <a:r>
              <a:rPr lang="en-US" sz="1400" b="1" dirty="0" smtClean="0">
                <a:latin typeface="+mn-lt"/>
              </a:rPr>
              <a:t>bits</a:t>
            </a:r>
            <a:endParaRPr lang="en-US" sz="1400" b="1" dirty="0">
              <a:latin typeface="+mn-lt"/>
            </a:endParaRPr>
          </a:p>
        </p:txBody>
      </p:sp>
      <p:sp>
        <p:nvSpPr>
          <p:cNvPr id="28" name="Rectangle 27"/>
          <p:cNvSpPr/>
          <p:nvPr/>
        </p:nvSpPr>
        <p:spPr bwMode="auto">
          <a:xfrm>
            <a:off x="5371239" y="2753870"/>
            <a:ext cx="900000" cy="1285461"/>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mn-lt"/>
              </a:rPr>
              <a:t>Param</a:t>
            </a:r>
            <a:endParaRPr kumimoji="0" lang="en-US" sz="1400" b="1"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Value</a:t>
            </a:r>
            <a:endParaRPr kumimoji="0" lang="en-US" sz="1400" b="1" i="0" u="none" strike="noStrike" cap="none" normalizeH="0" baseline="0" dirty="0" smtClean="0">
              <a:ln>
                <a:noFill/>
              </a:ln>
              <a:solidFill>
                <a:schemeClr val="tx1"/>
              </a:solidFill>
              <a:effectLst/>
              <a:latin typeface="+mn-lt"/>
            </a:endParaRPr>
          </a:p>
        </p:txBody>
      </p:sp>
      <p:sp>
        <p:nvSpPr>
          <p:cNvPr id="29" name="TextBox 28"/>
          <p:cNvSpPr txBox="1"/>
          <p:nvPr/>
        </p:nvSpPr>
        <p:spPr>
          <a:xfrm>
            <a:off x="5565399" y="4039331"/>
            <a:ext cx="511680" cy="523220"/>
          </a:xfrm>
          <a:prstGeom prst="rect">
            <a:avLst/>
          </a:prstGeom>
          <a:noFill/>
        </p:spPr>
        <p:txBody>
          <a:bodyPr wrap="none" rtlCol="0">
            <a:spAutoFit/>
          </a:bodyPr>
          <a:lstStyle/>
          <a:p>
            <a:pPr algn="ctr"/>
            <a:r>
              <a:rPr lang="en-US" sz="1400" b="1" dirty="0" smtClean="0">
                <a:latin typeface="+mn-lt"/>
              </a:rPr>
              <a:t>16</a:t>
            </a:r>
          </a:p>
          <a:p>
            <a:pPr algn="ctr"/>
            <a:r>
              <a:rPr lang="en-US" sz="1400" b="1" dirty="0" smtClean="0">
                <a:latin typeface="+mn-lt"/>
              </a:rPr>
              <a:t>bits</a:t>
            </a:r>
            <a:endParaRPr lang="en-US" sz="1400" b="1" dirty="0">
              <a:latin typeface="+mn-lt"/>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2.4 GHz PHY –PPDU</a:t>
            </a:r>
            <a:endParaRPr lang="en-US" dirty="0"/>
          </a:p>
        </p:txBody>
      </p:sp>
      <p:sp>
        <p:nvSpPr>
          <p:cNvPr id="3" name="Content Placeholder 2"/>
          <p:cNvSpPr>
            <a:spLocks noGrp="1"/>
          </p:cNvSpPr>
          <p:nvPr>
            <p:ph idx="1"/>
          </p:nvPr>
        </p:nvSpPr>
        <p:spPr>
          <a:xfrm>
            <a:off x="685800" y="3233530"/>
            <a:ext cx="7772400" cy="2862469"/>
          </a:xfrm>
        </p:spPr>
        <p:txBody>
          <a:bodyPr/>
          <a:lstStyle/>
          <a:p>
            <a:r>
              <a:rPr lang="en-US" dirty="0" smtClean="0"/>
              <a:t>Payload type</a:t>
            </a:r>
          </a:p>
          <a:p>
            <a:pPr lvl="1"/>
            <a:r>
              <a:rPr lang="en-US" dirty="0" smtClean="0"/>
              <a:t>8 bits</a:t>
            </a:r>
          </a:p>
          <a:p>
            <a:pPr lvl="1"/>
            <a:r>
              <a:rPr lang="en-US" dirty="0" smtClean="0"/>
              <a:t>Defines standard payload formats</a:t>
            </a:r>
          </a:p>
          <a:p>
            <a:pPr lvl="1"/>
            <a:r>
              <a:rPr lang="en-US" dirty="0" smtClean="0"/>
              <a:t>Only one format described in this proposal</a:t>
            </a:r>
          </a:p>
          <a:p>
            <a:pPr lvl="2"/>
            <a:r>
              <a:rPr lang="en-US" dirty="0" smtClean="0"/>
              <a:t>Standard ACK packet that double as parameter read/write</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77</a:t>
            </a:fld>
            <a:endParaRPr lang="en-US"/>
          </a:p>
        </p:txBody>
      </p:sp>
      <p:sp>
        <p:nvSpPr>
          <p:cNvPr id="7" name="Rectangle 6"/>
          <p:cNvSpPr/>
          <p:nvPr/>
        </p:nvSpPr>
        <p:spPr bwMode="auto">
          <a:xfrm>
            <a:off x="3149536" y="1934818"/>
            <a:ext cx="900000" cy="858809"/>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400" b="1" dirty="0" smtClean="0">
                <a:latin typeface="+mn-lt"/>
              </a:rPr>
              <a:t>Payload</a:t>
            </a:r>
          </a:p>
          <a:p>
            <a:pPr marL="0" marR="0" indent="0" algn="ctr" defTabSz="914400" latinLnBrk="0">
              <a:lnSpc>
                <a:spcPct val="100000"/>
              </a:lnSpc>
              <a:buClrTx/>
              <a:buSzTx/>
              <a:buFontTx/>
              <a:buNone/>
              <a:tabLst/>
            </a:pPr>
            <a:r>
              <a:rPr lang="en-US" sz="1400" b="1" dirty="0" smtClean="0">
                <a:latin typeface="+mn-lt"/>
              </a:rPr>
              <a:t>Type</a:t>
            </a:r>
          </a:p>
        </p:txBody>
      </p:sp>
      <p:sp>
        <p:nvSpPr>
          <p:cNvPr id="8" name="Rectangle 7"/>
          <p:cNvSpPr/>
          <p:nvPr/>
        </p:nvSpPr>
        <p:spPr bwMode="auto">
          <a:xfrm>
            <a:off x="4049536"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mn-lt"/>
              </a:rPr>
              <a:t>Param</a:t>
            </a:r>
            <a:endParaRPr kumimoji="0" lang="en-US" sz="1400" b="1"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Index</a:t>
            </a:r>
            <a:endParaRPr kumimoji="0" lang="en-US" sz="14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949536"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err="1" smtClean="0">
                <a:latin typeface="+mn-lt"/>
              </a:rPr>
              <a:t>Param</a:t>
            </a:r>
            <a:endParaRPr lang="en-US" sz="1400" b="1" dirty="0" smtClean="0">
              <a:latin typeface="+mn-lt"/>
            </a:endParaRPr>
          </a:p>
          <a:p>
            <a:pPr algn="ctr"/>
            <a:r>
              <a:rPr lang="en-US" sz="1400" b="1" dirty="0" smtClean="0">
                <a:latin typeface="+mn-lt"/>
              </a:rPr>
              <a:t>Value</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2.4 GHz PHY –PPDU</a:t>
            </a:r>
            <a:endParaRPr lang="en-US" dirty="0"/>
          </a:p>
        </p:txBody>
      </p:sp>
      <p:sp>
        <p:nvSpPr>
          <p:cNvPr id="3" name="Content Placeholder 2"/>
          <p:cNvSpPr>
            <a:spLocks noGrp="1"/>
          </p:cNvSpPr>
          <p:nvPr>
            <p:ph idx="1"/>
          </p:nvPr>
        </p:nvSpPr>
        <p:spPr>
          <a:xfrm>
            <a:off x="685800" y="3233530"/>
            <a:ext cx="7772400" cy="2862469"/>
          </a:xfrm>
        </p:spPr>
        <p:txBody>
          <a:bodyPr/>
          <a:lstStyle/>
          <a:p>
            <a:r>
              <a:rPr lang="en-US" dirty="0" smtClean="0"/>
              <a:t>Parameter Index</a:t>
            </a:r>
          </a:p>
          <a:p>
            <a:pPr lvl="1"/>
            <a:r>
              <a:rPr lang="en-US" dirty="0" smtClean="0"/>
              <a:t>8 bits</a:t>
            </a:r>
          </a:p>
          <a:p>
            <a:pPr lvl="1"/>
            <a:r>
              <a:rPr lang="en-US" dirty="0" smtClean="0"/>
              <a:t>Address of tag read/write parameter</a:t>
            </a:r>
          </a:p>
          <a:p>
            <a:pPr lvl="1"/>
            <a:r>
              <a:rPr lang="en-US" dirty="0" smtClean="0"/>
              <a:t>Used as</a:t>
            </a:r>
          </a:p>
          <a:p>
            <a:pPr lvl="2"/>
            <a:r>
              <a:rPr lang="en-US" dirty="0" smtClean="0"/>
              <a:t>Parameter change command</a:t>
            </a:r>
          </a:p>
          <a:p>
            <a:pPr lvl="2"/>
            <a:r>
              <a:rPr lang="en-US" dirty="0" smtClean="0"/>
              <a:t>Parameter query command</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78</a:t>
            </a:fld>
            <a:endParaRPr lang="en-US"/>
          </a:p>
        </p:txBody>
      </p:sp>
      <p:sp>
        <p:nvSpPr>
          <p:cNvPr id="14" name="Rectangle 13"/>
          <p:cNvSpPr/>
          <p:nvPr/>
        </p:nvSpPr>
        <p:spPr bwMode="auto">
          <a:xfrm>
            <a:off x="3149536"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400" b="1" dirty="0" smtClean="0">
                <a:latin typeface="+mn-lt"/>
              </a:rPr>
              <a:t>Payload</a:t>
            </a:r>
          </a:p>
          <a:p>
            <a:pPr marL="0" marR="0" indent="0" algn="ctr" defTabSz="914400" latinLnBrk="0">
              <a:lnSpc>
                <a:spcPct val="100000"/>
              </a:lnSpc>
              <a:buClrTx/>
              <a:buSzTx/>
              <a:buFontTx/>
              <a:buNone/>
              <a:tabLst/>
            </a:pPr>
            <a:r>
              <a:rPr lang="en-US" sz="1400" b="1" dirty="0" smtClean="0">
                <a:latin typeface="+mn-lt"/>
              </a:rPr>
              <a:t>Type</a:t>
            </a:r>
          </a:p>
        </p:txBody>
      </p:sp>
      <p:sp>
        <p:nvSpPr>
          <p:cNvPr id="15" name="Rectangle 14"/>
          <p:cNvSpPr/>
          <p:nvPr/>
        </p:nvSpPr>
        <p:spPr bwMode="auto">
          <a:xfrm>
            <a:off x="4049536" y="1934818"/>
            <a:ext cx="900000" cy="858809"/>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err="1" smtClean="0">
                <a:latin typeface="+mn-lt"/>
              </a:rPr>
              <a:t>Param</a:t>
            </a:r>
            <a:endParaRPr lang="en-US" sz="1400" b="1" dirty="0" smtClean="0">
              <a:latin typeface="+mn-lt"/>
            </a:endParaRPr>
          </a:p>
          <a:p>
            <a:pPr algn="ctr"/>
            <a:r>
              <a:rPr lang="en-US" sz="1400" b="1" dirty="0" smtClean="0">
                <a:latin typeface="+mn-lt"/>
              </a:rPr>
              <a:t>Index</a:t>
            </a:r>
          </a:p>
        </p:txBody>
      </p:sp>
      <p:sp>
        <p:nvSpPr>
          <p:cNvPr id="16" name="Rectangle 15"/>
          <p:cNvSpPr/>
          <p:nvPr/>
        </p:nvSpPr>
        <p:spPr bwMode="auto">
          <a:xfrm>
            <a:off x="4949536"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err="1" smtClean="0">
                <a:latin typeface="+mn-lt"/>
              </a:rPr>
              <a:t>Param</a:t>
            </a:r>
            <a:endParaRPr lang="en-US" sz="1400" b="1" dirty="0" smtClean="0">
              <a:latin typeface="+mn-lt"/>
            </a:endParaRPr>
          </a:p>
          <a:p>
            <a:pPr algn="ctr"/>
            <a:r>
              <a:rPr lang="en-US" sz="1400" b="1" dirty="0" smtClean="0">
                <a:latin typeface="+mn-lt"/>
              </a:rPr>
              <a:t>Value</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2.4 GHz PHY –PPDU</a:t>
            </a:r>
            <a:endParaRPr lang="en-US" dirty="0"/>
          </a:p>
        </p:txBody>
      </p:sp>
      <p:sp>
        <p:nvSpPr>
          <p:cNvPr id="3" name="Content Placeholder 2"/>
          <p:cNvSpPr>
            <a:spLocks noGrp="1"/>
          </p:cNvSpPr>
          <p:nvPr>
            <p:ph idx="1"/>
          </p:nvPr>
        </p:nvSpPr>
        <p:spPr>
          <a:xfrm>
            <a:off x="685800" y="3233530"/>
            <a:ext cx="7772400" cy="2862469"/>
          </a:xfrm>
        </p:spPr>
        <p:txBody>
          <a:bodyPr/>
          <a:lstStyle/>
          <a:p>
            <a:r>
              <a:rPr lang="en-US" dirty="0" smtClean="0"/>
              <a:t>Parameter Value</a:t>
            </a:r>
          </a:p>
          <a:p>
            <a:pPr lvl="1"/>
            <a:r>
              <a:rPr lang="en-US" dirty="0" smtClean="0"/>
              <a:t>16 bits</a:t>
            </a:r>
          </a:p>
          <a:p>
            <a:pPr lvl="1"/>
            <a:r>
              <a:rPr lang="en-US" dirty="0" smtClean="0"/>
              <a:t>Value of indexed parameter</a:t>
            </a:r>
          </a:p>
          <a:p>
            <a:pPr lvl="1"/>
            <a:r>
              <a:rPr lang="en-US" dirty="0" smtClean="0"/>
              <a:t>Used as</a:t>
            </a:r>
          </a:p>
          <a:p>
            <a:pPr lvl="2"/>
            <a:r>
              <a:rPr lang="en-US" dirty="0" smtClean="0"/>
              <a:t>Parameter change command</a:t>
            </a:r>
          </a:p>
          <a:p>
            <a:pPr lvl="2"/>
            <a:r>
              <a:rPr lang="en-US" dirty="0" smtClean="0"/>
              <a:t>Parameter query command</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79</a:t>
            </a:fld>
            <a:endParaRPr lang="en-US"/>
          </a:p>
        </p:txBody>
      </p:sp>
      <p:sp>
        <p:nvSpPr>
          <p:cNvPr id="14" name="Rectangle 13"/>
          <p:cNvSpPr/>
          <p:nvPr/>
        </p:nvSpPr>
        <p:spPr bwMode="auto">
          <a:xfrm>
            <a:off x="3149536"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Payload</a:t>
            </a:r>
            <a:endParaRPr lang="en-US" sz="1400" b="1" dirty="0" smtClean="0">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Type</a:t>
            </a:r>
          </a:p>
        </p:txBody>
      </p:sp>
      <p:sp>
        <p:nvSpPr>
          <p:cNvPr id="15" name="Rectangle 14"/>
          <p:cNvSpPr/>
          <p:nvPr/>
        </p:nvSpPr>
        <p:spPr bwMode="auto">
          <a:xfrm>
            <a:off x="4049536"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mn-lt"/>
              </a:rPr>
              <a:t>Param</a:t>
            </a:r>
            <a:endParaRPr kumimoji="0" lang="en-US" sz="1400" b="1"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Index</a:t>
            </a:r>
            <a:endParaRPr kumimoji="0" lang="en-US" sz="1400" b="1" i="0" u="none" strike="noStrike" cap="none" normalizeH="0" baseline="0" dirty="0" smtClean="0">
              <a:ln>
                <a:noFill/>
              </a:ln>
              <a:solidFill>
                <a:schemeClr val="tx1"/>
              </a:solidFill>
              <a:effectLst/>
              <a:latin typeface="+mn-lt"/>
            </a:endParaRPr>
          </a:p>
        </p:txBody>
      </p:sp>
      <p:sp>
        <p:nvSpPr>
          <p:cNvPr id="16" name="Rectangle 15"/>
          <p:cNvSpPr/>
          <p:nvPr/>
        </p:nvSpPr>
        <p:spPr bwMode="auto">
          <a:xfrm>
            <a:off x="4949536" y="1934818"/>
            <a:ext cx="900000" cy="858809"/>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err="1" smtClean="0">
                <a:latin typeface="+mn-lt"/>
              </a:rPr>
              <a:t>Param</a:t>
            </a:r>
            <a:endParaRPr lang="en-US" sz="1400" b="1" dirty="0" smtClean="0">
              <a:latin typeface="+mn-lt"/>
            </a:endParaRPr>
          </a:p>
          <a:p>
            <a:pPr algn="ctr"/>
            <a:r>
              <a:rPr lang="en-US" sz="1400" b="1" dirty="0" smtClean="0">
                <a:latin typeface="+mn-lt"/>
              </a:rPr>
              <a:t>Value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the asymmetric link?</a:t>
            </a:r>
            <a:endParaRPr lang="en-US" dirty="0"/>
          </a:p>
        </p:txBody>
      </p:sp>
      <p:sp>
        <p:nvSpPr>
          <p:cNvPr id="3" name="Content Placeholder 2"/>
          <p:cNvSpPr>
            <a:spLocks noGrp="1"/>
          </p:cNvSpPr>
          <p:nvPr>
            <p:ph idx="1"/>
          </p:nvPr>
        </p:nvSpPr>
        <p:spPr/>
        <p:txBody>
          <a:bodyPr/>
          <a:lstStyle/>
          <a:p>
            <a:r>
              <a:rPr lang="en-US" sz="2400" dirty="0" smtClean="0"/>
              <a:t>To minimize cost, size and power consumption of tag</a:t>
            </a:r>
          </a:p>
          <a:p>
            <a:r>
              <a:rPr lang="en-US" sz="2400" dirty="0" smtClean="0"/>
              <a:t>UWB transmitter advantages</a:t>
            </a:r>
          </a:p>
          <a:p>
            <a:pPr lvl="1"/>
            <a:r>
              <a:rPr lang="en-US" sz="2000" dirty="0" smtClean="0"/>
              <a:t>Required waveform for accurate location determination</a:t>
            </a:r>
          </a:p>
          <a:p>
            <a:pPr lvl="1"/>
            <a:r>
              <a:rPr lang="en-US" sz="2000" dirty="0" smtClean="0"/>
              <a:t>Very simple, low cost, low power consumption implementation</a:t>
            </a:r>
          </a:p>
          <a:p>
            <a:r>
              <a:rPr lang="en-US" sz="2400" dirty="0" smtClean="0"/>
              <a:t>2.4 GHz receiver advantages</a:t>
            </a:r>
          </a:p>
          <a:p>
            <a:pPr lvl="1"/>
            <a:r>
              <a:rPr lang="en-US" sz="2000" dirty="0" smtClean="0"/>
              <a:t>Very mature silicon available (low cost, small, low power consumption)</a:t>
            </a:r>
            <a:endParaRPr lang="en-US" sz="1800" dirty="0" smtClean="0"/>
          </a:p>
          <a:p>
            <a:pPr lvl="1"/>
            <a:r>
              <a:rPr lang="en-US" sz="2000" dirty="0" smtClean="0"/>
              <a:t>Good link budget</a:t>
            </a:r>
            <a:endParaRPr lang="en-US" sz="2000"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8</a:t>
            </a:fld>
            <a:endParaRPr 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2.4 GHz PHY – Link Budget</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80</a:t>
            </a:fld>
            <a:endParaRPr lang="en-US"/>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2.4 GHz Link Budget</a:t>
            </a:r>
            <a:endParaRPr lang="en-US" dirty="0"/>
          </a:p>
        </p:txBody>
      </p:sp>
      <p:sp>
        <p:nvSpPr>
          <p:cNvPr id="8" name="Content Placeholder 7"/>
          <p:cNvSpPr>
            <a:spLocks noGrp="1"/>
          </p:cNvSpPr>
          <p:nvPr>
            <p:ph idx="1"/>
          </p:nvPr>
        </p:nvSpPr>
        <p:spPr/>
        <p:txBody>
          <a:bodyPr/>
          <a:lstStyle/>
          <a:p>
            <a:r>
              <a:rPr lang="en-US" i="1" dirty="0" smtClean="0"/>
              <a:t>To be completed</a:t>
            </a:r>
            <a:endParaRPr lang="en-US" i="1"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81</a:t>
            </a:fld>
            <a:endParaRPr lang="en-US"/>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MAC Enhancements</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82</a:t>
            </a:fld>
            <a:endParaRPr lang="en-US"/>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Things Not Being Changed</a:t>
            </a:r>
            <a:endParaRPr lang="en-US" dirty="0"/>
          </a:p>
        </p:txBody>
      </p:sp>
      <p:sp>
        <p:nvSpPr>
          <p:cNvPr id="8" name="Content Placeholder 7"/>
          <p:cNvSpPr>
            <a:spLocks noGrp="1"/>
          </p:cNvSpPr>
          <p:nvPr>
            <p:ph idx="1"/>
          </p:nvPr>
        </p:nvSpPr>
        <p:spPr/>
        <p:txBody>
          <a:bodyPr/>
          <a:lstStyle/>
          <a:p>
            <a:r>
              <a:rPr lang="en-US" dirty="0" smtClean="0"/>
              <a:t>Infrastructure will run in promiscuous mode as already defined</a:t>
            </a:r>
          </a:p>
          <a:p>
            <a:r>
              <a:rPr lang="en-US" dirty="0" smtClean="0"/>
              <a:t>Tags will run in Aloha mode as already defined</a:t>
            </a:r>
          </a:p>
          <a:p>
            <a:r>
              <a:rPr lang="en-US" dirty="0" smtClean="0"/>
              <a:t>No change to security protocols</a:t>
            </a:r>
          </a:p>
          <a:p>
            <a:r>
              <a:rPr lang="en-US" dirty="0" smtClean="0"/>
              <a:t>No change to packet format</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83</a:t>
            </a:fld>
            <a:endParaRPr 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Required Enhancement #1</a:t>
            </a:r>
            <a:endParaRPr lang="en-US" dirty="0"/>
          </a:p>
        </p:txBody>
      </p:sp>
      <p:sp>
        <p:nvSpPr>
          <p:cNvPr id="3" name="Content Placeholder 2"/>
          <p:cNvSpPr>
            <a:spLocks noGrp="1"/>
          </p:cNvSpPr>
          <p:nvPr>
            <p:ph idx="1"/>
          </p:nvPr>
        </p:nvSpPr>
        <p:spPr>
          <a:xfrm>
            <a:off x="685800" y="1724025"/>
            <a:ext cx="7772400" cy="4751388"/>
          </a:xfrm>
        </p:spPr>
        <p:txBody>
          <a:bodyPr/>
          <a:lstStyle/>
          <a:p>
            <a:r>
              <a:rPr lang="en-US" sz="2000" dirty="0" smtClean="0"/>
              <a:t>A new “Blink” frame type that does not require an ACK</a:t>
            </a:r>
          </a:p>
          <a:p>
            <a:r>
              <a:rPr lang="en-US" sz="2000" dirty="0" smtClean="0"/>
              <a:t>Blink frame and Destination Addressing Mode:</a:t>
            </a:r>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r>
              <a:rPr lang="en-US" sz="2000" dirty="0" smtClean="0"/>
              <a:t>Either Blink frame ignores Destination Addressing Mode and assumes 16 bit PAN ID and no destination address, or</a:t>
            </a:r>
          </a:p>
          <a:p>
            <a:r>
              <a:rPr lang="en-US" sz="2000" dirty="0" smtClean="0"/>
              <a:t>0b01 is used to signify a destination addressing mode using only the 16 bit destination PAN ID with no address</a:t>
            </a:r>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84</a:t>
            </a:fld>
            <a:endParaRPr lang="en-US"/>
          </a:p>
        </p:txBody>
      </p:sp>
      <p:pic>
        <p:nvPicPr>
          <p:cNvPr id="1026" name="Picture 2"/>
          <p:cNvPicPr>
            <a:picLocks noChangeAspect="1" noChangeArrowheads="1"/>
          </p:cNvPicPr>
          <p:nvPr/>
        </p:nvPicPr>
        <p:blipFill>
          <a:blip r:embed="rId3" cstate="print"/>
          <a:srcRect/>
          <a:stretch>
            <a:fillRect/>
          </a:stretch>
        </p:blipFill>
        <p:spPr bwMode="auto">
          <a:xfrm>
            <a:off x="1719264" y="2598778"/>
            <a:ext cx="5434012" cy="2268496"/>
          </a:xfrm>
          <a:prstGeom prst="rect">
            <a:avLst/>
          </a:prstGeom>
          <a:noFill/>
          <a:ln w="9525">
            <a:noFill/>
            <a:miter lim="800000"/>
            <a:headEnd/>
            <a:tailEnd/>
          </a:ln>
        </p:spPr>
      </p:pic>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Required Enhancement #2</a:t>
            </a:r>
            <a:endParaRPr lang="en-US" dirty="0"/>
          </a:p>
        </p:txBody>
      </p:sp>
      <p:sp>
        <p:nvSpPr>
          <p:cNvPr id="3" name="Content Placeholder 2"/>
          <p:cNvSpPr>
            <a:spLocks noGrp="1"/>
          </p:cNvSpPr>
          <p:nvPr>
            <p:ph idx="1"/>
          </p:nvPr>
        </p:nvSpPr>
        <p:spPr/>
        <p:txBody>
          <a:bodyPr/>
          <a:lstStyle/>
          <a:p>
            <a:r>
              <a:rPr lang="en-US" dirty="0" smtClean="0"/>
              <a:t>Tags will use the standard 64 bit source ID</a:t>
            </a:r>
          </a:p>
          <a:p>
            <a:r>
              <a:rPr lang="en-US" dirty="0" smtClean="0"/>
              <a:t>However, proposed usage is different:</a:t>
            </a:r>
          </a:p>
          <a:p>
            <a:pPr lvl="1"/>
            <a:r>
              <a:rPr lang="en-US" dirty="0" smtClean="0"/>
              <a:t>56 bits of unique ID</a:t>
            </a:r>
          </a:p>
          <a:p>
            <a:pPr lvl="1"/>
            <a:r>
              <a:rPr lang="en-US" dirty="0" smtClean="0"/>
              <a:t>8 bits of “Tag Class” which is implementation specific – controlled by the application</a:t>
            </a:r>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85</a:t>
            </a:fld>
            <a:endParaRPr 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Enhancements To Support PHY</a:t>
            </a:r>
            <a:endParaRPr lang="en-US" dirty="0"/>
          </a:p>
        </p:txBody>
      </p:sp>
      <p:sp>
        <p:nvSpPr>
          <p:cNvPr id="3" name="Content Placeholder 2"/>
          <p:cNvSpPr>
            <a:spLocks noGrp="1"/>
          </p:cNvSpPr>
          <p:nvPr>
            <p:ph idx="1"/>
          </p:nvPr>
        </p:nvSpPr>
        <p:spPr/>
        <p:txBody>
          <a:bodyPr/>
          <a:lstStyle/>
          <a:p>
            <a:r>
              <a:rPr lang="en-US" dirty="0" smtClean="0"/>
              <a:t>Primitives to support Blink frame type</a:t>
            </a:r>
          </a:p>
          <a:p>
            <a:r>
              <a:rPr lang="en-US" dirty="0" smtClean="0"/>
              <a:t>Primitives to manage new commands unique to these PHYs</a:t>
            </a:r>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86</a:t>
            </a:fld>
            <a:endParaRPr 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Two PHYs are recommended</a:t>
            </a:r>
          </a:p>
          <a:p>
            <a:pPr lvl="1"/>
            <a:r>
              <a:rPr lang="en-US" dirty="0" smtClean="0"/>
              <a:t>UWB for active RFID and precise RTLS</a:t>
            </a:r>
          </a:p>
          <a:p>
            <a:pPr lvl="1"/>
            <a:r>
              <a:rPr lang="en-US" dirty="0" smtClean="0"/>
              <a:t>Narrowband 2.4 GHz for optional two way link</a:t>
            </a:r>
          </a:p>
          <a:p>
            <a:r>
              <a:rPr lang="en-US" dirty="0" smtClean="0"/>
              <a:t>The new PHYs require minimal enhancements to the existing MAC</a:t>
            </a:r>
          </a:p>
          <a:p>
            <a:r>
              <a:rPr lang="en-US" dirty="0" smtClean="0"/>
              <a:t>Both PHYs can be enabled by off the shelf components</a:t>
            </a:r>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87</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System Overview</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9</a:t>
            </a:fld>
            <a:endParaRPr lang="en-US"/>
          </a:p>
        </p:txBody>
      </p:sp>
    </p:spTree>
  </p:cSld>
  <p:clrMapOvr>
    <a:masterClrMapping/>
  </p:clrMapOvr>
</p:sld>
</file>

<file path=ppt/theme/theme1.xml><?xml version="1.0" encoding="utf-8"?>
<a:theme xmlns:a="http://schemas.openxmlformats.org/drawingml/2006/main" name="IEEE-P802_15">
  <a:themeElements>
    <a:clrScheme name="Custom 6">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3294</TotalTime>
  <Words>4992</Words>
  <Application>Microsoft Office PowerPoint</Application>
  <PresentationFormat>On-screen Show (4:3)</PresentationFormat>
  <Paragraphs>1386</Paragraphs>
  <Slides>87</Slides>
  <Notes>87</Notes>
  <HiddenSlides>0</HiddenSlides>
  <MMClips>0</MMClips>
  <ScaleCrop>false</ScaleCrop>
  <HeadingPairs>
    <vt:vector size="4" baseType="variant">
      <vt:variant>
        <vt:lpstr>Theme</vt:lpstr>
      </vt:variant>
      <vt:variant>
        <vt:i4>1</vt:i4>
      </vt:variant>
      <vt:variant>
        <vt:lpstr>Slide Titles</vt:lpstr>
      </vt:variant>
      <vt:variant>
        <vt:i4>87</vt:i4>
      </vt:variant>
    </vt:vector>
  </HeadingPairs>
  <TitlesOfParts>
    <vt:vector size="88" baseType="lpstr">
      <vt:lpstr>IEEE-P802_15</vt:lpstr>
      <vt:lpstr>Slide 1</vt:lpstr>
      <vt:lpstr>Time Domain Active RFID PHY Proposal </vt:lpstr>
      <vt:lpstr>Note To Advance Reviewers</vt:lpstr>
      <vt:lpstr>IEEE 802 Five Criteria</vt:lpstr>
      <vt:lpstr>IEEE 802 Five Criteria</vt:lpstr>
      <vt:lpstr>Key Themes from CFA Reponses</vt:lpstr>
      <vt:lpstr>Outline Proposal</vt:lpstr>
      <vt:lpstr>Why the asymmetric link?</vt:lpstr>
      <vt:lpstr>System Overview</vt:lpstr>
      <vt:lpstr>Basic Mode Of Operation</vt:lpstr>
      <vt:lpstr>Bidirectional Mode Of Operation</vt:lpstr>
      <vt:lpstr>Typical Infrastructure Layout</vt:lpstr>
      <vt:lpstr>Optional Infrastructure Layout</vt:lpstr>
      <vt:lpstr>Optional Infrastructure Layout</vt:lpstr>
      <vt:lpstr>Robustness Advantage Of Asymmetric PHY</vt:lpstr>
      <vt:lpstr>UWB PHY Fundamentals</vt:lpstr>
      <vt:lpstr>UWB PHY - Basics</vt:lpstr>
      <vt:lpstr>UWB PHY - Modulation</vt:lpstr>
      <vt:lpstr>UWB PHY – Band Plan</vt:lpstr>
      <vt:lpstr>UWB PHY – Band Definition</vt:lpstr>
      <vt:lpstr>UWB PHY – Regions Today</vt:lpstr>
      <vt:lpstr>UWB PHY - Band Usage</vt:lpstr>
      <vt:lpstr>UWB PHY – MAC Header</vt:lpstr>
      <vt:lpstr>UWB PHY – MAC Frame</vt:lpstr>
      <vt:lpstr>UWB PHY – Frame control Fields</vt:lpstr>
      <vt:lpstr>UWB PHY – Sequence Number</vt:lpstr>
      <vt:lpstr>UWB PHY – Destination PAN ID</vt:lpstr>
      <vt:lpstr>UWB PHY – Unused Fields</vt:lpstr>
      <vt:lpstr>UWB PHY – Source Address</vt:lpstr>
      <vt:lpstr>UWB PHY – Security Header</vt:lpstr>
      <vt:lpstr>UWB PHY – Security Header</vt:lpstr>
      <vt:lpstr>UWB PHY – PHY Header</vt:lpstr>
      <vt:lpstr>UWB PHY – PHY Header Format</vt:lpstr>
      <vt:lpstr>UWB PHY – PHY Header Format</vt:lpstr>
      <vt:lpstr>UWB PHY – SFD</vt:lpstr>
      <vt:lpstr>UWB PHY – PHR</vt:lpstr>
      <vt:lpstr>UWB PHY – PHR</vt:lpstr>
      <vt:lpstr>UWB PHY – payload format Discussion</vt:lpstr>
      <vt:lpstr>UWB PHY – Payload Types</vt:lpstr>
      <vt:lpstr>UWB PHY – Mandatory Blink Payload</vt:lpstr>
      <vt:lpstr>UWB PHY – Blink + Status Payload</vt:lpstr>
      <vt:lpstr>UWB PHY – Location Enablers</vt:lpstr>
      <vt:lpstr>UWB PHY – payload format Definition</vt:lpstr>
      <vt:lpstr>UWB PHY – Blink PPDU</vt:lpstr>
      <vt:lpstr>UWB PHY – Status PPDU</vt:lpstr>
      <vt:lpstr>UWB PHY – Status PPDU</vt:lpstr>
      <vt:lpstr>UWB PHY – Status PPDU</vt:lpstr>
      <vt:lpstr>UWB PHY – Status PPDU</vt:lpstr>
      <vt:lpstr>UWB PHY – Status PPDU</vt:lpstr>
      <vt:lpstr>UWB PHY – Status PPDU</vt:lpstr>
      <vt:lpstr>UWB PHY – Status PPDU</vt:lpstr>
      <vt:lpstr>UWB PHY – Extended Blink PPDU</vt:lpstr>
      <vt:lpstr>UWB PHY – Extended Blink PPDU</vt:lpstr>
      <vt:lpstr>UWB PHY – Extended Blink PPDU</vt:lpstr>
      <vt:lpstr>UWB PHY – Extended Blink PPDU</vt:lpstr>
      <vt:lpstr>UWB PHY – Link Budget</vt:lpstr>
      <vt:lpstr>UWB Link Budget</vt:lpstr>
      <vt:lpstr>2.4 GHz PHY - Fundamentals</vt:lpstr>
      <vt:lpstr>Overview</vt:lpstr>
      <vt:lpstr>2.4 GHz PHY – Band Plan</vt:lpstr>
      <vt:lpstr>2.4 GHz PHY – Modulation &amp; Data Rate</vt:lpstr>
      <vt:lpstr>2.4 GHz PHY - MAC Header</vt:lpstr>
      <vt:lpstr>2.4 GHz PHY – MAC Frame</vt:lpstr>
      <vt:lpstr>2.4 GHz PHY – Frame control Fields</vt:lpstr>
      <vt:lpstr>2.4 GHz PHY – Sequence Number</vt:lpstr>
      <vt:lpstr>2.4 GHz PHY – Destination PAN ID</vt:lpstr>
      <vt:lpstr>2.4 GHz PHY – Unused Fields</vt:lpstr>
      <vt:lpstr>2.4 GHz PHY – Source Address</vt:lpstr>
      <vt:lpstr>2.4 GHz PHY – Security Header</vt:lpstr>
      <vt:lpstr>2.4 GHz PHY – Security Header</vt:lpstr>
      <vt:lpstr>2.4 ghZ PHY – PHY Header</vt:lpstr>
      <vt:lpstr>2.4 GHz PHY – PHY Header Format</vt:lpstr>
      <vt:lpstr>2.4 GHz PHY – PHY Header Format</vt:lpstr>
      <vt:lpstr>2.4 GHz PHY – SFD</vt:lpstr>
      <vt:lpstr>UWB PHY – payload format Definition</vt:lpstr>
      <vt:lpstr>2.4 GHz PHY –PPDU</vt:lpstr>
      <vt:lpstr>2.4 GHz PHY –PPDU</vt:lpstr>
      <vt:lpstr>2.4 GHz PHY –PPDU</vt:lpstr>
      <vt:lpstr>2.4 GHz PHY –PPDU</vt:lpstr>
      <vt:lpstr>2.4 GHz PHY – Link Budget</vt:lpstr>
      <vt:lpstr>2.4 GHz Link Budget</vt:lpstr>
      <vt:lpstr>MAC Enhancements</vt:lpstr>
      <vt:lpstr>Things Not Being Changed</vt:lpstr>
      <vt:lpstr>Required Enhancement #1</vt:lpstr>
      <vt:lpstr>Required Enhancement #2</vt:lpstr>
      <vt:lpstr>Other Enhancements To Support PHY</vt:lpstr>
      <vt:lpstr>Summary</vt:lpstr>
    </vt:vector>
  </TitlesOfParts>
  <Company>Time Domain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802.15.4f</dc:subject>
  <dc:creator>Adrian Jennings</dc:creator>
  <dc:description>&lt;doc#&gt;</dc:description>
  <cp:lastModifiedBy>Adrian Jennings</cp:lastModifiedBy>
  <cp:revision>86</cp:revision>
  <cp:lastPrinted>1998-02-10T13:28:06Z</cp:lastPrinted>
  <dcterms:created xsi:type="dcterms:W3CDTF">2009-08-03T14:57:11Z</dcterms:created>
  <dcterms:modified xsi:type="dcterms:W3CDTF">2009-09-11T20:29:08Z</dcterms:modified>
</cp:coreProperties>
</file>