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9" r:id="rId1"/>
  </p:sldMasterIdLst>
  <p:notesMasterIdLst>
    <p:notesMasterId r:id="rId21"/>
  </p:notesMasterIdLst>
  <p:handoutMasterIdLst>
    <p:handoutMasterId r:id="rId22"/>
  </p:handoutMasterIdLst>
  <p:sldIdLst>
    <p:sldId id="259" r:id="rId2"/>
    <p:sldId id="398" r:id="rId3"/>
    <p:sldId id="443" r:id="rId4"/>
    <p:sldId id="760" r:id="rId5"/>
    <p:sldId id="761" r:id="rId6"/>
    <p:sldId id="762" r:id="rId7"/>
    <p:sldId id="763" r:id="rId8"/>
    <p:sldId id="764" r:id="rId9"/>
    <p:sldId id="765" r:id="rId10"/>
    <p:sldId id="766" r:id="rId11"/>
    <p:sldId id="767" r:id="rId12"/>
    <p:sldId id="768" r:id="rId13"/>
    <p:sldId id="776" r:id="rId14"/>
    <p:sldId id="769" r:id="rId15"/>
    <p:sldId id="770" r:id="rId16"/>
    <p:sldId id="774" r:id="rId17"/>
    <p:sldId id="775" r:id="rId18"/>
    <p:sldId id="755" r:id="rId19"/>
    <p:sldId id="756" r:id="rId20"/>
  </p:sldIdLst>
  <p:sldSz cx="9144000" cy="6858000" type="screen4x3"/>
  <p:notesSz cx="6743700" cy="98758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9900"/>
    <a:srgbClr val="3333CC"/>
    <a:srgbClr val="FF0000"/>
    <a:srgbClr val="6666FF"/>
    <a:srgbClr val="FFCC00"/>
    <a:srgbClr val="D18F59"/>
    <a:srgbClr val="57E644"/>
    <a:srgbClr val="DDDDDD"/>
    <a:srgbClr val="A69DEB"/>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A107856-5554-42FB-B03E-39F5DBC370BA}" styleName="보통 스타일 4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보통 스타일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보통 스타일 4 - 강조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보통 스타일 4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보통 스타일 4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밝은 스타일 2 - 강조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432" autoAdjust="0"/>
    <p:restoredTop sz="65613" autoAdjust="0"/>
  </p:normalViewPr>
  <p:slideViewPr>
    <p:cSldViewPr snapToGrid="0">
      <p:cViewPr varScale="1">
        <p:scale>
          <a:sx n="38" d="100"/>
          <a:sy n="38" d="100"/>
        </p:scale>
        <p:origin x="-1668" y="-102"/>
      </p:cViewPr>
      <p:guideLst>
        <p:guide orient="horz" pos="2160"/>
        <p:guide pos="2880"/>
      </p:guideLst>
    </p:cSldViewPr>
  </p:slideViewPr>
  <p:outlineViewPr>
    <p:cViewPr>
      <p:scale>
        <a:sx n="33" d="100"/>
        <a:sy n="33" d="100"/>
      </p:scale>
      <p:origin x="0" y="1767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1" d="100"/>
          <a:sy n="81" d="100"/>
        </p:scale>
        <p:origin x="-2184" y="-108"/>
      </p:cViewPr>
      <p:guideLst>
        <p:guide orient="horz" pos="3111"/>
        <p:guide pos="2125"/>
      </p:guideLst>
    </p:cSldViewPr>
  </p:notes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5873" y="203233"/>
            <a:ext cx="2622201" cy="22274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55438">
              <a:defRPr sz="1400" b="1">
                <a:ea typeface="굴림" pitchFamily="50" charset="-127"/>
              </a:defRPr>
            </a:lvl1pPr>
          </a:lstStyle>
          <a:p>
            <a:r>
              <a:rPr lang="ko-KR" altLang="en-US"/>
              <a:t>doc.: IEEE 802.15-&lt;doc#&gt;</a:t>
            </a:r>
            <a:endParaRPr lang="en-US" altLang="ko-KR"/>
          </a:p>
        </p:txBody>
      </p:sp>
      <p:sp>
        <p:nvSpPr>
          <p:cNvPr id="3075" name="Rectangle 3"/>
          <p:cNvSpPr>
            <a:spLocks noGrp="1" noChangeArrowheads="1"/>
          </p:cNvSpPr>
          <p:nvPr>
            <p:ph type="dt" sz="quarter" idx="1"/>
          </p:nvPr>
        </p:nvSpPr>
        <p:spPr bwMode="auto">
          <a:xfrm>
            <a:off x="675630" y="203233"/>
            <a:ext cx="2247375" cy="22274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55438">
              <a:defRPr sz="1400" b="1">
                <a:ea typeface="굴림" pitchFamily="50" charset="-127"/>
              </a:defRPr>
            </a:lvl1pPr>
          </a:lstStyle>
          <a:p>
            <a:r>
              <a:rPr lang="ko-KR" altLang="en-US"/>
              <a:t>&lt;month year&gt;</a:t>
            </a:r>
            <a:endParaRPr lang="en-US" altLang="ko-KR"/>
          </a:p>
        </p:txBody>
      </p:sp>
      <p:sp>
        <p:nvSpPr>
          <p:cNvPr id="3076" name="Rectangle 4"/>
          <p:cNvSpPr>
            <a:spLocks noGrp="1" noChangeArrowheads="1"/>
          </p:cNvSpPr>
          <p:nvPr>
            <p:ph type="ftr" sz="quarter" idx="2"/>
          </p:nvPr>
        </p:nvSpPr>
        <p:spPr bwMode="auto">
          <a:xfrm>
            <a:off x="4045910" y="9558288"/>
            <a:ext cx="2099334" cy="16830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55438">
              <a:defRPr sz="1100">
                <a:ea typeface="굴림" pitchFamily="50" charset="-127"/>
              </a:defRPr>
            </a:lvl1pPr>
          </a:lstStyle>
          <a:p>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23775" y="9558288"/>
            <a:ext cx="1346536" cy="16830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55438">
              <a:defRPr sz="1100">
                <a:ea typeface="굴림" pitchFamily="50" charset="-127"/>
              </a:defRPr>
            </a:lvl1pPr>
          </a:lstStyle>
          <a:p>
            <a:r>
              <a:rPr lang="en-US" altLang="ko-KR"/>
              <a:t>Page </a:t>
            </a:r>
            <a:fld id="{703C3BA8-04BB-4E1E-A0D5-7400E3C03C90}" type="slidenum">
              <a:rPr lang="en-US" altLang="ko-KR"/>
              <a:pPr/>
              <a:t>‹#›</a:t>
            </a:fld>
            <a:endParaRPr lang="en-US" altLang="ko-KR"/>
          </a:p>
        </p:txBody>
      </p:sp>
      <p:sp>
        <p:nvSpPr>
          <p:cNvPr id="3078" name="Line 6"/>
          <p:cNvSpPr>
            <a:spLocks noChangeShapeType="1"/>
          </p:cNvSpPr>
          <p:nvPr/>
        </p:nvSpPr>
        <p:spPr bwMode="auto">
          <a:xfrm>
            <a:off x="674059" y="412816"/>
            <a:ext cx="5395590" cy="0"/>
          </a:xfrm>
          <a:prstGeom prst="line">
            <a:avLst/>
          </a:prstGeom>
          <a:noFill/>
          <a:ln w="12700">
            <a:solidFill>
              <a:schemeClr val="tx1"/>
            </a:solidFill>
            <a:round/>
            <a:headEnd type="none" w="sm" len="sm"/>
            <a:tailEnd type="none" w="sm" len="sm"/>
          </a:ln>
          <a:effectLst/>
        </p:spPr>
        <p:txBody>
          <a:bodyPr wrap="none" lIns="91417" tIns="45708" rIns="91417" bIns="45708" anchor="ctr"/>
          <a:lstStyle/>
          <a:p>
            <a:endParaRPr lang="ko-KR" altLang="en-US"/>
          </a:p>
        </p:txBody>
      </p:sp>
      <p:sp>
        <p:nvSpPr>
          <p:cNvPr id="3079" name="Rectangle 7"/>
          <p:cNvSpPr>
            <a:spLocks noChangeArrowheads="1"/>
          </p:cNvSpPr>
          <p:nvPr/>
        </p:nvSpPr>
        <p:spPr bwMode="auto">
          <a:xfrm>
            <a:off x="674056" y="9558287"/>
            <a:ext cx="691379" cy="367383"/>
          </a:xfrm>
          <a:prstGeom prst="rect">
            <a:avLst/>
          </a:prstGeom>
          <a:noFill/>
          <a:ln w="9525">
            <a:noFill/>
            <a:miter lim="800000"/>
            <a:headEnd/>
            <a:tailEnd/>
          </a:ln>
          <a:effectLst/>
        </p:spPr>
        <p:txBody>
          <a:bodyPr lIns="0" tIns="0" rIns="0" bIns="0">
            <a:spAutoFit/>
          </a:bodyPr>
          <a:lstStyle/>
          <a:p>
            <a:pPr defTabSz="955438"/>
            <a:r>
              <a:rPr lang="en-US" altLang="ko-KR" dirty="0">
                <a:ea typeface="굴림" pitchFamily="50" charset="-127"/>
              </a:rPr>
              <a:t>Submission</a:t>
            </a:r>
          </a:p>
        </p:txBody>
      </p:sp>
      <p:sp>
        <p:nvSpPr>
          <p:cNvPr id="3080" name="Line 8"/>
          <p:cNvSpPr>
            <a:spLocks noChangeShapeType="1"/>
          </p:cNvSpPr>
          <p:nvPr/>
        </p:nvSpPr>
        <p:spPr bwMode="auto">
          <a:xfrm>
            <a:off x="674055" y="9545585"/>
            <a:ext cx="5545206" cy="0"/>
          </a:xfrm>
          <a:prstGeom prst="line">
            <a:avLst/>
          </a:prstGeom>
          <a:noFill/>
          <a:ln w="12700">
            <a:solidFill>
              <a:schemeClr val="tx1"/>
            </a:solidFill>
            <a:round/>
            <a:headEnd type="none" w="sm" len="sm"/>
            <a:tailEnd type="none" w="sm" len="sm"/>
          </a:ln>
          <a:effectLst/>
        </p:spPr>
        <p:txBody>
          <a:bodyPr wrap="none" lIns="91417" tIns="45708" rIns="91417" bIns="45708" anchor="ctr"/>
          <a:lstStyle/>
          <a:p>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73426" y="120669"/>
            <a:ext cx="2735592" cy="22274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55438">
              <a:defRPr sz="1400" b="1">
                <a:ea typeface="굴림" pitchFamily="50" charset="-127"/>
              </a:defRPr>
            </a:lvl1pPr>
          </a:lstStyle>
          <a:p>
            <a:r>
              <a:rPr lang="ko-KR" altLang="en-US"/>
              <a:t>doc.: IEEE 802.15-&lt;doc#&gt;</a:t>
            </a:r>
            <a:endParaRPr lang="en-US" altLang="ko-KR"/>
          </a:p>
        </p:txBody>
      </p:sp>
      <p:sp>
        <p:nvSpPr>
          <p:cNvPr id="2051" name="Rectangle 3"/>
          <p:cNvSpPr>
            <a:spLocks noGrp="1" noChangeArrowheads="1"/>
          </p:cNvSpPr>
          <p:nvPr>
            <p:ph type="dt" idx="1"/>
          </p:nvPr>
        </p:nvSpPr>
        <p:spPr bwMode="auto">
          <a:xfrm>
            <a:off x="636261" y="120669"/>
            <a:ext cx="2661573" cy="22274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55438">
              <a:defRPr sz="1400" b="1">
                <a:ea typeface="굴림" pitchFamily="50" charset="-127"/>
              </a:defRPr>
            </a:lvl1pPr>
          </a:lstStyle>
          <a:p>
            <a:r>
              <a:rPr lang="ko-KR" altLang="en-US"/>
              <a:t>&lt;month year&gt;</a:t>
            </a:r>
            <a:endParaRPr lang="en-US" altLang="ko-KR"/>
          </a:p>
        </p:txBody>
      </p:sp>
      <p:sp>
        <p:nvSpPr>
          <p:cNvPr id="2052" name="Rectangle 4"/>
          <p:cNvSpPr>
            <a:spLocks noGrp="1" noRot="1" noChangeAspect="1" noChangeArrowheads="1" noTextEdit="1"/>
          </p:cNvSpPr>
          <p:nvPr>
            <p:ph type="sldImg" idx="2"/>
          </p:nvPr>
        </p:nvSpPr>
        <p:spPr bwMode="auto">
          <a:xfrm>
            <a:off x="914400"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9266" y="4690233"/>
            <a:ext cx="4945170" cy="4445714"/>
          </a:xfrm>
          <a:prstGeom prst="rect">
            <a:avLst/>
          </a:prstGeom>
          <a:noFill/>
          <a:ln w="9525">
            <a:noFill/>
            <a:miter lim="800000"/>
            <a:headEnd/>
            <a:tailEnd/>
          </a:ln>
          <a:effectLst/>
        </p:spPr>
        <p:txBody>
          <a:bodyPr vert="horz" wrap="square" lIns="95846" tIns="47112" rIns="95846" bIns="47112"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69505" y="9561465"/>
            <a:ext cx="2439513" cy="18369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8197" lvl="4" algn="r" defTabSz="955438">
              <a:defRPr>
                <a:ea typeface="굴림" pitchFamily="50" charset="-127"/>
              </a:defRPr>
            </a:lvl5pPr>
          </a:lstStyle>
          <a:p>
            <a:pPr lvl="4"/>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852138" y="9561465"/>
            <a:ext cx="781148" cy="18369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55438">
              <a:defRPr>
                <a:ea typeface="굴림" pitchFamily="50" charset="-127"/>
              </a:defRPr>
            </a:lvl1pPr>
          </a:lstStyle>
          <a:p>
            <a:r>
              <a:rPr lang="en-US" altLang="ko-KR"/>
              <a:t>Page </a:t>
            </a:r>
            <a:fld id="{6C1FA9A5-688E-4991-8F5D-B77DD57DF58C}" type="slidenum">
              <a:rPr lang="en-US" altLang="ko-KR"/>
              <a:pPr/>
              <a:t>‹#›</a:t>
            </a:fld>
            <a:endParaRPr lang="en-US" altLang="ko-KR"/>
          </a:p>
        </p:txBody>
      </p:sp>
      <p:sp>
        <p:nvSpPr>
          <p:cNvPr id="2056" name="Rectangle 8"/>
          <p:cNvSpPr>
            <a:spLocks noChangeArrowheads="1"/>
          </p:cNvSpPr>
          <p:nvPr/>
        </p:nvSpPr>
        <p:spPr bwMode="auto">
          <a:xfrm>
            <a:off x="703979" y="9561463"/>
            <a:ext cx="692954" cy="367383"/>
          </a:xfrm>
          <a:prstGeom prst="rect">
            <a:avLst/>
          </a:prstGeom>
          <a:noFill/>
          <a:ln w="9525">
            <a:noFill/>
            <a:miter lim="800000"/>
            <a:headEnd/>
            <a:tailEnd/>
          </a:ln>
          <a:effectLst/>
        </p:spPr>
        <p:txBody>
          <a:bodyPr lIns="0" tIns="0" rIns="0" bIns="0">
            <a:spAutoFit/>
          </a:bodyPr>
          <a:lstStyle/>
          <a:p>
            <a:pPr defTabSz="936392"/>
            <a:r>
              <a:rPr lang="en-US" altLang="ko-KR" dirty="0">
                <a:ea typeface="굴림" pitchFamily="50" charset="-127"/>
              </a:rPr>
              <a:t>Submission</a:t>
            </a:r>
          </a:p>
        </p:txBody>
      </p:sp>
      <p:sp>
        <p:nvSpPr>
          <p:cNvPr id="2057" name="Line 9"/>
          <p:cNvSpPr>
            <a:spLocks noChangeShapeType="1"/>
          </p:cNvSpPr>
          <p:nvPr/>
        </p:nvSpPr>
        <p:spPr bwMode="auto">
          <a:xfrm>
            <a:off x="703978" y="9559875"/>
            <a:ext cx="5335744" cy="0"/>
          </a:xfrm>
          <a:prstGeom prst="line">
            <a:avLst/>
          </a:prstGeom>
          <a:noFill/>
          <a:ln w="12700">
            <a:solidFill>
              <a:schemeClr val="tx1"/>
            </a:solidFill>
            <a:round/>
            <a:headEnd type="none" w="sm" len="sm"/>
            <a:tailEnd type="none" w="sm" len="sm"/>
          </a:ln>
          <a:effectLst/>
        </p:spPr>
        <p:txBody>
          <a:bodyPr wrap="none" lIns="91417" tIns="45708" rIns="91417" bIns="45708" anchor="ctr"/>
          <a:lstStyle/>
          <a:p>
            <a:endParaRPr lang="ko-KR" altLang="en-US"/>
          </a:p>
        </p:txBody>
      </p:sp>
      <p:sp>
        <p:nvSpPr>
          <p:cNvPr id="2058" name="Line 10"/>
          <p:cNvSpPr>
            <a:spLocks noChangeShapeType="1"/>
          </p:cNvSpPr>
          <p:nvPr/>
        </p:nvSpPr>
        <p:spPr bwMode="auto">
          <a:xfrm>
            <a:off x="631534" y="315964"/>
            <a:ext cx="5480634" cy="0"/>
          </a:xfrm>
          <a:prstGeom prst="line">
            <a:avLst/>
          </a:prstGeom>
          <a:noFill/>
          <a:ln w="12700">
            <a:solidFill>
              <a:schemeClr val="tx1"/>
            </a:solidFill>
            <a:round/>
            <a:headEnd type="none" w="sm" len="sm"/>
            <a:tailEnd type="none" w="sm" len="sm"/>
          </a:ln>
          <a:effectLst/>
        </p:spPr>
        <p:txBody>
          <a:bodyPr wrap="none" lIns="91417" tIns="45708" rIns="91417" bIns="45708" anchor="ctr"/>
          <a:lstStyle/>
          <a:p>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802.15-&lt;doc#&gt;</a:t>
            </a:r>
            <a:endParaRPr lang="en-US" altLang="ko-KR"/>
          </a:p>
        </p:txBody>
      </p:sp>
      <p:sp>
        <p:nvSpPr>
          <p:cNvPr id="5" name="Rectangle 3"/>
          <p:cNvSpPr>
            <a:spLocks noGrp="1" noChangeArrowheads="1"/>
          </p:cNvSpPr>
          <p:nvPr>
            <p:ph type="dt" idx="1"/>
          </p:nvPr>
        </p:nvSpPr>
        <p:spPr>
          <a:ln/>
        </p:spPr>
        <p:txBody>
          <a:bodyPr/>
          <a:lstStyle/>
          <a:p>
            <a:r>
              <a:rPr lang="ko-KR" altLang="en-US"/>
              <a:t>&lt;month year&gt;</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&lt;author&gt;, &lt;company&gt;</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35ECEB-63F9-41D3-8D03-5617DA9D8D10}" type="slidenum">
              <a:rPr lang="en-US" altLang="ko-KR"/>
              <a:pPr/>
              <a:t>1</a:t>
            </a:fld>
            <a:endParaRPr lang="en-US" altLang="ko-KR"/>
          </a:p>
        </p:txBody>
      </p:sp>
      <p:sp>
        <p:nvSpPr>
          <p:cNvPr id="109570" name="Rectangle 2"/>
          <p:cNvSpPr>
            <a:spLocks noGrp="1" noRot="1" noChangeAspect="1" noChangeArrowheads="1" noTextEdit="1"/>
          </p:cNvSpPr>
          <p:nvPr>
            <p:ph type="sldImg"/>
          </p:nvPr>
        </p:nvSpPr>
        <p:spPr>
          <a:xfrm>
            <a:off x="912813" y="746125"/>
            <a:ext cx="4922837" cy="3690938"/>
          </a:xfrm>
          <a:ln/>
        </p:spPr>
      </p:sp>
      <p:sp>
        <p:nvSpPr>
          <p:cNvPr id="109571" name="Rectangle 3"/>
          <p:cNvSpPr>
            <a:spLocks noGrp="1" noChangeArrowheads="1"/>
          </p:cNvSpPr>
          <p:nvPr>
            <p:ph type="body" idx="1"/>
          </p:nvPr>
        </p:nvSpPr>
        <p:spPr/>
        <p:txBody>
          <a:bodyPr/>
          <a:lstStyle/>
          <a:p>
            <a:endParaRPr lang="en-US" altLang="ko-KR" dirty="0">
              <a:ea typeface="굴림" pitchFamily="50"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10</a:t>
            </a:fld>
            <a:endParaRPr lang="en-US" altLang="ko-K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endParaRPr lang="en-US" altLang="ko-KR" baseline="0" dirty="0" smtClean="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11</a:t>
            </a:fld>
            <a:endParaRPr lang="en-US" altLang="ko-K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12</a:t>
            </a:fld>
            <a:endParaRPr lang="en-US" altLang="ko-K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13</a:t>
            </a:fld>
            <a:endParaRPr lang="en-US" altLang="ko-K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14</a:t>
            </a:fld>
            <a:endParaRPr lang="en-US" altLang="ko-K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15</a:t>
            </a:fld>
            <a:endParaRPr lang="en-US" altLang="ko-K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16</a:t>
            </a:fld>
            <a:endParaRPr lang="en-US" altLang="ko-K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17</a:t>
            </a:fld>
            <a:endParaRPr lang="en-US" altLang="ko-K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18</a:t>
            </a:fld>
            <a:endParaRPr lang="en-US" altLang="ko-K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19</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dirty="0" smtClean="0"/>
              <a:t>doc.: IEEE 802.15-&lt;doc#&gt;</a:t>
            </a:r>
            <a:endParaRPr lang="en-US" altLang="ko-KR" dirty="0"/>
          </a:p>
        </p:txBody>
      </p:sp>
      <p:sp>
        <p:nvSpPr>
          <p:cNvPr id="5" name="날짜 개체 틀 4"/>
          <p:cNvSpPr>
            <a:spLocks noGrp="1"/>
          </p:cNvSpPr>
          <p:nvPr>
            <p:ph type="dt" idx="11"/>
          </p:nvPr>
        </p:nvSpPr>
        <p:spPr/>
        <p:txBody>
          <a:bodyPr/>
          <a:lstStyle/>
          <a:p>
            <a:r>
              <a:rPr lang="ko-KR" altLang="en-US" dirty="0" smtClean="0"/>
              <a:t>&lt;month year&gt;</a:t>
            </a:r>
            <a:endParaRPr lang="en-US" altLang="ko-KR" dirty="0"/>
          </a:p>
        </p:txBody>
      </p:sp>
      <p:sp>
        <p:nvSpPr>
          <p:cNvPr id="6" name="바닥글 개체 틀 5"/>
          <p:cNvSpPr>
            <a:spLocks noGrp="1"/>
          </p:cNvSpPr>
          <p:nvPr>
            <p:ph type="ftr" sz="quarter" idx="12"/>
          </p:nvPr>
        </p:nvSpPr>
        <p:spPr/>
        <p:txBody>
          <a:bodyPr/>
          <a:lstStyle/>
          <a:p>
            <a:pPr lvl="4"/>
            <a:r>
              <a:rPr lang="ko-KR" altLang="en-US" dirty="0" smtClean="0"/>
              <a:t>&lt;author&gt;, &lt;company&gt;</a:t>
            </a:r>
            <a:endParaRPr lang="en-US" altLang="ko-KR" dirty="0"/>
          </a:p>
        </p:txBody>
      </p:sp>
      <p:sp>
        <p:nvSpPr>
          <p:cNvPr id="7" name="슬라이드 번호 개체 틀 6"/>
          <p:cNvSpPr>
            <a:spLocks noGrp="1"/>
          </p:cNvSpPr>
          <p:nvPr>
            <p:ph type="sldNum" sz="quarter" idx="13"/>
          </p:nvPr>
        </p:nvSpPr>
        <p:spPr/>
        <p:txBody>
          <a:bodyPr/>
          <a:lstStyle/>
          <a:p>
            <a:r>
              <a:rPr lang="en-US" altLang="ko-KR" dirty="0" smtClean="0"/>
              <a:t>Page </a:t>
            </a:r>
            <a:fld id="{6C1FA9A5-688E-4991-8F5D-B77DD57DF58C}" type="slidenum">
              <a:rPr lang="en-US" altLang="ko-KR" smtClean="0"/>
              <a:pPr/>
              <a:t>2</a:t>
            </a:fld>
            <a:endParaRPr lang="en-US" altLang="ko-K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3</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4</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sz="1600" dirty="0" smtClean="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5</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6</a:t>
            </a:fld>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7</a:t>
            </a:fld>
            <a:endParaRPr lang="en-US" altLang="ko-K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8</a:t>
            </a:fld>
            <a:endParaRPr lang="en-US" altLang="ko-K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endParaRPr lang="ko-KR" altLang="en-US" dirty="0"/>
          </a:p>
        </p:txBody>
      </p:sp>
      <p:sp>
        <p:nvSpPr>
          <p:cNvPr id="4" name="머리글 개체 틀 3"/>
          <p:cNvSpPr>
            <a:spLocks noGrp="1"/>
          </p:cNvSpPr>
          <p:nvPr>
            <p:ph type="hdr" sz="quarter" idx="10"/>
          </p:nvPr>
        </p:nvSpPr>
        <p:spPr/>
        <p:txBody>
          <a:bodyPr/>
          <a:lstStyle/>
          <a:p>
            <a:r>
              <a:rPr lang="ko-KR" altLang="en-US" smtClean="0"/>
              <a:t>doc.: IEEE 802.15-&lt;doc#&gt;</a:t>
            </a:r>
            <a:endParaRPr lang="en-US" altLang="ko-KR"/>
          </a:p>
        </p:txBody>
      </p:sp>
      <p:sp>
        <p:nvSpPr>
          <p:cNvPr id="5" name="날짜 개체 틀 4"/>
          <p:cNvSpPr>
            <a:spLocks noGrp="1"/>
          </p:cNvSpPr>
          <p:nvPr>
            <p:ph type="dt" idx="11"/>
          </p:nvPr>
        </p:nvSpPr>
        <p:spPr/>
        <p:txBody>
          <a:bodyPr/>
          <a:lstStyle/>
          <a:p>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6C1FA9A5-688E-4991-8F5D-B77DD57DF58C}" type="slidenum">
              <a:rPr lang="en-US" altLang="ko-KR" smtClean="0"/>
              <a:pPr/>
              <a:t>9</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7" name="날짜 개체 틀 3"/>
          <p:cNvSpPr txBox="1">
            <a:spLocks/>
          </p:cNvSpPr>
          <p:nvPr userDrawn="1"/>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ko-KR" sz="1400" dirty="0" smtClean="0"/>
              <a:t>July</a:t>
            </a: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 2009</a:t>
            </a:r>
          </a:p>
        </p:txBody>
      </p:sp>
      <p:sp>
        <p:nvSpPr>
          <p:cNvPr id="10" name="슬라이드 번호 개체 틀 9"/>
          <p:cNvSpPr>
            <a:spLocks noGrp="1"/>
          </p:cNvSpPr>
          <p:nvPr>
            <p:ph type="sldNum" sz="quarter" idx="11"/>
          </p:nvPr>
        </p:nvSpPr>
        <p:spPr/>
        <p:txBody>
          <a:bodyPr/>
          <a:lstStyle/>
          <a:p>
            <a:r>
              <a:rPr lang="en-US" altLang="ko-KR" smtClean="0"/>
              <a:t>Slide </a:t>
            </a:r>
            <a:fld id="{6D58BEA6-A97B-4FCA-A114-E5E5D7E9FA45}" type="slidenum">
              <a:rPr lang="en-US" altLang="ko-KR" smtClean="0"/>
              <a:pPr/>
              <a:t>‹#›</a:t>
            </a:fld>
            <a:endParaRPr lang="en-US" altLang="ko-KR"/>
          </a:p>
        </p:txBody>
      </p:sp>
      <p:sp>
        <p:nvSpPr>
          <p:cNvPr id="11" name="바닥글 개체 틀 10"/>
          <p:cNvSpPr>
            <a:spLocks noGrp="1"/>
          </p:cNvSpPr>
          <p:nvPr>
            <p:ph type="ftr" sz="quarter" idx="12"/>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
        <p:nvSpPr>
          <p:cNvPr id="12" name="제목 11"/>
          <p:cNvSpPr>
            <a:spLocks noGrp="1"/>
          </p:cNvSpPr>
          <p:nvPr>
            <p:ph type="title"/>
          </p:nvPr>
        </p:nvSpPr>
        <p:spPr/>
        <p:txBody>
          <a:bodyPr/>
          <a:lstStyle>
            <a:lvl1pPr marL="0" marR="0" indent="0" algn="ctr" defTabSz="914400" rtl="0" eaLnBrk="1" fontAlgn="base" latinLnBrk="1" hangingPunct="1">
              <a:lnSpc>
                <a:spcPct val="100000"/>
              </a:lnSpc>
              <a:spcBef>
                <a:spcPct val="0"/>
              </a:spcBef>
              <a:spcAft>
                <a:spcPct val="0"/>
              </a:spcAft>
              <a:buClrTx/>
              <a:buSzTx/>
              <a:buFontTx/>
              <a:buNone/>
              <a:tabLst/>
              <a:defRPr lang="en-US" altLang="ko-KR" b="1" i="0" u="none" strike="noStrike" smtClean="0"/>
            </a:lvl1pPr>
          </a:lstStyle>
          <a:p>
            <a:r>
              <a:rPr lang="ko-KR" altLang="en-US" dirty="0" smtClean="0"/>
              <a:t>마스터 제목 스타일 편집</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367406"/>
            <a:ext cx="7772400" cy="4728594"/>
          </a:xfrm>
        </p:spPr>
        <p:txBody>
          <a:bodyPr/>
          <a:lstStyle>
            <a:lvl1pPr>
              <a:defRPr b="1">
                <a:latin typeface="Arial Unicode MS" pitchFamily="50" charset="-127"/>
                <a:ea typeface="Arial Unicode MS" pitchFamily="50" charset="-127"/>
                <a:cs typeface="Arial Unicode MS" pitchFamily="50" charset="-127"/>
              </a:defRPr>
            </a:lvl1pPr>
            <a:lvl2pPr>
              <a:defRPr b="1">
                <a:latin typeface="Arial Unicode MS" pitchFamily="50" charset="-127"/>
                <a:ea typeface="Arial Unicode MS" pitchFamily="50" charset="-127"/>
                <a:cs typeface="Arial Unicode MS" pitchFamily="50" charset="-127"/>
              </a:defRPr>
            </a:lvl2pPr>
            <a:lvl3pPr>
              <a:defRPr b="1">
                <a:latin typeface="Arial Unicode MS" pitchFamily="50" charset="-127"/>
                <a:ea typeface="Arial Unicode MS" pitchFamily="50" charset="-127"/>
                <a:cs typeface="Arial Unicode MS" pitchFamily="50" charset="-127"/>
              </a:defRPr>
            </a:lvl3pPr>
            <a:lvl4pPr>
              <a:defRPr b="1">
                <a:latin typeface="Arial Unicode MS" pitchFamily="50" charset="-127"/>
                <a:ea typeface="Arial Unicode MS" pitchFamily="50" charset="-127"/>
                <a:cs typeface="Arial Unicode MS" pitchFamily="50" charset="-127"/>
              </a:defRPr>
            </a:lvl4pPr>
            <a:lvl5pPr>
              <a:defRPr b="1">
                <a:latin typeface="Arial Unicode MS" pitchFamily="50" charset="-127"/>
                <a:ea typeface="Arial Unicode MS" pitchFamily="50" charset="-127"/>
                <a:cs typeface="Arial Unicode MS" pitchFamily="50" charset="-127"/>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486400" y="6475413"/>
            <a:ext cx="3124200" cy="184666"/>
          </a:xfrm>
        </p:spPr>
        <p:txBody>
          <a:bodyPr/>
          <a:lstStyle>
            <a:lvl1pPr>
              <a:defRPr/>
            </a:lvl1pPr>
          </a:lstStyle>
          <a:p>
            <a:r>
              <a:rPr lang="en-US" altLang="ko-KR" dirty="0" err="1" smtClean="0"/>
              <a:t>Jaeseung</a:t>
            </a:r>
            <a:r>
              <a:rPr lang="en-US" altLang="ko-KR" dirty="0" smtClean="0"/>
              <a:t> Son et al., Samsung</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2D6CB9C0-F9E8-4579-9B0E-2CF27167DC88}" type="slidenum">
              <a:rPr lang="en-US" altLang="ko-KR"/>
              <a:pPr/>
              <a:t>‹#›</a:t>
            </a:fld>
            <a:endParaRPr lang="en-US" altLang="ko-KR"/>
          </a:p>
        </p:txBody>
      </p:sp>
      <p:sp>
        <p:nvSpPr>
          <p:cNvPr id="7" name="날짜 개체 틀 3"/>
          <p:cNvSpPr txBox="1">
            <a:spLocks/>
          </p:cNvSpPr>
          <p:nvPr userDrawn="1"/>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ko-KR" sz="1400" dirty="0" smtClean="0"/>
              <a:t>July</a:t>
            </a: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 2009</a:t>
            </a:r>
          </a:p>
        </p:txBody>
      </p:sp>
      <p:sp>
        <p:nvSpPr>
          <p:cNvPr id="9" name="Rectangle 2"/>
          <p:cNvSpPr>
            <a:spLocks noGrp="1" noChangeArrowheads="1"/>
          </p:cNvSpPr>
          <p:nvPr>
            <p:ph type="title"/>
          </p:nvPr>
        </p:nvSpPr>
        <p:spPr bwMode="auto">
          <a:xfrm>
            <a:off x="702578" y="769690"/>
            <a:ext cx="7772400" cy="5306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b="1" i="0" baseline="0">
                <a:latin typeface="HY헤드라인M" pitchFamily="18" charset="-127"/>
                <a:ea typeface="HY헤드라인M" pitchFamily="18" charset="-127"/>
              </a:defRPr>
            </a:lvl1pPr>
          </a:lstStyle>
          <a:p>
            <a:pPr lvl="0"/>
            <a:r>
              <a:rPr lang="ko-KR" altLang="en-US" dirty="0" smtClean="0"/>
              <a:t>마스터 제목 스타일 편집</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81000"/>
            <a:ext cx="1600200" cy="215444"/>
          </a:xfrm>
        </p:spPr>
        <p:txBody>
          <a:bodyPr/>
          <a:lstStyle>
            <a:lvl1pPr>
              <a:defRPr/>
            </a:lvl1pPr>
          </a:lstStyle>
          <a:p>
            <a:r>
              <a:rPr lang="en-US" altLang="ko-KR" dirty="0" smtClean="0"/>
              <a:t>July 2009</a:t>
            </a:r>
          </a:p>
        </p:txBody>
      </p:sp>
      <p:sp>
        <p:nvSpPr>
          <p:cNvPr id="3" name="바닥글 개체 틀 2"/>
          <p:cNvSpPr>
            <a:spLocks noGrp="1"/>
          </p:cNvSpPr>
          <p:nvPr>
            <p:ph type="ftr" sz="quarter" idx="11"/>
          </p:nvPr>
        </p:nvSpPr>
        <p:spPr>
          <a:xfrm>
            <a:off x="5486400" y="6475413"/>
            <a:ext cx="3124200" cy="184666"/>
          </a:xfrm>
        </p:spPr>
        <p:txBody>
          <a:bodyPr/>
          <a:lstStyle>
            <a:lvl1pPr>
              <a:defRPr/>
            </a:lvl1pPr>
          </a:lstStyle>
          <a:p>
            <a:r>
              <a:rPr lang="en-US" altLang="ko-KR" dirty="0" err="1" smtClean="0"/>
              <a:t>Jaeseung</a:t>
            </a:r>
            <a:r>
              <a:rPr lang="en-US" altLang="ko-KR" dirty="0" smtClean="0"/>
              <a:t> Son et </a:t>
            </a:r>
            <a:r>
              <a:rPr lang="en-US" altLang="ko-KR" dirty="0"/>
              <a:t>al., Samsung</a:t>
            </a:r>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422B43B5-50D5-4EE9-83B5-D9311C623C05}" type="slidenum">
              <a:rPr lang="en-US" altLang="ko-KR"/>
              <a:pPr/>
              <a:t>‹#›</a:t>
            </a:fld>
            <a:endParaRPr lang="en-US" altLang="ko-KR"/>
          </a:p>
        </p:txBody>
      </p:sp>
      <p:sp>
        <p:nvSpPr>
          <p:cNvPr id="5" name="내용 개체 틀 2"/>
          <p:cNvSpPr>
            <a:spLocks noGrp="1"/>
          </p:cNvSpPr>
          <p:nvPr>
            <p:ph idx="1"/>
          </p:nvPr>
        </p:nvSpPr>
        <p:spPr>
          <a:xfrm>
            <a:off x="685800" y="1384183"/>
            <a:ext cx="7772400" cy="4711817"/>
          </a:xfrm>
        </p:spPr>
        <p:txBody>
          <a:bodyPr/>
          <a:lstStyle>
            <a:lvl1pPr>
              <a:defRPr b="1">
                <a:latin typeface="Arial Unicode MS" pitchFamily="50" charset="-127"/>
                <a:ea typeface="Arial Unicode MS" pitchFamily="50" charset="-127"/>
                <a:cs typeface="Arial Unicode MS" pitchFamily="50" charset="-127"/>
              </a:defRPr>
            </a:lvl1pPr>
            <a:lvl2pPr>
              <a:defRPr b="1">
                <a:latin typeface="Arial Unicode MS" pitchFamily="50" charset="-127"/>
                <a:ea typeface="Arial Unicode MS" pitchFamily="50" charset="-127"/>
                <a:cs typeface="Arial Unicode MS" pitchFamily="50" charset="-127"/>
              </a:defRPr>
            </a:lvl2pPr>
            <a:lvl3pPr>
              <a:defRPr b="1">
                <a:latin typeface="Arial Unicode MS" pitchFamily="50" charset="-127"/>
                <a:ea typeface="Arial Unicode MS" pitchFamily="50" charset="-127"/>
                <a:cs typeface="Arial Unicode MS" pitchFamily="50" charset="-127"/>
              </a:defRPr>
            </a:lvl3pPr>
            <a:lvl4pPr>
              <a:defRPr b="1">
                <a:latin typeface="Arial Unicode MS" pitchFamily="50" charset="-127"/>
                <a:ea typeface="Arial Unicode MS" pitchFamily="50" charset="-127"/>
                <a:cs typeface="Arial Unicode MS" pitchFamily="50" charset="-127"/>
              </a:defRPr>
            </a:lvl4pPr>
            <a:lvl5pPr>
              <a:defRPr b="1">
                <a:latin typeface="Arial Unicode MS" pitchFamily="50" charset="-127"/>
                <a:ea typeface="Arial Unicode MS" pitchFamily="50" charset="-127"/>
                <a:cs typeface="Arial Unicode MS" pitchFamily="50" charset="-127"/>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p>
        </p:txBody>
      </p:sp>
      <p:sp>
        <p:nvSpPr>
          <p:cNvPr id="9113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p>
        </p:txBody>
      </p:sp>
      <p:sp>
        <p:nvSpPr>
          <p:cNvPr id="91140"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mn-ea"/>
              </a:defRPr>
            </a:lvl1pPr>
          </a:lstStyle>
          <a:p>
            <a:r>
              <a:rPr lang="en-US" altLang="ko-KR" dirty="0" smtClean="0"/>
              <a:t>July 2009</a:t>
            </a:r>
            <a:endParaRPr lang="en-US" altLang="ko-KR" dirty="0"/>
          </a:p>
        </p:txBody>
      </p:sp>
      <p:sp>
        <p:nvSpPr>
          <p:cNvPr id="91141"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mn-ea"/>
              </a:defRPr>
            </a:lvl1pPr>
          </a:lstStyle>
          <a:p>
            <a:r>
              <a:rPr lang="en-US" altLang="ko-KR" dirty="0" err="1" smtClean="0"/>
              <a:t>Jaeseung</a:t>
            </a:r>
            <a:r>
              <a:rPr lang="en-US" altLang="ko-KR" dirty="0" smtClean="0"/>
              <a:t> Son et </a:t>
            </a:r>
            <a:r>
              <a:rPr lang="en-US" altLang="ko-KR" dirty="0"/>
              <a:t>al., Samsung</a:t>
            </a:r>
          </a:p>
        </p:txBody>
      </p:sp>
      <p:sp>
        <p:nvSpPr>
          <p:cNvPr id="9114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mn-ea"/>
              </a:defRPr>
            </a:lvl1pPr>
          </a:lstStyle>
          <a:p>
            <a:r>
              <a:rPr lang="en-US" altLang="ko-KR"/>
              <a:t>Slide </a:t>
            </a:r>
            <a:fld id="{6D58BEA6-A97B-4FCA-A114-E5E5D7E9FA45}" type="slidenum">
              <a:rPr lang="en-US" altLang="ko-KR"/>
              <a:pPr/>
              <a:t>‹#›</a:t>
            </a:fld>
            <a:endParaRPr lang="en-US" altLang="ko-KR"/>
          </a:p>
        </p:txBody>
      </p:sp>
      <p:sp>
        <p:nvSpPr>
          <p:cNvPr id="91143" name="Rectangle 7"/>
          <p:cNvSpPr>
            <a:spLocks noChangeArrowheads="1"/>
          </p:cNvSpPr>
          <p:nvPr/>
        </p:nvSpPr>
        <p:spPr bwMode="auto">
          <a:xfrm>
            <a:off x="2781300" y="396875"/>
            <a:ext cx="5676900" cy="215444"/>
          </a:xfrm>
          <a:prstGeom prst="rect">
            <a:avLst/>
          </a:prstGeom>
          <a:noFill/>
          <a:ln w="9525">
            <a:noFill/>
            <a:miter lim="800000"/>
            <a:headEnd/>
            <a:tailEnd/>
          </a:ln>
          <a:effec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altLang="ko-KR" sz="1400" b="1" dirty="0" smtClean="0">
                <a:ea typeface="굴림" pitchFamily="50" charset="-127"/>
              </a:rPr>
              <a:t>802.15 09-0526-00-0007</a:t>
            </a:r>
            <a:endParaRPr lang="en-US" altLang="ko-KR" sz="1400" b="1" dirty="0">
              <a:ea typeface="굴림" pitchFamily="50" charset="-127"/>
            </a:endParaRPr>
          </a:p>
        </p:txBody>
      </p:sp>
      <p:sp>
        <p:nvSpPr>
          <p:cNvPr id="9114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
        <p:nvSpPr>
          <p:cNvPr id="91145" name="Rectangle 9"/>
          <p:cNvSpPr>
            <a:spLocks noChangeArrowheads="1"/>
          </p:cNvSpPr>
          <p:nvPr/>
        </p:nvSpPr>
        <p:spPr bwMode="auto">
          <a:xfrm>
            <a:off x="685800" y="6475413"/>
            <a:ext cx="1597025" cy="184666"/>
          </a:xfrm>
          <a:prstGeom prst="rect">
            <a:avLst/>
          </a:prstGeom>
          <a:noFill/>
          <a:ln w="9525">
            <a:noFill/>
            <a:miter lim="800000"/>
            <a:headEnd/>
            <a:tailEnd/>
          </a:ln>
          <a:effectLst/>
        </p:spPr>
        <p:txBody>
          <a:bodyPr lIns="0" tIns="0" rIns="0" bIns="0">
            <a:spAutoFit/>
          </a:bodyPr>
          <a:lstStyle/>
          <a:p>
            <a:r>
              <a:rPr lang="en-US" altLang="ko-KR" dirty="0" smtClean="0">
                <a:ea typeface="굴림" pitchFamily="50" charset="-127"/>
              </a:rPr>
              <a:t>TG-VLC </a:t>
            </a:r>
            <a:r>
              <a:rPr lang="en-US" altLang="ko-KR" dirty="0">
                <a:ea typeface="굴림" pitchFamily="50" charset="-127"/>
              </a:rPr>
              <a:t>Submission</a:t>
            </a:r>
          </a:p>
        </p:txBody>
      </p:sp>
      <p:sp>
        <p:nvSpPr>
          <p:cNvPr id="9114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6" r:id="rId3"/>
  </p:sldLayoutIdLst>
  <p:hf hdr="0"/>
  <p:txStyles>
    <p:titleStyle>
      <a:lvl1pPr algn="ctr" rtl="0" fontAlgn="base" latinLnBrk="1">
        <a:spcBef>
          <a:spcPct val="0"/>
        </a:spcBef>
        <a:spcAft>
          <a:spcPct val="0"/>
        </a:spcAft>
        <a:defRPr kumimoji="1" sz="3600" b="1">
          <a:solidFill>
            <a:schemeClr val="tx2"/>
          </a:solidFill>
          <a:latin typeface="HY헤드라인M" pitchFamily="18" charset="-127"/>
          <a:ea typeface="HY헤드라인M" pitchFamily="18" charset="-127"/>
          <a:cs typeface="+mj-cs"/>
        </a:defRPr>
      </a:lvl1pPr>
      <a:lvl2pPr algn="ctr" rtl="0" fontAlgn="base" latinLnBrk="1">
        <a:spcBef>
          <a:spcPct val="0"/>
        </a:spcBef>
        <a:spcAft>
          <a:spcPct val="0"/>
        </a:spcAft>
        <a:defRPr kumimoji="1" sz="3600">
          <a:solidFill>
            <a:schemeClr val="tx2"/>
          </a:solidFill>
          <a:latin typeface="굴림" pitchFamily="50" charset="-127"/>
          <a:ea typeface="굴림" pitchFamily="50" charset="-127"/>
        </a:defRPr>
      </a:lvl2pPr>
      <a:lvl3pPr algn="ctr" rtl="0" fontAlgn="base" latinLnBrk="1">
        <a:spcBef>
          <a:spcPct val="0"/>
        </a:spcBef>
        <a:spcAft>
          <a:spcPct val="0"/>
        </a:spcAft>
        <a:defRPr kumimoji="1" sz="3600">
          <a:solidFill>
            <a:schemeClr val="tx2"/>
          </a:solidFill>
          <a:latin typeface="굴림" pitchFamily="50" charset="-127"/>
          <a:ea typeface="굴림" pitchFamily="50" charset="-127"/>
        </a:defRPr>
      </a:lvl3pPr>
      <a:lvl4pPr algn="ctr" rtl="0" fontAlgn="base" latinLnBrk="1">
        <a:spcBef>
          <a:spcPct val="0"/>
        </a:spcBef>
        <a:spcAft>
          <a:spcPct val="0"/>
        </a:spcAft>
        <a:defRPr kumimoji="1" sz="3600">
          <a:solidFill>
            <a:schemeClr val="tx2"/>
          </a:solidFill>
          <a:latin typeface="굴림" pitchFamily="50" charset="-127"/>
          <a:ea typeface="굴림" pitchFamily="50" charset="-127"/>
        </a:defRPr>
      </a:lvl4pPr>
      <a:lvl5pPr algn="ctr" rtl="0" fontAlgn="base" latinLnBrk="1">
        <a:spcBef>
          <a:spcPct val="0"/>
        </a:spcBef>
        <a:spcAft>
          <a:spcPct val="0"/>
        </a:spcAft>
        <a:defRPr kumimoji="1" sz="3600">
          <a:solidFill>
            <a:schemeClr val="tx2"/>
          </a:solidFill>
          <a:latin typeface="굴림" pitchFamily="50" charset="-127"/>
          <a:ea typeface="굴림" pitchFamily="50" charset="-127"/>
        </a:defRPr>
      </a:lvl5pPr>
      <a:lvl6pPr marL="457200" algn="ctr" rtl="0" fontAlgn="base" latinLnBrk="1">
        <a:spcBef>
          <a:spcPct val="0"/>
        </a:spcBef>
        <a:spcAft>
          <a:spcPct val="0"/>
        </a:spcAft>
        <a:defRPr kumimoji="1" sz="3600">
          <a:solidFill>
            <a:schemeClr val="tx2"/>
          </a:solidFill>
          <a:latin typeface="굴림" pitchFamily="50" charset="-127"/>
          <a:ea typeface="굴림" pitchFamily="50" charset="-127"/>
        </a:defRPr>
      </a:lvl6pPr>
      <a:lvl7pPr marL="914400" algn="ctr" rtl="0" fontAlgn="base" latinLnBrk="1">
        <a:spcBef>
          <a:spcPct val="0"/>
        </a:spcBef>
        <a:spcAft>
          <a:spcPct val="0"/>
        </a:spcAft>
        <a:defRPr kumimoji="1" sz="3600">
          <a:solidFill>
            <a:schemeClr val="tx2"/>
          </a:solidFill>
          <a:latin typeface="굴림" pitchFamily="50" charset="-127"/>
          <a:ea typeface="굴림" pitchFamily="50" charset="-127"/>
        </a:defRPr>
      </a:lvl7pPr>
      <a:lvl8pPr marL="1371600" algn="ctr" rtl="0" fontAlgn="base" latinLnBrk="1">
        <a:spcBef>
          <a:spcPct val="0"/>
        </a:spcBef>
        <a:spcAft>
          <a:spcPct val="0"/>
        </a:spcAft>
        <a:defRPr kumimoji="1" sz="3600">
          <a:solidFill>
            <a:schemeClr val="tx2"/>
          </a:solidFill>
          <a:latin typeface="굴림" pitchFamily="50" charset="-127"/>
          <a:ea typeface="굴림" pitchFamily="50" charset="-127"/>
        </a:defRPr>
      </a:lvl8pPr>
      <a:lvl9pPr marL="1828800" algn="ctr" rtl="0" fontAlgn="base" latinLnBrk="1">
        <a:spcBef>
          <a:spcPct val="0"/>
        </a:spcBef>
        <a:spcAft>
          <a:spcPct val="0"/>
        </a:spcAft>
        <a:defRPr kumimoji="1" sz="3600">
          <a:solidFill>
            <a:schemeClr val="tx2"/>
          </a:solidFill>
          <a:latin typeface="굴림" pitchFamily="50" charset="-127"/>
          <a:ea typeface="굴림" pitchFamily="50" charset="-127"/>
        </a:defRPr>
      </a:lvl9pPr>
    </p:titleStyle>
    <p:bodyStyle>
      <a:lvl1pPr marL="342900" indent="-342900" algn="l" rtl="0" fontAlgn="base" latinLnBrk="1">
        <a:spcBef>
          <a:spcPct val="20000"/>
        </a:spcBef>
        <a:spcAft>
          <a:spcPct val="0"/>
        </a:spcAft>
        <a:buClr>
          <a:schemeClr val="accent2"/>
        </a:buClr>
        <a:buFont typeface="Wingdings" pitchFamily="2" charset="2"/>
        <a:buChar char="v"/>
        <a:defRPr kumimoji="1" sz="3200" b="1">
          <a:solidFill>
            <a:schemeClr val="tx1"/>
          </a:solidFill>
          <a:latin typeface="Arial Unicode MS" pitchFamily="50" charset="-127"/>
          <a:ea typeface="Arial Unicode MS" pitchFamily="50" charset="-127"/>
          <a:cs typeface="Arial Unicode MS" pitchFamily="50" charset="-127"/>
        </a:defRPr>
      </a:lvl1pPr>
      <a:lvl2pPr marL="742950" indent="-285750" algn="l" rtl="0" fontAlgn="base" latinLnBrk="1">
        <a:spcBef>
          <a:spcPct val="20000"/>
        </a:spcBef>
        <a:spcAft>
          <a:spcPct val="0"/>
        </a:spcAft>
        <a:buBlip>
          <a:blip r:embed="rId5"/>
        </a:buBlip>
        <a:defRPr kumimoji="1" sz="2800" b="1">
          <a:solidFill>
            <a:schemeClr val="tx1"/>
          </a:solidFill>
          <a:latin typeface="Arial Unicode MS" pitchFamily="50" charset="-127"/>
          <a:ea typeface="Arial Unicode MS" pitchFamily="50" charset="-127"/>
          <a:cs typeface="Arial Unicode MS" pitchFamily="50" charset="-127"/>
        </a:defRPr>
      </a:lvl2pPr>
      <a:lvl3pPr marL="1085850" indent="-228600" algn="l" rtl="0" fontAlgn="base" latinLnBrk="1">
        <a:spcBef>
          <a:spcPct val="20000"/>
        </a:spcBef>
        <a:spcAft>
          <a:spcPct val="0"/>
        </a:spcAft>
        <a:buClr>
          <a:srgbClr val="A69DEB"/>
        </a:buClr>
        <a:buFont typeface="Wingdings" pitchFamily="2" charset="2"/>
        <a:buChar char="u"/>
        <a:defRPr kumimoji="1" sz="2400" b="1">
          <a:solidFill>
            <a:schemeClr val="tx1"/>
          </a:solidFill>
          <a:latin typeface="Arial Unicode MS" pitchFamily="50" charset="-127"/>
          <a:ea typeface="Arial Unicode MS" pitchFamily="50" charset="-127"/>
          <a:cs typeface="Arial Unicode MS" pitchFamily="50" charset="-127"/>
        </a:defRPr>
      </a:lvl3pPr>
      <a:lvl4pPr marL="1428750" indent="-228600" algn="l" rtl="0" fontAlgn="base" latinLnBrk="1">
        <a:spcBef>
          <a:spcPct val="20000"/>
        </a:spcBef>
        <a:spcAft>
          <a:spcPct val="0"/>
        </a:spcAft>
        <a:buClr>
          <a:srgbClr val="DDDDDD"/>
        </a:buClr>
        <a:buFont typeface="Wingdings" pitchFamily="2" charset="2"/>
        <a:buBlip>
          <a:blip r:embed="rId6"/>
        </a:buBlip>
        <a:defRPr kumimoji="1" sz="2000" b="1">
          <a:solidFill>
            <a:schemeClr val="tx1"/>
          </a:solidFill>
          <a:latin typeface="Arial Unicode MS" pitchFamily="50" charset="-127"/>
          <a:ea typeface="Arial Unicode MS" pitchFamily="50" charset="-127"/>
          <a:cs typeface="Arial Unicode MS" pitchFamily="50" charset="-127"/>
        </a:defRPr>
      </a:lvl4pPr>
      <a:lvl5pPr marL="1771650" indent="-228600" algn="l" rtl="0" fontAlgn="base" latinLnBrk="1">
        <a:spcBef>
          <a:spcPct val="20000"/>
        </a:spcBef>
        <a:spcAft>
          <a:spcPct val="0"/>
        </a:spcAft>
        <a:buChar char="•"/>
        <a:defRPr kumimoji="1" sz="2000" b="1">
          <a:solidFill>
            <a:schemeClr val="tx1"/>
          </a:solidFill>
          <a:latin typeface="Arial Unicode MS" pitchFamily="50" charset="-127"/>
          <a:ea typeface="Arial Unicode MS" pitchFamily="50" charset="-127"/>
          <a:cs typeface="Arial Unicode MS" pitchFamily="50" charset="-127"/>
        </a:defRPr>
      </a:lvl5pPr>
      <a:lvl6pPr marL="2228850" indent="-228600" algn="l" rtl="0" fontAlgn="base" latinLnBrk="1">
        <a:spcBef>
          <a:spcPct val="20000"/>
        </a:spcBef>
        <a:spcAft>
          <a:spcPct val="0"/>
        </a:spcAft>
        <a:buChar char="•"/>
        <a:defRPr kumimoji="1" sz="2000">
          <a:solidFill>
            <a:schemeClr val="tx1"/>
          </a:solidFill>
          <a:latin typeface="+mn-lt"/>
          <a:ea typeface="+mn-ea"/>
        </a:defRPr>
      </a:lvl6pPr>
      <a:lvl7pPr marL="2686050" indent="-228600" algn="l" rtl="0" fontAlgn="base" latinLnBrk="1">
        <a:spcBef>
          <a:spcPct val="20000"/>
        </a:spcBef>
        <a:spcAft>
          <a:spcPct val="0"/>
        </a:spcAft>
        <a:buChar char="•"/>
        <a:defRPr kumimoji="1" sz="2000">
          <a:solidFill>
            <a:schemeClr val="tx1"/>
          </a:solidFill>
          <a:latin typeface="+mn-lt"/>
          <a:ea typeface="+mn-ea"/>
        </a:defRPr>
      </a:lvl7pPr>
      <a:lvl8pPr marL="3143250" indent="-228600" algn="l" rtl="0" fontAlgn="base" latinLnBrk="1">
        <a:spcBef>
          <a:spcPct val="20000"/>
        </a:spcBef>
        <a:spcAft>
          <a:spcPct val="0"/>
        </a:spcAft>
        <a:buChar char="•"/>
        <a:defRPr kumimoji="1" sz="2000">
          <a:solidFill>
            <a:schemeClr val="tx1"/>
          </a:solidFill>
          <a:latin typeface="+mn-lt"/>
          <a:ea typeface="+mn-ea"/>
        </a:defRPr>
      </a:lvl8pPr>
      <a:lvl9pPr marL="360045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15.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슬라이드 번호 개체 틀 3"/>
          <p:cNvSpPr>
            <a:spLocks noGrp="1"/>
          </p:cNvSpPr>
          <p:nvPr>
            <p:ph type="sldNum" sz="quarter" idx="12"/>
          </p:nvPr>
        </p:nvSpPr>
        <p:spPr/>
        <p:txBody>
          <a:bodyPr/>
          <a:lstStyle/>
          <a:p>
            <a:r>
              <a:rPr lang="en-US" altLang="ko-KR" dirty="0"/>
              <a:t>Slide </a:t>
            </a:r>
            <a:fld id="{9A8D2D81-ED44-4128-B6D1-DEE7E019D4F4}" type="slidenum">
              <a:rPr lang="en-US" altLang="ko-KR"/>
              <a:pPr/>
              <a:t>1</a:t>
            </a:fld>
            <a:endParaRPr lang="en-US" altLang="ko-KR" dirty="0"/>
          </a:p>
        </p:txBody>
      </p:sp>
      <p:sp>
        <p:nvSpPr>
          <p:cNvPr id="27651" name="Rectangle 3"/>
          <p:cNvSpPr>
            <a:spLocks noChangeArrowheads="1"/>
          </p:cNvSpPr>
          <p:nvPr/>
        </p:nvSpPr>
        <p:spPr bwMode="auto">
          <a:xfrm>
            <a:off x="65316" y="609600"/>
            <a:ext cx="8991600" cy="4642296"/>
          </a:xfrm>
          <a:prstGeom prst="rect">
            <a:avLst/>
          </a:prstGeom>
          <a:noFill/>
          <a:ln w="12700">
            <a:noFill/>
            <a:miter lim="800000"/>
            <a:headEnd type="none" w="sm" len="sm"/>
            <a:tailEnd type="none" w="sm" len="sm"/>
          </a:ln>
          <a:effec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endParaRPr lang="en-US" altLang="ko-KR" sz="1600" dirty="0">
              <a:solidFill>
                <a:schemeClr val="tx2"/>
              </a:solidFill>
              <a:ea typeface="굴림" pitchFamily="50" charset="-127"/>
            </a:endParaRPr>
          </a:p>
          <a:p>
            <a:r>
              <a:rPr lang="en-US" altLang="ko-KR" sz="1600" b="1" dirty="0">
                <a:ea typeface="굴림" pitchFamily="50" charset="-127"/>
              </a:rPr>
              <a:t>Submission Title:</a:t>
            </a:r>
            <a:r>
              <a:rPr lang="en-US" altLang="ko-KR" sz="1600" dirty="0">
                <a:ea typeface="굴림" pitchFamily="50" charset="-127"/>
              </a:rPr>
              <a:t> </a:t>
            </a:r>
            <a:r>
              <a:rPr lang="en-US" altLang="ko-KR" sz="1600" dirty="0" smtClean="0">
                <a:ea typeface="굴림" pitchFamily="50" charset="-127"/>
              </a:rPr>
              <a:t>[Line coding performance in wireless optical channel</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r>
              <a:rPr lang="en-US" altLang="ko-KR" sz="1600" b="1" dirty="0">
                <a:solidFill>
                  <a:schemeClr val="tx2"/>
                </a:solidFill>
                <a:ea typeface="굴림" pitchFamily="50" charset="-127"/>
              </a:rPr>
              <a:t>Date Submitted: </a:t>
            </a:r>
            <a:r>
              <a:rPr lang="en-US" altLang="ko-KR" sz="1600" dirty="0" smtClean="0">
                <a:solidFill>
                  <a:schemeClr val="tx2"/>
                </a:solidFill>
                <a:ea typeface="굴림" pitchFamily="50" charset="-127"/>
              </a:rPr>
              <a:t>[</a:t>
            </a:r>
            <a:r>
              <a:rPr lang="en-US" altLang="ko-KR" sz="1600" dirty="0" smtClean="0">
                <a:solidFill>
                  <a:schemeClr val="tx2"/>
                </a:solidFill>
                <a:ea typeface="굴림" pitchFamily="50" charset="-127"/>
              </a:rPr>
              <a:t>07.15.09</a:t>
            </a:r>
            <a:r>
              <a:rPr lang="en-US" altLang="ko-KR" sz="1600" dirty="0" smtClean="0">
                <a:ea typeface="굴림" pitchFamily="50" charset="-127"/>
              </a:rPr>
              <a:t>]</a:t>
            </a:r>
            <a:r>
              <a:rPr lang="en-US" altLang="ko-KR" sz="1600" dirty="0">
                <a:solidFill>
                  <a:schemeClr val="tx2"/>
                </a:solidFill>
                <a:ea typeface="굴림" pitchFamily="50" charset="-127"/>
              </a:rPr>
              <a:t>	</a:t>
            </a:r>
          </a:p>
          <a:p>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chemeClr val="tx2"/>
                </a:solidFill>
                <a:ea typeface="굴림" pitchFamily="50" charset="-127"/>
              </a:rPr>
              <a:t>Doyoung</a:t>
            </a:r>
            <a:r>
              <a:rPr lang="en-US" altLang="ko-KR" sz="1600" dirty="0" smtClean="0">
                <a:solidFill>
                  <a:schemeClr val="tx2"/>
                </a:solidFill>
                <a:ea typeface="굴림" pitchFamily="50" charset="-127"/>
              </a:rPr>
              <a:t> Kim , </a:t>
            </a:r>
            <a:r>
              <a:rPr lang="en-US" altLang="ko-KR" sz="1600" dirty="0" err="1" smtClean="0">
                <a:solidFill>
                  <a:schemeClr val="tx2"/>
                </a:solidFill>
                <a:ea typeface="굴림" pitchFamily="50" charset="-127"/>
              </a:rPr>
              <a:t>Jaeseung</a:t>
            </a:r>
            <a:r>
              <a:rPr lang="en-US" altLang="ko-KR" sz="1600" dirty="0" smtClean="0">
                <a:solidFill>
                  <a:schemeClr val="tx2"/>
                </a:solidFill>
                <a:ea typeface="굴림" pitchFamily="50" charset="-127"/>
              </a:rPr>
              <a:t> Son, </a:t>
            </a:r>
            <a:r>
              <a:rPr lang="en-US" altLang="ko-KR" sz="1600" dirty="0" err="1" smtClean="0">
                <a:solidFill>
                  <a:schemeClr val="tx2"/>
                </a:solidFill>
                <a:ea typeface="굴림" pitchFamily="50" charset="-127"/>
              </a:rPr>
              <a:t>Taehan</a:t>
            </a:r>
            <a:r>
              <a:rPr lang="en-US" altLang="ko-KR" sz="1600" dirty="0" smtClean="0">
                <a:solidFill>
                  <a:schemeClr val="tx2"/>
                </a:solidFill>
                <a:ea typeface="굴림" pitchFamily="50" charset="-127"/>
              </a:rPr>
              <a:t> </a:t>
            </a:r>
            <a:r>
              <a:rPr lang="en-US" altLang="ko-KR" sz="1600" dirty="0" err="1" smtClean="0">
                <a:solidFill>
                  <a:schemeClr val="tx2"/>
                </a:solidFill>
                <a:ea typeface="굴림" pitchFamily="50" charset="-127"/>
              </a:rPr>
              <a:t>Bae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Company [Samsung Electronics </a:t>
            </a:r>
            <a:r>
              <a:rPr lang="en-US" altLang="ko-KR" sz="1600" dirty="0" err="1">
                <a:solidFill>
                  <a:schemeClr val="tx2"/>
                </a:solidFill>
                <a:ea typeface="굴림" pitchFamily="50" charset="-127"/>
              </a:rPr>
              <a:t>Co.,LTD</a:t>
            </a:r>
            <a:r>
              <a:rPr lang="en-US" altLang="ko-KR" sz="1600" dirty="0">
                <a:solidFill>
                  <a:schemeClr val="tx2"/>
                </a:solidFill>
                <a:ea typeface="굴림" pitchFamily="50" charset="-127"/>
              </a:rPr>
              <a:t>]</a:t>
            </a:r>
          </a:p>
          <a:p>
            <a:r>
              <a:rPr lang="en-US" altLang="ko-KR" sz="1600" dirty="0">
                <a:solidFill>
                  <a:schemeClr val="tx2"/>
                </a:solidFill>
                <a:ea typeface="굴림" pitchFamily="50" charset="-127"/>
              </a:rPr>
              <a:t>Address [Dong Suwon P.O. Box 105,  416 Maetan-3dong, </a:t>
            </a:r>
            <a:r>
              <a:rPr lang="en-US" altLang="ko-KR" sz="1600" dirty="0" err="1">
                <a:solidFill>
                  <a:schemeClr val="tx2"/>
                </a:solidFill>
                <a:ea typeface="굴림" pitchFamily="50" charset="-127"/>
              </a:rPr>
              <a:t>Yeongtong-gu</a:t>
            </a:r>
            <a:r>
              <a:rPr lang="en-US" altLang="ko-KR" sz="1600" dirty="0">
                <a:solidFill>
                  <a:schemeClr val="tx2"/>
                </a:solidFill>
                <a:ea typeface="굴림" pitchFamily="50" charset="-127"/>
              </a:rPr>
              <a:t>, Suwon-</a:t>
            </a:r>
            <a:r>
              <a:rPr lang="en-US" altLang="ko-KR" sz="1600" dirty="0" err="1">
                <a:solidFill>
                  <a:schemeClr val="tx2"/>
                </a:solidFill>
                <a:ea typeface="굴림" pitchFamily="50" charset="-127"/>
              </a:rPr>
              <a:t>si</a:t>
            </a:r>
            <a:r>
              <a:rPr lang="en-US" altLang="ko-KR" sz="1600" dirty="0">
                <a:solidFill>
                  <a:schemeClr val="tx2"/>
                </a:solidFill>
                <a:ea typeface="굴림" pitchFamily="50" charset="-127"/>
              </a:rPr>
              <a:t>, </a:t>
            </a:r>
            <a:r>
              <a:rPr lang="en-US" altLang="ko-KR" sz="1600" dirty="0" err="1">
                <a:solidFill>
                  <a:schemeClr val="tx2"/>
                </a:solidFill>
                <a:ea typeface="굴림" pitchFamily="50" charset="-127"/>
              </a:rPr>
              <a:t>Gyeonggi</a:t>
            </a:r>
            <a:r>
              <a:rPr lang="en-US" altLang="ko-KR" sz="1600" dirty="0">
                <a:solidFill>
                  <a:schemeClr val="tx2"/>
                </a:solidFill>
                <a:ea typeface="굴림" pitchFamily="50" charset="-127"/>
              </a:rPr>
              <a:t>-do, 443-742 Korea]</a:t>
            </a:r>
          </a:p>
          <a:p>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82-31-279-5099], </a:t>
            </a:r>
            <a:r>
              <a:rPr lang="en-US" altLang="ko-KR" sz="1600" dirty="0">
                <a:solidFill>
                  <a:schemeClr val="tx2"/>
                </a:solidFill>
                <a:ea typeface="굴림" pitchFamily="50" charset="-127"/>
              </a:rPr>
              <a:t>FAX: [82-31-279-5130], E-Mail</a:t>
            </a:r>
            <a:r>
              <a:rPr lang="en-US" altLang="ko-KR" sz="1600" dirty="0" smtClean="0">
                <a:solidFill>
                  <a:schemeClr val="tx2"/>
                </a:solidFill>
                <a:ea typeface="굴림" pitchFamily="50" charset="-127"/>
              </a:rPr>
              <a:t>:[doyoung@samsung.com]</a:t>
            </a:r>
            <a:r>
              <a:rPr lang="en-US" altLang="ko-KR" sz="1600" dirty="0">
                <a:solidFill>
                  <a:schemeClr val="tx2"/>
                </a:solidFill>
                <a:ea typeface="굴림" pitchFamily="50" charset="-127"/>
              </a:rPr>
              <a:t>	</a:t>
            </a:r>
          </a:p>
          <a:p>
            <a:pPr>
              <a:spcBef>
                <a:spcPts val="600"/>
              </a:spcBef>
              <a:spcAft>
                <a:spcPts val="600"/>
              </a:spcAft>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p>
          <a:p>
            <a:pPr>
              <a:spcBef>
                <a:spcPts val="100"/>
              </a:spcBef>
              <a:spcAft>
                <a:spcPts val="100"/>
              </a:spcAft>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[We propose new line coding schemes.</a:t>
            </a:r>
            <a:r>
              <a:rPr lang="en-US" altLang="ko-KR" sz="1600" dirty="0" smtClean="0">
                <a:ea typeface="굴림" pitchFamily="50" charset="-127"/>
              </a:rPr>
              <a:t>]</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spcBef>
                <a:spcPts val="600"/>
              </a:spcBef>
              <a:spcAft>
                <a:spcPts val="600"/>
              </a:spcAft>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a:solidFill>
                  <a:srgbClr val="000000"/>
                </a:solidFill>
                <a:ea typeface="굴림" pitchFamily="50" charset="-127"/>
              </a:rPr>
              <a:t>Contribution to IEEE </a:t>
            </a:r>
            <a:r>
              <a:rPr lang="en-US" altLang="ko-KR" sz="1600" dirty="0" smtClean="0">
                <a:solidFill>
                  <a:srgbClr val="000000"/>
                </a:solidFill>
                <a:ea typeface="굴림" pitchFamily="50" charset="-127"/>
              </a:rPr>
              <a:t>802.15.7 TG-VLC</a:t>
            </a:r>
            <a:r>
              <a:rPr lang="en-US" altLang="ko-KR" sz="1600" dirty="0">
                <a:solidFill>
                  <a:schemeClr val="tx2"/>
                </a:solidFill>
                <a:ea typeface="굴림" pitchFamily="50" charset="-127"/>
              </a:rPr>
              <a:t>]</a:t>
            </a:r>
          </a:p>
          <a:p>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6" name="날짜 개체 틀 3"/>
          <p:cNvSpPr>
            <a:spLocks noGrp="1"/>
          </p:cNvSpPr>
          <p:nvPr>
            <p:ph type="dt" sz="half" idx="4294967295"/>
          </p:nvPr>
        </p:nvSpPr>
        <p:spPr>
          <a:xfrm>
            <a:off x="685800" y="381000"/>
            <a:ext cx="1600200" cy="215444"/>
          </a:xfrm>
        </p:spPr>
        <p:txBody>
          <a:bodyPr/>
          <a:lstStyle/>
          <a:p>
            <a:r>
              <a:rPr lang="en-US" altLang="ko-KR" dirty="0" smtClean="0"/>
              <a:t>May 2009</a:t>
            </a:r>
            <a:endParaRPr lang="en-US" altLang="ko-KR" dirty="0"/>
          </a:p>
        </p:txBody>
      </p:sp>
      <p:sp>
        <p:nvSpPr>
          <p:cNvPr id="7"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a:bodyPr>
          <a:lstStyle/>
          <a:p>
            <a:r>
              <a:rPr lang="en-US" altLang="ko-KR" sz="2400" dirty="0" smtClean="0"/>
              <a:t>B8ZS (Bipolar with 8 zero substitution)</a:t>
            </a:r>
          </a:p>
          <a:p>
            <a:pPr lvl="1"/>
            <a:r>
              <a:rPr lang="en-US" altLang="ko-KR" sz="2000" dirty="0" smtClean="0"/>
              <a:t>Replace consecutive eight 0 bit to 000VB0VB</a:t>
            </a:r>
          </a:p>
          <a:p>
            <a:pPr lvl="1"/>
            <a:endParaRPr lang="ko-KR" altLang="en-US" sz="2400" dirty="0" smtClean="0"/>
          </a:p>
          <a:p>
            <a:endParaRPr lang="en-US" altLang="ko-KR" sz="2400" dirty="0" smtClean="0"/>
          </a:p>
          <a:p>
            <a:endParaRPr lang="ko-KR" altLang="en-US" sz="2400" dirty="0" smtClean="0"/>
          </a:p>
          <a:p>
            <a:pPr lvl="3"/>
            <a:endParaRPr lang="ko-KR" altLang="en-US" sz="1200" dirty="0" smtClean="0"/>
          </a:p>
          <a:p>
            <a:r>
              <a:rPr lang="en-US" altLang="ko-KR" sz="2400" dirty="0" smtClean="0"/>
              <a:t>HDB3 (High-density bipolar 3-zero) </a:t>
            </a:r>
          </a:p>
          <a:p>
            <a:pPr lvl="1"/>
            <a:r>
              <a:rPr lang="en-US" altLang="ko-KR" sz="2000" dirty="0" smtClean="0"/>
              <a:t>Replace consecutive four 0 bit to 000V or B00V</a:t>
            </a:r>
            <a:endParaRPr lang="ko-KR" altLang="en-US" sz="2400" dirty="0" smtClean="0"/>
          </a:p>
          <a:p>
            <a:endParaRPr lang="ko-KR" altLang="en-US" sz="2400"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10</a:t>
            </a:fld>
            <a:endParaRPr lang="en-US" altLang="ko-KR"/>
          </a:p>
        </p:txBody>
      </p:sp>
      <p:sp>
        <p:nvSpPr>
          <p:cNvPr id="5" name="제목 4"/>
          <p:cNvSpPr>
            <a:spLocks noGrp="1"/>
          </p:cNvSpPr>
          <p:nvPr>
            <p:ph type="title"/>
          </p:nvPr>
        </p:nvSpPr>
        <p:spPr/>
        <p:txBody>
          <a:bodyPr/>
          <a:lstStyle/>
          <a:p>
            <a:r>
              <a:rPr lang="en-US" altLang="ko-KR" dirty="0" smtClean="0"/>
              <a:t>Existing optical line coding method</a:t>
            </a:r>
            <a:endParaRPr lang="ko-KR" altLang="en-US" dirty="0"/>
          </a:p>
        </p:txBody>
      </p:sp>
      <p:pic>
        <p:nvPicPr>
          <p:cNvPr id="6"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303339" y="2218105"/>
            <a:ext cx="6516686" cy="1353404"/>
          </a:xfrm>
          <a:prstGeom prst="rect">
            <a:avLst/>
          </a:prstGeom>
          <a:noFill/>
          <a:ln w="9525">
            <a:noFill/>
            <a:miter lim="800000"/>
            <a:headEnd/>
            <a:tailEnd/>
          </a:ln>
        </p:spPr>
      </p:pic>
      <p:pic>
        <p:nvPicPr>
          <p:cNvPr id="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503363" y="4584634"/>
            <a:ext cx="6129338" cy="1870208"/>
          </a:xfrm>
          <a:prstGeom prst="rect">
            <a:avLst/>
          </a:prstGeom>
          <a:noFill/>
          <a:ln w="9525">
            <a:noFill/>
            <a:miter lim="800000"/>
            <a:headEnd/>
            <a:tailEnd/>
          </a:ln>
        </p:spPr>
      </p:pic>
      <p:sp>
        <p:nvSpPr>
          <p:cNvPr id="8"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normAutofit fontScale="85000" lnSpcReduction="20000"/>
          </a:bodyPr>
          <a:lstStyle/>
          <a:p>
            <a:r>
              <a:rPr lang="en-US" altLang="ko-KR" dirty="0" smtClean="0"/>
              <a:t>4B5B block coding</a:t>
            </a:r>
          </a:p>
          <a:p>
            <a:pPr lvl="1"/>
            <a:r>
              <a:rPr lang="en-US" altLang="ko-KR" dirty="0" smtClean="0"/>
              <a:t>Extra</a:t>
            </a:r>
            <a:r>
              <a:rPr lang="ko-KR" altLang="en-US" dirty="0" smtClean="0"/>
              <a:t> </a:t>
            </a:r>
            <a:r>
              <a:rPr lang="en-US" altLang="ko-KR" dirty="0" smtClean="0"/>
              <a:t>bit used for synchronization</a:t>
            </a:r>
            <a:endParaRPr lang="ko-KR" altLang="en-US" dirty="0" smtClean="0"/>
          </a:p>
          <a:p>
            <a:pPr lvl="1"/>
            <a:r>
              <a:rPr lang="en-US" altLang="ko-KR" dirty="0" smtClean="0"/>
              <a:t>Extra</a:t>
            </a:r>
            <a:r>
              <a:rPr lang="ko-KR" altLang="en-US" dirty="0" smtClean="0"/>
              <a:t> </a:t>
            </a:r>
            <a:r>
              <a:rPr lang="en-US" altLang="ko-KR" dirty="0" smtClean="0"/>
              <a:t>bit used for error detection</a:t>
            </a:r>
            <a:endParaRPr lang="ko-KR" altLang="en-US" dirty="0" smtClean="0"/>
          </a:p>
          <a:p>
            <a:r>
              <a:rPr lang="en-US" altLang="ko-KR" dirty="0" smtClean="0"/>
              <a:t>Conversion process</a:t>
            </a:r>
            <a:endParaRPr lang="ko-KR" altLang="en-US" dirty="0" smtClean="0"/>
          </a:p>
          <a:p>
            <a:pPr lvl="1"/>
            <a:r>
              <a:rPr lang="en-US" altLang="ko-KR" dirty="0" smtClean="0"/>
              <a:t>1 stage</a:t>
            </a:r>
            <a:r>
              <a:rPr lang="ko-KR" altLang="en-US" dirty="0" smtClean="0"/>
              <a:t> </a:t>
            </a:r>
            <a:r>
              <a:rPr lang="en-US" altLang="ko-KR" dirty="0" smtClean="0"/>
              <a:t>: separation</a:t>
            </a:r>
            <a:endParaRPr lang="ko-KR" altLang="en-US" dirty="0" smtClean="0"/>
          </a:p>
          <a:p>
            <a:pPr lvl="2"/>
            <a:r>
              <a:rPr lang="ko-KR" altLang="en-US" dirty="0" smtClean="0"/>
              <a:t> </a:t>
            </a:r>
            <a:r>
              <a:rPr lang="en-US" altLang="ko-KR" dirty="0" smtClean="0"/>
              <a:t>Separate bits into m bit groups</a:t>
            </a:r>
            <a:endParaRPr lang="ko-KR" altLang="en-US" dirty="0" smtClean="0"/>
          </a:p>
          <a:p>
            <a:pPr lvl="1"/>
            <a:r>
              <a:rPr lang="en-US" altLang="ko-KR" dirty="0" smtClean="0"/>
              <a:t>2 stage</a:t>
            </a:r>
            <a:r>
              <a:rPr lang="ko-KR" altLang="en-US" dirty="0" smtClean="0"/>
              <a:t> </a:t>
            </a:r>
            <a:r>
              <a:rPr lang="en-US" altLang="ko-KR" dirty="0" smtClean="0"/>
              <a:t>: alternation</a:t>
            </a:r>
            <a:endParaRPr lang="ko-KR" altLang="en-US" dirty="0" smtClean="0"/>
          </a:p>
          <a:p>
            <a:pPr lvl="2"/>
            <a:r>
              <a:rPr lang="en-US" altLang="ko-KR" dirty="0" smtClean="0"/>
              <a:t>Alternation from m bit groups to n bit groups</a:t>
            </a:r>
            <a:endParaRPr lang="ko-KR" altLang="en-US" dirty="0" smtClean="0"/>
          </a:p>
          <a:p>
            <a:pPr lvl="3"/>
            <a:r>
              <a:rPr lang="en-US" altLang="ko-KR" dirty="0" smtClean="0"/>
              <a:t>4 bit group(16 groups) to 5bit group(32 groups)</a:t>
            </a:r>
            <a:endParaRPr lang="ko-KR" altLang="en-US" dirty="0" smtClean="0"/>
          </a:p>
          <a:p>
            <a:pPr lvl="2"/>
            <a:r>
              <a:rPr lang="en-US" altLang="ko-KR" dirty="0" smtClean="0"/>
              <a:t>Use code which there is not consecutive zero or one</a:t>
            </a:r>
            <a:endParaRPr lang="ko-KR" altLang="en-US" dirty="0" smtClean="0"/>
          </a:p>
          <a:p>
            <a:pPr lvl="2"/>
            <a:r>
              <a:rPr lang="en-US" altLang="ko-KR" dirty="0" smtClean="0"/>
              <a:t>Used for error detection</a:t>
            </a:r>
            <a:endParaRPr lang="ko-KR" altLang="en-US" dirty="0" smtClean="0"/>
          </a:p>
          <a:p>
            <a:pPr lvl="1"/>
            <a:r>
              <a:rPr lang="en-US" altLang="ko-KR" dirty="0" smtClean="0"/>
              <a:t>3 stage</a:t>
            </a:r>
            <a:r>
              <a:rPr lang="ko-KR" altLang="en-US" dirty="0" smtClean="0"/>
              <a:t> </a:t>
            </a:r>
            <a:r>
              <a:rPr lang="en-US" altLang="ko-KR" dirty="0" smtClean="0"/>
              <a:t>: line coding</a:t>
            </a:r>
            <a:endParaRPr lang="ko-KR" altLang="en-US" dirty="0" smtClean="0"/>
          </a:p>
          <a:p>
            <a:pPr lvl="2"/>
            <a:r>
              <a:rPr lang="en-US" altLang="ko-KR" dirty="0" smtClean="0"/>
              <a:t>Simple line coding</a:t>
            </a:r>
            <a:endParaRPr lang="ko-KR" altLang="en-US" dirty="0" smtClean="0"/>
          </a:p>
          <a:p>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11</a:t>
            </a:fld>
            <a:endParaRPr lang="en-US" altLang="ko-KR"/>
          </a:p>
        </p:txBody>
      </p:sp>
      <p:sp>
        <p:nvSpPr>
          <p:cNvPr id="5" name="제목 4"/>
          <p:cNvSpPr>
            <a:spLocks noGrp="1"/>
          </p:cNvSpPr>
          <p:nvPr>
            <p:ph type="title"/>
          </p:nvPr>
        </p:nvSpPr>
        <p:spPr/>
        <p:txBody>
          <a:bodyPr/>
          <a:lstStyle/>
          <a:p>
            <a:r>
              <a:rPr lang="en-US" altLang="ko-KR" dirty="0" smtClean="0"/>
              <a:t>Existing optical line coding method</a:t>
            </a:r>
            <a:endParaRPr lang="ko-KR" altLang="en-US" dirty="0"/>
          </a:p>
        </p:txBody>
      </p:sp>
      <p:sp>
        <p:nvSpPr>
          <p:cNvPr id="6"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sz="2400" dirty="0" smtClean="0"/>
              <a:t>4B5B</a:t>
            </a:r>
          </a:p>
          <a:p>
            <a:pPr lvl="1"/>
            <a:r>
              <a:rPr lang="en-US" altLang="ko-KR" sz="2000" dirty="0" smtClean="0"/>
              <a:t>Advantage</a:t>
            </a:r>
          </a:p>
          <a:p>
            <a:pPr lvl="2"/>
            <a:r>
              <a:rPr lang="en-US" altLang="ko-KR" sz="1600" dirty="0" smtClean="0"/>
              <a:t>Better error detection performance than AMI</a:t>
            </a:r>
            <a:endParaRPr lang="ko-KR" altLang="en-US" sz="1600" dirty="0" smtClean="0"/>
          </a:p>
          <a:p>
            <a:pPr lvl="2"/>
            <a:r>
              <a:rPr lang="en-US" altLang="ko-KR" sz="1600" dirty="0" smtClean="0"/>
              <a:t>Prevention of  consecutive 0 and 1 bit</a:t>
            </a:r>
          </a:p>
          <a:p>
            <a:pPr lvl="1"/>
            <a:r>
              <a:rPr lang="en-US" altLang="ko-KR" sz="2000" dirty="0" smtClean="0"/>
              <a:t>Disadvantage</a:t>
            </a:r>
          </a:p>
          <a:p>
            <a:pPr lvl="2"/>
            <a:r>
              <a:rPr lang="en-US" altLang="ko-KR" sz="1400" dirty="0" smtClean="0"/>
              <a:t>Waste of  bandwidth(25%)</a:t>
            </a:r>
            <a:endParaRPr lang="ko-KR" altLang="en-US" sz="1400" dirty="0" smtClean="0"/>
          </a:p>
          <a:p>
            <a:endParaRPr lang="ko-KR" altLang="en-US" sz="2400"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12</a:t>
            </a:fld>
            <a:endParaRPr lang="en-US" altLang="ko-KR"/>
          </a:p>
        </p:txBody>
      </p:sp>
      <p:sp>
        <p:nvSpPr>
          <p:cNvPr id="5" name="제목 4"/>
          <p:cNvSpPr>
            <a:spLocks noGrp="1"/>
          </p:cNvSpPr>
          <p:nvPr>
            <p:ph type="title"/>
          </p:nvPr>
        </p:nvSpPr>
        <p:spPr/>
        <p:txBody>
          <a:bodyPr/>
          <a:lstStyle/>
          <a:p>
            <a:r>
              <a:rPr lang="en-US" altLang="ko-KR" dirty="0" smtClean="0"/>
              <a:t>Existing optical line coding method</a:t>
            </a:r>
            <a:endParaRPr lang="ko-KR" altLang="en-US" dirty="0"/>
          </a:p>
        </p:txBody>
      </p:sp>
      <p:pic>
        <p:nvPicPr>
          <p:cNvPr id="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22351" y="3349637"/>
            <a:ext cx="7092950" cy="3119426"/>
          </a:xfrm>
          <a:prstGeom prst="rect">
            <a:avLst/>
          </a:prstGeom>
          <a:noFill/>
          <a:ln w="9525" algn="ctr">
            <a:noFill/>
            <a:miter lim="800000"/>
            <a:headEnd/>
            <a:tailEnd/>
          </a:ln>
        </p:spPr>
      </p:pic>
      <p:sp>
        <p:nvSpPr>
          <p:cNvPr id="7"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13</a:t>
            </a:fld>
            <a:endParaRPr lang="en-US" altLang="ko-KR"/>
          </a:p>
        </p:txBody>
      </p:sp>
      <p:sp>
        <p:nvSpPr>
          <p:cNvPr id="5" name="제목 4"/>
          <p:cNvSpPr>
            <a:spLocks noGrp="1"/>
          </p:cNvSpPr>
          <p:nvPr>
            <p:ph type="title"/>
          </p:nvPr>
        </p:nvSpPr>
        <p:spPr/>
        <p:txBody>
          <a:bodyPr/>
          <a:lstStyle/>
          <a:p>
            <a:r>
              <a:rPr lang="en-US" altLang="ko-KR" dirty="0" smtClean="0"/>
              <a:t>Existing optical line coding method</a:t>
            </a:r>
            <a:endParaRPr lang="ko-KR" altLang="en-US" dirty="0"/>
          </a:p>
        </p:txBody>
      </p:sp>
      <p:pic>
        <p:nvPicPr>
          <p:cNvPr id="6" name="그림 3" descr="C:\Documents and Settings\jack\바탕 화면\실험데이터20090611\기존 line coding.jpg"/>
          <p:cNvPicPr>
            <a:picLocks noChangeAspect="1" noChangeArrowheads="1"/>
          </p:cNvPicPr>
          <p:nvPr/>
        </p:nvPicPr>
        <p:blipFill>
          <a:blip r:embed="rId3"/>
          <a:srcRect/>
          <a:stretch>
            <a:fillRect/>
          </a:stretch>
        </p:blipFill>
        <p:spPr bwMode="auto">
          <a:xfrm>
            <a:off x="1060450" y="1327635"/>
            <a:ext cx="7169150" cy="4778994"/>
          </a:xfrm>
          <a:prstGeom prst="rect">
            <a:avLst/>
          </a:prstGeom>
          <a:noFill/>
          <a:ln w="9525">
            <a:noFill/>
            <a:miter lim="800000"/>
            <a:headEnd/>
            <a:tailEnd/>
          </a:ln>
        </p:spPr>
      </p:pic>
      <p:sp>
        <p:nvSpPr>
          <p:cNvPr id="7"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 Simulation parameter</a:t>
            </a:r>
          </a:p>
          <a:p>
            <a:pPr lvl="1"/>
            <a:r>
              <a:rPr lang="en-US" altLang="ko-KR" dirty="0" smtClean="0"/>
              <a:t>Mobile</a:t>
            </a:r>
            <a:r>
              <a:rPr lang="ko-KR" altLang="en-US" dirty="0" smtClean="0"/>
              <a:t> </a:t>
            </a:r>
            <a:r>
              <a:rPr lang="en-US" altLang="ko-KR" dirty="0" smtClean="0"/>
              <a:t>to mobile case</a:t>
            </a:r>
          </a:p>
          <a:p>
            <a:pPr lvl="2"/>
            <a:r>
              <a:rPr lang="en-US" altLang="ko-KR" dirty="0" smtClean="0"/>
              <a:t>Café</a:t>
            </a:r>
            <a:r>
              <a:rPr lang="ko-KR" altLang="en-US" dirty="0" smtClean="0"/>
              <a:t> </a:t>
            </a:r>
            <a:r>
              <a:rPr lang="en-US" altLang="ko-KR" dirty="0" smtClean="0"/>
              <a:t>environment</a:t>
            </a:r>
          </a:p>
          <a:p>
            <a:pPr lvl="2"/>
            <a:r>
              <a:rPr lang="en-US" altLang="ko-KR" dirty="0" smtClean="0"/>
              <a:t>Divergence angle: 30º</a:t>
            </a:r>
          </a:p>
          <a:p>
            <a:pPr lvl="2"/>
            <a:r>
              <a:rPr lang="en-US" altLang="ko-KR" dirty="0" smtClean="0"/>
              <a:t>Distance: 30cm</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14</a:t>
            </a:fld>
            <a:endParaRPr lang="en-US" altLang="ko-KR"/>
          </a:p>
        </p:txBody>
      </p:sp>
      <p:sp>
        <p:nvSpPr>
          <p:cNvPr id="5" name="제목 4"/>
          <p:cNvSpPr>
            <a:spLocks noGrp="1"/>
          </p:cNvSpPr>
          <p:nvPr>
            <p:ph type="title"/>
          </p:nvPr>
        </p:nvSpPr>
        <p:spPr/>
        <p:txBody>
          <a:bodyPr/>
          <a:lstStyle/>
          <a:p>
            <a:r>
              <a:rPr lang="en-US" altLang="ko-KR" dirty="0" smtClean="0">
                <a:latin typeface="Arial" charset="0"/>
              </a:rPr>
              <a:t>Channel modeling of VLC system</a:t>
            </a:r>
            <a:endParaRPr lang="ko-KR" altLang="en-US" dirty="0"/>
          </a:p>
        </p:txBody>
      </p:sp>
      <p:sp>
        <p:nvSpPr>
          <p:cNvPr id="6"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pic>
        <p:nvPicPr>
          <p:cNvPr id="14338" name="Picture 2"/>
          <p:cNvPicPr>
            <a:picLocks noChangeAspect="1" noChangeArrowheads="1"/>
          </p:cNvPicPr>
          <p:nvPr/>
        </p:nvPicPr>
        <p:blipFill>
          <a:blip r:embed="rId3"/>
          <a:srcRect/>
          <a:stretch>
            <a:fillRect/>
          </a:stretch>
        </p:blipFill>
        <p:spPr bwMode="auto">
          <a:xfrm>
            <a:off x="5265964" y="2003579"/>
            <a:ext cx="3252723" cy="4405386"/>
          </a:xfrm>
          <a:prstGeom prst="rect">
            <a:avLst/>
          </a:prstGeom>
          <a:noFill/>
          <a:ln w="9525">
            <a:noFill/>
            <a:miter lim="800000"/>
            <a:headEnd/>
            <a:tailEnd/>
          </a:ln>
          <a:effectLst/>
        </p:spPr>
      </p:pic>
      <p:pic>
        <p:nvPicPr>
          <p:cNvPr id="14339" name="Picture 3"/>
          <p:cNvPicPr>
            <a:picLocks noChangeAspect="1" noChangeArrowheads="1"/>
          </p:cNvPicPr>
          <p:nvPr/>
        </p:nvPicPr>
        <p:blipFill>
          <a:blip r:embed="rId4"/>
          <a:srcRect/>
          <a:stretch>
            <a:fillRect/>
          </a:stretch>
        </p:blipFill>
        <p:spPr bwMode="auto">
          <a:xfrm>
            <a:off x="1591417" y="3731079"/>
            <a:ext cx="3609854" cy="27268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367406"/>
            <a:ext cx="7772400" cy="5097562"/>
          </a:xfrm>
        </p:spPr>
        <p:txBody>
          <a:bodyPr>
            <a:normAutofit fontScale="70000" lnSpcReduction="20000"/>
          </a:bodyPr>
          <a:lstStyle/>
          <a:p>
            <a:r>
              <a:rPr lang="en-US" altLang="ko-KR" dirty="0" smtClean="0"/>
              <a:t> B4-HBT</a:t>
            </a:r>
          </a:p>
          <a:p>
            <a:pPr lvl="1"/>
            <a:r>
              <a:rPr lang="en-US" altLang="ko-KR" dirty="0" smtClean="0"/>
              <a:t>Input = [1 1 0 0 0 0 1 0 0 1 0 0 0 0 0 0 0]</a:t>
            </a:r>
          </a:p>
          <a:p>
            <a:pPr lvl="1"/>
            <a:endParaRPr lang="en-US" altLang="ko-KR" dirty="0" smtClean="0"/>
          </a:p>
          <a:p>
            <a:pPr lvl="1"/>
            <a:endParaRPr lang="en-US" altLang="ko-KR" dirty="0" smtClean="0"/>
          </a:p>
          <a:p>
            <a:pPr lvl="1"/>
            <a:endParaRPr lang="en-US" altLang="ko-KR" dirty="0" smtClean="0"/>
          </a:p>
          <a:p>
            <a:pPr lvl="1"/>
            <a:endParaRPr lang="en-US" altLang="ko-KR" dirty="0" smtClean="0"/>
          </a:p>
          <a:p>
            <a:pPr lvl="1"/>
            <a:endParaRPr lang="en-US" altLang="ko-KR" dirty="0" smtClean="0"/>
          </a:p>
          <a:p>
            <a:pPr lvl="1"/>
            <a:endParaRPr lang="en-US" altLang="ko-KR" dirty="0" smtClean="0"/>
          </a:p>
          <a:p>
            <a:pPr lvl="2" eaLnBrk="1" hangingPunct="1">
              <a:lnSpc>
                <a:spcPct val="80000"/>
              </a:lnSpc>
            </a:pPr>
            <a:r>
              <a:rPr lang="en-US" altLang="ko-KR" sz="2300" dirty="0" smtClean="0"/>
              <a:t>Current</a:t>
            </a:r>
            <a:r>
              <a:rPr lang="ko-KR" altLang="en-US" sz="2300" dirty="0" smtClean="0"/>
              <a:t> </a:t>
            </a:r>
            <a:r>
              <a:rPr lang="en-US" altLang="ko-KR" sz="2300" dirty="0" smtClean="0"/>
              <a:t>bit level: -1</a:t>
            </a:r>
          </a:p>
          <a:p>
            <a:pPr lvl="3" eaLnBrk="1" hangingPunct="1">
              <a:lnSpc>
                <a:spcPct val="80000"/>
              </a:lnSpc>
            </a:pPr>
            <a:r>
              <a:rPr lang="en-US" altLang="ko-KR" sz="2300" dirty="0" smtClean="0"/>
              <a:t>Input</a:t>
            </a:r>
            <a:r>
              <a:rPr lang="ko-KR" altLang="en-US" sz="2300" dirty="0" smtClean="0"/>
              <a:t> </a:t>
            </a:r>
            <a:r>
              <a:rPr lang="en-US" altLang="ko-KR" sz="2300" dirty="0" smtClean="0"/>
              <a:t>bit “1”: Half transition from “-1” to “+1” </a:t>
            </a:r>
          </a:p>
          <a:p>
            <a:pPr lvl="3" eaLnBrk="1" hangingPunct="1">
              <a:lnSpc>
                <a:spcPct val="80000"/>
              </a:lnSpc>
            </a:pPr>
            <a:r>
              <a:rPr lang="en-US" altLang="ko-KR" sz="2300" dirty="0" smtClean="0"/>
              <a:t>Input</a:t>
            </a:r>
            <a:r>
              <a:rPr lang="ko-KR" altLang="en-US" sz="2300" dirty="0" smtClean="0"/>
              <a:t> </a:t>
            </a:r>
            <a:r>
              <a:rPr lang="en-US" altLang="ko-KR" sz="2300" dirty="0" smtClean="0"/>
              <a:t>bit “0”: in case of five consecutive zeros, the first and the last 0 bit become “+1” and half transit from “-1” to “+1” </a:t>
            </a:r>
          </a:p>
          <a:p>
            <a:pPr lvl="2" eaLnBrk="1" hangingPunct="1">
              <a:lnSpc>
                <a:spcPct val="80000"/>
              </a:lnSpc>
            </a:pPr>
            <a:r>
              <a:rPr lang="en-US" altLang="ko-KR" sz="2300" dirty="0" smtClean="0"/>
              <a:t>Current</a:t>
            </a:r>
            <a:r>
              <a:rPr lang="ko-KR" altLang="en-US" sz="2300" dirty="0" smtClean="0"/>
              <a:t> </a:t>
            </a:r>
            <a:r>
              <a:rPr lang="en-US" altLang="ko-KR" sz="2300" dirty="0" smtClean="0"/>
              <a:t>bit level: 0</a:t>
            </a:r>
          </a:p>
          <a:p>
            <a:pPr lvl="3" eaLnBrk="1" hangingPunct="1">
              <a:lnSpc>
                <a:spcPct val="80000"/>
              </a:lnSpc>
            </a:pPr>
            <a:r>
              <a:rPr lang="en-US" altLang="ko-KR" sz="2300" dirty="0" smtClean="0"/>
              <a:t>Input</a:t>
            </a:r>
            <a:r>
              <a:rPr lang="ko-KR" altLang="en-US" sz="2300" dirty="0" smtClean="0"/>
              <a:t> </a:t>
            </a:r>
            <a:r>
              <a:rPr lang="en-US" altLang="ko-KR" sz="2300" dirty="0" smtClean="0"/>
              <a:t>bit “0”: 0 except five consecutive zeros</a:t>
            </a:r>
          </a:p>
          <a:p>
            <a:pPr lvl="3" eaLnBrk="1" hangingPunct="1">
              <a:lnSpc>
                <a:spcPct val="80000"/>
              </a:lnSpc>
            </a:pPr>
            <a:r>
              <a:rPr lang="en-US" altLang="ko-KR" sz="2300" dirty="0" smtClean="0"/>
              <a:t>Input</a:t>
            </a:r>
            <a:r>
              <a:rPr lang="ko-KR" altLang="en-US" sz="2300" dirty="0" smtClean="0"/>
              <a:t> </a:t>
            </a:r>
            <a:r>
              <a:rPr lang="en-US" altLang="ko-KR" sz="2300" dirty="0" smtClean="0"/>
              <a:t>bit “1”: Opposite conversion of previous 1’s switching  </a:t>
            </a:r>
          </a:p>
          <a:p>
            <a:pPr lvl="2" eaLnBrk="1" hangingPunct="1">
              <a:lnSpc>
                <a:spcPct val="80000"/>
              </a:lnSpc>
            </a:pPr>
            <a:r>
              <a:rPr lang="en-US" altLang="ko-KR" sz="2300" dirty="0" smtClean="0"/>
              <a:t>Current</a:t>
            </a:r>
            <a:r>
              <a:rPr lang="ko-KR" altLang="en-US" sz="2300" dirty="0" smtClean="0"/>
              <a:t> </a:t>
            </a:r>
            <a:r>
              <a:rPr lang="en-US" altLang="ko-KR" sz="2300" dirty="0" smtClean="0"/>
              <a:t>bit level: +1 </a:t>
            </a:r>
          </a:p>
          <a:p>
            <a:pPr lvl="3" eaLnBrk="1" hangingPunct="1">
              <a:lnSpc>
                <a:spcPct val="80000"/>
              </a:lnSpc>
            </a:pPr>
            <a:r>
              <a:rPr lang="en-US" altLang="ko-KR" sz="2300" dirty="0" smtClean="0"/>
              <a:t>Input</a:t>
            </a:r>
            <a:r>
              <a:rPr lang="ko-KR" altLang="en-US" sz="2300" dirty="0" smtClean="0"/>
              <a:t> </a:t>
            </a:r>
            <a:r>
              <a:rPr lang="en-US" altLang="ko-KR" sz="2300" dirty="0" smtClean="0"/>
              <a:t>bit “1”: Half transition from “+1” to “-1” </a:t>
            </a:r>
          </a:p>
          <a:p>
            <a:pPr lvl="3" eaLnBrk="1" hangingPunct="1">
              <a:lnSpc>
                <a:spcPct val="80000"/>
              </a:lnSpc>
            </a:pPr>
            <a:r>
              <a:rPr lang="en-US" altLang="ko-KR" sz="2300" dirty="0" smtClean="0"/>
              <a:t>Input</a:t>
            </a:r>
            <a:r>
              <a:rPr lang="ko-KR" altLang="en-US" sz="2300" dirty="0" smtClean="0"/>
              <a:t> </a:t>
            </a:r>
            <a:r>
              <a:rPr lang="en-US" altLang="ko-KR" sz="2300" dirty="0" smtClean="0"/>
              <a:t>bit “0”: in case of five consecutive zeros, the first and the last 0 bit become “+1” and half transit from “+1” to “-1”</a:t>
            </a:r>
          </a:p>
          <a:p>
            <a:pPr lvl="2" eaLnBrk="1" hangingPunct="1">
              <a:lnSpc>
                <a:spcPct val="80000"/>
              </a:lnSpc>
            </a:pPr>
            <a:r>
              <a:rPr lang="en-US" altLang="ko-KR" sz="2300" dirty="0" smtClean="0"/>
              <a:t>Consecutive five zeros</a:t>
            </a:r>
          </a:p>
          <a:p>
            <a:pPr lvl="3" eaLnBrk="1" hangingPunct="1">
              <a:lnSpc>
                <a:spcPct val="80000"/>
              </a:lnSpc>
            </a:pPr>
            <a:r>
              <a:rPr lang="en-US" altLang="ko-KR" sz="2300" dirty="0" smtClean="0"/>
              <a:t>Previous and next five zeros have opposite conversion  </a:t>
            </a:r>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15</a:t>
            </a:fld>
            <a:endParaRPr lang="en-US" altLang="ko-KR"/>
          </a:p>
        </p:txBody>
      </p:sp>
      <p:sp>
        <p:nvSpPr>
          <p:cNvPr id="5" name="제목 4"/>
          <p:cNvSpPr>
            <a:spLocks noGrp="1"/>
          </p:cNvSpPr>
          <p:nvPr>
            <p:ph type="title"/>
          </p:nvPr>
        </p:nvSpPr>
        <p:spPr/>
        <p:txBody>
          <a:bodyPr/>
          <a:lstStyle/>
          <a:p>
            <a:r>
              <a:rPr lang="en-US" altLang="ko-KR" dirty="0" smtClean="0"/>
              <a:t>Proposed Line Coding</a:t>
            </a:r>
            <a:endParaRPr lang="ko-KR"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pic>
        <p:nvPicPr>
          <p:cNvPr id="7" name="Picture 7"/>
          <p:cNvPicPr>
            <a:picLocks noChangeAspect="1" noChangeArrowheads="1"/>
          </p:cNvPicPr>
          <p:nvPr/>
        </p:nvPicPr>
        <p:blipFill>
          <a:blip r:embed="rId3"/>
          <a:srcRect/>
          <a:stretch>
            <a:fillRect/>
          </a:stretch>
        </p:blipFill>
        <p:spPr bwMode="auto">
          <a:xfrm>
            <a:off x="1699127" y="1975568"/>
            <a:ext cx="5744410" cy="20028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dirty="0" smtClean="0"/>
              <a:t> B4-HBT </a:t>
            </a:r>
            <a:r>
              <a:rPr lang="en-US" altLang="ko-KR" dirty="0" err="1" smtClean="0"/>
              <a:t>vs</a:t>
            </a:r>
            <a:r>
              <a:rPr lang="en-US" altLang="ko-KR" dirty="0" smtClean="0"/>
              <a:t> 4B5B</a:t>
            </a:r>
          </a:p>
          <a:p>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16</a:t>
            </a:fld>
            <a:endParaRPr lang="en-US" altLang="ko-KR"/>
          </a:p>
        </p:txBody>
      </p:sp>
      <p:sp>
        <p:nvSpPr>
          <p:cNvPr id="5" name="제목 4"/>
          <p:cNvSpPr>
            <a:spLocks noGrp="1"/>
          </p:cNvSpPr>
          <p:nvPr>
            <p:ph type="title"/>
          </p:nvPr>
        </p:nvSpPr>
        <p:spPr/>
        <p:txBody>
          <a:bodyPr/>
          <a:lstStyle/>
          <a:p>
            <a:r>
              <a:rPr lang="en-US" altLang="ko-KR" dirty="0" smtClean="0"/>
              <a:t>Performance comparison</a:t>
            </a:r>
            <a:endParaRPr lang="ko-KR" altLang="en-US"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pic>
        <p:nvPicPr>
          <p:cNvPr id="7" name="Picture 9"/>
          <p:cNvPicPr>
            <a:picLocks noChangeAspect="1" noChangeArrowheads="1"/>
          </p:cNvPicPr>
          <p:nvPr/>
        </p:nvPicPr>
        <p:blipFill>
          <a:blip r:embed="rId3"/>
          <a:srcRect/>
          <a:stretch>
            <a:fillRect/>
          </a:stretch>
        </p:blipFill>
        <p:spPr bwMode="auto">
          <a:xfrm>
            <a:off x="4124959" y="2458720"/>
            <a:ext cx="5019041" cy="3694112"/>
          </a:xfrm>
          <a:prstGeom prst="rect">
            <a:avLst/>
          </a:prstGeom>
          <a:noFill/>
          <a:ln w="9525">
            <a:noFill/>
            <a:miter lim="800000"/>
            <a:headEnd/>
            <a:tailEnd/>
          </a:ln>
          <a:effectLst/>
        </p:spPr>
      </p:pic>
      <p:pic>
        <p:nvPicPr>
          <p:cNvPr id="8" name="Picture 7"/>
          <p:cNvPicPr>
            <a:picLocks noChangeAspect="1" noChangeArrowheads="1"/>
          </p:cNvPicPr>
          <p:nvPr/>
        </p:nvPicPr>
        <p:blipFill>
          <a:blip r:embed="rId4"/>
          <a:srcRect/>
          <a:stretch>
            <a:fillRect/>
          </a:stretch>
        </p:blipFill>
        <p:spPr bwMode="auto">
          <a:xfrm>
            <a:off x="-414736" y="2519680"/>
            <a:ext cx="5535376" cy="3637280"/>
          </a:xfrm>
          <a:prstGeom prst="rect">
            <a:avLst/>
          </a:prstGeom>
          <a:noFill/>
          <a:ln w="9525">
            <a:noFill/>
            <a:miter lim="800000"/>
            <a:headEnd/>
            <a:tailEnd/>
          </a:ln>
          <a:effectLst/>
        </p:spPr>
      </p:pic>
      <p:sp>
        <p:nvSpPr>
          <p:cNvPr id="9" name="내용 개체 틀 1"/>
          <p:cNvSpPr txBox="1">
            <a:spLocks/>
          </p:cNvSpPr>
          <p:nvPr/>
        </p:nvSpPr>
        <p:spPr bwMode="auto">
          <a:xfrm>
            <a:off x="1854200" y="2393566"/>
            <a:ext cx="1722120" cy="53251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1" hangingPunct="1">
              <a:lnSpc>
                <a:spcPct val="100000"/>
              </a:lnSpc>
              <a:spcBef>
                <a:spcPct val="20000"/>
              </a:spcBef>
              <a:spcAft>
                <a:spcPct val="0"/>
              </a:spcAft>
              <a:buClr>
                <a:schemeClr val="accent2"/>
              </a:buClr>
              <a:buSzTx/>
              <a:tabLst/>
              <a:defRPr/>
            </a:pPr>
            <a:r>
              <a:rPr kumimoji="1" lang="en-US" altLang="ko-KR" sz="2400" b="1" i="0" u="none" strike="noStrike" kern="0" cap="none" spc="0" normalizeH="0" baseline="0" noProof="0" dirty="0" smtClean="0">
                <a:ln>
                  <a:noFill/>
                </a:ln>
                <a:solidFill>
                  <a:schemeClr val="tx1"/>
                </a:solidFill>
                <a:effectLst/>
                <a:uLnTx/>
                <a:uFillTx/>
                <a:latin typeface="Arial Unicode MS" pitchFamily="50" charset="-127"/>
                <a:ea typeface="Arial Unicode MS" pitchFamily="50" charset="-127"/>
                <a:cs typeface="Arial Unicode MS" pitchFamily="50" charset="-127"/>
              </a:rPr>
              <a:t> AWGN</a:t>
            </a:r>
          </a:p>
          <a:p>
            <a:pPr marL="342900" marR="0" lvl="0" indent="-342900" algn="l" defTabSz="914400" rtl="0" eaLnBrk="1" fontAlgn="base" latinLnBrk="1" hangingPunct="1">
              <a:lnSpc>
                <a:spcPct val="100000"/>
              </a:lnSpc>
              <a:spcBef>
                <a:spcPct val="20000"/>
              </a:spcBef>
              <a:spcAft>
                <a:spcPct val="0"/>
              </a:spcAft>
              <a:buClr>
                <a:schemeClr val="accent2"/>
              </a:buClr>
              <a:buSzTx/>
              <a:buFont typeface="Wingdings" pitchFamily="2" charset="2"/>
              <a:buChar char="v"/>
              <a:tabLst/>
              <a:defRPr/>
            </a:pPr>
            <a:endParaRPr kumimoji="1" lang="ko-KR" altLang="en-US" sz="2400" b="1" i="0" u="none" strike="noStrike" kern="0" cap="none" spc="0" normalizeH="0" baseline="0" noProof="0" dirty="0">
              <a:ln>
                <a:noFill/>
              </a:ln>
              <a:solidFill>
                <a:schemeClr val="tx1"/>
              </a:solidFill>
              <a:effectLst/>
              <a:uLnTx/>
              <a:uFillTx/>
              <a:latin typeface="Arial Unicode MS" pitchFamily="50" charset="-127"/>
              <a:ea typeface="Arial Unicode MS" pitchFamily="50" charset="-127"/>
              <a:cs typeface="Arial Unicode MS" pitchFamily="50" charset="-127"/>
            </a:endParaRPr>
          </a:p>
        </p:txBody>
      </p:sp>
      <p:sp>
        <p:nvSpPr>
          <p:cNvPr id="11" name="내용 개체 틀 1"/>
          <p:cNvSpPr txBox="1">
            <a:spLocks/>
          </p:cNvSpPr>
          <p:nvPr/>
        </p:nvSpPr>
        <p:spPr bwMode="auto">
          <a:xfrm>
            <a:off x="5379720" y="2322446"/>
            <a:ext cx="2646680" cy="53251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1" hangingPunct="1">
              <a:lnSpc>
                <a:spcPct val="100000"/>
              </a:lnSpc>
              <a:spcBef>
                <a:spcPct val="20000"/>
              </a:spcBef>
              <a:spcAft>
                <a:spcPct val="0"/>
              </a:spcAft>
              <a:buClr>
                <a:schemeClr val="accent2"/>
              </a:buClr>
              <a:buSzTx/>
              <a:tabLst/>
              <a:defRPr/>
            </a:pPr>
            <a:r>
              <a:rPr kumimoji="1" lang="en-US" altLang="ko-KR" sz="2400" b="1" i="0" u="none" strike="noStrike" kern="0" cap="none" spc="0" normalizeH="0" baseline="0" noProof="0" dirty="0" smtClean="0">
                <a:ln>
                  <a:noFill/>
                </a:ln>
                <a:solidFill>
                  <a:schemeClr val="tx1"/>
                </a:solidFill>
                <a:effectLst/>
                <a:uLnTx/>
                <a:uFillTx/>
                <a:latin typeface="Arial Unicode MS" pitchFamily="50" charset="-127"/>
                <a:ea typeface="Arial Unicode MS" pitchFamily="50" charset="-127"/>
                <a:cs typeface="Arial Unicode MS" pitchFamily="50" charset="-127"/>
              </a:rPr>
              <a:t>Optical Channel</a:t>
            </a:r>
          </a:p>
          <a:p>
            <a:pPr marL="342900" marR="0" lvl="0" indent="-342900" algn="l" defTabSz="914400" rtl="0" eaLnBrk="1" fontAlgn="base" latinLnBrk="1" hangingPunct="1">
              <a:lnSpc>
                <a:spcPct val="100000"/>
              </a:lnSpc>
              <a:spcBef>
                <a:spcPct val="20000"/>
              </a:spcBef>
              <a:spcAft>
                <a:spcPct val="0"/>
              </a:spcAft>
              <a:buClr>
                <a:schemeClr val="accent2"/>
              </a:buClr>
              <a:buSzTx/>
              <a:buFont typeface="Wingdings" pitchFamily="2" charset="2"/>
              <a:buChar char="v"/>
              <a:tabLst/>
              <a:defRPr/>
            </a:pPr>
            <a:endParaRPr kumimoji="1" lang="ko-KR" altLang="en-US" sz="2400" b="1" i="0" u="none" strike="noStrike" kern="0" cap="none" spc="0" normalizeH="0" baseline="0" noProof="0" dirty="0">
              <a:ln>
                <a:noFill/>
              </a:ln>
              <a:solidFill>
                <a:schemeClr val="tx1"/>
              </a:solidFill>
              <a:effectLst/>
              <a:uLnTx/>
              <a:uFillTx/>
              <a:latin typeface="Arial Unicode MS" pitchFamily="50" charset="-127"/>
              <a:ea typeface="Arial Unicode MS" pitchFamily="50" charset="-127"/>
              <a:cs typeface="Arial Unicode MS" pitchFamily="50" charset="-127"/>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17</a:t>
            </a:fld>
            <a:endParaRPr lang="en-US" altLang="ko-KR"/>
          </a:p>
        </p:txBody>
      </p:sp>
      <p:sp>
        <p:nvSpPr>
          <p:cNvPr id="5" name="제목 4"/>
          <p:cNvSpPr>
            <a:spLocks noGrp="1"/>
          </p:cNvSpPr>
          <p:nvPr>
            <p:ph type="title"/>
          </p:nvPr>
        </p:nvSpPr>
        <p:spPr>
          <a:xfrm>
            <a:off x="211356" y="769690"/>
            <a:ext cx="8754844" cy="530604"/>
          </a:xfrm>
        </p:spPr>
        <p:txBody>
          <a:bodyPr>
            <a:noAutofit/>
          </a:bodyPr>
          <a:lstStyle/>
          <a:p>
            <a:r>
              <a:rPr lang="en-US" altLang="ko-KR" sz="2800" dirty="0" smtClean="0"/>
              <a:t>Characteristic of proposed line coding method</a:t>
            </a:r>
            <a:endParaRPr lang="ko-KR" altLang="en-US" sz="2800" dirty="0"/>
          </a:p>
        </p:txBody>
      </p:sp>
      <p:graphicFrame>
        <p:nvGraphicFramePr>
          <p:cNvPr id="6" name="Group 48"/>
          <p:cNvGraphicFramePr>
            <a:graphicFrameLocks noGrp="1"/>
          </p:cNvGraphicFramePr>
          <p:nvPr/>
        </p:nvGraphicFramePr>
        <p:xfrm>
          <a:off x="900113" y="2587558"/>
          <a:ext cx="7269690" cy="2277484"/>
        </p:xfrm>
        <a:graphic>
          <a:graphicData uri="http://schemas.openxmlformats.org/drawingml/2006/table">
            <a:tbl>
              <a:tblPr/>
              <a:tblGrid>
                <a:gridCol w="1376159"/>
                <a:gridCol w="5893531"/>
              </a:tblGrid>
              <a:tr h="227748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800" b="1" i="0" u="none" strike="noStrike" cap="none" normalizeH="0" baseline="0" dirty="0" smtClean="0">
                          <a:ln>
                            <a:noFill/>
                          </a:ln>
                          <a:solidFill>
                            <a:srgbClr val="0000FF"/>
                          </a:solidFill>
                          <a:effectLst/>
                          <a:latin typeface="Tahoma" pitchFamily="34" charset="0"/>
                          <a:ea typeface="굴림" pitchFamily="50" charset="-127"/>
                        </a:rPr>
                        <a:t>B4-HBT</a:t>
                      </a:r>
                      <a:endParaRPr kumimoji="1" lang="ko-KR" altLang="en-US" sz="1800" b="1" i="0" u="none" strike="noStrike" cap="none" normalizeH="0" baseline="0" dirty="0" smtClean="0">
                        <a:ln>
                          <a:noFill/>
                        </a:ln>
                        <a:solidFill>
                          <a:srgbClr val="0000FF"/>
                        </a:solidFill>
                        <a:effectLst/>
                        <a:latin typeface="Tahoma" pitchFamily="34" charset="0"/>
                        <a:ea typeface="굴림" pitchFamily="50" charset="-127"/>
                      </a:endParaRPr>
                    </a:p>
                  </a:txBody>
                  <a:tcPr anchor="ctr" horzOverflow="overflow">
                    <a:lnL w="12700" cap="flat" cmpd="sng" algn="ctr">
                      <a:solidFill>
                        <a:srgbClr val="024631"/>
                      </a:solidFill>
                      <a:prstDash val="solid"/>
                      <a:round/>
                      <a:headEnd type="none" w="med" len="med"/>
                      <a:tailEnd type="none" w="med" len="med"/>
                    </a:lnL>
                    <a:lnR w="12700" cap="flat" cmpd="sng" algn="ctr">
                      <a:solidFill>
                        <a:srgbClr val="024631"/>
                      </a:solidFill>
                      <a:prstDash val="solid"/>
                      <a:round/>
                      <a:headEnd type="none" w="med" len="med"/>
                      <a:tailEnd type="none" w="med" len="med"/>
                    </a:lnR>
                    <a:lnT w="12700" cap="flat" cmpd="sng" algn="ctr">
                      <a:solidFill>
                        <a:srgbClr val="024631"/>
                      </a:solidFill>
                      <a:prstDash val="solid"/>
                      <a:round/>
                      <a:headEnd type="none" w="med" len="med"/>
                      <a:tailEnd type="none" w="med" len="med"/>
                    </a:lnT>
                    <a:lnB w="12700" cap="flat" cmpd="sng" algn="ctr">
                      <a:solidFill>
                        <a:srgbClr val="02463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Char char="-"/>
                        <a:tabLst/>
                      </a:pPr>
                      <a:r>
                        <a:rPr kumimoji="1" lang="ko-KR" altLang="en-US" sz="1800" b="1" i="0" u="none" strike="noStrike" cap="none" normalizeH="0" baseline="0" dirty="0" smtClean="0">
                          <a:ln>
                            <a:noFill/>
                          </a:ln>
                          <a:solidFill>
                            <a:schemeClr val="tx1"/>
                          </a:solidFill>
                          <a:effectLst/>
                          <a:latin typeface="Tahoma" pitchFamily="34" charset="0"/>
                          <a:ea typeface="굴림" pitchFamily="50" charset="-127"/>
                        </a:rPr>
                        <a:t> </a:t>
                      </a:r>
                      <a:r>
                        <a:rPr kumimoji="1" lang="en-US" altLang="ko-KR" sz="1800" b="1" i="0" u="none" strike="noStrike" cap="none" normalizeH="0" baseline="0" dirty="0" smtClean="0">
                          <a:ln>
                            <a:noFill/>
                          </a:ln>
                          <a:solidFill>
                            <a:schemeClr val="tx1"/>
                          </a:solidFill>
                          <a:effectLst/>
                          <a:latin typeface="Tahoma" pitchFamily="34" charset="0"/>
                          <a:ea typeface="굴림" pitchFamily="50" charset="-127"/>
                        </a:rPr>
                        <a:t>Reduce synchronization error by consecutive “0”</a:t>
                      </a:r>
                    </a:p>
                    <a:p>
                      <a:pPr marL="0" marR="0" lvl="0" indent="0" algn="l" defTabSz="914400" rtl="0" eaLnBrk="1" fontAlgn="base" latinLnBrk="1" hangingPunct="1">
                        <a:lnSpc>
                          <a:spcPct val="100000"/>
                        </a:lnSpc>
                        <a:spcBef>
                          <a:spcPct val="0"/>
                        </a:spcBef>
                        <a:spcAft>
                          <a:spcPct val="0"/>
                        </a:spcAft>
                        <a:buClrTx/>
                        <a:buSzTx/>
                        <a:buFontTx/>
                        <a:buChar char="-"/>
                        <a:tabLst/>
                      </a:pPr>
                      <a:r>
                        <a:rPr kumimoji="1" lang="en-US" altLang="ko-KR" sz="1800" b="1" i="0" u="none" strike="noStrike" cap="none" normalizeH="0" baseline="0" dirty="0" smtClean="0">
                          <a:ln>
                            <a:noFill/>
                          </a:ln>
                          <a:solidFill>
                            <a:schemeClr val="tx1"/>
                          </a:solidFill>
                          <a:effectLst/>
                          <a:latin typeface="Tahoma" pitchFamily="34" charset="0"/>
                          <a:ea typeface="굴림" pitchFamily="50" charset="-127"/>
                        </a:rPr>
                        <a:t> Error detection capability</a:t>
                      </a:r>
                    </a:p>
                    <a:p>
                      <a:pPr marL="0" marR="0" lvl="0" indent="0" algn="l" defTabSz="914400" rtl="0" eaLnBrk="1" fontAlgn="base" latinLnBrk="1" hangingPunct="1">
                        <a:lnSpc>
                          <a:spcPct val="100000"/>
                        </a:lnSpc>
                        <a:spcBef>
                          <a:spcPct val="0"/>
                        </a:spcBef>
                        <a:spcAft>
                          <a:spcPct val="0"/>
                        </a:spcAft>
                        <a:buClrTx/>
                        <a:buSzTx/>
                        <a:buFontTx/>
                        <a:buChar char="-"/>
                        <a:tabLst/>
                      </a:pPr>
                      <a:r>
                        <a:rPr kumimoji="1" lang="en-US" altLang="ko-KR" sz="1800" b="1" i="0" u="none" strike="noStrike" cap="none" normalizeH="0" baseline="0" dirty="0" smtClean="0">
                          <a:ln>
                            <a:noFill/>
                          </a:ln>
                          <a:solidFill>
                            <a:schemeClr val="tx1"/>
                          </a:solidFill>
                          <a:effectLst/>
                          <a:latin typeface="Tahoma" pitchFamily="34" charset="0"/>
                          <a:ea typeface="굴림" pitchFamily="50" charset="-127"/>
                        </a:rPr>
                        <a:t> No DC component</a:t>
                      </a:r>
                    </a:p>
                    <a:p>
                      <a:pPr marL="0" marR="0" lvl="0" indent="0" algn="l" defTabSz="914400" rtl="0" eaLnBrk="1" fontAlgn="base" latinLnBrk="1" hangingPunct="1">
                        <a:lnSpc>
                          <a:spcPct val="100000"/>
                        </a:lnSpc>
                        <a:spcBef>
                          <a:spcPct val="0"/>
                        </a:spcBef>
                        <a:spcAft>
                          <a:spcPct val="0"/>
                        </a:spcAft>
                        <a:buClrTx/>
                        <a:buSzTx/>
                        <a:buFontTx/>
                        <a:buChar char="-"/>
                        <a:tabLst/>
                      </a:pPr>
                      <a:r>
                        <a:rPr kumimoji="1" lang="en-US" altLang="ko-KR" sz="1800" b="1" i="0" u="none" strike="noStrike" cap="none" normalizeH="0" baseline="0" dirty="0" smtClean="0">
                          <a:ln>
                            <a:noFill/>
                          </a:ln>
                          <a:solidFill>
                            <a:schemeClr val="tx1"/>
                          </a:solidFill>
                          <a:effectLst/>
                          <a:latin typeface="Tahoma" pitchFamily="34" charset="0"/>
                          <a:ea typeface="굴림" pitchFamily="50" charset="-127"/>
                        </a:rPr>
                        <a:t> Easy synchronization</a:t>
                      </a:r>
                      <a:endParaRPr kumimoji="1" lang="ko-KR" altLang="en-US" sz="1800" b="1" i="0" u="none" strike="noStrike" cap="none" normalizeH="0" baseline="0" dirty="0" smtClean="0">
                        <a:ln>
                          <a:noFill/>
                        </a:ln>
                        <a:solidFill>
                          <a:schemeClr val="tx1"/>
                        </a:solidFill>
                        <a:effectLst/>
                        <a:latin typeface="Tahoma" pitchFamily="34" charset="0"/>
                        <a:ea typeface="굴림" pitchFamily="50" charset="-127"/>
                      </a:endParaRPr>
                    </a:p>
                  </a:txBody>
                  <a:tcPr anchor="ctr" horzOverflow="overflow">
                    <a:lnL w="12700" cap="flat" cmpd="sng" algn="ctr">
                      <a:solidFill>
                        <a:srgbClr val="024631"/>
                      </a:solidFill>
                      <a:prstDash val="solid"/>
                      <a:round/>
                      <a:headEnd type="none" w="med" len="med"/>
                      <a:tailEnd type="none" w="med" len="med"/>
                    </a:lnL>
                    <a:lnR w="12700" cap="flat" cmpd="sng" algn="ctr">
                      <a:solidFill>
                        <a:srgbClr val="024631"/>
                      </a:solidFill>
                      <a:prstDash val="solid"/>
                      <a:round/>
                      <a:headEnd type="none" w="med" len="med"/>
                      <a:tailEnd type="none" w="med" len="med"/>
                    </a:lnR>
                    <a:lnT w="12700" cap="flat" cmpd="sng" algn="ctr">
                      <a:solidFill>
                        <a:srgbClr val="024631"/>
                      </a:solidFill>
                      <a:prstDash val="solid"/>
                      <a:round/>
                      <a:headEnd type="none" w="med" len="med"/>
                      <a:tailEnd type="none" w="med" len="med"/>
                    </a:lnT>
                    <a:lnB w="12700" cap="flat" cmpd="sng" algn="ctr">
                      <a:solidFill>
                        <a:srgbClr val="024631"/>
                      </a:solidFill>
                      <a:prstDash val="solid"/>
                      <a:round/>
                      <a:headEnd type="none" w="med" len="med"/>
                      <a:tailEnd type="none" w="med" len="med"/>
                    </a:lnB>
                    <a:lnTlToBr>
                      <a:noFill/>
                    </a:lnTlToBr>
                    <a:lnBlToTr>
                      <a:noFill/>
                    </a:lnBlToTr>
                    <a:noFill/>
                  </a:tcPr>
                </a:tc>
              </a:tr>
            </a:tbl>
          </a:graphicData>
        </a:graphic>
      </p:graphicFrame>
      <p:sp>
        <p:nvSpPr>
          <p:cNvPr id="7"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5"/>
          <p:cNvSpPr>
            <a:spLocks noGrp="1"/>
          </p:cNvSpPr>
          <p:nvPr>
            <p:ph type="sldNum" sz="quarter" idx="11"/>
          </p:nvPr>
        </p:nvSpPr>
        <p:spPr>
          <a:xfrm>
            <a:off x="4344988" y="6475413"/>
            <a:ext cx="530225" cy="182562"/>
          </a:xfrm>
        </p:spPr>
        <p:txBody>
          <a:bodyPr/>
          <a:lstStyle/>
          <a:p>
            <a:r>
              <a:rPr lang="en-US" altLang="ko-KR"/>
              <a:t>Slide </a:t>
            </a:r>
            <a:fld id="{E80EC1CA-DDC2-4DAF-96E7-C0EEE152FF28}" type="slidenum">
              <a:rPr lang="en-US" altLang="ko-KR"/>
              <a:pPr/>
              <a:t>18</a:t>
            </a:fld>
            <a:endParaRPr lang="en-US" altLang="ko-KR"/>
          </a:p>
        </p:txBody>
      </p:sp>
      <p:sp>
        <p:nvSpPr>
          <p:cNvPr id="320516" name="Rectangle 4"/>
          <p:cNvSpPr>
            <a:spLocks noChangeArrowheads="1"/>
          </p:cNvSpPr>
          <p:nvPr/>
        </p:nvSpPr>
        <p:spPr bwMode="auto">
          <a:xfrm>
            <a:off x="0" y="2239109"/>
            <a:ext cx="9144000" cy="2308324"/>
          </a:xfrm>
          <a:prstGeom prst="rect">
            <a:avLst/>
          </a:prstGeom>
          <a:noFill/>
          <a:ln w="12700">
            <a:noFill/>
            <a:miter lim="800000"/>
            <a:headEnd type="none" w="sm" len="sm"/>
            <a:tailEnd type="none" w="sm" len="sm"/>
          </a:ln>
          <a:effectLst/>
        </p:spPr>
        <p:txBody>
          <a:bodyPr>
            <a:spAutoFit/>
          </a:bodyPr>
          <a:lstStyle/>
          <a:p>
            <a:pPr algn="ctr"/>
            <a:r>
              <a:rPr lang="en-US" altLang="ko-KR" sz="4800" b="1" dirty="0" smtClean="0">
                <a:solidFill>
                  <a:srgbClr val="000000"/>
                </a:solidFill>
                <a:latin typeface="HY헤드라인M" pitchFamily="18" charset="-127"/>
                <a:ea typeface="HY헤드라인M" pitchFamily="18" charset="-127"/>
              </a:rPr>
              <a:t>Thank you</a:t>
            </a:r>
          </a:p>
          <a:p>
            <a:pPr algn="ctr"/>
            <a:endParaRPr lang="en-US" altLang="ko-KR" sz="4800" b="1" dirty="0" smtClean="0">
              <a:solidFill>
                <a:srgbClr val="000000"/>
              </a:solidFill>
              <a:latin typeface="HY헤드라인M" pitchFamily="18" charset="-127"/>
              <a:ea typeface="HY헤드라인M" pitchFamily="18" charset="-127"/>
            </a:endParaRPr>
          </a:p>
          <a:p>
            <a:pPr algn="ctr"/>
            <a:r>
              <a:rPr lang="en-US" altLang="ko-KR" sz="4800" b="1" dirty="0" smtClean="0">
                <a:solidFill>
                  <a:srgbClr val="000000"/>
                </a:solidFill>
                <a:latin typeface="HY헤드라인M" pitchFamily="18" charset="-127"/>
                <a:ea typeface="HY헤드라인M" pitchFamily="18" charset="-127"/>
              </a:rPr>
              <a:t>Q&amp;A</a:t>
            </a:r>
            <a:endParaRPr lang="en-US" altLang="ko-KR" sz="4800" b="1" dirty="0">
              <a:solidFill>
                <a:srgbClr val="000000"/>
              </a:solidFill>
              <a:latin typeface="HY헤드라인M" pitchFamily="18" charset="-127"/>
              <a:ea typeface="HY헤드라인M" pitchFamily="18" charset="-127"/>
            </a:endParaRPr>
          </a:p>
        </p:txBody>
      </p:sp>
      <p:sp>
        <p:nvSpPr>
          <p:cNvPr id="8" name="바닥글 개체 틀 2"/>
          <p:cNvSpPr>
            <a:spLocks noGrp="1"/>
          </p:cNvSpPr>
          <p:nvPr>
            <p:ph type="ftr" sz="quarter" idx="11"/>
          </p:nvPr>
        </p:nvSpPr>
        <p:spPr>
          <a:xfrm>
            <a:off x="6086000" y="6475413"/>
            <a:ext cx="3124200" cy="184666"/>
          </a:xfrm>
        </p:spPr>
        <p:txBody>
          <a:bodyPr/>
          <a:lstStyle>
            <a:lvl1pPr>
              <a:defRPr/>
            </a:lvl1p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altLang="ko-KR" b="1" dirty="0" smtClean="0">
                <a:latin typeface="HY헤드라인M" pitchFamily="18" charset="-127"/>
                <a:ea typeface="HY헤드라인M" pitchFamily="18" charset="-127"/>
              </a:rPr>
              <a:t>Reference</a:t>
            </a:r>
            <a:endParaRPr lang="ko-KR" altLang="en-US" b="1" dirty="0">
              <a:latin typeface="HY헤드라인M" pitchFamily="18" charset="-127"/>
              <a:ea typeface="HY헤드라인M" pitchFamily="18" charset="-127"/>
            </a:endParaRPr>
          </a:p>
        </p:txBody>
      </p:sp>
      <p:sp>
        <p:nvSpPr>
          <p:cNvPr id="3" name="내용 개체 틀 2"/>
          <p:cNvSpPr>
            <a:spLocks noGrp="1"/>
          </p:cNvSpPr>
          <p:nvPr>
            <p:ph idx="1"/>
          </p:nvPr>
        </p:nvSpPr>
        <p:spPr>
          <a:noFill/>
          <a:ln w="9525">
            <a:noFill/>
            <a:miter lim="800000"/>
            <a:headEnd/>
            <a:tailEnd/>
          </a:ln>
          <a:effectLst/>
        </p:spPr>
        <p:txBody>
          <a:bodyPr vert="horz" wrap="square" lIns="92075" tIns="46038" rIns="92075" bIns="46038" numCol="1" anchor="t" anchorCtr="0" compatLnSpc="1">
            <a:prstTxWarp prst="textNoShape">
              <a:avLst/>
            </a:prstTxWarp>
            <a:normAutofit/>
          </a:bodyPr>
          <a:lstStyle/>
          <a:p>
            <a:pPr>
              <a:lnSpc>
                <a:spcPct val="110000"/>
              </a:lnSpc>
            </a:pPr>
            <a:r>
              <a:rPr lang="en-US" altLang="ko-KR" sz="2200" dirty="0" smtClean="0">
                <a:latin typeface="Arial" pitchFamily="34" charset="0"/>
                <a:cs typeface="Arial" pitchFamily="34" charset="0"/>
              </a:rPr>
              <a:t>http://en.wikipedia.org/wiki/Line_coding</a:t>
            </a:r>
          </a:p>
          <a:p>
            <a:pPr>
              <a:lnSpc>
                <a:spcPct val="110000"/>
              </a:lnSpc>
            </a:pPr>
            <a:r>
              <a:rPr lang="en-US" altLang="ko-KR" sz="2200" dirty="0" smtClean="0">
                <a:latin typeface="Arial" pitchFamily="34" charset="0"/>
                <a:cs typeface="Arial" pitchFamily="34" charset="0"/>
              </a:rPr>
              <a:t>http://en.wikipedia.org/wiki/4B5B</a:t>
            </a:r>
            <a:endParaRPr lang="en-US" altLang="ko-KR" sz="2200" b="1" dirty="0" smtClean="0">
              <a:latin typeface="Arial" pitchFamily="34" charset="0"/>
              <a:cs typeface="Arial" pitchFamily="34" charset="0"/>
            </a:endParaRPr>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19</a:t>
            </a:fld>
            <a:endParaRPr lang="en-US" altLang="ko-KR"/>
          </a:p>
        </p:txBody>
      </p:sp>
      <p:sp>
        <p:nvSpPr>
          <p:cNvPr id="5" name="바닥글 개체 틀 4"/>
          <p:cNvSpPr>
            <a:spLocks noGrp="1"/>
          </p:cNvSpPr>
          <p:nvPr>
            <p:ph type="ftr" sz="quarter" idx="11"/>
          </p:nvPr>
        </p:nvSpPr>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5"/>
          <p:cNvSpPr>
            <a:spLocks noGrp="1"/>
          </p:cNvSpPr>
          <p:nvPr>
            <p:ph type="sldNum" sz="quarter" idx="11"/>
          </p:nvPr>
        </p:nvSpPr>
        <p:spPr>
          <a:xfrm>
            <a:off x="4344988" y="6475413"/>
            <a:ext cx="530225" cy="182562"/>
          </a:xfrm>
        </p:spPr>
        <p:txBody>
          <a:bodyPr/>
          <a:lstStyle/>
          <a:p>
            <a:r>
              <a:rPr lang="en-US" altLang="ko-KR"/>
              <a:t>Slide </a:t>
            </a:r>
            <a:fld id="{E80EC1CA-DDC2-4DAF-96E7-C0EEE152FF28}" type="slidenum">
              <a:rPr lang="en-US" altLang="ko-KR"/>
              <a:pPr/>
              <a:t>2</a:t>
            </a:fld>
            <a:endParaRPr lang="en-US" altLang="ko-KR"/>
          </a:p>
        </p:txBody>
      </p:sp>
      <p:sp>
        <p:nvSpPr>
          <p:cNvPr id="320514" name="Rectangle 2"/>
          <p:cNvSpPr>
            <a:spLocks noChangeArrowheads="1"/>
          </p:cNvSpPr>
          <p:nvPr/>
        </p:nvSpPr>
        <p:spPr bwMode="auto">
          <a:xfrm>
            <a:off x="0" y="5102225"/>
            <a:ext cx="9144000" cy="500063"/>
          </a:xfrm>
          <a:prstGeom prst="rect">
            <a:avLst/>
          </a:prstGeom>
          <a:noFill/>
          <a:ln w="9525" algn="ctr">
            <a:noFill/>
            <a:miter lim="800000"/>
            <a:headEnd type="none" w="sm" len="sm"/>
            <a:tailEnd type="none" w="sm" len="sm"/>
          </a:ln>
          <a:effectLst/>
        </p:spPr>
        <p:txBody>
          <a:bodyPr lIns="92075" tIns="46038" rIns="92075" bIns="46038" anchor="ctr"/>
          <a:lstStyle/>
          <a:p>
            <a:pPr algn="ctr" eaLnBrk="1" latinLnBrk="1" hangingPunct="1"/>
            <a:r>
              <a:rPr kumimoji="1" lang="en-US" altLang="ko-KR" sz="2000">
                <a:solidFill>
                  <a:schemeClr val="tx2"/>
                </a:solidFill>
                <a:latin typeface="HY헤드라인M" pitchFamily="18" charset="-127"/>
                <a:ea typeface="HY헤드라인M" pitchFamily="18" charset="-127"/>
              </a:rPr>
              <a:t>Samsung Electronics</a:t>
            </a:r>
            <a:endParaRPr kumimoji="1" lang="ko-KR" altLang="en-US" sz="2000">
              <a:solidFill>
                <a:schemeClr val="tx2"/>
              </a:solidFill>
              <a:latin typeface="HY헤드라인M" pitchFamily="18" charset="-127"/>
              <a:ea typeface="HY헤드라인M" pitchFamily="18" charset="-127"/>
            </a:endParaRPr>
          </a:p>
        </p:txBody>
      </p:sp>
      <p:sp>
        <p:nvSpPr>
          <p:cNvPr id="320515" name="Rectangle 3"/>
          <p:cNvSpPr>
            <a:spLocks noChangeArrowheads="1"/>
          </p:cNvSpPr>
          <p:nvPr/>
        </p:nvSpPr>
        <p:spPr bwMode="auto">
          <a:xfrm>
            <a:off x="0" y="4276725"/>
            <a:ext cx="9144000" cy="500063"/>
          </a:xfrm>
          <a:prstGeom prst="rect">
            <a:avLst/>
          </a:prstGeom>
          <a:noFill/>
          <a:ln w="9525" algn="ctr">
            <a:noFill/>
            <a:miter lim="800000"/>
            <a:headEnd type="none" w="sm" len="sm"/>
            <a:tailEnd type="none" w="sm" len="sm"/>
          </a:ln>
          <a:effectLst/>
        </p:spPr>
        <p:txBody>
          <a:bodyPr lIns="92075" tIns="46038" rIns="92075" bIns="46038" anchor="ctr"/>
          <a:lstStyle/>
          <a:p>
            <a:pPr algn="ctr" eaLnBrk="1" latinLnBrk="1" hangingPunct="1"/>
            <a:r>
              <a:rPr kumimoji="1" lang="en-US" altLang="ko-KR" sz="2000" dirty="0" smtClean="0">
                <a:solidFill>
                  <a:schemeClr val="tx2"/>
                </a:solidFill>
                <a:latin typeface="HY헤드라인M" pitchFamily="18" charset="-127"/>
                <a:ea typeface="HY헤드라인M" pitchFamily="18" charset="-127"/>
              </a:rPr>
              <a:t>2009. </a:t>
            </a:r>
            <a:r>
              <a:rPr kumimoji="1" lang="en-US" altLang="ko-KR" sz="2000" dirty="0" smtClean="0">
                <a:solidFill>
                  <a:schemeClr val="tx2"/>
                </a:solidFill>
                <a:latin typeface="HY헤드라인M" pitchFamily="18" charset="-127"/>
                <a:ea typeface="HY헤드라인M" pitchFamily="18" charset="-127"/>
              </a:rPr>
              <a:t>07.15</a:t>
            </a:r>
            <a:endParaRPr kumimoji="1" lang="ko-KR" altLang="en-US" sz="2000" dirty="0">
              <a:solidFill>
                <a:schemeClr val="tx2"/>
              </a:solidFill>
              <a:latin typeface="HY헤드라인M" pitchFamily="18" charset="-127"/>
              <a:ea typeface="HY헤드라인M" pitchFamily="18" charset="-127"/>
            </a:endParaRPr>
          </a:p>
        </p:txBody>
      </p:sp>
      <p:sp>
        <p:nvSpPr>
          <p:cNvPr id="320516" name="Rectangle 4"/>
          <p:cNvSpPr>
            <a:spLocks noChangeArrowheads="1"/>
          </p:cNvSpPr>
          <p:nvPr/>
        </p:nvSpPr>
        <p:spPr bwMode="auto">
          <a:xfrm>
            <a:off x="152400" y="2314575"/>
            <a:ext cx="8839200" cy="1200329"/>
          </a:xfrm>
          <a:prstGeom prst="rect">
            <a:avLst/>
          </a:prstGeom>
          <a:noFill/>
          <a:ln w="12700">
            <a:noFill/>
            <a:miter lim="800000"/>
            <a:headEnd type="none" w="sm" len="sm"/>
            <a:tailEnd type="none" w="sm" len="sm"/>
          </a:ln>
          <a:effectLst/>
        </p:spPr>
        <p:txBody>
          <a:bodyPr wrap="square">
            <a:spAutoFit/>
          </a:bodyPr>
          <a:lstStyle/>
          <a:p>
            <a:pPr algn="ctr"/>
            <a:r>
              <a:rPr lang="en-US" altLang="ko-KR" sz="3600" b="1" dirty="0" smtClean="0">
                <a:solidFill>
                  <a:srgbClr val="000000"/>
                </a:solidFill>
                <a:latin typeface="HY헤드라인M" pitchFamily="18" charset="-127"/>
                <a:ea typeface="HY헤드라인M" pitchFamily="18" charset="-127"/>
              </a:rPr>
              <a:t>Line coding performance </a:t>
            </a:r>
            <a:r>
              <a:rPr lang="en-US" altLang="ko-KR" sz="3600" b="1" smtClean="0">
                <a:solidFill>
                  <a:srgbClr val="000000"/>
                </a:solidFill>
                <a:latin typeface="HY헤드라인M" pitchFamily="18" charset="-127"/>
                <a:ea typeface="HY헤드라인M" pitchFamily="18" charset="-127"/>
              </a:rPr>
              <a:t>in wireless </a:t>
            </a:r>
            <a:r>
              <a:rPr lang="en-US" altLang="ko-KR" sz="3600" b="1" dirty="0" smtClean="0">
                <a:solidFill>
                  <a:srgbClr val="000000"/>
                </a:solidFill>
                <a:latin typeface="HY헤드라인M" pitchFamily="18" charset="-127"/>
                <a:ea typeface="HY헤드라인M" pitchFamily="18" charset="-127"/>
              </a:rPr>
              <a:t>optical channel</a:t>
            </a:r>
            <a:endParaRPr lang="en-US" altLang="ko-KR" sz="3600" b="1" dirty="0">
              <a:solidFill>
                <a:srgbClr val="000000"/>
              </a:solidFill>
              <a:latin typeface="HY헤드라인M" pitchFamily="18" charset="-127"/>
              <a:ea typeface="HY헤드라인M" pitchFamily="18" charset="-127"/>
            </a:endParaRPr>
          </a:p>
        </p:txBody>
      </p:sp>
      <p:sp>
        <p:nvSpPr>
          <p:cNvPr id="8"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a:t>Slide </a:t>
            </a:r>
            <a:fld id="{4AB681D7-087E-431F-818E-EBC3690AA7F5}" type="slidenum">
              <a:rPr lang="en-US" altLang="ko-KR"/>
              <a:pPr/>
              <a:t>3</a:t>
            </a:fld>
            <a:endParaRPr lang="en-US" altLang="ko-KR"/>
          </a:p>
        </p:txBody>
      </p:sp>
      <p:sp>
        <p:nvSpPr>
          <p:cNvPr id="397315" name="Rectangle 3"/>
          <p:cNvSpPr>
            <a:spLocks noGrp="1" noChangeArrowheads="1"/>
          </p:cNvSpPr>
          <p:nvPr>
            <p:ph type="body" idx="1"/>
          </p:nvPr>
        </p:nvSpPr>
        <p:spPr>
          <a:xfrm>
            <a:off x="685800" y="1457325"/>
            <a:ext cx="7772400" cy="4963795"/>
          </a:xfrm>
        </p:spPr>
        <p:txBody>
          <a:bodyPr>
            <a:normAutofit/>
          </a:bodyPr>
          <a:lstStyle/>
          <a:p>
            <a:pPr>
              <a:lnSpc>
                <a:spcPct val="130000"/>
              </a:lnSpc>
            </a:pPr>
            <a:r>
              <a:rPr lang="en-US" altLang="ko-KR" sz="2400" dirty="0" smtClean="0">
                <a:latin typeface="Arial" charset="0"/>
              </a:rPr>
              <a:t>Outline</a:t>
            </a:r>
            <a:r>
              <a:rPr lang="ko-KR" altLang="en-US" sz="2400" dirty="0" smtClean="0">
                <a:latin typeface="Arial" charset="0"/>
              </a:rPr>
              <a:t> </a:t>
            </a:r>
            <a:r>
              <a:rPr lang="en-US" altLang="ko-KR" sz="2400" dirty="0" smtClean="0">
                <a:latin typeface="Arial" charset="0"/>
              </a:rPr>
              <a:t>of VLC(Visible Light Communication)</a:t>
            </a:r>
            <a:endParaRPr lang="ko-KR" altLang="en-US" sz="2400" dirty="0" smtClean="0">
              <a:latin typeface="Arial" charset="0"/>
            </a:endParaRPr>
          </a:p>
          <a:p>
            <a:pPr lvl="1">
              <a:lnSpc>
                <a:spcPct val="130000"/>
              </a:lnSpc>
            </a:pPr>
            <a:r>
              <a:rPr lang="en-US" altLang="ko-KR" sz="2000" dirty="0" smtClean="0">
                <a:latin typeface="Arial" charset="0"/>
              </a:rPr>
              <a:t>Block diagram of VLC system</a:t>
            </a:r>
            <a:endParaRPr lang="ko-KR" altLang="en-US" sz="2000" dirty="0" smtClean="0">
              <a:latin typeface="Arial" charset="0"/>
            </a:endParaRPr>
          </a:p>
          <a:p>
            <a:pPr>
              <a:lnSpc>
                <a:spcPct val="130000"/>
              </a:lnSpc>
            </a:pPr>
            <a:r>
              <a:rPr lang="en-US" altLang="ko-KR" sz="2400" dirty="0" smtClean="0">
                <a:latin typeface="Arial" charset="0"/>
              </a:rPr>
              <a:t>Existing optical line coding method</a:t>
            </a:r>
          </a:p>
          <a:p>
            <a:pPr lvl="1">
              <a:lnSpc>
                <a:spcPct val="130000"/>
              </a:lnSpc>
            </a:pPr>
            <a:r>
              <a:rPr lang="en-US" altLang="ko-KR" sz="2000" dirty="0" smtClean="0">
                <a:latin typeface="Arial" charset="0"/>
              </a:rPr>
              <a:t>NRZ/RZ/Manchester/4B5B/8B6T/B8ZS/HDB3</a:t>
            </a:r>
          </a:p>
          <a:p>
            <a:pPr>
              <a:lnSpc>
                <a:spcPct val="130000"/>
              </a:lnSpc>
            </a:pPr>
            <a:r>
              <a:rPr lang="en-US" altLang="ko-KR" sz="2400" dirty="0" smtClean="0">
                <a:latin typeface="Arial" charset="0"/>
              </a:rPr>
              <a:t>Channel modeling of VLC system</a:t>
            </a:r>
            <a:endParaRPr lang="ko-KR" altLang="en-US" sz="2400" dirty="0" smtClean="0">
              <a:latin typeface="Arial" charset="0"/>
            </a:endParaRPr>
          </a:p>
          <a:p>
            <a:pPr>
              <a:lnSpc>
                <a:spcPct val="130000"/>
              </a:lnSpc>
            </a:pPr>
            <a:r>
              <a:rPr lang="en-US" altLang="ko-KR" sz="2400" dirty="0" smtClean="0">
                <a:latin typeface="Arial" charset="0"/>
              </a:rPr>
              <a:t>Proposed ling</a:t>
            </a:r>
            <a:r>
              <a:rPr lang="ko-KR" altLang="en-US" sz="2400" dirty="0" smtClean="0">
                <a:latin typeface="Arial" charset="0"/>
              </a:rPr>
              <a:t> </a:t>
            </a:r>
            <a:r>
              <a:rPr lang="en-US" altLang="ko-KR" sz="2400" dirty="0" smtClean="0">
                <a:latin typeface="Arial" charset="0"/>
              </a:rPr>
              <a:t>coding method</a:t>
            </a:r>
            <a:endParaRPr lang="ko-KR" altLang="en-US" sz="2400" dirty="0" smtClean="0">
              <a:latin typeface="Arial" charset="0"/>
            </a:endParaRPr>
          </a:p>
          <a:p>
            <a:pPr lvl="1">
              <a:lnSpc>
                <a:spcPct val="130000"/>
              </a:lnSpc>
            </a:pPr>
            <a:r>
              <a:rPr lang="en-US" altLang="ko-KR" sz="2000" dirty="0" smtClean="0">
                <a:latin typeface="Arial" charset="0"/>
              </a:rPr>
              <a:t>3B-HBT</a:t>
            </a:r>
          </a:p>
          <a:p>
            <a:pPr>
              <a:lnSpc>
                <a:spcPct val="130000"/>
              </a:lnSpc>
            </a:pPr>
            <a:r>
              <a:rPr lang="en-US" altLang="ko-KR" sz="2400" dirty="0" smtClean="0">
                <a:latin typeface="Arial" charset="0"/>
              </a:rPr>
              <a:t>Performance comparison</a:t>
            </a:r>
            <a:endParaRPr lang="ko-KR" altLang="en-US" sz="2400" dirty="0" smtClean="0">
              <a:latin typeface="Arial" charset="0"/>
            </a:endParaRPr>
          </a:p>
          <a:p>
            <a:pPr>
              <a:lnSpc>
                <a:spcPct val="130000"/>
              </a:lnSpc>
            </a:pPr>
            <a:endParaRPr lang="en-US" altLang="ko-KR" sz="1600" b="1" dirty="0" smtClean="0">
              <a:latin typeface="Arial" charset="0"/>
            </a:endParaRPr>
          </a:p>
        </p:txBody>
      </p:sp>
      <p:sp>
        <p:nvSpPr>
          <p:cNvPr id="397316" name="Rectangle 4"/>
          <p:cNvSpPr>
            <a:spLocks noChangeArrowheads="1"/>
          </p:cNvSpPr>
          <p:nvPr/>
        </p:nvSpPr>
        <p:spPr bwMode="auto">
          <a:xfrm>
            <a:off x="0" y="739775"/>
            <a:ext cx="9144000" cy="500063"/>
          </a:xfrm>
          <a:prstGeom prst="rect">
            <a:avLst/>
          </a:prstGeom>
          <a:noFill/>
          <a:ln w="9525" algn="ctr">
            <a:noFill/>
            <a:miter lim="800000"/>
            <a:headEnd type="none" w="sm" len="sm"/>
            <a:tailEnd type="none" w="sm" len="sm"/>
          </a:ln>
          <a:effectLst/>
        </p:spPr>
        <p:txBody>
          <a:bodyPr lIns="92075" tIns="46038" rIns="92075" bIns="46038" anchor="ctr"/>
          <a:lstStyle/>
          <a:p>
            <a:pPr algn="ctr" eaLnBrk="1" latinLnBrk="1" hangingPunct="1"/>
            <a:r>
              <a:rPr kumimoji="1" lang="en-US" altLang="ko-KR" sz="3600" dirty="0">
                <a:solidFill>
                  <a:schemeClr val="tx2"/>
                </a:solidFill>
                <a:latin typeface="HY헤드라인M" pitchFamily="18" charset="-127"/>
                <a:ea typeface="HY헤드라인M" pitchFamily="18" charset="-127"/>
              </a:rPr>
              <a:t>Contents</a:t>
            </a:r>
            <a:endParaRPr kumimoji="1" lang="ko-KR" altLang="en-US" sz="3600" dirty="0">
              <a:solidFill>
                <a:schemeClr val="tx2"/>
              </a:solidFill>
              <a:latin typeface="HY헤드라인M" pitchFamily="18" charset="-127"/>
              <a:ea typeface="HY헤드라인M" pitchFamily="18" charset="-127"/>
            </a:endParaRPr>
          </a:p>
        </p:txBody>
      </p:sp>
      <p:sp>
        <p:nvSpPr>
          <p:cNvPr id="7"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367406"/>
            <a:ext cx="7772400" cy="2556894"/>
          </a:xfrm>
        </p:spPr>
        <p:txBody>
          <a:bodyPr>
            <a:normAutofit/>
          </a:bodyPr>
          <a:lstStyle/>
          <a:p>
            <a:r>
              <a:rPr lang="en-US" altLang="ko-KR" sz="2400" dirty="0" smtClean="0"/>
              <a:t>Block diagram of VLC system</a:t>
            </a:r>
          </a:p>
          <a:p>
            <a:pPr lvl="1"/>
            <a:r>
              <a:rPr lang="en-US" altLang="ko-KR" sz="2000" dirty="0" smtClean="0"/>
              <a:t>The following figure is block diagram of  VLC system.</a:t>
            </a:r>
            <a:endParaRPr lang="ko-KR" altLang="en-US" sz="2000"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4</a:t>
            </a:fld>
            <a:endParaRPr lang="en-US" altLang="ko-KR"/>
          </a:p>
        </p:txBody>
      </p:sp>
      <p:sp>
        <p:nvSpPr>
          <p:cNvPr id="5" name="제목 4"/>
          <p:cNvSpPr>
            <a:spLocks noGrp="1"/>
          </p:cNvSpPr>
          <p:nvPr>
            <p:ph type="title"/>
          </p:nvPr>
        </p:nvSpPr>
        <p:spPr/>
        <p:txBody>
          <a:bodyPr>
            <a:normAutofit/>
          </a:bodyPr>
          <a:lstStyle/>
          <a:p>
            <a:r>
              <a:rPr lang="en-US" altLang="ko-KR" sz="2800" dirty="0" smtClean="0">
                <a:solidFill>
                  <a:srgbClr val="000000"/>
                </a:solidFill>
                <a:latin typeface="Arial" charset="0"/>
              </a:rPr>
              <a:t>Outline</a:t>
            </a:r>
            <a:r>
              <a:rPr lang="ko-KR" altLang="en-US" sz="2800" dirty="0" smtClean="0">
                <a:solidFill>
                  <a:srgbClr val="000000"/>
                </a:solidFill>
                <a:latin typeface="Arial" charset="0"/>
              </a:rPr>
              <a:t> </a:t>
            </a:r>
            <a:r>
              <a:rPr lang="en-US" altLang="ko-KR" sz="2800" dirty="0" smtClean="0">
                <a:solidFill>
                  <a:srgbClr val="000000"/>
                </a:solidFill>
                <a:latin typeface="Arial" charset="0"/>
              </a:rPr>
              <a:t>of VLC(Visible Light Communication)</a:t>
            </a:r>
            <a:endParaRPr lang="ko-KR" altLang="en-US" dirty="0"/>
          </a:p>
        </p:txBody>
      </p:sp>
      <p:graphicFrame>
        <p:nvGraphicFramePr>
          <p:cNvPr id="2050" name="Object 12"/>
          <p:cNvGraphicFramePr>
            <a:graphicFrameLocks noChangeAspect="1"/>
          </p:cNvGraphicFramePr>
          <p:nvPr/>
        </p:nvGraphicFramePr>
        <p:xfrm>
          <a:off x="942393" y="2611048"/>
          <a:ext cx="7207266" cy="3227044"/>
        </p:xfrm>
        <a:graphic>
          <a:graphicData uri="http://schemas.openxmlformats.org/presentationml/2006/ole">
            <p:oleObj spid="_x0000_s2050" name="Visio" r:id="rId4" imgW="6778752" imgH="3034960" progId="Visio.Drawing.11">
              <p:embed/>
            </p:oleObj>
          </a:graphicData>
        </a:graphic>
      </p:graphicFrame>
      <p:sp>
        <p:nvSpPr>
          <p:cNvPr id="7"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r>
              <a:rPr lang="en-US" altLang="ko-KR" sz="2400" dirty="0" smtClean="0"/>
              <a:t>Line coding</a:t>
            </a:r>
          </a:p>
          <a:p>
            <a:pPr lvl="1"/>
            <a:r>
              <a:rPr lang="en-US" altLang="ko-KR" sz="2000" dirty="0" smtClean="0"/>
              <a:t> </a:t>
            </a:r>
            <a:r>
              <a:rPr lang="en-US" altLang="ko-KR" sz="2000" dirty="0" err="1" smtClean="0"/>
              <a:t>Unipolar</a:t>
            </a:r>
            <a:endParaRPr lang="en-US" altLang="ko-KR" sz="2000" dirty="0" smtClean="0"/>
          </a:p>
          <a:p>
            <a:pPr lvl="2"/>
            <a:r>
              <a:rPr lang="en-US" altLang="ko-KR" sz="1600" dirty="0" smtClean="0"/>
              <a:t>Positive , zero</a:t>
            </a:r>
            <a:endParaRPr lang="ko-KR" altLang="en-US" sz="1600" dirty="0" smtClean="0"/>
          </a:p>
          <a:p>
            <a:pPr lvl="1"/>
            <a:r>
              <a:rPr lang="en-US" altLang="ko-KR" sz="2000" dirty="0" smtClean="0"/>
              <a:t> Polar</a:t>
            </a:r>
          </a:p>
          <a:p>
            <a:pPr lvl="2"/>
            <a:r>
              <a:rPr lang="en-US" altLang="ko-KR" sz="1600" dirty="0" smtClean="0"/>
              <a:t>Positive value, negative value</a:t>
            </a:r>
          </a:p>
          <a:p>
            <a:pPr lvl="1"/>
            <a:r>
              <a:rPr lang="en-US" altLang="ko-KR" sz="2000" dirty="0" smtClean="0"/>
              <a:t> Bipolar</a:t>
            </a:r>
          </a:p>
          <a:p>
            <a:pPr lvl="2"/>
            <a:r>
              <a:rPr lang="en-US" altLang="ko-KR" sz="1600" dirty="0" smtClean="0"/>
              <a:t>Positive value, negative value, zero</a:t>
            </a:r>
            <a:endParaRPr lang="ko-KR" altLang="en-US" sz="1600" dirty="0" smtClean="0"/>
          </a:p>
          <a:p>
            <a:pPr lvl="4"/>
            <a:endParaRPr lang="en-US" altLang="ko-KR" sz="1200" dirty="0" smtClean="0"/>
          </a:p>
          <a:p>
            <a:pPr lvl="5"/>
            <a:endParaRPr lang="ko-KR" altLang="en-US" sz="1200" dirty="0" smtClean="0"/>
          </a:p>
          <a:p>
            <a:r>
              <a:rPr lang="en-US" altLang="ko-KR" sz="2400" dirty="0" err="1" smtClean="0"/>
              <a:t>Unipolar</a:t>
            </a:r>
            <a:endParaRPr lang="ko-KR" altLang="en-US" sz="2400" dirty="0" smtClean="0"/>
          </a:p>
          <a:p>
            <a:pPr lvl="1"/>
            <a:r>
              <a:rPr lang="en-US" altLang="ko-KR" sz="2000" dirty="0" smtClean="0"/>
              <a:t>Advantage</a:t>
            </a:r>
          </a:p>
          <a:p>
            <a:pPr lvl="2"/>
            <a:r>
              <a:rPr lang="en-US" altLang="ko-KR" sz="1600" dirty="0" smtClean="0"/>
              <a:t>Simple implementation</a:t>
            </a:r>
            <a:endParaRPr lang="ko-KR" altLang="en-US" sz="1600" dirty="0" smtClean="0"/>
          </a:p>
          <a:p>
            <a:pPr lvl="1"/>
            <a:r>
              <a:rPr lang="en-US" altLang="ko-KR" sz="2000" dirty="0" smtClean="0"/>
              <a:t>Disadvantage</a:t>
            </a:r>
          </a:p>
          <a:p>
            <a:pPr lvl="2"/>
            <a:r>
              <a:rPr lang="en-US" altLang="ko-KR" sz="1600" dirty="0" smtClean="0"/>
              <a:t>Direct Current component and synchronization</a:t>
            </a:r>
            <a:endParaRPr lang="ko-KR" altLang="en-US" sz="1600" dirty="0" smtClean="0"/>
          </a:p>
          <a:p>
            <a:endParaRPr lang="ko-KR" altLang="en-US" sz="2400"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5</a:t>
            </a:fld>
            <a:endParaRPr lang="en-US" altLang="ko-KR"/>
          </a:p>
        </p:txBody>
      </p:sp>
      <p:sp>
        <p:nvSpPr>
          <p:cNvPr id="5" name="제목 4"/>
          <p:cNvSpPr>
            <a:spLocks noGrp="1"/>
          </p:cNvSpPr>
          <p:nvPr>
            <p:ph type="title"/>
          </p:nvPr>
        </p:nvSpPr>
        <p:spPr/>
        <p:txBody>
          <a:bodyPr>
            <a:normAutofit fontScale="90000"/>
          </a:bodyPr>
          <a:lstStyle/>
          <a:p>
            <a:r>
              <a:rPr lang="en-US" altLang="ko-KR" dirty="0" smtClean="0">
                <a:latin typeface="Arial" charset="0"/>
              </a:rPr>
              <a:t>Existing optical line coding method</a:t>
            </a:r>
            <a:endParaRPr lang="ko-KR" altLang="en-US" dirty="0"/>
          </a:p>
        </p:txBody>
      </p:sp>
      <p:pic>
        <p:nvPicPr>
          <p:cNvPr id="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190978" y="2182679"/>
            <a:ext cx="3882696" cy="1195098"/>
          </a:xfrm>
          <a:prstGeom prst="rect">
            <a:avLst/>
          </a:prstGeom>
          <a:noFill/>
          <a:ln w="9525">
            <a:noFill/>
            <a:miter lim="800000"/>
            <a:headEnd/>
            <a:tailEnd/>
          </a:ln>
        </p:spPr>
      </p:pic>
      <p:pic>
        <p:nvPicPr>
          <p:cNvPr id="7"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509259" y="4284706"/>
            <a:ext cx="4600386" cy="1661703"/>
          </a:xfrm>
          <a:prstGeom prst="rect">
            <a:avLst/>
          </a:prstGeom>
          <a:noFill/>
          <a:ln w="9525">
            <a:noFill/>
            <a:miter lim="800000"/>
            <a:headEnd/>
            <a:tailEnd/>
          </a:ln>
        </p:spPr>
      </p:pic>
      <p:sp>
        <p:nvSpPr>
          <p:cNvPr id="8"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367405"/>
            <a:ext cx="7772400" cy="2979511"/>
          </a:xfrm>
        </p:spPr>
        <p:txBody>
          <a:bodyPr>
            <a:noAutofit/>
          </a:bodyPr>
          <a:lstStyle/>
          <a:p>
            <a:r>
              <a:rPr lang="en-US" altLang="ko-KR" sz="2400" dirty="0" smtClean="0"/>
              <a:t>Polar</a:t>
            </a:r>
            <a:endParaRPr lang="ko-KR" altLang="en-US" sz="2400" dirty="0" smtClean="0"/>
          </a:p>
          <a:p>
            <a:pPr lvl="1"/>
            <a:r>
              <a:rPr lang="en-US" altLang="ko-KR" sz="2000" dirty="0" smtClean="0"/>
              <a:t>Use positive and negative voltage</a:t>
            </a:r>
            <a:endParaRPr lang="ko-KR" altLang="en-US" sz="2000" dirty="0" smtClean="0"/>
          </a:p>
          <a:p>
            <a:pPr lvl="1"/>
            <a:r>
              <a:rPr lang="en-US" altLang="ko-KR" sz="2000" dirty="0" smtClean="0"/>
              <a:t>Advantage</a:t>
            </a:r>
          </a:p>
          <a:p>
            <a:pPr lvl="2"/>
            <a:r>
              <a:rPr lang="en-US" altLang="ko-KR" sz="1800" dirty="0" smtClean="0"/>
              <a:t>Decrease of average voltage</a:t>
            </a:r>
            <a:endParaRPr lang="ko-KR" altLang="en-US" sz="1800" dirty="0" smtClean="0"/>
          </a:p>
          <a:p>
            <a:pPr lvl="2"/>
            <a:r>
              <a:rPr lang="en-US" altLang="ko-KR" sz="1800" dirty="0" smtClean="0"/>
              <a:t>Decrease of Direct Current component</a:t>
            </a:r>
            <a:endParaRPr lang="ko-KR" altLang="en-US" sz="1800" dirty="0" smtClean="0"/>
          </a:p>
          <a:p>
            <a:pPr lvl="1"/>
            <a:r>
              <a:rPr lang="en-US" altLang="ko-KR" sz="2000" dirty="0" smtClean="0"/>
              <a:t>Example</a:t>
            </a:r>
          </a:p>
          <a:p>
            <a:pPr lvl="2"/>
            <a:r>
              <a:rPr lang="en-US" altLang="ko-KR" sz="1800" dirty="0" smtClean="0"/>
              <a:t>NRZ(Non Return to Zero), RZ(Return to Zero), Manchester, Differential Manchester</a:t>
            </a:r>
            <a:endParaRPr lang="ko-KR" altLang="en-US" sz="1800" dirty="0" smtClean="0"/>
          </a:p>
          <a:p>
            <a:endParaRPr lang="ko-KR" altLang="en-US" sz="2400"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6</a:t>
            </a:fld>
            <a:endParaRPr lang="en-US" altLang="ko-KR"/>
          </a:p>
        </p:txBody>
      </p:sp>
      <p:sp>
        <p:nvSpPr>
          <p:cNvPr id="5" name="제목 4"/>
          <p:cNvSpPr>
            <a:spLocks noGrp="1"/>
          </p:cNvSpPr>
          <p:nvPr>
            <p:ph type="title"/>
          </p:nvPr>
        </p:nvSpPr>
        <p:spPr/>
        <p:txBody>
          <a:bodyPr/>
          <a:lstStyle/>
          <a:p>
            <a:r>
              <a:rPr lang="en-US" altLang="ko-KR" dirty="0" smtClean="0"/>
              <a:t>Existing optical line coding method</a:t>
            </a:r>
            <a:endParaRPr lang="ko-KR" altLang="en-US" dirty="0"/>
          </a:p>
        </p:txBody>
      </p:sp>
      <p:pic>
        <p:nvPicPr>
          <p:cNvPr id="6" name="Picture 7"/>
          <p:cNvPicPr>
            <a:picLocks noChangeAspect="1" noChangeArrowheads="1"/>
          </p:cNvPicPr>
          <p:nvPr/>
        </p:nvPicPr>
        <p:blipFill>
          <a:blip r:embed="rId3"/>
          <a:srcRect/>
          <a:stretch>
            <a:fillRect/>
          </a:stretch>
        </p:blipFill>
        <p:spPr bwMode="auto">
          <a:xfrm>
            <a:off x="1498600" y="4593067"/>
            <a:ext cx="6083300" cy="1737454"/>
          </a:xfrm>
          <a:prstGeom prst="rect">
            <a:avLst/>
          </a:prstGeom>
          <a:noFill/>
          <a:ln w="9525">
            <a:noFill/>
            <a:miter lim="800000"/>
            <a:headEnd/>
            <a:tailEnd/>
          </a:ln>
        </p:spPr>
      </p:pic>
      <p:sp>
        <p:nvSpPr>
          <p:cNvPr id="7"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685800" y="1367406"/>
            <a:ext cx="7772400" cy="2315594"/>
          </a:xfrm>
        </p:spPr>
        <p:txBody>
          <a:bodyPr>
            <a:normAutofit fontScale="62500" lnSpcReduction="20000"/>
          </a:bodyPr>
          <a:lstStyle/>
          <a:p>
            <a:r>
              <a:rPr lang="en-US" altLang="ko-KR" dirty="0" smtClean="0"/>
              <a:t>NRZ(Non Return to Zero)</a:t>
            </a:r>
            <a:endParaRPr lang="ko-KR" altLang="en-US" dirty="0" smtClean="0"/>
          </a:p>
          <a:p>
            <a:pPr lvl="1"/>
            <a:r>
              <a:rPr lang="en-US" altLang="ko-KR" dirty="0" smtClean="0"/>
              <a:t>NRZ-L(Non Return to Zero-Level)</a:t>
            </a:r>
          </a:p>
          <a:p>
            <a:pPr lvl="2"/>
            <a:r>
              <a:rPr lang="en-US" altLang="ko-KR" dirty="0" smtClean="0"/>
              <a:t>Positive</a:t>
            </a:r>
            <a:r>
              <a:rPr lang="ko-KR" altLang="en-US" dirty="0" smtClean="0"/>
              <a:t> </a:t>
            </a:r>
            <a:r>
              <a:rPr lang="en-US" altLang="ko-KR" dirty="0" smtClean="0"/>
              <a:t>voltage: 0 bit, Negative voltage:</a:t>
            </a:r>
            <a:r>
              <a:rPr lang="ko-KR" altLang="en-US" dirty="0" smtClean="0"/>
              <a:t> </a:t>
            </a:r>
            <a:r>
              <a:rPr lang="en-US" altLang="ko-KR" dirty="0" smtClean="0"/>
              <a:t>1 bit</a:t>
            </a:r>
          </a:p>
          <a:p>
            <a:pPr lvl="2"/>
            <a:r>
              <a:rPr lang="en-US" altLang="ko-KR" dirty="0" smtClean="0"/>
              <a:t>Synchronization problem by long stream same bit</a:t>
            </a:r>
            <a:endParaRPr lang="ko-KR" altLang="en-US" dirty="0" smtClean="0"/>
          </a:p>
          <a:p>
            <a:pPr lvl="1"/>
            <a:r>
              <a:rPr lang="en-US" altLang="ko-KR" dirty="0" smtClean="0"/>
              <a:t>NRZ-I(Non Return to Zero, Invert on ones)</a:t>
            </a:r>
          </a:p>
          <a:p>
            <a:pPr lvl="2"/>
            <a:r>
              <a:rPr lang="en-US" altLang="ko-KR" dirty="0" smtClean="0"/>
              <a:t>One of differential encoding example</a:t>
            </a:r>
          </a:p>
          <a:p>
            <a:pPr lvl="2"/>
            <a:r>
              <a:rPr lang="en-US" altLang="ko-KR" dirty="0" smtClean="0"/>
              <a:t>Inversion of voltage is bit 1.</a:t>
            </a:r>
          </a:p>
          <a:p>
            <a:pPr lvl="2"/>
            <a:r>
              <a:rPr lang="en-US" altLang="ko-KR" dirty="0" smtClean="0"/>
              <a:t>No inversion is bit 0.</a:t>
            </a:r>
            <a:endParaRPr lang="ko-KR" altLang="en-US" dirty="0" smtClean="0"/>
          </a:p>
          <a:p>
            <a:pPr lvl="2"/>
            <a:r>
              <a:rPr lang="en-US" altLang="ko-KR" dirty="0" smtClean="0"/>
              <a:t>Provide synchronization by inversion of voltage</a:t>
            </a:r>
            <a:endParaRPr lang="ko-KR" altLang="en-US"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7</a:t>
            </a:fld>
            <a:endParaRPr lang="en-US" altLang="ko-KR"/>
          </a:p>
        </p:txBody>
      </p:sp>
      <p:sp>
        <p:nvSpPr>
          <p:cNvPr id="5" name="제목 4"/>
          <p:cNvSpPr>
            <a:spLocks noGrp="1"/>
          </p:cNvSpPr>
          <p:nvPr>
            <p:ph type="title"/>
          </p:nvPr>
        </p:nvSpPr>
        <p:spPr/>
        <p:txBody>
          <a:bodyPr/>
          <a:lstStyle/>
          <a:p>
            <a:r>
              <a:rPr lang="en-US" altLang="ko-KR" dirty="0" smtClean="0"/>
              <a:t>Existing optical line coding method</a:t>
            </a:r>
            <a:endParaRPr lang="ko-KR" altLang="en-US" dirty="0"/>
          </a:p>
        </p:txBody>
      </p:sp>
      <p:pic>
        <p:nvPicPr>
          <p:cNvPr id="6"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533525" y="3644899"/>
            <a:ext cx="6073776" cy="2807183"/>
          </a:xfrm>
          <a:prstGeom prst="rect">
            <a:avLst/>
          </a:prstGeom>
          <a:noFill/>
          <a:ln w="9525">
            <a:noFill/>
            <a:miter lim="800000"/>
            <a:headEnd/>
            <a:tailEnd/>
          </a:ln>
        </p:spPr>
      </p:pic>
      <p:sp>
        <p:nvSpPr>
          <p:cNvPr id="7"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520700" y="1676400"/>
            <a:ext cx="7772400" cy="4419600"/>
          </a:xfrm>
        </p:spPr>
        <p:txBody>
          <a:bodyPr>
            <a:noAutofit/>
          </a:bodyPr>
          <a:lstStyle/>
          <a:p>
            <a:r>
              <a:rPr lang="en-US" altLang="ko-KR" sz="2000" dirty="0" smtClean="0"/>
              <a:t>Manchester</a:t>
            </a:r>
            <a:endParaRPr lang="ko-KR" altLang="en-US" sz="2000" dirty="0" smtClean="0"/>
          </a:p>
          <a:p>
            <a:pPr lvl="1"/>
            <a:r>
              <a:rPr lang="en-US" altLang="ko-KR" sz="1800" dirty="0" smtClean="0"/>
              <a:t>Data expression </a:t>
            </a:r>
          </a:p>
          <a:p>
            <a:pPr lvl="2"/>
            <a:r>
              <a:rPr lang="en-US" altLang="ko-KR" sz="1400" dirty="0" smtClean="0"/>
              <a:t>Inversion</a:t>
            </a:r>
            <a:r>
              <a:rPr lang="ko-KR" altLang="en-US" sz="1400" dirty="0" smtClean="0"/>
              <a:t> </a:t>
            </a:r>
            <a:r>
              <a:rPr lang="en-US" altLang="ko-KR" sz="1400" dirty="0" smtClean="0"/>
              <a:t>between bit duration</a:t>
            </a:r>
          </a:p>
          <a:p>
            <a:pPr lvl="1"/>
            <a:r>
              <a:rPr lang="en-US" altLang="ko-KR" sz="1800" dirty="0" smtClean="0"/>
              <a:t>Advantage</a:t>
            </a:r>
          </a:p>
          <a:p>
            <a:pPr lvl="2"/>
            <a:r>
              <a:rPr lang="en-US" altLang="ko-KR" sz="1400" dirty="0" smtClean="0"/>
              <a:t>Provide synchronization </a:t>
            </a:r>
          </a:p>
          <a:p>
            <a:pPr lvl="3"/>
            <a:r>
              <a:rPr lang="en-US" altLang="ko-KR" sz="1000" dirty="0" smtClean="0"/>
              <a:t>Self clocking code</a:t>
            </a:r>
          </a:p>
          <a:p>
            <a:pPr lvl="2"/>
            <a:r>
              <a:rPr lang="en-US" altLang="ko-KR" sz="1400" dirty="0" smtClean="0"/>
              <a:t>No Direct Current component</a:t>
            </a:r>
          </a:p>
          <a:p>
            <a:pPr lvl="2"/>
            <a:r>
              <a:rPr lang="en-US" altLang="ko-KR" sz="1400" dirty="0" smtClean="0"/>
              <a:t>Error Detection</a:t>
            </a:r>
          </a:p>
          <a:p>
            <a:pPr lvl="1"/>
            <a:r>
              <a:rPr lang="en-US" altLang="ko-KR" sz="1800" dirty="0" smtClean="0"/>
              <a:t>Used</a:t>
            </a:r>
          </a:p>
          <a:p>
            <a:pPr lvl="2"/>
            <a:r>
              <a:rPr lang="en-US" altLang="ko-KR" sz="1400" dirty="0" smtClean="0"/>
              <a:t> Baseband coaxial cable, IEEE 802.3</a:t>
            </a:r>
            <a:endParaRPr lang="ko-KR" altLang="en-US" sz="1400" dirty="0" smtClean="0"/>
          </a:p>
          <a:p>
            <a:endParaRPr lang="ko-KR" altLang="en-US" sz="2000" dirty="0" smtClean="0"/>
          </a:p>
          <a:p>
            <a:r>
              <a:rPr lang="en-US" altLang="ko-KR" sz="2000" dirty="0" smtClean="0"/>
              <a:t>Differential</a:t>
            </a:r>
            <a:r>
              <a:rPr lang="ko-KR" altLang="en-US" sz="2000" dirty="0" smtClean="0"/>
              <a:t> </a:t>
            </a:r>
            <a:r>
              <a:rPr lang="en-US" altLang="ko-KR" sz="2000" dirty="0" smtClean="0"/>
              <a:t>Manchester</a:t>
            </a:r>
            <a:endParaRPr lang="ko-KR" altLang="en-US" sz="2000" dirty="0" smtClean="0"/>
          </a:p>
          <a:p>
            <a:pPr lvl="1"/>
            <a:r>
              <a:rPr lang="en-US" altLang="ko-KR" sz="1800" dirty="0" smtClean="0"/>
              <a:t>Data expression </a:t>
            </a:r>
          </a:p>
          <a:p>
            <a:pPr lvl="2"/>
            <a:r>
              <a:rPr lang="en-US" altLang="ko-KR" sz="1400" dirty="0" smtClean="0"/>
              <a:t>Inversion</a:t>
            </a:r>
            <a:r>
              <a:rPr lang="ko-KR" altLang="en-US" sz="1400" dirty="0" smtClean="0"/>
              <a:t> </a:t>
            </a:r>
            <a:r>
              <a:rPr lang="en-US" altLang="ko-KR" sz="1400" dirty="0" smtClean="0"/>
              <a:t>between bit duration	</a:t>
            </a:r>
            <a:endParaRPr lang="ko-KR" altLang="en-US" sz="1400" dirty="0" smtClean="0"/>
          </a:p>
          <a:p>
            <a:pPr lvl="2"/>
            <a:r>
              <a:rPr lang="en-US" altLang="ko-KR" sz="1400" dirty="0" smtClean="0"/>
              <a:t>0 bit: inversion at the start of bit duration</a:t>
            </a:r>
            <a:endParaRPr lang="ko-KR" altLang="en-US" sz="1400" dirty="0" smtClean="0"/>
          </a:p>
          <a:p>
            <a:endParaRPr lang="ko-KR" altLang="en-US" sz="2000" dirty="0" smtClean="0"/>
          </a:p>
          <a:p>
            <a:endParaRPr lang="ko-KR" altLang="en-US" sz="2000" dirty="0" smtClean="0"/>
          </a:p>
          <a:p>
            <a:endParaRPr lang="ko-KR" altLang="en-US" sz="2000" dirty="0" smtClean="0"/>
          </a:p>
          <a:p>
            <a:endParaRPr lang="ko-KR" altLang="en-US" sz="2000" dirty="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8</a:t>
            </a:fld>
            <a:endParaRPr lang="en-US" altLang="ko-KR"/>
          </a:p>
        </p:txBody>
      </p:sp>
      <p:sp>
        <p:nvSpPr>
          <p:cNvPr id="5" name="제목 4"/>
          <p:cNvSpPr>
            <a:spLocks noGrp="1"/>
          </p:cNvSpPr>
          <p:nvPr>
            <p:ph type="title"/>
          </p:nvPr>
        </p:nvSpPr>
        <p:spPr/>
        <p:txBody>
          <a:bodyPr/>
          <a:lstStyle/>
          <a:p>
            <a:r>
              <a:rPr lang="en-US" altLang="ko-KR" dirty="0" smtClean="0"/>
              <a:t>Existing optical line coding method</a:t>
            </a:r>
            <a:endParaRPr lang="ko-KR" altLang="en-US" dirty="0"/>
          </a:p>
        </p:txBody>
      </p:sp>
      <p:pic>
        <p:nvPicPr>
          <p:cNvPr id="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305300" y="1717675"/>
            <a:ext cx="4838700" cy="1584325"/>
          </a:xfrm>
          <a:prstGeom prst="rect">
            <a:avLst/>
          </a:prstGeom>
          <a:noFill/>
          <a:ln w="9525">
            <a:noFill/>
            <a:miter lim="800000"/>
            <a:headEnd/>
            <a:tailEnd/>
          </a:ln>
        </p:spPr>
      </p:pic>
      <p:pic>
        <p:nvPicPr>
          <p:cNvPr id="7"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130800" y="4429125"/>
            <a:ext cx="4013200" cy="1989138"/>
          </a:xfrm>
          <a:prstGeom prst="rect">
            <a:avLst/>
          </a:prstGeom>
          <a:noFill/>
          <a:ln w="9525">
            <a:noFill/>
            <a:miter lim="800000"/>
            <a:headEnd/>
            <a:tailEnd/>
          </a:ln>
        </p:spPr>
      </p:pic>
      <p:sp>
        <p:nvSpPr>
          <p:cNvPr id="8"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a:xfrm>
            <a:off x="279400" y="1469006"/>
            <a:ext cx="8585200" cy="2772794"/>
          </a:xfrm>
        </p:spPr>
        <p:txBody>
          <a:bodyPr>
            <a:normAutofit fontScale="77500" lnSpcReduction="20000"/>
          </a:bodyPr>
          <a:lstStyle/>
          <a:p>
            <a:r>
              <a:rPr lang="en-US" altLang="ko-KR" sz="2400" dirty="0" smtClean="0"/>
              <a:t>Bipolar</a:t>
            </a:r>
            <a:r>
              <a:rPr lang="ko-KR" altLang="en-US" sz="2400" dirty="0" smtClean="0"/>
              <a:t> </a:t>
            </a:r>
            <a:r>
              <a:rPr lang="en-US" altLang="ko-KR" sz="2400" dirty="0" smtClean="0"/>
              <a:t>	</a:t>
            </a:r>
          </a:p>
          <a:p>
            <a:pPr lvl="1"/>
            <a:r>
              <a:rPr lang="en-US" altLang="ko-KR" sz="2000" dirty="0" smtClean="0"/>
              <a:t>AMI(Alternate Mark Inversion)</a:t>
            </a:r>
          </a:p>
          <a:p>
            <a:pPr lvl="2"/>
            <a:r>
              <a:rPr lang="en-US" altLang="ko-KR" sz="1800" dirty="0" smtClean="0"/>
              <a:t>Data expression</a:t>
            </a:r>
          </a:p>
          <a:p>
            <a:pPr lvl="3"/>
            <a:r>
              <a:rPr lang="en-US" altLang="ko-KR" sz="1600" dirty="0" smtClean="0"/>
              <a:t>0 bit: zero voltage</a:t>
            </a:r>
          </a:p>
          <a:p>
            <a:pPr lvl="3"/>
            <a:r>
              <a:rPr lang="en-US" altLang="ko-KR" sz="1600" dirty="0" smtClean="0"/>
              <a:t>1 bit: positive and negative voltage alternately</a:t>
            </a:r>
          </a:p>
          <a:p>
            <a:pPr lvl="6"/>
            <a:endParaRPr lang="ko-KR" altLang="en-US" sz="1600" dirty="0" smtClean="0"/>
          </a:p>
          <a:p>
            <a:pPr lvl="2"/>
            <a:r>
              <a:rPr lang="en-US" altLang="ko-KR" sz="1800" dirty="0" smtClean="0"/>
              <a:t>Advantage</a:t>
            </a:r>
          </a:p>
          <a:p>
            <a:pPr lvl="3"/>
            <a:r>
              <a:rPr lang="en-US" altLang="ko-KR" sz="1400" dirty="0" smtClean="0"/>
              <a:t>Provide synchronization in consecutive ‘1’ bit</a:t>
            </a:r>
          </a:p>
          <a:p>
            <a:pPr lvl="3"/>
            <a:r>
              <a:rPr lang="en-US" altLang="ko-KR" sz="1400" dirty="0" smtClean="0"/>
              <a:t>No Direct Current component</a:t>
            </a:r>
          </a:p>
          <a:p>
            <a:pPr lvl="3"/>
            <a:r>
              <a:rPr lang="en-US" altLang="ko-KR" sz="1400" dirty="0" smtClean="0"/>
              <a:t>Smaller bandwidth than NRZ</a:t>
            </a:r>
          </a:p>
          <a:p>
            <a:pPr lvl="3"/>
            <a:r>
              <a:rPr lang="en-US" altLang="ko-KR" sz="1400" dirty="0" smtClean="0"/>
              <a:t>Error detection</a:t>
            </a:r>
          </a:p>
          <a:p>
            <a:pPr lvl="2"/>
            <a:r>
              <a:rPr lang="en-US" altLang="ko-KR" sz="1800" dirty="0" smtClean="0"/>
              <a:t>Disadvantage</a:t>
            </a:r>
          </a:p>
          <a:p>
            <a:pPr lvl="3"/>
            <a:r>
              <a:rPr lang="en-US" altLang="ko-KR" sz="1400" dirty="0" smtClean="0"/>
              <a:t>Consecutive ‘0 bit ‘ can cause Direct Current component and synchronization problem.</a:t>
            </a:r>
            <a:endParaRPr lang="ko-KR" altLang="en-US" sz="1400" dirty="0" smtClean="0"/>
          </a:p>
        </p:txBody>
      </p:sp>
      <p:sp>
        <p:nvSpPr>
          <p:cNvPr id="4" name="슬라이드 번호 개체 틀 3"/>
          <p:cNvSpPr>
            <a:spLocks noGrp="1"/>
          </p:cNvSpPr>
          <p:nvPr>
            <p:ph type="sldNum" sz="quarter" idx="12"/>
          </p:nvPr>
        </p:nvSpPr>
        <p:spPr/>
        <p:txBody>
          <a:bodyPr/>
          <a:lstStyle/>
          <a:p>
            <a:r>
              <a:rPr lang="en-US" altLang="ko-KR" smtClean="0"/>
              <a:t>Slide </a:t>
            </a:r>
            <a:fld id="{2D6CB9C0-F9E8-4579-9B0E-2CF27167DC88}" type="slidenum">
              <a:rPr lang="en-US" altLang="ko-KR" smtClean="0"/>
              <a:pPr/>
              <a:t>9</a:t>
            </a:fld>
            <a:endParaRPr lang="en-US" altLang="ko-KR"/>
          </a:p>
        </p:txBody>
      </p:sp>
      <p:sp>
        <p:nvSpPr>
          <p:cNvPr id="5" name="제목 4"/>
          <p:cNvSpPr>
            <a:spLocks noGrp="1"/>
          </p:cNvSpPr>
          <p:nvPr>
            <p:ph type="title"/>
          </p:nvPr>
        </p:nvSpPr>
        <p:spPr/>
        <p:txBody>
          <a:bodyPr/>
          <a:lstStyle/>
          <a:p>
            <a:r>
              <a:rPr lang="en-US" altLang="ko-KR" dirty="0" smtClean="0"/>
              <a:t>Existing optical line coding method</a:t>
            </a:r>
            <a:endParaRPr lang="ko-KR" altLang="en-US" dirty="0"/>
          </a:p>
        </p:txBody>
      </p:sp>
      <p:pic>
        <p:nvPicPr>
          <p:cNvPr id="6"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920876" y="4076657"/>
            <a:ext cx="5318124" cy="2435810"/>
          </a:xfrm>
          <a:prstGeom prst="rect">
            <a:avLst/>
          </a:prstGeom>
          <a:noFill/>
          <a:ln w="9525">
            <a:noFill/>
            <a:miter lim="800000"/>
            <a:headEnd/>
            <a:tailEnd/>
          </a:ln>
        </p:spPr>
      </p:pic>
      <p:sp>
        <p:nvSpPr>
          <p:cNvPr id="7" name="바닥글 개체 틀 4"/>
          <p:cNvSpPr>
            <a:spLocks noGrp="1"/>
          </p:cNvSpPr>
          <p:nvPr>
            <p:ph type="ftr" sz="quarter" idx="11"/>
          </p:nvPr>
        </p:nvSpPr>
        <p:spPr>
          <a:xfrm>
            <a:off x="5486400" y="6475413"/>
            <a:ext cx="3124200" cy="184666"/>
          </a:xfrm>
        </p:spPr>
        <p:txBody>
          <a:bodyPr/>
          <a:lstStyle/>
          <a:p>
            <a:r>
              <a:rPr lang="en-US" altLang="ko-KR" dirty="0" err="1" smtClean="0"/>
              <a:t>Jaeseung</a:t>
            </a:r>
            <a:r>
              <a:rPr lang="en-US" altLang="ko-KR" dirty="0" smtClean="0"/>
              <a:t> Son et al., Samsung</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IEEE-P802_15">
  <a:themeElements>
    <a:clrScheme name="1_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IEEE-P802_15">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26133</TotalTime>
  <Words>1178</Words>
  <Application>Microsoft PowerPoint</Application>
  <PresentationFormat>화면 슬라이드 쇼(4:3)</PresentationFormat>
  <Paragraphs>280</Paragraphs>
  <Slides>19</Slides>
  <Notes>19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1" baseType="lpstr">
      <vt:lpstr>1_IEEE-P802_15</vt:lpstr>
      <vt:lpstr>Visio</vt:lpstr>
      <vt:lpstr>슬라이드 1</vt:lpstr>
      <vt:lpstr>슬라이드 2</vt:lpstr>
      <vt:lpstr>슬라이드 3</vt:lpstr>
      <vt:lpstr>Outline of VLC(Visible Light Communication)</vt:lpstr>
      <vt:lpstr>Existing optical line coding method</vt:lpstr>
      <vt:lpstr>Existing optical line coding method</vt:lpstr>
      <vt:lpstr>Existing optical line coding method</vt:lpstr>
      <vt:lpstr>Existing optical line coding method</vt:lpstr>
      <vt:lpstr>Existing optical line coding method</vt:lpstr>
      <vt:lpstr>Existing optical line coding method</vt:lpstr>
      <vt:lpstr>Existing optical line coding method</vt:lpstr>
      <vt:lpstr>Existing optical line coding method</vt:lpstr>
      <vt:lpstr>Existing optical line coding method</vt:lpstr>
      <vt:lpstr>Channel modeling of VLC system</vt:lpstr>
      <vt:lpstr>Proposed Line Coding</vt:lpstr>
      <vt:lpstr>Performance comparison</vt:lpstr>
      <vt:lpstr>Characteristic of proposed line coding method</vt:lpstr>
      <vt:lpstr>슬라이드 18</vt:lpstr>
      <vt:lpstr>Reference</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VLC for Mobile to Mobile</dc:title>
  <dc:subject>IEEE 802.15 &lt;subject&gt;</dc:subject>
  <dc:creator>Taehan Bae</dc:creator>
  <cp:keywords/>
  <dc:description>&lt;doc#&gt;</dc:description>
  <cp:lastModifiedBy>user</cp:lastModifiedBy>
  <cp:revision>1149</cp:revision>
  <cp:lastPrinted>1998-02-10T13:28:06Z</cp:lastPrinted>
  <dcterms:created xsi:type="dcterms:W3CDTF">2008-02-29T08:21:25Z</dcterms:created>
  <dcterms:modified xsi:type="dcterms:W3CDTF">2009-07-15T15:43:58Z</dcterms:modified>
</cp:coreProperties>
</file>