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0"/>
  </p:notesMasterIdLst>
  <p:handoutMasterIdLst>
    <p:handoutMasterId r:id="rId21"/>
  </p:handoutMasterIdLst>
  <p:sldIdLst>
    <p:sldId id="259" r:id="rId2"/>
    <p:sldId id="325" r:id="rId3"/>
    <p:sldId id="317" r:id="rId4"/>
    <p:sldId id="316" r:id="rId5"/>
    <p:sldId id="281" r:id="rId6"/>
    <p:sldId id="258" r:id="rId7"/>
    <p:sldId id="308" r:id="rId8"/>
    <p:sldId id="326" r:id="rId9"/>
    <p:sldId id="327" r:id="rId10"/>
    <p:sldId id="352" r:id="rId11"/>
    <p:sldId id="329" r:id="rId12"/>
    <p:sldId id="321" r:id="rId13"/>
    <p:sldId id="322" r:id="rId14"/>
    <p:sldId id="323" r:id="rId15"/>
    <p:sldId id="324" r:id="rId16"/>
    <p:sldId id="330" r:id="rId17"/>
    <p:sldId id="328" r:id="rId18"/>
    <p:sldId id="351"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clrMru>
    <a:srgbClr val="FF0000"/>
    <a:srgbClr val="7A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561" autoAdjust="0"/>
    <p:restoredTop sz="94599" autoAdjust="0"/>
  </p:normalViewPr>
  <p:slideViewPr>
    <p:cSldViewPr>
      <p:cViewPr varScale="1">
        <p:scale>
          <a:sx n="93" d="100"/>
          <a:sy n="93" d="100"/>
        </p:scale>
        <p:origin x="-1584" y="-90"/>
      </p:cViewPr>
      <p:guideLst>
        <p:guide orient="horz" pos="2160"/>
        <p:guide pos="2880"/>
      </p:guideLst>
    </p:cSldViewPr>
  </p:slideViewPr>
  <p:outlineViewPr>
    <p:cViewPr>
      <p:scale>
        <a:sx n="33" d="100"/>
        <a:sy n="33" d="100"/>
      </p:scale>
      <p:origin x="0" y="12714"/>
    </p:cViewPr>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 .....&gt;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&lt;May,2009&gt;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D17602B7-E023-4C2E-8333-AC07DF45553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 .....&gt;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&lt;May,2009&gt;</a:t>
            </a:r>
          </a:p>
        </p:txBody>
      </p:sp>
      <p:sp>
        <p:nvSpPr>
          <p:cNvPr id="399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585349A1-12EE-41E0-81EE-1362EF9FB70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xfrm>
            <a:off x="1154113" y="701675"/>
            <a:ext cx="4625975" cy="3468688"/>
          </a:xfrm>
          <a:ln/>
        </p:spPr>
      </p:sp>
      <p:sp>
        <p:nvSpPr>
          <p:cNvPr id="40963" name="Notes Placeholder 2"/>
          <p:cNvSpPr>
            <a:spLocks noGrp="1"/>
          </p:cNvSpPr>
          <p:nvPr>
            <p:ph type="body" idx="1"/>
          </p:nvPr>
        </p:nvSpPr>
        <p:spPr>
          <a:noFill/>
          <a:ln/>
        </p:spPr>
        <p:txBody>
          <a:bodyPr/>
          <a:lstStyle/>
          <a:p>
            <a:endParaRPr lang="en-US" smtClean="0"/>
          </a:p>
        </p:txBody>
      </p:sp>
      <p:sp>
        <p:nvSpPr>
          <p:cNvPr id="40964" name="Date Placeholder 4"/>
          <p:cNvSpPr>
            <a:spLocks noGrp="1"/>
          </p:cNvSpPr>
          <p:nvPr>
            <p:ph type="dt" sz="quarter" idx="1"/>
          </p:nvPr>
        </p:nvSpPr>
        <p:spPr>
          <a:noFill/>
        </p:spPr>
        <p:txBody>
          <a:bodyPr/>
          <a:lstStyle/>
          <a:p>
            <a:r>
              <a:rPr lang="en-US" smtClean="0"/>
              <a:t>&lt;May,2009&gt;</a:t>
            </a:r>
          </a:p>
        </p:txBody>
      </p:sp>
      <p:sp>
        <p:nvSpPr>
          <p:cNvPr id="40965" name="Footer Placeholder 5"/>
          <p:cNvSpPr>
            <a:spLocks noGrp="1"/>
          </p:cNvSpPr>
          <p:nvPr>
            <p:ph type="ftr" sz="quarter" idx="4"/>
          </p:nvPr>
        </p:nvSpPr>
        <p:spPr>
          <a:noFill/>
        </p:spPr>
        <p:txBody>
          <a:bodyPr/>
          <a:lstStyle/>
          <a:p>
            <a:pPr lvl="4"/>
            <a:r>
              <a:rPr lang="en-US" smtClean="0"/>
              <a:t>&lt;author&gt;, &lt;company&gt;</a:t>
            </a:r>
          </a:p>
        </p:txBody>
      </p:sp>
      <p:sp>
        <p:nvSpPr>
          <p:cNvPr id="40966" name="Slide Number Placeholder 6"/>
          <p:cNvSpPr>
            <a:spLocks noGrp="1"/>
          </p:cNvSpPr>
          <p:nvPr>
            <p:ph type="sldNum" sz="quarter" idx="5"/>
          </p:nvPr>
        </p:nvSpPr>
        <p:spPr>
          <a:noFill/>
        </p:spPr>
        <p:txBody>
          <a:bodyPr/>
          <a:lstStyle/>
          <a:p>
            <a:r>
              <a:rPr lang="en-US" smtClean="0"/>
              <a:t>Page </a:t>
            </a:r>
            <a:fld id="{A69CDA5B-7076-4E96-97D4-D6FEFCBB054A}" type="slidenum">
              <a:rPr lang="en-US" smtClean="0"/>
              <a:pPr/>
              <a:t>1</a:t>
            </a:fld>
            <a:endParaRPr lang="en-US" smtClean="0"/>
          </a:p>
        </p:txBody>
      </p:sp>
      <p:sp>
        <p:nvSpPr>
          <p:cNvPr id="40967" name="Header Placeholder 7"/>
          <p:cNvSpPr>
            <a:spLocks noGrp="1"/>
          </p:cNvSpPr>
          <p:nvPr>
            <p:ph type="hdr" sz="quarter"/>
          </p:nvPr>
        </p:nvSpPr>
        <p:spPr>
          <a:noFill/>
        </p:spPr>
        <p:txBody>
          <a:bodyPr/>
          <a:lstStyle/>
          <a:p>
            <a:r>
              <a:rPr lang="en-US" smtClean="0"/>
              <a:t>doc.: IEEE 802.15-&lt;doc .....&gt;</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 .....&gt;</a:t>
            </a:r>
            <a:endParaRPr lang="en-US"/>
          </a:p>
        </p:txBody>
      </p:sp>
      <p:sp>
        <p:nvSpPr>
          <p:cNvPr id="5" name="Date Placeholder 4"/>
          <p:cNvSpPr>
            <a:spLocks noGrp="1"/>
          </p:cNvSpPr>
          <p:nvPr>
            <p:ph type="dt" idx="11"/>
          </p:nvPr>
        </p:nvSpPr>
        <p:spPr/>
        <p:txBody>
          <a:bodyPr/>
          <a:lstStyle/>
          <a:p>
            <a:pPr>
              <a:defRPr/>
            </a:pPr>
            <a:r>
              <a:rPr lang="en-US" smtClean="0"/>
              <a:t>&lt;May,2009&gt;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85349A1-12EE-41E0-81EE-1362EF9FB70F}"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 .....&gt;</a:t>
            </a:r>
            <a:endParaRPr lang="en-US"/>
          </a:p>
        </p:txBody>
      </p:sp>
      <p:sp>
        <p:nvSpPr>
          <p:cNvPr id="5" name="Date Placeholder 4"/>
          <p:cNvSpPr>
            <a:spLocks noGrp="1"/>
          </p:cNvSpPr>
          <p:nvPr>
            <p:ph type="dt" idx="11"/>
          </p:nvPr>
        </p:nvSpPr>
        <p:spPr/>
        <p:txBody>
          <a:bodyPr/>
          <a:lstStyle/>
          <a:p>
            <a:pPr>
              <a:defRPr/>
            </a:pPr>
            <a:r>
              <a:rPr lang="en-US" smtClean="0"/>
              <a:t>&lt;May,2009&gt;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85349A1-12EE-41E0-81EE-1362EF9FB70F}"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xfrm>
            <a:off x="1154113" y="701675"/>
            <a:ext cx="4625975" cy="3468688"/>
          </a:xfrm>
          <a:ln/>
        </p:spPr>
      </p:sp>
      <p:sp>
        <p:nvSpPr>
          <p:cNvPr id="55299" name="Notes Placeholder 2"/>
          <p:cNvSpPr>
            <a:spLocks noGrp="1"/>
          </p:cNvSpPr>
          <p:nvPr>
            <p:ph type="body" idx="1"/>
          </p:nvPr>
        </p:nvSpPr>
        <p:spPr>
          <a:noFill/>
          <a:ln/>
        </p:spPr>
        <p:txBody>
          <a:bodyPr/>
          <a:lstStyle/>
          <a:p>
            <a:endParaRPr lang="en-US" smtClean="0"/>
          </a:p>
        </p:txBody>
      </p:sp>
      <p:sp>
        <p:nvSpPr>
          <p:cNvPr id="55300" name="Date Placeholder 4"/>
          <p:cNvSpPr>
            <a:spLocks noGrp="1"/>
          </p:cNvSpPr>
          <p:nvPr>
            <p:ph type="dt" sz="quarter" idx="1"/>
          </p:nvPr>
        </p:nvSpPr>
        <p:spPr>
          <a:noFill/>
        </p:spPr>
        <p:txBody>
          <a:bodyPr/>
          <a:lstStyle/>
          <a:p>
            <a:r>
              <a:rPr lang="en-US" smtClean="0"/>
              <a:t>&lt;May,2009&gt;</a:t>
            </a:r>
          </a:p>
        </p:txBody>
      </p:sp>
      <p:sp>
        <p:nvSpPr>
          <p:cNvPr id="55301" name="Footer Placeholder 5"/>
          <p:cNvSpPr>
            <a:spLocks noGrp="1"/>
          </p:cNvSpPr>
          <p:nvPr>
            <p:ph type="ftr" sz="quarter" idx="4"/>
          </p:nvPr>
        </p:nvSpPr>
        <p:spPr>
          <a:noFill/>
        </p:spPr>
        <p:txBody>
          <a:bodyPr/>
          <a:lstStyle/>
          <a:p>
            <a:pPr lvl="4"/>
            <a:r>
              <a:rPr lang="en-US" smtClean="0"/>
              <a:t>&lt;author&gt;, &lt;company&gt;</a:t>
            </a:r>
          </a:p>
        </p:txBody>
      </p:sp>
      <p:sp>
        <p:nvSpPr>
          <p:cNvPr id="55302" name="Slide Number Placeholder 6"/>
          <p:cNvSpPr>
            <a:spLocks noGrp="1"/>
          </p:cNvSpPr>
          <p:nvPr>
            <p:ph type="sldNum" sz="quarter" idx="5"/>
          </p:nvPr>
        </p:nvSpPr>
        <p:spPr>
          <a:noFill/>
        </p:spPr>
        <p:txBody>
          <a:bodyPr/>
          <a:lstStyle/>
          <a:p>
            <a:r>
              <a:rPr lang="en-US" smtClean="0"/>
              <a:t>Page </a:t>
            </a:r>
            <a:fld id="{87C50686-848D-4AA6-B170-188D8A0A7264}" type="slidenum">
              <a:rPr lang="en-US" smtClean="0"/>
              <a:pPr/>
              <a:t>12</a:t>
            </a:fld>
            <a:endParaRPr lang="en-US" smtClean="0"/>
          </a:p>
        </p:txBody>
      </p:sp>
      <p:sp>
        <p:nvSpPr>
          <p:cNvPr id="55303" name="Header Placeholder 7"/>
          <p:cNvSpPr>
            <a:spLocks noGrp="1"/>
          </p:cNvSpPr>
          <p:nvPr>
            <p:ph type="hdr" sz="quarter"/>
          </p:nvPr>
        </p:nvSpPr>
        <p:spPr>
          <a:noFill/>
        </p:spPr>
        <p:txBody>
          <a:bodyPr/>
          <a:lstStyle/>
          <a:p>
            <a:r>
              <a:rPr lang="en-US" smtClean="0"/>
              <a:t>doc.: IEEE 802.15-&lt;doc .....&gt;</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xfrm>
            <a:off x="1154113" y="701675"/>
            <a:ext cx="4625975" cy="3468688"/>
          </a:xfrm>
          <a:ln/>
        </p:spPr>
      </p:sp>
      <p:sp>
        <p:nvSpPr>
          <p:cNvPr id="56323" name="Notes Placeholder 2"/>
          <p:cNvSpPr>
            <a:spLocks noGrp="1"/>
          </p:cNvSpPr>
          <p:nvPr>
            <p:ph type="body" idx="1"/>
          </p:nvPr>
        </p:nvSpPr>
        <p:spPr>
          <a:noFill/>
          <a:ln/>
        </p:spPr>
        <p:txBody>
          <a:bodyPr/>
          <a:lstStyle/>
          <a:p>
            <a:endParaRPr lang="en-US" smtClean="0"/>
          </a:p>
        </p:txBody>
      </p:sp>
      <p:sp>
        <p:nvSpPr>
          <p:cNvPr id="56324" name="Header Placeholder 3"/>
          <p:cNvSpPr>
            <a:spLocks noGrp="1"/>
          </p:cNvSpPr>
          <p:nvPr>
            <p:ph type="hdr" sz="quarter"/>
          </p:nvPr>
        </p:nvSpPr>
        <p:spPr>
          <a:noFill/>
        </p:spPr>
        <p:txBody>
          <a:bodyPr/>
          <a:lstStyle/>
          <a:p>
            <a:r>
              <a:rPr lang="en-US" smtClean="0"/>
              <a:t>doc.: IEEE 802.15-&lt;doc .....&gt;</a:t>
            </a:r>
          </a:p>
        </p:txBody>
      </p:sp>
      <p:sp>
        <p:nvSpPr>
          <p:cNvPr id="56325" name="Date Placeholder 4"/>
          <p:cNvSpPr>
            <a:spLocks noGrp="1"/>
          </p:cNvSpPr>
          <p:nvPr>
            <p:ph type="dt" sz="quarter" idx="1"/>
          </p:nvPr>
        </p:nvSpPr>
        <p:spPr>
          <a:noFill/>
        </p:spPr>
        <p:txBody>
          <a:bodyPr/>
          <a:lstStyle/>
          <a:p>
            <a:r>
              <a:rPr lang="en-US" smtClean="0"/>
              <a:t>&lt;May,2009&gt;</a:t>
            </a:r>
          </a:p>
        </p:txBody>
      </p:sp>
      <p:sp>
        <p:nvSpPr>
          <p:cNvPr id="56326" name="Footer Placeholder 5"/>
          <p:cNvSpPr>
            <a:spLocks noGrp="1"/>
          </p:cNvSpPr>
          <p:nvPr>
            <p:ph type="ftr" sz="quarter" idx="4"/>
          </p:nvPr>
        </p:nvSpPr>
        <p:spPr>
          <a:noFill/>
        </p:spPr>
        <p:txBody>
          <a:bodyPr/>
          <a:lstStyle/>
          <a:p>
            <a:pPr lvl="4"/>
            <a:r>
              <a:rPr lang="en-US" smtClean="0"/>
              <a:t>&lt;author&gt;, &lt;company&gt;</a:t>
            </a:r>
          </a:p>
        </p:txBody>
      </p:sp>
      <p:sp>
        <p:nvSpPr>
          <p:cNvPr id="56327" name="Slide Number Placeholder 6"/>
          <p:cNvSpPr>
            <a:spLocks noGrp="1"/>
          </p:cNvSpPr>
          <p:nvPr>
            <p:ph type="sldNum" sz="quarter" idx="5"/>
          </p:nvPr>
        </p:nvSpPr>
        <p:spPr>
          <a:noFill/>
        </p:spPr>
        <p:txBody>
          <a:bodyPr/>
          <a:lstStyle/>
          <a:p>
            <a:r>
              <a:rPr lang="en-US" smtClean="0"/>
              <a:t>Page </a:t>
            </a:r>
            <a:fld id="{3AD098D4-9363-4781-A9B3-17F38AEA63A3}"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xfrm>
            <a:off x="1154113" y="701675"/>
            <a:ext cx="4625975" cy="3468688"/>
          </a:xfrm>
          <a:ln/>
        </p:spPr>
      </p:sp>
      <p:sp>
        <p:nvSpPr>
          <p:cNvPr id="57347" name="Notes Placeholder 2"/>
          <p:cNvSpPr>
            <a:spLocks noGrp="1"/>
          </p:cNvSpPr>
          <p:nvPr>
            <p:ph type="body" idx="1"/>
          </p:nvPr>
        </p:nvSpPr>
        <p:spPr>
          <a:noFill/>
          <a:ln/>
        </p:spPr>
        <p:txBody>
          <a:bodyPr/>
          <a:lstStyle/>
          <a:p>
            <a:endParaRPr lang="en-US" smtClean="0"/>
          </a:p>
        </p:txBody>
      </p:sp>
      <p:sp>
        <p:nvSpPr>
          <p:cNvPr id="57348" name="Header Placeholder 3"/>
          <p:cNvSpPr>
            <a:spLocks noGrp="1"/>
          </p:cNvSpPr>
          <p:nvPr>
            <p:ph type="hdr" sz="quarter"/>
          </p:nvPr>
        </p:nvSpPr>
        <p:spPr>
          <a:noFill/>
        </p:spPr>
        <p:txBody>
          <a:bodyPr/>
          <a:lstStyle/>
          <a:p>
            <a:r>
              <a:rPr lang="en-US" smtClean="0"/>
              <a:t>doc.: IEEE 802.15-&lt;doc .....&gt;</a:t>
            </a:r>
          </a:p>
        </p:txBody>
      </p:sp>
      <p:sp>
        <p:nvSpPr>
          <p:cNvPr id="57349" name="Date Placeholder 4"/>
          <p:cNvSpPr>
            <a:spLocks noGrp="1"/>
          </p:cNvSpPr>
          <p:nvPr>
            <p:ph type="dt" sz="quarter" idx="1"/>
          </p:nvPr>
        </p:nvSpPr>
        <p:spPr>
          <a:noFill/>
        </p:spPr>
        <p:txBody>
          <a:bodyPr/>
          <a:lstStyle/>
          <a:p>
            <a:r>
              <a:rPr lang="en-US" smtClean="0"/>
              <a:t>&lt;May,2009&gt;</a:t>
            </a:r>
          </a:p>
        </p:txBody>
      </p:sp>
      <p:sp>
        <p:nvSpPr>
          <p:cNvPr id="57350" name="Footer Placeholder 5"/>
          <p:cNvSpPr>
            <a:spLocks noGrp="1"/>
          </p:cNvSpPr>
          <p:nvPr>
            <p:ph type="ftr" sz="quarter" idx="4"/>
          </p:nvPr>
        </p:nvSpPr>
        <p:spPr>
          <a:noFill/>
        </p:spPr>
        <p:txBody>
          <a:bodyPr/>
          <a:lstStyle/>
          <a:p>
            <a:pPr lvl="4"/>
            <a:r>
              <a:rPr lang="en-US" smtClean="0"/>
              <a:t>&lt;author&gt;, &lt;company&gt;</a:t>
            </a:r>
          </a:p>
        </p:txBody>
      </p:sp>
      <p:sp>
        <p:nvSpPr>
          <p:cNvPr id="57351" name="Slide Number Placeholder 6"/>
          <p:cNvSpPr>
            <a:spLocks noGrp="1"/>
          </p:cNvSpPr>
          <p:nvPr>
            <p:ph type="sldNum" sz="quarter" idx="5"/>
          </p:nvPr>
        </p:nvSpPr>
        <p:spPr>
          <a:noFill/>
        </p:spPr>
        <p:txBody>
          <a:bodyPr/>
          <a:lstStyle/>
          <a:p>
            <a:r>
              <a:rPr lang="en-US" smtClean="0"/>
              <a:t>Page </a:t>
            </a:r>
            <a:fld id="{1F0272D1-8EE8-4535-BD02-BE14BA2FA1A7}" type="slidenum">
              <a:rPr lang="en-US" smtClean="0"/>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xfrm>
            <a:off x="1154113" y="701675"/>
            <a:ext cx="4625975" cy="3468688"/>
          </a:xfrm>
          <a:ln/>
        </p:spPr>
      </p:sp>
      <p:sp>
        <p:nvSpPr>
          <p:cNvPr id="58371" name="Notes Placeholder 2"/>
          <p:cNvSpPr>
            <a:spLocks noGrp="1"/>
          </p:cNvSpPr>
          <p:nvPr>
            <p:ph type="body" idx="1"/>
          </p:nvPr>
        </p:nvSpPr>
        <p:spPr>
          <a:noFill/>
          <a:ln/>
        </p:spPr>
        <p:txBody>
          <a:bodyPr/>
          <a:lstStyle/>
          <a:p>
            <a:endParaRPr lang="en-US" smtClean="0"/>
          </a:p>
        </p:txBody>
      </p:sp>
      <p:sp>
        <p:nvSpPr>
          <p:cNvPr id="58372" name="Header Placeholder 3"/>
          <p:cNvSpPr>
            <a:spLocks noGrp="1"/>
          </p:cNvSpPr>
          <p:nvPr>
            <p:ph type="hdr" sz="quarter"/>
          </p:nvPr>
        </p:nvSpPr>
        <p:spPr>
          <a:noFill/>
        </p:spPr>
        <p:txBody>
          <a:bodyPr/>
          <a:lstStyle/>
          <a:p>
            <a:r>
              <a:rPr lang="en-US" smtClean="0"/>
              <a:t>doc.: IEEE 802.15-&lt;doc .....&gt;</a:t>
            </a:r>
          </a:p>
        </p:txBody>
      </p:sp>
      <p:sp>
        <p:nvSpPr>
          <p:cNvPr id="58373" name="Date Placeholder 4"/>
          <p:cNvSpPr>
            <a:spLocks noGrp="1"/>
          </p:cNvSpPr>
          <p:nvPr>
            <p:ph type="dt" sz="quarter" idx="1"/>
          </p:nvPr>
        </p:nvSpPr>
        <p:spPr>
          <a:noFill/>
        </p:spPr>
        <p:txBody>
          <a:bodyPr/>
          <a:lstStyle/>
          <a:p>
            <a:r>
              <a:rPr lang="en-US" smtClean="0"/>
              <a:t>&lt;May,2009&gt;</a:t>
            </a:r>
          </a:p>
        </p:txBody>
      </p:sp>
      <p:sp>
        <p:nvSpPr>
          <p:cNvPr id="58374" name="Footer Placeholder 5"/>
          <p:cNvSpPr>
            <a:spLocks noGrp="1"/>
          </p:cNvSpPr>
          <p:nvPr>
            <p:ph type="ftr" sz="quarter" idx="4"/>
          </p:nvPr>
        </p:nvSpPr>
        <p:spPr>
          <a:noFill/>
        </p:spPr>
        <p:txBody>
          <a:bodyPr/>
          <a:lstStyle/>
          <a:p>
            <a:pPr lvl="4"/>
            <a:r>
              <a:rPr lang="en-US" smtClean="0"/>
              <a:t>&lt;author&gt;, &lt;company&gt;</a:t>
            </a:r>
          </a:p>
        </p:txBody>
      </p:sp>
      <p:sp>
        <p:nvSpPr>
          <p:cNvPr id="58375" name="Slide Number Placeholder 6"/>
          <p:cNvSpPr>
            <a:spLocks noGrp="1"/>
          </p:cNvSpPr>
          <p:nvPr>
            <p:ph type="sldNum" sz="quarter" idx="5"/>
          </p:nvPr>
        </p:nvSpPr>
        <p:spPr>
          <a:noFill/>
        </p:spPr>
        <p:txBody>
          <a:bodyPr/>
          <a:lstStyle/>
          <a:p>
            <a:r>
              <a:rPr lang="en-US" smtClean="0"/>
              <a:t>Page </a:t>
            </a:r>
            <a:fld id="{041656FB-F965-4E70-9797-60E64FEC1F06}" type="slidenum">
              <a:rPr lang="en-US" smtClean="0"/>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 .....&gt;</a:t>
            </a:r>
            <a:endParaRPr lang="en-US"/>
          </a:p>
        </p:txBody>
      </p:sp>
      <p:sp>
        <p:nvSpPr>
          <p:cNvPr id="5" name="Date Placeholder 4"/>
          <p:cNvSpPr>
            <a:spLocks noGrp="1"/>
          </p:cNvSpPr>
          <p:nvPr>
            <p:ph type="dt" idx="11"/>
          </p:nvPr>
        </p:nvSpPr>
        <p:spPr/>
        <p:txBody>
          <a:bodyPr/>
          <a:lstStyle/>
          <a:p>
            <a:pPr>
              <a:defRPr/>
            </a:pPr>
            <a:r>
              <a:rPr lang="en-US" smtClean="0"/>
              <a:t>&lt;May,2009&gt;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85349A1-12EE-41E0-81EE-1362EF9FB70F}"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 .....&gt;</a:t>
            </a:r>
            <a:endParaRPr lang="en-US"/>
          </a:p>
        </p:txBody>
      </p:sp>
      <p:sp>
        <p:nvSpPr>
          <p:cNvPr id="5" name="Date Placeholder 4"/>
          <p:cNvSpPr>
            <a:spLocks noGrp="1"/>
          </p:cNvSpPr>
          <p:nvPr>
            <p:ph type="dt" idx="11"/>
          </p:nvPr>
        </p:nvSpPr>
        <p:spPr/>
        <p:txBody>
          <a:bodyPr/>
          <a:lstStyle/>
          <a:p>
            <a:pPr>
              <a:defRPr/>
            </a:pPr>
            <a:r>
              <a:rPr lang="en-US" smtClean="0"/>
              <a:t>&lt;May,2009&gt;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85349A1-12EE-41E0-81EE-1362EF9FB70F}"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 .....&gt;</a:t>
            </a:r>
            <a:endParaRPr lang="en-US"/>
          </a:p>
        </p:txBody>
      </p:sp>
      <p:sp>
        <p:nvSpPr>
          <p:cNvPr id="5" name="Date Placeholder 4"/>
          <p:cNvSpPr>
            <a:spLocks noGrp="1"/>
          </p:cNvSpPr>
          <p:nvPr>
            <p:ph type="dt" idx="11"/>
          </p:nvPr>
        </p:nvSpPr>
        <p:spPr/>
        <p:txBody>
          <a:bodyPr/>
          <a:lstStyle/>
          <a:p>
            <a:pPr>
              <a:defRPr/>
            </a:pPr>
            <a:r>
              <a:rPr lang="en-US" smtClean="0"/>
              <a:t>&lt;May,2009&gt;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85349A1-12EE-41E0-81EE-1362EF9FB70F}" type="slidenum">
              <a:rPr lang="en-US" smtClean="0"/>
              <a:pPr>
                <a:defRPr/>
              </a:pPr>
              <a:t>18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 .....&gt;</a:t>
            </a:r>
            <a:endParaRPr lang="en-US"/>
          </a:p>
        </p:txBody>
      </p:sp>
      <p:sp>
        <p:nvSpPr>
          <p:cNvPr id="5" name="Date Placeholder 4"/>
          <p:cNvSpPr>
            <a:spLocks noGrp="1"/>
          </p:cNvSpPr>
          <p:nvPr>
            <p:ph type="dt" idx="11"/>
          </p:nvPr>
        </p:nvSpPr>
        <p:spPr/>
        <p:txBody>
          <a:bodyPr/>
          <a:lstStyle/>
          <a:p>
            <a:pPr>
              <a:defRPr/>
            </a:pPr>
            <a:r>
              <a:rPr lang="en-US" smtClean="0"/>
              <a:t>&lt;May,2009&gt;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85349A1-12EE-41E0-81EE-1362EF9FB70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xfrm>
            <a:off x="1154113" y="701675"/>
            <a:ext cx="4625975" cy="3468688"/>
          </a:xfrm>
          <a:ln/>
        </p:spPr>
      </p:sp>
      <p:sp>
        <p:nvSpPr>
          <p:cNvPr id="41987" name="Notes Placeholder 2"/>
          <p:cNvSpPr>
            <a:spLocks noGrp="1"/>
          </p:cNvSpPr>
          <p:nvPr>
            <p:ph type="body" idx="1"/>
          </p:nvPr>
        </p:nvSpPr>
        <p:spPr>
          <a:noFill/>
          <a:ln/>
        </p:spPr>
        <p:txBody>
          <a:bodyPr/>
          <a:lstStyle/>
          <a:p>
            <a:endParaRPr lang="en-US" smtClean="0"/>
          </a:p>
        </p:txBody>
      </p:sp>
      <p:sp>
        <p:nvSpPr>
          <p:cNvPr id="41988" name="Header Placeholder 3"/>
          <p:cNvSpPr>
            <a:spLocks noGrp="1"/>
          </p:cNvSpPr>
          <p:nvPr>
            <p:ph type="hdr" sz="quarter"/>
          </p:nvPr>
        </p:nvSpPr>
        <p:spPr>
          <a:noFill/>
        </p:spPr>
        <p:txBody>
          <a:bodyPr/>
          <a:lstStyle/>
          <a:p>
            <a:r>
              <a:rPr lang="en-US" smtClean="0"/>
              <a:t>doc.: IEEE 802.15-&lt;doc .....&gt;</a:t>
            </a:r>
          </a:p>
        </p:txBody>
      </p:sp>
      <p:sp>
        <p:nvSpPr>
          <p:cNvPr id="41989" name="Date Placeholder 4"/>
          <p:cNvSpPr>
            <a:spLocks noGrp="1"/>
          </p:cNvSpPr>
          <p:nvPr>
            <p:ph type="dt" sz="quarter" idx="1"/>
          </p:nvPr>
        </p:nvSpPr>
        <p:spPr>
          <a:noFill/>
        </p:spPr>
        <p:txBody>
          <a:bodyPr/>
          <a:lstStyle/>
          <a:p>
            <a:r>
              <a:rPr lang="en-US" smtClean="0"/>
              <a:t>&lt;May,2009&gt;</a:t>
            </a:r>
          </a:p>
        </p:txBody>
      </p:sp>
      <p:sp>
        <p:nvSpPr>
          <p:cNvPr id="41990" name="Footer Placeholder 5"/>
          <p:cNvSpPr>
            <a:spLocks noGrp="1"/>
          </p:cNvSpPr>
          <p:nvPr>
            <p:ph type="ftr" sz="quarter" idx="4"/>
          </p:nvPr>
        </p:nvSpPr>
        <p:spPr>
          <a:noFill/>
        </p:spPr>
        <p:txBody>
          <a:bodyPr/>
          <a:lstStyle/>
          <a:p>
            <a:pPr lvl="4"/>
            <a:r>
              <a:rPr lang="en-US" smtClean="0"/>
              <a:t>&lt;author&gt;, &lt;company&gt;</a:t>
            </a:r>
          </a:p>
        </p:txBody>
      </p:sp>
      <p:sp>
        <p:nvSpPr>
          <p:cNvPr id="41991" name="Slide Number Placeholder 6"/>
          <p:cNvSpPr>
            <a:spLocks noGrp="1"/>
          </p:cNvSpPr>
          <p:nvPr>
            <p:ph type="sldNum" sz="quarter" idx="5"/>
          </p:nvPr>
        </p:nvSpPr>
        <p:spPr>
          <a:noFill/>
        </p:spPr>
        <p:txBody>
          <a:bodyPr/>
          <a:lstStyle/>
          <a:p>
            <a:r>
              <a:rPr lang="en-US" smtClean="0"/>
              <a:t>Page </a:t>
            </a:r>
            <a:fld id="{806D16AC-762C-4472-958D-1C463CDABA44}"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xfrm>
            <a:off x="1154113" y="701675"/>
            <a:ext cx="4625975" cy="3468688"/>
          </a:xfrm>
          <a:ln/>
        </p:spPr>
      </p:sp>
      <p:sp>
        <p:nvSpPr>
          <p:cNvPr id="43011" name="Notes Placeholder 2"/>
          <p:cNvSpPr>
            <a:spLocks noGrp="1"/>
          </p:cNvSpPr>
          <p:nvPr>
            <p:ph type="body" idx="1"/>
          </p:nvPr>
        </p:nvSpPr>
        <p:spPr>
          <a:noFill/>
          <a:ln/>
        </p:spPr>
        <p:txBody>
          <a:bodyPr/>
          <a:lstStyle/>
          <a:p>
            <a:endParaRPr lang="en-US" smtClean="0"/>
          </a:p>
        </p:txBody>
      </p:sp>
      <p:sp>
        <p:nvSpPr>
          <p:cNvPr id="43012" name="Header Placeholder 3"/>
          <p:cNvSpPr>
            <a:spLocks noGrp="1"/>
          </p:cNvSpPr>
          <p:nvPr>
            <p:ph type="hdr" sz="quarter"/>
          </p:nvPr>
        </p:nvSpPr>
        <p:spPr>
          <a:noFill/>
        </p:spPr>
        <p:txBody>
          <a:bodyPr/>
          <a:lstStyle/>
          <a:p>
            <a:r>
              <a:rPr lang="en-US" smtClean="0"/>
              <a:t>doc.: IEEE 802.15-&lt;doc .....&gt;</a:t>
            </a:r>
          </a:p>
        </p:txBody>
      </p:sp>
      <p:sp>
        <p:nvSpPr>
          <p:cNvPr id="43013" name="Date Placeholder 4"/>
          <p:cNvSpPr>
            <a:spLocks noGrp="1"/>
          </p:cNvSpPr>
          <p:nvPr>
            <p:ph type="dt" sz="quarter" idx="1"/>
          </p:nvPr>
        </p:nvSpPr>
        <p:spPr>
          <a:noFill/>
        </p:spPr>
        <p:txBody>
          <a:bodyPr/>
          <a:lstStyle/>
          <a:p>
            <a:r>
              <a:rPr lang="en-US" smtClean="0"/>
              <a:t>&lt;May,2009&gt;</a:t>
            </a:r>
          </a:p>
        </p:txBody>
      </p:sp>
      <p:sp>
        <p:nvSpPr>
          <p:cNvPr id="43014" name="Footer Placeholder 5"/>
          <p:cNvSpPr>
            <a:spLocks noGrp="1"/>
          </p:cNvSpPr>
          <p:nvPr>
            <p:ph type="ftr" sz="quarter" idx="4"/>
          </p:nvPr>
        </p:nvSpPr>
        <p:spPr>
          <a:noFill/>
        </p:spPr>
        <p:txBody>
          <a:bodyPr/>
          <a:lstStyle/>
          <a:p>
            <a:pPr lvl="4"/>
            <a:r>
              <a:rPr lang="en-US" smtClean="0"/>
              <a:t>&lt;author&gt;, &lt;company&gt;</a:t>
            </a:r>
          </a:p>
        </p:txBody>
      </p:sp>
      <p:sp>
        <p:nvSpPr>
          <p:cNvPr id="43015" name="Slide Number Placeholder 6"/>
          <p:cNvSpPr>
            <a:spLocks noGrp="1"/>
          </p:cNvSpPr>
          <p:nvPr>
            <p:ph type="sldNum" sz="quarter" idx="5"/>
          </p:nvPr>
        </p:nvSpPr>
        <p:spPr>
          <a:noFill/>
        </p:spPr>
        <p:txBody>
          <a:bodyPr/>
          <a:lstStyle/>
          <a:p>
            <a:r>
              <a:rPr lang="en-US" smtClean="0"/>
              <a:t>Page </a:t>
            </a:r>
            <a:fld id="{CCEBAD34-681F-4C42-B705-181D5FE93A1E}"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p:spPr>
        <p:txBody>
          <a:bodyPr/>
          <a:lstStyle/>
          <a:p>
            <a:endParaRPr lang="en-US" smtClean="0"/>
          </a:p>
        </p:txBody>
      </p:sp>
      <p:sp>
        <p:nvSpPr>
          <p:cNvPr id="45060" name="Date Placeholder 4"/>
          <p:cNvSpPr>
            <a:spLocks noGrp="1"/>
          </p:cNvSpPr>
          <p:nvPr>
            <p:ph type="dt" sz="quarter" idx="1"/>
          </p:nvPr>
        </p:nvSpPr>
        <p:spPr>
          <a:noFill/>
        </p:spPr>
        <p:txBody>
          <a:bodyPr/>
          <a:lstStyle/>
          <a:p>
            <a:r>
              <a:rPr lang="en-US" smtClean="0"/>
              <a:t>&lt;May,2009&gt;</a:t>
            </a:r>
          </a:p>
        </p:txBody>
      </p:sp>
      <p:sp>
        <p:nvSpPr>
          <p:cNvPr id="45061" name="Footer Placeholder 5"/>
          <p:cNvSpPr>
            <a:spLocks noGrp="1"/>
          </p:cNvSpPr>
          <p:nvPr>
            <p:ph type="ftr" sz="quarter" idx="4"/>
          </p:nvPr>
        </p:nvSpPr>
        <p:spPr>
          <a:noFill/>
        </p:spPr>
        <p:txBody>
          <a:bodyPr/>
          <a:lstStyle/>
          <a:p>
            <a:pPr lvl="4"/>
            <a:r>
              <a:rPr lang="en-US" smtClean="0"/>
              <a:t>&lt;author&gt;, &lt;company&gt;</a:t>
            </a:r>
          </a:p>
        </p:txBody>
      </p:sp>
      <p:sp>
        <p:nvSpPr>
          <p:cNvPr id="45062" name="Slide Number Placeholder 6"/>
          <p:cNvSpPr>
            <a:spLocks noGrp="1"/>
          </p:cNvSpPr>
          <p:nvPr>
            <p:ph type="sldNum" sz="quarter" idx="5"/>
          </p:nvPr>
        </p:nvSpPr>
        <p:spPr>
          <a:noFill/>
        </p:spPr>
        <p:txBody>
          <a:bodyPr/>
          <a:lstStyle/>
          <a:p>
            <a:r>
              <a:rPr lang="en-US" smtClean="0"/>
              <a:t>Page </a:t>
            </a:r>
            <a:fld id="{24E69057-8542-40EE-8AF1-8710561ACD56}" type="slidenum">
              <a:rPr lang="en-US" smtClean="0"/>
              <a:pPr/>
              <a:t>5</a:t>
            </a:fld>
            <a:endParaRPr lang="en-US" smtClean="0"/>
          </a:p>
        </p:txBody>
      </p:sp>
      <p:sp>
        <p:nvSpPr>
          <p:cNvPr id="45063" name="Header Placeholder 7"/>
          <p:cNvSpPr>
            <a:spLocks noGrp="1"/>
          </p:cNvSpPr>
          <p:nvPr>
            <p:ph type="hdr" sz="quarter"/>
          </p:nvPr>
        </p:nvSpPr>
        <p:spPr>
          <a:noFill/>
        </p:spPr>
        <p:txBody>
          <a:bodyPr/>
          <a:lstStyle/>
          <a:p>
            <a:r>
              <a:rPr lang="en-US" smtClean="0"/>
              <a:t>doc.: IEEE 802.15-&lt;doc .....&gt;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xfrm>
            <a:off x="1154113" y="701675"/>
            <a:ext cx="4625975" cy="3468688"/>
          </a:xfrm>
          <a:ln/>
        </p:spPr>
      </p:sp>
      <p:sp>
        <p:nvSpPr>
          <p:cNvPr id="46083" name="Notes Placeholder 2"/>
          <p:cNvSpPr>
            <a:spLocks noGrp="1"/>
          </p:cNvSpPr>
          <p:nvPr>
            <p:ph type="body" idx="1"/>
          </p:nvPr>
        </p:nvSpPr>
        <p:spPr>
          <a:noFill/>
          <a:ln/>
        </p:spPr>
        <p:txBody>
          <a:bodyPr/>
          <a:lstStyle/>
          <a:p>
            <a:endParaRPr lang="en-US" smtClean="0"/>
          </a:p>
        </p:txBody>
      </p:sp>
      <p:sp>
        <p:nvSpPr>
          <p:cNvPr id="46084" name="Date Placeholder 4"/>
          <p:cNvSpPr>
            <a:spLocks noGrp="1"/>
          </p:cNvSpPr>
          <p:nvPr>
            <p:ph type="dt" sz="quarter" idx="1"/>
          </p:nvPr>
        </p:nvSpPr>
        <p:spPr>
          <a:noFill/>
        </p:spPr>
        <p:txBody>
          <a:bodyPr/>
          <a:lstStyle/>
          <a:p>
            <a:r>
              <a:rPr lang="en-US" smtClean="0"/>
              <a:t>&lt;May,2009&gt;</a:t>
            </a:r>
          </a:p>
        </p:txBody>
      </p:sp>
      <p:sp>
        <p:nvSpPr>
          <p:cNvPr id="46085" name="Footer Placeholder 5"/>
          <p:cNvSpPr>
            <a:spLocks noGrp="1"/>
          </p:cNvSpPr>
          <p:nvPr>
            <p:ph type="ftr" sz="quarter" idx="4"/>
          </p:nvPr>
        </p:nvSpPr>
        <p:spPr>
          <a:noFill/>
        </p:spPr>
        <p:txBody>
          <a:bodyPr/>
          <a:lstStyle/>
          <a:p>
            <a:pPr lvl="4"/>
            <a:r>
              <a:rPr lang="en-US" smtClean="0"/>
              <a:t>&lt;author&gt;, &lt;company&gt;</a:t>
            </a:r>
          </a:p>
        </p:txBody>
      </p:sp>
      <p:sp>
        <p:nvSpPr>
          <p:cNvPr id="46086" name="Slide Number Placeholder 6"/>
          <p:cNvSpPr>
            <a:spLocks noGrp="1"/>
          </p:cNvSpPr>
          <p:nvPr>
            <p:ph type="sldNum" sz="quarter" idx="5"/>
          </p:nvPr>
        </p:nvSpPr>
        <p:spPr>
          <a:noFill/>
        </p:spPr>
        <p:txBody>
          <a:bodyPr/>
          <a:lstStyle/>
          <a:p>
            <a:r>
              <a:rPr lang="en-US" smtClean="0"/>
              <a:t>Page </a:t>
            </a:r>
            <a:fld id="{47B9EBE1-47A4-4761-9274-6DC6120486F7}" type="slidenum">
              <a:rPr lang="en-US" smtClean="0"/>
              <a:pPr/>
              <a:t>6</a:t>
            </a:fld>
            <a:endParaRPr lang="en-US" smtClean="0"/>
          </a:p>
        </p:txBody>
      </p:sp>
      <p:sp>
        <p:nvSpPr>
          <p:cNvPr id="46087" name="Header Placeholder 7"/>
          <p:cNvSpPr>
            <a:spLocks noGrp="1"/>
          </p:cNvSpPr>
          <p:nvPr>
            <p:ph type="hdr" sz="quarter"/>
          </p:nvPr>
        </p:nvSpPr>
        <p:spPr>
          <a:noFill/>
        </p:spPr>
        <p:txBody>
          <a:bodyPr/>
          <a:lstStyle/>
          <a:p>
            <a:r>
              <a:rPr lang="en-US" smtClean="0"/>
              <a:t>doc.: IEEE 802.15-&lt;doc .....&gt;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1154113" y="701675"/>
            <a:ext cx="4625975" cy="3468688"/>
          </a:xfrm>
          <a:ln/>
        </p:spPr>
      </p:sp>
      <p:sp>
        <p:nvSpPr>
          <p:cNvPr id="54275" name="Notes Placeholder 2"/>
          <p:cNvSpPr>
            <a:spLocks noGrp="1"/>
          </p:cNvSpPr>
          <p:nvPr>
            <p:ph type="body" idx="1"/>
          </p:nvPr>
        </p:nvSpPr>
        <p:spPr>
          <a:noFill/>
          <a:ln/>
        </p:spPr>
        <p:txBody>
          <a:bodyPr/>
          <a:lstStyle/>
          <a:p>
            <a:endParaRPr lang="en-US" smtClean="0"/>
          </a:p>
        </p:txBody>
      </p:sp>
      <p:sp>
        <p:nvSpPr>
          <p:cNvPr id="54276" name="Header Placeholder 3"/>
          <p:cNvSpPr>
            <a:spLocks noGrp="1"/>
          </p:cNvSpPr>
          <p:nvPr>
            <p:ph type="hdr" sz="quarter"/>
          </p:nvPr>
        </p:nvSpPr>
        <p:spPr>
          <a:noFill/>
        </p:spPr>
        <p:txBody>
          <a:bodyPr/>
          <a:lstStyle/>
          <a:p>
            <a:r>
              <a:rPr lang="en-US" smtClean="0"/>
              <a:t>doc.: IEEE 802.15-&lt;doc .....&gt;</a:t>
            </a:r>
          </a:p>
        </p:txBody>
      </p:sp>
      <p:sp>
        <p:nvSpPr>
          <p:cNvPr id="54277" name="Date Placeholder 4"/>
          <p:cNvSpPr>
            <a:spLocks noGrp="1"/>
          </p:cNvSpPr>
          <p:nvPr>
            <p:ph type="dt" sz="quarter" idx="1"/>
          </p:nvPr>
        </p:nvSpPr>
        <p:spPr>
          <a:noFill/>
        </p:spPr>
        <p:txBody>
          <a:bodyPr/>
          <a:lstStyle/>
          <a:p>
            <a:r>
              <a:rPr lang="en-US" smtClean="0"/>
              <a:t>&lt;May,2009&gt;</a:t>
            </a:r>
          </a:p>
        </p:txBody>
      </p:sp>
      <p:sp>
        <p:nvSpPr>
          <p:cNvPr id="54278" name="Footer Placeholder 5"/>
          <p:cNvSpPr>
            <a:spLocks noGrp="1"/>
          </p:cNvSpPr>
          <p:nvPr>
            <p:ph type="ftr" sz="quarter" idx="4"/>
          </p:nvPr>
        </p:nvSpPr>
        <p:spPr>
          <a:noFill/>
        </p:spPr>
        <p:txBody>
          <a:bodyPr/>
          <a:lstStyle/>
          <a:p>
            <a:pPr lvl="4"/>
            <a:r>
              <a:rPr lang="en-US" smtClean="0"/>
              <a:t>&lt;author&gt;, &lt;company&gt;</a:t>
            </a:r>
          </a:p>
        </p:txBody>
      </p:sp>
      <p:sp>
        <p:nvSpPr>
          <p:cNvPr id="54279" name="Slide Number Placeholder 6"/>
          <p:cNvSpPr>
            <a:spLocks noGrp="1"/>
          </p:cNvSpPr>
          <p:nvPr>
            <p:ph type="sldNum" sz="quarter" idx="5"/>
          </p:nvPr>
        </p:nvSpPr>
        <p:spPr>
          <a:noFill/>
        </p:spPr>
        <p:txBody>
          <a:bodyPr/>
          <a:lstStyle/>
          <a:p>
            <a:r>
              <a:rPr lang="en-US" smtClean="0"/>
              <a:t>Page </a:t>
            </a:r>
            <a:fld id="{A06E9B87-9207-4CFC-B17D-242CACD395CD}"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 .....&gt;</a:t>
            </a:r>
            <a:endParaRPr lang="en-US"/>
          </a:p>
        </p:txBody>
      </p:sp>
      <p:sp>
        <p:nvSpPr>
          <p:cNvPr id="5" name="Date Placeholder 4"/>
          <p:cNvSpPr>
            <a:spLocks noGrp="1"/>
          </p:cNvSpPr>
          <p:nvPr>
            <p:ph type="dt" idx="11"/>
          </p:nvPr>
        </p:nvSpPr>
        <p:spPr/>
        <p:txBody>
          <a:bodyPr/>
          <a:lstStyle/>
          <a:p>
            <a:pPr>
              <a:defRPr/>
            </a:pPr>
            <a:r>
              <a:rPr lang="en-US" smtClean="0"/>
              <a:t>&lt;May,2009&gt;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85349A1-12EE-41E0-81EE-1362EF9FB70F}"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 .....&gt;</a:t>
            </a:r>
            <a:endParaRPr lang="en-US"/>
          </a:p>
        </p:txBody>
      </p:sp>
      <p:sp>
        <p:nvSpPr>
          <p:cNvPr id="5" name="Date Placeholder 4"/>
          <p:cNvSpPr>
            <a:spLocks noGrp="1"/>
          </p:cNvSpPr>
          <p:nvPr>
            <p:ph type="dt" idx="11"/>
          </p:nvPr>
        </p:nvSpPr>
        <p:spPr/>
        <p:txBody>
          <a:bodyPr/>
          <a:lstStyle/>
          <a:p>
            <a:pPr>
              <a:defRPr/>
            </a:pPr>
            <a:r>
              <a:rPr lang="en-US" smtClean="0"/>
              <a:t>&lt;May,2009&gt;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85349A1-12EE-41E0-81EE-1362EF9FB70F}"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&lt;July 2009&gt;</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&lt;Buffington&gt;, &lt;Itron&gt;, &lt;Mason&gt;, &lt;Elster&gt;</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AD8B5588-D892-4247-AA25-E947F637606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&lt;July 2009&gt;</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&lt;Buffington&gt;, &lt;Itron&gt;, &lt;Mason&gt;, &lt;Elster&gt;</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81766D9-511D-4B57-9620-DA831D79C3F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&lt;July 2009&gt;</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&lt;Buffington&gt;, &lt;Itron&gt;, &lt;Mason&gt;, &lt;Elster&gt;</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682AC9A7-183A-40A8-ACD3-F949CBCEDDC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&lt;July 2009&gt;</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&lt;Buffington&gt;, &lt;Itron&gt;, &lt;Mason&gt;, &lt;Elster&gt;</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77BFCFFA-1701-45D5-9790-9577903CD23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&lt;July 2009&gt;</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&lt;Buffington&gt;, &lt;Itron&gt;, &lt;Mason&gt;, &lt;Elster&gt;</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7912A6C4-449C-4914-996C-0D0412943ED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&lt;July 2009&gt;</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&lt;Buffington&gt;, &lt;Itron&gt;, &lt;Mason&gt;, &lt;Elster&gt;</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AA104B4-6178-41E5-A551-EE84112341D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&lt;July 2009&gt;</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&lt;Buffington&gt;, &lt;Itron&gt;, &lt;Mason&gt;, &lt;Elster&gt;</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CEE66BF5-906D-499D-AD1D-9775CD7F1BF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&lt;July 2009&gt;</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&lt;Buffington&gt;, &lt;Itron&gt;, &lt;Mason&gt;, &lt;Elster&gt;</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5AFDA355-0E72-46DD-8440-AC0ABA9F80F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&lt;July 2009&gt;</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&lt;Buffington&gt;, &lt;Itron&gt;, &lt;Mason&gt;, &lt;Elster&gt;</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A447FED5-1D14-4A08-802C-A3880F0C15E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&lt;July 2009&gt;</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&lt;Buffington&gt;, &lt;Itron&gt;, &lt;Mason&gt;, &lt;Elster&gt;</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5E32255E-8028-4B8D-A8C3-A241537151F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&lt;July 2009&gt;</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&lt;Buffington&gt;, &lt;Itron&gt;, &lt;Mason&gt;, &lt;Elster&gt;</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FE135DD-3DCA-484C-B5D0-7E254203329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dirty="0" smtClean="0"/>
            </a:lvl1pPr>
          </a:lstStyle>
          <a:p>
            <a:pPr>
              <a:defRPr/>
            </a:pPr>
            <a:r>
              <a:rPr lang="en-US" smtClean="0"/>
              <a:t>&lt;July 2009&gt;</a:t>
            </a:r>
            <a:endParaRPr lang="en-US"/>
          </a:p>
        </p:txBody>
      </p:sp>
      <p:sp>
        <p:nvSpPr>
          <p:cNvPr id="1029" name="Rectangle 5"/>
          <p:cNvSpPr>
            <a:spLocks noGrp="1" noChangeArrowheads="1"/>
          </p:cNvSpPr>
          <p:nvPr>
            <p:ph type="ftr" sz="quarter" idx="3"/>
          </p:nvPr>
        </p:nvSpPr>
        <p:spPr bwMode="auto">
          <a:xfrm>
            <a:off x="5181600" y="6475413"/>
            <a:ext cx="34290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smtClean="0"/>
              <a:t>&lt;Buffington&gt;, &lt;Itron&gt;, &lt;Mason&gt;, &lt;Elster&gt;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6DADBF20-138F-4F61-89FC-E90EE32E72DA}" type="slidenum">
              <a:rPr lang="en-US"/>
              <a:pPr>
                <a:defRPr/>
              </a:pPr>
              <a:t>‹#›</a:t>
            </a:fld>
            <a:endParaRPr lang="en-US"/>
          </a:p>
        </p:txBody>
      </p:sp>
      <p:sp>
        <p:nvSpPr>
          <p:cNvPr id="1031" name="Rectangle 7"/>
          <p:cNvSpPr>
            <a:spLocks noChangeArrowheads="1"/>
          </p:cNvSpPr>
          <p:nvPr/>
        </p:nvSpPr>
        <p:spPr bwMode="auto">
          <a:xfrm>
            <a:off x="3048000" y="396875"/>
            <a:ext cx="5410200" cy="215900"/>
          </a:xfrm>
          <a:prstGeom prst="rect">
            <a:avLst/>
          </a:prstGeom>
          <a:noFill/>
          <a:ln w="9525">
            <a:noFill/>
            <a:miter lim="800000"/>
            <a:headEnd/>
            <a:tailEnd/>
          </a:ln>
          <a:effectLst/>
        </p:spPr>
        <p:txBody>
          <a:bodyPr lIns="0" tIns="0" rIns="0" bIns="0" anchor="b">
            <a:spAutoFit/>
          </a:bodyPr>
          <a:lstStyle/>
          <a:p>
            <a:pPr lvl="4" algn="r">
              <a:defRPr/>
            </a:pPr>
            <a:r>
              <a:rPr lang="en-US" sz="1400" b="1" dirty="0"/>
              <a:t>doc.: IEEE 802.15-&lt;doc </a:t>
            </a:r>
            <a:r>
              <a:rPr lang="en-US" b="1" dirty="0" smtClean="0"/>
              <a:t>15-09-0490-00-004g</a:t>
            </a:r>
            <a:r>
              <a:rPr 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defRPr/>
            </a:pPr>
            <a:endParaRPr lang="en-US" dirty="0" smtClean="0"/>
          </a:p>
        </p:txBody>
      </p:sp>
      <p:sp>
        <p:nvSpPr>
          <p:cNvPr id="13315" name="Text Placeholder 6"/>
          <p:cNvSpPr>
            <a:spLocks noGrp="1"/>
          </p:cNvSpPr>
          <p:nvPr>
            <p:ph type="body" idx="1"/>
          </p:nvPr>
        </p:nvSpPr>
        <p:spPr/>
        <p:txBody>
          <a:bodyPr/>
          <a:lstStyle/>
          <a:p>
            <a:endParaRPr lang="en-US" smtClean="0"/>
          </a:p>
        </p:txBody>
      </p:sp>
      <p:sp>
        <p:nvSpPr>
          <p:cNvPr id="13316" name="Slide Number Placeholder 3"/>
          <p:cNvSpPr>
            <a:spLocks noGrp="1"/>
          </p:cNvSpPr>
          <p:nvPr>
            <p:ph type="sldNum" sz="quarter" idx="12"/>
          </p:nvPr>
        </p:nvSpPr>
        <p:spPr>
          <a:noFill/>
        </p:spPr>
        <p:txBody>
          <a:bodyPr/>
          <a:lstStyle/>
          <a:p>
            <a:r>
              <a:rPr lang="en-US" smtClean="0"/>
              <a:t>Slide </a:t>
            </a:r>
            <a:fld id="{1C1A8EFE-9C46-4085-9005-71AFD9772CEF}" type="slidenum">
              <a:rPr lang="en-US" smtClean="0"/>
              <a:pPr/>
              <a:t>1</a:t>
            </a:fld>
            <a:endParaRPr lang="en-US" smtClean="0"/>
          </a:p>
        </p:txBody>
      </p:sp>
      <p:sp>
        <p:nvSpPr>
          <p:cNvPr id="27651" name="Rectangle 3"/>
          <p:cNvSpPr>
            <a:spLocks noChangeArrowheads="1"/>
          </p:cNvSpPr>
          <p:nvPr/>
        </p:nvSpPr>
        <p:spPr bwMode="auto">
          <a:xfrm>
            <a:off x="76200" y="706438"/>
            <a:ext cx="8991600" cy="5539978"/>
          </a:xfrm>
          <a:prstGeom prst="rect">
            <a:avLst/>
          </a:prstGeom>
          <a:solidFill>
            <a:schemeClr val="bg1"/>
          </a:solidFill>
          <a:ln w="12700">
            <a:noFill/>
            <a:miter lim="800000"/>
            <a:headEnd type="none" w="sm" len="sm"/>
            <a:tailEnd type="none" w="sm" len="sm"/>
          </a:ln>
          <a:effec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WG for Wireless Personal Area Networks (WPANs)</a:t>
            </a:r>
            <a:endParaRPr lang="en-US" sz="1600" b="1" dirty="0">
              <a:solidFill>
                <a:schemeClr val="tx2"/>
              </a:solidFill>
            </a:endParaRPr>
          </a:p>
          <a:p>
            <a:pPr>
              <a:defRPr/>
            </a:pPr>
            <a:endParaRPr lang="en-US" sz="1600" dirty="0">
              <a:solidFill>
                <a:schemeClr val="tx2"/>
              </a:solidFill>
            </a:endParaRPr>
          </a:p>
          <a:p>
            <a:pPr algn="just">
              <a:defRPr/>
            </a:pPr>
            <a:r>
              <a:rPr lang="en-US" sz="1600" b="1" dirty="0">
                <a:solidFill>
                  <a:schemeClr val="tx2"/>
                </a:solidFill>
              </a:rPr>
              <a:t>Submission Title:</a:t>
            </a:r>
            <a:r>
              <a:rPr lang="en-US" sz="1600" dirty="0">
                <a:solidFill>
                  <a:schemeClr val="tx2"/>
                </a:solidFill>
              </a:rPr>
              <a:t> [Merged Proposal for FHSS </a:t>
            </a:r>
            <a:r>
              <a:rPr lang="en-US" sz="1600" dirty="0"/>
              <a:t>to </a:t>
            </a:r>
            <a:r>
              <a:rPr lang="en-US" sz="1600" dirty="0" smtClean="0"/>
              <a:t>TG4g</a:t>
            </a:r>
            <a:r>
              <a:rPr lang="en-US" sz="1600" dirty="0" smtClean="0">
                <a:solidFill>
                  <a:schemeClr val="tx2"/>
                </a:solidFill>
              </a:rPr>
              <a:t>]</a:t>
            </a:r>
            <a:r>
              <a:rPr lang="en-US" sz="1600" dirty="0">
                <a:solidFill>
                  <a:schemeClr val="tx2"/>
                </a:solidFill>
              </a:rPr>
              <a:t>	</a:t>
            </a:r>
          </a:p>
          <a:p>
            <a:pPr algn="just">
              <a:defRPr/>
            </a:pPr>
            <a:r>
              <a:rPr lang="en-US" sz="1600" b="1" dirty="0">
                <a:solidFill>
                  <a:schemeClr val="tx2"/>
                </a:solidFill>
              </a:rPr>
              <a:t>Date Submitted: </a:t>
            </a:r>
            <a:r>
              <a:rPr lang="en-US" sz="1600" dirty="0">
                <a:solidFill>
                  <a:schemeClr val="tx2"/>
                </a:solidFill>
              </a:rPr>
              <a:t>[</a:t>
            </a:r>
            <a:r>
              <a:rPr lang="en-US" sz="1600" dirty="0" smtClean="0">
                <a:solidFill>
                  <a:schemeClr val="tx2"/>
                </a:solidFill>
              </a:rPr>
              <a:t>July</a:t>
            </a:r>
            <a:r>
              <a:rPr lang="en-US" sz="1600" dirty="0" smtClean="0"/>
              <a:t>, </a:t>
            </a:r>
            <a:r>
              <a:rPr lang="en-US" sz="1600" dirty="0"/>
              <a:t>2009</a:t>
            </a:r>
            <a:r>
              <a:rPr lang="en-US" sz="1600" dirty="0">
                <a:solidFill>
                  <a:schemeClr val="tx2"/>
                </a:solidFill>
              </a:rPr>
              <a:t>]	</a:t>
            </a:r>
          </a:p>
          <a:p>
            <a:pPr>
              <a:defRPr/>
            </a:pPr>
            <a:r>
              <a:rPr lang="en-US" sz="1600" b="1" dirty="0">
                <a:solidFill>
                  <a:schemeClr val="tx2"/>
                </a:solidFill>
              </a:rPr>
              <a:t/>
            </a:r>
            <a:br>
              <a:rPr lang="en-US" sz="1600" b="1" dirty="0">
                <a:solidFill>
                  <a:schemeClr val="tx2"/>
                </a:solidFill>
              </a:rPr>
            </a:br>
            <a:r>
              <a:rPr lang="en-US" sz="1600" b="1" dirty="0">
                <a:solidFill>
                  <a:schemeClr val="tx2"/>
                </a:solidFill>
              </a:rPr>
              <a:t>Source:</a:t>
            </a:r>
            <a:r>
              <a:rPr lang="en-US" sz="1600" dirty="0">
                <a:solidFill>
                  <a:schemeClr val="tx2"/>
                </a:solidFill>
              </a:rPr>
              <a:t> </a:t>
            </a:r>
            <a:r>
              <a:rPr lang="en-US" sz="1600" dirty="0" smtClean="0">
                <a:solidFill>
                  <a:schemeClr val="tx2"/>
                </a:solidFill>
              </a:rPr>
              <a:t>	[Presenter 1:  John Buffington] ,  	</a:t>
            </a:r>
            <a:r>
              <a:rPr lang="en-US" sz="1600" b="1" dirty="0" smtClean="0">
                <a:solidFill>
                  <a:schemeClr val="tx2"/>
                </a:solidFill>
              </a:rPr>
              <a:t>Company</a:t>
            </a:r>
            <a:r>
              <a:rPr lang="en-US" sz="1600" dirty="0" smtClean="0">
                <a:solidFill>
                  <a:schemeClr val="tx2"/>
                </a:solidFill>
              </a:rPr>
              <a:t>:  [</a:t>
            </a:r>
            <a:r>
              <a:rPr lang="en-US" sz="1600" dirty="0" err="1" smtClean="0">
                <a:solidFill>
                  <a:schemeClr val="tx2"/>
                </a:solidFill>
              </a:rPr>
              <a:t>Itron</a:t>
            </a:r>
            <a:r>
              <a:rPr lang="en-US" sz="1600" dirty="0" smtClean="0">
                <a:solidFill>
                  <a:schemeClr val="tx2"/>
                </a:solidFill>
              </a:rPr>
              <a:t>] </a:t>
            </a:r>
          </a:p>
          <a:p>
            <a:pPr>
              <a:defRPr/>
            </a:pPr>
            <a:r>
              <a:rPr lang="en-US" sz="1600" dirty="0" smtClean="0">
                <a:solidFill>
                  <a:schemeClr val="tx2"/>
                </a:solidFill>
              </a:rPr>
              <a:t>	[Presenter 2:  Bob Mason] ,  	</a:t>
            </a:r>
            <a:r>
              <a:rPr lang="en-US" sz="1600" b="1" dirty="0" smtClean="0">
                <a:solidFill>
                  <a:schemeClr val="tx2"/>
                </a:solidFill>
              </a:rPr>
              <a:t>Company</a:t>
            </a:r>
            <a:r>
              <a:rPr lang="en-US" sz="1600" dirty="0" smtClean="0">
                <a:solidFill>
                  <a:schemeClr val="tx2"/>
                </a:solidFill>
              </a:rPr>
              <a:t>:  [</a:t>
            </a:r>
            <a:r>
              <a:rPr lang="en-US" sz="1600" dirty="0" err="1" smtClean="0">
                <a:solidFill>
                  <a:schemeClr val="tx2"/>
                </a:solidFill>
              </a:rPr>
              <a:t>Elster</a:t>
            </a:r>
            <a:r>
              <a:rPr lang="en-US" sz="1600" dirty="0" smtClean="0">
                <a:solidFill>
                  <a:schemeClr val="tx2"/>
                </a:solidFill>
              </a:rPr>
              <a:t>] </a:t>
            </a:r>
          </a:p>
          <a:p>
            <a:pPr>
              <a:defRPr/>
            </a:pPr>
            <a:r>
              <a:rPr lang="en-US" sz="1600" dirty="0">
                <a:solidFill>
                  <a:schemeClr val="tx2"/>
                </a:solidFill>
              </a:rPr>
              <a:t>	</a:t>
            </a:r>
            <a:r>
              <a:rPr lang="en-US" sz="1600" dirty="0" smtClean="0">
                <a:solidFill>
                  <a:schemeClr val="tx2"/>
                </a:solidFill>
              </a:rPr>
              <a:t>[</a:t>
            </a:r>
            <a:r>
              <a:rPr lang="en-US" sz="1600" dirty="0"/>
              <a:t>see page </a:t>
            </a:r>
            <a:r>
              <a:rPr lang="en-US" sz="1600" dirty="0" smtClean="0"/>
              <a:t>2 </a:t>
            </a:r>
            <a:r>
              <a:rPr lang="en-US" sz="1600" dirty="0"/>
              <a:t>for the complete list of company names, authors, and supporters</a:t>
            </a:r>
            <a:r>
              <a:rPr lang="en-US" sz="1600" dirty="0" smtClean="0">
                <a:solidFill>
                  <a:schemeClr val="tx2"/>
                </a:solidFill>
              </a:rPr>
              <a:t>] </a:t>
            </a:r>
            <a:endParaRPr lang="en-US" sz="1600" dirty="0">
              <a:solidFill>
                <a:schemeClr val="tx2"/>
              </a:solidFill>
            </a:endParaRPr>
          </a:p>
          <a:p>
            <a:pPr>
              <a:defRPr/>
            </a:pPr>
            <a:r>
              <a:rPr lang="en-US" sz="1600" b="1" dirty="0">
                <a:solidFill>
                  <a:schemeClr val="tx2"/>
                </a:solidFill>
              </a:rPr>
              <a:t>Address:</a:t>
            </a:r>
            <a:r>
              <a:rPr lang="en-US" sz="1600" dirty="0">
                <a:solidFill>
                  <a:schemeClr val="tx2"/>
                </a:solidFill>
              </a:rPr>
              <a:t>    </a:t>
            </a:r>
            <a:r>
              <a:rPr lang="en-US" sz="1600" dirty="0" smtClean="0"/>
              <a:t>[ ]</a:t>
            </a:r>
            <a:endParaRPr lang="en-US" sz="1600" dirty="0"/>
          </a:p>
          <a:p>
            <a:pPr>
              <a:defRPr/>
            </a:pPr>
            <a:r>
              <a:rPr lang="en-US" sz="1600" b="1" dirty="0">
                <a:solidFill>
                  <a:schemeClr val="tx2"/>
                </a:solidFill>
              </a:rPr>
              <a:t>Voice</a:t>
            </a:r>
            <a:r>
              <a:rPr lang="en-US" sz="1600" dirty="0" smtClean="0"/>
              <a:t>:	 [ ]</a:t>
            </a:r>
            <a:r>
              <a:rPr lang="en-US" sz="1600" dirty="0" smtClean="0">
                <a:solidFill>
                  <a:schemeClr val="tx2"/>
                </a:solidFill>
              </a:rPr>
              <a:t> </a:t>
            </a:r>
            <a:r>
              <a:rPr lang="en-US" sz="1600" dirty="0">
                <a:solidFill>
                  <a:schemeClr val="tx2"/>
                </a:solidFill>
              </a:rPr>
              <a:t/>
            </a:r>
            <a:br>
              <a:rPr lang="en-US" sz="1600" dirty="0">
                <a:solidFill>
                  <a:schemeClr val="tx2"/>
                </a:solidFill>
              </a:rPr>
            </a:br>
            <a:r>
              <a:rPr lang="en-US" sz="1600" b="1" dirty="0">
                <a:solidFill>
                  <a:schemeClr val="tx2"/>
                </a:solidFill>
              </a:rPr>
              <a:t>E-Mail</a:t>
            </a:r>
            <a:r>
              <a:rPr lang="en-US" sz="1600" dirty="0"/>
              <a:t>:      </a:t>
            </a:r>
            <a:r>
              <a:rPr lang="en-US" sz="1600" dirty="0" smtClean="0"/>
              <a:t>[ ]</a:t>
            </a:r>
            <a:r>
              <a:rPr lang="en-US" sz="1600" dirty="0">
                <a:solidFill>
                  <a:schemeClr val="tx2"/>
                </a:solidFill>
              </a:rPr>
              <a:t>	</a:t>
            </a:r>
            <a:r>
              <a:rPr lang="en-US" sz="1600" b="1" dirty="0">
                <a:solidFill>
                  <a:schemeClr val="tx2"/>
                </a:solidFill>
              </a:rPr>
              <a:t/>
            </a:r>
            <a:br>
              <a:rPr lang="en-US" sz="1600" b="1" dirty="0">
                <a:solidFill>
                  <a:schemeClr val="tx2"/>
                </a:solidFill>
              </a:rPr>
            </a:br>
            <a:r>
              <a:rPr lang="en-US" sz="1600" b="1" dirty="0">
                <a:solidFill>
                  <a:schemeClr val="tx2"/>
                </a:solidFill>
              </a:rPr>
              <a:t>Re:</a:t>
            </a:r>
            <a:r>
              <a:rPr lang="en-US" sz="1600" dirty="0">
                <a:solidFill>
                  <a:schemeClr val="tx2"/>
                </a:solidFill>
              </a:rPr>
              <a:t>            [ </a:t>
            </a:r>
            <a:r>
              <a:rPr lang="en-US" sz="1600" dirty="0"/>
              <a:t>Response to CFP issued January 22nd 2009, document 15-09-077-00-004g ]</a:t>
            </a:r>
            <a:r>
              <a:rPr lang="en-US" dirty="0"/>
              <a:t/>
            </a:r>
            <a:br>
              <a:rPr lang="en-US" dirty="0"/>
            </a:br>
            <a:r>
              <a:rPr lang="en-US" sz="1600" b="1" dirty="0"/>
              <a:t>Abstract:</a:t>
            </a:r>
            <a:r>
              <a:rPr lang="en-US" sz="1600" dirty="0"/>
              <a:t>	</a:t>
            </a:r>
            <a:r>
              <a:rPr lang="en-US" sz="1600" dirty="0" smtClean="0"/>
              <a:t>[This document describes the Merged Proposal for FHSS to TG4g]</a:t>
            </a:r>
            <a:r>
              <a:rPr lang="en-US" sz="1600" dirty="0"/>
              <a:t/>
            </a:r>
            <a:br>
              <a:rPr lang="en-US" sz="1600" dirty="0"/>
            </a:br>
            <a:r>
              <a:rPr lang="en-US" sz="1600" b="1" dirty="0"/>
              <a:t>Purpose:</a:t>
            </a:r>
            <a:r>
              <a:rPr lang="en-US" sz="1600" dirty="0"/>
              <a:t>	[ Proposal for consideration of inclusion into 802.15.4 PHY draft amendment ]</a:t>
            </a:r>
          </a:p>
          <a:p>
            <a:pPr algn="just">
              <a:defRPr/>
            </a:pPr>
            <a:r>
              <a:rPr lang="en-US" sz="1600" b="1" dirty="0">
                <a:solidFill>
                  <a:schemeClr val="tx2"/>
                </a:solidFill>
              </a:rPr>
              <a:t/>
            </a:r>
            <a:br>
              <a:rPr lang="en-US" sz="1600" b="1" dirty="0">
                <a:solidFill>
                  <a:schemeClr val="tx2"/>
                </a:solidFill>
              </a:rPr>
            </a:b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defRPr/>
            </a:pPr>
            <a:r>
              <a:rPr lang="en-US" sz="1600" b="1" dirty="0">
                <a:solidFill>
                  <a:schemeClr val="tx2"/>
                </a:solidFill>
              </a:rPr>
              <a:t/>
            </a:r>
            <a:br>
              <a:rPr lang="en-US" sz="1600" b="1" dirty="0">
                <a:solidFill>
                  <a:schemeClr val="tx2"/>
                </a:solidFill>
              </a:rPr>
            </a:b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13318" name="Footer Placeholder 7"/>
          <p:cNvSpPr>
            <a:spLocks noGrp="1"/>
          </p:cNvSpPr>
          <p:nvPr>
            <p:ph type="ftr" sz="quarter" idx="11"/>
          </p:nvPr>
        </p:nvSpPr>
        <p:spPr>
          <a:xfrm>
            <a:off x="5486400" y="6475413"/>
            <a:ext cx="3124200" cy="184666"/>
          </a:xfrm>
          <a:noFill/>
        </p:spPr>
        <p:txBody>
          <a:bodyPr/>
          <a:lstStyle/>
          <a:p>
            <a:r>
              <a:rPr lang="en-US" smtClean="0"/>
              <a:t>&lt;Buffington&gt;, &lt;Itron&gt;, &lt;Mason&gt;, &lt;Elster&gt;</a:t>
            </a:r>
            <a:endParaRPr lang="en-US" dirty="0" smtClean="0"/>
          </a:p>
        </p:txBody>
      </p:sp>
      <p:sp>
        <p:nvSpPr>
          <p:cNvPr id="13319" name="Date Placeholder 6"/>
          <p:cNvSpPr>
            <a:spLocks noGrp="1"/>
          </p:cNvSpPr>
          <p:nvPr>
            <p:ph type="dt" sz="quarter" idx="10"/>
          </p:nvPr>
        </p:nvSpPr>
        <p:spPr>
          <a:noFill/>
        </p:spPr>
        <p:txBody>
          <a:bodyPr/>
          <a:lstStyle/>
          <a:p>
            <a:r>
              <a:rPr lang="en-US" smtClean="0"/>
              <a:t>&lt;July 2009&gt;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Simplified PPDU</a:t>
            </a:r>
            <a:endParaRPr lang="en-US" dirty="0"/>
          </a:p>
        </p:txBody>
      </p:sp>
      <p:sp>
        <p:nvSpPr>
          <p:cNvPr id="9" name="Content Placeholder 8"/>
          <p:cNvSpPr>
            <a:spLocks noGrp="1"/>
          </p:cNvSpPr>
          <p:nvPr>
            <p:ph idx="1"/>
          </p:nvPr>
        </p:nvSpPr>
        <p:spPr>
          <a:xfrm>
            <a:off x="685800" y="3200400"/>
            <a:ext cx="7772400" cy="2895600"/>
          </a:xfrm>
        </p:spPr>
        <p:txBody>
          <a:bodyPr/>
          <a:lstStyle/>
          <a:p>
            <a:r>
              <a:rPr lang="en-US" sz="2000" dirty="0" smtClean="0">
                <a:latin typeface="+mj-lt"/>
              </a:rPr>
              <a:t>PPDU consists of:</a:t>
            </a:r>
          </a:p>
          <a:p>
            <a:pPr lvl="1"/>
            <a:r>
              <a:rPr lang="en-US" sz="1600" dirty="0" smtClean="0">
                <a:latin typeface="+mj-lt"/>
              </a:rPr>
              <a:t>Preamble: used for synchronization</a:t>
            </a:r>
          </a:p>
          <a:p>
            <a:pPr lvl="1"/>
            <a:r>
              <a:rPr lang="en-US" sz="1600" dirty="0" smtClean="0">
                <a:latin typeface="+mj-lt"/>
              </a:rPr>
              <a:t>Start-of-Frame Delimiter (SFD): indicates end of preamble and start of packet data, indicates change of data rate</a:t>
            </a:r>
          </a:p>
          <a:p>
            <a:pPr lvl="1"/>
            <a:r>
              <a:rPr lang="en-US" sz="1600" dirty="0" smtClean="0">
                <a:latin typeface="+mj-lt"/>
              </a:rPr>
              <a:t>PHY header (PHR): includes information required to decode data packet</a:t>
            </a:r>
          </a:p>
          <a:p>
            <a:pPr lvl="1"/>
            <a:r>
              <a:rPr lang="en-US" sz="1600" dirty="0" smtClean="0">
                <a:latin typeface="+mj-lt"/>
              </a:rPr>
              <a:t>PHY payload (PSDU) </a:t>
            </a:r>
          </a:p>
          <a:p>
            <a:r>
              <a:rPr lang="en-US" sz="2000" dirty="0" smtClean="0">
                <a:latin typeface="+mj-lt"/>
              </a:rPr>
              <a:t>Doesn’t include optional fields</a:t>
            </a:r>
            <a:endParaRPr lang="en-US" sz="2000" dirty="0">
              <a:latin typeface="+mj-lt"/>
            </a:endParaRPr>
          </a:p>
        </p:txBody>
      </p:sp>
      <p:sp>
        <p:nvSpPr>
          <p:cNvPr id="4" name="Date Placeholder 3"/>
          <p:cNvSpPr>
            <a:spLocks noGrp="1"/>
          </p:cNvSpPr>
          <p:nvPr>
            <p:ph type="dt" sz="half" idx="10"/>
          </p:nvPr>
        </p:nvSpPr>
        <p:spPr/>
        <p:txBody>
          <a:bodyPr/>
          <a:lstStyle/>
          <a:p>
            <a:pPr>
              <a:defRPr/>
            </a:pPr>
            <a:r>
              <a:rPr lang="en-US" smtClean="0"/>
              <a:t>&lt;July 2009&gt;</a:t>
            </a:r>
            <a:endParaRPr lang="en-US"/>
          </a:p>
        </p:txBody>
      </p:sp>
      <p:sp>
        <p:nvSpPr>
          <p:cNvPr id="5" name="Footer Placeholder 4"/>
          <p:cNvSpPr>
            <a:spLocks noGrp="1"/>
          </p:cNvSpPr>
          <p:nvPr>
            <p:ph type="ftr" sz="quarter" idx="11"/>
          </p:nvPr>
        </p:nvSpPr>
        <p:spPr/>
        <p:txBody>
          <a:bodyPr/>
          <a:lstStyle/>
          <a:p>
            <a:pPr>
              <a:defRPr/>
            </a:pPr>
            <a:r>
              <a:rPr lang="en-US" smtClean="0"/>
              <a:t>&lt;Buffington&gt;, &lt;Itron&gt;, &lt;Mason&gt;, &lt;Elster&gt;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7BFCFFA-1701-45D5-9790-9577903CD234}" type="slidenum">
              <a:rPr lang="en-US" smtClean="0"/>
              <a:pPr>
                <a:defRPr/>
              </a:pPr>
              <a:t>10</a:t>
            </a:fld>
            <a:endParaRPr lang="en-US"/>
          </a:p>
        </p:txBody>
      </p:sp>
      <p:pic>
        <p:nvPicPr>
          <p:cNvPr id="81923" name="Picture 3"/>
          <p:cNvPicPr>
            <a:picLocks noChangeAspect="1" noChangeArrowheads="1"/>
          </p:cNvPicPr>
          <p:nvPr/>
        </p:nvPicPr>
        <p:blipFill>
          <a:blip r:embed="rId3"/>
          <a:srcRect/>
          <a:stretch>
            <a:fillRect/>
          </a:stretch>
        </p:blipFill>
        <p:spPr bwMode="auto">
          <a:xfrm>
            <a:off x="228600" y="1763713"/>
            <a:ext cx="8703889" cy="1131887"/>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PPDU Format</a:t>
            </a:r>
            <a:endParaRPr lang="en-US" dirty="0"/>
          </a:p>
        </p:txBody>
      </p:sp>
      <p:sp>
        <p:nvSpPr>
          <p:cNvPr id="8" name="Content Placeholder 7"/>
          <p:cNvSpPr>
            <a:spLocks noGrp="1"/>
          </p:cNvSpPr>
          <p:nvPr>
            <p:ph idx="1"/>
          </p:nvPr>
        </p:nvSpPr>
        <p:spPr>
          <a:xfrm>
            <a:off x="685800" y="3048000"/>
            <a:ext cx="7772400" cy="2590800"/>
          </a:xfrm>
        </p:spPr>
        <p:txBody>
          <a:bodyPr/>
          <a:lstStyle/>
          <a:p>
            <a:r>
              <a:rPr lang="en-US" sz="1600" dirty="0" smtClean="0">
                <a:latin typeface="+mj-lt"/>
              </a:rPr>
              <a:t>Includes optional fields</a:t>
            </a:r>
          </a:p>
          <a:p>
            <a:endParaRPr lang="en-US" sz="1600" dirty="0" smtClean="0">
              <a:latin typeface="+mj-lt"/>
            </a:endParaRPr>
          </a:p>
          <a:p>
            <a:r>
              <a:rPr lang="en-US" sz="1600" dirty="0" smtClean="0">
                <a:latin typeface="+mj-lt"/>
              </a:rPr>
              <a:t>DRI and SHR2 fields are only present if the SFD indicates a data rate change prior to transmission of the PHY header (PHR1)</a:t>
            </a:r>
          </a:p>
          <a:p>
            <a:r>
              <a:rPr lang="en-US" sz="1600" dirty="0" smtClean="0">
                <a:latin typeface="+mj-lt"/>
              </a:rPr>
              <a:t>Preamble2 field is only present if Preamble2Len is greater than 0</a:t>
            </a:r>
          </a:p>
          <a:p>
            <a:r>
              <a:rPr lang="en-US" sz="1600" dirty="0" smtClean="0">
                <a:latin typeface="+mj-lt"/>
              </a:rPr>
              <a:t>SFD2 field is only present if SFD2 Present is equal to 1</a:t>
            </a:r>
          </a:p>
          <a:p>
            <a:r>
              <a:rPr lang="en-US" sz="1600" dirty="0" smtClean="0">
                <a:latin typeface="+mj-lt"/>
              </a:rPr>
              <a:t>PHR2 field is only present if EXT = 1</a:t>
            </a:r>
          </a:p>
          <a:p>
            <a:r>
              <a:rPr lang="en-US" sz="1600" dirty="0" smtClean="0">
                <a:latin typeface="+mj-lt"/>
              </a:rPr>
              <a:t>Extended Network ID field is only present if Network Id = 1</a:t>
            </a:r>
          </a:p>
        </p:txBody>
      </p:sp>
      <p:sp>
        <p:nvSpPr>
          <p:cNvPr id="4" name="Date Placeholder 3"/>
          <p:cNvSpPr>
            <a:spLocks noGrp="1"/>
          </p:cNvSpPr>
          <p:nvPr>
            <p:ph type="dt" sz="half" idx="10"/>
          </p:nvPr>
        </p:nvSpPr>
        <p:spPr/>
        <p:txBody>
          <a:bodyPr/>
          <a:lstStyle/>
          <a:p>
            <a:pPr>
              <a:defRPr/>
            </a:pPr>
            <a:r>
              <a:rPr lang="en-US" smtClean="0"/>
              <a:t>&lt;July 2009&gt;</a:t>
            </a:r>
            <a:endParaRPr lang="en-US"/>
          </a:p>
        </p:txBody>
      </p:sp>
      <p:sp>
        <p:nvSpPr>
          <p:cNvPr id="5" name="Footer Placeholder 4"/>
          <p:cNvSpPr>
            <a:spLocks noGrp="1"/>
          </p:cNvSpPr>
          <p:nvPr>
            <p:ph type="ftr" sz="quarter" idx="11"/>
          </p:nvPr>
        </p:nvSpPr>
        <p:spPr/>
        <p:txBody>
          <a:bodyPr/>
          <a:lstStyle/>
          <a:p>
            <a:pPr>
              <a:defRPr/>
            </a:pPr>
            <a:r>
              <a:rPr lang="en-US" smtClean="0"/>
              <a:t>&lt;Buffington&gt;, &lt;Itron&gt;, &lt;Mason&gt;, &lt;Elster&gt;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7BFCFFA-1701-45D5-9790-9577903CD234}" type="slidenum">
              <a:rPr lang="en-US" smtClean="0"/>
              <a:pPr>
                <a:defRPr/>
              </a:pPr>
              <a:t>11</a:t>
            </a:fld>
            <a:endParaRPr lang="en-US"/>
          </a:p>
        </p:txBody>
      </p:sp>
      <p:sp>
        <p:nvSpPr>
          <p:cNvPr id="614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149" name="Picture 5"/>
          <p:cNvPicPr>
            <a:picLocks noChangeAspect="1" noChangeArrowheads="1"/>
          </p:cNvPicPr>
          <p:nvPr/>
        </p:nvPicPr>
        <p:blipFill>
          <a:blip r:embed="rId3"/>
          <a:srcRect/>
          <a:stretch>
            <a:fillRect/>
          </a:stretch>
        </p:blipFill>
        <p:spPr bwMode="auto">
          <a:xfrm>
            <a:off x="228600" y="1828800"/>
            <a:ext cx="8686800" cy="1066800"/>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4"/>
          <p:cNvSpPr>
            <a:spLocks noGrp="1"/>
          </p:cNvSpPr>
          <p:nvPr>
            <p:ph type="sldNum" sz="quarter" idx="12"/>
          </p:nvPr>
        </p:nvSpPr>
        <p:spPr>
          <a:noFill/>
        </p:spPr>
        <p:txBody>
          <a:bodyPr/>
          <a:lstStyle/>
          <a:p>
            <a:r>
              <a:rPr lang="en-US" smtClean="0"/>
              <a:t>Slide </a:t>
            </a:r>
            <a:fld id="{DAE0D989-C2A9-44A1-980F-6F9BC317AC37}" type="slidenum">
              <a:rPr lang="en-US" smtClean="0"/>
              <a:pPr/>
              <a:t>12</a:t>
            </a:fld>
            <a:endParaRPr lang="en-US" smtClean="0"/>
          </a:p>
        </p:txBody>
      </p:sp>
      <p:sp>
        <p:nvSpPr>
          <p:cNvPr id="27651" name="Rectangle 4"/>
          <p:cNvSpPr>
            <a:spLocks noGrp="1" noChangeArrowheads="1"/>
          </p:cNvSpPr>
          <p:nvPr>
            <p:ph type="title"/>
          </p:nvPr>
        </p:nvSpPr>
        <p:spPr>
          <a:xfrm>
            <a:off x="609600" y="2590800"/>
            <a:ext cx="7772400" cy="1066800"/>
          </a:xfrm>
        </p:spPr>
        <p:txBody>
          <a:bodyPr/>
          <a:lstStyle/>
          <a:p>
            <a:r>
              <a:rPr lang="en-US" b="1" smtClean="0"/>
              <a:t>System performance</a:t>
            </a:r>
            <a:br>
              <a:rPr lang="en-US" b="1" smtClean="0"/>
            </a:br>
            <a:r>
              <a:rPr lang="en-US" b="1" smtClean="0"/>
              <a:t/>
            </a:r>
            <a:br>
              <a:rPr lang="en-US" b="1" smtClean="0"/>
            </a:br>
            <a:endParaRPr lang="en-US" b="1" smtClean="0"/>
          </a:p>
        </p:txBody>
      </p:sp>
      <p:sp>
        <p:nvSpPr>
          <p:cNvPr id="27652" name="Footer Placeholder 2"/>
          <p:cNvSpPr>
            <a:spLocks noGrp="1"/>
          </p:cNvSpPr>
          <p:nvPr>
            <p:ph type="ftr" sz="quarter" idx="11"/>
          </p:nvPr>
        </p:nvSpPr>
        <p:spPr>
          <a:xfrm>
            <a:off x="5486400" y="6475413"/>
            <a:ext cx="3124200" cy="184150"/>
          </a:xfrm>
          <a:noFill/>
        </p:spPr>
        <p:txBody>
          <a:bodyPr/>
          <a:lstStyle/>
          <a:p>
            <a:r>
              <a:rPr lang="en-US" smtClean="0"/>
              <a:t>&lt;Buffington&gt;, &lt;Itron&gt;, &lt;Mason&gt;, &lt;Elster&gt;</a:t>
            </a:r>
          </a:p>
        </p:txBody>
      </p:sp>
      <p:sp>
        <p:nvSpPr>
          <p:cNvPr id="27653" name="Date Placeholder 4"/>
          <p:cNvSpPr>
            <a:spLocks noGrp="1"/>
          </p:cNvSpPr>
          <p:nvPr>
            <p:ph type="dt" sz="quarter" idx="10"/>
          </p:nvPr>
        </p:nvSpPr>
        <p:spPr>
          <a:noFill/>
        </p:spPr>
        <p:txBody>
          <a:bodyPr/>
          <a:lstStyle/>
          <a:p>
            <a:r>
              <a:rPr lang="en-US" smtClean="0"/>
              <a:t>&lt;July 2009&gt;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dirty="0" smtClean="0"/>
              <a:t>Link budget</a:t>
            </a:r>
          </a:p>
        </p:txBody>
      </p:sp>
      <p:sp>
        <p:nvSpPr>
          <p:cNvPr id="28676" name="Date Placeholder 3"/>
          <p:cNvSpPr>
            <a:spLocks noGrp="1"/>
          </p:cNvSpPr>
          <p:nvPr>
            <p:ph type="dt" sz="quarter" idx="10"/>
          </p:nvPr>
        </p:nvSpPr>
        <p:spPr>
          <a:noFill/>
        </p:spPr>
        <p:txBody>
          <a:bodyPr/>
          <a:lstStyle/>
          <a:p>
            <a:r>
              <a:rPr lang="en-US" smtClean="0"/>
              <a:t>&lt;July 2009&gt;</a:t>
            </a:r>
          </a:p>
        </p:txBody>
      </p:sp>
      <p:sp>
        <p:nvSpPr>
          <p:cNvPr id="28677" name="Footer Placeholder 4"/>
          <p:cNvSpPr>
            <a:spLocks noGrp="1"/>
          </p:cNvSpPr>
          <p:nvPr>
            <p:ph type="ftr" sz="quarter" idx="11"/>
          </p:nvPr>
        </p:nvSpPr>
        <p:spPr>
          <a:noFill/>
        </p:spPr>
        <p:txBody>
          <a:bodyPr/>
          <a:lstStyle/>
          <a:p>
            <a:r>
              <a:rPr lang="en-US" smtClean="0"/>
              <a:t>&lt;Buffington&gt;, &lt;Itron&gt;, &lt;Mason&gt;, &lt;Elster&gt;</a:t>
            </a:r>
          </a:p>
        </p:txBody>
      </p:sp>
      <p:sp>
        <p:nvSpPr>
          <p:cNvPr id="28678" name="Slide Number Placeholder 5"/>
          <p:cNvSpPr>
            <a:spLocks noGrp="1"/>
          </p:cNvSpPr>
          <p:nvPr>
            <p:ph type="sldNum" sz="quarter" idx="12"/>
          </p:nvPr>
        </p:nvSpPr>
        <p:spPr>
          <a:noFill/>
        </p:spPr>
        <p:txBody>
          <a:bodyPr/>
          <a:lstStyle/>
          <a:p>
            <a:r>
              <a:rPr lang="en-US" smtClean="0"/>
              <a:t>Slide </a:t>
            </a:r>
            <a:fld id="{6193544F-DA9E-4F5C-BF9F-7C279B39F556}" type="slidenum">
              <a:rPr lang="en-US" smtClean="0"/>
              <a:pPr/>
              <a:t>13</a:t>
            </a:fld>
            <a:endParaRPr lang="en-US" smtClean="0"/>
          </a:p>
        </p:txBody>
      </p:sp>
      <p:sp>
        <p:nvSpPr>
          <p:cNvPr id="8" name="Content Placeholder 7"/>
          <p:cNvSpPr>
            <a:spLocks noGrp="1"/>
          </p:cNvSpPr>
          <p:nvPr>
            <p:ph idx="1"/>
          </p:nvPr>
        </p:nvSpPr>
        <p:spPr/>
        <p:txBody>
          <a:bodyPr/>
          <a:lstStyle/>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smtClean="0"/>
              <a:t>Complexity</a:t>
            </a:r>
          </a:p>
        </p:txBody>
      </p:sp>
      <p:sp>
        <p:nvSpPr>
          <p:cNvPr id="29699" name="Content Placeholder 2"/>
          <p:cNvSpPr>
            <a:spLocks noGrp="1"/>
          </p:cNvSpPr>
          <p:nvPr>
            <p:ph idx="1"/>
          </p:nvPr>
        </p:nvSpPr>
        <p:spPr/>
        <p:txBody>
          <a:bodyPr/>
          <a:lstStyle/>
          <a:p>
            <a:endParaRPr lang="en-US" dirty="0" smtClean="0"/>
          </a:p>
        </p:txBody>
      </p:sp>
      <p:sp>
        <p:nvSpPr>
          <p:cNvPr id="29700" name="Date Placeholder 3"/>
          <p:cNvSpPr>
            <a:spLocks noGrp="1"/>
          </p:cNvSpPr>
          <p:nvPr>
            <p:ph type="dt" sz="quarter" idx="10"/>
          </p:nvPr>
        </p:nvSpPr>
        <p:spPr>
          <a:noFill/>
        </p:spPr>
        <p:txBody>
          <a:bodyPr/>
          <a:lstStyle/>
          <a:p>
            <a:r>
              <a:rPr lang="en-US" smtClean="0"/>
              <a:t>&lt;July 2009&gt;</a:t>
            </a:r>
          </a:p>
        </p:txBody>
      </p:sp>
      <p:sp>
        <p:nvSpPr>
          <p:cNvPr id="29701" name="Footer Placeholder 4"/>
          <p:cNvSpPr>
            <a:spLocks noGrp="1"/>
          </p:cNvSpPr>
          <p:nvPr>
            <p:ph type="ftr" sz="quarter" idx="11"/>
          </p:nvPr>
        </p:nvSpPr>
        <p:spPr>
          <a:noFill/>
        </p:spPr>
        <p:txBody>
          <a:bodyPr/>
          <a:lstStyle/>
          <a:p>
            <a:r>
              <a:rPr lang="en-US" smtClean="0"/>
              <a:t>&lt;Buffington&gt;, &lt;Itron&gt;, &lt;Mason&gt;, &lt;Elster&gt;</a:t>
            </a:r>
          </a:p>
        </p:txBody>
      </p:sp>
      <p:sp>
        <p:nvSpPr>
          <p:cNvPr id="29702" name="Slide Number Placeholder 5"/>
          <p:cNvSpPr>
            <a:spLocks noGrp="1"/>
          </p:cNvSpPr>
          <p:nvPr>
            <p:ph type="sldNum" sz="quarter" idx="12"/>
          </p:nvPr>
        </p:nvSpPr>
        <p:spPr>
          <a:noFill/>
        </p:spPr>
        <p:txBody>
          <a:bodyPr/>
          <a:lstStyle/>
          <a:p>
            <a:r>
              <a:rPr lang="en-US" smtClean="0"/>
              <a:t>Slide </a:t>
            </a:r>
            <a:fld id="{52FB4844-A707-4172-8DD3-05C8EEA378A9}" type="slidenum">
              <a:rPr lang="en-US" smtClean="0"/>
              <a:pPr/>
              <a:t>14</a:t>
            </a:fld>
            <a:endParaRPr lang="en-US"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smtClean="0"/>
              <a:t>Power consumption</a:t>
            </a:r>
          </a:p>
        </p:txBody>
      </p:sp>
      <p:sp>
        <p:nvSpPr>
          <p:cNvPr id="30723" name="Content Placeholder 2"/>
          <p:cNvSpPr>
            <a:spLocks noGrp="1"/>
          </p:cNvSpPr>
          <p:nvPr>
            <p:ph idx="1"/>
          </p:nvPr>
        </p:nvSpPr>
        <p:spPr/>
        <p:txBody>
          <a:bodyPr/>
          <a:lstStyle/>
          <a:p>
            <a:endParaRPr lang="en-US" smtClean="0"/>
          </a:p>
        </p:txBody>
      </p:sp>
      <p:sp>
        <p:nvSpPr>
          <p:cNvPr id="30724" name="Date Placeholder 3"/>
          <p:cNvSpPr>
            <a:spLocks noGrp="1"/>
          </p:cNvSpPr>
          <p:nvPr>
            <p:ph type="dt" sz="quarter" idx="10"/>
          </p:nvPr>
        </p:nvSpPr>
        <p:spPr>
          <a:noFill/>
        </p:spPr>
        <p:txBody>
          <a:bodyPr/>
          <a:lstStyle/>
          <a:p>
            <a:r>
              <a:rPr lang="en-US" smtClean="0"/>
              <a:t>&lt;July 2009&gt;</a:t>
            </a:r>
          </a:p>
        </p:txBody>
      </p:sp>
      <p:sp>
        <p:nvSpPr>
          <p:cNvPr id="30725" name="Footer Placeholder 4"/>
          <p:cNvSpPr>
            <a:spLocks noGrp="1"/>
          </p:cNvSpPr>
          <p:nvPr>
            <p:ph type="ftr" sz="quarter" idx="11"/>
          </p:nvPr>
        </p:nvSpPr>
        <p:spPr>
          <a:noFill/>
        </p:spPr>
        <p:txBody>
          <a:bodyPr/>
          <a:lstStyle/>
          <a:p>
            <a:r>
              <a:rPr lang="en-US" smtClean="0"/>
              <a:t>&lt;Buffington&gt;, &lt;Itron&gt;, &lt;Mason&gt;, &lt;Elster&gt;</a:t>
            </a:r>
          </a:p>
        </p:txBody>
      </p:sp>
      <p:sp>
        <p:nvSpPr>
          <p:cNvPr id="30726" name="Slide Number Placeholder 5"/>
          <p:cNvSpPr>
            <a:spLocks noGrp="1"/>
          </p:cNvSpPr>
          <p:nvPr>
            <p:ph type="sldNum" sz="quarter" idx="12"/>
          </p:nvPr>
        </p:nvSpPr>
        <p:spPr>
          <a:noFill/>
        </p:spPr>
        <p:txBody>
          <a:bodyPr/>
          <a:lstStyle/>
          <a:p>
            <a:r>
              <a:rPr lang="en-US" smtClean="0"/>
              <a:t>Slide </a:t>
            </a:r>
            <a:fld id="{BA60D1DD-BDA7-49C0-92BA-9259395A9E0B}" type="slidenum">
              <a:rPr lang="en-US" smtClean="0"/>
              <a:pPr/>
              <a:t>15</a:t>
            </a:fld>
            <a:endParaRPr lang="en-US"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with other FHSS proposals </a:t>
            </a:r>
            <a:endParaRPr lang="en-US" dirty="0"/>
          </a:p>
        </p:txBody>
      </p:sp>
      <p:sp>
        <p:nvSpPr>
          <p:cNvPr id="7" name="Content Placeholder 6"/>
          <p:cNvSpPr>
            <a:spLocks noGrp="1"/>
          </p:cNvSpPr>
          <p:nvPr>
            <p:ph sz="half" idx="1"/>
          </p:nvPr>
        </p:nvSpPr>
        <p:spPr>
          <a:xfrm>
            <a:off x="457200" y="1752600"/>
            <a:ext cx="4724400" cy="2438400"/>
          </a:xfrm>
        </p:spPr>
        <p:txBody>
          <a:bodyPr/>
          <a:lstStyle/>
          <a:p>
            <a:pPr algn="ctr">
              <a:buNone/>
            </a:pPr>
            <a:r>
              <a:rPr lang="en-US" sz="1600" b="1" u="sng" dirty="0" smtClean="0"/>
              <a:t>Merged proposal</a:t>
            </a:r>
          </a:p>
          <a:p>
            <a:r>
              <a:rPr lang="en-US" sz="1600" dirty="0" smtClean="0"/>
              <a:t>Low data rate* mandatory: 40kbps</a:t>
            </a:r>
            <a:endParaRPr lang="en-US" sz="1200" dirty="0" smtClean="0"/>
          </a:p>
          <a:p>
            <a:r>
              <a:rPr lang="en-US" sz="1600" dirty="0" smtClean="0"/>
              <a:t>Medium/ high data rate* optional: 160/320kbps</a:t>
            </a:r>
          </a:p>
          <a:p>
            <a:r>
              <a:rPr lang="en-US" sz="1600" dirty="0" smtClean="0"/>
              <a:t>GFSK</a:t>
            </a:r>
          </a:p>
          <a:p>
            <a:r>
              <a:rPr lang="en-US" sz="1600" dirty="0" smtClean="0"/>
              <a:t>400kHz channel spacing</a:t>
            </a:r>
          </a:p>
          <a:p>
            <a:endParaRPr lang="en-US" sz="1600" dirty="0" smtClean="0"/>
          </a:p>
          <a:p>
            <a:pPr>
              <a:buNone/>
            </a:pPr>
            <a:r>
              <a:rPr lang="en-US" sz="1200" dirty="0" smtClean="0"/>
              <a:t>* Data rate vary slightly in different regions</a:t>
            </a:r>
          </a:p>
          <a:p>
            <a:pPr>
              <a:buNone/>
            </a:pPr>
            <a:endParaRPr lang="en-US" sz="1600" dirty="0"/>
          </a:p>
        </p:txBody>
      </p:sp>
      <p:sp>
        <p:nvSpPr>
          <p:cNvPr id="8" name="Content Placeholder 7"/>
          <p:cNvSpPr>
            <a:spLocks noGrp="1"/>
          </p:cNvSpPr>
          <p:nvPr>
            <p:ph sz="half" idx="2"/>
          </p:nvPr>
        </p:nvSpPr>
        <p:spPr>
          <a:xfrm>
            <a:off x="5029200" y="1752600"/>
            <a:ext cx="3429000" cy="2286000"/>
          </a:xfrm>
        </p:spPr>
        <p:txBody>
          <a:bodyPr/>
          <a:lstStyle/>
          <a:p>
            <a:pPr algn="ctr">
              <a:buNone/>
            </a:pPr>
            <a:r>
              <a:rPr lang="en-US" sz="1600" b="1" u="sng" dirty="0" smtClean="0"/>
              <a:t>Other proposals</a:t>
            </a:r>
          </a:p>
          <a:p>
            <a:r>
              <a:rPr lang="en-US" sz="1600" dirty="0" smtClean="0"/>
              <a:t>100kbps</a:t>
            </a:r>
          </a:p>
          <a:p>
            <a:r>
              <a:rPr lang="en-US" sz="1600" dirty="0" smtClean="0"/>
              <a:t>FSK</a:t>
            </a:r>
          </a:p>
          <a:p>
            <a:r>
              <a:rPr lang="en-US" sz="1600" dirty="0" smtClean="0"/>
              <a:t>250kHz channel</a:t>
            </a:r>
          </a:p>
          <a:p>
            <a:r>
              <a:rPr lang="en-US" sz="1600" dirty="0" smtClean="0"/>
              <a:t>300kHz channel spacing</a:t>
            </a:r>
            <a:endParaRPr lang="en-US" sz="1600" dirty="0"/>
          </a:p>
        </p:txBody>
      </p:sp>
      <p:sp>
        <p:nvSpPr>
          <p:cNvPr id="4" name="Date Placeholder 3"/>
          <p:cNvSpPr>
            <a:spLocks noGrp="1"/>
          </p:cNvSpPr>
          <p:nvPr>
            <p:ph type="dt" sz="half" idx="10"/>
          </p:nvPr>
        </p:nvSpPr>
        <p:spPr/>
        <p:txBody>
          <a:bodyPr/>
          <a:lstStyle/>
          <a:p>
            <a:pPr>
              <a:defRPr/>
            </a:pPr>
            <a:r>
              <a:rPr lang="en-US" smtClean="0"/>
              <a:t>&lt;July 2009&gt;</a:t>
            </a:r>
            <a:endParaRPr lang="en-US"/>
          </a:p>
        </p:txBody>
      </p:sp>
      <p:sp>
        <p:nvSpPr>
          <p:cNvPr id="5" name="Footer Placeholder 4"/>
          <p:cNvSpPr>
            <a:spLocks noGrp="1"/>
          </p:cNvSpPr>
          <p:nvPr>
            <p:ph type="ftr" sz="quarter" idx="11"/>
          </p:nvPr>
        </p:nvSpPr>
        <p:spPr>
          <a:xfrm>
            <a:off x="5486400" y="6475413"/>
            <a:ext cx="3124200" cy="153888"/>
          </a:xfrm>
        </p:spPr>
        <p:txBody>
          <a:bodyPr/>
          <a:lstStyle/>
          <a:p>
            <a:pPr>
              <a:defRPr/>
            </a:pPr>
            <a:r>
              <a:rPr lang="en-US" sz="1000" smtClean="0"/>
              <a:t>&lt;Buffington&gt;, &lt;Itron&gt;, &lt;Mason&gt;, &lt;Elster&gt;</a:t>
            </a:r>
            <a:endParaRPr lang="en-US" sz="1000"/>
          </a:p>
        </p:txBody>
      </p:sp>
      <p:sp>
        <p:nvSpPr>
          <p:cNvPr id="6" name="Slide Number Placeholder 5"/>
          <p:cNvSpPr>
            <a:spLocks noGrp="1"/>
          </p:cNvSpPr>
          <p:nvPr>
            <p:ph type="sldNum" sz="quarter" idx="12"/>
          </p:nvPr>
        </p:nvSpPr>
        <p:spPr>
          <a:xfrm>
            <a:off x="4344988" y="6475413"/>
            <a:ext cx="423193" cy="153888"/>
          </a:xfrm>
        </p:spPr>
        <p:txBody>
          <a:bodyPr/>
          <a:lstStyle/>
          <a:p>
            <a:pPr>
              <a:defRPr/>
            </a:pPr>
            <a:r>
              <a:rPr lang="en-US" sz="1000" smtClean="0"/>
              <a:t>Slide </a:t>
            </a:r>
            <a:fld id="{77BFCFFA-1701-45D5-9790-9577903CD234}" type="slidenum">
              <a:rPr lang="en-US" sz="1000" smtClean="0"/>
              <a:pPr>
                <a:defRPr/>
              </a:pPr>
              <a:t>16</a:t>
            </a:fld>
            <a:endParaRPr lang="en-US" sz="1000"/>
          </a:p>
        </p:txBody>
      </p:sp>
      <p:sp>
        <p:nvSpPr>
          <p:cNvPr id="9" name="Content Placeholder 6"/>
          <p:cNvSpPr txBox="1">
            <a:spLocks/>
          </p:cNvSpPr>
          <p:nvPr/>
        </p:nvSpPr>
        <p:spPr bwMode="auto">
          <a:xfrm>
            <a:off x="1752600" y="4191000"/>
            <a:ext cx="5943600" cy="2209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1600" b="1" i="0" u="sng" strike="noStrike" kern="0" cap="none" spc="0" normalizeH="0" baseline="0" noProof="0" dirty="0" smtClean="0">
                <a:ln>
                  <a:noFill/>
                </a:ln>
                <a:solidFill>
                  <a:schemeClr val="tx1"/>
                </a:solidFill>
                <a:effectLst/>
                <a:uLnTx/>
                <a:uFillTx/>
                <a:latin typeface="+mn-lt"/>
                <a:ea typeface="+mn-ea"/>
                <a:cs typeface="+mn-cs"/>
              </a:rPr>
              <a:t>Advantages of merged proposal</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US" sz="1600" kern="0" dirty="0" smtClean="0">
                <a:latin typeface="+mn-lt"/>
              </a:rPr>
              <a:t>Lower adjacent channel emission for local regulations</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1600" b="0" i="0" u="none" strike="noStrike" kern="0" cap="none" spc="0" normalizeH="0" baseline="0" noProof="0" dirty="0" smtClean="0">
                <a:ln>
                  <a:noFill/>
                </a:ln>
                <a:solidFill>
                  <a:schemeClr val="tx1"/>
                </a:solidFill>
                <a:effectLst/>
                <a:uLnTx/>
                <a:uFillTx/>
                <a:latin typeface="+mn-lt"/>
                <a:ea typeface="+mn-ea"/>
                <a:cs typeface="+mn-cs"/>
              </a:rPr>
              <a:t>World</a:t>
            </a:r>
            <a:r>
              <a:rPr lang="en-US" sz="1600" kern="0" baseline="0" dirty="0" smtClean="0">
                <a:latin typeface="+mn-lt"/>
              </a:rPr>
              <a:t>wide</a:t>
            </a:r>
            <a:r>
              <a:rPr lang="en-US" sz="1600" kern="0" dirty="0" smtClean="0">
                <a:latin typeface="+mn-lt"/>
              </a:rPr>
              <a:t> operation</a:t>
            </a:r>
            <a:endParaRPr kumimoji="0" lang="en-US" sz="16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1600" b="0" i="0" u="none" strike="noStrike" kern="0" cap="none" spc="0" normalizeH="0" baseline="0" noProof="0" dirty="0" smtClean="0">
                <a:ln>
                  <a:noFill/>
                </a:ln>
                <a:solidFill>
                  <a:schemeClr val="tx1"/>
                </a:solidFill>
                <a:effectLst/>
                <a:uLnTx/>
                <a:uFillTx/>
                <a:latin typeface="+mn-lt"/>
                <a:ea typeface="+mn-ea"/>
                <a:cs typeface="+mn-cs"/>
              </a:rPr>
              <a:t>Proven technology for meter reading and FHSS systems</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US" sz="1600" kern="0" dirty="0" smtClean="0">
                <a:latin typeface="+mn-lt"/>
              </a:rPr>
              <a:t>Lower data rate for battery operation</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1600" b="0" i="0" u="none" strike="noStrike" kern="0" cap="none" spc="0" normalizeH="0" baseline="0" noProof="0" dirty="0" smtClean="0">
                <a:ln>
                  <a:noFill/>
                </a:ln>
                <a:solidFill>
                  <a:schemeClr val="tx1"/>
                </a:solidFill>
                <a:effectLst/>
                <a:uLnTx/>
                <a:uFillTx/>
                <a:latin typeface="+mn-lt"/>
                <a:ea typeface="+mn-ea"/>
                <a:cs typeface="+mn-cs"/>
              </a:rPr>
              <a:t>Higher</a:t>
            </a:r>
            <a:r>
              <a:rPr kumimoji="0" lang="en-US" sz="1600" b="0" i="0" u="none" strike="noStrike" kern="0" cap="none" spc="0" normalizeH="0" noProof="0" dirty="0" smtClean="0">
                <a:ln>
                  <a:noFill/>
                </a:ln>
                <a:solidFill>
                  <a:schemeClr val="tx1"/>
                </a:solidFill>
                <a:effectLst/>
                <a:uLnTx/>
                <a:uFillTx/>
                <a:latin typeface="+mn-lt"/>
                <a:ea typeface="+mn-ea"/>
                <a:cs typeface="+mn-cs"/>
              </a:rPr>
              <a:t> data rate for future applications</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1600" b="0" i="0" u="none" strike="noStrike" kern="0" cap="none" spc="0" normalizeH="0" baseline="0" noProof="0" dirty="0" smtClean="0">
                <a:ln>
                  <a:noFill/>
                </a:ln>
                <a:solidFill>
                  <a:schemeClr val="tx1"/>
                </a:solidFill>
                <a:effectLst/>
                <a:uLnTx/>
                <a:uFillTx/>
                <a:latin typeface="+mn-lt"/>
                <a:ea typeface="+mn-ea"/>
                <a:cs typeface="+mn-cs"/>
              </a:rPr>
              <a:t>Low and high data</a:t>
            </a:r>
            <a:r>
              <a:rPr kumimoji="0" lang="en-US" sz="1600" b="0" i="0" u="none" strike="noStrike" kern="0" cap="none" spc="0" normalizeH="0" noProof="0" dirty="0" smtClean="0">
                <a:ln>
                  <a:noFill/>
                </a:ln>
                <a:solidFill>
                  <a:schemeClr val="tx1"/>
                </a:solidFill>
                <a:effectLst/>
                <a:uLnTx/>
                <a:uFillTx/>
                <a:latin typeface="+mn-lt"/>
                <a:ea typeface="+mn-ea"/>
                <a:cs typeface="+mn-cs"/>
              </a:rPr>
              <a:t> rate devices i</a:t>
            </a:r>
            <a:r>
              <a:rPr kumimoji="0" lang="en-US" sz="1600" b="0" i="0" u="none" strike="noStrike" kern="0" cap="none" spc="0" normalizeH="0" baseline="0" noProof="0" dirty="0" smtClean="0">
                <a:ln>
                  <a:noFill/>
                </a:ln>
                <a:solidFill>
                  <a:schemeClr val="tx1"/>
                </a:solidFill>
                <a:effectLst/>
                <a:uLnTx/>
                <a:uFillTx/>
                <a:latin typeface="+mn-lt"/>
                <a:ea typeface="+mn-ea"/>
                <a:cs typeface="+mn-cs"/>
              </a:rPr>
              <a:t>nteroperable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GFSK advantages</a:t>
            </a:r>
            <a:endParaRPr lang="en-US" dirty="0"/>
          </a:p>
        </p:txBody>
      </p:sp>
      <p:sp>
        <p:nvSpPr>
          <p:cNvPr id="3" name="Content Placeholder 2"/>
          <p:cNvSpPr>
            <a:spLocks noGrp="1"/>
          </p:cNvSpPr>
          <p:nvPr>
            <p:ph idx="1"/>
          </p:nvPr>
        </p:nvSpPr>
        <p:spPr>
          <a:xfrm>
            <a:off x="381000" y="1981200"/>
            <a:ext cx="3352800" cy="4114800"/>
          </a:xfrm>
        </p:spPr>
        <p:txBody>
          <a:bodyPr/>
          <a:lstStyle/>
          <a:p>
            <a:pPr>
              <a:lnSpc>
                <a:spcPct val="90000"/>
              </a:lnSpc>
            </a:pPr>
            <a:r>
              <a:rPr lang="en-US" sz="1800" dirty="0" smtClean="0">
                <a:latin typeface="+mj-lt"/>
              </a:rPr>
              <a:t>Lower adjacent channel emission than FSK complying to local regulations</a:t>
            </a:r>
            <a:endParaRPr lang="en-US" sz="1800" b="1" dirty="0" smtClean="0">
              <a:latin typeface="+mj-lt"/>
            </a:endParaRPr>
          </a:p>
          <a:p>
            <a:pPr>
              <a:lnSpc>
                <a:spcPct val="90000"/>
              </a:lnSpc>
            </a:pPr>
            <a:r>
              <a:rPr lang="en-US" sz="1800" dirty="0" smtClean="0">
                <a:latin typeface="+mj-lt"/>
              </a:rPr>
              <a:t>No linear amplifier needed compared to BPSK/OQPSK</a:t>
            </a:r>
          </a:p>
          <a:p>
            <a:pPr>
              <a:lnSpc>
                <a:spcPct val="90000"/>
              </a:lnSpc>
            </a:pPr>
            <a:r>
              <a:rPr lang="en-US" sz="1800" dirty="0" smtClean="0">
                <a:latin typeface="+mj-lt"/>
              </a:rPr>
              <a:t>Low complexity in the modem serving low cost endpoints</a:t>
            </a:r>
          </a:p>
          <a:p>
            <a:pPr>
              <a:lnSpc>
                <a:spcPct val="90000"/>
              </a:lnSpc>
            </a:pPr>
            <a:r>
              <a:rPr lang="en-US" sz="1800" dirty="0" smtClean="0">
                <a:latin typeface="+mj-lt"/>
              </a:rPr>
              <a:t>Proven technology for FHSS regulations </a:t>
            </a:r>
          </a:p>
          <a:p>
            <a:pPr>
              <a:lnSpc>
                <a:spcPct val="90000"/>
              </a:lnSpc>
            </a:pPr>
            <a:r>
              <a:rPr lang="en-US" sz="1800" dirty="0" smtClean="0">
                <a:latin typeface="+mj-lt"/>
              </a:rPr>
              <a:t>Proven technology for Meter reading</a:t>
            </a:r>
            <a:endParaRPr lang="en-US" sz="1800" dirty="0">
              <a:latin typeface="+mj-lt"/>
            </a:endParaRPr>
          </a:p>
        </p:txBody>
      </p:sp>
      <p:sp>
        <p:nvSpPr>
          <p:cNvPr id="4" name="Date Placeholder 3"/>
          <p:cNvSpPr>
            <a:spLocks noGrp="1"/>
          </p:cNvSpPr>
          <p:nvPr>
            <p:ph type="dt" sz="half" idx="10"/>
          </p:nvPr>
        </p:nvSpPr>
        <p:spPr/>
        <p:txBody>
          <a:bodyPr/>
          <a:lstStyle/>
          <a:p>
            <a:pPr>
              <a:defRPr/>
            </a:pPr>
            <a:r>
              <a:rPr lang="en-US" smtClean="0"/>
              <a:t>&lt;July 2009&gt;</a:t>
            </a:r>
            <a:endParaRPr lang="en-US"/>
          </a:p>
        </p:txBody>
      </p:sp>
      <p:sp>
        <p:nvSpPr>
          <p:cNvPr id="5" name="Footer Placeholder 4"/>
          <p:cNvSpPr>
            <a:spLocks noGrp="1"/>
          </p:cNvSpPr>
          <p:nvPr>
            <p:ph type="ftr" sz="quarter" idx="11"/>
          </p:nvPr>
        </p:nvSpPr>
        <p:spPr/>
        <p:txBody>
          <a:bodyPr/>
          <a:lstStyle/>
          <a:p>
            <a:pPr>
              <a:defRPr/>
            </a:pPr>
            <a:r>
              <a:rPr lang="en-US" smtClean="0"/>
              <a:t>&lt;Buffington&gt;, &lt;Itron&gt;, &lt;Mason&gt;, &lt;Elster&gt;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7BFCFFA-1701-45D5-9790-9577903CD234}"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 </a:t>
            </a:r>
            <a:endParaRPr lang="en-US" dirty="0"/>
          </a:p>
        </p:txBody>
      </p:sp>
      <p:sp>
        <p:nvSpPr>
          <p:cNvPr id="3" name="Content Placeholder 2"/>
          <p:cNvSpPr>
            <a:spLocks noGrp="1"/>
          </p:cNvSpPr>
          <p:nvPr>
            <p:ph idx="1"/>
          </p:nvPr>
        </p:nvSpPr>
        <p:spPr/>
        <p:txBody>
          <a:bodyPr/>
          <a:lstStyle/>
          <a:p>
            <a:r>
              <a:rPr lang="en-US" sz="2000" dirty="0" smtClean="0">
                <a:latin typeface="+mj-lt"/>
              </a:rPr>
              <a:t>Merged proposal of equipment suppliers and Silicon vendors </a:t>
            </a:r>
          </a:p>
          <a:p>
            <a:r>
              <a:rPr lang="en-US" sz="2000" dirty="0" smtClean="0">
                <a:latin typeface="+mj-lt"/>
              </a:rPr>
              <a:t>Data rates support </a:t>
            </a:r>
          </a:p>
          <a:p>
            <a:pPr lvl="1"/>
            <a:r>
              <a:rPr lang="en-US" sz="1800" dirty="0" smtClean="0">
                <a:latin typeface="+mj-lt"/>
              </a:rPr>
              <a:t>basic devices (40 kbps) </a:t>
            </a:r>
          </a:p>
          <a:p>
            <a:pPr lvl="1"/>
            <a:r>
              <a:rPr lang="en-US" sz="1800" dirty="0" smtClean="0">
                <a:latin typeface="+mj-lt"/>
              </a:rPr>
              <a:t>future needs </a:t>
            </a:r>
            <a:r>
              <a:rPr lang="en-US" sz="1800" smtClean="0">
                <a:latin typeface="+mj-lt"/>
              </a:rPr>
              <a:t>(160kbps and 320 </a:t>
            </a:r>
            <a:r>
              <a:rPr lang="en-US" sz="1800" dirty="0" smtClean="0">
                <a:latin typeface="+mj-lt"/>
              </a:rPr>
              <a:t>kbps)</a:t>
            </a:r>
          </a:p>
          <a:p>
            <a:r>
              <a:rPr lang="en-US" sz="2000" dirty="0" smtClean="0">
                <a:latin typeface="+mj-lt"/>
              </a:rPr>
              <a:t>Support for </a:t>
            </a:r>
          </a:p>
          <a:p>
            <a:pPr lvl="1"/>
            <a:r>
              <a:rPr lang="en-US" sz="1600" dirty="0" smtClean="0">
                <a:latin typeface="+mj-lt"/>
              </a:rPr>
              <a:t>battery powered (i.e. gas and water) </a:t>
            </a:r>
          </a:p>
          <a:p>
            <a:pPr lvl="1"/>
            <a:r>
              <a:rPr lang="en-US" sz="1600" dirty="0" smtClean="0">
                <a:latin typeface="+mj-lt"/>
              </a:rPr>
              <a:t>full function devices (i.e. electric) </a:t>
            </a:r>
          </a:p>
          <a:p>
            <a:r>
              <a:rPr lang="en-US" sz="2000" dirty="0" smtClean="0">
                <a:latin typeface="+mj-lt"/>
              </a:rPr>
              <a:t>Minimal infrastructure requirements (in the majority of cases, nothing required except the utility devices)</a:t>
            </a:r>
          </a:p>
          <a:p>
            <a:r>
              <a:rPr lang="en-US" sz="2000" dirty="0" smtClean="0">
                <a:latin typeface="+mj-lt"/>
              </a:rPr>
              <a:t>Worldwide operation</a:t>
            </a:r>
          </a:p>
          <a:p>
            <a:r>
              <a:rPr lang="en-US" sz="2000" dirty="0" smtClean="0">
                <a:latin typeface="+mj-lt"/>
              </a:rPr>
              <a:t>GFSK modulation</a:t>
            </a:r>
          </a:p>
        </p:txBody>
      </p:sp>
      <p:sp>
        <p:nvSpPr>
          <p:cNvPr id="4" name="Date Placeholder 3"/>
          <p:cNvSpPr>
            <a:spLocks noGrp="1"/>
          </p:cNvSpPr>
          <p:nvPr>
            <p:ph type="dt" sz="half" idx="10"/>
          </p:nvPr>
        </p:nvSpPr>
        <p:spPr/>
        <p:txBody>
          <a:bodyPr/>
          <a:lstStyle/>
          <a:p>
            <a:pPr>
              <a:defRPr/>
            </a:pPr>
            <a:r>
              <a:rPr lang="en-US" smtClean="0"/>
              <a:t>&lt;July 2009&gt;</a:t>
            </a:r>
            <a:endParaRPr lang="en-US"/>
          </a:p>
        </p:txBody>
      </p:sp>
      <p:sp>
        <p:nvSpPr>
          <p:cNvPr id="5" name="Footer Placeholder 4"/>
          <p:cNvSpPr>
            <a:spLocks noGrp="1"/>
          </p:cNvSpPr>
          <p:nvPr>
            <p:ph type="ftr" sz="quarter" idx="11"/>
          </p:nvPr>
        </p:nvSpPr>
        <p:spPr/>
        <p:txBody>
          <a:bodyPr/>
          <a:lstStyle/>
          <a:p>
            <a:pPr>
              <a:defRPr/>
            </a:pPr>
            <a:r>
              <a:rPr lang="en-US" smtClean="0"/>
              <a:t>&lt;Buffington&gt;, &lt;Itron&gt;, &lt;Mason&gt;, &lt;Elster&gt;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7BFCFFA-1701-45D5-9790-9577903CD234}" type="slidenum">
              <a:rPr lang="en-US" smtClean="0"/>
              <a:pPr>
                <a:defRPr/>
              </a:pPr>
              <a:t>18</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Authors</a:t>
            </a:r>
            <a:br>
              <a:rPr lang="en-US" dirty="0" smtClean="0"/>
            </a:br>
            <a:r>
              <a:rPr lang="en-US" sz="2400" dirty="0" smtClean="0">
                <a:solidFill>
                  <a:srgbClr val="FF0000"/>
                </a:solidFill>
              </a:rPr>
              <a:t> from 9 affiliated companies/organizations</a:t>
            </a:r>
            <a:r>
              <a:rPr lang="en-US" sz="2400" dirty="0" smtClean="0"/>
              <a:t> </a:t>
            </a:r>
            <a:endParaRPr lang="en-US" dirty="0"/>
          </a:p>
        </p:txBody>
      </p:sp>
      <p:sp>
        <p:nvSpPr>
          <p:cNvPr id="8" name="Content Placeholder 7"/>
          <p:cNvSpPr>
            <a:spLocks noGrp="1"/>
          </p:cNvSpPr>
          <p:nvPr>
            <p:ph idx="1"/>
          </p:nvPr>
        </p:nvSpPr>
        <p:spPr>
          <a:xfrm>
            <a:off x="685800" y="1752600"/>
            <a:ext cx="7772400" cy="4724400"/>
          </a:xfrm>
        </p:spPr>
        <p:txBody>
          <a:bodyPr/>
          <a:lstStyle/>
          <a:p>
            <a:pPr>
              <a:buNone/>
            </a:pPr>
            <a:r>
              <a:rPr lang="en-US" sz="1600" b="1" dirty="0" smtClean="0"/>
              <a:t>Objective of this work is to create a baseline FHSS system based on the best technical solution to meet the SUN requirements and plan for the future, without bias to existing systems. </a:t>
            </a:r>
          </a:p>
          <a:p>
            <a:pPr>
              <a:buNone/>
            </a:pPr>
            <a:endParaRPr lang="en-US" sz="1600" b="1" dirty="0" smtClean="0"/>
          </a:p>
          <a:p>
            <a:pPr>
              <a:buNone/>
            </a:pPr>
            <a:r>
              <a:rPr lang="en-US" sz="1600" b="1" dirty="0" smtClean="0"/>
              <a:t>This is a MERGED PROPOSAL from the following authors, representing a combination of equipment suppliers and Silicon vendors. </a:t>
            </a:r>
            <a:endParaRPr lang="en-US" sz="1600" dirty="0" smtClean="0"/>
          </a:p>
          <a:p>
            <a:r>
              <a:rPr lang="en-US" sz="1600" dirty="0" err="1" smtClean="0"/>
              <a:t>Elster</a:t>
            </a:r>
            <a:r>
              <a:rPr lang="en-US" sz="1600" dirty="0" smtClean="0"/>
              <a:t> Electricity [09-302]: Bob Mason, Rodney </a:t>
            </a:r>
            <a:r>
              <a:rPr lang="en-US" sz="1600" dirty="0" err="1" smtClean="0"/>
              <a:t>Hemminger</a:t>
            </a:r>
            <a:endParaRPr lang="en-US" sz="1600" dirty="0" smtClean="0"/>
          </a:p>
          <a:p>
            <a:r>
              <a:rPr lang="en-US" sz="1600" dirty="0" err="1" smtClean="0"/>
              <a:t>Itron</a:t>
            </a:r>
            <a:r>
              <a:rPr lang="en-US" sz="1600" dirty="0" smtClean="0"/>
              <a:t> [09-292]: John Buffington, Daniel </a:t>
            </a:r>
            <a:r>
              <a:rPr lang="en-US" sz="1600" dirty="0" err="1" smtClean="0"/>
              <a:t>Popa</a:t>
            </a:r>
            <a:r>
              <a:rPr lang="en-US" sz="1600" dirty="0" smtClean="0"/>
              <a:t>, Hartman </a:t>
            </a:r>
            <a:r>
              <a:rPr lang="en-US" sz="1600" dirty="0" err="1" smtClean="0"/>
              <a:t>VanWyk</a:t>
            </a:r>
            <a:r>
              <a:rPr lang="en-US" sz="1600" dirty="0" smtClean="0"/>
              <a:t> </a:t>
            </a:r>
          </a:p>
          <a:p>
            <a:r>
              <a:rPr lang="en-US" sz="1600" dirty="0" smtClean="0"/>
              <a:t>NICT 	[09-312]: </a:t>
            </a:r>
            <a:r>
              <a:rPr lang="en-US" sz="1600" dirty="0" err="1" smtClean="0"/>
              <a:t>Fumihide</a:t>
            </a:r>
            <a:r>
              <a:rPr lang="en-US" sz="1600" dirty="0" smtClean="0"/>
              <a:t> Kojima, Hiroshi Harada	</a:t>
            </a:r>
          </a:p>
          <a:p>
            <a:r>
              <a:rPr lang="en-US" sz="1600" dirty="0" smtClean="0"/>
              <a:t>Silicon Laboratories [09-278]: </a:t>
            </a:r>
            <a:r>
              <a:rPr lang="en-US" sz="1600" dirty="0" err="1" smtClean="0"/>
              <a:t>Henk</a:t>
            </a:r>
            <a:r>
              <a:rPr lang="en-US" sz="1600" dirty="0" smtClean="0"/>
              <a:t> de </a:t>
            </a:r>
            <a:r>
              <a:rPr lang="en-US" sz="1600" dirty="0" err="1" smtClean="0"/>
              <a:t>Ruijter</a:t>
            </a:r>
            <a:r>
              <a:rPr lang="en-US" sz="1600" dirty="0" smtClean="0"/>
              <a:t>, Ping </a:t>
            </a:r>
            <a:r>
              <a:rPr lang="en-US" sz="1600" dirty="0" err="1" smtClean="0"/>
              <a:t>Xiong</a:t>
            </a:r>
            <a:r>
              <a:rPr lang="en-US" sz="1600" dirty="0" smtClean="0"/>
              <a:t>, </a:t>
            </a:r>
            <a:r>
              <a:rPr lang="en-US" sz="1600" dirty="0" err="1" smtClean="0"/>
              <a:t>Péter</a:t>
            </a:r>
            <a:r>
              <a:rPr lang="en-US" sz="1600" dirty="0" smtClean="0"/>
              <a:t> </a:t>
            </a:r>
            <a:r>
              <a:rPr lang="en-US" sz="1600" dirty="0" err="1" smtClean="0"/>
              <a:t>Onódy</a:t>
            </a:r>
            <a:r>
              <a:rPr lang="en-US" sz="1600" dirty="0" smtClean="0"/>
              <a:t> </a:t>
            </a:r>
            <a:endParaRPr lang="en-US" sz="1600" b="1" dirty="0" smtClean="0"/>
          </a:p>
          <a:p>
            <a:pPr>
              <a:buNone/>
            </a:pPr>
            <a:r>
              <a:rPr lang="en-US" sz="1600" b="1" dirty="0" smtClean="0"/>
              <a:t>The FHSS merged proposal is supported by:</a:t>
            </a:r>
          </a:p>
          <a:p>
            <a:r>
              <a:rPr lang="fr-FR" sz="1600" dirty="0" err="1" smtClean="0"/>
              <a:t>Aclara</a:t>
            </a:r>
            <a:r>
              <a:rPr lang="fr-FR" sz="1600" dirty="0" smtClean="0"/>
              <a:t>: Kendall Smith, Mark </a:t>
            </a:r>
            <a:r>
              <a:rPr lang="fr-FR" sz="1600" dirty="0" err="1" smtClean="0"/>
              <a:t>Wilbur</a:t>
            </a:r>
            <a:endParaRPr lang="fr-FR" sz="1600" dirty="0" smtClean="0"/>
          </a:p>
          <a:p>
            <a:r>
              <a:rPr lang="fr-FR" sz="1600" dirty="0" smtClean="0"/>
              <a:t>France Télécom / Orange </a:t>
            </a:r>
            <a:r>
              <a:rPr lang="fr-FR" sz="1600" dirty="0" err="1" smtClean="0"/>
              <a:t>Labs</a:t>
            </a:r>
            <a:r>
              <a:rPr lang="fr-FR" sz="1600" dirty="0" smtClean="0"/>
              <a:t>: Jean </a:t>
            </a:r>
            <a:r>
              <a:rPr lang="fr-FR" sz="1600" dirty="0" err="1" smtClean="0"/>
              <a:t>Schwoerer</a:t>
            </a:r>
            <a:r>
              <a:rPr lang="fr-FR" sz="1600" dirty="0" smtClean="0"/>
              <a:t>  </a:t>
            </a:r>
          </a:p>
          <a:p>
            <a:r>
              <a:rPr lang="fr-FR" sz="1600" dirty="0" err="1" smtClean="0"/>
              <a:t>Landis</a:t>
            </a:r>
            <a:r>
              <a:rPr lang="fr-FR" sz="1600" dirty="0" smtClean="0"/>
              <a:t>+</a:t>
            </a:r>
            <a:r>
              <a:rPr lang="fr-FR" sz="1600" dirty="0" err="1" smtClean="0"/>
              <a:t>Gyr</a:t>
            </a:r>
            <a:r>
              <a:rPr lang="fr-FR" sz="1600" dirty="0" smtClean="0"/>
              <a:t>: Emmanuel </a:t>
            </a:r>
            <a:r>
              <a:rPr lang="fr-FR" sz="1600" dirty="0" err="1" smtClean="0"/>
              <a:t>Monnerie</a:t>
            </a:r>
            <a:endParaRPr lang="fr-FR" sz="1600" dirty="0" smtClean="0"/>
          </a:p>
          <a:p>
            <a:r>
              <a:rPr lang="fr-FR" sz="1600" dirty="0" err="1" smtClean="0"/>
              <a:t>Maxim</a:t>
            </a:r>
            <a:r>
              <a:rPr lang="fr-FR" sz="1600" dirty="0" smtClean="0"/>
              <a:t>: Rishi </a:t>
            </a:r>
            <a:r>
              <a:rPr lang="fr-FR" sz="1600" dirty="0" err="1" smtClean="0"/>
              <a:t>Mohindra</a:t>
            </a:r>
            <a:endParaRPr lang="en-US" sz="1600" dirty="0" smtClean="0"/>
          </a:p>
          <a:p>
            <a:r>
              <a:rPr lang="fr-FR" sz="1600" dirty="0" smtClean="0"/>
              <a:t>TI: </a:t>
            </a:r>
            <a:r>
              <a:rPr lang="fr-FR" sz="1600" dirty="0" err="1" smtClean="0"/>
              <a:t>Khanh</a:t>
            </a:r>
            <a:r>
              <a:rPr lang="fr-FR" sz="1600" dirty="0" smtClean="0"/>
              <a:t> Tuan Le</a:t>
            </a:r>
          </a:p>
          <a:p>
            <a:pPr>
              <a:buNone/>
            </a:pPr>
            <a:endParaRPr lang="en-US" sz="1600" dirty="0" smtClean="0"/>
          </a:p>
        </p:txBody>
      </p:sp>
      <p:sp>
        <p:nvSpPr>
          <p:cNvPr id="4" name="Date Placeholder 3"/>
          <p:cNvSpPr>
            <a:spLocks noGrp="1"/>
          </p:cNvSpPr>
          <p:nvPr>
            <p:ph type="dt" sz="half" idx="10"/>
          </p:nvPr>
        </p:nvSpPr>
        <p:spPr/>
        <p:txBody>
          <a:bodyPr/>
          <a:lstStyle/>
          <a:p>
            <a:pPr>
              <a:defRPr/>
            </a:pPr>
            <a:r>
              <a:rPr lang="en-US" smtClean="0"/>
              <a:t>&lt;July 2009&gt;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912A6C4-449C-4914-996C-0D0412943ED0}" type="slidenum">
              <a:rPr lang="en-US" smtClean="0"/>
              <a:pPr>
                <a:defRPr/>
              </a:pPr>
              <a:t>2</a:t>
            </a:fld>
            <a:endParaRPr lang="en-US"/>
          </a:p>
        </p:txBody>
      </p:sp>
      <p:sp>
        <p:nvSpPr>
          <p:cNvPr id="9" name="Footer Placeholder 8"/>
          <p:cNvSpPr>
            <a:spLocks noGrp="1"/>
          </p:cNvSpPr>
          <p:nvPr>
            <p:ph type="ftr" sz="quarter" idx="11"/>
          </p:nvPr>
        </p:nvSpPr>
        <p:spPr/>
        <p:txBody>
          <a:bodyPr/>
          <a:lstStyle/>
          <a:p>
            <a:pPr>
              <a:defRPr/>
            </a:pPr>
            <a:r>
              <a:rPr lang="en-US" smtClean="0"/>
              <a:t>&lt;Buffington&gt;, &lt;Itron&gt;, &lt;Mason&gt;, &lt;Elster&gt;</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smtClean="0"/>
              <a:t>Agenda</a:t>
            </a:r>
          </a:p>
        </p:txBody>
      </p:sp>
      <p:sp>
        <p:nvSpPr>
          <p:cNvPr id="3" name="Content Placeholder 2"/>
          <p:cNvSpPr>
            <a:spLocks noGrp="1"/>
          </p:cNvSpPr>
          <p:nvPr>
            <p:ph idx="1"/>
          </p:nvPr>
        </p:nvSpPr>
        <p:spPr/>
        <p:txBody>
          <a:bodyPr/>
          <a:lstStyle/>
          <a:p>
            <a:pPr>
              <a:defRPr/>
            </a:pPr>
            <a:r>
              <a:rPr lang="en-US" sz="2000" dirty="0" smtClean="0"/>
              <a:t>Requirements</a:t>
            </a:r>
          </a:p>
          <a:p>
            <a:pPr>
              <a:defRPr/>
            </a:pPr>
            <a:r>
              <a:rPr lang="en-US" sz="2000" dirty="0" smtClean="0"/>
              <a:t>Details about merged proposal</a:t>
            </a:r>
          </a:p>
          <a:p>
            <a:pPr lvl="1">
              <a:defRPr/>
            </a:pPr>
            <a:r>
              <a:rPr lang="en-US" sz="1600" dirty="0" smtClean="0">
                <a:ea typeface="+mn-ea"/>
                <a:cs typeface="+mn-cs"/>
              </a:rPr>
              <a:t>TX/RX architecture</a:t>
            </a:r>
          </a:p>
          <a:p>
            <a:pPr lvl="1">
              <a:defRPr/>
            </a:pPr>
            <a:r>
              <a:rPr lang="en-US" sz="1600" dirty="0" smtClean="0">
                <a:ea typeface="+mn-ea"/>
                <a:cs typeface="+mn-cs"/>
              </a:rPr>
              <a:t>Band plan and channelization</a:t>
            </a:r>
          </a:p>
          <a:p>
            <a:pPr lvl="1">
              <a:defRPr/>
            </a:pPr>
            <a:r>
              <a:rPr lang="en-US" sz="1600" dirty="0" smtClean="0">
                <a:ea typeface="+mn-ea"/>
                <a:cs typeface="+mn-cs"/>
              </a:rPr>
              <a:t>System Parameters</a:t>
            </a:r>
          </a:p>
          <a:p>
            <a:pPr lvl="1">
              <a:defRPr/>
            </a:pPr>
            <a:r>
              <a:rPr lang="en-US" sz="1600" dirty="0" smtClean="0">
                <a:ea typeface="+mn-ea"/>
                <a:cs typeface="+mn-cs"/>
              </a:rPr>
              <a:t>Frame format: preamble, header, PSDU</a:t>
            </a:r>
            <a:endParaRPr lang="en-US" sz="1600" dirty="0" smtClean="0"/>
          </a:p>
          <a:p>
            <a:pPr>
              <a:defRPr/>
            </a:pPr>
            <a:r>
              <a:rPr lang="en-US" sz="2000" dirty="0" smtClean="0"/>
              <a:t>Performance results</a:t>
            </a:r>
          </a:p>
          <a:p>
            <a:pPr lvl="1">
              <a:defRPr/>
            </a:pPr>
            <a:r>
              <a:rPr lang="en-US" sz="1600" dirty="0" smtClean="0"/>
              <a:t>Link budget, sensitivity, system performance in multi-path</a:t>
            </a:r>
          </a:p>
          <a:p>
            <a:pPr lvl="1">
              <a:defRPr/>
            </a:pPr>
            <a:r>
              <a:rPr lang="en-US" sz="1600" dirty="0" smtClean="0"/>
              <a:t>Complexity and power consumption</a:t>
            </a:r>
          </a:p>
          <a:p>
            <a:pPr>
              <a:defRPr/>
            </a:pPr>
            <a:r>
              <a:rPr lang="en-US" sz="2000" dirty="0" smtClean="0"/>
              <a:t>Summary and conclusions</a:t>
            </a:r>
          </a:p>
          <a:p>
            <a:pPr>
              <a:defRPr/>
            </a:pPr>
            <a:endParaRPr lang="en-US" sz="2000" dirty="0"/>
          </a:p>
        </p:txBody>
      </p:sp>
      <p:sp>
        <p:nvSpPr>
          <p:cNvPr id="14340" name="Date Placeholder 3"/>
          <p:cNvSpPr>
            <a:spLocks noGrp="1"/>
          </p:cNvSpPr>
          <p:nvPr>
            <p:ph type="dt" sz="quarter" idx="10"/>
          </p:nvPr>
        </p:nvSpPr>
        <p:spPr>
          <a:noFill/>
        </p:spPr>
        <p:txBody>
          <a:bodyPr/>
          <a:lstStyle/>
          <a:p>
            <a:r>
              <a:rPr lang="en-US" smtClean="0"/>
              <a:t>&lt;July 2009&gt;</a:t>
            </a:r>
          </a:p>
        </p:txBody>
      </p:sp>
      <p:sp>
        <p:nvSpPr>
          <p:cNvPr id="14342" name="Slide Number Placeholder 5"/>
          <p:cNvSpPr>
            <a:spLocks noGrp="1"/>
          </p:cNvSpPr>
          <p:nvPr>
            <p:ph type="sldNum" sz="quarter" idx="12"/>
          </p:nvPr>
        </p:nvSpPr>
        <p:spPr>
          <a:noFill/>
        </p:spPr>
        <p:txBody>
          <a:bodyPr/>
          <a:lstStyle/>
          <a:p>
            <a:r>
              <a:rPr lang="en-US" smtClean="0"/>
              <a:t>Slide </a:t>
            </a:r>
            <a:fld id="{BB244DA7-559D-4401-A6EA-932DCB2E9504}" type="slidenum">
              <a:rPr lang="en-US" smtClean="0"/>
              <a:pPr/>
              <a:t>3</a:t>
            </a:fld>
            <a:endParaRPr lang="en-US" smtClean="0"/>
          </a:p>
        </p:txBody>
      </p:sp>
      <p:sp>
        <p:nvSpPr>
          <p:cNvPr id="7" name="Footer Placeholder 6"/>
          <p:cNvSpPr>
            <a:spLocks noGrp="1"/>
          </p:cNvSpPr>
          <p:nvPr>
            <p:ph type="ftr" sz="quarter" idx="11"/>
          </p:nvPr>
        </p:nvSpPr>
        <p:spPr/>
        <p:txBody>
          <a:bodyPr/>
          <a:lstStyle/>
          <a:p>
            <a:pPr>
              <a:defRPr/>
            </a:pPr>
            <a:r>
              <a:rPr lang="en-US" smtClean="0"/>
              <a:t>&lt;Buffington&gt;, &lt;Itron&gt;, &lt;Mason&gt;, &lt;Elster&gt;</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smtClean="0"/>
              <a:t>Requirements</a:t>
            </a:r>
          </a:p>
        </p:txBody>
      </p:sp>
      <p:sp>
        <p:nvSpPr>
          <p:cNvPr id="15363" name="Content Placeholder 2"/>
          <p:cNvSpPr>
            <a:spLocks noGrp="1"/>
          </p:cNvSpPr>
          <p:nvPr>
            <p:ph idx="1"/>
          </p:nvPr>
        </p:nvSpPr>
        <p:spPr/>
        <p:txBody>
          <a:bodyPr/>
          <a:lstStyle/>
          <a:p>
            <a:r>
              <a:rPr lang="en-US" sz="1800" dirty="0" smtClean="0"/>
              <a:t>The network must be comprised of robust, scalable network devices capable of today’s data requirements, but also capable of providing extended data capacity and response times for existing and future data requirements and device types. To meet these criteria, in addition to the items outlined in the PAR, the PHY must support the following:</a:t>
            </a:r>
          </a:p>
          <a:p>
            <a:pPr lvl="1"/>
            <a:r>
              <a:rPr lang="en-US" sz="1600" dirty="0" smtClean="0"/>
              <a:t>Data rates to support basic devices (40kbps) but also data rates to meet future needs (e.g. &gt;300 kbps)</a:t>
            </a:r>
          </a:p>
          <a:p>
            <a:pPr lvl="1"/>
            <a:r>
              <a:rPr lang="en-US" sz="1600" dirty="0" smtClean="0"/>
              <a:t>Ubiquitous network support for battery powered (i.e. gas and water) and full function (i.e. electric) devices. Battery powered devices must interoperate with full function devices.</a:t>
            </a:r>
          </a:p>
          <a:p>
            <a:pPr lvl="1"/>
            <a:r>
              <a:rPr lang="en-US" sz="1600" dirty="0" smtClean="0"/>
              <a:t>Minimal infrastructure requirements (in the majority of cases, nothing required except the utility devices)</a:t>
            </a:r>
          </a:p>
        </p:txBody>
      </p:sp>
      <p:sp>
        <p:nvSpPr>
          <p:cNvPr id="15364" name="Date Placeholder 3"/>
          <p:cNvSpPr>
            <a:spLocks noGrp="1"/>
          </p:cNvSpPr>
          <p:nvPr>
            <p:ph type="dt" sz="quarter" idx="10"/>
          </p:nvPr>
        </p:nvSpPr>
        <p:spPr>
          <a:noFill/>
        </p:spPr>
        <p:txBody>
          <a:bodyPr/>
          <a:lstStyle/>
          <a:p>
            <a:r>
              <a:rPr lang="en-US" smtClean="0"/>
              <a:t>&lt;July 2009&gt;</a:t>
            </a:r>
          </a:p>
        </p:txBody>
      </p:sp>
      <p:sp>
        <p:nvSpPr>
          <p:cNvPr id="15366" name="Slide Number Placeholder 5"/>
          <p:cNvSpPr>
            <a:spLocks noGrp="1"/>
          </p:cNvSpPr>
          <p:nvPr>
            <p:ph type="sldNum" sz="quarter" idx="12"/>
          </p:nvPr>
        </p:nvSpPr>
        <p:spPr>
          <a:noFill/>
        </p:spPr>
        <p:txBody>
          <a:bodyPr/>
          <a:lstStyle/>
          <a:p>
            <a:r>
              <a:rPr lang="en-US" smtClean="0"/>
              <a:t>Slide </a:t>
            </a:r>
            <a:fld id="{5F3B2AB9-513B-498D-8CA6-A52815DFF185}" type="slidenum">
              <a:rPr lang="en-US" smtClean="0"/>
              <a:pPr/>
              <a:t>4</a:t>
            </a:fld>
            <a:endParaRPr lang="en-US" smtClean="0"/>
          </a:p>
        </p:txBody>
      </p:sp>
      <p:sp>
        <p:nvSpPr>
          <p:cNvPr id="7" name="Footer Placeholder 6"/>
          <p:cNvSpPr>
            <a:spLocks noGrp="1"/>
          </p:cNvSpPr>
          <p:nvPr>
            <p:ph type="ftr" sz="quarter" idx="11"/>
          </p:nvPr>
        </p:nvSpPr>
        <p:spPr/>
        <p:txBody>
          <a:bodyPr/>
          <a:lstStyle/>
          <a:p>
            <a:pPr>
              <a:defRPr/>
            </a:pPr>
            <a:r>
              <a:rPr lang="en-US" smtClean="0"/>
              <a:t>&lt;Buffington&gt;, &lt;Itron&gt;, &lt;Mason&gt;, &lt;Elster&gt;</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4"/>
          <p:cNvSpPr>
            <a:spLocks noGrp="1"/>
          </p:cNvSpPr>
          <p:nvPr>
            <p:ph type="sldNum" sz="quarter" idx="12"/>
          </p:nvPr>
        </p:nvSpPr>
        <p:spPr>
          <a:noFill/>
        </p:spPr>
        <p:txBody>
          <a:bodyPr/>
          <a:lstStyle/>
          <a:p>
            <a:r>
              <a:rPr lang="en-US" smtClean="0"/>
              <a:t>Slide </a:t>
            </a:r>
            <a:fld id="{2CAC8AB8-2274-4597-A87C-1E333AF4ADA5}" type="slidenum">
              <a:rPr lang="en-US" smtClean="0"/>
              <a:pPr/>
              <a:t>5</a:t>
            </a:fld>
            <a:endParaRPr lang="en-US" smtClean="0"/>
          </a:p>
        </p:txBody>
      </p:sp>
      <p:sp>
        <p:nvSpPr>
          <p:cNvPr id="17411" name="Rectangle 4"/>
          <p:cNvSpPr>
            <a:spLocks noGrp="1" noChangeArrowheads="1"/>
          </p:cNvSpPr>
          <p:nvPr>
            <p:ph type="title"/>
          </p:nvPr>
        </p:nvSpPr>
        <p:spPr>
          <a:xfrm>
            <a:off x="609600" y="2590800"/>
            <a:ext cx="7772400" cy="1066800"/>
          </a:xfrm>
        </p:spPr>
        <p:txBody>
          <a:bodyPr/>
          <a:lstStyle/>
          <a:p>
            <a:r>
              <a:rPr lang="en-US" b="1" dirty="0" smtClean="0"/>
              <a:t>Proposal Details</a:t>
            </a:r>
            <a:br>
              <a:rPr lang="en-US" b="1" dirty="0" smtClean="0"/>
            </a:br>
            <a:r>
              <a:rPr lang="en-US" b="1" dirty="0" smtClean="0"/>
              <a:t/>
            </a:r>
            <a:br>
              <a:rPr lang="en-US" b="1" dirty="0" smtClean="0"/>
            </a:br>
            <a:r>
              <a:rPr lang="en-US" sz="2000" dirty="0" smtClean="0"/>
              <a:t>More details in 15-09-0491-00-004g</a:t>
            </a:r>
            <a:r>
              <a:rPr lang="en-US" b="1" dirty="0" smtClean="0"/>
              <a:t/>
            </a:r>
            <a:br>
              <a:rPr lang="en-US" b="1" dirty="0" smtClean="0"/>
            </a:br>
            <a:r>
              <a:rPr lang="en-US" b="1" dirty="0" smtClean="0"/>
              <a:t/>
            </a:r>
            <a:br>
              <a:rPr lang="en-US" b="1" dirty="0" smtClean="0"/>
            </a:br>
            <a:endParaRPr lang="en-US" b="1" dirty="0" smtClean="0"/>
          </a:p>
        </p:txBody>
      </p:sp>
      <p:sp>
        <p:nvSpPr>
          <p:cNvPr id="17413" name="Date Placeholder 4"/>
          <p:cNvSpPr>
            <a:spLocks noGrp="1"/>
          </p:cNvSpPr>
          <p:nvPr>
            <p:ph type="dt" sz="quarter" idx="10"/>
          </p:nvPr>
        </p:nvSpPr>
        <p:spPr>
          <a:noFill/>
        </p:spPr>
        <p:txBody>
          <a:bodyPr/>
          <a:lstStyle/>
          <a:p>
            <a:r>
              <a:rPr lang="en-US" smtClean="0"/>
              <a:t>&lt;July 2009&gt;</a:t>
            </a:r>
          </a:p>
        </p:txBody>
      </p:sp>
      <p:sp>
        <p:nvSpPr>
          <p:cNvPr id="6" name="Footer Placeholder 5"/>
          <p:cNvSpPr>
            <a:spLocks noGrp="1"/>
          </p:cNvSpPr>
          <p:nvPr>
            <p:ph type="ftr" sz="quarter" idx="11"/>
          </p:nvPr>
        </p:nvSpPr>
        <p:spPr/>
        <p:txBody>
          <a:bodyPr/>
          <a:lstStyle/>
          <a:p>
            <a:pPr>
              <a:defRPr/>
            </a:pPr>
            <a:r>
              <a:rPr lang="en-US" smtClean="0"/>
              <a:t>&lt;Buffington&gt;, &lt;Itron&gt;, &lt;Mason&gt;, &lt;Elster&gt;</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sz="2800" b="1" dirty="0" smtClean="0"/>
              <a:t>Outline of Merged Proposal</a:t>
            </a:r>
          </a:p>
        </p:txBody>
      </p:sp>
      <p:sp>
        <p:nvSpPr>
          <p:cNvPr id="3075" name="Rectangle 3"/>
          <p:cNvSpPr>
            <a:spLocks noGrp="1" noChangeArrowheads="1"/>
          </p:cNvSpPr>
          <p:nvPr>
            <p:ph idx="1"/>
          </p:nvPr>
        </p:nvSpPr>
        <p:spPr/>
        <p:txBody>
          <a:bodyPr/>
          <a:lstStyle/>
          <a:p>
            <a:pPr marL="533400" indent="-533400" algn="l">
              <a:lnSpc>
                <a:spcPct val="80000"/>
              </a:lnSpc>
              <a:defRPr/>
            </a:pPr>
            <a:r>
              <a:rPr lang="en-US" sz="2000" dirty="0" smtClean="0">
                <a:latin typeface="+mj-lt"/>
              </a:rPr>
              <a:t>Frequency Hopping Spread Spectrum</a:t>
            </a:r>
          </a:p>
          <a:p>
            <a:pPr marL="533400" indent="-533400" algn="l">
              <a:lnSpc>
                <a:spcPct val="80000"/>
              </a:lnSpc>
              <a:defRPr/>
            </a:pPr>
            <a:r>
              <a:rPr lang="en-US" sz="2000" dirty="0" smtClean="0">
                <a:latin typeface="+mj-lt"/>
              </a:rPr>
              <a:t>Three data rates*</a:t>
            </a:r>
          </a:p>
          <a:p>
            <a:pPr marL="933450" lvl="1" indent="-533400">
              <a:lnSpc>
                <a:spcPct val="80000"/>
              </a:lnSpc>
              <a:buFont typeface="Arial" pitchFamily="34" charset="0"/>
              <a:buChar char="•"/>
              <a:defRPr/>
            </a:pPr>
            <a:r>
              <a:rPr lang="en-US" sz="1600" dirty="0" smtClean="0">
                <a:latin typeface="+mj-lt"/>
              </a:rPr>
              <a:t>Low: 	40kbps 	(mandatory)</a:t>
            </a:r>
          </a:p>
          <a:p>
            <a:pPr marL="933450" lvl="1" indent="-533400">
              <a:lnSpc>
                <a:spcPct val="80000"/>
              </a:lnSpc>
              <a:buFont typeface="Arial" pitchFamily="34" charset="0"/>
              <a:buChar char="•"/>
              <a:defRPr/>
            </a:pPr>
            <a:r>
              <a:rPr lang="en-US" sz="1600" dirty="0" smtClean="0">
                <a:latin typeface="+mj-lt"/>
              </a:rPr>
              <a:t>Medium: 	160kpbs 	(optional)</a:t>
            </a:r>
          </a:p>
          <a:p>
            <a:pPr marL="933450" lvl="1" indent="-533400">
              <a:lnSpc>
                <a:spcPct val="80000"/>
              </a:lnSpc>
              <a:buFont typeface="Arial" pitchFamily="34" charset="0"/>
              <a:buChar char="•"/>
              <a:defRPr/>
            </a:pPr>
            <a:r>
              <a:rPr lang="en-US" sz="1600" dirty="0" smtClean="0">
                <a:latin typeface="+mj-lt"/>
              </a:rPr>
              <a:t>High: 	320kbps 	(optional)</a:t>
            </a:r>
            <a:endParaRPr lang="en-US" sz="1400" dirty="0" smtClean="0">
              <a:latin typeface="+mj-lt"/>
            </a:endParaRPr>
          </a:p>
          <a:p>
            <a:pPr marL="533400" indent="-533400" algn="l">
              <a:lnSpc>
                <a:spcPct val="80000"/>
              </a:lnSpc>
              <a:buFontTx/>
              <a:buChar char="•"/>
              <a:defRPr/>
            </a:pPr>
            <a:r>
              <a:rPr lang="en-US" sz="1800" dirty="0" smtClean="0">
                <a:latin typeface="+mj-lt"/>
              </a:rPr>
              <a:t>Operating frequency range</a:t>
            </a:r>
          </a:p>
          <a:p>
            <a:pPr marL="933450" lvl="1" indent="-533400">
              <a:lnSpc>
                <a:spcPct val="80000"/>
              </a:lnSpc>
              <a:buFontTx/>
              <a:buChar char="•"/>
              <a:defRPr/>
            </a:pPr>
            <a:r>
              <a:rPr lang="en-US" sz="1600" dirty="0" smtClean="0">
                <a:latin typeface="+mj-lt"/>
              </a:rPr>
              <a:t>400MHz 		(Japan)</a:t>
            </a:r>
          </a:p>
          <a:p>
            <a:pPr marL="933450" lvl="1" indent="-533400">
              <a:lnSpc>
                <a:spcPct val="80000"/>
              </a:lnSpc>
              <a:buFontTx/>
              <a:buChar char="•"/>
              <a:defRPr/>
            </a:pPr>
            <a:r>
              <a:rPr lang="en-US" sz="1600" dirty="0" smtClean="0">
                <a:latin typeface="+mj-lt"/>
              </a:rPr>
              <a:t>868MHz 		(Europe)</a:t>
            </a:r>
          </a:p>
          <a:p>
            <a:pPr marL="933450" lvl="1" indent="-533400">
              <a:lnSpc>
                <a:spcPct val="80000"/>
              </a:lnSpc>
              <a:buFontTx/>
              <a:buChar char="•"/>
              <a:defRPr/>
            </a:pPr>
            <a:r>
              <a:rPr lang="en-US" sz="1600" dirty="0" smtClean="0">
                <a:latin typeface="+mj-lt"/>
              </a:rPr>
              <a:t>902-928MHz 	(US)</a:t>
            </a:r>
          </a:p>
          <a:p>
            <a:pPr marL="933450" lvl="1" indent="-533400">
              <a:lnSpc>
                <a:spcPct val="80000"/>
              </a:lnSpc>
              <a:buFontTx/>
              <a:buChar char="•"/>
              <a:defRPr/>
            </a:pPr>
            <a:r>
              <a:rPr lang="en-US" sz="1600" dirty="0" smtClean="0">
                <a:latin typeface="+mj-lt"/>
              </a:rPr>
              <a:t>950MHz 		(Japan)</a:t>
            </a:r>
          </a:p>
          <a:p>
            <a:pPr marL="933450" lvl="1" indent="-533400">
              <a:lnSpc>
                <a:spcPct val="80000"/>
              </a:lnSpc>
              <a:buFontTx/>
              <a:buChar char="•"/>
              <a:defRPr/>
            </a:pPr>
            <a:r>
              <a:rPr lang="en-US" sz="1600" dirty="0" smtClean="0">
                <a:latin typeface="+mj-lt"/>
              </a:rPr>
              <a:t>2,400MHz 	(Worldwide)</a:t>
            </a:r>
          </a:p>
          <a:p>
            <a:pPr marL="933450" lvl="1" indent="-533400">
              <a:lnSpc>
                <a:spcPct val="80000"/>
              </a:lnSpc>
              <a:buFontTx/>
              <a:buChar char="•"/>
              <a:defRPr/>
            </a:pPr>
            <a:r>
              <a:rPr lang="en-US" sz="1600" dirty="0" smtClean="0">
                <a:latin typeface="+mj-lt"/>
              </a:rPr>
              <a:t>Other bands as available</a:t>
            </a:r>
            <a:endParaRPr lang="en-US" sz="2000" dirty="0" smtClean="0">
              <a:latin typeface="+mj-lt"/>
            </a:endParaRPr>
          </a:p>
          <a:p>
            <a:pPr marL="533400" indent="-533400">
              <a:lnSpc>
                <a:spcPct val="80000"/>
              </a:lnSpc>
              <a:defRPr/>
            </a:pPr>
            <a:r>
              <a:rPr lang="en-US" sz="1800" dirty="0" smtClean="0">
                <a:latin typeface="+mj-lt"/>
              </a:rPr>
              <a:t>GFSK </a:t>
            </a:r>
            <a:r>
              <a:rPr lang="en-US" sz="1800" dirty="0" smtClean="0">
                <a:latin typeface="+mj-lt"/>
              </a:rPr>
              <a:t>modulation*, </a:t>
            </a:r>
            <a:r>
              <a:rPr lang="en-US" sz="1800" dirty="0" smtClean="0">
                <a:latin typeface="+mj-lt"/>
              </a:rPr>
              <a:t>200kHz </a:t>
            </a:r>
            <a:r>
              <a:rPr lang="en-US" sz="1800" dirty="0" smtClean="0">
                <a:latin typeface="+mj-lt"/>
              </a:rPr>
              <a:t>and 400kHz channels</a:t>
            </a:r>
            <a:endParaRPr lang="en-US" sz="1800" dirty="0" smtClean="0">
              <a:latin typeface="+mj-lt"/>
            </a:endParaRPr>
          </a:p>
          <a:p>
            <a:pPr marL="533400" indent="-533400">
              <a:lnSpc>
                <a:spcPct val="80000"/>
              </a:lnSpc>
              <a:defRPr/>
            </a:pPr>
            <a:endParaRPr lang="en-US" sz="1800" dirty="0" smtClean="0">
              <a:latin typeface="+mj-lt"/>
            </a:endParaRPr>
          </a:p>
          <a:p>
            <a:pPr marL="533400" indent="-533400">
              <a:lnSpc>
                <a:spcPct val="80000"/>
              </a:lnSpc>
              <a:buNone/>
              <a:defRPr/>
            </a:pPr>
            <a:r>
              <a:rPr lang="en-US" sz="1400" dirty="0" smtClean="0">
                <a:latin typeface="+mj-lt"/>
              </a:rPr>
              <a:t>* Data rate </a:t>
            </a:r>
            <a:r>
              <a:rPr lang="en-US" sz="1400" dirty="0" smtClean="0">
                <a:latin typeface="+mj-lt"/>
              </a:rPr>
              <a:t> and channel width vary </a:t>
            </a:r>
            <a:r>
              <a:rPr lang="en-US" sz="1400" dirty="0" smtClean="0">
                <a:latin typeface="+mj-lt"/>
              </a:rPr>
              <a:t>slightly in different regions</a:t>
            </a:r>
          </a:p>
        </p:txBody>
      </p:sp>
      <p:sp>
        <p:nvSpPr>
          <p:cNvPr id="18438" name="Date Placeholder 5"/>
          <p:cNvSpPr>
            <a:spLocks noGrp="1"/>
          </p:cNvSpPr>
          <p:nvPr>
            <p:ph type="dt" sz="half" idx="10"/>
          </p:nvPr>
        </p:nvSpPr>
        <p:spPr>
          <a:noFill/>
        </p:spPr>
        <p:txBody>
          <a:bodyPr/>
          <a:lstStyle/>
          <a:p>
            <a:r>
              <a:rPr lang="en-US" smtClean="0"/>
              <a:t>&lt;July 2009&gt;</a:t>
            </a:r>
          </a:p>
        </p:txBody>
      </p:sp>
      <p:sp>
        <p:nvSpPr>
          <p:cNvPr id="7" name="Footer Placeholder 6"/>
          <p:cNvSpPr>
            <a:spLocks noGrp="1"/>
          </p:cNvSpPr>
          <p:nvPr>
            <p:ph type="ftr" sz="quarter" idx="11"/>
          </p:nvPr>
        </p:nvSpPr>
        <p:spPr/>
        <p:txBody>
          <a:bodyPr/>
          <a:lstStyle/>
          <a:p>
            <a:pPr>
              <a:defRPr/>
            </a:pPr>
            <a:r>
              <a:rPr lang="en-US" smtClean="0"/>
              <a:t>&lt;Buffington&gt;, &lt;Itron&gt;, &lt;Mason&gt;, &lt;Elster&gt;</a:t>
            </a:r>
            <a:endParaRPr lang="en-US"/>
          </a:p>
        </p:txBody>
      </p:sp>
      <p:sp>
        <p:nvSpPr>
          <p:cNvPr id="18436" name="Slide Number Placeholder 6"/>
          <p:cNvSpPr>
            <a:spLocks noGrp="1"/>
          </p:cNvSpPr>
          <p:nvPr>
            <p:ph type="sldNum" sz="quarter" idx="12"/>
          </p:nvPr>
        </p:nvSpPr>
        <p:spPr>
          <a:noFill/>
        </p:spPr>
        <p:txBody>
          <a:bodyPr/>
          <a:lstStyle/>
          <a:p>
            <a:r>
              <a:rPr lang="en-US" smtClean="0"/>
              <a:t>Slide </a:t>
            </a:r>
            <a:fld id="{BD7C9A6F-26A9-4DB7-8920-77FC413CF06D}" type="slidenum">
              <a:rPr lang="en-US" smtClean="0"/>
              <a:pPr/>
              <a:t>6</a:t>
            </a:fld>
            <a:endParaRPr 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Title 71"/>
          <p:cNvSpPr>
            <a:spLocks noGrp="1"/>
          </p:cNvSpPr>
          <p:nvPr>
            <p:ph type="title"/>
          </p:nvPr>
        </p:nvSpPr>
        <p:spPr/>
        <p:txBody>
          <a:bodyPr/>
          <a:lstStyle/>
          <a:p>
            <a:r>
              <a:rPr lang="en-US" dirty="0" smtClean="0"/>
              <a:t>TX/ RX architecture</a:t>
            </a:r>
            <a:endParaRPr lang="en-US" dirty="0"/>
          </a:p>
        </p:txBody>
      </p:sp>
      <p:sp>
        <p:nvSpPr>
          <p:cNvPr id="26626" name="Date Placeholder 1"/>
          <p:cNvSpPr>
            <a:spLocks noGrp="1"/>
          </p:cNvSpPr>
          <p:nvPr>
            <p:ph type="dt" sz="half" idx="10"/>
          </p:nvPr>
        </p:nvSpPr>
        <p:spPr>
          <a:noFill/>
        </p:spPr>
        <p:txBody>
          <a:bodyPr/>
          <a:lstStyle/>
          <a:p>
            <a:r>
              <a:rPr lang="en-US" smtClean="0"/>
              <a:t>&lt;July 2009&gt;</a:t>
            </a:r>
          </a:p>
        </p:txBody>
      </p:sp>
      <p:sp>
        <p:nvSpPr>
          <p:cNvPr id="26627" name="Footer Placeholder 2"/>
          <p:cNvSpPr>
            <a:spLocks noGrp="1"/>
          </p:cNvSpPr>
          <p:nvPr>
            <p:ph type="ftr" sz="quarter" idx="11"/>
          </p:nvPr>
        </p:nvSpPr>
        <p:spPr>
          <a:noFill/>
        </p:spPr>
        <p:txBody>
          <a:bodyPr/>
          <a:lstStyle/>
          <a:p>
            <a:r>
              <a:rPr lang="en-US" smtClean="0"/>
              <a:t>&lt;Buffington&gt;, &lt;Itron&gt;, &lt;Mason&gt;, &lt;Elster&gt;</a:t>
            </a:r>
            <a:endParaRPr lang="en-US" dirty="0" smtClean="0"/>
          </a:p>
        </p:txBody>
      </p:sp>
      <p:sp>
        <p:nvSpPr>
          <p:cNvPr id="26628" name="Slide Number Placeholder 3"/>
          <p:cNvSpPr>
            <a:spLocks noGrp="1"/>
          </p:cNvSpPr>
          <p:nvPr>
            <p:ph type="sldNum" sz="quarter" idx="12"/>
          </p:nvPr>
        </p:nvSpPr>
        <p:spPr>
          <a:noFill/>
        </p:spPr>
        <p:txBody>
          <a:bodyPr/>
          <a:lstStyle/>
          <a:p>
            <a:r>
              <a:rPr lang="en-US" smtClean="0"/>
              <a:t>Slide </a:t>
            </a:r>
            <a:fld id="{5F56B9F3-87A1-4817-85B5-F44EFD64010D}" type="slidenum">
              <a:rPr lang="en-US" smtClean="0"/>
              <a:pPr/>
              <a:t>7</a:t>
            </a:fld>
            <a:endParaRPr lang="en-US" smtClean="0"/>
          </a:p>
        </p:txBody>
      </p:sp>
      <p:grpSp>
        <p:nvGrpSpPr>
          <p:cNvPr id="26629" name="Group 71"/>
          <p:cNvGrpSpPr>
            <a:grpSpLocks/>
          </p:cNvGrpSpPr>
          <p:nvPr/>
        </p:nvGrpSpPr>
        <p:grpSpPr bwMode="auto">
          <a:xfrm>
            <a:off x="190500" y="1709738"/>
            <a:ext cx="8801100" cy="4538662"/>
            <a:chOff x="190500" y="1481137"/>
            <a:chExt cx="8801100" cy="4538663"/>
          </a:xfrm>
        </p:grpSpPr>
        <p:sp>
          <p:nvSpPr>
            <p:cNvPr id="6" name="Rectangle 5"/>
            <p:cNvSpPr/>
            <p:nvPr/>
          </p:nvSpPr>
          <p:spPr bwMode="auto">
            <a:xfrm>
              <a:off x="207963" y="2633662"/>
              <a:ext cx="228600" cy="2438401"/>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lstStyle/>
            <a:p>
              <a:pPr>
                <a:defRPr/>
              </a:pPr>
              <a:endParaRPr lang="en-US" dirty="0"/>
            </a:p>
          </p:txBody>
        </p:sp>
        <p:sp>
          <p:nvSpPr>
            <p:cNvPr id="26632" name="TextBox 6"/>
            <p:cNvSpPr txBox="1">
              <a:spLocks noChangeArrowheads="1"/>
            </p:cNvSpPr>
            <p:nvPr/>
          </p:nvSpPr>
          <p:spPr bwMode="auto">
            <a:xfrm rot="5400000">
              <a:off x="-109537" y="3684587"/>
              <a:ext cx="862012" cy="261938"/>
            </a:xfrm>
            <a:prstGeom prst="rect">
              <a:avLst/>
            </a:prstGeom>
            <a:noFill/>
            <a:ln w="9525">
              <a:noFill/>
              <a:miter lim="800000"/>
              <a:headEnd/>
              <a:tailEnd/>
            </a:ln>
          </p:spPr>
          <p:txBody>
            <a:bodyPr wrap="none">
              <a:spAutoFit/>
            </a:bodyPr>
            <a:lstStyle/>
            <a:p>
              <a:r>
                <a:rPr lang="en-US" sz="1100" b="1"/>
                <a:t>MAC-PDU</a:t>
              </a:r>
            </a:p>
          </p:txBody>
        </p:sp>
        <p:sp>
          <p:nvSpPr>
            <p:cNvPr id="26633" name="Rectangle 7"/>
            <p:cNvSpPr>
              <a:spLocks noChangeArrowheads="1"/>
            </p:cNvSpPr>
            <p:nvPr/>
          </p:nvSpPr>
          <p:spPr bwMode="auto">
            <a:xfrm>
              <a:off x="666750" y="2765425"/>
              <a:ext cx="762000" cy="609600"/>
            </a:xfrm>
            <a:prstGeom prst="rect">
              <a:avLst/>
            </a:prstGeom>
            <a:noFill/>
            <a:ln w="12700" algn="ctr">
              <a:solidFill>
                <a:schemeClr val="tx1"/>
              </a:solidFill>
              <a:round/>
              <a:headEnd type="none" w="sm" len="sm"/>
              <a:tailEnd type="none" w="sm" len="sm"/>
            </a:ln>
          </p:spPr>
          <p:txBody>
            <a:bodyPr/>
            <a:lstStyle/>
            <a:p>
              <a:pPr algn="ctr"/>
              <a:r>
                <a:rPr lang="en-US"/>
                <a:t>Compute</a:t>
              </a:r>
            </a:p>
            <a:p>
              <a:pPr algn="ctr"/>
              <a:r>
                <a:rPr lang="en-US"/>
                <a:t>CRC-32</a:t>
              </a:r>
            </a:p>
          </p:txBody>
        </p:sp>
        <p:sp>
          <p:nvSpPr>
            <p:cNvPr id="26634" name="Rectangle 8"/>
            <p:cNvSpPr>
              <a:spLocks noChangeArrowheads="1"/>
            </p:cNvSpPr>
            <p:nvPr/>
          </p:nvSpPr>
          <p:spPr bwMode="auto">
            <a:xfrm>
              <a:off x="2143125" y="2755900"/>
              <a:ext cx="762000" cy="609600"/>
            </a:xfrm>
            <a:prstGeom prst="rect">
              <a:avLst/>
            </a:prstGeom>
            <a:noFill/>
            <a:ln w="12700" algn="ctr">
              <a:solidFill>
                <a:schemeClr val="tx1"/>
              </a:solidFill>
              <a:round/>
              <a:headEnd type="none" w="sm" len="sm"/>
              <a:tailEnd type="none" w="sm" len="sm"/>
            </a:ln>
          </p:spPr>
          <p:txBody>
            <a:bodyPr/>
            <a:lstStyle/>
            <a:p>
              <a:pPr algn="ctr"/>
              <a:r>
                <a:rPr lang="en-US"/>
                <a:t>FEC</a:t>
              </a:r>
            </a:p>
            <a:p>
              <a:pPr algn="ctr"/>
              <a:r>
                <a:rPr lang="en-US" sz="1100"/>
                <a:t>(optional)</a:t>
              </a:r>
            </a:p>
          </p:txBody>
        </p:sp>
        <p:sp>
          <p:nvSpPr>
            <p:cNvPr id="26635" name="Rectangle 9"/>
            <p:cNvSpPr>
              <a:spLocks noChangeArrowheads="1"/>
            </p:cNvSpPr>
            <p:nvPr/>
          </p:nvSpPr>
          <p:spPr bwMode="auto">
            <a:xfrm>
              <a:off x="3505200" y="2746375"/>
              <a:ext cx="838200" cy="609600"/>
            </a:xfrm>
            <a:prstGeom prst="rect">
              <a:avLst/>
            </a:prstGeom>
            <a:noFill/>
            <a:ln w="12700" algn="ctr">
              <a:solidFill>
                <a:schemeClr val="tx1"/>
              </a:solidFill>
              <a:round/>
              <a:headEnd type="none" w="sm" len="sm"/>
              <a:tailEnd type="none" w="sm" len="sm"/>
            </a:ln>
          </p:spPr>
          <p:txBody>
            <a:bodyPr/>
            <a:lstStyle/>
            <a:p>
              <a:pPr algn="ctr"/>
              <a:r>
                <a:rPr lang="en-US" sz="800" dirty="0"/>
                <a:t>Data whitening/</a:t>
              </a:r>
            </a:p>
            <a:p>
              <a:pPr algn="ctr"/>
              <a:r>
                <a:rPr lang="en-US" sz="1000" dirty="0"/>
                <a:t>scrambling</a:t>
              </a:r>
            </a:p>
            <a:p>
              <a:pPr algn="ctr"/>
              <a:r>
                <a:rPr lang="en-US" sz="1000" dirty="0"/>
                <a:t>(optional)</a:t>
              </a:r>
            </a:p>
          </p:txBody>
        </p:sp>
        <p:sp>
          <p:nvSpPr>
            <p:cNvPr id="26636" name="Rectangle 10"/>
            <p:cNvSpPr>
              <a:spLocks noChangeArrowheads="1"/>
            </p:cNvSpPr>
            <p:nvPr/>
          </p:nvSpPr>
          <p:spPr bwMode="auto">
            <a:xfrm>
              <a:off x="4867275" y="2755900"/>
              <a:ext cx="809625" cy="609600"/>
            </a:xfrm>
            <a:prstGeom prst="rect">
              <a:avLst/>
            </a:prstGeom>
            <a:noFill/>
            <a:ln w="12700" algn="ctr">
              <a:solidFill>
                <a:schemeClr val="tx1"/>
              </a:solidFill>
              <a:round/>
              <a:headEnd type="none" w="sm" len="sm"/>
              <a:tailEnd type="none" w="sm" len="sm"/>
            </a:ln>
          </p:spPr>
          <p:txBody>
            <a:bodyPr/>
            <a:lstStyle/>
            <a:p>
              <a:pPr algn="ctr"/>
              <a:r>
                <a:rPr lang="en-US"/>
                <a:t>Generate</a:t>
              </a:r>
            </a:p>
            <a:p>
              <a:pPr algn="ctr"/>
              <a:r>
                <a:rPr lang="en-US"/>
                <a:t>PHR</a:t>
              </a:r>
            </a:p>
          </p:txBody>
        </p:sp>
        <p:sp>
          <p:nvSpPr>
            <p:cNvPr id="26637" name="Rectangle 11"/>
            <p:cNvSpPr>
              <a:spLocks noChangeArrowheads="1"/>
            </p:cNvSpPr>
            <p:nvPr/>
          </p:nvSpPr>
          <p:spPr bwMode="auto">
            <a:xfrm>
              <a:off x="7524750" y="2755900"/>
              <a:ext cx="676275" cy="609600"/>
            </a:xfrm>
            <a:prstGeom prst="rect">
              <a:avLst/>
            </a:prstGeom>
            <a:noFill/>
            <a:ln w="12700" algn="ctr">
              <a:solidFill>
                <a:schemeClr val="tx1"/>
              </a:solidFill>
              <a:round/>
              <a:headEnd type="none" w="sm" len="sm"/>
              <a:tailEnd type="none" w="sm" len="sm"/>
            </a:ln>
          </p:spPr>
          <p:txBody>
            <a:bodyPr/>
            <a:lstStyle/>
            <a:p>
              <a:pPr algn="ctr"/>
              <a:r>
                <a:rPr lang="en-US" sz="1000"/>
                <a:t>Preamble</a:t>
              </a:r>
            </a:p>
            <a:p>
              <a:pPr algn="ctr"/>
              <a:r>
                <a:rPr lang="en-US" sz="1000"/>
                <a:t>insertion</a:t>
              </a:r>
            </a:p>
          </p:txBody>
        </p:sp>
        <p:sp>
          <p:nvSpPr>
            <p:cNvPr id="26638" name="Rectangle 13"/>
            <p:cNvSpPr>
              <a:spLocks noChangeArrowheads="1"/>
            </p:cNvSpPr>
            <p:nvPr/>
          </p:nvSpPr>
          <p:spPr bwMode="auto">
            <a:xfrm>
              <a:off x="8410575" y="2879725"/>
              <a:ext cx="581025" cy="381000"/>
            </a:xfrm>
            <a:prstGeom prst="rect">
              <a:avLst/>
            </a:prstGeom>
            <a:noFill/>
            <a:ln w="12700" algn="ctr">
              <a:solidFill>
                <a:schemeClr val="tx1"/>
              </a:solidFill>
              <a:round/>
              <a:headEnd type="none" w="sm" len="sm"/>
              <a:tailEnd type="none" w="sm" len="sm"/>
            </a:ln>
          </p:spPr>
          <p:txBody>
            <a:bodyPr/>
            <a:lstStyle/>
            <a:p>
              <a:pPr algn="ctr"/>
              <a:r>
                <a:rPr lang="en-US" sz="900"/>
                <a:t>RF</a:t>
              </a:r>
            </a:p>
            <a:p>
              <a:pPr algn="ctr"/>
              <a:r>
                <a:rPr lang="en-US" sz="900"/>
                <a:t>MOD</a:t>
              </a:r>
            </a:p>
          </p:txBody>
        </p:sp>
        <p:sp>
          <p:nvSpPr>
            <p:cNvPr id="26639" name="Rectangle 14"/>
            <p:cNvSpPr>
              <a:spLocks noChangeArrowheads="1"/>
            </p:cNvSpPr>
            <p:nvPr/>
          </p:nvSpPr>
          <p:spPr bwMode="auto">
            <a:xfrm>
              <a:off x="666750" y="4435475"/>
              <a:ext cx="762000" cy="609600"/>
            </a:xfrm>
            <a:prstGeom prst="rect">
              <a:avLst/>
            </a:prstGeom>
            <a:noFill/>
            <a:ln w="12700" algn="ctr">
              <a:solidFill>
                <a:schemeClr val="tx1"/>
              </a:solidFill>
              <a:round/>
              <a:headEnd type="none" w="sm" len="sm"/>
              <a:tailEnd type="none" w="sm" len="sm"/>
            </a:ln>
          </p:spPr>
          <p:txBody>
            <a:bodyPr/>
            <a:lstStyle/>
            <a:p>
              <a:pPr algn="ctr"/>
              <a:r>
                <a:rPr lang="en-US"/>
                <a:t>Compute</a:t>
              </a:r>
            </a:p>
            <a:p>
              <a:pPr algn="ctr"/>
              <a:r>
                <a:rPr lang="en-US"/>
                <a:t>CRC-32</a:t>
              </a:r>
            </a:p>
          </p:txBody>
        </p:sp>
        <p:sp>
          <p:nvSpPr>
            <p:cNvPr id="26640" name="Rectangle 15"/>
            <p:cNvSpPr>
              <a:spLocks noChangeArrowheads="1"/>
            </p:cNvSpPr>
            <p:nvPr/>
          </p:nvSpPr>
          <p:spPr bwMode="auto">
            <a:xfrm>
              <a:off x="2143125" y="4416425"/>
              <a:ext cx="762000" cy="609600"/>
            </a:xfrm>
            <a:prstGeom prst="rect">
              <a:avLst/>
            </a:prstGeom>
            <a:noFill/>
            <a:ln w="12700" algn="ctr">
              <a:solidFill>
                <a:schemeClr val="tx1"/>
              </a:solidFill>
              <a:round/>
              <a:headEnd type="none" w="sm" len="sm"/>
              <a:tailEnd type="none" w="sm" len="sm"/>
            </a:ln>
          </p:spPr>
          <p:txBody>
            <a:bodyPr/>
            <a:lstStyle/>
            <a:p>
              <a:pPr algn="ctr"/>
              <a:r>
                <a:rPr lang="en-US"/>
                <a:t>FEC</a:t>
              </a:r>
            </a:p>
            <a:p>
              <a:pPr algn="ctr"/>
              <a:r>
                <a:rPr lang="en-US" sz="1100"/>
                <a:t>(optional)</a:t>
              </a:r>
            </a:p>
          </p:txBody>
        </p:sp>
        <p:sp>
          <p:nvSpPr>
            <p:cNvPr id="26641" name="Rectangle 16"/>
            <p:cNvSpPr>
              <a:spLocks noChangeArrowheads="1"/>
            </p:cNvSpPr>
            <p:nvPr/>
          </p:nvSpPr>
          <p:spPr bwMode="auto">
            <a:xfrm>
              <a:off x="3524250" y="4416425"/>
              <a:ext cx="838200" cy="609600"/>
            </a:xfrm>
            <a:prstGeom prst="rect">
              <a:avLst/>
            </a:prstGeom>
            <a:noFill/>
            <a:ln w="12700" algn="ctr">
              <a:solidFill>
                <a:schemeClr val="tx1"/>
              </a:solidFill>
              <a:round/>
              <a:headEnd type="none" w="sm" len="sm"/>
              <a:tailEnd type="none" w="sm" len="sm"/>
            </a:ln>
          </p:spPr>
          <p:txBody>
            <a:bodyPr/>
            <a:lstStyle/>
            <a:p>
              <a:pPr algn="ctr"/>
              <a:r>
                <a:rPr lang="en-US" sz="1000"/>
                <a:t>De-scrambling (optional)</a:t>
              </a:r>
            </a:p>
          </p:txBody>
        </p:sp>
        <p:sp>
          <p:nvSpPr>
            <p:cNvPr id="26642" name="Rectangle 17"/>
            <p:cNvSpPr>
              <a:spLocks noChangeArrowheads="1"/>
            </p:cNvSpPr>
            <p:nvPr/>
          </p:nvSpPr>
          <p:spPr bwMode="auto">
            <a:xfrm>
              <a:off x="6210300" y="4416425"/>
              <a:ext cx="762000" cy="609600"/>
            </a:xfrm>
            <a:prstGeom prst="rect">
              <a:avLst/>
            </a:prstGeom>
            <a:noFill/>
            <a:ln w="12700" algn="ctr">
              <a:solidFill>
                <a:schemeClr val="tx1"/>
              </a:solidFill>
              <a:round/>
              <a:headEnd type="none" w="sm" len="sm"/>
              <a:tailEnd type="none" w="sm" len="sm"/>
            </a:ln>
          </p:spPr>
          <p:txBody>
            <a:bodyPr/>
            <a:lstStyle/>
            <a:p>
              <a:pPr algn="ctr"/>
              <a:r>
                <a:rPr lang="en-US" sz="1100"/>
                <a:t>Data</a:t>
              </a:r>
            </a:p>
            <a:p>
              <a:pPr algn="ctr"/>
              <a:r>
                <a:rPr lang="en-US" sz="1100"/>
                <a:t>Detection</a:t>
              </a:r>
            </a:p>
          </p:txBody>
        </p:sp>
        <p:sp>
          <p:nvSpPr>
            <p:cNvPr id="26643" name="Rectangle 18"/>
            <p:cNvSpPr>
              <a:spLocks noChangeArrowheads="1"/>
            </p:cNvSpPr>
            <p:nvPr/>
          </p:nvSpPr>
          <p:spPr bwMode="auto">
            <a:xfrm>
              <a:off x="7172325" y="4416425"/>
              <a:ext cx="600075" cy="609600"/>
            </a:xfrm>
            <a:prstGeom prst="rect">
              <a:avLst/>
            </a:prstGeom>
            <a:noFill/>
            <a:ln w="12700" algn="ctr">
              <a:solidFill>
                <a:schemeClr val="tx1"/>
              </a:solidFill>
              <a:round/>
              <a:headEnd type="none" w="sm" len="sm"/>
              <a:tailEnd type="none" w="sm" len="sm"/>
            </a:ln>
          </p:spPr>
          <p:txBody>
            <a:bodyPr/>
            <a:lstStyle/>
            <a:p>
              <a:pPr algn="ctr"/>
              <a:endParaRPr lang="en-US" sz="1100"/>
            </a:p>
            <a:p>
              <a:pPr algn="ctr"/>
              <a:r>
                <a:rPr lang="en-US" sz="1000"/>
                <a:t>Synch</a:t>
              </a:r>
            </a:p>
          </p:txBody>
        </p:sp>
        <p:sp>
          <p:nvSpPr>
            <p:cNvPr id="26644" name="Rectangle 19"/>
            <p:cNvSpPr>
              <a:spLocks noChangeArrowheads="1"/>
            </p:cNvSpPr>
            <p:nvPr/>
          </p:nvSpPr>
          <p:spPr bwMode="auto">
            <a:xfrm>
              <a:off x="7991475" y="4530725"/>
              <a:ext cx="571500" cy="381000"/>
            </a:xfrm>
            <a:prstGeom prst="rect">
              <a:avLst/>
            </a:prstGeom>
            <a:noFill/>
            <a:ln w="12700" algn="ctr">
              <a:solidFill>
                <a:schemeClr val="tx1"/>
              </a:solidFill>
              <a:round/>
              <a:headEnd type="none" w="sm" len="sm"/>
              <a:tailEnd type="none" w="sm" len="sm"/>
            </a:ln>
          </p:spPr>
          <p:txBody>
            <a:bodyPr/>
            <a:lstStyle/>
            <a:p>
              <a:pPr algn="ctr"/>
              <a:r>
                <a:rPr lang="en-US" sz="900"/>
                <a:t>RF</a:t>
              </a:r>
              <a:br>
                <a:rPr lang="en-US" sz="900"/>
              </a:br>
              <a:r>
                <a:rPr lang="en-US" sz="900"/>
                <a:t>DMOD</a:t>
              </a:r>
            </a:p>
          </p:txBody>
        </p:sp>
        <p:cxnSp>
          <p:nvCxnSpPr>
            <p:cNvPr id="26645" name="Straight Arrow Connector 21"/>
            <p:cNvCxnSpPr>
              <a:cxnSpLocks noChangeShapeType="1"/>
            </p:cNvCxnSpPr>
            <p:nvPr/>
          </p:nvCxnSpPr>
          <p:spPr bwMode="auto">
            <a:xfrm>
              <a:off x="455613" y="3060700"/>
              <a:ext cx="179387" cy="1587"/>
            </a:xfrm>
            <a:prstGeom prst="straightConnector1">
              <a:avLst/>
            </a:prstGeom>
            <a:noFill/>
            <a:ln w="12700" algn="ctr">
              <a:solidFill>
                <a:schemeClr val="tx1"/>
              </a:solidFill>
              <a:round/>
              <a:headEnd type="none" w="sm" len="sm"/>
              <a:tailEnd type="triangle" w="med" len="med"/>
            </a:ln>
          </p:spPr>
        </p:cxnSp>
        <p:sp>
          <p:nvSpPr>
            <p:cNvPr id="26646" name="Oval 28"/>
            <p:cNvSpPr>
              <a:spLocks noChangeArrowheads="1"/>
            </p:cNvSpPr>
            <p:nvPr/>
          </p:nvSpPr>
          <p:spPr bwMode="auto">
            <a:xfrm>
              <a:off x="1609725" y="2984500"/>
              <a:ext cx="152400" cy="152400"/>
            </a:xfrm>
            <a:prstGeom prst="ellipse">
              <a:avLst/>
            </a:prstGeom>
            <a:noFill/>
            <a:ln w="12700" algn="ctr">
              <a:solidFill>
                <a:schemeClr val="tx1"/>
              </a:solidFill>
              <a:round/>
              <a:headEnd type="none" w="sm" len="sm"/>
              <a:tailEnd type="none" w="sm" len="sm"/>
            </a:ln>
          </p:spPr>
          <p:txBody>
            <a:bodyPr/>
            <a:lstStyle/>
            <a:p>
              <a:endParaRPr lang="en-US"/>
            </a:p>
          </p:txBody>
        </p:sp>
        <p:sp>
          <p:nvSpPr>
            <p:cNvPr id="26647" name="Oval 29"/>
            <p:cNvSpPr>
              <a:spLocks noChangeArrowheads="1"/>
            </p:cNvSpPr>
            <p:nvPr/>
          </p:nvSpPr>
          <p:spPr bwMode="auto">
            <a:xfrm>
              <a:off x="3152775" y="2974975"/>
              <a:ext cx="152400" cy="152400"/>
            </a:xfrm>
            <a:prstGeom prst="ellipse">
              <a:avLst/>
            </a:prstGeom>
            <a:noFill/>
            <a:ln w="12700" algn="ctr">
              <a:solidFill>
                <a:schemeClr val="tx1"/>
              </a:solidFill>
              <a:round/>
              <a:headEnd type="none" w="sm" len="sm"/>
              <a:tailEnd type="none" w="sm" len="sm"/>
            </a:ln>
          </p:spPr>
          <p:txBody>
            <a:bodyPr/>
            <a:lstStyle/>
            <a:p>
              <a:endParaRPr lang="en-US"/>
            </a:p>
          </p:txBody>
        </p:sp>
        <p:sp>
          <p:nvSpPr>
            <p:cNvPr id="26648" name="Oval 30"/>
            <p:cNvSpPr>
              <a:spLocks noChangeArrowheads="1"/>
            </p:cNvSpPr>
            <p:nvPr/>
          </p:nvSpPr>
          <p:spPr bwMode="auto">
            <a:xfrm>
              <a:off x="3152775" y="4645025"/>
              <a:ext cx="152400" cy="152400"/>
            </a:xfrm>
            <a:prstGeom prst="ellipse">
              <a:avLst/>
            </a:prstGeom>
            <a:noFill/>
            <a:ln w="12700" algn="ctr">
              <a:solidFill>
                <a:schemeClr val="tx1"/>
              </a:solidFill>
              <a:round/>
              <a:headEnd type="none" w="sm" len="sm"/>
              <a:tailEnd type="none" w="sm" len="sm"/>
            </a:ln>
          </p:spPr>
          <p:txBody>
            <a:bodyPr/>
            <a:lstStyle/>
            <a:p>
              <a:endParaRPr lang="en-US"/>
            </a:p>
          </p:txBody>
        </p:sp>
        <p:cxnSp>
          <p:nvCxnSpPr>
            <p:cNvPr id="26649" name="Straight Arrow Connector 32"/>
            <p:cNvCxnSpPr>
              <a:cxnSpLocks noChangeShapeType="1"/>
            </p:cNvCxnSpPr>
            <p:nvPr/>
          </p:nvCxnSpPr>
          <p:spPr bwMode="auto">
            <a:xfrm>
              <a:off x="455613" y="4729162"/>
              <a:ext cx="179387" cy="1588"/>
            </a:xfrm>
            <a:prstGeom prst="straightConnector1">
              <a:avLst/>
            </a:prstGeom>
            <a:noFill/>
            <a:ln w="12700" algn="ctr">
              <a:solidFill>
                <a:schemeClr val="tx1"/>
              </a:solidFill>
              <a:round/>
              <a:headEnd type="triangle" w="med" len="med"/>
              <a:tailEnd/>
            </a:ln>
          </p:spPr>
        </p:cxnSp>
        <p:cxnSp>
          <p:nvCxnSpPr>
            <p:cNvPr id="26650" name="Straight Arrow Connector 35"/>
            <p:cNvCxnSpPr>
              <a:cxnSpLocks noChangeShapeType="1"/>
            </p:cNvCxnSpPr>
            <p:nvPr/>
          </p:nvCxnSpPr>
          <p:spPr bwMode="auto">
            <a:xfrm>
              <a:off x="1771650" y="3060700"/>
              <a:ext cx="360363" cy="1587"/>
            </a:xfrm>
            <a:prstGeom prst="straightConnector1">
              <a:avLst/>
            </a:prstGeom>
            <a:noFill/>
            <a:ln w="12700" algn="ctr">
              <a:solidFill>
                <a:schemeClr val="tx1"/>
              </a:solidFill>
              <a:round/>
              <a:headEnd type="none" w="sm" len="sm"/>
              <a:tailEnd type="triangle" w="med" len="med"/>
            </a:ln>
          </p:spPr>
        </p:cxnSp>
        <p:cxnSp>
          <p:nvCxnSpPr>
            <p:cNvPr id="26651" name="Straight Arrow Connector 37"/>
            <p:cNvCxnSpPr>
              <a:cxnSpLocks noChangeShapeType="1"/>
            </p:cNvCxnSpPr>
            <p:nvPr/>
          </p:nvCxnSpPr>
          <p:spPr bwMode="auto">
            <a:xfrm>
              <a:off x="1428750" y="3060700"/>
              <a:ext cx="179388" cy="1587"/>
            </a:xfrm>
            <a:prstGeom prst="straightConnector1">
              <a:avLst/>
            </a:prstGeom>
            <a:noFill/>
            <a:ln w="12700" algn="ctr">
              <a:solidFill>
                <a:schemeClr val="tx1"/>
              </a:solidFill>
              <a:round/>
              <a:headEnd type="none" w="sm" len="sm"/>
              <a:tailEnd type="triangle" w="med" len="med"/>
            </a:ln>
          </p:spPr>
        </p:cxnSp>
        <p:sp>
          <p:nvSpPr>
            <p:cNvPr id="26652" name="Oval 38"/>
            <p:cNvSpPr>
              <a:spLocks noChangeArrowheads="1"/>
            </p:cNvSpPr>
            <p:nvPr/>
          </p:nvSpPr>
          <p:spPr bwMode="auto">
            <a:xfrm>
              <a:off x="1609725" y="4645025"/>
              <a:ext cx="152400" cy="152400"/>
            </a:xfrm>
            <a:prstGeom prst="ellipse">
              <a:avLst/>
            </a:prstGeom>
            <a:noFill/>
            <a:ln w="12700" algn="ctr">
              <a:solidFill>
                <a:schemeClr val="tx1"/>
              </a:solidFill>
              <a:round/>
              <a:headEnd type="none" w="sm" len="sm"/>
              <a:tailEnd type="none" w="sm" len="sm"/>
            </a:ln>
          </p:spPr>
          <p:txBody>
            <a:bodyPr/>
            <a:lstStyle/>
            <a:p>
              <a:endParaRPr lang="en-US"/>
            </a:p>
          </p:txBody>
        </p:sp>
        <p:cxnSp>
          <p:nvCxnSpPr>
            <p:cNvPr id="26653" name="Straight Arrow Connector 39"/>
            <p:cNvCxnSpPr>
              <a:cxnSpLocks noChangeShapeType="1"/>
            </p:cNvCxnSpPr>
            <p:nvPr/>
          </p:nvCxnSpPr>
          <p:spPr bwMode="auto">
            <a:xfrm>
              <a:off x="1771650" y="4721225"/>
              <a:ext cx="360363" cy="1587"/>
            </a:xfrm>
            <a:prstGeom prst="straightConnector1">
              <a:avLst/>
            </a:prstGeom>
            <a:noFill/>
            <a:ln w="12700" algn="ctr">
              <a:solidFill>
                <a:schemeClr val="tx1"/>
              </a:solidFill>
              <a:round/>
              <a:headEnd type="triangle" w="med" len="med"/>
              <a:tailEnd/>
            </a:ln>
          </p:spPr>
        </p:cxnSp>
        <p:cxnSp>
          <p:nvCxnSpPr>
            <p:cNvPr id="26654" name="Straight Arrow Connector 40"/>
            <p:cNvCxnSpPr>
              <a:cxnSpLocks noChangeShapeType="1"/>
            </p:cNvCxnSpPr>
            <p:nvPr/>
          </p:nvCxnSpPr>
          <p:spPr bwMode="auto">
            <a:xfrm>
              <a:off x="1428750" y="4721225"/>
              <a:ext cx="179388" cy="1587"/>
            </a:xfrm>
            <a:prstGeom prst="straightConnector1">
              <a:avLst/>
            </a:prstGeom>
            <a:noFill/>
            <a:ln w="12700" algn="ctr">
              <a:solidFill>
                <a:schemeClr val="tx1"/>
              </a:solidFill>
              <a:round/>
              <a:headEnd type="triangle" w="med" len="med"/>
              <a:tailEnd/>
            </a:ln>
          </p:spPr>
        </p:cxnSp>
        <p:cxnSp>
          <p:nvCxnSpPr>
            <p:cNvPr id="26655" name="Straight Arrow Connector 42"/>
            <p:cNvCxnSpPr>
              <a:cxnSpLocks noChangeShapeType="1"/>
            </p:cNvCxnSpPr>
            <p:nvPr/>
          </p:nvCxnSpPr>
          <p:spPr bwMode="auto">
            <a:xfrm>
              <a:off x="2914650" y="3051175"/>
              <a:ext cx="228600" cy="1587"/>
            </a:xfrm>
            <a:prstGeom prst="straightConnector1">
              <a:avLst/>
            </a:prstGeom>
            <a:noFill/>
            <a:ln w="12700" algn="ctr">
              <a:solidFill>
                <a:schemeClr val="tx1"/>
              </a:solidFill>
              <a:round/>
              <a:headEnd type="none" w="sm" len="sm"/>
              <a:tailEnd type="triangle" w="med" len="med"/>
            </a:ln>
          </p:spPr>
        </p:cxnSp>
        <p:cxnSp>
          <p:nvCxnSpPr>
            <p:cNvPr id="26656" name="Straight Arrow Connector 43"/>
            <p:cNvCxnSpPr>
              <a:cxnSpLocks noChangeShapeType="1"/>
            </p:cNvCxnSpPr>
            <p:nvPr/>
          </p:nvCxnSpPr>
          <p:spPr bwMode="auto">
            <a:xfrm>
              <a:off x="3314700" y="3052762"/>
              <a:ext cx="179388" cy="1588"/>
            </a:xfrm>
            <a:prstGeom prst="straightConnector1">
              <a:avLst/>
            </a:prstGeom>
            <a:noFill/>
            <a:ln w="12700" algn="ctr">
              <a:solidFill>
                <a:schemeClr val="tx1"/>
              </a:solidFill>
              <a:round/>
              <a:headEnd type="none" w="sm" len="sm"/>
              <a:tailEnd type="triangle" w="med" len="med"/>
            </a:ln>
          </p:spPr>
        </p:cxnSp>
        <p:cxnSp>
          <p:nvCxnSpPr>
            <p:cNvPr id="26657" name="Straight Arrow Connector 44"/>
            <p:cNvCxnSpPr>
              <a:cxnSpLocks noChangeShapeType="1"/>
            </p:cNvCxnSpPr>
            <p:nvPr/>
          </p:nvCxnSpPr>
          <p:spPr bwMode="auto">
            <a:xfrm>
              <a:off x="2914650" y="4718050"/>
              <a:ext cx="228600" cy="1587"/>
            </a:xfrm>
            <a:prstGeom prst="straightConnector1">
              <a:avLst/>
            </a:prstGeom>
            <a:noFill/>
            <a:ln w="12700" algn="ctr">
              <a:solidFill>
                <a:schemeClr val="tx1"/>
              </a:solidFill>
              <a:round/>
              <a:headEnd type="triangle" w="med" len="med"/>
              <a:tailEnd/>
            </a:ln>
          </p:spPr>
        </p:cxnSp>
        <p:cxnSp>
          <p:nvCxnSpPr>
            <p:cNvPr id="26658" name="Straight Arrow Connector 45"/>
            <p:cNvCxnSpPr>
              <a:cxnSpLocks noChangeShapeType="1"/>
            </p:cNvCxnSpPr>
            <p:nvPr/>
          </p:nvCxnSpPr>
          <p:spPr bwMode="auto">
            <a:xfrm>
              <a:off x="3324225" y="4719637"/>
              <a:ext cx="179388" cy="1588"/>
            </a:xfrm>
            <a:prstGeom prst="straightConnector1">
              <a:avLst/>
            </a:prstGeom>
            <a:noFill/>
            <a:ln w="12700" algn="ctr">
              <a:solidFill>
                <a:schemeClr val="tx1"/>
              </a:solidFill>
              <a:round/>
              <a:headEnd type="triangle" w="med" len="med"/>
              <a:tailEnd/>
            </a:ln>
          </p:spPr>
        </p:cxnSp>
        <p:cxnSp>
          <p:nvCxnSpPr>
            <p:cNvPr id="26659" name="Straight Arrow Connector 46"/>
            <p:cNvCxnSpPr>
              <a:cxnSpLocks noChangeShapeType="1"/>
            </p:cNvCxnSpPr>
            <p:nvPr/>
          </p:nvCxnSpPr>
          <p:spPr bwMode="auto">
            <a:xfrm>
              <a:off x="4687888" y="3060700"/>
              <a:ext cx="179387" cy="1587"/>
            </a:xfrm>
            <a:prstGeom prst="straightConnector1">
              <a:avLst/>
            </a:prstGeom>
            <a:noFill/>
            <a:ln w="12700" algn="ctr">
              <a:solidFill>
                <a:schemeClr val="tx1"/>
              </a:solidFill>
              <a:round/>
              <a:headEnd type="none" w="sm" len="sm"/>
              <a:tailEnd type="triangle" w="med" len="med"/>
            </a:ln>
          </p:spPr>
        </p:cxnSp>
        <p:cxnSp>
          <p:nvCxnSpPr>
            <p:cNvPr id="26660" name="Straight Arrow Connector 47"/>
            <p:cNvCxnSpPr>
              <a:cxnSpLocks noChangeShapeType="1"/>
            </p:cNvCxnSpPr>
            <p:nvPr/>
          </p:nvCxnSpPr>
          <p:spPr bwMode="auto">
            <a:xfrm>
              <a:off x="4718127" y="4719637"/>
              <a:ext cx="179388" cy="1588"/>
            </a:xfrm>
            <a:prstGeom prst="straightConnector1">
              <a:avLst/>
            </a:prstGeom>
            <a:noFill/>
            <a:ln w="12700" algn="ctr">
              <a:solidFill>
                <a:schemeClr val="tx1"/>
              </a:solidFill>
              <a:round/>
              <a:headEnd type="triangle" w="med" len="med"/>
              <a:tailEnd/>
            </a:ln>
          </p:spPr>
        </p:cxnSp>
        <p:cxnSp>
          <p:nvCxnSpPr>
            <p:cNvPr id="26661" name="Straight Arrow Connector 48"/>
            <p:cNvCxnSpPr>
              <a:cxnSpLocks noChangeShapeType="1"/>
            </p:cNvCxnSpPr>
            <p:nvPr/>
          </p:nvCxnSpPr>
          <p:spPr bwMode="auto">
            <a:xfrm>
              <a:off x="6972300" y="4719637"/>
              <a:ext cx="179388" cy="1588"/>
            </a:xfrm>
            <a:prstGeom prst="straightConnector1">
              <a:avLst/>
            </a:prstGeom>
            <a:noFill/>
            <a:ln w="12700" algn="ctr">
              <a:solidFill>
                <a:schemeClr val="tx1"/>
              </a:solidFill>
              <a:round/>
              <a:headEnd type="triangle" w="med" len="med"/>
              <a:tailEnd/>
            </a:ln>
          </p:spPr>
        </p:cxnSp>
        <p:sp>
          <p:nvSpPr>
            <p:cNvPr id="26662" name="Oval 49"/>
            <p:cNvSpPr>
              <a:spLocks noChangeArrowheads="1"/>
            </p:cNvSpPr>
            <p:nvPr/>
          </p:nvSpPr>
          <p:spPr bwMode="auto">
            <a:xfrm>
              <a:off x="4533900" y="2974975"/>
              <a:ext cx="152400" cy="152400"/>
            </a:xfrm>
            <a:prstGeom prst="ellipse">
              <a:avLst/>
            </a:prstGeom>
            <a:noFill/>
            <a:ln w="12700" algn="ctr">
              <a:solidFill>
                <a:schemeClr val="tx1"/>
              </a:solidFill>
              <a:round/>
              <a:headEnd type="none" w="sm" len="sm"/>
              <a:tailEnd type="none" w="sm" len="sm"/>
            </a:ln>
          </p:spPr>
          <p:txBody>
            <a:bodyPr/>
            <a:lstStyle/>
            <a:p>
              <a:endParaRPr lang="en-US"/>
            </a:p>
          </p:txBody>
        </p:sp>
        <p:sp>
          <p:nvSpPr>
            <p:cNvPr id="26663" name="Oval 50"/>
            <p:cNvSpPr>
              <a:spLocks noChangeArrowheads="1"/>
            </p:cNvSpPr>
            <p:nvPr/>
          </p:nvSpPr>
          <p:spPr bwMode="auto">
            <a:xfrm>
              <a:off x="4562475" y="4645025"/>
              <a:ext cx="152400" cy="152400"/>
            </a:xfrm>
            <a:prstGeom prst="ellipse">
              <a:avLst/>
            </a:prstGeom>
            <a:noFill/>
            <a:ln w="12700" algn="ctr">
              <a:solidFill>
                <a:schemeClr val="tx1"/>
              </a:solidFill>
              <a:round/>
              <a:headEnd type="none" w="sm" len="sm"/>
              <a:tailEnd type="none" w="sm" len="sm"/>
            </a:ln>
          </p:spPr>
          <p:txBody>
            <a:bodyPr/>
            <a:lstStyle/>
            <a:p>
              <a:endParaRPr lang="en-US"/>
            </a:p>
          </p:txBody>
        </p:sp>
        <p:cxnSp>
          <p:nvCxnSpPr>
            <p:cNvPr id="26664" name="Straight Arrow Connector 51"/>
            <p:cNvCxnSpPr>
              <a:cxnSpLocks noChangeShapeType="1"/>
            </p:cNvCxnSpPr>
            <p:nvPr/>
          </p:nvCxnSpPr>
          <p:spPr bwMode="auto">
            <a:xfrm>
              <a:off x="4371975" y="4721225"/>
              <a:ext cx="179388" cy="1587"/>
            </a:xfrm>
            <a:prstGeom prst="straightConnector1">
              <a:avLst/>
            </a:prstGeom>
            <a:noFill/>
            <a:ln w="12700" algn="ctr">
              <a:solidFill>
                <a:schemeClr val="tx1"/>
              </a:solidFill>
              <a:round/>
              <a:headEnd type="triangle" w="med" len="med"/>
              <a:tailEnd/>
            </a:ln>
          </p:spPr>
        </p:cxnSp>
        <p:cxnSp>
          <p:nvCxnSpPr>
            <p:cNvPr id="26665" name="Straight Arrow Connector 52"/>
            <p:cNvCxnSpPr>
              <a:cxnSpLocks noChangeShapeType="1"/>
            </p:cNvCxnSpPr>
            <p:nvPr/>
          </p:nvCxnSpPr>
          <p:spPr bwMode="auto">
            <a:xfrm>
              <a:off x="4351338" y="3051175"/>
              <a:ext cx="179387" cy="1587"/>
            </a:xfrm>
            <a:prstGeom prst="straightConnector1">
              <a:avLst/>
            </a:prstGeom>
            <a:noFill/>
            <a:ln w="12700" algn="ctr">
              <a:solidFill>
                <a:schemeClr val="tx1"/>
              </a:solidFill>
              <a:round/>
              <a:headEnd type="none" w="sm" len="sm"/>
              <a:tailEnd type="triangle" w="med" len="med"/>
            </a:ln>
          </p:spPr>
        </p:cxnSp>
        <p:cxnSp>
          <p:nvCxnSpPr>
            <p:cNvPr id="26666" name="Straight Arrow Connector 53"/>
            <p:cNvCxnSpPr>
              <a:cxnSpLocks noChangeShapeType="1"/>
            </p:cNvCxnSpPr>
            <p:nvPr/>
          </p:nvCxnSpPr>
          <p:spPr bwMode="auto">
            <a:xfrm>
              <a:off x="8210550" y="3060700"/>
              <a:ext cx="179388" cy="1587"/>
            </a:xfrm>
            <a:prstGeom prst="straightConnector1">
              <a:avLst/>
            </a:prstGeom>
            <a:noFill/>
            <a:ln w="12700" algn="ctr">
              <a:solidFill>
                <a:schemeClr val="tx1"/>
              </a:solidFill>
              <a:round/>
              <a:headEnd type="none" w="sm" len="sm"/>
              <a:tailEnd type="triangle" w="med" len="med"/>
            </a:ln>
          </p:spPr>
        </p:cxnSp>
        <p:cxnSp>
          <p:nvCxnSpPr>
            <p:cNvPr id="26667" name="Straight Arrow Connector 54"/>
            <p:cNvCxnSpPr>
              <a:cxnSpLocks noChangeShapeType="1"/>
            </p:cNvCxnSpPr>
            <p:nvPr/>
          </p:nvCxnSpPr>
          <p:spPr bwMode="auto">
            <a:xfrm>
              <a:off x="7791450" y="4710112"/>
              <a:ext cx="179388" cy="1588"/>
            </a:xfrm>
            <a:prstGeom prst="straightConnector1">
              <a:avLst/>
            </a:prstGeom>
            <a:noFill/>
            <a:ln w="12700" algn="ctr">
              <a:solidFill>
                <a:schemeClr val="tx1"/>
              </a:solidFill>
              <a:round/>
              <a:headEnd type="triangle" w="med" len="med"/>
              <a:tailEnd/>
            </a:ln>
          </p:spPr>
        </p:cxnSp>
        <p:cxnSp>
          <p:nvCxnSpPr>
            <p:cNvPr id="26668" name="Straight Connector 44"/>
            <p:cNvCxnSpPr>
              <a:cxnSpLocks noChangeShapeType="1"/>
            </p:cNvCxnSpPr>
            <p:nvPr/>
          </p:nvCxnSpPr>
          <p:spPr bwMode="auto">
            <a:xfrm rot="5400000" flipH="1" flipV="1">
              <a:off x="1464469" y="2743993"/>
              <a:ext cx="457200" cy="1588"/>
            </a:xfrm>
            <a:prstGeom prst="line">
              <a:avLst/>
            </a:prstGeom>
            <a:noFill/>
            <a:ln w="12700" algn="ctr">
              <a:solidFill>
                <a:schemeClr val="tx1"/>
              </a:solidFill>
              <a:round/>
              <a:headEnd type="none" w="sm" len="sm"/>
              <a:tailEnd type="none" w="sm" len="sm"/>
            </a:ln>
          </p:spPr>
        </p:cxnSp>
        <p:cxnSp>
          <p:nvCxnSpPr>
            <p:cNvPr id="26669" name="Straight Connector 46"/>
            <p:cNvCxnSpPr>
              <a:cxnSpLocks noChangeShapeType="1"/>
            </p:cNvCxnSpPr>
            <p:nvPr/>
          </p:nvCxnSpPr>
          <p:spPr bwMode="auto">
            <a:xfrm>
              <a:off x="1692275" y="2509837"/>
              <a:ext cx="1512888" cy="1588"/>
            </a:xfrm>
            <a:prstGeom prst="line">
              <a:avLst/>
            </a:prstGeom>
            <a:noFill/>
            <a:ln w="12700" algn="ctr">
              <a:solidFill>
                <a:schemeClr val="tx1"/>
              </a:solidFill>
              <a:round/>
              <a:headEnd type="none" w="sm" len="sm"/>
              <a:tailEnd type="none" w="sm" len="sm"/>
            </a:ln>
          </p:spPr>
        </p:cxnSp>
        <p:cxnSp>
          <p:nvCxnSpPr>
            <p:cNvPr id="26670" name="Straight Connector 47"/>
            <p:cNvCxnSpPr>
              <a:cxnSpLocks noChangeShapeType="1"/>
            </p:cNvCxnSpPr>
            <p:nvPr/>
          </p:nvCxnSpPr>
          <p:spPr bwMode="auto">
            <a:xfrm rot="5400000" flipH="1" flipV="1">
              <a:off x="2990057" y="2745581"/>
              <a:ext cx="457200" cy="1587"/>
            </a:xfrm>
            <a:prstGeom prst="line">
              <a:avLst/>
            </a:prstGeom>
            <a:noFill/>
            <a:ln w="12700" algn="ctr">
              <a:solidFill>
                <a:schemeClr val="tx1"/>
              </a:solidFill>
              <a:round/>
              <a:headEnd type="triangle" w="med" len="med"/>
              <a:tailEnd/>
            </a:ln>
          </p:spPr>
        </p:cxnSp>
        <p:cxnSp>
          <p:nvCxnSpPr>
            <p:cNvPr id="26671" name="Straight Connector 49"/>
            <p:cNvCxnSpPr>
              <a:cxnSpLocks noChangeShapeType="1"/>
            </p:cNvCxnSpPr>
            <p:nvPr/>
          </p:nvCxnSpPr>
          <p:spPr bwMode="auto">
            <a:xfrm>
              <a:off x="3227388" y="2509837"/>
              <a:ext cx="1368425" cy="1588"/>
            </a:xfrm>
            <a:prstGeom prst="line">
              <a:avLst/>
            </a:prstGeom>
            <a:noFill/>
            <a:ln w="12700" algn="ctr">
              <a:solidFill>
                <a:schemeClr val="tx1"/>
              </a:solidFill>
              <a:round/>
              <a:headEnd type="none" w="sm" len="sm"/>
              <a:tailEnd type="none" w="sm" len="sm"/>
            </a:ln>
          </p:spPr>
        </p:cxnSp>
        <p:cxnSp>
          <p:nvCxnSpPr>
            <p:cNvPr id="26672" name="Straight Connector 52"/>
            <p:cNvCxnSpPr>
              <a:cxnSpLocks noChangeShapeType="1"/>
            </p:cNvCxnSpPr>
            <p:nvPr/>
          </p:nvCxnSpPr>
          <p:spPr bwMode="auto">
            <a:xfrm rot="5400000" flipH="1" flipV="1">
              <a:off x="4371182" y="2747168"/>
              <a:ext cx="457200" cy="1587"/>
            </a:xfrm>
            <a:prstGeom prst="line">
              <a:avLst/>
            </a:prstGeom>
            <a:noFill/>
            <a:ln w="12700" algn="ctr">
              <a:solidFill>
                <a:schemeClr val="tx1"/>
              </a:solidFill>
              <a:round/>
              <a:headEnd type="triangle" w="med" len="med"/>
              <a:tailEnd/>
            </a:ln>
          </p:spPr>
        </p:cxnSp>
        <p:sp>
          <p:nvSpPr>
            <p:cNvPr id="26673" name="Rectangle 8"/>
            <p:cNvSpPr>
              <a:spLocks noChangeArrowheads="1"/>
            </p:cNvSpPr>
            <p:nvPr/>
          </p:nvSpPr>
          <p:spPr bwMode="auto">
            <a:xfrm>
              <a:off x="6210300" y="2767012"/>
              <a:ext cx="762000" cy="609600"/>
            </a:xfrm>
            <a:prstGeom prst="rect">
              <a:avLst/>
            </a:prstGeom>
            <a:noFill/>
            <a:ln w="12700" algn="ctr">
              <a:solidFill>
                <a:schemeClr val="tx1"/>
              </a:solidFill>
              <a:round/>
              <a:headEnd type="none" w="sm" len="sm"/>
              <a:tailEnd type="none" w="sm" len="sm"/>
            </a:ln>
          </p:spPr>
          <p:txBody>
            <a:bodyPr/>
            <a:lstStyle/>
            <a:p>
              <a:pPr algn="ctr"/>
              <a:r>
                <a:rPr lang="en-US" sz="900"/>
                <a:t>FEC</a:t>
              </a:r>
            </a:p>
            <a:p>
              <a:pPr algn="ctr"/>
              <a:r>
                <a:rPr lang="en-US" sz="900"/>
                <a:t>for PHY header</a:t>
              </a:r>
            </a:p>
            <a:p>
              <a:pPr algn="ctr"/>
              <a:r>
                <a:rPr lang="en-US" sz="900"/>
                <a:t>(optional)</a:t>
              </a:r>
            </a:p>
          </p:txBody>
        </p:sp>
        <p:sp>
          <p:nvSpPr>
            <p:cNvPr id="26674" name="Rectangle 8"/>
            <p:cNvSpPr>
              <a:spLocks noChangeArrowheads="1"/>
            </p:cNvSpPr>
            <p:nvPr/>
          </p:nvSpPr>
          <p:spPr bwMode="auto">
            <a:xfrm>
              <a:off x="4905375" y="4424362"/>
              <a:ext cx="762000" cy="609600"/>
            </a:xfrm>
            <a:prstGeom prst="rect">
              <a:avLst/>
            </a:prstGeom>
            <a:noFill/>
            <a:ln w="12700" algn="ctr">
              <a:solidFill>
                <a:schemeClr val="tx1"/>
              </a:solidFill>
              <a:round/>
              <a:headEnd type="none" w="sm" len="sm"/>
              <a:tailEnd type="none" w="sm" len="sm"/>
            </a:ln>
          </p:spPr>
          <p:txBody>
            <a:bodyPr/>
            <a:lstStyle/>
            <a:p>
              <a:pPr algn="ctr"/>
              <a:r>
                <a:rPr lang="en-US" sz="900"/>
                <a:t>FEC</a:t>
              </a:r>
            </a:p>
            <a:p>
              <a:pPr algn="ctr"/>
              <a:r>
                <a:rPr lang="en-US" sz="900"/>
                <a:t>for PHY header</a:t>
              </a:r>
            </a:p>
            <a:p>
              <a:pPr algn="ctr"/>
              <a:r>
                <a:rPr lang="en-US" sz="900"/>
                <a:t>(optional)</a:t>
              </a:r>
            </a:p>
          </p:txBody>
        </p:sp>
        <p:cxnSp>
          <p:nvCxnSpPr>
            <p:cNvPr id="26675" name="Straight Arrow Connector 47"/>
            <p:cNvCxnSpPr>
              <a:cxnSpLocks noChangeShapeType="1"/>
            </p:cNvCxnSpPr>
            <p:nvPr/>
          </p:nvCxnSpPr>
          <p:spPr bwMode="auto">
            <a:xfrm>
              <a:off x="6002338" y="4718050"/>
              <a:ext cx="179387" cy="1587"/>
            </a:xfrm>
            <a:prstGeom prst="straightConnector1">
              <a:avLst/>
            </a:prstGeom>
            <a:noFill/>
            <a:ln w="12700" algn="ctr">
              <a:solidFill>
                <a:schemeClr val="tx1"/>
              </a:solidFill>
              <a:round/>
              <a:headEnd type="triangle" w="med" len="med"/>
              <a:tailEnd/>
            </a:ln>
          </p:spPr>
        </p:cxnSp>
        <p:sp>
          <p:nvSpPr>
            <p:cNvPr id="26676" name="Oval 50"/>
            <p:cNvSpPr>
              <a:spLocks noChangeArrowheads="1"/>
            </p:cNvSpPr>
            <p:nvPr/>
          </p:nvSpPr>
          <p:spPr bwMode="auto">
            <a:xfrm>
              <a:off x="5859463" y="4643437"/>
              <a:ext cx="152400" cy="152400"/>
            </a:xfrm>
            <a:prstGeom prst="ellipse">
              <a:avLst/>
            </a:prstGeom>
            <a:noFill/>
            <a:ln w="12700" algn="ctr">
              <a:solidFill>
                <a:schemeClr val="tx1"/>
              </a:solidFill>
              <a:round/>
              <a:headEnd type="none" w="sm" len="sm"/>
              <a:tailEnd type="none" w="sm" len="sm"/>
            </a:ln>
          </p:spPr>
          <p:txBody>
            <a:bodyPr/>
            <a:lstStyle/>
            <a:p>
              <a:endParaRPr lang="en-US"/>
            </a:p>
          </p:txBody>
        </p:sp>
        <p:cxnSp>
          <p:nvCxnSpPr>
            <p:cNvPr id="26677" name="Straight Arrow Connector 47"/>
            <p:cNvCxnSpPr>
              <a:cxnSpLocks noChangeShapeType="1"/>
            </p:cNvCxnSpPr>
            <p:nvPr/>
          </p:nvCxnSpPr>
          <p:spPr bwMode="auto">
            <a:xfrm>
              <a:off x="5668963" y="4719637"/>
              <a:ext cx="179387" cy="1588"/>
            </a:xfrm>
            <a:prstGeom prst="straightConnector1">
              <a:avLst/>
            </a:prstGeom>
            <a:noFill/>
            <a:ln w="12700" algn="ctr">
              <a:solidFill>
                <a:schemeClr val="tx1"/>
              </a:solidFill>
              <a:round/>
              <a:headEnd type="triangle" w="med" len="med"/>
              <a:tailEnd/>
            </a:ln>
          </p:spPr>
        </p:cxnSp>
        <p:cxnSp>
          <p:nvCxnSpPr>
            <p:cNvPr id="26678" name="Straight Arrow Connector 46"/>
            <p:cNvCxnSpPr>
              <a:cxnSpLocks noChangeShapeType="1"/>
            </p:cNvCxnSpPr>
            <p:nvPr/>
          </p:nvCxnSpPr>
          <p:spPr bwMode="auto">
            <a:xfrm>
              <a:off x="6030913" y="3062287"/>
              <a:ext cx="179387" cy="1588"/>
            </a:xfrm>
            <a:prstGeom prst="straightConnector1">
              <a:avLst/>
            </a:prstGeom>
            <a:noFill/>
            <a:ln w="12700" algn="ctr">
              <a:solidFill>
                <a:schemeClr val="tx1"/>
              </a:solidFill>
              <a:round/>
              <a:headEnd type="none" w="sm" len="sm"/>
              <a:tailEnd type="triangle" w="med" len="med"/>
            </a:ln>
          </p:spPr>
        </p:cxnSp>
        <p:sp>
          <p:nvSpPr>
            <p:cNvPr id="26679" name="Oval 49"/>
            <p:cNvSpPr>
              <a:spLocks noChangeArrowheads="1"/>
            </p:cNvSpPr>
            <p:nvPr/>
          </p:nvSpPr>
          <p:spPr bwMode="auto">
            <a:xfrm>
              <a:off x="5867400" y="2986087"/>
              <a:ext cx="152400" cy="152400"/>
            </a:xfrm>
            <a:prstGeom prst="ellipse">
              <a:avLst/>
            </a:prstGeom>
            <a:noFill/>
            <a:ln w="12700" algn="ctr">
              <a:solidFill>
                <a:schemeClr val="tx1"/>
              </a:solidFill>
              <a:round/>
              <a:headEnd type="none" w="sm" len="sm"/>
              <a:tailEnd type="none" w="sm" len="sm"/>
            </a:ln>
          </p:spPr>
          <p:txBody>
            <a:bodyPr/>
            <a:lstStyle/>
            <a:p>
              <a:endParaRPr lang="en-US"/>
            </a:p>
          </p:txBody>
        </p:sp>
        <p:cxnSp>
          <p:nvCxnSpPr>
            <p:cNvPr id="26680" name="Straight Arrow Connector 52"/>
            <p:cNvCxnSpPr>
              <a:cxnSpLocks noChangeShapeType="1"/>
            </p:cNvCxnSpPr>
            <p:nvPr/>
          </p:nvCxnSpPr>
          <p:spPr bwMode="auto">
            <a:xfrm>
              <a:off x="5675313" y="3062287"/>
              <a:ext cx="179387" cy="1588"/>
            </a:xfrm>
            <a:prstGeom prst="straightConnector1">
              <a:avLst/>
            </a:prstGeom>
            <a:noFill/>
            <a:ln w="12700" algn="ctr">
              <a:solidFill>
                <a:schemeClr val="tx1"/>
              </a:solidFill>
              <a:round/>
              <a:headEnd type="none" w="sm" len="sm"/>
              <a:tailEnd type="triangle" w="med" len="med"/>
            </a:ln>
          </p:spPr>
        </p:cxnSp>
        <p:cxnSp>
          <p:nvCxnSpPr>
            <p:cNvPr id="26681" name="Straight Arrow Connector 46"/>
            <p:cNvCxnSpPr>
              <a:cxnSpLocks noChangeShapeType="1"/>
            </p:cNvCxnSpPr>
            <p:nvPr/>
          </p:nvCxnSpPr>
          <p:spPr bwMode="auto">
            <a:xfrm>
              <a:off x="7326313" y="3062287"/>
              <a:ext cx="179387" cy="1588"/>
            </a:xfrm>
            <a:prstGeom prst="straightConnector1">
              <a:avLst/>
            </a:prstGeom>
            <a:noFill/>
            <a:ln w="12700" algn="ctr">
              <a:solidFill>
                <a:schemeClr val="tx1"/>
              </a:solidFill>
              <a:round/>
              <a:headEnd type="none" w="sm" len="sm"/>
              <a:tailEnd type="triangle" w="med" len="med"/>
            </a:ln>
          </p:spPr>
        </p:cxnSp>
        <p:sp>
          <p:nvSpPr>
            <p:cNvPr id="26682" name="Oval 49"/>
            <p:cNvSpPr>
              <a:spLocks noChangeArrowheads="1"/>
            </p:cNvSpPr>
            <p:nvPr/>
          </p:nvSpPr>
          <p:spPr bwMode="auto">
            <a:xfrm>
              <a:off x="7162800" y="2986087"/>
              <a:ext cx="152400" cy="152400"/>
            </a:xfrm>
            <a:prstGeom prst="ellipse">
              <a:avLst/>
            </a:prstGeom>
            <a:noFill/>
            <a:ln w="12700" algn="ctr">
              <a:solidFill>
                <a:schemeClr val="tx1"/>
              </a:solidFill>
              <a:round/>
              <a:headEnd type="none" w="sm" len="sm"/>
              <a:tailEnd type="none" w="sm" len="sm"/>
            </a:ln>
          </p:spPr>
          <p:txBody>
            <a:bodyPr/>
            <a:lstStyle/>
            <a:p>
              <a:endParaRPr lang="en-US"/>
            </a:p>
          </p:txBody>
        </p:sp>
        <p:cxnSp>
          <p:nvCxnSpPr>
            <p:cNvPr id="26683" name="Straight Arrow Connector 52"/>
            <p:cNvCxnSpPr>
              <a:cxnSpLocks noChangeShapeType="1"/>
            </p:cNvCxnSpPr>
            <p:nvPr/>
          </p:nvCxnSpPr>
          <p:spPr bwMode="auto">
            <a:xfrm>
              <a:off x="6970713" y="3062287"/>
              <a:ext cx="179387" cy="1588"/>
            </a:xfrm>
            <a:prstGeom prst="straightConnector1">
              <a:avLst/>
            </a:prstGeom>
            <a:noFill/>
            <a:ln w="12700" algn="ctr">
              <a:solidFill>
                <a:schemeClr val="tx1"/>
              </a:solidFill>
              <a:round/>
              <a:headEnd type="none" w="sm" len="sm"/>
              <a:tailEnd type="triangle" w="med" len="med"/>
            </a:ln>
          </p:spPr>
        </p:cxnSp>
        <p:cxnSp>
          <p:nvCxnSpPr>
            <p:cNvPr id="26684" name="Straight Connector 64"/>
            <p:cNvCxnSpPr>
              <a:cxnSpLocks noChangeShapeType="1"/>
            </p:cNvCxnSpPr>
            <p:nvPr/>
          </p:nvCxnSpPr>
          <p:spPr bwMode="auto">
            <a:xfrm rot="5400000" flipH="1" flipV="1">
              <a:off x="5712619" y="2755106"/>
              <a:ext cx="457200" cy="1588"/>
            </a:xfrm>
            <a:prstGeom prst="line">
              <a:avLst/>
            </a:prstGeom>
            <a:noFill/>
            <a:ln w="12700" algn="ctr">
              <a:solidFill>
                <a:schemeClr val="tx1"/>
              </a:solidFill>
              <a:round/>
              <a:headEnd type="none" w="sm" len="sm"/>
              <a:tailEnd type="none" w="sm" len="sm"/>
            </a:ln>
          </p:spPr>
        </p:cxnSp>
        <p:cxnSp>
          <p:nvCxnSpPr>
            <p:cNvPr id="26685" name="Straight Connector 65"/>
            <p:cNvCxnSpPr>
              <a:cxnSpLocks noChangeShapeType="1"/>
            </p:cNvCxnSpPr>
            <p:nvPr/>
          </p:nvCxnSpPr>
          <p:spPr bwMode="auto">
            <a:xfrm rot="5400000" flipH="1" flipV="1">
              <a:off x="7019132" y="2756693"/>
              <a:ext cx="457200" cy="1587"/>
            </a:xfrm>
            <a:prstGeom prst="line">
              <a:avLst/>
            </a:prstGeom>
            <a:noFill/>
            <a:ln w="12700" algn="ctr">
              <a:solidFill>
                <a:schemeClr val="tx1"/>
              </a:solidFill>
              <a:round/>
              <a:headEnd type="triangle" w="med" len="med"/>
              <a:tailEnd/>
            </a:ln>
          </p:spPr>
        </p:cxnSp>
        <p:cxnSp>
          <p:nvCxnSpPr>
            <p:cNvPr id="26686" name="Straight Connector 66"/>
            <p:cNvCxnSpPr>
              <a:cxnSpLocks noChangeShapeType="1"/>
            </p:cNvCxnSpPr>
            <p:nvPr/>
          </p:nvCxnSpPr>
          <p:spPr bwMode="auto">
            <a:xfrm>
              <a:off x="5945188" y="2527300"/>
              <a:ext cx="1295400" cy="1587"/>
            </a:xfrm>
            <a:prstGeom prst="line">
              <a:avLst/>
            </a:prstGeom>
            <a:noFill/>
            <a:ln w="12700" algn="ctr">
              <a:solidFill>
                <a:schemeClr val="tx1"/>
              </a:solidFill>
              <a:round/>
              <a:headEnd type="none" w="sm" len="sm"/>
              <a:tailEnd type="none" w="sm" len="sm"/>
            </a:ln>
          </p:spPr>
        </p:cxnSp>
        <p:cxnSp>
          <p:nvCxnSpPr>
            <p:cNvPr id="26687" name="Straight Connector 67"/>
            <p:cNvCxnSpPr>
              <a:cxnSpLocks noChangeShapeType="1"/>
            </p:cNvCxnSpPr>
            <p:nvPr/>
          </p:nvCxnSpPr>
          <p:spPr bwMode="auto">
            <a:xfrm rot="5400000" flipH="1" flipV="1">
              <a:off x="5714207" y="4404518"/>
              <a:ext cx="457200" cy="1587"/>
            </a:xfrm>
            <a:prstGeom prst="line">
              <a:avLst/>
            </a:prstGeom>
            <a:noFill/>
            <a:ln w="12700" algn="ctr">
              <a:solidFill>
                <a:schemeClr val="tx1"/>
              </a:solidFill>
              <a:round/>
              <a:headEnd type="none" w="sm" len="sm"/>
              <a:tailEnd type="none" w="sm" len="sm"/>
            </a:ln>
          </p:spPr>
        </p:cxnSp>
        <p:cxnSp>
          <p:nvCxnSpPr>
            <p:cNvPr id="26688" name="Straight Connector 68"/>
            <p:cNvCxnSpPr>
              <a:cxnSpLocks noChangeShapeType="1"/>
            </p:cNvCxnSpPr>
            <p:nvPr/>
          </p:nvCxnSpPr>
          <p:spPr bwMode="auto">
            <a:xfrm>
              <a:off x="1695450" y="4167187"/>
              <a:ext cx="4248150" cy="1588"/>
            </a:xfrm>
            <a:prstGeom prst="line">
              <a:avLst/>
            </a:prstGeom>
            <a:noFill/>
            <a:ln w="12700" algn="ctr">
              <a:solidFill>
                <a:schemeClr val="tx1"/>
              </a:solidFill>
              <a:round/>
              <a:headEnd type="none" w="sm" len="sm"/>
              <a:tailEnd type="none" w="sm" len="sm"/>
            </a:ln>
          </p:spPr>
        </p:cxnSp>
        <p:cxnSp>
          <p:nvCxnSpPr>
            <p:cNvPr id="26689" name="Straight Connector 69"/>
            <p:cNvCxnSpPr>
              <a:cxnSpLocks noChangeShapeType="1"/>
            </p:cNvCxnSpPr>
            <p:nvPr/>
          </p:nvCxnSpPr>
          <p:spPr bwMode="auto">
            <a:xfrm rot="5400000" flipH="1" flipV="1">
              <a:off x="1467644" y="4404518"/>
              <a:ext cx="457200" cy="1588"/>
            </a:xfrm>
            <a:prstGeom prst="line">
              <a:avLst/>
            </a:prstGeom>
            <a:noFill/>
            <a:ln w="12700" algn="ctr">
              <a:solidFill>
                <a:schemeClr val="tx1"/>
              </a:solidFill>
              <a:round/>
              <a:headEnd type="triangle" w="med" len="med"/>
              <a:tailEnd/>
            </a:ln>
          </p:spPr>
        </p:cxnSp>
        <p:cxnSp>
          <p:nvCxnSpPr>
            <p:cNvPr id="26690" name="Straight Connector 70"/>
            <p:cNvCxnSpPr>
              <a:cxnSpLocks noChangeShapeType="1"/>
            </p:cNvCxnSpPr>
            <p:nvPr/>
          </p:nvCxnSpPr>
          <p:spPr bwMode="auto">
            <a:xfrm rot="5400000" flipH="1" flipV="1">
              <a:off x="2999582" y="4404518"/>
              <a:ext cx="457200" cy="1587"/>
            </a:xfrm>
            <a:prstGeom prst="line">
              <a:avLst/>
            </a:prstGeom>
            <a:noFill/>
            <a:ln w="12700" algn="ctr">
              <a:solidFill>
                <a:schemeClr val="tx1"/>
              </a:solidFill>
              <a:round/>
              <a:headEnd type="triangle" w="med" len="med"/>
              <a:tailEnd/>
            </a:ln>
          </p:spPr>
        </p:cxnSp>
        <p:cxnSp>
          <p:nvCxnSpPr>
            <p:cNvPr id="26691" name="Straight Connector 71"/>
            <p:cNvCxnSpPr>
              <a:cxnSpLocks noChangeShapeType="1"/>
            </p:cNvCxnSpPr>
            <p:nvPr/>
          </p:nvCxnSpPr>
          <p:spPr bwMode="auto">
            <a:xfrm rot="5400000" flipH="1" flipV="1">
              <a:off x="4410869" y="4414043"/>
              <a:ext cx="457200" cy="1588"/>
            </a:xfrm>
            <a:prstGeom prst="line">
              <a:avLst/>
            </a:prstGeom>
            <a:noFill/>
            <a:ln w="12700" algn="ctr">
              <a:solidFill>
                <a:schemeClr val="tx1"/>
              </a:solidFill>
              <a:round/>
              <a:headEnd type="triangle" w="med" len="med"/>
              <a:tailEnd/>
            </a:ln>
          </p:spPr>
        </p:cxnSp>
        <p:sp>
          <p:nvSpPr>
            <p:cNvPr id="26692" name="Right Brace 72"/>
            <p:cNvSpPr>
              <a:spLocks/>
            </p:cNvSpPr>
            <p:nvPr/>
          </p:nvSpPr>
          <p:spPr bwMode="auto">
            <a:xfrm rot="-5400000">
              <a:off x="6267450" y="357187"/>
              <a:ext cx="571500" cy="3505200"/>
            </a:xfrm>
            <a:prstGeom prst="rightBrace">
              <a:avLst>
                <a:gd name="adj1" fmla="val 35352"/>
                <a:gd name="adj2" fmla="val 50000"/>
              </a:avLst>
            </a:prstGeom>
            <a:noFill/>
            <a:ln w="12700" algn="ctr">
              <a:solidFill>
                <a:schemeClr val="tx1"/>
              </a:solidFill>
              <a:round/>
              <a:headEnd type="none" w="sm" len="sm"/>
              <a:tailEnd type="none" w="sm" len="sm"/>
            </a:ln>
          </p:spPr>
          <p:txBody>
            <a:bodyPr/>
            <a:lstStyle/>
            <a:p>
              <a:endParaRPr lang="en-US"/>
            </a:p>
          </p:txBody>
        </p:sp>
        <p:sp>
          <p:nvSpPr>
            <p:cNvPr id="26693" name="Right Brace 74"/>
            <p:cNvSpPr>
              <a:spLocks/>
            </p:cNvSpPr>
            <p:nvPr/>
          </p:nvSpPr>
          <p:spPr bwMode="auto">
            <a:xfrm rot="5400000">
              <a:off x="6067425" y="4019550"/>
              <a:ext cx="571500" cy="2895600"/>
            </a:xfrm>
            <a:prstGeom prst="rightBrace">
              <a:avLst>
                <a:gd name="adj1" fmla="val 35349"/>
                <a:gd name="adj2" fmla="val 50000"/>
              </a:avLst>
            </a:prstGeom>
            <a:noFill/>
            <a:ln w="12700" algn="ctr">
              <a:solidFill>
                <a:schemeClr val="tx1"/>
              </a:solidFill>
              <a:round/>
              <a:headEnd type="none" w="sm" len="sm"/>
              <a:tailEnd type="none" w="sm" len="sm"/>
            </a:ln>
          </p:spPr>
          <p:txBody>
            <a:bodyPr/>
            <a:lstStyle/>
            <a:p>
              <a:endParaRPr lang="en-US"/>
            </a:p>
          </p:txBody>
        </p:sp>
        <p:sp>
          <p:nvSpPr>
            <p:cNvPr id="26694" name="TextBox 75"/>
            <p:cNvSpPr txBox="1">
              <a:spLocks noChangeArrowheads="1"/>
            </p:cNvSpPr>
            <p:nvPr/>
          </p:nvSpPr>
          <p:spPr bwMode="auto">
            <a:xfrm>
              <a:off x="5715000" y="1481137"/>
              <a:ext cx="1763713" cy="276225"/>
            </a:xfrm>
            <a:prstGeom prst="rect">
              <a:avLst/>
            </a:prstGeom>
            <a:noFill/>
            <a:ln w="9525">
              <a:noFill/>
              <a:miter lim="800000"/>
              <a:headEnd/>
              <a:tailEnd/>
            </a:ln>
          </p:spPr>
          <p:txBody>
            <a:bodyPr wrap="none">
              <a:spAutoFit/>
            </a:bodyPr>
            <a:lstStyle/>
            <a:p>
              <a:r>
                <a:rPr lang="en-US" dirty="0"/>
                <a:t>“PHY header processing”</a:t>
              </a:r>
            </a:p>
          </p:txBody>
        </p:sp>
        <p:sp>
          <p:nvSpPr>
            <p:cNvPr id="26695" name="TextBox 76"/>
            <p:cNvSpPr txBox="1">
              <a:spLocks noChangeArrowheads="1"/>
            </p:cNvSpPr>
            <p:nvPr/>
          </p:nvSpPr>
          <p:spPr bwMode="auto">
            <a:xfrm>
              <a:off x="5514975" y="5743575"/>
              <a:ext cx="1763713" cy="276225"/>
            </a:xfrm>
            <a:prstGeom prst="rect">
              <a:avLst/>
            </a:prstGeom>
            <a:noFill/>
            <a:ln w="9525">
              <a:noFill/>
              <a:miter lim="800000"/>
              <a:headEnd/>
              <a:tailEnd/>
            </a:ln>
          </p:spPr>
          <p:txBody>
            <a:bodyPr wrap="none">
              <a:spAutoFit/>
            </a:bodyPr>
            <a:lstStyle/>
            <a:p>
              <a:r>
                <a:rPr lang="en-US"/>
                <a:t>“PHY header processing”</a:t>
              </a:r>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Band plan</a:t>
            </a:r>
            <a:endParaRPr lang="en-US" dirty="0"/>
          </a:p>
        </p:txBody>
      </p:sp>
      <p:graphicFrame>
        <p:nvGraphicFramePr>
          <p:cNvPr id="7" name="Content Placeholder 6"/>
          <p:cNvGraphicFramePr>
            <a:graphicFrameLocks noGrp="1"/>
          </p:cNvGraphicFramePr>
          <p:nvPr>
            <p:ph idx="1"/>
          </p:nvPr>
        </p:nvGraphicFramePr>
        <p:xfrm>
          <a:off x="381000" y="1600200"/>
          <a:ext cx="8305800" cy="3345179"/>
        </p:xfrm>
        <a:graphic>
          <a:graphicData uri="http://schemas.openxmlformats.org/drawingml/2006/table">
            <a:tbl>
              <a:tblPr firstRow="1" bandRow="1">
                <a:tableStyleId>{912C8C85-51F0-491E-9774-3900AFEF0FD7}</a:tableStyleId>
              </a:tblPr>
              <a:tblGrid>
                <a:gridCol w="1828800"/>
                <a:gridCol w="1676400"/>
                <a:gridCol w="1676400"/>
                <a:gridCol w="1676400"/>
                <a:gridCol w="1447800"/>
              </a:tblGrid>
              <a:tr h="352425">
                <a:tc>
                  <a:txBody>
                    <a:bodyPr/>
                    <a:lstStyle/>
                    <a:p>
                      <a:pPr algn="ctr"/>
                      <a:r>
                        <a:rPr lang="en-US" sz="1400" dirty="0" smtClean="0">
                          <a:latin typeface="+mj-lt"/>
                        </a:rPr>
                        <a:t>Frequency band</a:t>
                      </a:r>
                      <a:endParaRPr lang="en-US" sz="1400" dirty="0">
                        <a:latin typeface="+mj-lt"/>
                      </a:endParaRPr>
                    </a:p>
                  </a:txBody>
                  <a:tcPr marL="86360" marR="863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latin typeface="+mj-lt"/>
                        </a:rPr>
                        <a:t>Parameter</a:t>
                      </a:r>
                      <a:endParaRPr lang="en-US" sz="1400" dirty="0">
                        <a:latin typeface="+mj-lt"/>
                      </a:endParaRPr>
                    </a:p>
                  </a:txBody>
                  <a:tcPr marL="86360" marR="863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latin typeface="+mj-lt"/>
                        </a:rPr>
                        <a:t>Low</a:t>
                      </a:r>
                      <a:r>
                        <a:rPr lang="en-US" sz="1400" baseline="0" dirty="0" smtClean="0">
                          <a:latin typeface="+mj-lt"/>
                        </a:rPr>
                        <a:t> data rate</a:t>
                      </a:r>
                      <a:endParaRPr lang="en-US" sz="1400" dirty="0">
                        <a:latin typeface="+mj-lt"/>
                      </a:endParaRPr>
                    </a:p>
                  </a:txBody>
                  <a:tcPr marL="86360" marR="863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latin typeface="+mj-lt"/>
                        </a:rPr>
                        <a:t>Medium data</a:t>
                      </a:r>
                      <a:r>
                        <a:rPr lang="en-US" sz="1400" baseline="0" dirty="0" smtClean="0">
                          <a:latin typeface="+mj-lt"/>
                        </a:rPr>
                        <a:t> rate</a:t>
                      </a:r>
                      <a:endParaRPr lang="en-US" sz="1400" dirty="0">
                        <a:latin typeface="+mj-lt"/>
                      </a:endParaRPr>
                    </a:p>
                  </a:txBody>
                  <a:tcPr marL="86360" marR="863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latin typeface="+mj-lt"/>
                        </a:rPr>
                        <a:t>High data</a:t>
                      </a:r>
                      <a:r>
                        <a:rPr lang="en-US" sz="1400" baseline="0" dirty="0" smtClean="0">
                          <a:latin typeface="+mj-lt"/>
                        </a:rPr>
                        <a:t> rate</a:t>
                      </a:r>
                      <a:endParaRPr lang="en-US" sz="1400" dirty="0">
                        <a:latin typeface="+mj-lt"/>
                      </a:endParaRPr>
                    </a:p>
                  </a:txBody>
                  <a:tcPr marL="86360" marR="863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3375">
                <a:tc rowSpan="2">
                  <a:txBody>
                    <a:bodyPr/>
                    <a:lstStyle/>
                    <a:p>
                      <a:pPr marL="0" marR="0" algn="l">
                        <a:spcBef>
                          <a:spcPts val="0"/>
                        </a:spcBef>
                        <a:spcAft>
                          <a:spcPts val="0"/>
                        </a:spcAft>
                      </a:pPr>
                      <a:r>
                        <a:rPr lang="en-US" sz="1400" dirty="0" smtClean="0">
                          <a:latin typeface="+mj-lt"/>
                        </a:rPr>
                        <a:t>426.025-469.4875MHz </a:t>
                      </a:r>
                    </a:p>
                    <a:p>
                      <a:pPr marL="0" marR="0" algn="ctr">
                        <a:spcBef>
                          <a:spcPts val="0"/>
                        </a:spcBef>
                        <a:spcAft>
                          <a:spcPts val="0"/>
                        </a:spcAft>
                      </a:pPr>
                      <a:r>
                        <a:rPr lang="en-US" sz="1400" dirty="0" smtClean="0">
                          <a:latin typeface="+mj-lt"/>
                        </a:rPr>
                        <a:t>(Japan)</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smtClean="0">
                          <a:latin typeface="+mj-lt"/>
                        </a:rPr>
                        <a:t>Channel </a:t>
                      </a:r>
                      <a:r>
                        <a:rPr lang="en-US" sz="1400" dirty="0">
                          <a:latin typeface="+mj-lt"/>
                        </a:rPr>
                        <a:t>Spacing </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latin typeface="+mj-lt"/>
                        </a:rPr>
                        <a:t>200 kHz</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solidFill>
                          <a:latin typeface="+mj-lt"/>
                          <a:ea typeface="+mn-ea"/>
                          <a:cs typeface="+mn-cs"/>
                        </a:rPr>
                        <a:t>200 kHz</a:t>
                      </a:r>
                      <a:endParaRPr lang="en-US" sz="1400" kern="1200" dirty="0" smtClean="0">
                        <a:solidFill>
                          <a:schemeClr val="tx1"/>
                        </a:solidFill>
                        <a:latin typeface="+mj-lt"/>
                        <a:ea typeface="Times New Roman"/>
                        <a:cs typeface="+mn-cs"/>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solidFill>
                          <a:latin typeface="+mj-lt"/>
                          <a:ea typeface="+mn-ea"/>
                          <a:cs typeface="+mn-cs"/>
                        </a:rPr>
                        <a:t>200 kHz</a:t>
                      </a:r>
                      <a:endParaRPr lang="en-US" sz="1400" kern="1200" dirty="0" smtClean="0">
                        <a:solidFill>
                          <a:schemeClr val="tx1"/>
                        </a:solidFill>
                        <a:latin typeface="+mj-lt"/>
                        <a:ea typeface="Times New Roman"/>
                        <a:cs typeface="+mn-cs"/>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7180">
                <a:tc vMerge="1">
                  <a:txBody>
                    <a:bodyPr/>
                    <a:lstStyle/>
                    <a:p>
                      <a:pPr marL="0" marR="0" algn="ctr">
                        <a:spcBef>
                          <a:spcPts val="0"/>
                        </a:spcBef>
                        <a:spcAft>
                          <a:spcPts val="0"/>
                        </a:spcAft>
                      </a:pP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smtClean="0">
                          <a:latin typeface="+mj-lt"/>
                          <a:ea typeface="Times New Roman"/>
                        </a:rPr>
                        <a:t>Number of Channels</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smtClean="0">
                          <a:latin typeface="+mj-lt"/>
                          <a:ea typeface="Times New Roman"/>
                        </a:rPr>
                        <a:t>4~5</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4~5</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2(+1?)~2(+2?)</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3395">
                <a:tc rowSpan="2">
                  <a:txBody>
                    <a:bodyPr/>
                    <a:lstStyle/>
                    <a:p>
                      <a:pPr marL="0" marR="0" algn="l">
                        <a:spcBef>
                          <a:spcPts val="0"/>
                        </a:spcBef>
                        <a:spcAft>
                          <a:spcPts val="0"/>
                        </a:spcAft>
                      </a:pPr>
                      <a:r>
                        <a:rPr lang="en-US" sz="1400" dirty="0" smtClean="0">
                          <a:latin typeface="+mj-lt"/>
                        </a:rPr>
                        <a:t>863-870MHz </a:t>
                      </a:r>
                    </a:p>
                    <a:p>
                      <a:pPr marL="0" marR="0" algn="ctr">
                        <a:spcBef>
                          <a:spcPts val="0"/>
                        </a:spcBef>
                        <a:spcAft>
                          <a:spcPts val="0"/>
                        </a:spcAft>
                      </a:pPr>
                      <a:r>
                        <a:rPr lang="en-US" sz="1400" dirty="0" smtClean="0">
                          <a:latin typeface="+mj-lt"/>
                          <a:ea typeface="Times New Roman"/>
                        </a:rPr>
                        <a:t>(Europe)</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smtClean="0">
                          <a:latin typeface="+mj-lt"/>
                        </a:rPr>
                        <a:t>Channel Spacing</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smtClean="0">
                          <a:latin typeface="+mj-lt"/>
                          <a:ea typeface="Times New Roman"/>
                        </a:rPr>
                        <a:t>100kHz</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solidFill>
                          <a:latin typeface="+mj-lt"/>
                          <a:ea typeface="Times New Roman"/>
                          <a:cs typeface="+mn-cs"/>
                        </a:rPr>
                        <a:t>500/600kHz</a:t>
                      </a:r>
                    </a:p>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solidFill>
                          <a:latin typeface="+mj-lt"/>
                          <a:ea typeface="Times New Roman"/>
                          <a:cs typeface="+mn-cs"/>
                        </a:rPr>
                        <a:t>(AFA)</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solidFill>
                          <a:latin typeface="+mj-lt"/>
                          <a:ea typeface="Times New Roman"/>
                          <a:cs typeface="+mn-cs"/>
                        </a:rPr>
                        <a:t>500/600kHz</a:t>
                      </a:r>
                    </a:p>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solidFill>
                          <a:latin typeface="+mj-lt"/>
                          <a:ea typeface="Times New Roman"/>
                          <a:cs typeface="+mn-cs"/>
                        </a:rPr>
                        <a:t>(AFA)</a:t>
                      </a: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05">
                <a:tc vMerge="1">
                  <a:txBody>
                    <a:bodyPr/>
                    <a:lstStyle/>
                    <a:p>
                      <a:pPr marL="0" marR="0" algn="ctr">
                        <a:spcBef>
                          <a:spcPts val="0"/>
                        </a:spcBef>
                        <a:spcAft>
                          <a:spcPts val="0"/>
                        </a:spcAft>
                      </a:pP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smtClean="0">
                          <a:latin typeface="+mj-lt"/>
                          <a:ea typeface="Times New Roman"/>
                        </a:rPr>
                        <a:t>Number of Channels</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smtClean="0">
                          <a:latin typeface="+mj-lt"/>
                          <a:ea typeface="Times New Roman"/>
                        </a:rPr>
                        <a:t>52</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latin typeface="+mj-lt"/>
                          <a:ea typeface="Times New Roman"/>
                        </a:rPr>
                        <a:t>5</a:t>
                      </a:r>
                      <a:endParaRPr lang="en-US" sz="1400" dirty="0">
                        <a:solidFill>
                          <a:schemeClr val="tx1"/>
                        </a:solidFill>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solidFill>
                          <a:latin typeface="+mj-lt"/>
                          <a:ea typeface="Times New Roman"/>
                          <a:cs typeface="+mn-cs"/>
                        </a:rPr>
                        <a:t>5</a:t>
                      </a: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6697">
                <a:tc rowSpan="2">
                  <a:txBody>
                    <a:bodyPr/>
                    <a:lstStyle/>
                    <a:p>
                      <a:pPr marL="0" marR="0" algn="l">
                        <a:spcBef>
                          <a:spcPts val="0"/>
                        </a:spcBef>
                        <a:spcAft>
                          <a:spcPts val="0"/>
                        </a:spcAft>
                      </a:pPr>
                      <a:r>
                        <a:rPr lang="en-US" sz="1400" dirty="0" smtClean="0">
                          <a:latin typeface="+mj-lt"/>
                        </a:rPr>
                        <a:t>902-928MHz </a:t>
                      </a:r>
                    </a:p>
                    <a:p>
                      <a:pPr marL="0" marR="0" algn="ctr">
                        <a:spcBef>
                          <a:spcPts val="0"/>
                        </a:spcBef>
                        <a:spcAft>
                          <a:spcPts val="0"/>
                        </a:spcAft>
                      </a:pPr>
                      <a:r>
                        <a:rPr lang="en-US" sz="1400" dirty="0" smtClean="0">
                          <a:latin typeface="+mj-lt"/>
                          <a:ea typeface="Times New Roman"/>
                        </a:rPr>
                        <a:t>(US)</a:t>
                      </a:r>
                      <a:endParaRPr lang="en-US" sz="1400" dirty="0">
                        <a:latin typeface="+mj-lt"/>
                        <a:ea typeface="Times New Roman"/>
                      </a:endParaRPr>
                    </a:p>
                  </a:txBody>
                  <a:tcPr marL="64770" marR="6477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400" dirty="0" smtClean="0">
                          <a:latin typeface="+mj-lt"/>
                        </a:rPr>
                        <a:t>Channel</a:t>
                      </a:r>
                      <a:r>
                        <a:rPr lang="en-US" sz="1400" baseline="0" dirty="0" smtClean="0">
                          <a:latin typeface="+mj-lt"/>
                        </a:rPr>
                        <a:t> Spacing</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400" dirty="0" smtClean="0">
                          <a:latin typeface="+mj-lt"/>
                        </a:rPr>
                        <a:t>200/400kHz</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400" dirty="0">
                          <a:latin typeface="+mj-lt"/>
                        </a:rPr>
                        <a:t>400 </a:t>
                      </a:r>
                      <a:r>
                        <a:rPr lang="en-US" sz="1400" dirty="0" smtClean="0">
                          <a:latin typeface="+mj-lt"/>
                        </a:rPr>
                        <a:t>kHz</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400" dirty="0">
                          <a:latin typeface="+mj-lt"/>
                        </a:rPr>
                        <a:t>400 </a:t>
                      </a:r>
                      <a:r>
                        <a:rPr lang="en-US" sz="1400" dirty="0" smtClean="0">
                          <a:latin typeface="+mj-lt"/>
                        </a:rPr>
                        <a:t>kHz</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6703">
                <a:tc vMerge="1">
                  <a:txBody>
                    <a:bodyPr/>
                    <a:lstStyle/>
                    <a:p>
                      <a:pPr marL="0" marR="0">
                        <a:spcBef>
                          <a:spcPts val="0"/>
                        </a:spcBef>
                        <a:spcAft>
                          <a:spcPts val="0"/>
                        </a:spcAft>
                      </a:pPr>
                      <a:endParaRPr lang="en-US" sz="1400" dirty="0">
                        <a:latin typeface="Times New Roman"/>
                        <a:ea typeface="Times New Roman"/>
                      </a:endParaRPr>
                    </a:p>
                  </a:txBody>
                  <a:tcPr marL="68580" marR="68580" marT="0" marB="0"/>
                </a:tc>
                <a:tc>
                  <a:txBody>
                    <a:bodyPr/>
                    <a:lstStyle/>
                    <a:p>
                      <a:pPr marL="0" marR="0">
                        <a:spcBef>
                          <a:spcPts val="0"/>
                        </a:spcBef>
                        <a:spcAft>
                          <a:spcPts val="0"/>
                        </a:spcAft>
                      </a:pPr>
                      <a:r>
                        <a:rPr lang="en-US" sz="1400" dirty="0" smtClean="0">
                          <a:latin typeface="+mj-lt"/>
                        </a:rPr>
                        <a:t>Number of Channels</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400" dirty="0" smtClean="0">
                          <a:latin typeface="+mj-lt"/>
                          <a:ea typeface="Times New Roman"/>
                        </a:rPr>
                        <a:t>64/128*</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400" dirty="0" smtClean="0">
                          <a:latin typeface="+mj-lt"/>
                          <a:ea typeface="Times New Roman"/>
                        </a:rPr>
                        <a:t>64</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400" dirty="0" smtClean="0">
                          <a:latin typeface="+mj-lt"/>
                          <a:ea typeface="Times New Roman"/>
                        </a:rPr>
                        <a:t>64</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4800">
                <a:tc rowSpan="2">
                  <a:txBody>
                    <a:bodyPr/>
                    <a:lstStyle/>
                    <a:p>
                      <a:pPr marL="0" marR="0" algn="l">
                        <a:spcBef>
                          <a:spcPts val="0"/>
                        </a:spcBef>
                        <a:spcAft>
                          <a:spcPts val="0"/>
                        </a:spcAft>
                      </a:pPr>
                      <a:r>
                        <a:rPr lang="en-US" sz="1400" dirty="0" smtClean="0">
                          <a:latin typeface="+mj-lt"/>
                        </a:rPr>
                        <a:t>950.9-955.7MHz</a:t>
                      </a:r>
                    </a:p>
                    <a:p>
                      <a:pPr marL="0" marR="0" algn="ctr">
                        <a:spcBef>
                          <a:spcPts val="0"/>
                        </a:spcBef>
                        <a:spcAft>
                          <a:spcPts val="0"/>
                        </a:spcAft>
                      </a:pPr>
                      <a:r>
                        <a:rPr lang="en-US" sz="1400" dirty="0" smtClean="0">
                          <a:latin typeface="+mj-lt"/>
                          <a:ea typeface="Times New Roman"/>
                        </a:rPr>
                        <a:t>(Japan)</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smtClean="0">
                          <a:latin typeface="+mj-lt"/>
                        </a:rPr>
                        <a:t>Channel Spacing</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smtClean="0">
                          <a:latin typeface="+mj-lt"/>
                        </a:rPr>
                        <a:t>200kHz</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smtClean="0">
                          <a:latin typeface="+mj-lt"/>
                          <a:ea typeface="Times New Roman"/>
                        </a:rPr>
                        <a:t>200kHz</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smtClean="0">
                          <a:latin typeface="+mj-lt"/>
                          <a:ea typeface="Times New Roman"/>
                        </a:rPr>
                        <a:t>200kHz</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05">
                <a:tc vMerge="1">
                  <a:txBody>
                    <a:bodyPr/>
                    <a:lstStyle/>
                    <a:p>
                      <a:pPr marL="0" marR="0" algn="ctr">
                        <a:spcBef>
                          <a:spcPts val="0"/>
                        </a:spcBef>
                        <a:spcAft>
                          <a:spcPts val="0"/>
                        </a:spcAft>
                      </a:pP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smtClean="0">
                          <a:latin typeface="+mj-lt"/>
                          <a:ea typeface="Times New Roman"/>
                        </a:rPr>
                        <a:t>Number of Channels</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24</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24</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12 (+11?)</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6697">
                <a:tc rowSpan="2">
                  <a:txBody>
                    <a:bodyPr/>
                    <a:lstStyle/>
                    <a:p>
                      <a:pPr marL="0" marR="0" algn="l">
                        <a:spcBef>
                          <a:spcPts val="0"/>
                        </a:spcBef>
                        <a:spcAft>
                          <a:spcPts val="0"/>
                        </a:spcAft>
                      </a:pPr>
                      <a:r>
                        <a:rPr lang="en-US" sz="1400" dirty="0" smtClean="0">
                          <a:latin typeface="+mj-lt"/>
                        </a:rPr>
                        <a:t>2,400-2,483.5MHz</a:t>
                      </a:r>
                    </a:p>
                    <a:p>
                      <a:pPr marL="0" marR="0" algn="ctr">
                        <a:spcBef>
                          <a:spcPts val="0"/>
                        </a:spcBef>
                        <a:spcAft>
                          <a:spcPts val="0"/>
                        </a:spcAft>
                      </a:pPr>
                      <a:r>
                        <a:rPr lang="en-US" sz="1400" dirty="0" smtClean="0">
                          <a:latin typeface="+mj-lt"/>
                          <a:ea typeface="Times New Roman"/>
                        </a:rPr>
                        <a:t>(Worldwide)</a:t>
                      </a:r>
                      <a:endParaRPr lang="en-US" sz="1400" dirty="0">
                        <a:latin typeface="+mj-lt"/>
                        <a:ea typeface="Times New Roman"/>
                      </a:endParaRPr>
                    </a:p>
                  </a:txBody>
                  <a:tcPr marL="64770" marR="6477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400" dirty="0" smtClean="0">
                          <a:latin typeface="+mj-lt"/>
                        </a:rPr>
                        <a:t>Channel</a:t>
                      </a:r>
                      <a:r>
                        <a:rPr lang="en-US" sz="1400" baseline="0" dirty="0" smtClean="0">
                          <a:latin typeface="+mj-lt"/>
                        </a:rPr>
                        <a:t> Spacing</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400" dirty="0">
                          <a:latin typeface="+mj-lt"/>
                        </a:rPr>
                        <a:t>200 </a:t>
                      </a:r>
                      <a:r>
                        <a:rPr lang="en-US" sz="1400" dirty="0" smtClean="0">
                          <a:latin typeface="+mj-lt"/>
                        </a:rPr>
                        <a:t>kHz</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400" dirty="0">
                          <a:latin typeface="+mj-lt"/>
                        </a:rPr>
                        <a:t>400 </a:t>
                      </a:r>
                      <a:r>
                        <a:rPr lang="en-US" sz="1400" dirty="0" smtClean="0">
                          <a:latin typeface="+mj-lt"/>
                        </a:rPr>
                        <a:t>kHz</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400" dirty="0">
                          <a:latin typeface="+mj-lt"/>
                        </a:rPr>
                        <a:t>400 </a:t>
                      </a:r>
                      <a:r>
                        <a:rPr lang="en-US" sz="1400" dirty="0" smtClean="0">
                          <a:latin typeface="+mj-lt"/>
                        </a:rPr>
                        <a:t>kHz</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6697">
                <a:tc vMerge="1">
                  <a:txBody>
                    <a:bodyPr/>
                    <a:lstStyle/>
                    <a:p>
                      <a:pPr marL="0" marR="0">
                        <a:spcBef>
                          <a:spcPts val="0"/>
                        </a:spcBef>
                        <a:spcAft>
                          <a:spcPts val="0"/>
                        </a:spcAft>
                      </a:pPr>
                      <a:endParaRPr lang="en-US" sz="1400" dirty="0">
                        <a:latin typeface="Times New Roman"/>
                        <a:ea typeface="Times New Roman"/>
                      </a:endParaRPr>
                    </a:p>
                  </a:txBody>
                  <a:tcPr marL="68580" marR="68580" marT="0" marB="0"/>
                </a:tc>
                <a:tc>
                  <a:txBody>
                    <a:bodyPr/>
                    <a:lstStyle/>
                    <a:p>
                      <a:pPr marL="0" marR="0">
                        <a:spcBef>
                          <a:spcPts val="0"/>
                        </a:spcBef>
                        <a:spcAft>
                          <a:spcPts val="0"/>
                        </a:spcAft>
                      </a:pPr>
                      <a:r>
                        <a:rPr lang="en-US" sz="1400" dirty="0" smtClean="0">
                          <a:latin typeface="+mj-lt"/>
                        </a:rPr>
                        <a:t>Number of Channels</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solidFill>
                          <a:latin typeface="+mj-lt"/>
                          <a:ea typeface="Times New Roman"/>
                          <a:cs typeface="+mn-cs"/>
                        </a:rPr>
                        <a:t>200</a:t>
                      </a: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400" dirty="0" smtClean="0">
                          <a:latin typeface="+mj-lt"/>
                          <a:ea typeface="Times New Roman"/>
                        </a:rPr>
                        <a:t>200</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400" dirty="0" smtClean="0">
                          <a:latin typeface="+mj-lt"/>
                          <a:ea typeface="Times New Roman"/>
                        </a:rPr>
                        <a:t>200</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4" name="Date Placeholder 3"/>
          <p:cNvSpPr>
            <a:spLocks noGrp="1"/>
          </p:cNvSpPr>
          <p:nvPr>
            <p:ph type="dt" sz="half" idx="10"/>
          </p:nvPr>
        </p:nvSpPr>
        <p:spPr/>
        <p:txBody>
          <a:bodyPr/>
          <a:lstStyle/>
          <a:p>
            <a:pPr>
              <a:defRPr/>
            </a:pPr>
            <a:r>
              <a:rPr lang="en-US" smtClean="0"/>
              <a:t>&lt;July 2009&gt;</a:t>
            </a:r>
            <a:endParaRPr lang="en-US"/>
          </a:p>
        </p:txBody>
      </p:sp>
      <p:sp>
        <p:nvSpPr>
          <p:cNvPr id="5" name="Footer Placeholder 4"/>
          <p:cNvSpPr>
            <a:spLocks noGrp="1"/>
          </p:cNvSpPr>
          <p:nvPr>
            <p:ph type="ftr" sz="quarter" idx="11"/>
          </p:nvPr>
        </p:nvSpPr>
        <p:spPr/>
        <p:txBody>
          <a:bodyPr/>
          <a:lstStyle/>
          <a:p>
            <a:pPr>
              <a:defRPr/>
            </a:pPr>
            <a:r>
              <a:rPr lang="en-US" smtClean="0"/>
              <a:t>&lt;Buffington&gt;, &lt;Itron&gt;, &lt;Mason&gt;, &lt;Elster&gt;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7BFCFFA-1701-45D5-9790-9577903CD234}" type="slidenum">
              <a:rPr lang="en-US" smtClean="0"/>
              <a:pPr>
                <a:defRPr/>
              </a:pPr>
              <a:t>8</a:t>
            </a:fld>
            <a:endParaRPr lang="en-US"/>
          </a:p>
        </p:txBody>
      </p:sp>
      <p:sp>
        <p:nvSpPr>
          <p:cNvPr id="8" name="Rectangle 7"/>
          <p:cNvSpPr/>
          <p:nvPr/>
        </p:nvSpPr>
        <p:spPr>
          <a:xfrm>
            <a:off x="304800" y="5334000"/>
            <a:ext cx="8610600" cy="461665"/>
          </a:xfrm>
          <a:prstGeom prst="rect">
            <a:avLst/>
          </a:prstGeom>
        </p:spPr>
        <p:txBody>
          <a:bodyPr wrap="square">
            <a:spAutoFit/>
          </a:bodyPr>
          <a:lstStyle/>
          <a:p>
            <a:r>
              <a:rPr lang="en-US" altLang="ja-JP" dirty="0" smtClean="0">
                <a:latin typeface="Calibri" pitchFamily="34" charset="0"/>
              </a:rPr>
              <a:t>*  For systems using only the low data rate, 128 200kHz channels are available. For systems supporting mid and high data rates, all devices use 64 channels with 400 kHz spacing</a:t>
            </a:r>
            <a:endParaRPr lang="en-US" altLang="ja-JP" dirty="0">
              <a:latin typeface="Calibri"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parameters</a:t>
            </a:r>
            <a:endParaRPr lang="en-US" dirty="0"/>
          </a:p>
        </p:txBody>
      </p:sp>
      <p:sp>
        <p:nvSpPr>
          <p:cNvPr id="4" name="Date Placeholder 3"/>
          <p:cNvSpPr>
            <a:spLocks noGrp="1"/>
          </p:cNvSpPr>
          <p:nvPr>
            <p:ph type="dt" sz="half" idx="10"/>
          </p:nvPr>
        </p:nvSpPr>
        <p:spPr/>
        <p:txBody>
          <a:bodyPr/>
          <a:lstStyle/>
          <a:p>
            <a:pPr>
              <a:defRPr/>
            </a:pPr>
            <a:r>
              <a:rPr lang="en-US" smtClean="0"/>
              <a:t>&lt;July 2009&gt;</a:t>
            </a:r>
            <a:endParaRPr lang="en-US"/>
          </a:p>
        </p:txBody>
      </p:sp>
      <p:sp>
        <p:nvSpPr>
          <p:cNvPr id="5" name="Footer Placeholder 4"/>
          <p:cNvSpPr>
            <a:spLocks noGrp="1"/>
          </p:cNvSpPr>
          <p:nvPr>
            <p:ph type="ftr" sz="quarter" idx="11"/>
          </p:nvPr>
        </p:nvSpPr>
        <p:spPr/>
        <p:txBody>
          <a:bodyPr/>
          <a:lstStyle/>
          <a:p>
            <a:pPr>
              <a:defRPr/>
            </a:pPr>
            <a:r>
              <a:rPr lang="en-US" smtClean="0"/>
              <a:t>&lt;Buffington&gt;, &lt;Itron&gt;, &lt;Mason&gt;, &lt;Elster&gt;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7BFCFFA-1701-45D5-9790-9577903CD234}" type="slidenum">
              <a:rPr lang="en-US" smtClean="0"/>
              <a:pPr>
                <a:defRPr/>
              </a:pPr>
              <a:t>9</a:t>
            </a:fld>
            <a:endParaRPr lang="en-US"/>
          </a:p>
        </p:txBody>
      </p:sp>
      <p:graphicFrame>
        <p:nvGraphicFramePr>
          <p:cNvPr id="9" name="Content Placeholder 6"/>
          <p:cNvGraphicFramePr>
            <a:graphicFrameLocks/>
          </p:cNvGraphicFramePr>
          <p:nvPr/>
        </p:nvGraphicFramePr>
        <p:xfrm>
          <a:off x="228599" y="1600200"/>
          <a:ext cx="8763000" cy="3830955"/>
        </p:xfrm>
        <a:graphic>
          <a:graphicData uri="http://schemas.openxmlformats.org/drawingml/2006/table">
            <a:tbl>
              <a:tblPr firstRow="1" bandRow="1">
                <a:tableStyleId>{912C8C85-51F0-491E-9774-3900AFEF0FD7}</a:tableStyleId>
              </a:tblPr>
              <a:tblGrid>
                <a:gridCol w="1828801"/>
                <a:gridCol w="1752600"/>
                <a:gridCol w="1371600"/>
                <a:gridCol w="1600200"/>
                <a:gridCol w="2209799"/>
              </a:tblGrid>
              <a:tr h="352425">
                <a:tc>
                  <a:txBody>
                    <a:bodyPr/>
                    <a:lstStyle/>
                    <a:p>
                      <a:pPr algn="ctr"/>
                      <a:r>
                        <a:rPr lang="en-US" sz="1400" dirty="0" smtClean="0">
                          <a:latin typeface="+mj-lt"/>
                        </a:rPr>
                        <a:t>Frequency band</a:t>
                      </a:r>
                      <a:endParaRPr lang="en-US" sz="1400" dirty="0">
                        <a:latin typeface="+mj-lt"/>
                      </a:endParaRPr>
                    </a:p>
                  </a:txBody>
                  <a:tcPr marL="86360" marR="863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latin typeface="+mj-lt"/>
                        </a:rPr>
                        <a:t>Parameter</a:t>
                      </a:r>
                      <a:endParaRPr lang="en-US" sz="1400" dirty="0">
                        <a:latin typeface="+mj-lt"/>
                      </a:endParaRPr>
                    </a:p>
                  </a:txBody>
                  <a:tcPr marL="86360" marR="863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latin typeface="+mj-lt"/>
                        </a:rPr>
                        <a:t>Low</a:t>
                      </a:r>
                      <a:r>
                        <a:rPr lang="en-US" sz="1400" baseline="0" dirty="0" smtClean="0">
                          <a:latin typeface="+mj-lt"/>
                        </a:rPr>
                        <a:t> data rate</a:t>
                      </a:r>
                      <a:endParaRPr lang="en-US" sz="1400" dirty="0">
                        <a:latin typeface="+mj-lt"/>
                      </a:endParaRPr>
                    </a:p>
                  </a:txBody>
                  <a:tcPr marL="86360" marR="863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latin typeface="+mj-lt"/>
                        </a:rPr>
                        <a:t>Medium data</a:t>
                      </a:r>
                      <a:r>
                        <a:rPr lang="en-US" sz="1400" baseline="0" dirty="0" smtClean="0">
                          <a:latin typeface="+mj-lt"/>
                        </a:rPr>
                        <a:t> rate</a:t>
                      </a:r>
                      <a:endParaRPr lang="en-US" sz="1400" dirty="0">
                        <a:latin typeface="+mj-lt"/>
                      </a:endParaRPr>
                    </a:p>
                  </a:txBody>
                  <a:tcPr marL="86360" marR="863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latin typeface="+mj-lt"/>
                        </a:rPr>
                        <a:t>High data</a:t>
                      </a:r>
                      <a:r>
                        <a:rPr lang="en-US" sz="1400" baseline="0" dirty="0" smtClean="0">
                          <a:latin typeface="+mj-lt"/>
                        </a:rPr>
                        <a:t> rate</a:t>
                      </a:r>
                      <a:endParaRPr lang="en-US" sz="1400" dirty="0">
                        <a:latin typeface="+mj-lt"/>
                      </a:endParaRPr>
                    </a:p>
                  </a:txBody>
                  <a:tcPr marL="86360" marR="863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3375">
                <a:tc rowSpan="4">
                  <a:txBody>
                    <a:bodyPr/>
                    <a:lstStyle/>
                    <a:p>
                      <a:pPr marL="0" marR="0" algn="l">
                        <a:spcBef>
                          <a:spcPts val="0"/>
                        </a:spcBef>
                        <a:spcAft>
                          <a:spcPts val="0"/>
                        </a:spcAft>
                      </a:pPr>
                      <a:r>
                        <a:rPr lang="en-US" sz="1400" dirty="0" smtClean="0">
                          <a:latin typeface="+mj-lt"/>
                        </a:rPr>
                        <a:t>426.025-469.4875MHz </a:t>
                      </a:r>
                    </a:p>
                    <a:p>
                      <a:pPr marL="0" marR="0" algn="ctr">
                        <a:spcBef>
                          <a:spcPts val="0"/>
                        </a:spcBef>
                        <a:spcAft>
                          <a:spcPts val="0"/>
                        </a:spcAft>
                      </a:pPr>
                      <a:r>
                        <a:rPr lang="en-US" sz="1400" dirty="0" smtClean="0">
                          <a:latin typeface="+mj-lt"/>
                        </a:rPr>
                        <a:t>(Japan)</a:t>
                      </a:r>
                    </a:p>
                    <a:p>
                      <a:pPr marL="0" marR="0" algn="ctr">
                        <a:spcBef>
                          <a:spcPts val="0"/>
                        </a:spcBef>
                        <a:spcAft>
                          <a:spcPts val="0"/>
                        </a:spcAft>
                      </a:pPr>
                      <a:endParaRPr lang="en-US" sz="1400" dirty="0" smtClean="0">
                        <a:latin typeface="+mj-lt"/>
                      </a:endParaRPr>
                    </a:p>
                    <a:p>
                      <a:pPr marL="0" marR="0" algn="l">
                        <a:spcBef>
                          <a:spcPts val="0"/>
                        </a:spcBef>
                        <a:spcAft>
                          <a:spcPts val="0"/>
                        </a:spcAft>
                      </a:pPr>
                      <a:r>
                        <a:rPr lang="en-US" sz="1400" kern="1200" dirty="0" smtClean="0">
                          <a:solidFill>
                            <a:schemeClr val="tx1"/>
                          </a:solidFill>
                          <a:latin typeface="+mj-lt"/>
                          <a:ea typeface="+mn-ea"/>
                          <a:cs typeface="+mn-cs"/>
                        </a:rPr>
                        <a:t>950.9-955.7MHz</a:t>
                      </a:r>
                    </a:p>
                    <a:p>
                      <a:pPr marL="0" marR="0" algn="ctr">
                        <a:spcBef>
                          <a:spcPts val="0"/>
                        </a:spcBef>
                        <a:spcAft>
                          <a:spcPts val="0"/>
                        </a:spcAft>
                      </a:pPr>
                      <a:r>
                        <a:rPr lang="en-US" sz="1400" kern="1200" dirty="0" smtClean="0">
                          <a:solidFill>
                            <a:schemeClr val="tx1"/>
                          </a:solidFill>
                          <a:latin typeface="+mj-lt"/>
                          <a:ea typeface="Times New Roman"/>
                          <a:cs typeface="+mn-cs"/>
                        </a:rPr>
                        <a:t>(Japan)</a:t>
                      </a: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smtClean="0">
                          <a:latin typeface="+mj-lt"/>
                        </a:rPr>
                        <a:t>Data rate</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smtClean="0">
                          <a:latin typeface="+mj-lt"/>
                        </a:rPr>
                        <a:t>50kbps</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latin typeface="+mj-lt"/>
                        </a:rPr>
                        <a:t>100kbps</a:t>
                      </a:r>
                      <a:endParaRPr 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latin typeface="+mj-lt"/>
                        </a:rPr>
                        <a:t>200/ 400kbps</a:t>
                      </a:r>
                      <a:endParaRPr 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7180">
                <a:tc vMerge="1">
                  <a:txBody>
                    <a:bodyPr/>
                    <a:lstStyle/>
                    <a:p>
                      <a:pPr marL="0" marR="0" algn="ctr">
                        <a:spcBef>
                          <a:spcPts val="0"/>
                        </a:spcBef>
                        <a:spcAft>
                          <a:spcPts val="0"/>
                        </a:spcAft>
                      </a:pP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smtClean="0">
                          <a:latin typeface="+mj-lt"/>
                          <a:ea typeface="Times New Roman"/>
                        </a:rPr>
                        <a:t>Modulation Technique</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mj-lt"/>
                          <a:ea typeface="ＭＳ Ｐゴシック" pitchFamily="34" charset="-128"/>
                          <a:cs typeface="Times New Roman" pitchFamily="18" charset="0"/>
                        </a:rPr>
                        <a:t>GFSK</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mj-lt"/>
                          <a:ea typeface="ＭＳ Ｐゴシック" pitchFamily="34" charset="-128"/>
                          <a:cs typeface="Times New Roman" pitchFamily="18" charset="0"/>
                        </a:rPr>
                        <a:t>GFSK</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mj-lt"/>
                          <a:ea typeface="ＭＳ Ｐゴシック" pitchFamily="34" charset="-128"/>
                          <a:cs typeface="Times New Roman" pitchFamily="18" charset="0"/>
                        </a:rPr>
                        <a:t>GFSK/ 4GFSK</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7180">
                <a:tc vMerge="1">
                  <a:txBody>
                    <a:bodyPr/>
                    <a:lstStyle/>
                    <a:p>
                      <a:pPr marL="0" marR="0" algn="ctr">
                        <a:spcBef>
                          <a:spcPts val="0"/>
                        </a:spcBef>
                        <a:spcAft>
                          <a:spcPts val="0"/>
                        </a:spcAft>
                      </a:pP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smtClean="0">
                          <a:latin typeface="+mj-lt"/>
                          <a:ea typeface="Times New Roman"/>
                        </a:rPr>
                        <a:t>Modulation Index</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mj-lt"/>
                          <a:ea typeface="ＭＳ Ｐゴシック" pitchFamily="34" charset="-128"/>
                          <a:cs typeface="Times New Roman" pitchFamily="18" charset="0"/>
                        </a:rPr>
                        <a:t>1.0 (+/- 25 kHz)</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mj-lt"/>
                          <a:ea typeface="ＭＳ Ｐゴシック" pitchFamily="34" charset="-128"/>
                          <a:cs typeface="Times New Roman" pitchFamily="18" charset="0"/>
                        </a:rPr>
                        <a:t>1.0 (+/-50 kHz) </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mj-lt"/>
                          <a:ea typeface="ＭＳ Ｐゴシック" pitchFamily="34" charset="-128"/>
                          <a:cs typeface="Times New Roman" pitchFamily="18" charset="0"/>
                        </a:rPr>
                        <a:t>1.0 (+/- 100 kHz)/ TBD</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3840">
                <a:tc vMerge="1">
                  <a:txBody>
                    <a:bodyPr/>
                    <a:lstStyle/>
                    <a:p>
                      <a:pPr marL="0" marR="0" algn="ctr">
                        <a:spcBef>
                          <a:spcPts val="0"/>
                        </a:spcBef>
                        <a:spcAft>
                          <a:spcPts val="0"/>
                        </a:spcAft>
                      </a:pP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smtClean="0">
                          <a:latin typeface="+mj-lt"/>
                          <a:ea typeface="Times New Roman"/>
                        </a:rPr>
                        <a:t>BT</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smtClean="0">
                          <a:ln>
                            <a:noFill/>
                          </a:ln>
                          <a:solidFill>
                            <a:schemeClr val="tx1"/>
                          </a:solidFill>
                          <a:effectLst/>
                          <a:latin typeface="+mj-lt"/>
                          <a:ea typeface="ＭＳ Ｐゴシック" pitchFamily="34" charset="-128"/>
                          <a:cs typeface="Times New Roman" pitchFamily="18" charset="0"/>
                        </a:rPr>
                        <a:t>0.5</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mj-lt"/>
                          <a:ea typeface="ＭＳ Ｐゴシック" pitchFamily="34" charset="-128"/>
                          <a:cs typeface="Times New Roman" pitchFamily="18" charset="0"/>
                        </a:rPr>
                        <a:t>0.5</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mj-lt"/>
                          <a:ea typeface="ＭＳ Ｐゴシック" pitchFamily="34" charset="-128"/>
                          <a:cs typeface="Times New Roman" pitchFamily="18" charset="0"/>
                        </a:rPr>
                        <a:t>0.5</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7660">
                <a:tc rowSpan="4">
                  <a:txBody>
                    <a:bodyPr/>
                    <a:lstStyle/>
                    <a:p>
                      <a:pPr marL="0" marR="0" algn="l">
                        <a:spcBef>
                          <a:spcPts val="0"/>
                        </a:spcBef>
                        <a:spcAft>
                          <a:spcPts val="0"/>
                        </a:spcAft>
                      </a:pPr>
                      <a:r>
                        <a:rPr lang="en-US" sz="1400" dirty="0" smtClean="0">
                          <a:latin typeface="+mj-lt"/>
                        </a:rPr>
                        <a:t>863-870MHz </a:t>
                      </a:r>
                    </a:p>
                    <a:p>
                      <a:pPr marL="0" marR="0" algn="ctr">
                        <a:spcBef>
                          <a:spcPts val="0"/>
                        </a:spcBef>
                        <a:spcAft>
                          <a:spcPts val="0"/>
                        </a:spcAft>
                      </a:pPr>
                      <a:r>
                        <a:rPr lang="en-US" sz="1400" dirty="0" smtClean="0">
                          <a:latin typeface="+mj-lt"/>
                          <a:ea typeface="Times New Roman"/>
                        </a:rPr>
                        <a:t>(Europe)</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smtClean="0">
                          <a:latin typeface="+mj-lt"/>
                        </a:rPr>
                        <a:t>Data rate</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smtClean="0">
                          <a:latin typeface="+mj-lt"/>
                          <a:ea typeface="Times New Roman"/>
                        </a:rPr>
                        <a:t>40kbps</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mj-lt"/>
                          <a:ea typeface="Times New Roman"/>
                        </a:rPr>
                        <a:t>100kbps</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solidFill>
                          <a:latin typeface="+mj-lt"/>
                          <a:ea typeface="Times New Roman"/>
                          <a:cs typeface="+mn-cs"/>
                        </a:rPr>
                        <a:t>200kbps</a:t>
                      </a: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05">
                <a:tc vMerge="1">
                  <a:txBody>
                    <a:bodyPr/>
                    <a:lstStyle/>
                    <a:p>
                      <a:pPr marL="0" marR="0" algn="ctr">
                        <a:spcBef>
                          <a:spcPts val="0"/>
                        </a:spcBef>
                        <a:spcAft>
                          <a:spcPts val="0"/>
                        </a:spcAft>
                      </a:pP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smtClean="0">
                          <a:latin typeface="+mj-lt"/>
                          <a:ea typeface="Times New Roman"/>
                        </a:rPr>
                        <a:t>Modulation Technique</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smtClean="0">
                          <a:latin typeface="+mj-lt"/>
                          <a:ea typeface="Times New Roman"/>
                        </a:rPr>
                        <a:t>GFSK</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latin typeface="+mj-lt"/>
                          <a:ea typeface="Times New Roman"/>
                        </a:rPr>
                        <a:t>GFSK</a:t>
                      </a:r>
                      <a:endParaRPr lang="en-US" sz="1400" dirty="0">
                        <a:solidFill>
                          <a:schemeClr val="tx1"/>
                        </a:solidFill>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solidFill>
                          <a:latin typeface="+mj-lt"/>
                          <a:ea typeface="Times New Roman"/>
                          <a:cs typeface="+mn-cs"/>
                        </a:rPr>
                        <a:t>4GFSK</a:t>
                      </a: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05">
                <a:tc vMerge="1">
                  <a:txBody>
                    <a:bodyPr/>
                    <a:lstStyle/>
                    <a:p>
                      <a:pPr marL="0" marR="0" algn="ctr">
                        <a:spcBef>
                          <a:spcPts val="0"/>
                        </a:spcBef>
                        <a:spcAft>
                          <a:spcPts val="0"/>
                        </a:spcAft>
                      </a:pP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smtClean="0">
                          <a:latin typeface="+mj-lt"/>
                          <a:ea typeface="Times New Roman"/>
                        </a:rPr>
                        <a:t>Modulation Index</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smtClean="0">
                          <a:latin typeface="+mj-lt"/>
                          <a:ea typeface="Times New Roman"/>
                        </a:rPr>
                        <a:t>0.75</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mj-lt"/>
                          <a:ea typeface="Times New Roman"/>
                        </a:rPr>
                        <a:t>0.9</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solidFill>
                          <a:latin typeface="+mj-lt"/>
                          <a:ea typeface="Times New Roman"/>
                          <a:cs typeface="+mn-cs"/>
                        </a:rPr>
                        <a:t>0.3</a:t>
                      </a: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05">
                <a:tc vMerge="1">
                  <a:txBody>
                    <a:bodyPr/>
                    <a:lstStyle/>
                    <a:p>
                      <a:pPr marL="0" marR="0" algn="ctr">
                        <a:spcBef>
                          <a:spcPts val="0"/>
                        </a:spcBef>
                        <a:spcAft>
                          <a:spcPts val="0"/>
                        </a:spcAft>
                      </a:pP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smtClean="0">
                          <a:latin typeface="+mj-lt"/>
                          <a:ea typeface="Times New Roman"/>
                        </a:rPr>
                        <a:t>BT</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smtClean="0">
                          <a:latin typeface="+mj-lt"/>
                          <a:ea typeface="Times New Roman"/>
                        </a:rPr>
                        <a:t>0.5</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mj-lt"/>
                          <a:ea typeface="Times New Roman"/>
                        </a:rPr>
                        <a:t>0.5</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solidFill>
                          <a:latin typeface="+mj-lt"/>
                          <a:ea typeface="Times New Roman"/>
                          <a:cs typeface="+mn-cs"/>
                        </a:rPr>
                        <a:t>0.5</a:t>
                      </a: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6697">
                <a:tc rowSpan="4">
                  <a:txBody>
                    <a:bodyPr/>
                    <a:lstStyle/>
                    <a:p>
                      <a:pPr marL="0" marR="0" algn="l">
                        <a:spcBef>
                          <a:spcPts val="0"/>
                        </a:spcBef>
                        <a:spcAft>
                          <a:spcPts val="0"/>
                        </a:spcAft>
                      </a:pPr>
                      <a:r>
                        <a:rPr lang="en-US" sz="1400" dirty="0" smtClean="0">
                          <a:latin typeface="+mj-lt"/>
                        </a:rPr>
                        <a:t>902-928MHz </a:t>
                      </a:r>
                    </a:p>
                    <a:p>
                      <a:pPr marL="0" marR="0" algn="ctr">
                        <a:spcBef>
                          <a:spcPts val="0"/>
                        </a:spcBef>
                        <a:spcAft>
                          <a:spcPts val="0"/>
                        </a:spcAft>
                      </a:pPr>
                      <a:r>
                        <a:rPr lang="en-US" sz="1400" dirty="0" smtClean="0">
                          <a:latin typeface="+mj-lt"/>
                          <a:ea typeface="Times New Roman"/>
                        </a:rPr>
                        <a:t>(US)</a:t>
                      </a:r>
                    </a:p>
                    <a:p>
                      <a:pPr marL="0" marR="0" algn="ctr">
                        <a:spcBef>
                          <a:spcPts val="0"/>
                        </a:spcBef>
                        <a:spcAft>
                          <a:spcPts val="0"/>
                        </a:spcAft>
                      </a:pPr>
                      <a:endParaRPr lang="en-US" sz="1400" dirty="0" smtClean="0">
                        <a:latin typeface="+mj-lt"/>
                        <a:ea typeface="Times New Roman"/>
                      </a:endParaRPr>
                    </a:p>
                    <a:p>
                      <a:pPr marL="0" marR="0" algn="l">
                        <a:spcBef>
                          <a:spcPts val="0"/>
                        </a:spcBef>
                        <a:spcAft>
                          <a:spcPts val="0"/>
                        </a:spcAft>
                      </a:pPr>
                      <a:r>
                        <a:rPr lang="en-US" sz="1400" kern="1200" dirty="0" smtClean="0">
                          <a:solidFill>
                            <a:schemeClr val="tx1"/>
                          </a:solidFill>
                          <a:latin typeface="+mj-lt"/>
                          <a:ea typeface="+mn-ea"/>
                          <a:cs typeface="+mn-cs"/>
                        </a:rPr>
                        <a:t>2,400-2,483.5MHz</a:t>
                      </a:r>
                    </a:p>
                    <a:p>
                      <a:pPr marL="0" marR="0" algn="ctr">
                        <a:spcBef>
                          <a:spcPts val="0"/>
                        </a:spcBef>
                        <a:spcAft>
                          <a:spcPts val="0"/>
                        </a:spcAft>
                      </a:pPr>
                      <a:r>
                        <a:rPr lang="en-US" sz="1400" kern="1200" dirty="0" smtClean="0">
                          <a:solidFill>
                            <a:schemeClr val="tx1"/>
                          </a:solidFill>
                          <a:latin typeface="+mj-lt"/>
                          <a:ea typeface="Times New Roman"/>
                          <a:cs typeface="+mn-cs"/>
                        </a:rPr>
                        <a:t>(Worldwide)</a:t>
                      </a:r>
                    </a:p>
                  </a:txBody>
                  <a:tcPr marL="64770" marR="6477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400" dirty="0" smtClean="0">
                          <a:latin typeface="+mj-lt"/>
                        </a:rPr>
                        <a:t>Data rate</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400" dirty="0" smtClean="0">
                          <a:latin typeface="+mj-lt"/>
                          <a:ea typeface="Times New Roman"/>
                        </a:rPr>
                        <a:t>40kbps</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400" dirty="0" smtClean="0">
                          <a:latin typeface="+mj-lt"/>
                          <a:ea typeface="Times New Roman"/>
                        </a:rPr>
                        <a:t>160kbps</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400" dirty="0" smtClean="0">
                          <a:latin typeface="+mj-lt"/>
                          <a:ea typeface="Times New Roman"/>
                        </a:rPr>
                        <a:t>320kbps</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6703">
                <a:tc vMerge="1">
                  <a:txBody>
                    <a:bodyPr/>
                    <a:lstStyle/>
                    <a:p>
                      <a:pPr marL="0" marR="0">
                        <a:spcBef>
                          <a:spcPts val="0"/>
                        </a:spcBef>
                        <a:spcAft>
                          <a:spcPts val="0"/>
                        </a:spcAft>
                      </a:pPr>
                      <a:endParaRPr lang="en-US" sz="1400" dirty="0">
                        <a:latin typeface="Times New Roman"/>
                        <a:ea typeface="Times New Roman"/>
                      </a:endParaRPr>
                    </a:p>
                  </a:txBody>
                  <a:tcPr marL="68580" marR="68580" marT="0" marB="0"/>
                </a:tc>
                <a:tc>
                  <a:txBody>
                    <a:bodyPr/>
                    <a:lstStyle/>
                    <a:p>
                      <a:pPr marL="0" marR="0">
                        <a:spcBef>
                          <a:spcPts val="0"/>
                        </a:spcBef>
                        <a:spcAft>
                          <a:spcPts val="0"/>
                        </a:spcAft>
                      </a:pPr>
                      <a:r>
                        <a:rPr lang="en-US" sz="1400" dirty="0" smtClean="0">
                          <a:latin typeface="+mj-lt"/>
                          <a:ea typeface="Times New Roman"/>
                        </a:rPr>
                        <a:t>Modulation Technique</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mj-lt"/>
                          <a:ea typeface="ＭＳ Ｐゴシック" pitchFamily="34" charset="-128"/>
                          <a:cs typeface="Times New Roman" pitchFamily="18" charset="0"/>
                        </a:rPr>
                        <a:t>GFSK</a:t>
                      </a:r>
                    </a:p>
                  </a:txBody>
                  <a:tcPr marL="68239" marR="6823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smtClean="0">
                          <a:ln>
                            <a:noFill/>
                          </a:ln>
                          <a:solidFill>
                            <a:schemeClr val="tx1"/>
                          </a:solidFill>
                          <a:effectLst/>
                          <a:latin typeface="+mj-lt"/>
                          <a:ea typeface="ＭＳ Ｐゴシック" pitchFamily="34" charset="-128"/>
                          <a:cs typeface="Times New Roman" pitchFamily="18" charset="0"/>
                        </a:rPr>
                        <a:t>GFSK</a:t>
                      </a:r>
                    </a:p>
                  </a:txBody>
                  <a:tcPr marL="68239" marR="6823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mj-lt"/>
                          <a:ea typeface="ＭＳ Ｐゴシック" pitchFamily="34" charset="-128"/>
                          <a:cs typeface="Times New Roman" pitchFamily="18" charset="0"/>
                        </a:rPr>
                        <a:t>4GFSK</a:t>
                      </a:r>
                    </a:p>
                  </a:txBody>
                  <a:tcPr marL="68239" marR="6823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6703">
                <a:tc vMerge="1">
                  <a:txBody>
                    <a:bodyPr/>
                    <a:lstStyle/>
                    <a:p>
                      <a:pPr marL="0" marR="0" algn="ctr">
                        <a:spcBef>
                          <a:spcPts val="0"/>
                        </a:spcBef>
                        <a:spcAft>
                          <a:spcPts val="0"/>
                        </a:spcAft>
                      </a:pPr>
                      <a:endParaRPr lang="en-US" sz="1400" dirty="0">
                        <a:latin typeface="+mj-lt"/>
                        <a:ea typeface="Times New Roman"/>
                      </a:endParaRPr>
                    </a:p>
                  </a:txBody>
                  <a:tcPr marL="64770" marR="6477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400" dirty="0" smtClean="0">
                          <a:latin typeface="+mj-lt"/>
                          <a:ea typeface="Times New Roman"/>
                        </a:rPr>
                        <a:t>Modulation Index</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mj-lt"/>
                          <a:ea typeface="ＭＳ Ｐゴシック" pitchFamily="34" charset="-128"/>
                          <a:cs typeface="Times New Roman" pitchFamily="18" charset="0"/>
                        </a:rPr>
                        <a:t>2.0 (+/- 40 kHz)</a:t>
                      </a:r>
                    </a:p>
                  </a:txBody>
                  <a:tcPr marL="68239" marR="6823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mj-lt"/>
                          <a:ea typeface="ＭＳ Ｐゴシック" pitchFamily="34" charset="-128"/>
                          <a:cs typeface="Times New Roman" pitchFamily="18" charset="0"/>
                        </a:rPr>
                        <a:t>0.75</a:t>
                      </a:r>
                    </a:p>
                  </a:txBody>
                  <a:tcPr marL="68239" marR="6823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mj-lt"/>
                          <a:ea typeface="ＭＳ Ｐゴシック" pitchFamily="34" charset="-128"/>
                          <a:cs typeface="Times New Roman" pitchFamily="18" charset="0"/>
                        </a:rPr>
                        <a:t>80 kHz freq sep.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mj-lt"/>
                          <a:ea typeface="ＭＳ Ｐゴシック" pitchFamily="34" charset="-128"/>
                          <a:cs typeface="Times New Roman" pitchFamily="18" charset="0"/>
                        </a:rPr>
                        <a:t>(-120, -40, +40, +120 kHz)</a:t>
                      </a:r>
                    </a:p>
                  </a:txBody>
                  <a:tcPr marL="68239" marR="6823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2882">
                <a:tc vMerge="1">
                  <a:txBody>
                    <a:bodyPr/>
                    <a:lstStyle/>
                    <a:p>
                      <a:pPr marL="0" marR="0" algn="ctr">
                        <a:spcBef>
                          <a:spcPts val="0"/>
                        </a:spcBef>
                        <a:spcAft>
                          <a:spcPts val="0"/>
                        </a:spcAft>
                      </a:pPr>
                      <a:endParaRPr lang="en-US" sz="1400" dirty="0">
                        <a:latin typeface="+mj-lt"/>
                        <a:ea typeface="Times New Roman"/>
                      </a:endParaRPr>
                    </a:p>
                  </a:txBody>
                  <a:tcPr marL="64770" marR="6477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400" dirty="0" smtClean="0">
                          <a:latin typeface="+mj-lt"/>
                          <a:ea typeface="Times New Roman"/>
                        </a:rPr>
                        <a:t>BT</a:t>
                      </a:r>
                      <a:endParaRPr lang="en-US" sz="1400" dirty="0">
                        <a:latin typeface="+mj-lt"/>
                        <a:ea typeface="Times New Roman"/>
                      </a:endParaRPr>
                    </a:p>
                  </a:txBody>
                  <a:tcPr marL="64770" marR="647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mj-lt"/>
                          <a:ea typeface="ＭＳ Ｐゴシック" pitchFamily="34" charset="-128"/>
                          <a:cs typeface="Times New Roman" pitchFamily="18" charset="0"/>
                        </a:rPr>
                        <a:t>0.5</a:t>
                      </a:r>
                    </a:p>
                  </a:txBody>
                  <a:tcPr marL="68239" marR="6823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mj-lt"/>
                          <a:ea typeface="ＭＳ Ｐゴシック" pitchFamily="34" charset="-128"/>
                          <a:cs typeface="Times New Roman" pitchFamily="18" charset="0"/>
                        </a:rPr>
                        <a:t>0.5</a:t>
                      </a:r>
                    </a:p>
                  </a:txBody>
                  <a:tcPr marL="68239" marR="6823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mj-lt"/>
                          <a:ea typeface="ＭＳ Ｐゴシック" pitchFamily="34" charset="-128"/>
                          <a:cs typeface="Times New Roman" pitchFamily="18" charset="0"/>
                        </a:rPr>
                        <a:t>0.5</a:t>
                      </a:r>
                    </a:p>
                  </a:txBody>
                  <a:tcPr marL="68239" marR="6823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1601</Words>
  <Application/>
  <PresentationFormat>On-screen Show (4:3)</PresentationFormat>
  <Paragraphs>399</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Default Design</vt:lpstr>
      <vt:lpstr>Slide 1</vt:lpstr>
      <vt:lpstr>Authors  from 9 affiliated companies/organizations </vt:lpstr>
      <vt:lpstr>Agenda</vt:lpstr>
      <vt:lpstr>Requirements</vt:lpstr>
      <vt:lpstr>Proposal Details  More details in 15-09-0491-00-004g  </vt:lpstr>
      <vt:lpstr>Outline of Merged Proposal</vt:lpstr>
      <vt:lpstr>TX/ RX architecture</vt:lpstr>
      <vt:lpstr>Band plan</vt:lpstr>
      <vt:lpstr>System parameters</vt:lpstr>
      <vt:lpstr>Simplified PPDU</vt:lpstr>
      <vt:lpstr>PPDU Format</vt:lpstr>
      <vt:lpstr>System performance  </vt:lpstr>
      <vt:lpstr>Link budget</vt:lpstr>
      <vt:lpstr>Complexity</vt:lpstr>
      <vt:lpstr>Power consumption</vt:lpstr>
      <vt:lpstr>Comparison with other FHSS proposals </vt:lpstr>
      <vt:lpstr>GFSK advantages</vt:lpstr>
      <vt:lpstr>Conclusions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
  <cp:keywords/>
  <dc:description/>
  <cp:lastModifiedBy/>
  <cp:revision>1</cp:revision>
  <cp:lastPrinted>1901-01-01T05:00:00Z</cp:lastPrinted>
  <dcterms:created xsi:type="dcterms:W3CDTF">1901-01-01T05:00:00Z</dcterms:created>
  <dcterms:modified xsi:type="dcterms:W3CDTF">2009-07-07T18:56:09Z</dcterms:modified>
</cp:coreProperties>
</file>