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59" r:id="rId2"/>
    <p:sldId id="258" r:id="rId3"/>
    <p:sldId id="256" r:id="rId4"/>
    <p:sldId id="296" r:id="rId5"/>
    <p:sldId id="350" r:id="rId6"/>
    <p:sldId id="348" r:id="rId7"/>
    <p:sldId id="307" r:id="rId8"/>
    <p:sldId id="278" r:id="rId9"/>
    <p:sldId id="349" r:id="rId10"/>
    <p:sldId id="280" r:id="rId11"/>
    <p:sldId id="326" r:id="rId12"/>
    <p:sldId id="301" r:id="rId13"/>
    <p:sldId id="323" r:id="rId14"/>
    <p:sldId id="286" r:id="rId15"/>
    <p:sldId id="345" r:id="rId16"/>
    <p:sldId id="335" r:id="rId17"/>
    <p:sldId id="318" r:id="rId18"/>
    <p:sldId id="285" r:id="rId19"/>
    <p:sldId id="347" r:id="rId20"/>
    <p:sldId id="290" r:id="rId21"/>
    <p:sldId id="291" r:id="rId22"/>
    <p:sldId id="292" r:id="rId23"/>
    <p:sldId id="293" r:id="rId24"/>
    <p:sldId id="288" r:id="rId25"/>
    <p:sldId id="325" r:id="rId26"/>
    <p:sldId id="310" r:id="rId27"/>
    <p:sldId id="314" r:id="rId28"/>
    <p:sldId id="311" r:id="rId29"/>
    <p:sldId id="319" r:id="rId30"/>
    <p:sldId id="320" r:id="rId31"/>
    <p:sldId id="336" r:id="rId32"/>
    <p:sldId id="329" r:id="rId33"/>
  </p:sldIdLst>
  <p:sldSz cx="9144000" cy="6858000" type="screen4x3"/>
  <p:notesSz cx="7315200" cy="96012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5856" autoAdjust="0"/>
    <p:restoredTop sz="92488" autoAdjust="0"/>
  </p:normalViewPr>
  <p:slideViewPr>
    <p:cSldViewPr>
      <p:cViewPr>
        <p:scale>
          <a:sx n="100" d="100"/>
          <a:sy n="100" d="100"/>
        </p:scale>
        <p:origin x="-288" y="-204"/>
      </p:cViewPr>
      <p:guideLst>
        <p:guide orient="horz" pos="2160"/>
        <p:guide pos="2880"/>
      </p:guideLst>
    </p:cSldViewPr>
  </p:slideViewPr>
  <p:outlineViewPr>
    <p:cViewPr>
      <p:scale>
        <a:sx n="33" d="100"/>
        <a:sy n="33" d="100"/>
      </p:scale>
      <p:origin x="0" y="37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4.xml"/><Relationship Id="rId21" Type="http://schemas.openxmlformats.org/officeDocument/2006/relationships/slide" Target="slides/slide22.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740150" y="184150"/>
            <a:ext cx="2841625" cy="23018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73775" eaLnBrk="0" hangingPunct="0">
              <a:defRPr sz="1500" b="1">
                <a:cs typeface="+mn-cs"/>
              </a:defRPr>
            </a:lvl1pPr>
          </a:lstStyle>
          <a:p>
            <a:pPr>
              <a:defRPr/>
            </a:pPr>
            <a:r>
              <a:rPr lang="en-US"/>
              <a:t>doc.: IEEE 802.15-&lt;doc#  &gt;</a:t>
            </a:r>
          </a:p>
        </p:txBody>
      </p:sp>
      <p:sp>
        <p:nvSpPr>
          <p:cNvPr id="3075" name="Rectangle 3"/>
          <p:cNvSpPr>
            <a:spLocks noGrp="1" noChangeArrowheads="1"/>
          </p:cNvSpPr>
          <p:nvPr>
            <p:ph type="dt" sz="quarter" idx="1"/>
          </p:nvPr>
        </p:nvSpPr>
        <p:spPr bwMode="auto">
          <a:xfrm>
            <a:off x="733425" y="184150"/>
            <a:ext cx="2436813" cy="23018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73775" eaLnBrk="0" hangingPunct="0">
              <a:defRPr sz="1500" b="1">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389438" y="9293225"/>
            <a:ext cx="2276475" cy="1571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73775" eaLnBrk="0" hangingPunct="0">
              <a:defRPr sz="1000">
                <a:cs typeface="+mn-cs"/>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844800" y="9293225"/>
            <a:ext cx="1462088" cy="1571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73775" eaLnBrk="0" hangingPunct="0">
              <a:defRPr sz="1000">
                <a:cs typeface="+mn-cs"/>
              </a:defRPr>
            </a:lvl1pPr>
          </a:lstStyle>
          <a:p>
            <a:pPr>
              <a:defRPr/>
            </a:pPr>
            <a:r>
              <a:rPr lang="en-US"/>
              <a:t>Page </a:t>
            </a:r>
            <a:fld id="{F156DAC2-583D-4CB8-98E0-7D733A94EC9E}" type="slidenum">
              <a:rPr lang="en-US"/>
              <a:pPr>
                <a:defRPr/>
              </a:pPr>
              <a:t>‹#›</a:t>
            </a:fld>
            <a:endParaRPr lang="en-US"/>
          </a:p>
        </p:txBody>
      </p:sp>
      <p:sp>
        <p:nvSpPr>
          <p:cNvPr id="3078" name="Line 6"/>
          <p:cNvSpPr>
            <a:spLocks noChangeShapeType="1"/>
          </p:cNvSpPr>
          <p:nvPr/>
        </p:nvSpPr>
        <p:spPr bwMode="auto">
          <a:xfrm>
            <a:off x="731838" y="400050"/>
            <a:ext cx="5851525" cy="0"/>
          </a:xfrm>
          <a:prstGeom prst="line">
            <a:avLst/>
          </a:prstGeom>
          <a:noFill/>
          <a:ln w="12700">
            <a:solidFill>
              <a:schemeClr val="tx1"/>
            </a:solidFill>
            <a:round/>
            <a:headEnd type="none" w="sm" len="sm"/>
            <a:tailEnd type="none" w="sm" len="sm"/>
          </a:ln>
          <a:effectLst/>
        </p:spPr>
        <p:txBody>
          <a:bodyPr wrap="none" lIns="95390" tIns="47695" rIns="95390" bIns="47695" anchor="ctr"/>
          <a:lstStyle/>
          <a:p>
            <a:pPr eaLnBrk="0" hangingPunct="0">
              <a:defRPr/>
            </a:pPr>
            <a:endParaRPr lang="en-US">
              <a:cs typeface="+mn-cs"/>
            </a:endParaRPr>
          </a:p>
        </p:txBody>
      </p:sp>
      <p:sp>
        <p:nvSpPr>
          <p:cNvPr id="3079" name="Rectangle 7"/>
          <p:cNvSpPr>
            <a:spLocks noChangeArrowheads="1"/>
          </p:cNvSpPr>
          <p:nvPr/>
        </p:nvSpPr>
        <p:spPr bwMode="auto">
          <a:xfrm>
            <a:off x="731838" y="9293225"/>
            <a:ext cx="750887" cy="187325"/>
          </a:xfrm>
          <a:prstGeom prst="rect">
            <a:avLst/>
          </a:prstGeom>
          <a:noFill/>
          <a:ln w="9525">
            <a:noFill/>
            <a:miter lim="800000"/>
            <a:headEnd/>
            <a:tailEnd/>
          </a:ln>
          <a:effectLst/>
        </p:spPr>
        <p:txBody>
          <a:bodyPr lIns="0" tIns="0" rIns="0" bIns="0">
            <a:spAutoFit/>
          </a:bodyPr>
          <a:lstStyle/>
          <a:p>
            <a:pPr defTabSz="973775" eaLnBrk="0" hangingPunct="0">
              <a:defRPr/>
            </a:pPr>
            <a:r>
              <a:rPr lang="en-US" dirty="0">
                <a:cs typeface="+mn-cs"/>
              </a:rPr>
              <a:t>Submission</a:t>
            </a:r>
          </a:p>
        </p:txBody>
      </p:sp>
      <p:sp>
        <p:nvSpPr>
          <p:cNvPr id="3080" name="Line 8"/>
          <p:cNvSpPr>
            <a:spLocks noChangeShapeType="1"/>
          </p:cNvSpPr>
          <p:nvPr/>
        </p:nvSpPr>
        <p:spPr bwMode="auto">
          <a:xfrm>
            <a:off x="731838" y="9280525"/>
            <a:ext cx="6013450" cy="0"/>
          </a:xfrm>
          <a:prstGeom prst="line">
            <a:avLst/>
          </a:prstGeom>
          <a:noFill/>
          <a:ln w="12700">
            <a:solidFill>
              <a:schemeClr val="tx1"/>
            </a:solidFill>
            <a:round/>
            <a:headEnd type="none" w="sm" len="sm"/>
            <a:tailEnd type="none" w="sm" len="sm"/>
          </a:ln>
          <a:effectLst/>
        </p:spPr>
        <p:txBody>
          <a:bodyPr wrap="none" lIns="95390" tIns="47695" rIns="95390" bIns="47695" anchor="ctr"/>
          <a:lstStyle/>
          <a:p>
            <a:pPr eaLnBrk="0" hangingPunct="0">
              <a:defRPr/>
            </a:pPr>
            <a:endParaRPr lang="en-US">
              <a:cs typeface="+mn-cs"/>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657600" y="101600"/>
            <a:ext cx="2968625" cy="23177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73775" eaLnBrk="0" hangingPunct="0">
              <a:defRPr sz="1500" b="1">
                <a:cs typeface="+mn-cs"/>
              </a:defRPr>
            </a:lvl1pPr>
          </a:lstStyle>
          <a:p>
            <a:pPr>
              <a:defRPr/>
            </a:pPr>
            <a:r>
              <a:rPr lang="en-US"/>
              <a:t>doc.: IEEE 802.15-&lt;doc#  &gt;</a:t>
            </a:r>
          </a:p>
        </p:txBody>
      </p:sp>
      <p:sp>
        <p:nvSpPr>
          <p:cNvPr id="2051" name="Rectangle 3"/>
          <p:cNvSpPr>
            <a:spLocks noGrp="1" noChangeArrowheads="1"/>
          </p:cNvSpPr>
          <p:nvPr>
            <p:ph type="dt" idx="1"/>
          </p:nvPr>
        </p:nvSpPr>
        <p:spPr bwMode="auto">
          <a:xfrm>
            <a:off x="690563" y="101600"/>
            <a:ext cx="2886075" cy="23177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73775" eaLnBrk="0" hangingPunct="0">
              <a:defRPr sz="1500" b="1">
                <a:cs typeface="+mn-cs"/>
              </a:defRPr>
            </a:lvl1pPr>
          </a:lstStyle>
          <a:p>
            <a:pPr>
              <a:defRPr/>
            </a:pPr>
            <a:r>
              <a:rPr lang="en-US"/>
              <a:t>&lt;month year&gt;</a:t>
            </a:r>
          </a:p>
        </p:txBody>
      </p:sp>
      <p:sp>
        <p:nvSpPr>
          <p:cNvPr id="36868" name="Rectangle 4"/>
          <p:cNvSpPr>
            <a:spLocks noGrp="1" noRot="1" noChangeAspect="1" noChangeArrowheads="1" noTextEdit="1"/>
          </p:cNvSpPr>
          <p:nvPr>
            <p:ph type="sldImg" idx="2"/>
          </p:nvPr>
        </p:nvSpPr>
        <p:spPr bwMode="auto">
          <a:xfrm>
            <a:off x="1265238" y="725488"/>
            <a:ext cx="4784725" cy="358933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7708" tIns="48027" rIns="97708" bIns="480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979863" y="9296400"/>
            <a:ext cx="2646362" cy="18891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76951" lvl="4" algn="r" defTabSz="973775" eaLnBrk="0" hangingPunct="0">
              <a:defRPr>
                <a:cs typeface="+mn-cs"/>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3095625" y="9296400"/>
            <a:ext cx="844550" cy="18891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73775" eaLnBrk="0" hangingPunct="0">
              <a:defRPr>
                <a:cs typeface="+mn-cs"/>
              </a:defRPr>
            </a:lvl1pPr>
          </a:lstStyle>
          <a:p>
            <a:pPr>
              <a:defRPr/>
            </a:pPr>
            <a:r>
              <a:rPr lang="en-US"/>
              <a:t>Page </a:t>
            </a:r>
            <a:fld id="{2CF09D9F-1695-412A-A2AB-C3AA5948F346}" type="slidenum">
              <a:rPr lang="en-US"/>
              <a:pPr>
                <a:defRPr/>
              </a:pPr>
              <a:t>‹#›</a:t>
            </a:fld>
            <a:endParaRPr lang="en-US"/>
          </a:p>
        </p:txBody>
      </p:sp>
      <p:sp>
        <p:nvSpPr>
          <p:cNvPr id="2056" name="Rectangle 8"/>
          <p:cNvSpPr>
            <a:spLocks noChangeArrowheads="1"/>
          </p:cNvSpPr>
          <p:nvPr/>
        </p:nvSpPr>
        <p:spPr bwMode="auto">
          <a:xfrm>
            <a:off x="763588" y="9296400"/>
            <a:ext cx="750887" cy="188913"/>
          </a:xfrm>
          <a:prstGeom prst="rect">
            <a:avLst/>
          </a:prstGeom>
          <a:noFill/>
          <a:ln w="9525">
            <a:noFill/>
            <a:miter lim="800000"/>
            <a:headEnd/>
            <a:tailEnd/>
          </a:ln>
          <a:effectLst/>
        </p:spPr>
        <p:txBody>
          <a:bodyPr lIns="0" tIns="0" rIns="0" bIns="0">
            <a:spAutoFit/>
          </a:bodyPr>
          <a:lstStyle/>
          <a:p>
            <a:pPr eaLnBrk="0" hangingPunct="0">
              <a:defRPr/>
            </a:pPr>
            <a:r>
              <a:rPr lang="en-US">
                <a:cs typeface="+mn-cs"/>
              </a:rPr>
              <a:t>Submission</a:t>
            </a:r>
          </a:p>
        </p:txBody>
      </p:sp>
      <p:sp>
        <p:nvSpPr>
          <p:cNvPr id="2057" name="Line 9"/>
          <p:cNvSpPr>
            <a:spLocks noChangeShapeType="1"/>
          </p:cNvSpPr>
          <p:nvPr/>
        </p:nvSpPr>
        <p:spPr bwMode="auto">
          <a:xfrm>
            <a:off x="763588" y="9294813"/>
            <a:ext cx="5788025" cy="0"/>
          </a:xfrm>
          <a:prstGeom prst="line">
            <a:avLst/>
          </a:prstGeom>
          <a:noFill/>
          <a:ln w="12700">
            <a:solidFill>
              <a:schemeClr val="tx1"/>
            </a:solidFill>
            <a:round/>
            <a:headEnd type="none" w="sm" len="sm"/>
            <a:tailEnd type="none" w="sm" len="sm"/>
          </a:ln>
          <a:effectLst/>
        </p:spPr>
        <p:txBody>
          <a:bodyPr wrap="none" lIns="95390" tIns="47695" rIns="95390" bIns="47695" anchor="ctr"/>
          <a:lstStyle/>
          <a:p>
            <a:pPr eaLnBrk="0" hangingPunct="0">
              <a:defRPr/>
            </a:pPr>
            <a:endParaRPr lang="en-US">
              <a:cs typeface="+mn-cs"/>
            </a:endParaRPr>
          </a:p>
        </p:txBody>
      </p:sp>
      <p:sp>
        <p:nvSpPr>
          <p:cNvPr id="2058" name="Line 10"/>
          <p:cNvSpPr>
            <a:spLocks noChangeShapeType="1"/>
          </p:cNvSpPr>
          <p:nvPr/>
        </p:nvSpPr>
        <p:spPr bwMode="auto">
          <a:xfrm>
            <a:off x="682625" y="306388"/>
            <a:ext cx="5949950" cy="0"/>
          </a:xfrm>
          <a:prstGeom prst="line">
            <a:avLst/>
          </a:prstGeom>
          <a:noFill/>
          <a:ln w="12700">
            <a:solidFill>
              <a:schemeClr val="tx1"/>
            </a:solidFill>
            <a:round/>
            <a:headEnd type="none" w="sm" len="sm"/>
            <a:tailEnd type="none" w="sm" len="sm"/>
          </a:ln>
          <a:effectLst/>
        </p:spPr>
        <p:txBody>
          <a:bodyPr wrap="none" lIns="95390" tIns="47695" rIns="95390" bIns="47695" anchor="ctr"/>
          <a:lstStyle/>
          <a:p>
            <a:pPr eaLnBrk="0" hangingPunct="0">
              <a:defRPr/>
            </a:pPr>
            <a:endParaRPr lang="en-US">
              <a:cs typeface="+mn-cs"/>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4820" name="Header Placeholder 3"/>
          <p:cNvSpPr>
            <a:spLocks noGrp="1"/>
          </p:cNvSpPr>
          <p:nvPr>
            <p:ph type="hdr" sz="quarter"/>
          </p:nvPr>
        </p:nvSpPr>
        <p:spPr/>
        <p:txBody>
          <a:bodyPr/>
          <a:lstStyle/>
          <a:p>
            <a:pPr>
              <a:defRPr/>
            </a:pPr>
            <a:r>
              <a:rPr lang="en-US" smtClean="0"/>
              <a:t>doc.: IEEE 802.15-&lt;doc#  &gt;</a:t>
            </a:r>
          </a:p>
        </p:txBody>
      </p:sp>
      <p:sp>
        <p:nvSpPr>
          <p:cNvPr id="34821" name="Date Placeholder 4"/>
          <p:cNvSpPr>
            <a:spLocks noGrp="1"/>
          </p:cNvSpPr>
          <p:nvPr>
            <p:ph type="dt" sz="quarter" idx="1"/>
          </p:nvPr>
        </p:nvSpPr>
        <p:spPr/>
        <p:txBody>
          <a:bodyPr/>
          <a:lstStyle/>
          <a:p>
            <a:pPr>
              <a:defRPr/>
            </a:pPr>
            <a:r>
              <a:rPr lang="en-US" smtClean="0"/>
              <a:t>&lt;month year&gt;</a:t>
            </a:r>
          </a:p>
        </p:txBody>
      </p:sp>
      <p:sp>
        <p:nvSpPr>
          <p:cNvPr id="34822" name="Footer Placeholder 5"/>
          <p:cNvSpPr>
            <a:spLocks noGrp="1"/>
          </p:cNvSpPr>
          <p:nvPr>
            <p:ph type="ftr" sz="quarter" idx="4"/>
          </p:nvPr>
        </p:nvSpPr>
        <p:spPr/>
        <p:txBody>
          <a:bodyPr/>
          <a:lstStyle/>
          <a:p>
            <a:pPr lvl="4">
              <a:defRPr/>
            </a:pPr>
            <a:r>
              <a:rPr lang="en-US" smtClean="0"/>
              <a:t>&lt;author&gt;, &lt;company&gt;</a:t>
            </a:r>
          </a:p>
        </p:txBody>
      </p:sp>
      <p:sp>
        <p:nvSpPr>
          <p:cNvPr id="34823" name="Slide Number Placeholder 6"/>
          <p:cNvSpPr>
            <a:spLocks noGrp="1"/>
          </p:cNvSpPr>
          <p:nvPr>
            <p:ph type="sldNum" sz="quarter" idx="5"/>
          </p:nvPr>
        </p:nvSpPr>
        <p:spPr/>
        <p:txBody>
          <a:bodyPr/>
          <a:lstStyle/>
          <a:p>
            <a:pPr>
              <a:defRPr/>
            </a:pPr>
            <a:r>
              <a:rPr lang="en-US" smtClean="0"/>
              <a:t>Page </a:t>
            </a:r>
            <a:fld id="{5D456820-D258-40C9-819B-5445C870E624}"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54276" name="Header Placeholder 3"/>
          <p:cNvSpPr>
            <a:spLocks noGrp="1"/>
          </p:cNvSpPr>
          <p:nvPr>
            <p:ph type="hdr" sz="quarter"/>
          </p:nvPr>
        </p:nvSpPr>
        <p:spPr/>
        <p:txBody>
          <a:bodyPr/>
          <a:lstStyle/>
          <a:p>
            <a:pPr>
              <a:defRPr/>
            </a:pPr>
            <a:r>
              <a:rPr lang="en-US" smtClean="0"/>
              <a:t>doc.: IEEE 802.15-&lt;doc#  &gt;</a:t>
            </a:r>
          </a:p>
        </p:txBody>
      </p:sp>
      <p:sp>
        <p:nvSpPr>
          <p:cNvPr id="54277" name="Date Placeholder 4"/>
          <p:cNvSpPr>
            <a:spLocks noGrp="1"/>
          </p:cNvSpPr>
          <p:nvPr>
            <p:ph type="dt" sz="quarter" idx="1"/>
          </p:nvPr>
        </p:nvSpPr>
        <p:spPr/>
        <p:txBody>
          <a:bodyPr/>
          <a:lstStyle/>
          <a:p>
            <a:pPr>
              <a:defRPr/>
            </a:pPr>
            <a:r>
              <a:rPr lang="en-US" smtClean="0"/>
              <a:t>&lt;month year&gt;</a:t>
            </a:r>
          </a:p>
        </p:txBody>
      </p:sp>
      <p:sp>
        <p:nvSpPr>
          <p:cNvPr id="54278" name="Footer Placeholder 5"/>
          <p:cNvSpPr>
            <a:spLocks noGrp="1"/>
          </p:cNvSpPr>
          <p:nvPr>
            <p:ph type="ftr" sz="quarter" idx="4"/>
          </p:nvPr>
        </p:nvSpPr>
        <p:spPr/>
        <p:txBody>
          <a:bodyPr/>
          <a:lstStyle/>
          <a:p>
            <a:pPr lvl="4">
              <a:defRPr/>
            </a:pPr>
            <a:r>
              <a:rPr lang="en-US" smtClean="0"/>
              <a:t>&lt;author&gt;, &lt;company&gt;</a:t>
            </a:r>
          </a:p>
        </p:txBody>
      </p:sp>
      <p:sp>
        <p:nvSpPr>
          <p:cNvPr id="54279" name="Slide Number Placeholder 6"/>
          <p:cNvSpPr>
            <a:spLocks noGrp="1"/>
          </p:cNvSpPr>
          <p:nvPr>
            <p:ph type="sldNum" sz="quarter" idx="5"/>
          </p:nvPr>
        </p:nvSpPr>
        <p:spPr/>
        <p:txBody>
          <a:bodyPr/>
          <a:lstStyle/>
          <a:p>
            <a:pPr>
              <a:defRPr/>
            </a:pPr>
            <a:r>
              <a:rPr lang="en-US" smtClean="0"/>
              <a:t>Page </a:t>
            </a:r>
            <a:fld id="{70EE520D-6CC4-4589-9C25-263F0D3520ED}" type="slidenum">
              <a:rPr lang="en-US" smtClean="0"/>
              <a:pPr>
                <a:defRPr/>
              </a:pPr>
              <a:t>21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55300" name="Header Placeholder 3"/>
          <p:cNvSpPr>
            <a:spLocks noGrp="1"/>
          </p:cNvSpPr>
          <p:nvPr>
            <p:ph type="hdr" sz="quarter"/>
          </p:nvPr>
        </p:nvSpPr>
        <p:spPr/>
        <p:txBody>
          <a:bodyPr/>
          <a:lstStyle/>
          <a:p>
            <a:pPr>
              <a:defRPr/>
            </a:pPr>
            <a:r>
              <a:rPr lang="en-US" smtClean="0"/>
              <a:t>doc.: IEEE 802.15-&lt;doc#  &gt;</a:t>
            </a:r>
          </a:p>
        </p:txBody>
      </p:sp>
      <p:sp>
        <p:nvSpPr>
          <p:cNvPr id="55301" name="Date Placeholder 4"/>
          <p:cNvSpPr>
            <a:spLocks noGrp="1"/>
          </p:cNvSpPr>
          <p:nvPr>
            <p:ph type="dt" sz="quarter" idx="1"/>
          </p:nvPr>
        </p:nvSpPr>
        <p:spPr/>
        <p:txBody>
          <a:bodyPr/>
          <a:lstStyle/>
          <a:p>
            <a:pPr>
              <a:defRPr/>
            </a:pPr>
            <a:r>
              <a:rPr lang="en-US" smtClean="0"/>
              <a:t>&lt;month year&gt;</a:t>
            </a:r>
          </a:p>
        </p:txBody>
      </p:sp>
      <p:sp>
        <p:nvSpPr>
          <p:cNvPr id="55302" name="Footer Placeholder 5"/>
          <p:cNvSpPr>
            <a:spLocks noGrp="1"/>
          </p:cNvSpPr>
          <p:nvPr>
            <p:ph type="ftr" sz="quarter" idx="4"/>
          </p:nvPr>
        </p:nvSpPr>
        <p:spPr/>
        <p:txBody>
          <a:bodyPr/>
          <a:lstStyle/>
          <a:p>
            <a:pPr lvl="4">
              <a:defRPr/>
            </a:pPr>
            <a:r>
              <a:rPr lang="en-US" smtClean="0"/>
              <a:t>&lt;author&gt;, &lt;company&gt;</a:t>
            </a:r>
          </a:p>
        </p:txBody>
      </p:sp>
      <p:sp>
        <p:nvSpPr>
          <p:cNvPr id="55303" name="Slide Number Placeholder 6"/>
          <p:cNvSpPr>
            <a:spLocks noGrp="1"/>
          </p:cNvSpPr>
          <p:nvPr>
            <p:ph type="sldNum" sz="quarter" idx="5"/>
          </p:nvPr>
        </p:nvSpPr>
        <p:spPr/>
        <p:txBody>
          <a:bodyPr/>
          <a:lstStyle/>
          <a:p>
            <a:pPr>
              <a:defRPr/>
            </a:pPr>
            <a:r>
              <a:rPr lang="en-US" smtClean="0"/>
              <a:t>Page </a:t>
            </a:r>
            <a:fld id="{94AA10C7-8A63-4072-B569-14531CB5BFB4}" type="slidenum">
              <a:rPr lang="en-US" smtClean="0"/>
              <a:pPr>
                <a:defRPr/>
              </a:pPr>
              <a:t>22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xfrm>
            <a:off x="3095625" y="9296400"/>
            <a:ext cx="844550" cy="190500"/>
          </a:xfrm>
        </p:spPr>
        <p:txBody>
          <a:bodyPr/>
          <a:lstStyle/>
          <a:p>
            <a:pPr>
              <a:defRPr/>
            </a:pPr>
            <a:fld id="{C6C04296-000A-4D49-90BA-02A204610707}" type="slidenum">
              <a:rPr lang="en-US" smtClean="0"/>
              <a:pPr>
                <a:defRPr/>
              </a:pPr>
              <a:t>23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1204" name="Header Placeholder 3"/>
          <p:cNvSpPr>
            <a:spLocks noGrp="1"/>
          </p:cNvSpPr>
          <p:nvPr>
            <p:ph type="hdr" sz="quarter"/>
          </p:nvPr>
        </p:nvSpPr>
        <p:spPr/>
        <p:txBody>
          <a:bodyPr/>
          <a:lstStyle/>
          <a:p>
            <a:pPr>
              <a:defRPr/>
            </a:pPr>
            <a:r>
              <a:rPr lang="en-US" smtClean="0"/>
              <a:t>doc.: IEEE 802.15-&lt;doc#  &gt;</a:t>
            </a:r>
          </a:p>
        </p:txBody>
      </p:sp>
      <p:sp>
        <p:nvSpPr>
          <p:cNvPr id="51205" name="Date Placeholder 4"/>
          <p:cNvSpPr>
            <a:spLocks noGrp="1"/>
          </p:cNvSpPr>
          <p:nvPr>
            <p:ph type="dt" sz="quarter" idx="1"/>
          </p:nvPr>
        </p:nvSpPr>
        <p:spPr/>
        <p:txBody>
          <a:bodyPr/>
          <a:lstStyle/>
          <a:p>
            <a:pPr>
              <a:defRPr/>
            </a:pPr>
            <a:r>
              <a:rPr lang="en-US" smtClean="0"/>
              <a:t>&lt;month year&gt;</a:t>
            </a:r>
          </a:p>
        </p:txBody>
      </p:sp>
      <p:sp>
        <p:nvSpPr>
          <p:cNvPr id="51206" name="Footer Placeholder 5"/>
          <p:cNvSpPr>
            <a:spLocks noGrp="1"/>
          </p:cNvSpPr>
          <p:nvPr>
            <p:ph type="ftr" sz="quarter" idx="4"/>
          </p:nvPr>
        </p:nvSpPr>
        <p:spPr/>
        <p:txBody>
          <a:bodyPr/>
          <a:lstStyle/>
          <a:p>
            <a:pPr lvl="4">
              <a:defRPr/>
            </a:pPr>
            <a:r>
              <a:rPr lang="en-US" smtClean="0"/>
              <a:t>&lt;author&gt;, &lt;company&gt;</a:t>
            </a:r>
          </a:p>
        </p:txBody>
      </p:sp>
      <p:sp>
        <p:nvSpPr>
          <p:cNvPr id="51207" name="Slide Number Placeholder 6"/>
          <p:cNvSpPr>
            <a:spLocks noGrp="1"/>
          </p:cNvSpPr>
          <p:nvPr>
            <p:ph type="sldNum" sz="quarter" idx="5"/>
          </p:nvPr>
        </p:nvSpPr>
        <p:spPr/>
        <p:txBody>
          <a:bodyPr/>
          <a:lstStyle/>
          <a:p>
            <a:pPr>
              <a:defRPr/>
            </a:pPr>
            <a:r>
              <a:rPr lang="en-US" smtClean="0"/>
              <a:t>Page </a:t>
            </a:r>
            <a:fld id="{0763F319-E980-4054-A27A-8C27CBF87914}" type="slidenum">
              <a:rPr lang="en-US" smtClean="0"/>
              <a:pPr>
                <a:defRPr/>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5844" name="Header Placeholder 3"/>
          <p:cNvSpPr>
            <a:spLocks noGrp="1"/>
          </p:cNvSpPr>
          <p:nvPr>
            <p:ph type="hdr" sz="quarter"/>
          </p:nvPr>
        </p:nvSpPr>
        <p:spPr/>
        <p:txBody>
          <a:bodyPr/>
          <a:lstStyle/>
          <a:p>
            <a:pPr>
              <a:defRPr/>
            </a:pPr>
            <a:r>
              <a:rPr lang="en-US" smtClean="0"/>
              <a:t>doc.: IEEE 802.15-&lt;doc#  &gt;</a:t>
            </a:r>
          </a:p>
        </p:txBody>
      </p:sp>
      <p:sp>
        <p:nvSpPr>
          <p:cNvPr id="35845" name="Date Placeholder 4"/>
          <p:cNvSpPr>
            <a:spLocks noGrp="1"/>
          </p:cNvSpPr>
          <p:nvPr>
            <p:ph type="dt" sz="quarter" idx="1"/>
          </p:nvPr>
        </p:nvSpPr>
        <p:spPr/>
        <p:txBody>
          <a:bodyPr/>
          <a:lstStyle/>
          <a:p>
            <a:pPr>
              <a:defRPr/>
            </a:pPr>
            <a:r>
              <a:rPr lang="en-US" smtClean="0"/>
              <a:t>&lt;month year&gt;</a:t>
            </a:r>
          </a:p>
        </p:txBody>
      </p:sp>
      <p:sp>
        <p:nvSpPr>
          <p:cNvPr id="35846" name="Footer Placeholder 5"/>
          <p:cNvSpPr>
            <a:spLocks noGrp="1"/>
          </p:cNvSpPr>
          <p:nvPr>
            <p:ph type="ftr" sz="quarter" idx="4"/>
          </p:nvPr>
        </p:nvSpPr>
        <p:spPr/>
        <p:txBody>
          <a:bodyPr/>
          <a:lstStyle/>
          <a:p>
            <a:pPr lvl="4">
              <a:defRPr/>
            </a:pPr>
            <a:r>
              <a:rPr lang="en-US" smtClean="0"/>
              <a:t>&lt;author&gt;, &lt;company&gt;</a:t>
            </a:r>
          </a:p>
        </p:txBody>
      </p:sp>
      <p:sp>
        <p:nvSpPr>
          <p:cNvPr id="35847" name="Slide Number Placeholder 6"/>
          <p:cNvSpPr>
            <a:spLocks noGrp="1"/>
          </p:cNvSpPr>
          <p:nvPr>
            <p:ph type="sldNum" sz="quarter" idx="5"/>
          </p:nvPr>
        </p:nvSpPr>
        <p:spPr/>
        <p:txBody>
          <a:bodyPr/>
          <a:lstStyle/>
          <a:p>
            <a:pPr>
              <a:defRPr/>
            </a:pPr>
            <a:r>
              <a:rPr lang="en-US" smtClean="0"/>
              <a:t>Page </a:t>
            </a:r>
            <a:fld id="{8A3526E5-7A9A-4A43-A26A-27B29A1C6896}"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p:txBody>
          <a:bodyPr/>
          <a:lstStyle/>
          <a:p>
            <a:pPr>
              <a:defRPr/>
            </a:pPr>
            <a:r>
              <a:rPr lang="en-US" smtClean="0"/>
              <a:t>doc.: IEEE 802.15-&lt;doc#  &gt;</a:t>
            </a:r>
          </a:p>
        </p:txBody>
      </p:sp>
      <p:sp>
        <p:nvSpPr>
          <p:cNvPr id="36867" name="Rectangle 3"/>
          <p:cNvSpPr>
            <a:spLocks noGrp="1" noChangeArrowheads="1"/>
          </p:cNvSpPr>
          <p:nvPr>
            <p:ph type="dt" sz="quarter" idx="1"/>
          </p:nvPr>
        </p:nvSpPr>
        <p:spPr/>
        <p:txBody>
          <a:bodyPr/>
          <a:lstStyle/>
          <a:p>
            <a:pPr>
              <a:defRPr/>
            </a:pPr>
            <a:r>
              <a:rPr lang="en-US" smtClean="0"/>
              <a:t>&lt;month year&gt;</a:t>
            </a:r>
          </a:p>
        </p:txBody>
      </p:sp>
      <p:sp>
        <p:nvSpPr>
          <p:cNvPr id="36868" name="Rectangle 6"/>
          <p:cNvSpPr>
            <a:spLocks noGrp="1" noChangeArrowheads="1"/>
          </p:cNvSpPr>
          <p:nvPr>
            <p:ph type="ftr" sz="quarter" idx="4"/>
          </p:nvPr>
        </p:nvSpPr>
        <p:spPr/>
        <p:txBody>
          <a:bodyPr/>
          <a:lstStyle/>
          <a:p>
            <a:pPr lvl="4">
              <a:defRPr/>
            </a:pPr>
            <a:r>
              <a:rPr lang="en-US" smtClean="0"/>
              <a:t>&lt;author&gt;, &lt;company&gt;</a:t>
            </a:r>
          </a:p>
        </p:txBody>
      </p:sp>
      <p:sp>
        <p:nvSpPr>
          <p:cNvPr id="36869" name="Rectangle 7"/>
          <p:cNvSpPr>
            <a:spLocks noGrp="1" noChangeArrowheads="1"/>
          </p:cNvSpPr>
          <p:nvPr>
            <p:ph type="sldNum" sz="quarter" idx="5"/>
          </p:nvPr>
        </p:nvSpPr>
        <p:spPr/>
        <p:txBody>
          <a:bodyPr/>
          <a:lstStyle/>
          <a:p>
            <a:pPr>
              <a:defRPr/>
            </a:pPr>
            <a:r>
              <a:rPr lang="en-US" smtClean="0"/>
              <a:t>Page </a:t>
            </a:r>
            <a:fld id="{C6FD2176-1421-40E6-AA5F-59235E5E61D4}" type="slidenum">
              <a:rPr lang="en-US" smtClean="0"/>
              <a:pPr>
                <a:defRPr/>
              </a:pPr>
              <a:t>3</a:t>
            </a:fld>
            <a:endParaRPr lang="en-US" smtClean="0"/>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37892" name="Header Placeholder 3"/>
          <p:cNvSpPr>
            <a:spLocks noGrp="1"/>
          </p:cNvSpPr>
          <p:nvPr>
            <p:ph type="hdr" sz="quarter"/>
          </p:nvPr>
        </p:nvSpPr>
        <p:spPr/>
        <p:txBody>
          <a:bodyPr/>
          <a:lstStyle/>
          <a:p>
            <a:pPr>
              <a:defRPr/>
            </a:pPr>
            <a:r>
              <a:rPr lang="en-US" smtClean="0"/>
              <a:t>doc.: IEEE 802.15-&lt;doc#  &gt;</a:t>
            </a:r>
          </a:p>
        </p:txBody>
      </p:sp>
      <p:sp>
        <p:nvSpPr>
          <p:cNvPr id="37893" name="Date Placeholder 4"/>
          <p:cNvSpPr>
            <a:spLocks noGrp="1"/>
          </p:cNvSpPr>
          <p:nvPr>
            <p:ph type="dt" sz="quarter" idx="1"/>
          </p:nvPr>
        </p:nvSpPr>
        <p:spPr/>
        <p:txBody>
          <a:bodyPr/>
          <a:lstStyle/>
          <a:p>
            <a:pPr>
              <a:defRPr/>
            </a:pPr>
            <a:r>
              <a:rPr lang="en-US" smtClean="0"/>
              <a:t>&lt;month year&gt;</a:t>
            </a:r>
          </a:p>
        </p:txBody>
      </p:sp>
      <p:sp>
        <p:nvSpPr>
          <p:cNvPr id="37894" name="Footer Placeholder 5"/>
          <p:cNvSpPr>
            <a:spLocks noGrp="1"/>
          </p:cNvSpPr>
          <p:nvPr>
            <p:ph type="ftr" sz="quarter" idx="4"/>
          </p:nvPr>
        </p:nvSpPr>
        <p:spPr/>
        <p:txBody>
          <a:bodyPr/>
          <a:lstStyle/>
          <a:p>
            <a:pPr lvl="4">
              <a:defRPr/>
            </a:pPr>
            <a:r>
              <a:rPr lang="en-US" smtClean="0"/>
              <a:t>&lt;author&gt;, &lt;company&gt;</a:t>
            </a:r>
          </a:p>
        </p:txBody>
      </p:sp>
      <p:sp>
        <p:nvSpPr>
          <p:cNvPr id="37895" name="Slide Number Placeholder 6"/>
          <p:cNvSpPr>
            <a:spLocks noGrp="1"/>
          </p:cNvSpPr>
          <p:nvPr>
            <p:ph type="sldNum" sz="quarter" idx="5"/>
          </p:nvPr>
        </p:nvSpPr>
        <p:spPr/>
        <p:txBody>
          <a:bodyPr/>
          <a:lstStyle/>
          <a:p>
            <a:pPr>
              <a:defRPr/>
            </a:pPr>
            <a:r>
              <a:rPr lang="en-US" smtClean="0"/>
              <a:t>Page </a:t>
            </a:r>
            <a:fld id="{332609E6-E212-4AE2-8202-4B382A1A0987}"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0964" name="Header Placeholder 3"/>
          <p:cNvSpPr>
            <a:spLocks noGrp="1"/>
          </p:cNvSpPr>
          <p:nvPr>
            <p:ph type="hdr" sz="quarter"/>
          </p:nvPr>
        </p:nvSpPr>
        <p:spPr/>
        <p:txBody>
          <a:bodyPr/>
          <a:lstStyle/>
          <a:p>
            <a:pPr>
              <a:defRPr/>
            </a:pPr>
            <a:r>
              <a:rPr lang="en-US" smtClean="0"/>
              <a:t>doc.: IEEE 802.15-&lt;doc#  &gt;</a:t>
            </a:r>
          </a:p>
        </p:txBody>
      </p:sp>
      <p:sp>
        <p:nvSpPr>
          <p:cNvPr id="40965" name="Date Placeholder 4"/>
          <p:cNvSpPr>
            <a:spLocks noGrp="1"/>
          </p:cNvSpPr>
          <p:nvPr>
            <p:ph type="dt" sz="quarter" idx="1"/>
          </p:nvPr>
        </p:nvSpPr>
        <p:spPr/>
        <p:txBody>
          <a:bodyPr/>
          <a:lstStyle/>
          <a:p>
            <a:pPr>
              <a:defRPr/>
            </a:pPr>
            <a:r>
              <a:rPr lang="en-US" smtClean="0"/>
              <a:t>&lt;month year&gt;</a:t>
            </a:r>
          </a:p>
        </p:txBody>
      </p:sp>
      <p:sp>
        <p:nvSpPr>
          <p:cNvPr id="40966" name="Footer Placeholder 5"/>
          <p:cNvSpPr>
            <a:spLocks noGrp="1"/>
          </p:cNvSpPr>
          <p:nvPr>
            <p:ph type="ftr" sz="quarter" idx="4"/>
          </p:nvPr>
        </p:nvSpPr>
        <p:spPr/>
        <p:txBody>
          <a:bodyPr/>
          <a:lstStyle/>
          <a:p>
            <a:pPr lvl="4">
              <a:defRPr/>
            </a:pPr>
            <a:r>
              <a:rPr lang="en-US" smtClean="0"/>
              <a:t>&lt;author&gt;, &lt;company&gt;</a:t>
            </a:r>
          </a:p>
        </p:txBody>
      </p:sp>
      <p:sp>
        <p:nvSpPr>
          <p:cNvPr id="40967" name="Slide Number Placeholder 6"/>
          <p:cNvSpPr>
            <a:spLocks noGrp="1"/>
          </p:cNvSpPr>
          <p:nvPr>
            <p:ph type="sldNum" sz="quarter" idx="5"/>
          </p:nvPr>
        </p:nvSpPr>
        <p:spPr/>
        <p:txBody>
          <a:bodyPr/>
          <a:lstStyle/>
          <a:p>
            <a:pPr>
              <a:defRPr/>
            </a:pPr>
            <a:r>
              <a:rPr lang="en-US" smtClean="0"/>
              <a:t>Page </a:t>
            </a:r>
            <a:fld id="{187CF9DF-0205-466E-8A93-14E99FC76333}" type="slidenum">
              <a:rPr lang="en-US" smtClean="0"/>
              <a:pPr>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4036" name="Header Placeholder 3"/>
          <p:cNvSpPr>
            <a:spLocks noGrp="1"/>
          </p:cNvSpPr>
          <p:nvPr>
            <p:ph type="hdr" sz="quarter"/>
          </p:nvPr>
        </p:nvSpPr>
        <p:spPr/>
        <p:txBody>
          <a:bodyPr/>
          <a:lstStyle/>
          <a:p>
            <a:pPr>
              <a:defRPr/>
            </a:pPr>
            <a:r>
              <a:rPr lang="en-US" smtClean="0"/>
              <a:t>doc.: IEEE 802.15-&lt;doc#  &gt;</a:t>
            </a:r>
          </a:p>
        </p:txBody>
      </p:sp>
      <p:sp>
        <p:nvSpPr>
          <p:cNvPr id="44037" name="Date Placeholder 4"/>
          <p:cNvSpPr>
            <a:spLocks noGrp="1"/>
          </p:cNvSpPr>
          <p:nvPr>
            <p:ph type="dt" sz="quarter" idx="1"/>
          </p:nvPr>
        </p:nvSpPr>
        <p:spPr/>
        <p:txBody>
          <a:bodyPr/>
          <a:lstStyle/>
          <a:p>
            <a:pPr>
              <a:defRPr/>
            </a:pPr>
            <a:r>
              <a:rPr lang="en-US" smtClean="0"/>
              <a:t>&lt;month year&gt;</a:t>
            </a:r>
          </a:p>
        </p:txBody>
      </p:sp>
      <p:sp>
        <p:nvSpPr>
          <p:cNvPr id="44038" name="Footer Placeholder 5"/>
          <p:cNvSpPr>
            <a:spLocks noGrp="1"/>
          </p:cNvSpPr>
          <p:nvPr>
            <p:ph type="ftr" sz="quarter" idx="4"/>
          </p:nvPr>
        </p:nvSpPr>
        <p:spPr/>
        <p:txBody>
          <a:bodyPr/>
          <a:lstStyle/>
          <a:p>
            <a:pPr lvl="4">
              <a:defRPr/>
            </a:pPr>
            <a:r>
              <a:rPr lang="en-US" smtClean="0"/>
              <a:t>&lt;author&gt;, &lt;company&gt;</a:t>
            </a:r>
          </a:p>
        </p:txBody>
      </p:sp>
      <p:sp>
        <p:nvSpPr>
          <p:cNvPr id="44039" name="Slide Number Placeholder 6"/>
          <p:cNvSpPr>
            <a:spLocks noGrp="1"/>
          </p:cNvSpPr>
          <p:nvPr>
            <p:ph type="sldNum" sz="quarter" idx="5"/>
          </p:nvPr>
        </p:nvSpPr>
        <p:spPr/>
        <p:txBody>
          <a:bodyPr/>
          <a:lstStyle/>
          <a:p>
            <a:pPr>
              <a:defRPr/>
            </a:pPr>
            <a:r>
              <a:rPr lang="en-US" smtClean="0"/>
              <a:t>Page </a:t>
            </a:r>
            <a:fld id="{56436A1B-057A-43FB-A5BF-B5FF65F36693}" type="slidenum">
              <a:rPr lang="en-US" smtClean="0"/>
              <a:pPr>
                <a:defRPr/>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9156" name="Header Placeholder 3"/>
          <p:cNvSpPr>
            <a:spLocks noGrp="1"/>
          </p:cNvSpPr>
          <p:nvPr>
            <p:ph type="hdr" sz="quarter"/>
          </p:nvPr>
        </p:nvSpPr>
        <p:spPr/>
        <p:txBody>
          <a:bodyPr/>
          <a:lstStyle/>
          <a:p>
            <a:pPr>
              <a:defRPr/>
            </a:pPr>
            <a:r>
              <a:rPr lang="en-US" smtClean="0"/>
              <a:t>doc.: IEEE 802.15-&lt;doc#  &gt;</a:t>
            </a:r>
          </a:p>
        </p:txBody>
      </p:sp>
      <p:sp>
        <p:nvSpPr>
          <p:cNvPr id="49157" name="Date Placeholder 4"/>
          <p:cNvSpPr>
            <a:spLocks noGrp="1"/>
          </p:cNvSpPr>
          <p:nvPr>
            <p:ph type="dt" sz="quarter" idx="1"/>
          </p:nvPr>
        </p:nvSpPr>
        <p:spPr/>
        <p:txBody>
          <a:bodyPr/>
          <a:lstStyle/>
          <a:p>
            <a:pPr>
              <a:defRPr/>
            </a:pPr>
            <a:r>
              <a:rPr lang="en-US" smtClean="0"/>
              <a:t>&lt;month year&gt;</a:t>
            </a:r>
          </a:p>
        </p:txBody>
      </p:sp>
      <p:sp>
        <p:nvSpPr>
          <p:cNvPr id="49158" name="Footer Placeholder 5"/>
          <p:cNvSpPr>
            <a:spLocks noGrp="1"/>
          </p:cNvSpPr>
          <p:nvPr>
            <p:ph type="ftr" sz="quarter" idx="4"/>
          </p:nvPr>
        </p:nvSpPr>
        <p:spPr/>
        <p:txBody>
          <a:bodyPr/>
          <a:lstStyle/>
          <a:p>
            <a:pPr lvl="4">
              <a:defRPr/>
            </a:pPr>
            <a:r>
              <a:rPr lang="en-US" smtClean="0"/>
              <a:t>&lt;author&gt;, &lt;company&gt;</a:t>
            </a:r>
          </a:p>
        </p:txBody>
      </p:sp>
      <p:sp>
        <p:nvSpPr>
          <p:cNvPr id="49159" name="Slide Number Placeholder 6"/>
          <p:cNvSpPr>
            <a:spLocks noGrp="1"/>
          </p:cNvSpPr>
          <p:nvPr>
            <p:ph type="sldNum" sz="quarter" idx="5"/>
          </p:nvPr>
        </p:nvSpPr>
        <p:spPr/>
        <p:txBody>
          <a:bodyPr/>
          <a:lstStyle/>
          <a:p>
            <a:pPr>
              <a:defRPr/>
            </a:pPr>
            <a:r>
              <a:rPr lang="en-US" smtClean="0"/>
              <a:t>Page </a:t>
            </a:r>
            <a:fld id="{F293D859-BB72-4215-8A26-B010CC5BD832}" type="slidenum">
              <a:rPr lang="en-US" smtClean="0"/>
              <a:pPr>
                <a:defRPr/>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8132" name="Header Placeholder 3"/>
          <p:cNvSpPr>
            <a:spLocks noGrp="1"/>
          </p:cNvSpPr>
          <p:nvPr>
            <p:ph type="hdr" sz="quarter"/>
          </p:nvPr>
        </p:nvSpPr>
        <p:spPr/>
        <p:txBody>
          <a:bodyPr/>
          <a:lstStyle/>
          <a:p>
            <a:pPr>
              <a:defRPr/>
            </a:pPr>
            <a:r>
              <a:rPr lang="en-US" smtClean="0"/>
              <a:t>doc.: IEEE 802.15-&lt;doc#  &gt;</a:t>
            </a:r>
          </a:p>
        </p:txBody>
      </p:sp>
      <p:sp>
        <p:nvSpPr>
          <p:cNvPr id="48133" name="Date Placeholder 4"/>
          <p:cNvSpPr>
            <a:spLocks noGrp="1"/>
          </p:cNvSpPr>
          <p:nvPr>
            <p:ph type="dt" sz="quarter" idx="1"/>
          </p:nvPr>
        </p:nvSpPr>
        <p:spPr/>
        <p:txBody>
          <a:bodyPr/>
          <a:lstStyle/>
          <a:p>
            <a:pPr>
              <a:defRPr/>
            </a:pPr>
            <a:r>
              <a:rPr lang="en-US" smtClean="0"/>
              <a:t>&lt;month year&gt;</a:t>
            </a:r>
          </a:p>
        </p:txBody>
      </p:sp>
      <p:sp>
        <p:nvSpPr>
          <p:cNvPr id="48134" name="Footer Placeholder 5"/>
          <p:cNvSpPr>
            <a:spLocks noGrp="1"/>
          </p:cNvSpPr>
          <p:nvPr>
            <p:ph type="ftr" sz="quarter" idx="4"/>
          </p:nvPr>
        </p:nvSpPr>
        <p:spPr/>
        <p:txBody>
          <a:bodyPr/>
          <a:lstStyle/>
          <a:p>
            <a:pPr lvl="4">
              <a:defRPr/>
            </a:pPr>
            <a:r>
              <a:rPr lang="en-US" smtClean="0"/>
              <a:t>&lt;author&gt;, &lt;company&gt;</a:t>
            </a:r>
          </a:p>
        </p:txBody>
      </p:sp>
      <p:sp>
        <p:nvSpPr>
          <p:cNvPr id="48135" name="Slide Number Placeholder 6"/>
          <p:cNvSpPr>
            <a:spLocks noGrp="1"/>
          </p:cNvSpPr>
          <p:nvPr>
            <p:ph type="sldNum" sz="quarter" idx="5"/>
          </p:nvPr>
        </p:nvSpPr>
        <p:spPr/>
        <p:txBody>
          <a:bodyPr/>
          <a:lstStyle/>
          <a:p>
            <a:pPr>
              <a:defRPr/>
            </a:pPr>
            <a:r>
              <a:rPr lang="en-US" smtClean="0"/>
              <a:t>Page </a:t>
            </a:r>
            <a:fld id="{7032E5D4-AE7B-48F9-94A2-74A12540CE24}" type="slidenum">
              <a:rPr lang="en-US" smtClean="0"/>
              <a:pPr>
                <a:defRPr/>
              </a:pPr>
              <a:t>18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53252" name="Header Placeholder 3"/>
          <p:cNvSpPr>
            <a:spLocks noGrp="1"/>
          </p:cNvSpPr>
          <p:nvPr>
            <p:ph type="hdr" sz="quarter"/>
          </p:nvPr>
        </p:nvSpPr>
        <p:spPr/>
        <p:txBody>
          <a:bodyPr/>
          <a:lstStyle/>
          <a:p>
            <a:pPr>
              <a:defRPr/>
            </a:pPr>
            <a:r>
              <a:rPr lang="en-US" smtClean="0"/>
              <a:t>doc.: IEEE 802.15-&lt;doc#  &gt;</a:t>
            </a:r>
          </a:p>
        </p:txBody>
      </p:sp>
      <p:sp>
        <p:nvSpPr>
          <p:cNvPr id="53253" name="Date Placeholder 4"/>
          <p:cNvSpPr>
            <a:spLocks noGrp="1"/>
          </p:cNvSpPr>
          <p:nvPr>
            <p:ph type="dt" sz="quarter" idx="1"/>
          </p:nvPr>
        </p:nvSpPr>
        <p:spPr/>
        <p:txBody>
          <a:bodyPr/>
          <a:lstStyle/>
          <a:p>
            <a:pPr>
              <a:defRPr/>
            </a:pPr>
            <a:r>
              <a:rPr lang="en-US" smtClean="0"/>
              <a:t>&lt;month year&gt;</a:t>
            </a:r>
          </a:p>
        </p:txBody>
      </p:sp>
      <p:sp>
        <p:nvSpPr>
          <p:cNvPr id="53254" name="Footer Placeholder 5"/>
          <p:cNvSpPr>
            <a:spLocks noGrp="1"/>
          </p:cNvSpPr>
          <p:nvPr>
            <p:ph type="ftr" sz="quarter" idx="4"/>
          </p:nvPr>
        </p:nvSpPr>
        <p:spPr/>
        <p:txBody>
          <a:bodyPr/>
          <a:lstStyle/>
          <a:p>
            <a:pPr lvl="4">
              <a:defRPr/>
            </a:pPr>
            <a:r>
              <a:rPr lang="en-US" smtClean="0"/>
              <a:t>&lt;author&gt;, &lt;company&gt;</a:t>
            </a:r>
          </a:p>
        </p:txBody>
      </p:sp>
      <p:sp>
        <p:nvSpPr>
          <p:cNvPr id="53255" name="Slide Number Placeholder 6"/>
          <p:cNvSpPr>
            <a:spLocks noGrp="1"/>
          </p:cNvSpPr>
          <p:nvPr>
            <p:ph type="sldNum" sz="quarter" idx="5"/>
          </p:nvPr>
        </p:nvSpPr>
        <p:spPr/>
        <p:txBody>
          <a:bodyPr/>
          <a:lstStyle/>
          <a:p>
            <a:pPr>
              <a:defRPr/>
            </a:pPr>
            <a:r>
              <a:rPr lang="en-US" smtClean="0"/>
              <a:t>Page </a:t>
            </a:r>
            <a:fld id="{A5FEA783-A408-444D-8642-654E4D5BA51E}" type="slidenum">
              <a:rPr lang="en-US" smtClean="0"/>
              <a:pPr>
                <a:defRPr/>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 Shearer  (Independent)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D6850BC-CC91-412E-9120-09D7282DBF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371600"/>
            <a:ext cx="7772400" cy="4876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dirty="0" smtClean="0"/>
            </a:lvl1pPr>
          </a:lstStyle>
          <a:p>
            <a:pPr>
              <a:defRPr/>
            </a:pPr>
            <a:r>
              <a:rPr lang="en-US"/>
              <a:t>July 2009</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Steve Shearer  (Independent)</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A600B51E-D663-47F0-9820-7981E7CD3A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smtClean="0"/>
            </a:lvl1pPr>
          </a:lstStyle>
          <a:p>
            <a:pPr>
              <a:defRPr/>
            </a:pPr>
            <a:r>
              <a:rPr lang="en-US"/>
              <a:t>July 2009</a:t>
            </a:r>
            <a:endParaRPr lang="en-US"/>
          </a:p>
        </p:txBody>
      </p:sp>
      <p:sp>
        <p:nvSpPr>
          <p:cNvPr id="3" name="Footer Placeholder 2"/>
          <p:cNvSpPr>
            <a:spLocks noGrp="1"/>
          </p:cNvSpPr>
          <p:nvPr>
            <p:ph type="ftr" sz="quarter" idx="11"/>
          </p:nvPr>
        </p:nvSpPr>
        <p:spPr/>
        <p:txBody>
          <a:bodyPr/>
          <a:lstStyle>
            <a:lvl1pPr>
              <a:defRPr/>
            </a:lvl1pPr>
          </a:lstStyle>
          <a:p>
            <a:pPr>
              <a:defRPr/>
            </a:pPr>
            <a:r>
              <a:rPr lang="en-US"/>
              <a:t>Steve Shearer  </a:t>
            </a:r>
          </a:p>
        </p:txBody>
      </p:sp>
      <p:sp>
        <p:nvSpPr>
          <p:cNvPr id="4" name="Slide Number Placeholder 3"/>
          <p:cNvSpPr>
            <a:spLocks noGrp="1"/>
          </p:cNvSpPr>
          <p:nvPr>
            <p:ph type="sldNum" sz="quarter" idx="12"/>
          </p:nvPr>
        </p:nvSpPr>
        <p:spPr/>
        <p:txBody>
          <a:bodyPr/>
          <a:lstStyle>
            <a:lvl1pPr>
              <a:defRPr/>
            </a:lvl1pPr>
          </a:lstStyle>
          <a:p>
            <a:pPr>
              <a:defRPr/>
            </a:pPr>
            <a:r>
              <a:rPr lang="en-US"/>
              <a:t>Slide </a:t>
            </a:r>
            <a:fld id="{8D0D2AE7-0BD9-4DAF-8CA9-A2580B7A11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dirty="0" smtClean="0">
                <a:cs typeface="+mn-cs"/>
              </a:defRPr>
            </a:lvl1pPr>
          </a:lstStyle>
          <a:p>
            <a:pPr>
              <a:defRPr/>
            </a:pPr>
            <a:r>
              <a:rPr lang="en-US"/>
              <a:t>July 2009</a:t>
            </a:r>
            <a:endParaRPr lang="en-US"/>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dirty="0" smtClean="0">
                <a:cs typeface="+mn-cs"/>
              </a:defRPr>
            </a:lvl1pPr>
          </a:lstStyle>
          <a:p>
            <a:pPr>
              <a:defRPr/>
            </a:pPr>
            <a:r>
              <a:rPr lang="en-US"/>
              <a:t>Steve Shearer  (Independent)</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mn-cs"/>
              </a:defRPr>
            </a:lvl1pPr>
          </a:lstStyle>
          <a:p>
            <a:pPr>
              <a:defRPr/>
            </a:pPr>
            <a:r>
              <a:rPr lang="en-US"/>
              <a:t>Slide </a:t>
            </a:r>
            <a:fld id="{255D1B36-CE92-4CDD-874B-D9489DFFB83A}" type="slidenum">
              <a:rPr lang="en-US"/>
              <a:pPr>
                <a:defRPr/>
              </a:pPr>
              <a:t>‹#›</a:t>
            </a:fld>
            <a:endParaRPr lang="en-US"/>
          </a:p>
        </p:txBody>
      </p:sp>
      <p:sp>
        <p:nvSpPr>
          <p:cNvPr id="1031" name="Rectangle 7"/>
          <p:cNvSpPr>
            <a:spLocks noChangeArrowheads="1"/>
          </p:cNvSpPr>
          <p:nvPr/>
        </p:nvSpPr>
        <p:spPr bwMode="auto">
          <a:xfrm>
            <a:off x="3581400" y="396875"/>
            <a:ext cx="48768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cs typeface="+mn-cs"/>
              </a:rPr>
              <a:t>doc.: IEEE 802.15- </a:t>
            </a:r>
            <a:r>
              <a:rPr lang="en-US" sz="1400" b="1" dirty="0" smtClean="0">
                <a:cs typeface="+mn-cs"/>
              </a:rPr>
              <a:t>15-09-0485-00-004g</a:t>
            </a:r>
            <a:endParaRPr lang="en-US" sz="1400" b="1" dirty="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p:cNvSpPr>
            <a:spLocks noGrp="1"/>
          </p:cNvSpPr>
          <p:nvPr>
            <p:ph type="dt" sz="quarter" idx="10"/>
          </p:nvPr>
        </p:nvSpPr>
        <p:spPr/>
        <p:txBody>
          <a:bodyPr/>
          <a:lstStyle/>
          <a:p>
            <a:pPr>
              <a:defRPr/>
            </a:pPr>
            <a:r>
              <a:rPr lang="en-US"/>
              <a:t>July 2009</a:t>
            </a:r>
          </a:p>
        </p:txBody>
      </p:sp>
      <p:sp>
        <p:nvSpPr>
          <p:cNvPr id="5123" name="Footer Placeholder 2"/>
          <p:cNvSpPr>
            <a:spLocks noGrp="1"/>
          </p:cNvSpPr>
          <p:nvPr>
            <p:ph type="ftr" sz="quarter" idx="11"/>
          </p:nvPr>
        </p:nvSpPr>
        <p:spPr/>
        <p:txBody>
          <a:bodyPr/>
          <a:lstStyle/>
          <a:p>
            <a:pPr>
              <a:defRPr/>
            </a:pPr>
            <a:r>
              <a:rPr lang="en-US" dirty="0" smtClean="0"/>
              <a:t>Steve Shearer  (Independent)</a:t>
            </a:r>
          </a:p>
        </p:txBody>
      </p:sp>
      <p:sp>
        <p:nvSpPr>
          <p:cNvPr id="5124" name="Slide Number Placeholder 3"/>
          <p:cNvSpPr>
            <a:spLocks noGrp="1"/>
          </p:cNvSpPr>
          <p:nvPr>
            <p:ph type="sldNum" sz="quarter" idx="12"/>
          </p:nvPr>
        </p:nvSpPr>
        <p:spPr/>
        <p:txBody>
          <a:bodyPr/>
          <a:lstStyle/>
          <a:p>
            <a:pPr>
              <a:defRPr/>
            </a:pPr>
            <a:r>
              <a:rPr lang="en-US" smtClean="0"/>
              <a:t>Slide </a:t>
            </a:r>
            <a:fld id="{1EA7D0BC-584C-4F5B-BC75-D6C51E7F0ADB}" type="slidenum">
              <a:rPr lang="en-US" smtClean="0"/>
              <a:pPr>
                <a:defRPr/>
              </a:pPr>
              <a:t>1</a:t>
            </a:fld>
            <a:endParaRPr lang="en-US" smtClean="0"/>
          </a:p>
        </p:txBody>
      </p:sp>
      <p:sp>
        <p:nvSpPr>
          <p:cNvPr id="27651" name="Rectangle 3"/>
          <p:cNvSpPr>
            <a:spLocks noChangeArrowheads="1"/>
          </p:cNvSpPr>
          <p:nvPr/>
        </p:nvSpPr>
        <p:spPr bwMode="auto">
          <a:xfrm>
            <a:off x="152400" y="609600"/>
            <a:ext cx="8991600" cy="5016758"/>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cs typeface="+mn-cs"/>
              </a:rPr>
              <a:t>Project: IEEE P802.15 Working Group for Wireless Personal Area Networks (WPANs)</a:t>
            </a:r>
            <a:endParaRPr lang="en-US" sz="1600" b="1" dirty="0">
              <a:solidFill>
                <a:schemeClr val="tx2"/>
              </a:solidFill>
              <a:cs typeface="+mn-cs"/>
            </a:endParaRPr>
          </a:p>
          <a:p>
            <a:pPr eaLnBrk="0" hangingPunct="0">
              <a:defRPr/>
            </a:pPr>
            <a:endParaRPr lang="en-US" sz="1600" dirty="0">
              <a:solidFill>
                <a:schemeClr val="tx2"/>
              </a:solidFill>
              <a:cs typeface="+mn-cs"/>
            </a:endParaRPr>
          </a:p>
          <a:p>
            <a:pPr eaLnBrk="0" hangingPunct="0">
              <a:defRPr/>
            </a:pPr>
            <a:r>
              <a:rPr lang="en-US" sz="1600" b="1" dirty="0">
                <a:solidFill>
                  <a:schemeClr val="tx2"/>
                </a:solidFill>
                <a:cs typeface="+mn-cs"/>
              </a:rPr>
              <a:t>Submission Title:</a:t>
            </a:r>
            <a:r>
              <a:rPr lang="en-US" sz="1600" dirty="0">
                <a:solidFill>
                  <a:schemeClr val="tx2"/>
                </a:solidFill>
                <a:cs typeface="+mn-cs"/>
              </a:rPr>
              <a:t>  </a:t>
            </a:r>
            <a:r>
              <a:rPr lang="en-US" sz="1600" dirty="0">
                <a:cs typeface="+mn-cs"/>
              </a:rPr>
              <a:t>Future Proof Platform for SUN – Technical Overview</a:t>
            </a:r>
            <a:r>
              <a:rPr lang="en-US" sz="1600" dirty="0">
                <a:solidFill>
                  <a:schemeClr val="tx2"/>
                </a:solidFill>
                <a:cs typeface="+mn-cs"/>
              </a:rPr>
              <a:t>	</a:t>
            </a:r>
          </a:p>
          <a:p>
            <a:pPr eaLnBrk="0" hangingPunct="0">
              <a:defRPr/>
            </a:pPr>
            <a:r>
              <a:rPr lang="en-US" sz="1600" b="1" dirty="0">
                <a:solidFill>
                  <a:schemeClr val="tx2"/>
                </a:solidFill>
                <a:cs typeface="+mn-cs"/>
              </a:rPr>
              <a:t>Date Submitted: </a:t>
            </a:r>
            <a:r>
              <a:rPr lang="en-US" sz="1600" dirty="0">
                <a:solidFill>
                  <a:schemeClr val="tx2"/>
                </a:solidFill>
                <a:cs typeface="+mn-cs"/>
              </a:rPr>
              <a:t> </a:t>
            </a:r>
            <a:r>
              <a:rPr lang="en-US" sz="1600" dirty="0">
                <a:cs typeface="+mn-cs"/>
              </a:rPr>
              <a:t>July </a:t>
            </a:r>
            <a:r>
              <a:rPr lang="en-US" sz="1600" dirty="0" smtClean="0">
                <a:cs typeface="+mn-cs"/>
              </a:rPr>
              <a:t>6, </a:t>
            </a:r>
            <a:r>
              <a:rPr lang="en-US" sz="1600" dirty="0">
                <a:cs typeface="+mn-cs"/>
              </a:rPr>
              <a:t>2009</a:t>
            </a:r>
            <a:r>
              <a:rPr lang="en-US" sz="1600" dirty="0">
                <a:solidFill>
                  <a:schemeClr val="tx2"/>
                </a:solidFill>
                <a:cs typeface="+mn-cs"/>
              </a:rPr>
              <a:t>	</a:t>
            </a:r>
          </a:p>
          <a:p>
            <a:pPr eaLnBrk="0" hangingPunct="0">
              <a:defRPr/>
            </a:pPr>
            <a:r>
              <a:rPr lang="en-US" sz="1600" b="1" dirty="0">
                <a:solidFill>
                  <a:schemeClr val="tx2"/>
                </a:solidFill>
                <a:cs typeface="+mn-cs"/>
              </a:rPr>
              <a:t>Source:</a:t>
            </a:r>
            <a:r>
              <a:rPr lang="en-US" sz="1600" dirty="0">
                <a:solidFill>
                  <a:schemeClr val="tx2"/>
                </a:solidFill>
                <a:cs typeface="+mn-cs"/>
              </a:rPr>
              <a:t>  </a:t>
            </a:r>
            <a:r>
              <a:rPr lang="en-US" sz="1600" dirty="0">
                <a:cs typeface="+mn-cs"/>
              </a:rPr>
              <a:t>Steve Shearer</a:t>
            </a:r>
            <a:r>
              <a:rPr lang="en-US" sz="1600" dirty="0">
                <a:solidFill>
                  <a:schemeClr val="tx2"/>
                </a:solidFill>
                <a:cs typeface="+mn-cs"/>
              </a:rPr>
              <a:t>,  </a:t>
            </a:r>
            <a:r>
              <a:rPr lang="en-US" sz="1600" dirty="0">
                <a:cs typeface="+mn-cs"/>
              </a:rPr>
              <a:t>Independent</a:t>
            </a:r>
          </a:p>
          <a:p>
            <a:pPr eaLnBrk="0" hangingPunct="0">
              <a:defRPr/>
            </a:pPr>
            <a:r>
              <a:rPr lang="en-US" sz="1600" dirty="0">
                <a:solidFill>
                  <a:schemeClr val="tx2"/>
                </a:solidFill>
                <a:cs typeface="+mn-cs"/>
              </a:rPr>
              <a:t>Address:  </a:t>
            </a:r>
            <a:r>
              <a:rPr lang="en-US" sz="1600" dirty="0">
                <a:cs typeface="+mn-cs"/>
              </a:rPr>
              <a:t>Pleasanton, CA, USA </a:t>
            </a:r>
          </a:p>
          <a:p>
            <a:pPr eaLnBrk="0" hangingPunct="0">
              <a:defRPr/>
            </a:pPr>
            <a:r>
              <a:rPr lang="en-US" sz="1600" dirty="0">
                <a:solidFill>
                  <a:schemeClr val="tx2"/>
                </a:solidFill>
                <a:cs typeface="+mn-cs"/>
              </a:rPr>
              <a:t>Voice: </a:t>
            </a:r>
            <a:r>
              <a:rPr lang="en-US" sz="1600" dirty="0">
                <a:cs typeface="+mn-cs"/>
              </a:rPr>
              <a:t>(408) 417 1137 </a:t>
            </a:r>
            <a:r>
              <a:rPr lang="en-US" sz="1600" dirty="0">
                <a:solidFill>
                  <a:schemeClr val="tx2"/>
                </a:solidFill>
                <a:cs typeface="+mn-cs"/>
              </a:rPr>
              <a:t>, FAX: [], E-Mail: </a:t>
            </a:r>
            <a:r>
              <a:rPr lang="en-US" sz="1600" dirty="0" err="1">
                <a:cs typeface="+mn-cs"/>
              </a:rPr>
              <a:t>Shearer_inc</a:t>
            </a:r>
            <a:r>
              <a:rPr lang="en-US" sz="1600" dirty="0">
                <a:cs typeface="+mn-cs"/>
              </a:rPr>
              <a:t>  @  yahoo.com</a:t>
            </a:r>
            <a:r>
              <a:rPr lang="en-US" sz="1600" dirty="0">
                <a:solidFill>
                  <a:schemeClr val="tx2"/>
                </a:solidFill>
                <a:cs typeface="+mn-cs"/>
              </a:rPr>
              <a:t>	</a:t>
            </a:r>
          </a:p>
          <a:p>
            <a:pPr eaLnBrk="0" hangingPunct="0">
              <a:spcBef>
                <a:spcPts val="600"/>
              </a:spcBef>
              <a:spcAft>
                <a:spcPts val="600"/>
              </a:spcAft>
              <a:defRPr/>
            </a:pPr>
            <a:r>
              <a:rPr lang="en-US" sz="1600" b="1" dirty="0">
                <a:solidFill>
                  <a:schemeClr val="tx2"/>
                </a:solidFill>
                <a:cs typeface="+mn-cs"/>
              </a:rPr>
              <a:t>Re:</a:t>
            </a:r>
            <a:r>
              <a:rPr lang="en-US" sz="1600" dirty="0">
                <a:solidFill>
                  <a:schemeClr val="tx2"/>
                </a:solidFill>
                <a:cs typeface="+mn-cs"/>
              </a:rPr>
              <a:t> </a:t>
            </a:r>
            <a:r>
              <a:rPr lang="en-US" altLang="ko-KR" sz="1600" dirty="0">
                <a:solidFill>
                  <a:schemeClr val="tx2"/>
                </a:solidFill>
                <a:ea typeface="굴림" pitchFamily="50" charset="-127"/>
                <a:cs typeface="+mn-cs"/>
              </a:rPr>
              <a:t>[802.15.4g] TG4g Call for Proposals, 2 February, 2009</a:t>
            </a:r>
            <a:r>
              <a:rPr lang="en-US" dirty="0">
                <a:solidFill>
                  <a:schemeClr val="accent2"/>
                </a:solidFill>
                <a:cs typeface="+mn-cs"/>
              </a:rPr>
              <a:t>	</a:t>
            </a:r>
            <a:endParaRPr lang="en-US" dirty="0">
              <a:solidFill>
                <a:schemeClr val="tx2"/>
              </a:solidFill>
              <a:cs typeface="+mn-cs"/>
            </a:endParaRPr>
          </a:p>
          <a:p>
            <a:pPr eaLnBrk="0" hangingPunct="0">
              <a:spcBef>
                <a:spcPts val="600"/>
              </a:spcBef>
              <a:spcAft>
                <a:spcPts val="600"/>
              </a:spcAft>
              <a:defRPr/>
            </a:pPr>
            <a:r>
              <a:rPr lang="en-US" sz="1600" b="1" dirty="0">
                <a:solidFill>
                  <a:schemeClr val="tx2"/>
                </a:solidFill>
                <a:cs typeface="+mn-cs"/>
              </a:rPr>
              <a:t>Abstract:</a:t>
            </a:r>
            <a:r>
              <a:rPr lang="en-US" sz="1600" dirty="0">
                <a:solidFill>
                  <a:schemeClr val="tx2"/>
                </a:solidFill>
                <a:cs typeface="+mn-cs"/>
              </a:rPr>
              <a:t>	</a:t>
            </a:r>
            <a:r>
              <a:rPr lang="en-US" sz="1600" dirty="0" smtClean="0">
                <a:solidFill>
                  <a:schemeClr val="tx2"/>
                </a:solidFill>
                <a:cs typeface="+mn-cs"/>
              </a:rPr>
              <a:t>Technical Overview of the merged OFDM proposals of Steve Shearer, </a:t>
            </a:r>
            <a:r>
              <a:rPr lang="en-US" sz="1600" dirty="0" err="1" smtClean="0">
                <a:solidFill>
                  <a:schemeClr val="tx2"/>
                </a:solidFill>
                <a:cs typeface="+mn-cs"/>
              </a:rPr>
              <a:t>Landis&amp;Gyr</a:t>
            </a:r>
            <a:r>
              <a:rPr lang="en-US" sz="1600" dirty="0" smtClean="0">
                <a:solidFill>
                  <a:schemeClr val="tx2"/>
                </a:solidFill>
                <a:cs typeface="+mn-cs"/>
              </a:rPr>
              <a:t>, Maxim and ETRI. This document highlights key signal processing areas of the proposal that make this a good choice for the new SUN PHY.</a:t>
            </a:r>
            <a:endParaRPr lang="en-US" sz="1600" dirty="0">
              <a:solidFill>
                <a:schemeClr val="tx2"/>
              </a:solidFill>
              <a:cs typeface="+mn-cs"/>
            </a:endParaRPr>
          </a:p>
          <a:p>
            <a:pPr eaLnBrk="0" hangingPunct="0">
              <a:spcBef>
                <a:spcPts val="600"/>
              </a:spcBef>
              <a:spcAft>
                <a:spcPts val="600"/>
              </a:spcAft>
              <a:defRPr/>
            </a:pPr>
            <a:r>
              <a:rPr lang="en-US" sz="1600" b="1" dirty="0">
                <a:solidFill>
                  <a:schemeClr val="tx2"/>
                </a:solidFill>
                <a:cs typeface="+mn-cs"/>
              </a:rPr>
              <a:t>Purpose:</a:t>
            </a:r>
            <a:r>
              <a:rPr lang="en-US" sz="1600" dirty="0">
                <a:solidFill>
                  <a:schemeClr val="tx2"/>
                </a:solidFill>
                <a:cs typeface="+mn-cs"/>
              </a:rPr>
              <a:t>	</a:t>
            </a:r>
            <a:r>
              <a:rPr lang="en-US" altLang="ko-KR" sz="1600" dirty="0">
                <a:solidFill>
                  <a:schemeClr val="tx2"/>
                </a:solidFill>
                <a:ea typeface="굴림" pitchFamily="50" charset="-127"/>
                <a:cs typeface="+mn-cs"/>
              </a:rPr>
              <a:t> Technical Proposal to be discussed by IEEE 802.15 TG4g</a:t>
            </a:r>
            <a:endParaRPr lang="en-US" sz="1600" dirty="0">
              <a:solidFill>
                <a:schemeClr val="tx2"/>
              </a:solidFill>
              <a:cs typeface="+mn-cs"/>
            </a:endParaRPr>
          </a:p>
          <a:p>
            <a:pPr eaLnBrk="0" hangingPunct="0">
              <a:defRPr/>
            </a:pPr>
            <a:r>
              <a:rPr lang="en-US" sz="1600" b="1" dirty="0">
                <a:solidFill>
                  <a:schemeClr val="tx2"/>
                </a:solidFill>
                <a:cs typeface="+mn-cs"/>
              </a:rPr>
              <a:t>Notice:</a:t>
            </a:r>
            <a:r>
              <a:rPr lang="en-US" sz="1600" dirty="0">
                <a:solidFill>
                  <a:schemeClr val="tx2"/>
                </a:solidFill>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cs typeface="+mn-cs"/>
              </a:rPr>
              <a:t>Release:</a:t>
            </a:r>
            <a:r>
              <a:rPr lang="en-US" sz="1600" dirty="0">
                <a:solidFill>
                  <a:schemeClr val="tx2"/>
                </a:solidFill>
                <a:cs typeface="+mn-cs"/>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Multicarrier Modulation</a:t>
            </a:r>
          </a:p>
        </p:txBody>
      </p:sp>
      <p:sp>
        <p:nvSpPr>
          <p:cNvPr id="13315" name="Content Placeholder 2"/>
          <p:cNvSpPr>
            <a:spLocks noGrp="1"/>
          </p:cNvSpPr>
          <p:nvPr>
            <p:ph idx="1"/>
          </p:nvPr>
        </p:nvSpPr>
        <p:spPr>
          <a:xfrm>
            <a:off x="609600" y="1676400"/>
            <a:ext cx="7620000" cy="4724400"/>
          </a:xfrm>
        </p:spPr>
        <p:txBody>
          <a:bodyPr/>
          <a:lstStyle/>
          <a:p>
            <a:pPr eaLnBrk="1" hangingPunct="1"/>
            <a:r>
              <a:rPr lang="en-US" sz="2000" smtClean="0"/>
              <a:t>This proposal modulates each carrier using  BPSK, QPSK, or 16-QAM </a:t>
            </a:r>
          </a:p>
          <a:p>
            <a:pPr eaLnBrk="1" hangingPunct="1"/>
            <a:endParaRPr lang="en-US" sz="2000" smtClean="0"/>
          </a:p>
          <a:p>
            <a:pPr eaLnBrk="1" hangingPunct="1"/>
            <a:r>
              <a:rPr lang="en-US" sz="2000" smtClean="0"/>
              <a:t>The PSK symbols are mapped onto individual tones in the frequency domain</a:t>
            </a:r>
          </a:p>
          <a:p>
            <a:pPr eaLnBrk="1" hangingPunct="1">
              <a:buFontTx/>
              <a:buNone/>
            </a:pPr>
            <a:endParaRPr lang="en-US" sz="2000" smtClean="0"/>
          </a:p>
          <a:p>
            <a:pPr eaLnBrk="1" hangingPunct="1"/>
            <a:r>
              <a:rPr lang="en-US" sz="2000" smtClean="0"/>
              <a:t>Several frequencies are nulled out</a:t>
            </a:r>
          </a:p>
          <a:p>
            <a:pPr lvl="1" eaLnBrk="1" hangingPunct="1"/>
            <a:r>
              <a:rPr lang="en-US" sz="1800" smtClean="0"/>
              <a:t>The nulled DC component helps in the implementation of cheap, zero-IF receivers </a:t>
            </a:r>
            <a:r>
              <a:rPr lang="en-US" sz="1600" smtClean="0"/>
              <a:t>(does not exclude passband receivers)</a:t>
            </a:r>
            <a:endParaRPr lang="en-US" sz="1800" smtClean="0"/>
          </a:p>
          <a:p>
            <a:pPr lvl="1" eaLnBrk="1" hangingPunct="1"/>
            <a:r>
              <a:rPr lang="en-US" sz="1800" smtClean="0"/>
              <a:t>The nulled frequencies at the band edges significantly ease filtering complexity for adjacent channel performance</a:t>
            </a:r>
          </a:p>
          <a:p>
            <a:pPr lvl="1" eaLnBrk="1" hangingPunct="1"/>
            <a:endParaRPr lang="en-US" sz="1800" smtClean="0"/>
          </a:p>
          <a:p>
            <a:pPr eaLnBrk="1" hangingPunct="1"/>
            <a:r>
              <a:rPr lang="en-US" sz="2000" smtClean="0"/>
              <a:t>An appropriate size Inverse FFT produces the time domain samples for transmission</a:t>
            </a:r>
          </a:p>
        </p:txBody>
      </p:sp>
      <p:sp>
        <p:nvSpPr>
          <p:cNvPr id="16389" name="Date Placeholder 4"/>
          <p:cNvSpPr>
            <a:spLocks noGrp="1"/>
          </p:cNvSpPr>
          <p:nvPr>
            <p:ph type="dt" sz="quarter" idx="10"/>
          </p:nvPr>
        </p:nvSpPr>
        <p:spPr/>
        <p:txBody>
          <a:bodyPr/>
          <a:lstStyle/>
          <a:p>
            <a:pPr>
              <a:defRPr/>
            </a:pPr>
            <a:r>
              <a:rPr lang="en-US"/>
              <a:t>May 2009</a:t>
            </a:r>
          </a:p>
        </p:txBody>
      </p:sp>
      <p:sp>
        <p:nvSpPr>
          <p:cNvPr id="16390" name="Slide Number Placeholder 5"/>
          <p:cNvSpPr>
            <a:spLocks noGrp="1"/>
          </p:cNvSpPr>
          <p:nvPr>
            <p:ph type="sldNum" sz="quarter" idx="12"/>
          </p:nvPr>
        </p:nvSpPr>
        <p:spPr/>
        <p:txBody>
          <a:bodyPr/>
          <a:lstStyle/>
          <a:p>
            <a:pPr>
              <a:defRPr/>
            </a:pPr>
            <a:r>
              <a:rPr lang="en-US" dirty="0" smtClean="0"/>
              <a:t>Slide </a:t>
            </a:r>
            <a:fld id="{8C35A755-6044-4529-83FB-7492435FB735}" type="slidenum">
              <a:rPr lang="en-US" dirty="0" smtClean="0"/>
              <a:pPr>
                <a:defRPr/>
              </a:pPr>
              <a:t>10</a:t>
            </a:fld>
            <a:endParaRPr lang="en-US" dirty="0" smtClean="0"/>
          </a:p>
        </p:txBody>
      </p:sp>
      <p:sp>
        <p:nvSpPr>
          <p:cNvPr id="16391" name="Footer Placeholder 6"/>
          <p:cNvSpPr>
            <a:spLocks noGrp="1"/>
          </p:cNvSpPr>
          <p:nvPr>
            <p:ph type="ftr" sz="quarter" idx="11"/>
          </p:nvPr>
        </p:nvSpPr>
        <p:spPr/>
        <p:txBody>
          <a:bodyPr/>
          <a:lstStyle/>
          <a:p>
            <a:pPr>
              <a:defRPr/>
            </a:pPr>
            <a:r>
              <a:rPr lang="en-US"/>
              <a:t>Steve Shearer  (Independent)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Modulation and PAPR</a:t>
            </a:r>
          </a:p>
        </p:txBody>
      </p:sp>
      <p:sp>
        <p:nvSpPr>
          <p:cNvPr id="14339" name="Content Placeholder 2"/>
          <p:cNvSpPr>
            <a:spLocks noGrp="1"/>
          </p:cNvSpPr>
          <p:nvPr>
            <p:ph idx="1"/>
          </p:nvPr>
        </p:nvSpPr>
        <p:spPr>
          <a:xfrm>
            <a:off x="381000" y="1295400"/>
            <a:ext cx="5715000" cy="5029200"/>
          </a:xfrm>
        </p:spPr>
        <p:txBody>
          <a:bodyPr/>
          <a:lstStyle/>
          <a:p>
            <a:r>
              <a:rPr lang="en-US" sz="1800" smtClean="0"/>
              <a:t>Amplitude of an OFDM signal is </a:t>
            </a:r>
            <a:br>
              <a:rPr lang="en-US" sz="1800" smtClean="0"/>
            </a:br>
            <a:r>
              <a:rPr lang="en-US" sz="1800" smtClean="0"/>
              <a:t>approximately Rayleigh distributed</a:t>
            </a:r>
          </a:p>
          <a:p>
            <a:pPr lvl="1"/>
            <a:r>
              <a:rPr lang="en-US" sz="1600" smtClean="0"/>
              <a:t>The signal has peaks, but they </a:t>
            </a:r>
            <a:br>
              <a:rPr lang="en-US" sz="1600" smtClean="0"/>
            </a:br>
            <a:r>
              <a:rPr lang="en-US" sz="1600" smtClean="0"/>
              <a:t>are infrequent</a:t>
            </a:r>
          </a:p>
          <a:p>
            <a:endParaRPr lang="en-US" sz="1800" smtClean="0"/>
          </a:p>
          <a:p>
            <a:r>
              <a:rPr lang="en-US" sz="1800" smtClean="0"/>
              <a:t>Non-linearity leads to high EVM</a:t>
            </a:r>
          </a:p>
          <a:p>
            <a:pPr lvl="1"/>
            <a:r>
              <a:rPr lang="en-US" sz="1600" smtClean="0"/>
              <a:t>Low order Phase Modulation can tolerate </a:t>
            </a:r>
            <a:br>
              <a:rPr lang="en-US" sz="1600" smtClean="0"/>
            </a:br>
            <a:r>
              <a:rPr lang="en-US" sz="1600" smtClean="0"/>
              <a:t>high EVM</a:t>
            </a:r>
          </a:p>
          <a:p>
            <a:pPr lvl="1"/>
            <a:endParaRPr lang="en-US" sz="1600" smtClean="0"/>
          </a:p>
          <a:p>
            <a:endParaRPr lang="en-US" sz="1800" smtClean="0"/>
          </a:p>
          <a:p>
            <a:endParaRPr lang="en-US" sz="1800" smtClean="0"/>
          </a:p>
          <a:p>
            <a:r>
              <a:rPr lang="en-US" sz="1800" smtClean="0"/>
              <a:t>Therefore PA linearity requirements for this proposal are considerably reduced</a:t>
            </a:r>
          </a:p>
          <a:p>
            <a:pPr lvl="1"/>
            <a:r>
              <a:rPr lang="en-US" sz="1600" smtClean="0"/>
              <a:t>See IEEE 802.15-15-09-xxxx-xx-004g for details</a:t>
            </a:r>
          </a:p>
          <a:p>
            <a:endParaRPr lang="en-US" sz="2800" smtClean="0"/>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CBFCE68-25DA-4CAD-B04D-D5BF65617DFF}" type="slidenum">
              <a:rPr lang="en-US" smtClean="0"/>
              <a:pPr>
                <a:defRPr/>
              </a:pPr>
              <a:t>11</a:t>
            </a:fld>
            <a:endParaRPr lang="en-US"/>
          </a:p>
        </p:txBody>
      </p:sp>
      <p:pic>
        <p:nvPicPr>
          <p:cNvPr id="14343" name="Picture 2"/>
          <p:cNvPicPr>
            <a:picLocks noChangeAspect="1" noChangeArrowheads="1"/>
          </p:cNvPicPr>
          <p:nvPr/>
        </p:nvPicPr>
        <p:blipFill>
          <a:blip r:embed="rId2"/>
          <a:srcRect/>
          <a:stretch>
            <a:fillRect/>
          </a:stretch>
        </p:blipFill>
        <p:spPr bwMode="auto">
          <a:xfrm>
            <a:off x="5181600" y="1066800"/>
            <a:ext cx="4176713" cy="2832100"/>
          </a:xfrm>
          <a:prstGeom prst="rect">
            <a:avLst/>
          </a:prstGeom>
          <a:noFill/>
          <a:ln w="9525">
            <a:noFill/>
            <a:miter lim="800000"/>
            <a:headEnd/>
            <a:tailEnd/>
          </a:ln>
        </p:spPr>
      </p:pic>
      <p:pic>
        <p:nvPicPr>
          <p:cNvPr id="14344" name="Picture 3"/>
          <p:cNvPicPr>
            <a:picLocks noChangeAspect="1" noChangeArrowheads="1"/>
          </p:cNvPicPr>
          <p:nvPr/>
        </p:nvPicPr>
        <p:blipFill>
          <a:blip r:embed="rId3"/>
          <a:srcRect/>
          <a:stretch>
            <a:fillRect/>
          </a:stretch>
        </p:blipFill>
        <p:spPr bwMode="auto">
          <a:xfrm>
            <a:off x="5562600" y="3810000"/>
            <a:ext cx="3581400" cy="277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Compatibility</a:t>
            </a:r>
          </a:p>
        </p:txBody>
      </p:sp>
      <p:sp>
        <p:nvSpPr>
          <p:cNvPr id="15363" name="Content Placeholder 2"/>
          <p:cNvSpPr>
            <a:spLocks noGrp="1"/>
          </p:cNvSpPr>
          <p:nvPr>
            <p:ph idx="1"/>
          </p:nvPr>
        </p:nvSpPr>
        <p:spPr/>
        <p:txBody>
          <a:bodyPr/>
          <a:lstStyle/>
          <a:p>
            <a:pPr eaLnBrk="1" hangingPunct="1"/>
            <a:r>
              <a:rPr lang="en-US" sz="1800" smtClean="0"/>
              <a:t>The basic concept of this PHY is directly compatible with the current 802.15.4e work</a:t>
            </a:r>
          </a:p>
          <a:p>
            <a:pPr lvl="1" eaLnBrk="1" hangingPunct="1"/>
            <a:r>
              <a:rPr lang="en-US" sz="1600" smtClean="0"/>
              <a:t>It does not impose any further requirements on the MAC</a:t>
            </a:r>
          </a:p>
          <a:p>
            <a:pPr lvl="1" eaLnBrk="1" hangingPunct="1"/>
            <a:r>
              <a:rPr lang="en-US" sz="1600" smtClean="0"/>
              <a:t>Allows the entire upper s/w stack to be re-used </a:t>
            </a:r>
          </a:p>
          <a:p>
            <a:pPr eaLnBrk="1" hangingPunct="1"/>
            <a:endParaRPr lang="en-US" sz="1800" smtClean="0"/>
          </a:p>
          <a:p>
            <a:pPr eaLnBrk="1" hangingPunct="1"/>
            <a:r>
              <a:rPr lang="en-US" sz="1800" smtClean="0"/>
              <a:t>All modes can use packet-by-packet frequency hopping</a:t>
            </a:r>
          </a:p>
          <a:p>
            <a:pPr lvl="1" eaLnBrk="1" hangingPunct="1"/>
            <a:r>
              <a:rPr lang="en-US" sz="1600" smtClean="0"/>
              <a:t>Although this is probably only necessary for narrowband modes</a:t>
            </a:r>
          </a:p>
          <a:p>
            <a:pPr lvl="1" eaLnBrk="1" hangingPunct="1"/>
            <a:r>
              <a:rPr lang="en-US" sz="1600" smtClean="0"/>
              <a:t>Wider band modes allow Battery efficient non-hopped operation in many popular bands  (e.g. 900MHz)</a:t>
            </a:r>
          </a:p>
          <a:p>
            <a:pPr eaLnBrk="1" hangingPunct="1"/>
            <a:endParaRPr lang="en-US" sz="1800" smtClean="0"/>
          </a:p>
          <a:p>
            <a:pPr eaLnBrk="1" hangingPunct="1"/>
            <a:r>
              <a:rPr lang="en-US" sz="1800" smtClean="0"/>
              <a:t>The time domain waveform leaving the antenna is different in nature to that of FSK or DSSS systems, but this is invisible to the upper layers </a:t>
            </a:r>
          </a:p>
        </p:txBody>
      </p:sp>
      <p:sp>
        <p:nvSpPr>
          <p:cNvPr id="25604" name="Date Placeholder 3"/>
          <p:cNvSpPr>
            <a:spLocks noGrp="1"/>
          </p:cNvSpPr>
          <p:nvPr>
            <p:ph type="dt" sz="quarter" idx="10"/>
          </p:nvPr>
        </p:nvSpPr>
        <p:spPr/>
        <p:txBody>
          <a:bodyPr/>
          <a:lstStyle/>
          <a:p>
            <a:pPr>
              <a:defRPr/>
            </a:pPr>
            <a:r>
              <a:rPr lang="en-US"/>
              <a:t>May 2009</a:t>
            </a:r>
          </a:p>
        </p:txBody>
      </p:sp>
      <p:sp>
        <p:nvSpPr>
          <p:cNvPr id="25605" name="Footer Placeholder 4"/>
          <p:cNvSpPr>
            <a:spLocks noGrp="1"/>
          </p:cNvSpPr>
          <p:nvPr>
            <p:ph type="ftr" sz="quarter" idx="11"/>
          </p:nvPr>
        </p:nvSpPr>
        <p:spPr/>
        <p:txBody>
          <a:bodyPr/>
          <a:lstStyle/>
          <a:p>
            <a:pPr>
              <a:defRPr/>
            </a:pPr>
            <a:r>
              <a:rPr lang="en-US"/>
              <a:t>Steve Shearer  (Independent)</a:t>
            </a:r>
          </a:p>
        </p:txBody>
      </p:sp>
      <p:sp>
        <p:nvSpPr>
          <p:cNvPr id="25606" name="Slide Number Placeholder 5"/>
          <p:cNvSpPr>
            <a:spLocks noGrp="1"/>
          </p:cNvSpPr>
          <p:nvPr>
            <p:ph type="sldNum" sz="quarter" idx="12"/>
          </p:nvPr>
        </p:nvSpPr>
        <p:spPr/>
        <p:txBody>
          <a:bodyPr/>
          <a:lstStyle/>
          <a:p>
            <a:pPr>
              <a:defRPr/>
            </a:pPr>
            <a:r>
              <a:rPr lang="en-US" dirty="0" smtClean="0"/>
              <a:t>Slide </a:t>
            </a:r>
            <a:fld id="{2E82A132-8A2F-489B-92B6-2DF580C4AC22}" type="slidenum">
              <a:rPr lang="en-US" dirty="0" smtClean="0"/>
              <a:pPr>
                <a:defRPr/>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09600"/>
            <a:ext cx="7772400" cy="990600"/>
          </a:xfrm>
        </p:spPr>
        <p:txBody>
          <a:bodyPr/>
          <a:lstStyle/>
          <a:p>
            <a:r>
              <a:rPr lang="en-US" dirty="0" smtClean="0"/>
              <a:t>OFDM enables simple Soft decision generation</a:t>
            </a:r>
          </a:p>
        </p:txBody>
      </p:sp>
      <p:sp>
        <p:nvSpPr>
          <p:cNvPr id="16387" name="Content Placeholder 2"/>
          <p:cNvSpPr>
            <a:spLocks noGrp="1"/>
          </p:cNvSpPr>
          <p:nvPr>
            <p:ph idx="1"/>
          </p:nvPr>
        </p:nvSpPr>
        <p:spPr>
          <a:xfrm>
            <a:off x="609600" y="1828800"/>
            <a:ext cx="7315200" cy="4724400"/>
          </a:xfrm>
        </p:spPr>
        <p:txBody>
          <a:bodyPr/>
          <a:lstStyle/>
          <a:p>
            <a:r>
              <a:rPr lang="en-US" sz="1800" smtClean="0"/>
              <a:t>The demodulator for each tone outputs the bits as ‘confidence levels’ based on an estimate of the channel quality</a:t>
            </a:r>
          </a:p>
          <a:p>
            <a:pPr lvl="1"/>
            <a:r>
              <a:rPr lang="en-US" sz="1600" smtClean="0"/>
              <a:t>Bits demodulated during a fade will have small +/- confidence levels</a:t>
            </a:r>
          </a:p>
          <a:p>
            <a:pPr lvl="1"/>
            <a:r>
              <a:rPr lang="en-US" sz="1600" smtClean="0"/>
              <a:t>Bits demodulated in a peak will have larger +/- confidence levels</a:t>
            </a:r>
          </a:p>
          <a:p>
            <a:endParaRPr lang="en-US" sz="1800" smtClean="0"/>
          </a:p>
          <a:p>
            <a:r>
              <a:rPr lang="en-US" sz="1800" smtClean="0"/>
              <a:t>Provides additional information about where errors may lie</a:t>
            </a:r>
          </a:p>
          <a:p>
            <a:pPr lvl="1"/>
            <a:r>
              <a:rPr lang="en-US" sz="1600" smtClean="0"/>
              <a:t>Decoder can concentrate its error correction capabilities on the bits that are most likely in error</a:t>
            </a:r>
          </a:p>
          <a:p>
            <a:pPr lvl="1"/>
            <a:endParaRPr lang="en-US" sz="1400" smtClean="0"/>
          </a:p>
          <a:p>
            <a:endParaRPr lang="en-US" sz="1800" smtClean="0"/>
          </a:p>
          <a:p>
            <a:endParaRPr lang="en-US" sz="1800" smtClean="0"/>
          </a:p>
          <a:p>
            <a:endParaRPr lang="en-US" sz="1800" smtClean="0"/>
          </a:p>
          <a:p>
            <a:pPr>
              <a:buFontTx/>
              <a:buNone/>
            </a:pPr>
            <a:endParaRPr lang="en-US" sz="1800" smtClean="0"/>
          </a:p>
          <a:p>
            <a:r>
              <a:rPr lang="en-US" sz="1800" smtClean="0"/>
              <a:t>Allows Maximal Ratio Combining for Frequency Spreading and Time Spreading modes</a:t>
            </a:r>
          </a:p>
          <a:p>
            <a:endParaRPr lang="en-US" smtClean="0"/>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033F129-D80F-4E90-9E55-03BED05B5DC4}" type="slidenum">
              <a:rPr lang="en-US" smtClean="0"/>
              <a:pPr>
                <a:defRPr/>
              </a:pPr>
              <a:t>13</a:t>
            </a:fld>
            <a:endParaRPr lang="en-US"/>
          </a:p>
        </p:txBody>
      </p:sp>
      <p:pic>
        <p:nvPicPr>
          <p:cNvPr id="16391" name="Picture 4"/>
          <p:cNvPicPr>
            <a:picLocks noChangeAspect="1" noChangeArrowheads="1"/>
          </p:cNvPicPr>
          <p:nvPr/>
        </p:nvPicPr>
        <p:blipFill>
          <a:blip r:embed="rId2"/>
          <a:srcRect/>
          <a:stretch>
            <a:fillRect/>
          </a:stretch>
        </p:blipFill>
        <p:spPr bwMode="auto">
          <a:xfrm>
            <a:off x="228600" y="3886200"/>
            <a:ext cx="8048625" cy="633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Frequency Spreading</a:t>
            </a:r>
          </a:p>
        </p:txBody>
      </p:sp>
      <p:sp>
        <p:nvSpPr>
          <p:cNvPr id="17411" name="Content Placeholder 2"/>
          <p:cNvSpPr>
            <a:spLocks noGrp="1"/>
          </p:cNvSpPr>
          <p:nvPr>
            <p:ph idx="1"/>
          </p:nvPr>
        </p:nvSpPr>
        <p:spPr>
          <a:xfrm>
            <a:off x="457200" y="1295400"/>
            <a:ext cx="8077200" cy="5105400"/>
          </a:xfrm>
        </p:spPr>
        <p:txBody>
          <a:bodyPr/>
          <a:lstStyle/>
          <a:p>
            <a:pPr eaLnBrk="1" hangingPunct="1"/>
            <a:r>
              <a:rPr lang="en-US" sz="1800" smtClean="0"/>
              <a:t>Frequency spreading is a method of replicating  PSK symbols on different carriers</a:t>
            </a:r>
            <a:endParaRPr lang="en-US" sz="800" smtClean="0"/>
          </a:p>
          <a:p>
            <a:pPr eaLnBrk="1" hangingPunct="1"/>
            <a:endParaRPr lang="en-US" sz="1800" smtClean="0"/>
          </a:p>
          <a:p>
            <a:pPr eaLnBrk="1" hangingPunct="1"/>
            <a:r>
              <a:rPr lang="en-US" sz="1800" smtClean="0"/>
              <a:t>The diagram indicates how the left half of the spectrum is replicated using conjugated versions of the PSK symbols</a:t>
            </a:r>
            <a:endParaRPr lang="en-US" sz="24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r>
              <a:rPr lang="en-US" sz="1800" smtClean="0"/>
              <a:t>Protects against frequency selective fading by providing </a:t>
            </a:r>
            <a:r>
              <a:rPr lang="en-US" sz="1800" b="1" smtClean="0"/>
              <a:t>Frequency Diversity</a:t>
            </a:r>
          </a:p>
          <a:p>
            <a:pPr lvl="1" eaLnBrk="1" hangingPunct="1"/>
            <a:r>
              <a:rPr lang="en-US" sz="1600" smtClean="0"/>
              <a:t>Enhances SNR performance</a:t>
            </a:r>
            <a:endParaRPr lang="en-US" sz="1400" smtClean="0">
              <a:solidFill>
                <a:srgbClr val="FF0000"/>
              </a:solidFill>
            </a:endParaRPr>
          </a:p>
          <a:p>
            <a:pPr eaLnBrk="1" hangingPunct="1"/>
            <a:endParaRPr lang="en-US" sz="1100" smtClean="0"/>
          </a:p>
        </p:txBody>
      </p:sp>
      <p:sp>
        <p:nvSpPr>
          <p:cNvPr id="21509" name="Date Placeholder 4"/>
          <p:cNvSpPr>
            <a:spLocks noGrp="1"/>
          </p:cNvSpPr>
          <p:nvPr>
            <p:ph type="dt" sz="quarter" idx="10"/>
          </p:nvPr>
        </p:nvSpPr>
        <p:spPr/>
        <p:txBody>
          <a:bodyPr/>
          <a:lstStyle/>
          <a:p>
            <a:pPr>
              <a:defRPr/>
            </a:pPr>
            <a:r>
              <a:rPr lang="en-US"/>
              <a:t>May 2009</a:t>
            </a:r>
          </a:p>
        </p:txBody>
      </p:sp>
      <p:sp>
        <p:nvSpPr>
          <p:cNvPr id="21510" name="Slide Number Placeholder 5"/>
          <p:cNvSpPr>
            <a:spLocks noGrp="1"/>
          </p:cNvSpPr>
          <p:nvPr>
            <p:ph type="sldNum" sz="quarter" idx="12"/>
          </p:nvPr>
        </p:nvSpPr>
        <p:spPr/>
        <p:txBody>
          <a:bodyPr/>
          <a:lstStyle/>
          <a:p>
            <a:pPr>
              <a:defRPr/>
            </a:pPr>
            <a:r>
              <a:rPr lang="en-US" dirty="0" smtClean="0"/>
              <a:t>Slide </a:t>
            </a:r>
            <a:fld id="{AFE94428-F564-40D7-AAE2-923A8F881C31}" type="slidenum">
              <a:rPr lang="en-US" dirty="0" smtClean="0"/>
              <a:pPr>
                <a:defRPr/>
              </a:pPr>
              <a:t>14</a:t>
            </a:fld>
            <a:endParaRPr lang="en-US" dirty="0" smtClean="0"/>
          </a:p>
        </p:txBody>
      </p:sp>
      <p:sp>
        <p:nvSpPr>
          <p:cNvPr id="21511" name="Footer Placeholder 6"/>
          <p:cNvSpPr>
            <a:spLocks noGrp="1"/>
          </p:cNvSpPr>
          <p:nvPr>
            <p:ph type="ftr" sz="quarter" idx="11"/>
          </p:nvPr>
        </p:nvSpPr>
        <p:spPr/>
        <p:txBody>
          <a:bodyPr/>
          <a:lstStyle/>
          <a:p>
            <a:pPr>
              <a:defRPr/>
            </a:pPr>
            <a:r>
              <a:rPr lang="en-US"/>
              <a:t>Steve Shearer  (Independent)</a:t>
            </a:r>
          </a:p>
        </p:txBody>
      </p:sp>
      <p:pic>
        <p:nvPicPr>
          <p:cNvPr id="17415" name="Picture 3"/>
          <p:cNvPicPr>
            <a:picLocks noChangeAspect="1" noChangeArrowheads="1"/>
          </p:cNvPicPr>
          <p:nvPr/>
        </p:nvPicPr>
        <p:blipFill>
          <a:blip r:embed="rId3"/>
          <a:srcRect/>
          <a:stretch>
            <a:fillRect/>
          </a:stretch>
        </p:blipFill>
        <p:spPr bwMode="auto">
          <a:xfrm>
            <a:off x="1447800" y="2971800"/>
            <a:ext cx="5953125"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Frequency De-spreading</a:t>
            </a:r>
          </a:p>
        </p:txBody>
      </p:sp>
      <p:sp>
        <p:nvSpPr>
          <p:cNvPr id="18435" name="Content Placeholder 2"/>
          <p:cNvSpPr>
            <a:spLocks noGrp="1"/>
          </p:cNvSpPr>
          <p:nvPr>
            <p:ph idx="1"/>
          </p:nvPr>
        </p:nvSpPr>
        <p:spPr>
          <a:xfrm>
            <a:off x="457200" y="1371600"/>
            <a:ext cx="6172200" cy="1600200"/>
          </a:xfrm>
        </p:spPr>
        <p:txBody>
          <a:bodyPr/>
          <a:lstStyle/>
          <a:p>
            <a:pPr eaLnBrk="1" hangingPunct="1"/>
            <a:r>
              <a:rPr lang="en-US" sz="2000" smtClean="0"/>
              <a:t>PSK symbols can be optimally recombined at the receiver with little computational overhead</a:t>
            </a:r>
          </a:p>
          <a:p>
            <a:pPr eaLnBrk="1" hangingPunct="1"/>
            <a:endParaRPr lang="en-US" sz="2000" smtClean="0"/>
          </a:p>
          <a:p>
            <a:pPr eaLnBrk="1" hangingPunct="1"/>
            <a:endParaRPr lang="en-US" sz="2000" smtClean="0"/>
          </a:p>
          <a:p>
            <a:pPr eaLnBrk="1" hangingPunct="1"/>
            <a:endParaRPr lang="en-US" sz="2000" smtClean="0"/>
          </a:p>
          <a:p>
            <a:pPr eaLnBrk="1" hangingPunct="1"/>
            <a:endParaRPr lang="en-US" sz="2000" smtClean="0"/>
          </a:p>
          <a:p>
            <a:pPr eaLnBrk="1" hangingPunct="1"/>
            <a:endParaRPr lang="en-US" sz="2000" smtClean="0"/>
          </a:p>
          <a:p>
            <a:pPr eaLnBrk="1" hangingPunct="1"/>
            <a:r>
              <a:rPr lang="en-US" sz="2000" smtClean="0"/>
              <a:t>Diagram illustrates how </a:t>
            </a:r>
            <a:br>
              <a:rPr lang="en-US" sz="2000" smtClean="0"/>
            </a:br>
            <a:r>
              <a:rPr lang="en-US" sz="2000" smtClean="0"/>
              <a:t>this combining improves </a:t>
            </a:r>
            <a:br>
              <a:rPr lang="en-US" sz="2000" smtClean="0"/>
            </a:br>
            <a:r>
              <a:rPr lang="en-US" sz="2000" smtClean="0"/>
              <a:t>the quality of the data </a:t>
            </a:r>
          </a:p>
          <a:p>
            <a:endParaRPr lang="en-US" smtClean="0"/>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CDF00D60-0A85-4411-91C8-CD6D2F6A9CED}" type="slidenum">
              <a:rPr lang="en-US" smtClean="0"/>
              <a:pPr>
                <a:defRPr/>
              </a:pPr>
              <a:t>15</a:t>
            </a:fld>
            <a:endParaRPr lang="en-US"/>
          </a:p>
        </p:txBody>
      </p:sp>
      <p:pic>
        <p:nvPicPr>
          <p:cNvPr id="18439" name="Picture 3"/>
          <p:cNvPicPr>
            <a:picLocks noChangeAspect="1" noChangeArrowheads="1"/>
          </p:cNvPicPr>
          <p:nvPr/>
        </p:nvPicPr>
        <p:blipFill>
          <a:blip r:embed="rId2"/>
          <a:srcRect/>
          <a:stretch>
            <a:fillRect/>
          </a:stretch>
        </p:blipFill>
        <p:spPr bwMode="auto">
          <a:xfrm>
            <a:off x="3346450" y="2438400"/>
            <a:ext cx="5935663" cy="467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Time Spreading</a:t>
            </a:r>
          </a:p>
        </p:txBody>
      </p:sp>
      <p:sp>
        <p:nvSpPr>
          <p:cNvPr id="19459" name="Content Placeholder 2"/>
          <p:cNvSpPr>
            <a:spLocks noGrp="1"/>
          </p:cNvSpPr>
          <p:nvPr>
            <p:ph idx="1"/>
          </p:nvPr>
        </p:nvSpPr>
        <p:spPr>
          <a:xfrm>
            <a:off x="685800" y="1371600"/>
            <a:ext cx="7848600" cy="1752600"/>
          </a:xfrm>
        </p:spPr>
        <p:txBody>
          <a:bodyPr/>
          <a:lstStyle/>
          <a:p>
            <a:pPr eaLnBrk="1" hangingPunct="1"/>
            <a:r>
              <a:rPr lang="en-US" sz="2000" smtClean="0"/>
              <a:t>Time spreading is a method of replicating  PSK symbols at different times</a:t>
            </a:r>
          </a:p>
          <a:p>
            <a:pPr lvl="1" eaLnBrk="1" hangingPunct="1">
              <a:buFontTx/>
              <a:buNone/>
            </a:pPr>
            <a:endParaRPr lang="en-US" sz="900" smtClean="0"/>
          </a:p>
          <a:p>
            <a:pPr eaLnBrk="1" hangingPunct="1"/>
            <a:r>
              <a:rPr lang="en-US" sz="2000" smtClean="0"/>
              <a:t>The diagram indicates how symbols are repeated</a:t>
            </a:r>
            <a:endParaRPr lang="en-US" sz="2800" smtClean="0"/>
          </a:p>
          <a:p>
            <a:pPr eaLnBrk="1" hangingPunct="1"/>
            <a:endParaRPr lang="en-US" sz="2000" smtClean="0"/>
          </a:p>
          <a:p>
            <a:pPr eaLnBrk="1" hangingPunct="1"/>
            <a:endParaRPr lang="en-US" sz="2000" smtClean="0"/>
          </a:p>
          <a:p>
            <a:pPr eaLnBrk="1" hangingPunct="1"/>
            <a:endParaRPr lang="en-US" sz="2000" smtClean="0"/>
          </a:p>
          <a:p>
            <a:pPr eaLnBrk="1" hangingPunct="1"/>
            <a:endParaRPr lang="en-US" sz="2000" smtClean="0"/>
          </a:p>
          <a:p>
            <a:pPr eaLnBrk="1" hangingPunct="1"/>
            <a:r>
              <a:rPr lang="en-US" sz="2000" smtClean="0"/>
              <a:t>Protects against Rayleigh fading by providing </a:t>
            </a:r>
            <a:r>
              <a:rPr lang="en-US" sz="2000" b="1" smtClean="0"/>
              <a:t>Time Diversity</a:t>
            </a:r>
          </a:p>
          <a:p>
            <a:pPr lvl="1" eaLnBrk="1" hangingPunct="1"/>
            <a:r>
              <a:rPr lang="en-US" sz="1800" smtClean="0"/>
              <a:t>Enhances SNR performance</a:t>
            </a:r>
          </a:p>
          <a:p>
            <a:endParaRPr lang="en-US" sz="2000" smtClean="0"/>
          </a:p>
          <a:p>
            <a:r>
              <a:rPr lang="en-US" sz="2000" smtClean="0"/>
              <a:t>Frequency Spreading and Time Spreading can be used together for additional robustness</a:t>
            </a:r>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8B98723-A5F9-42E4-A59D-13DDF9878EA1}" type="slidenum">
              <a:rPr lang="en-US" smtClean="0"/>
              <a:pPr>
                <a:defRPr/>
              </a:pPr>
              <a:t>16</a:t>
            </a:fld>
            <a:endParaRPr lang="en-US"/>
          </a:p>
        </p:txBody>
      </p:sp>
      <p:pic>
        <p:nvPicPr>
          <p:cNvPr id="19463" name="Picture 4"/>
          <p:cNvPicPr>
            <a:picLocks noChangeAspect="1" noChangeArrowheads="1"/>
          </p:cNvPicPr>
          <p:nvPr/>
        </p:nvPicPr>
        <p:blipFill>
          <a:blip r:embed="rId2"/>
          <a:srcRect/>
          <a:stretch>
            <a:fillRect/>
          </a:stretch>
        </p:blipFill>
        <p:spPr bwMode="auto">
          <a:xfrm>
            <a:off x="2381250" y="2957513"/>
            <a:ext cx="438150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Convolutional Code</a:t>
            </a:r>
          </a:p>
        </p:txBody>
      </p:sp>
      <p:sp>
        <p:nvSpPr>
          <p:cNvPr id="20483" name="Content Placeholder 2"/>
          <p:cNvSpPr>
            <a:spLocks noGrp="1"/>
          </p:cNvSpPr>
          <p:nvPr>
            <p:ph idx="1"/>
          </p:nvPr>
        </p:nvSpPr>
        <p:spPr/>
        <p:txBody>
          <a:bodyPr/>
          <a:lstStyle/>
          <a:p>
            <a:r>
              <a:rPr lang="en-US" sz="2000" smtClean="0"/>
              <a:t>Convolutional Codes are well know for their ability to effectively use soft decisions to correct errors</a:t>
            </a:r>
          </a:p>
          <a:p>
            <a:pPr lvl="1"/>
            <a:r>
              <a:rPr lang="en-US" sz="1800" smtClean="0"/>
              <a:t>Coding gain is normally quoted as Eb/N0 </a:t>
            </a:r>
          </a:p>
          <a:p>
            <a:pPr lvl="1"/>
            <a:r>
              <a:rPr lang="en-US" sz="1800" smtClean="0"/>
              <a:t>SNR improvement at a </a:t>
            </a:r>
            <a:r>
              <a:rPr lang="en-US" sz="1800" b="1" smtClean="0"/>
              <a:t>normalized</a:t>
            </a:r>
            <a:r>
              <a:rPr lang="en-US" sz="1800" smtClean="0"/>
              <a:t> net information rate</a:t>
            </a:r>
          </a:p>
          <a:p>
            <a:pPr lvl="1"/>
            <a:r>
              <a:rPr lang="en-US" sz="1800" smtClean="0"/>
              <a:t>And with modern hardware, they are easy to implement</a:t>
            </a:r>
          </a:p>
          <a:p>
            <a:pPr>
              <a:buFontTx/>
              <a:buNone/>
            </a:pPr>
            <a:endParaRPr lang="en-US" sz="2000" smtClean="0"/>
          </a:p>
          <a:p>
            <a:r>
              <a:rPr lang="en-US" sz="2000" smtClean="0"/>
              <a:t>This proposal uses a constraint length 7, ½ rate code</a:t>
            </a:r>
          </a:p>
          <a:p>
            <a:pPr lvl="1"/>
            <a:r>
              <a:rPr lang="en-US" sz="1800" smtClean="0"/>
              <a:t>Well known generator polynomials  G</a:t>
            </a:r>
            <a:r>
              <a:rPr lang="en-US" sz="1800" baseline="-25000" smtClean="0"/>
              <a:t>1,2</a:t>
            </a:r>
            <a:r>
              <a:rPr lang="en-US" sz="1800" smtClean="0"/>
              <a:t> = [133, 171], </a:t>
            </a:r>
          </a:p>
          <a:p>
            <a:pPr lvl="1"/>
            <a:endParaRPr lang="en-US" sz="1800" smtClean="0"/>
          </a:p>
          <a:p>
            <a:r>
              <a:rPr lang="en-US" sz="2000" smtClean="0"/>
              <a:t>Offers a coding gain of 6 dB for the same information rate</a:t>
            </a:r>
          </a:p>
          <a:p>
            <a:endParaRPr lang="en-US" sz="2400" smtClean="0"/>
          </a:p>
          <a:p>
            <a:pPr lvl="1"/>
            <a:endParaRPr lang="en-US" sz="2000" smtClean="0"/>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CFF94958-910E-4A05-ADA2-4CD0D5EE2CE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p:cNvPicPr>
            <a:picLocks noChangeAspect="1" noChangeArrowheads="1"/>
          </p:cNvPicPr>
          <p:nvPr/>
        </p:nvPicPr>
        <p:blipFill>
          <a:blip r:embed="rId3"/>
          <a:srcRect/>
          <a:stretch>
            <a:fillRect/>
          </a:stretch>
        </p:blipFill>
        <p:spPr bwMode="auto">
          <a:xfrm>
            <a:off x="381000" y="3886200"/>
            <a:ext cx="4600575" cy="2543175"/>
          </a:xfrm>
          <a:prstGeom prst="rect">
            <a:avLst/>
          </a:prstGeom>
          <a:noFill/>
          <a:ln w="9525">
            <a:noFill/>
            <a:miter lim="800000"/>
            <a:headEnd/>
            <a:tailEnd/>
          </a:ln>
        </p:spPr>
      </p:pic>
      <p:sp>
        <p:nvSpPr>
          <p:cNvPr id="21507" name="Title 1"/>
          <p:cNvSpPr>
            <a:spLocks noGrp="1"/>
          </p:cNvSpPr>
          <p:nvPr>
            <p:ph type="title"/>
          </p:nvPr>
        </p:nvSpPr>
        <p:spPr/>
        <p:txBody>
          <a:bodyPr/>
          <a:lstStyle/>
          <a:p>
            <a:pPr eaLnBrk="1" hangingPunct="1"/>
            <a:r>
              <a:rPr lang="en-US" dirty="0" smtClean="0"/>
              <a:t>Puncturing for Flexible data rates</a:t>
            </a:r>
          </a:p>
        </p:txBody>
      </p:sp>
      <p:sp>
        <p:nvSpPr>
          <p:cNvPr id="3" name="Content Placeholder 2"/>
          <p:cNvSpPr>
            <a:spLocks noGrp="1"/>
          </p:cNvSpPr>
          <p:nvPr>
            <p:ph idx="1"/>
          </p:nvPr>
        </p:nvSpPr>
        <p:spPr>
          <a:xfrm>
            <a:off x="457200" y="1524000"/>
            <a:ext cx="8229600" cy="2590800"/>
          </a:xfrm>
        </p:spPr>
        <p:txBody>
          <a:bodyPr>
            <a:normAutofit fontScale="55000" lnSpcReduction="20000"/>
          </a:bodyPr>
          <a:lstStyle/>
          <a:p>
            <a:pPr eaLnBrk="1" hangingPunct="1">
              <a:defRPr/>
            </a:pPr>
            <a:r>
              <a:rPr lang="en-US" dirty="0" smtClean="0"/>
              <a:t>Puncturing is a process of removing redundancy to increase the coding rate</a:t>
            </a:r>
          </a:p>
          <a:p>
            <a:pPr lvl="1" eaLnBrk="1" hangingPunct="1">
              <a:defRPr/>
            </a:pPr>
            <a:r>
              <a:rPr lang="en-US" dirty="0" smtClean="0"/>
              <a:t>Bits are removed before transmission</a:t>
            </a:r>
          </a:p>
          <a:p>
            <a:pPr lvl="1" eaLnBrk="1" hangingPunct="1">
              <a:defRPr/>
            </a:pPr>
            <a:r>
              <a:rPr lang="en-US" dirty="0" smtClean="0"/>
              <a:t>And replaced with dummy bits on reception</a:t>
            </a:r>
          </a:p>
          <a:p>
            <a:pPr lvl="1" eaLnBrk="1" hangingPunct="1">
              <a:defRPr/>
            </a:pPr>
            <a:endParaRPr lang="en-US" sz="1100" dirty="0" smtClean="0"/>
          </a:p>
          <a:p>
            <a:pPr eaLnBrk="1" hangingPunct="1">
              <a:defRPr/>
            </a:pPr>
            <a:r>
              <a:rPr lang="en-US" dirty="0" smtClean="0"/>
              <a:t>This is a well researched area </a:t>
            </a:r>
            <a:r>
              <a:rPr lang="en-US" sz="2500" dirty="0" smtClean="0"/>
              <a:t>(</a:t>
            </a:r>
            <a:r>
              <a:rPr lang="en-US" sz="2500" dirty="0" err="1" smtClean="0"/>
              <a:t>Hagenauer</a:t>
            </a:r>
            <a:r>
              <a:rPr lang="en-US" sz="2500" dirty="0" smtClean="0"/>
              <a:t> et al.)</a:t>
            </a:r>
            <a:endParaRPr lang="en-US" dirty="0" smtClean="0"/>
          </a:p>
          <a:p>
            <a:pPr lvl="1" eaLnBrk="1" hangingPunct="1">
              <a:defRPr/>
            </a:pPr>
            <a:r>
              <a:rPr lang="en-US" dirty="0" smtClean="0"/>
              <a:t>Used in many systems</a:t>
            </a:r>
          </a:p>
          <a:p>
            <a:pPr lvl="1" eaLnBrk="1" hangingPunct="1">
              <a:defRPr/>
            </a:pPr>
            <a:endParaRPr lang="en-US" sz="1100" dirty="0" smtClean="0"/>
          </a:p>
          <a:p>
            <a:pPr eaLnBrk="1" hangingPunct="1">
              <a:defRPr/>
            </a:pPr>
            <a:r>
              <a:rPr lang="en-US" dirty="0" smtClean="0"/>
              <a:t>Easy to implement using array indexing </a:t>
            </a:r>
            <a:br>
              <a:rPr lang="en-US" dirty="0" smtClean="0"/>
            </a:br>
            <a:r>
              <a:rPr lang="en-US" dirty="0" smtClean="0"/>
              <a:t>operations</a:t>
            </a:r>
          </a:p>
          <a:p>
            <a:pPr eaLnBrk="1" hangingPunct="1">
              <a:defRPr/>
            </a:pPr>
            <a:endParaRPr lang="en-US" sz="1100" dirty="0" smtClean="0"/>
          </a:p>
          <a:p>
            <a:pPr eaLnBrk="1" hangingPunct="1">
              <a:defRPr/>
            </a:pPr>
            <a:r>
              <a:rPr lang="en-US" dirty="0" smtClean="0"/>
              <a:t>Provides very flexible data rates with no </a:t>
            </a:r>
            <a:br>
              <a:rPr lang="en-US" dirty="0" smtClean="0"/>
            </a:br>
            <a:r>
              <a:rPr lang="en-US" dirty="0" smtClean="0"/>
              <a:t>computational overhead</a:t>
            </a:r>
            <a:endParaRPr lang="en-US" dirty="0">
              <a:solidFill>
                <a:srgbClr val="FF0000"/>
              </a:solidFill>
            </a:endParaRPr>
          </a:p>
        </p:txBody>
      </p:sp>
      <p:pic>
        <p:nvPicPr>
          <p:cNvPr id="21509" name="Picture 3"/>
          <p:cNvPicPr>
            <a:picLocks noChangeAspect="1" noChangeArrowheads="1"/>
          </p:cNvPicPr>
          <p:nvPr/>
        </p:nvPicPr>
        <p:blipFill>
          <a:blip r:embed="rId4"/>
          <a:srcRect/>
          <a:stretch>
            <a:fillRect/>
          </a:stretch>
        </p:blipFill>
        <p:spPr bwMode="auto">
          <a:xfrm>
            <a:off x="5791200" y="3429000"/>
            <a:ext cx="2962275" cy="2714625"/>
          </a:xfrm>
          <a:prstGeom prst="rect">
            <a:avLst/>
          </a:prstGeom>
          <a:noFill/>
          <a:ln w="9525">
            <a:noFill/>
            <a:miter lim="800000"/>
            <a:headEnd/>
            <a:tailEnd/>
          </a:ln>
        </p:spPr>
      </p:pic>
      <p:sp>
        <p:nvSpPr>
          <p:cNvPr id="20486" name="Date Placeholder 5"/>
          <p:cNvSpPr>
            <a:spLocks noGrp="1"/>
          </p:cNvSpPr>
          <p:nvPr>
            <p:ph type="dt" sz="quarter" idx="10"/>
          </p:nvPr>
        </p:nvSpPr>
        <p:spPr/>
        <p:txBody>
          <a:bodyPr/>
          <a:lstStyle/>
          <a:p>
            <a:pPr>
              <a:defRPr/>
            </a:pPr>
            <a:r>
              <a:rPr lang="en-US"/>
              <a:t>May 2009</a:t>
            </a:r>
          </a:p>
        </p:txBody>
      </p:sp>
      <p:sp>
        <p:nvSpPr>
          <p:cNvPr id="20487" name="Slide Number Placeholder 6"/>
          <p:cNvSpPr>
            <a:spLocks noGrp="1"/>
          </p:cNvSpPr>
          <p:nvPr>
            <p:ph type="sldNum" sz="quarter" idx="12"/>
          </p:nvPr>
        </p:nvSpPr>
        <p:spPr/>
        <p:txBody>
          <a:bodyPr/>
          <a:lstStyle/>
          <a:p>
            <a:pPr>
              <a:defRPr/>
            </a:pPr>
            <a:r>
              <a:rPr lang="en-US" dirty="0" smtClean="0"/>
              <a:t>Slide </a:t>
            </a:r>
            <a:fld id="{67ED1F74-1386-461E-8E20-1D7917742309}" type="slidenum">
              <a:rPr lang="en-US" dirty="0" smtClean="0"/>
              <a:pPr>
                <a:defRPr/>
              </a:pPr>
              <a:t>18</a:t>
            </a:fld>
            <a:endParaRPr lang="en-US" dirty="0" smtClean="0"/>
          </a:p>
        </p:txBody>
      </p:sp>
      <p:sp>
        <p:nvSpPr>
          <p:cNvPr id="20488" name="Footer Placeholder 7"/>
          <p:cNvSpPr>
            <a:spLocks noGrp="1"/>
          </p:cNvSpPr>
          <p:nvPr>
            <p:ph type="ftr" sz="quarter" idx="11"/>
          </p:nvPr>
        </p:nvSpPr>
        <p:spPr/>
        <p:txBody>
          <a:bodyPr/>
          <a:lstStyle/>
          <a:p>
            <a:pPr>
              <a:defRPr/>
            </a:pPr>
            <a:r>
              <a:rPr lang="en-US"/>
              <a:t>Steve Shearer  (Independent)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Interleaving</a:t>
            </a:r>
          </a:p>
        </p:txBody>
      </p:sp>
      <p:sp>
        <p:nvSpPr>
          <p:cNvPr id="22531" name="Content Placeholder 2"/>
          <p:cNvSpPr>
            <a:spLocks noGrp="1"/>
          </p:cNvSpPr>
          <p:nvPr>
            <p:ph idx="1"/>
          </p:nvPr>
        </p:nvSpPr>
        <p:spPr/>
        <p:txBody>
          <a:bodyPr/>
          <a:lstStyle/>
          <a:p>
            <a:r>
              <a:rPr lang="en-US" sz="2000" smtClean="0"/>
              <a:t>Interleaving used to spread bits in frequency over one symbol</a:t>
            </a:r>
          </a:p>
          <a:p>
            <a:pPr lvl="1"/>
            <a:r>
              <a:rPr lang="en-US" sz="1800" smtClean="0"/>
              <a:t>Investigating if interleaving over more symbols gives a performance advantage</a:t>
            </a:r>
          </a:p>
          <a:p>
            <a:r>
              <a:rPr lang="en-US" sz="2000" smtClean="0"/>
              <a:t>Interleaving equation for 32-FFT shown below</a:t>
            </a:r>
          </a:p>
          <a:p>
            <a:endParaRPr lang="en-US" sz="2000" smtClean="0"/>
          </a:p>
          <a:p>
            <a:endParaRPr lang="en-US" sz="2000" smtClean="0"/>
          </a:p>
          <a:p>
            <a:endParaRPr lang="en-US" sz="2000" smtClean="0"/>
          </a:p>
          <a:p>
            <a:endParaRPr lang="en-US" sz="2000" smtClean="0"/>
          </a:p>
          <a:p>
            <a:endParaRPr lang="en-US" sz="2000" smtClean="0"/>
          </a:p>
          <a:p>
            <a:r>
              <a:rPr lang="en-US" sz="2000" smtClean="0"/>
              <a:t>Details for other n-FFT’s given in detailed document IEEE 802.15-15-09-xxxx-xx-004g</a:t>
            </a:r>
            <a:endParaRPr lang="en-US" sz="2400" smtClean="0"/>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45D7C1FF-3F03-401C-8599-AFB085745688}" type="slidenum">
              <a:rPr lang="en-US" smtClean="0"/>
              <a:pPr>
                <a:defRPr/>
              </a:pPr>
              <a:t>19</a:t>
            </a:fld>
            <a:endParaRPr lang="en-US"/>
          </a:p>
        </p:txBody>
      </p:sp>
      <p:sp>
        <p:nvSpPr>
          <p:cNvPr id="2253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2536" name="Rectangle 7"/>
          <p:cNvSpPr>
            <a:spLocks noChangeArrowheads="1"/>
          </p:cNvSpPr>
          <p:nvPr/>
        </p:nvSpPr>
        <p:spPr bwMode="auto">
          <a:xfrm>
            <a:off x="0" y="276225"/>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r>
              <a:rPr lang="en-US" sz="1100"/>
              <a:t> </a:t>
            </a:r>
            <a:endParaRPr lang="en-US"/>
          </a:p>
        </p:txBody>
      </p:sp>
      <p:sp>
        <p:nvSpPr>
          <p:cNvPr id="22537"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22538"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62200" y="3048000"/>
            <a:ext cx="3324225" cy="438150"/>
          </a:xfrm>
          <a:prstGeom prst="rect">
            <a:avLst/>
          </a:prstGeom>
          <a:noFill/>
          <a:ln w="9525">
            <a:noFill/>
            <a:miter lim="800000"/>
            <a:headEnd/>
            <a:tailEnd/>
          </a:ln>
        </p:spPr>
      </p:pic>
      <p:sp>
        <p:nvSpPr>
          <p:cNvPr id="22539" name="Rectangle 10"/>
          <p:cNvSpPr>
            <a:spLocks noChangeArrowheads="1"/>
          </p:cNvSpPr>
          <p:nvPr/>
        </p:nvSpPr>
        <p:spPr bwMode="auto">
          <a:xfrm>
            <a:off x="0" y="89535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2540"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22541"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57400" y="3886200"/>
            <a:ext cx="3695700" cy="257175"/>
          </a:xfrm>
          <a:prstGeom prst="rect">
            <a:avLst/>
          </a:prstGeom>
          <a:noFill/>
          <a:ln w="9525">
            <a:noFill/>
            <a:miter lim="800000"/>
            <a:headEnd/>
            <a:tailEnd/>
          </a:ln>
        </p:spPr>
      </p:pic>
      <p:sp>
        <p:nvSpPr>
          <p:cNvPr id="22542" name="Rectangle 13"/>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r>
              <a:rPr lang="en-US" sz="1400">
                <a:latin typeface="Calibri" pitchFamily="34" charset="0"/>
                <a:cs typeface="Times New Roman" pitchFamily="18" charset="0"/>
              </a:rPr>
              <a:t> </a:t>
            </a:r>
            <a:r>
              <a:rPr lang="en-US" sz="1100">
                <a:latin typeface="Calibri" pitchFamily="34" charset="0"/>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p:txBody>
          <a:bodyPr/>
          <a:lstStyle/>
          <a:p>
            <a:pPr>
              <a:defRPr/>
            </a:pPr>
            <a:r>
              <a:rPr lang="en-US"/>
              <a:t>July 2009</a:t>
            </a:r>
          </a:p>
        </p:txBody>
      </p:sp>
      <p:sp>
        <p:nvSpPr>
          <p:cNvPr id="6147" name="Footer Placeholder 4"/>
          <p:cNvSpPr>
            <a:spLocks noGrp="1"/>
          </p:cNvSpPr>
          <p:nvPr>
            <p:ph type="ftr" sz="quarter" idx="11"/>
          </p:nvPr>
        </p:nvSpPr>
        <p:spPr/>
        <p:txBody>
          <a:bodyPr/>
          <a:lstStyle/>
          <a:p>
            <a:pPr>
              <a:defRPr/>
            </a:pPr>
            <a:r>
              <a:rPr lang="en-US"/>
              <a:t>Steve Shearer  (Independent)</a:t>
            </a:r>
          </a:p>
        </p:txBody>
      </p:sp>
      <p:sp>
        <p:nvSpPr>
          <p:cNvPr id="6148" name="Slide Number Placeholder 5"/>
          <p:cNvSpPr>
            <a:spLocks noGrp="1"/>
          </p:cNvSpPr>
          <p:nvPr>
            <p:ph type="sldNum" sz="quarter" idx="12"/>
          </p:nvPr>
        </p:nvSpPr>
        <p:spPr/>
        <p:txBody>
          <a:bodyPr/>
          <a:lstStyle/>
          <a:p>
            <a:pPr>
              <a:defRPr/>
            </a:pPr>
            <a:r>
              <a:rPr lang="en-US" smtClean="0"/>
              <a:t>Slide </a:t>
            </a:r>
            <a:fld id="{458C358D-E1D9-4607-82F0-2E1E29248F27}" type="slidenum">
              <a:rPr lang="en-US" smtClean="0"/>
              <a:pPr>
                <a:defRPr/>
              </a:pPr>
              <a:t>2</a:t>
            </a:fld>
            <a:endParaRPr lang="en-US" smtClean="0"/>
          </a:p>
        </p:txBody>
      </p:sp>
      <p:sp>
        <p:nvSpPr>
          <p:cNvPr id="5125" name="Rectangle 2"/>
          <p:cNvSpPr>
            <a:spLocks noGrp="1" noChangeArrowheads="1"/>
          </p:cNvSpPr>
          <p:nvPr>
            <p:ph type="ctrTitle"/>
          </p:nvPr>
        </p:nvSpPr>
        <p:spPr>
          <a:xfrm>
            <a:off x="685800" y="2286000"/>
            <a:ext cx="7772400" cy="1143000"/>
          </a:xfrm>
        </p:spPr>
        <p:txBody>
          <a:bodyPr/>
          <a:lstStyle/>
          <a:p>
            <a:pPr eaLnBrk="1" hangingPunct="1"/>
            <a:r>
              <a:rPr lang="en-US" dirty="0" smtClean="0"/>
              <a:t>A Future Proof Platform for Smart Utility Networks</a:t>
            </a:r>
            <a:br>
              <a:rPr lang="en-US" dirty="0" smtClean="0"/>
            </a:br>
            <a:r>
              <a:rPr lang="en-US" sz="2400" dirty="0" smtClean="0"/>
              <a:t>Top Level Technical Overview</a:t>
            </a:r>
            <a:endParaRPr lang="en-US" dirty="0" smtClean="0"/>
          </a:p>
        </p:txBody>
      </p:sp>
      <p:sp>
        <p:nvSpPr>
          <p:cNvPr id="5126" name="Rectangle 3"/>
          <p:cNvSpPr>
            <a:spLocks noGrp="1" noChangeArrowheads="1"/>
          </p:cNvSpPr>
          <p:nvPr>
            <p:ph type="subTitle" idx="1"/>
          </p:nvPr>
        </p:nvSpPr>
        <p:spPr>
          <a:xfrm>
            <a:off x="533400" y="3886200"/>
            <a:ext cx="8077200" cy="1752600"/>
          </a:xfrm>
        </p:spPr>
        <p:txBody>
          <a:bodyPr/>
          <a:lstStyle/>
          <a:p>
            <a:pPr eaLnBrk="1" hangingPunct="1"/>
            <a:r>
              <a:rPr lang="en-US" sz="2400" dirty="0" smtClean="0"/>
              <a:t>Steve Shearer</a:t>
            </a:r>
          </a:p>
          <a:p>
            <a:pPr eaLnBrk="1" hangingPunct="1"/>
            <a:r>
              <a:rPr lang="en-US" sz="1600" dirty="0" smtClean="0"/>
              <a:t>July 2009</a:t>
            </a:r>
          </a:p>
          <a:p>
            <a:pPr eaLnBrk="1" hangingPunct="1"/>
            <a:endParaRPr lang="en-US" sz="1600" dirty="0" smtClean="0"/>
          </a:p>
          <a:p>
            <a:pPr eaLnBrk="1" hangingPunct="1"/>
            <a:r>
              <a:rPr lang="en-US" sz="1600" dirty="0" smtClean="0"/>
              <a:t>Contributors: </a:t>
            </a:r>
            <a:r>
              <a:rPr lang="en-US" sz="1600" dirty="0" smtClean="0">
                <a:latin typeface="Times New Roman" pitchFamily="18" charset="0"/>
                <a:ea typeface="ＭＳ Ｐゴシック"/>
                <a:cs typeface="ＭＳ Ｐゴシック"/>
              </a:rPr>
              <a:t>Roberto Aiello [Independent], </a:t>
            </a:r>
            <a:r>
              <a:rPr lang="en-US" sz="1600" dirty="0" err="1" smtClean="0">
                <a:latin typeface="Times New Roman" pitchFamily="18" charset="0"/>
                <a:ea typeface="ＭＳ Ｐゴシック"/>
                <a:cs typeface="ＭＳ Ｐゴシック"/>
              </a:rPr>
              <a:t>Sangsung</a:t>
            </a:r>
            <a:r>
              <a:rPr lang="en-US" sz="1600" dirty="0" smtClean="0">
                <a:latin typeface="Times New Roman" pitchFamily="18" charset="0"/>
                <a:ea typeface="ＭＳ Ｐゴシック"/>
                <a:cs typeface="ＭＳ Ｐゴシック"/>
              </a:rPr>
              <a:t> </a:t>
            </a:r>
            <a:r>
              <a:rPr lang="en-US" sz="1600" dirty="0" err="1" smtClean="0">
                <a:latin typeface="Times New Roman" pitchFamily="18" charset="0"/>
                <a:ea typeface="ＭＳ Ｐゴシック"/>
                <a:cs typeface="ＭＳ Ｐゴシック"/>
              </a:rPr>
              <a:t>Choi</a:t>
            </a:r>
            <a:r>
              <a:rPr lang="en-US" sz="1600" dirty="0" smtClean="0">
                <a:latin typeface="Times New Roman" pitchFamily="18" charset="0"/>
                <a:ea typeface="ＭＳ Ｐゴシック"/>
                <a:cs typeface="ＭＳ Ｐゴシック"/>
              </a:rPr>
              <a:t> [ETRI], Bob </a:t>
            </a:r>
            <a:r>
              <a:rPr lang="en-US" sz="1600" dirty="0" err="1" smtClean="0">
                <a:latin typeface="Times New Roman" pitchFamily="18" charset="0"/>
                <a:ea typeface="ＭＳ Ｐゴシック"/>
                <a:cs typeface="ＭＳ Ｐゴシック"/>
              </a:rPr>
              <a:t>Fishette</a:t>
            </a:r>
            <a:r>
              <a:rPr lang="en-US" sz="1600" dirty="0" smtClean="0">
                <a:latin typeface="Times New Roman" pitchFamily="18" charset="0"/>
                <a:ea typeface="ＭＳ Ｐゴシック"/>
                <a:cs typeface="ＭＳ Ｐゴシック"/>
              </a:rPr>
              <a:t> [</a:t>
            </a:r>
            <a:r>
              <a:rPr lang="en-US" sz="1600" dirty="0" err="1" smtClean="0">
                <a:latin typeface="Times New Roman" pitchFamily="18" charset="0"/>
                <a:ea typeface="ＭＳ Ｐゴシック"/>
                <a:cs typeface="ＭＳ Ｐゴシック"/>
              </a:rPr>
              <a:t>Trilliant</a:t>
            </a:r>
            <a:r>
              <a:rPr lang="en-US" sz="1600" dirty="0" smtClean="0">
                <a:latin typeface="Times New Roman" pitchFamily="18" charset="0"/>
                <a:ea typeface="ＭＳ Ｐゴシック"/>
                <a:cs typeface="ＭＳ Ｐゴシック"/>
              </a:rPr>
              <a:t>], </a:t>
            </a:r>
            <a:r>
              <a:rPr lang="en-US" sz="1600" dirty="0" smtClean="0">
                <a:latin typeface="Times New Roman" pitchFamily="18" charset="0"/>
                <a:ea typeface="ＭＳ Ｐゴシック"/>
                <a:cs typeface="ＭＳ Ｐゴシック"/>
              </a:rPr>
              <a:t>Michel </a:t>
            </a:r>
            <a:r>
              <a:rPr lang="en-US" sz="1600" dirty="0" err="1" smtClean="0">
                <a:latin typeface="+mj-lt"/>
              </a:rPr>
              <a:t>Veillette</a:t>
            </a:r>
            <a:r>
              <a:rPr lang="en-US" sz="1600" dirty="0" smtClean="0">
                <a:latin typeface="+mj-lt"/>
              </a:rPr>
              <a:t> [</a:t>
            </a:r>
            <a:r>
              <a:rPr lang="en-US" sz="1600" dirty="0" err="1" smtClean="0">
                <a:latin typeface="+mj-lt"/>
              </a:rPr>
              <a:t>Trilliant</a:t>
            </a:r>
            <a:r>
              <a:rPr lang="en-US" sz="1600" dirty="0" smtClean="0">
                <a:latin typeface="+mj-lt"/>
              </a:rPr>
              <a:t>], </a:t>
            </a:r>
            <a:r>
              <a:rPr lang="en-US" sz="1600" dirty="0" smtClean="0">
                <a:latin typeface="Times New Roman" pitchFamily="18" charset="0"/>
                <a:ea typeface="ＭＳ Ｐゴシック"/>
                <a:cs typeface="ＭＳ Ｐゴシック"/>
              </a:rPr>
              <a:t>David </a:t>
            </a:r>
            <a:r>
              <a:rPr lang="en-US" sz="1600" dirty="0" smtClean="0">
                <a:latin typeface="Times New Roman" pitchFamily="18" charset="0"/>
                <a:ea typeface="ＭＳ Ｐゴシック"/>
                <a:cs typeface="ＭＳ Ｐゴシック"/>
              </a:rPr>
              <a:t>Howard  [On-Ramp], </a:t>
            </a:r>
            <a:r>
              <a:rPr lang="en-US" sz="1600" dirty="0" err="1" smtClean="0">
                <a:latin typeface="Times New Roman" pitchFamily="18" charset="0"/>
                <a:ea typeface="ＭＳ Ｐゴシック"/>
                <a:cs typeface="ＭＳ Ｐゴシック"/>
              </a:rPr>
              <a:t>Rishi</a:t>
            </a:r>
            <a:r>
              <a:rPr lang="en-US" sz="1600" dirty="0" smtClean="0">
                <a:latin typeface="Times New Roman" pitchFamily="18" charset="0"/>
                <a:ea typeface="ＭＳ Ｐゴシック"/>
                <a:cs typeface="ＭＳ Ｐゴシック"/>
              </a:rPr>
              <a:t> </a:t>
            </a:r>
            <a:r>
              <a:rPr lang="en-US" sz="1600" dirty="0" err="1" smtClean="0">
                <a:latin typeface="Times New Roman" pitchFamily="18" charset="0"/>
                <a:ea typeface="ＭＳ Ｐゴシック"/>
                <a:cs typeface="ＭＳ Ｐゴシック"/>
              </a:rPr>
              <a:t>Mohindra</a:t>
            </a:r>
            <a:r>
              <a:rPr lang="en-US" sz="1600" dirty="0" smtClean="0">
                <a:latin typeface="Times New Roman" pitchFamily="18" charset="0"/>
                <a:ea typeface="ＭＳ Ｐゴシック"/>
                <a:cs typeface="ＭＳ Ｐゴシック"/>
              </a:rPr>
              <a:t> [MAXIM], Emmanuel </a:t>
            </a:r>
            <a:r>
              <a:rPr lang="en-US" sz="1600" dirty="0" err="1" smtClean="0">
                <a:latin typeface="Times New Roman" pitchFamily="18" charset="0"/>
                <a:ea typeface="ＭＳ Ｐゴシック"/>
                <a:cs typeface="ＭＳ Ｐゴシック"/>
              </a:rPr>
              <a:t>Monnerie</a:t>
            </a:r>
            <a:r>
              <a:rPr lang="en-US" sz="1600" dirty="0" smtClean="0">
                <a:latin typeface="Times New Roman" pitchFamily="18" charset="0"/>
                <a:ea typeface="ＭＳ Ｐゴシック"/>
                <a:cs typeface="ＭＳ Ｐゴシック"/>
              </a:rPr>
              <a:t> [Landis &amp; </a:t>
            </a:r>
            <a:r>
              <a:rPr lang="en-US" sz="1600" dirty="0" err="1" smtClean="0">
                <a:latin typeface="Times New Roman" pitchFamily="18" charset="0"/>
                <a:ea typeface="ＭＳ Ｐゴシック"/>
                <a:cs typeface="ＭＳ Ｐゴシック"/>
              </a:rPr>
              <a:t>Gyr</a:t>
            </a:r>
            <a:r>
              <a:rPr lang="en-US" sz="1600" dirty="0" smtClean="0">
                <a:latin typeface="Times New Roman" pitchFamily="18" charset="0"/>
                <a:ea typeface="ＭＳ Ｐゴシック"/>
                <a:cs typeface="ＭＳ Ｐゴシック"/>
              </a:rPr>
              <a:t>], </a:t>
            </a:r>
            <a:r>
              <a:rPr lang="en-US" sz="1600" dirty="0" err="1" smtClean="0">
                <a:latin typeface="Times New Roman" pitchFamily="18" charset="0"/>
                <a:ea typeface="ＭＳ Ｐゴシック"/>
                <a:cs typeface="ＭＳ Ｐゴシック"/>
              </a:rPr>
              <a:t>Partha</a:t>
            </a:r>
            <a:r>
              <a:rPr lang="en-US" sz="1600" dirty="0" smtClean="0">
                <a:latin typeface="Times New Roman" pitchFamily="18" charset="0"/>
                <a:ea typeface="ＭＳ Ｐゴシック"/>
                <a:cs typeface="ＭＳ Ｐゴシック"/>
              </a:rPr>
              <a:t> </a:t>
            </a:r>
            <a:r>
              <a:rPr lang="en-US" sz="1600" dirty="0" err="1" smtClean="0">
                <a:latin typeface="Times New Roman" pitchFamily="18" charset="0"/>
                <a:ea typeface="ＭＳ Ｐゴシック"/>
                <a:cs typeface="ＭＳ Ｐゴシック"/>
              </a:rPr>
              <a:t>Murali</a:t>
            </a:r>
            <a:r>
              <a:rPr lang="en-US" sz="1600" dirty="0" smtClean="0">
                <a:latin typeface="Times New Roman" pitchFamily="18" charset="0"/>
                <a:ea typeface="ＭＳ Ｐゴシック"/>
                <a:cs typeface="ＭＳ Ｐゴシック"/>
              </a:rPr>
              <a:t> [</a:t>
            </a:r>
            <a:r>
              <a:rPr lang="en-US" sz="1600" dirty="0" err="1" smtClean="0">
                <a:latin typeface="Times New Roman" pitchFamily="18" charset="0"/>
                <a:ea typeface="ＭＳ Ｐゴシック"/>
                <a:cs typeface="ＭＳ Ｐゴシック"/>
              </a:rPr>
              <a:t>Redpine</a:t>
            </a:r>
            <a:r>
              <a:rPr lang="en-US" sz="1600" dirty="0" smtClean="0">
                <a:latin typeface="Times New Roman" pitchFamily="18" charset="0"/>
                <a:ea typeface="ＭＳ Ｐゴシック"/>
                <a:cs typeface="ＭＳ Ｐゴシック"/>
              </a:rPr>
              <a:t> Signal], </a:t>
            </a:r>
            <a:r>
              <a:rPr lang="en-US" sz="1600" dirty="0" err="1" smtClean="0">
                <a:latin typeface="Times New Roman" pitchFamily="18" charset="0"/>
                <a:ea typeface="ＭＳ Ｐゴシック"/>
                <a:cs typeface="ＭＳ Ｐゴシック"/>
              </a:rPr>
              <a:t>Shusaku</a:t>
            </a:r>
            <a:r>
              <a:rPr lang="en-US" sz="1600" dirty="0" smtClean="0">
                <a:latin typeface="Times New Roman" pitchFamily="18" charset="0"/>
                <a:ea typeface="ＭＳ Ｐゴシック"/>
                <a:cs typeface="ＭＳ Ｐゴシック"/>
              </a:rPr>
              <a:t> </a:t>
            </a:r>
            <a:r>
              <a:rPr lang="en-US" sz="1600" dirty="0" smtClean="0">
                <a:latin typeface="Times New Roman" pitchFamily="18" charset="0"/>
                <a:ea typeface="ＭＳ Ｐゴシック"/>
                <a:cs typeface="ＭＳ Ｐゴシック"/>
              </a:rPr>
              <a:t>Shimada [Yokogawa Electric Co.], Kendall Smith [</a:t>
            </a:r>
            <a:r>
              <a:rPr lang="en-US" sz="1600" dirty="0" err="1" smtClean="0">
                <a:latin typeface="Times New Roman" pitchFamily="18" charset="0"/>
                <a:ea typeface="ＭＳ Ｐゴシック"/>
                <a:cs typeface="ＭＳ Ｐゴシック"/>
              </a:rPr>
              <a:t>Aclara</a:t>
            </a:r>
            <a:r>
              <a:rPr lang="en-US" sz="1600" dirty="0" smtClean="0">
                <a:latin typeface="Times New Roman" pitchFamily="18" charset="0"/>
                <a:ea typeface="ＭＳ Ｐゴシック"/>
                <a:cs typeface="ＭＳ Ｐゴシック"/>
              </a:rPr>
              <a:t>], Mark Wilbur </a:t>
            </a:r>
            <a:r>
              <a:rPr lang="en-US" sz="1600" dirty="0" smtClean="0">
                <a:latin typeface="Times New Roman" pitchFamily="18" charset="0"/>
                <a:ea typeface="ＭＳ Ｐゴシック"/>
                <a:cs typeface="ＭＳ Ｐゴシック"/>
              </a:rPr>
              <a:t>[</a:t>
            </a:r>
            <a:r>
              <a:rPr lang="en-US" sz="1600" dirty="0" err="1" smtClean="0">
                <a:latin typeface="Times New Roman" pitchFamily="18" charset="0"/>
                <a:ea typeface="ＭＳ Ｐゴシック"/>
                <a:cs typeface="ＭＳ Ｐゴシック"/>
              </a:rPr>
              <a:t>Aclara</a:t>
            </a:r>
            <a:r>
              <a:rPr lang="en-US" sz="1600" dirty="0" smtClean="0">
                <a:latin typeface="Times New Roman" pitchFamily="18" charset="0"/>
                <a:ea typeface="ＭＳ Ｐゴシック"/>
                <a:cs typeface="ＭＳ Ｐゴシック"/>
              </a:rPr>
              <a:t>],  Mark Thomson </a:t>
            </a:r>
            <a:r>
              <a:rPr lang="en-US" sz="1600" dirty="0" smtClean="0">
                <a:latin typeface="Times New Roman" pitchFamily="18" charset="0"/>
                <a:ea typeface="ＭＳ Ｐゴシック"/>
                <a:cs typeface="ＭＳ Ｐゴシック"/>
              </a:rPr>
              <a:t>[</a:t>
            </a:r>
            <a:r>
              <a:rPr lang="en-US" sz="1600" dirty="0" err="1" smtClean="0">
                <a:latin typeface="Times New Roman" pitchFamily="18" charset="0"/>
                <a:ea typeface="ＭＳ Ｐゴシック"/>
                <a:cs typeface="ＭＳ Ｐゴシック"/>
              </a:rPr>
              <a:t>Aclara</a:t>
            </a:r>
            <a:r>
              <a:rPr lang="en-US" sz="1600" dirty="0" smtClean="0">
                <a:latin typeface="Times New Roman" pitchFamily="18" charset="0"/>
                <a:ea typeface="ＭＳ Ｐゴシック"/>
                <a:cs typeface="ＭＳ Ｐゴシック"/>
              </a:rPr>
              <a:t>]   </a:t>
            </a: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Data Structure  ***</a:t>
            </a:r>
          </a:p>
        </p:txBody>
      </p:sp>
      <p:sp>
        <p:nvSpPr>
          <p:cNvPr id="23555" name="Content Placeholder 2"/>
          <p:cNvSpPr>
            <a:spLocks noGrp="1"/>
          </p:cNvSpPr>
          <p:nvPr>
            <p:ph idx="1"/>
          </p:nvPr>
        </p:nvSpPr>
        <p:spPr>
          <a:xfrm>
            <a:off x="457200" y="1828800"/>
            <a:ext cx="6248400" cy="2057400"/>
          </a:xfrm>
        </p:spPr>
        <p:txBody>
          <a:bodyPr/>
          <a:lstStyle/>
          <a:p>
            <a:pPr eaLnBrk="1" hangingPunct="1"/>
            <a:r>
              <a:rPr lang="en-US" sz="2000" dirty="0" smtClean="0"/>
              <a:t>Packets are made up of:-</a:t>
            </a:r>
          </a:p>
          <a:p>
            <a:pPr lvl="1" eaLnBrk="1" hangingPunct="1"/>
            <a:r>
              <a:rPr lang="en-US" sz="1800" dirty="0" smtClean="0"/>
              <a:t>Synchronization </a:t>
            </a:r>
            <a:r>
              <a:rPr lang="en-US" sz="1800" dirty="0" smtClean="0"/>
              <a:t>sequence</a:t>
            </a:r>
            <a:endParaRPr lang="en-US" sz="1800" dirty="0" smtClean="0"/>
          </a:p>
          <a:p>
            <a:pPr lvl="1" eaLnBrk="1" hangingPunct="1"/>
            <a:r>
              <a:rPr lang="en-US" sz="1800" dirty="0" smtClean="0"/>
              <a:t>PHY header coded for maximum robustness</a:t>
            </a:r>
          </a:p>
          <a:p>
            <a:pPr lvl="1" eaLnBrk="1" hangingPunct="1"/>
            <a:r>
              <a:rPr lang="en-US" sz="1800" dirty="0" smtClean="0"/>
              <a:t>Variable length data payload coded according to data rate </a:t>
            </a:r>
          </a:p>
          <a:p>
            <a:pPr lvl="1" eaLnBrk="1" hangingPunct="1"/>
            <a:r>
              <a:rPr lang="en-US" sz="1800" dirty="0" smtClean="0">
                <a:solidFill>
                  <a:srgbClr val="FF0000"/>
                </a:solidFill>
              </a:rPr>
              <a:t>Update in progress</a:t>
            </a:r>
            <a:endParaRPr lang="en-US" dirty="0" smtClean="0">
              <a:solidFill>
                <a:srgbClr val="FF0000"/>
              </a:solidFill>
            </a:endParaRPr>
          </a:p>
        </p:txBody>
      </p:sp>
      <p:sp>
        <p:nvSpPr>
          <p:cNvPr id="26629" name="Date Placeholder 4"/>
          <p:cNvSpPr>
            <a:spLocks noGrp="1"/>
          </p:cNvSpPr>
          <p:nvPr>
            <p:ph type="dt" sz="quarter" idx="10"/>
          </p:nvPr>
        </p:nvSpPr>
        <p:spPr/>
        <p:txBody>
          <a:bodyPr/>
          <a:lstStyle/>
          <a:p>
            <a:pPr>
              <a:defRPr/>
            </a:pPr>
            <a:r>
              <a:rPr lang="en-US"/>
              <a:t>May 2009</a:t>
            </a:r>
          </a:p>
        </p:txBody>
      </p:sp>
      <p:sp>
        <p:nvSpPr>
          <p:cNvPr id="26630" name="Slide Number Placeholder 5"/>
          <p:cNvSpPr>
            <a:spLocks noGrp="1"/>
          </p:cNvSpPr>
          <p:nvPr>
            <p:ph type="sldNum" sz="quarter" idx="12"/>
          </p:nvPr>
        </p:nvSpPr>
        <p:spPr/>
        <p:txBody>
          <a:bodyPr/>
          <a:lstStyle/>
          <a:p>
            <a:pPr>
              <a:defRPr/>
            </a:pPr>
            <a:r>
              <a:rPr lang="en-US" dirty="0" smtClean="0"/>
              <a:t>Slide </a:t>
            </a:r>
            <a:fld id="{4668768D-BCE1-466F-88D0-868367C3BCBF}" type="slidenum">
              <a:rPr lang="en-US" dirty="0" smtClean="0"/>
              <a:pPr>
                <a:defRPr/>
              </a:pPr>
              <a:t>20</a:t>
            </a:fld>
            <a:endParaRPr lang="en-US" dirty="0" smtClean="0"/>
          </a:p>
        </p:txBody>
      </p:sp>
      <p:sp>
        <p:nvSpPr>
          <p:cNvPr id="26631" name="Footer Placeholder 6"/>
          <p:cNvSpPr>
            <a:spLocks noGrp="1"/>
          </p:cNvSpPr>
          <p:nvPr>
            <p:ph type="ftr" sz="quarter" idx="11"/>
          </p:nvPr>
        </p:nvSpPr>
        <p:spPr/>
        <p:txBody>
          <a:bodyPr/>
          <a:lstStyle/>
          <a:p>
            <a:pPr>
              <a:defRPr/>
            </a:pPr>
            <a:r>
              <a:rPr lang="en-US"/>
              <a:t>Steve Shearer  (Independent)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Frame Synchronization ***</a:t>
            </a:r>
          </a:p>
        </p:txBody>
      </p:sp>
      <p:sp>
        <p:nvSpPr>
          <p:cNvPr id="3" name="Content Placeholder 2"/>
          <p:cNvSpPr>
            <a:spLocks noGrp="1"/>
          </p:cNvSpPr>
          <p:nvPr>
            <p:ph idx="1"/>
          </p:nvPr>
        </p:nvSpPr>
        <p:spPr>
          <a:xfrm>
            <a:off x="457200" y="1600200"/>
            <a:ext cx="8229600" cy="4495800"/>
          </a:xfrm>
        </p:spPr>
        <p:txBody>
          <a:bodyPr>
            <a:normAutofit/>
          </a:bodyPr>
          <a:lstStyle/>
          <a:p>
            <a:pPr lvl="1" eaLnBrk="1" hangingPunct="1">
              <a:defRPr/>
            </a:pPr>
            <a:r>
              <a:rPr lang="en-US" sz="2900" dirty="0" smtClean="0">
                <a:solidFill>
                  <a:srgbClr val="FF0000"/>
                </a:solidFill>
              </a:rPr>
              <a:t>Description in progress</a:t>
            </a:r>
            <a:endParaRPr lang="en-US" sz="2900" dirty="0" smtClean="0">
              <a:solidFill>
                <a:srgbClr val="FF0000"/>
              </a:solidFill>
            </a:endParaRPr>
          </a:p>
          <a:p>
            <a:pPr lvl="1" eaLnBrk="1" hangingPunct="1">
              <a:defRPr/>
            </a:pPr>
            <a:endParaRPr lang="en-US" sz="2900" dirty="0" smtClean="0"/>
          </a:p>
          <a:p>
            <a:pPr lvl="1" eaLnBrk="1" hangingPunct="1">
              <a:defRPr/>
            </a:pPr>
            <a:endParaRPr lang="en-US" sz="2900" dirty="0" smtClean="0"/>
          </a:p>
          <a:p>
            <a:pPr lvl="1" eaLnBrk="1" hangingPunct="1">
              <a:defRPr/>
            </a:pPr>
            <a:endParaRPr lang="en-US" sz="2900" dirty="0" smtClean="0"/>
          </a:p>
          <a:p>
            <a:pPr lvl="1" eaLnBrk="1" hangingPunct="1">
              <a:defRPr/>
            </a:pPr>
            <a:endParaRPr lang="en-US" sz="2900" dirty="0" smtClean="0"/>
          </a:p>
          <a:p>
            <a:pPr lvl="1" eaLnBrk="1" hangingPunct="1">
              <a:defRPr/>
            </a:pPr>
            <a:endParaRPr lang="en-US" sz="2900" dirty="0" smtClean="0"/>
          </a:p>
          <a:p>
            <a:pPr eaLnBrk="1" hangingPunct="1">
              <a:defRPr/>
            </a:pPr>
            <a:endParaRPr lang="en-US" sz="3600" dirty="0" smtClean="0"/>
          </a:p>
          <a:p>
            <a:pPr lvl="1" eaLnBrk="1" hangingPunct="1">
              <a:defRPr/>
            </a:pPr>
            <a:endParaRPr lang="en-US" dirty="0" smtClean="0"/>
          </a:p>
          <a:p>
            <a:pPr lvl="1" eaLnBrk="1" hangingPunct="1">
              <a:defRPr/>
            </a:pPr>
            <a:endParaRPr lang="en-US" dirty="0" smtClean="0"/>
          </a:p>
          <a:p>
            <a:pPr lvl="1" eaLnBrk="1" hangingPunct="1">
              <a:defRPr/>
            </a:pPr>
            <a:endParaRPr lang="en-US" dirty="0" smtClean="0"/>
          </a:p>
          <a:p>
            <a:pPr lvl="1" eaLnBrk="1" hangingPunct="1">
              <a:defRPr/>
            </a:pPr>
            <a:endParaRPr lang="en-US" dirty="0"/>
          </a:p>
        </p:txBody>
      </p:sp>
      <p:sp>
        <p:nvSpPr>
          <p:cNvPr id="27653" name="Date Placeholder 4"/>
          <p:cNvSpPr>
            <a:spLocks noGrp="1"/>
          </p:cNvSpPr>
          <p:nvPr>
            <p:ph type="dt" sz="quarter" idx="10"/>
          </p:nvPr>
        </p:nvSpPr>
        <p:spPr/>
        <p:txBody>
          <a:bodyPr/>
          <a:lstStyle/>
          <a:p>
            <a:pPr>
              <a:defRPr/>
            </a:pPr>
            <a:r>
              <a:rPr lang="en-US"/>
              <a:t>May 2009</a:t>
            </a:r>
          </a:p>
        </p:txBody>
      </p:sp>
      <p:sp>
        <p:nvSpPr>
          <p:cNvPr id="27654" name="Slide Number Placeholder 5"/>
          <p:cNvSpPr>
            <a:spLocks noGrp="1"/>
          </p:cNvSpPr>
          <p:nvPr>
            <p:ph type="sldNum" sz="quarter" idx="12"/>
          </p:nvPr>
        </p:nvSpPr>
        <p:spPr/>
        <p:txBody>
          <a:bodyPr/>
          <a:lstStyle/>
          <a:p>
            <a:pPr>
              <a:defRPr/>
            </a:pPr>
            <a:r>
              <a:rPr lang="en-US" dirty="0" smtClean="0"/>
              <a:t>Slide </a:t>
            </a:r>
            <a:fld id="{80A1CA10-9E89-44E0-B056-61DA41D1BDFB}" type="slidenum">
              <a:rPr lang="en-US" dirty="0" smtClean="0"/>
              <a:pPr>
                <a:defRPr/>
              </a:pPr>
              <a:t>21</a:t>
            </a:fld>
            <a:endParaRPr lang="en-US" dirty="0" smtClean="0"/>
          </a:p>
        </p:txBody>
      </p:sp>
      <p:sp>
        <p:nvSpPr>
          <p:cNvPr id="27655" name="Footer Placeholder 6"/>
          <p:cNvSpPr>
            <a:spLocks noGrp="1"/>
          </p:cNvSpPr>
          <p:nvPr>
            <p:ph type="ftr" sz="quarter" idx="11"/>
          </p:nvPr>
        </p:nvSpPr>
        <p:spPr/>
        <p:txBody>
          <a:bodyPr/>
          <a:lstStyle/>
          <a:p>
            <a:pPr>
              <a:defRPr/>
            </a:pPr>
            <a:r>
              <a:rPr lang="en-US"/>
              <a:t>Steve Shearer  (Independent)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PHY Header</a:t>
            </a:r>
          </a:p>
        </p:txBody>
      </p:sp>
      <p:sp>
        <p:nvSpPr>
          <p:cNvPr id="25603" name="Content Placeholder 2"/>
          <p:cNvSpPr>
            <a:spLocks noGrp="1"/>
          </p:cNvSpPr>
          <p:nvPr>
            <p:ph idx="1"/>
          </p:nvPr>
        </p:nvSpPr>
        <p:spPr>
          <a:xfrm>
            <a:off x="533400" y="1905000"/>
            <a:ext cx="6400800" cy="5257800"/>
          </a:xfrm>
        </p:spPr>
        <p:txBody>
          <a:bodyPr/>
          <a:lstStyle/>
          <a:p>
            <a:pPr eaLnBrk="1" hangingPunct="1"/>
            <a:r>
              <a:rPr lang="en-US" sz="1800" smtClean="0"/>
              <a:t>The PHY header contains 6 fields</a:t>
            </a:r>
          </a:p>
          <a:p>
            <a:pPr lvl="1" eaLnBrk="1" hangingPunct="1">
              <a:spcBef>
                <a:spcPct val="0"/>
              </a:spcBef>
            </a:pPr>
            <a:r>
              <a:rPr lang="en-US" sz="1400" smtClean="0"/>
              <a:t>Rate field specifies the data rate of the payload frame</a:t>
            </a:r>
          </a:p>
          <a:p>
            <a:pPr lvl="1" eaLnBrk="1" hangingPunct="1">
              <a:spcBef>
                <a:spcPct val="0"/>
              </a:spcBef>
            </a:pPr>
            <a:r>
              <a:rPr lang="en-US" sz="1400" smtClean="0"/>
              <a:t>Length specifies the length of the payload</a:t>
            </a:r>
          </a:p>
          <a:p>
            <a:pPr lvl="1" eaLnBrk="1" hangingPunct="1">
              <a:spcBef>
                <a:spcPct val="0"/>
              </a:spcBef>
            </a:pPr>
            <a:r>
              <a:rPr lang="en-US" sz="1400" smtClean="0"/>
              <a:t>Scrambling seed</a:t>
            </a:r>
          </a:p>
          <a:p>
            <a:pPr lvl="1" eaLnBrk="1" hangingPunct="1">
              <a:spcBef>
                <a:spcPct val="0"/>
              </a:spcBef>
            </a:pPr>
            <a:r>
              <a:rPr lang="en-US" sz="1400" smtClean="0"/>
              <a:t>Header Check sequence</a:t>
            </a:r>
          </a:p>
          <a:p>
            <a:pPr lvl="2" eaLnBrk="1" hangingPunct="1">
              <a:spcBef>
                <a:spcPct val="0"/>
              </a:spcBef>
            </a:pPr>
            <a:r>
              <a:rPr lang="en-US" sz="1200" smtClean="0"/>
              <a:t>8 bit CRC taken over the data fields only</a:t>
            </a:r>
          </a:p>
          <a:p>
            <a:pPr lvl="2" eaLnBrk="1" hangingPunct="1">
              <a:spcBef>
                <a:spcPct val="0"/>
              </a:spcBef>
            </a:pPr>
            <a:r>
              <a:rPr lang="en-US" sz="1200" smtClean="0"/>
              <a:t>Avoids erroneous decoding of payloads and saves power consumption</a:t>
            </a:r>
          </a:p>
          <a:p>
            <a:pPr lvl="1" eaLnBrk="1" hangingPunct="1">
              <a:spcBef>
                <a:spcPct val="0"/>
              </a:spcBef>
            </a:pPr>
            <a:r>
              <a:rPr lang="en-US" sz="1400" smtClean="0"/>
              <a:t>Tail bits for Viterbi decoder flushing</a:t>
            </a:r>
          </a:p>
          <a:p>
            <a:pPr lvl="1" eaLnBrk="1" hangingPunct="1"/>
            <a:endParaRPr lang="en-US" sz="1400" smtClean="0"/>
          </a:p>
          <a:p>
            <a:pPr lvl="1" eaLnBrk="1" hangingPunct="1"/>
            <a:endParaRPr lang="en-US" sz="1400" smtClean="0"/>
          </a:p>
          <a:p>
            <a:pPr eaLnBrk="1" hangingPunct="1">
              <a:buFontTx/>
              <a:buNone/>
            </a:pPr>
            <a:endParaRPr lang="en-US" sz="1600" smtClean="0"/>
          </a:p>
          <a:p>
            <a:pPr eaLnBrk="1" hangingPunct="1"/>
            <a:endParaRPr lang="en-US" sz="1800" smtClean="0"/>
          </a:p>
          <a:p>
            <a:pPr eaLnBrk="1" hangingPunct="1"/>
            <a:endParaRPr lang="en-US" sz="1800" smtClean="0"/>
          </a:p>
          <a:p>
            <a:pPr eaLnBrk="1" hangingPunct="1"/>
            <a:r>
              <a:rPr lang="en-US" sz="1800" smtClean="0"/>
              <a:t>Encoded at the lowest data rate for robustness</a:t>
            </a:r>
          </a:p>
        </p:txBody>
      </p:sp>
      <p:sp>
        <p:nvSpPr>
          <p:cNvPr id="28678" name="Date Placeholder 5"/>
          <p:cNvSpPr>
            <a:spLocks noGrp="1"/>
          </p:cNvSpPr>
          <p:nvPr>
            <p:ph type="dt" sz="quarter" idx="10"/>
          </p:nvPr>
        </p:nvSpPr>
        <p:spPr/>
        <p:txBody>
          <a:bodyPr/>
          <a:lstStyle/>
          <a:p>
            <a:pPr>
              <a:defRPr/>
            </a:pPr>
            <a:r>
              <a:rPr lang="en-US"/>
              <a:t>May 2009</a:t>
            </a:r>
          </a:p>
        </p:txBody>
      </p:sp>
      <p:sp>
        <p:nvSpPr>
          <p:cNvPr id="28679" name="Slide Number Placeholder 6"/>
          <p:cNvSpPr>
            <a:spLocks noGrp="1"/>
          </p:cNvSpPr>
          <p:nvPr>
            <p:ph type="sldNum" sz="quarter" idx="12"/>
          </p:nvPr>
        </p:nvSpPr>
        <p:spPr/>
        <p:txBody>
          <a:bodyPr/>
          <a:lstStyle/>
          <a:p>
            <a:pPr>
              <a:defRPr/>
            </a:pPr>
            <a:r>
              <a:rPr lang="en-US" dirty="0" smtClean="0"/>
              <a:t>Slide </a:t>
            </a:r>
            <a:fld id="{CB697313-366D-410B-B124-F777AF18E0BB}" type="slidenum">
              <a:rPr lang="en-US" dirty="0" smtClean="0"/>
              <a:pPr>
                <a:defRPr/>
              </a:pPr>
              <a:t>22</a:t>
            </a:fld>
            <a:endParaRPr lang="en-US" dirty="0" smtClean="0"/>
          </a:p>
        </p:txBody>
      </p:sp>
      <p:sp>
        <p:nvSpPr>
          <p:cNvPr id="28680" name="Footer Placeholder 7"/>
          <p:cNvSpPr>
            <a:spLocks noGrp="1"/>
          </p:cNvSpPr>
          <p:nvPr>
            <p:ph type="ftr" sz="quarter" idx="11"/>
          </p:nvPr>
        </p:nvSpPr>
        <p:spPr/>
        <p:txBody>
          <a:bodyPr/>
          <a:lstStyle/>
          <a:p>
            <a:pPr>
              <a:defRPr/>
            </a:pPr>
            <a:r>
              <a:rPr lang="en-US"/>
              <a:t>Steve Shearer  (Independent)</a:t>
            </a:r>
          </a:p>
        </p:txBody>
      </p:sp>
      <p:pic>
        <p:nvPicPr>
          <p:cNvPr id="25607" name="Picture 2"/>
          <p:cNvPicPr>
            <a:picLocks noChangeAspect="1" noChangeArrowheads="1"/>
          </p:cNvPicPr>
          <p:nvPr/>
        </p:nvPicPr>
        <p:blipFill>
          <a:blip r:embed="rId3"/>
          <a:srcRect/>
          <a:stretch>
            <a:fillRect/>
          </a:stretch>
        </p:blipFill>
        <p:spPr bwMode="auto">
          <a:xfrm>
            <a:off x="762000" y="4038600"/>
            <a:ext cx="577215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Data Unit (PSDU)</a:t>
            </a:r>
          </a:p>
        </p:txBody>
      </p:sp>
      <p:sp>
        <p:nvSpPr>
          <p:cNvPr id="3" name="Content Placeholder 2"/>
          <p:cNvSpPr>
            <a:spLocks noGrp="1"/>
          </p:cNvSpPr>
          <p:nvPr>
            <p:ph idx="1"/>
          </p:nvPr>
        </p:nvSpPr>
        <p:spPr>
          <a:xfrm>
            <a:off x="609600" y="1752600"/>
            <a:ext cx="4800600" cy="1828800"/>
          </a:xfrm>
        </p:spPr>
        <p:txBody>
          <a:bodyPr>
            <a:normAutofit fontScale="62500" lnSpcReduction="20000"/>
          </a:bodyPr>
          <a:lstStyle/>
          <a:p>
            <a:pPr eaLnBrk="1" hangingPunct="1">
              <a:defRPr/>
            </a:pPr>
            <a:r>
              <a:rPr lang="en-US" dirty="0" smtClean="0"/>
              <a:t>Frame Payload</a:t>
            </a:r>
          </a:p>
          <a:p>
            <a:pPr lvl="1" eaLnBrk="1" hangingPunct="1">
              <a:defRPr/>
            </a:pPr>
            <a:r>
              <a:rPr lang="en-US" dirty="0" smtClean="0"/>
              <a:t>8 to 2047 octets </a:t>
            </a:r>
          </a:p>
          <a:p>
            <a:pPr eaLnBrk="1" hangingPunct="1">
              <a:defRPr/>
            </a:pPr>
            <a:r>
              <a:rPr lang="en-US" dirty="0" smtClean="0"/>
              <a:t>CRC</a:t>
            </a:r>
          </a:p>
          <a:p>
            <a:pPr lvl="1" eaLnBrk="1" hangingPunct="1">
              <a:defRPr/>
            </a:pPr>
            <a:r>
              <a:rPr lang="en-US" dirty="0" smtClean="0"/>
              <a:t>32 bit IEEE CRC for error detection</a:t>
            </a:r>
          </a:p>
          <a:p>
            <a:pPr eaLnBrk="1" hangingPunct="1">
              <a:defRPr/>
            </a:pPr>
            <a:r>
              <a:rPr lang="en-US" dirty="0" smtClean="0"/>
              <a:t>Tail and Pad bits</a:t>
            </a:r>
          </a:p>
          <a:p>
            <a:pPr lvl="1" eaLnBrk="1" hangingPunct="1">
              <a:defRPr/>
            </a:pPr>
            <a:r>
              <a:rPr lang="en-US" dirty="0" smtClean="0"/>
              <a:t>Used to clear encoder memory</a:t>
            </a:r>
          </a:p>
        </p:txBody>
      </p:sp>
      <p:sp>
        <p:nvSpPr>
          <p:cNvPr id="29701" name="Date Placeholder 5"/>
          <p:cNvSpPr>
            <a:spLocks noGrp="1"/>
          </p:cNvSpPr>
          <p:nvPr>
            <p:ph type="dt" sz="quarter" idx="10"/>
          </p:nvPr>
        </p:nvSpPr>
        <p:spPr/>
        <p:txBody>
          <a:bodyPr/>
          <a:lstStyle/>
          <a:p>
            <a:pPr>
              <a:defRPr/>
            </a:pPr>
            <a:r>
              <a:rPr lang="en-US"/>
              <a:t>May 2009</a:t>
            </a:r>
          </a:p>
        </p:txBody>
      </p:sp>
      <p:sp>
        <p:nvSpPr>
          <p:cNvPr id="29702" name="Slide Number Placeholder 6"/>
          <p:cNvSpPr>
            <a:spLocks noGrp="1"/>
          </p:cNvSpPr>
          <p:nvPr>
            <p:ph type="sldNum" sz="quarter" idx="12"/>
          </p:nvPr>
        </p:nvSpPr>
        <p:spPr/>
        <p:txBody>
          <a:bodyPr/>
          <a:lstStyle/>
          <a:p>
            <a:pPr>
              <a:defRPr/>
            </a:pPr>
            <a:r>
              <a:rPr lang="en-US" dirty="0" smtClean="0"/>
              <a:t>Slide </a:t>
            </a:r>
            <a:fld id="{C1B028AA-76DA-4514-A969-ED91D60361D9}" type="slidenum">
              <a:rPr lang="en-US" dirty="0" smtClean="0"/>
              <a:pPr>
                <a:defRPr/>
              </a:pPr>
              <a:t>23</a:t>
            </a:fld>
            <a:endParaRPr lang="en-US" dirty="0" smtClean="0"/>
          </a:p>
        </p:txBody>
      </p:sp>
      <p:sp>
        <p:nvSpPr>
          <p:cNvPr id="29703" name="Footer Placeholder 7"/>
          <p:cNvSpPr>
            <a:spLocks noGrp="1"/>
          </p:cNvSpPr>
          <p:nvPr>
            <p:ph type="ftr" sz="quarter" idx="11"/>
          </p:nvPr>
        </p:nvSpPr>
        <p:spPr/>
        <p:txBody>
          <a:bodyPr/>
          <a:lstStyle/>
          <a:p>
            <a:pPr>
              <a:defRPr/>
            </a:pPr>
            <a:r>
              <a:rPr lang="en-US"/>
              <a:t>Steve Shearer  (Independent)</a:t>
            </a:r>
          </a:p>
        </p:txBody>
      </p:sp>
      <p:pic>
        <p:nvPicPr>
          <p:cNvPr id="26631" name="Picture 2"/>
          <p:cNvPicPr>
            <a:picLocks noChangeAspect="1" noChangeArrowheads="1"/>
          </p:cNvPicPr>
          <p:nvPr/>
        </p:nvPicPr>
        <p:blipFill>
          <a:blip r:embed="rId3"/>
          <a:srcRect/>
          <a:stretch>
            <a:fillRect/>
          </a:stretch>
        </p:blipFill>
        <p:spPr bwMode="auto">
          <a:xfrm>
            <a:off x="1828800" y="4114800"/>
            <a:ext cx="504825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Reference Transmitter Diagram</a:t>
            </a:r>
          </a:p>
        </p:txBody>
      </p:sp>
      <p:sp>
        <p:nvSpPr>
          <p:cNvPr id="27651" name="Content Placeholder 2"/>
          <p:cNvSpPr>
            <a:spLocks noGrp="1"/>
          </p:cNvSpPr>
          <p:nvPr>
            <p:ph idx="1"/>
          </p:nvPr>
        </p:nvSpPr>
        <p:spPr>
          <a:xfrm>
            <a:off x="457200" y="1676400"/>
            <a:ext cx="7620000" cy="914400"/>
          </a:xfrm>
        </p:spPr>
        <p:txBody>
          <a:bodyPr/>
          <a:lstStyle/>
          <a:p>
            <a:pPr eaLnBrk="1" hangingPunct="1"/>
            <a:r>
              <a:rPr lang="en-US" sz="2000" dirty="0" smtClean="0"/>
              <a:t>Summary of transmitter signal </a:t>
            </a:r>
            <a:r>
              <a:rPr lang="en-US" sz="2000" dirty="0" smtClean="0"/>
              <a:t>processing</a:t>
            </a:r>
          </a:p>
          <a:p>
            <a:pPr eaLnBrk="1" hangingPunct="1"/>
            <a:r>
              <a:rPr lang="en-US" sz="2000" dirty="0" smtClean="0"/>
              <a:t>PSK Mapping block determines mapping of PSK symbols and number of tones</a:t>
            </a:r>
            <a:endParaRPr lang="en-US" sz="2000" dirty="0" smtClean="0"/>
          </a:p>
        </p:txBody>
      </p:sp>
      <p:sp>
        <p:nvSpPr>
          <p:cNvPr id="23557" name="Date Placeholder 4"/>
          <p:cNvSpPr>
            <a:spLocks noGrp="1"/>
          </p:cNvSpPr>
          <p:nvPr>
            <p:ph type="dt" sz="quarter" idx="10"/>
          </p:nvPr>
        </p:nvSpPr>
        <p:spPr/>
        <p:txBody>
          <a:bodyPr/>
          <a:lstStyle/>
          <a:p>
            <a:pPr>
              <a:defRPr/>
            </a:pPr>
            <a:r>
              <a:rPr lang="en-US"/>
              <a:t>May 2009</a:t>
            </a:r>
          </a:p>
        </p:txBody>
      </p:sp>
      <p:sp>
        <p:nvSpPr>
          <p:cNvPr id="23558" name="Slide Number Placeholder 5"/>
          <p:cNvSpPr>
            <a:spLocks noGrp="1"/>
          </p:cNvSpPr>
          <p:nvPr>
            <p:ph type="sldNum" sz="quarter" idx="12"/>
          </p:nvPr>
        </p:nvSpPr>
        <p:spPr/>
        <p:txBody>
          <a:bodyPr/>
          <a:lstStyle/>
          <a:p>
            <a:pPr>
              <a:defRPr/>
            </a:pPr>
            <a:r>
              <a:rPr lang="en-US" dirty="0" smtClean="0"/>
              <a:t>Slide </a:t>
            </a:r>
            <a:fld id="{4F574799-B23E-4812-8472-C125E1FD914E}" type="slidenum">
              <a:rPr lang="en-US" dirty="0" smtClean="0"/>
              <a:pPr>
                <a:defRPr/>
              </a:pPr>
              <a:t>24</a:t>
            </a:fld>
            <a:endParaRPr lang="en-US" dirty="0" smtClean="0"/>
          </a:p>
        </p:txBody>
      </p:sp>
      <p:sp>
        <p:nvSpPr>
          <p:cNvPr id="23559" name="Footer Placeholder 6"/>
          <p:cNvSpPr>
            <a:spLocks noGrp="1"/>
          </p:cNvSpPr>
          <p:nvPr>
            <p:ph type="ftr" sz="quarter" idx="11"/>
          </p:nvPr>
        </p:nvSpPr>
        <p:spPr/>
        <p:txBody>
          <a:bodyPr/>
          <a:lstStyle/>
          <a:p>
            <a:pPr>
              <a:defRPr/>
            </a:pPr>
            <a:r>
              <a:rPr lang="en-US"/>
              <a:t>Steve Shearer  (Independent)</a:t>
            </a:r>
          </a:p>
        </p:txBody>
      </p:sp>
      <p:pic>
        <p:nvPicPr>
          <p:cNvPr id="27655" name="Picture 2"/>
          <p:cNvPicPr>
            <a:picLocks noChangeAspect="1" noChangeArrowheads="1"/>
          </p:cNvPicPr>
          <p:nvPr/>
        </p:nvPicPr>
        <p:blipFill>
          <a:blip r:embed="rId3"/>
          <a:srcRect/>
          <a:stretch>
            <a:fillRect/>
          </a:stretch>
        </p:blipFill>
        <p:spPr bwMode="auto">
          <a:xfrm>
            <a:off x="609600" y="2819400"/>
            <a:ext cx="8001000"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Documents and Settings\Administrator\Desktop\badUrban.jpg"/>
          <p:cNvPicPr>
            <a:picLocks noChangeAspect="1" noChangeArrowheads="1"/>
          </p:cNvPicPr>
          <p:nvPr/>
        </p:nvPicPr>
        <p:blipFill>
          <a:blip r:embed="rId2"/>
          <a:srcRect/>
          <a:stretch>
            <a:fillRect/>
          </a:stretch>
        </p:blipFill>
        <p:spPr bwMode="auto">
          <a:xfrm>
            <a:off x="6705600" y="1676400"/>
            <a:ext cx="2133600" cy="1978025"/>
          </a:xfrm>
          <a:prstGeom prst="rect">
            <a:avLst/>
          </a:prstGeom>
          <a:noFill/>
          <a:ln w="9525">
            <a:noFill/>
            <a:miter lim="800000"/>
            <a:headEnd/>
            <a:tailEnd/>
          </a:ln>
        </p:spPr>
      </p:pic>
      <p:sp>
        <p:nvSpPr>
          <p:cNvPr id="28675" name="Title 1"/>
          <p:cNvSpPr>
            <a:spLocks noGrp="1"/>
          </p:cNvSpPr>
          <p:nvPr>
            <p:ph type="title"/>
          </p:nvPr>
        </p:nvSpPr>
        <p:spPr/>
        <p:txBody>
          <a:bodyPr/>
          <a:lstStyle/>
          <a:p>
            <a:r>
              <a:rPr lang="en-US" dirty="0" smtClean="0"/>
              <a:t>Representative SUN Channels</a:t>
            </a:r>
          </a:p>
        </p:txBody>
      </p:sp>
      <p:sp>
        <p:nvSpPr>
          <p:cNvPr id="28676" name="Content Placeholder 2"/>
          <p:cNvSpPr>
            <a:spLocks noGrp="1"/>
          </p:cNvSpPr>
          <p:nvPr>
            <p:ph idx="1"/>
          </p:nvPr>
        </p:nvSpPr>
        <p:spPr>
          <a:xfrm>
            <a:off x="609600" y="1295400"/>
            <a:ext cx="7315200" cy="1219200"/>
          </a:xfrm>
        </p:spPr>
        <p:txBody>
          <a:bodyPr/>
          <a:lstStyle/>
          <a:p>
            <a:r>
              <a:rPr lang="en-US" sz="1600" smtClean="0"/>
              <a:t>Simple two tap channel models used for performance evaluation</a:t>
            </a:r>
          </a:p>
          <a:p>
            <a:pPr lvl="1"/>
            <a:r>
              <a:rPr lang="sv-SE" sz="1400" smtClean="0">
                <a:solidFill>
                  <a:srgbClr val="000000"/>
                </a:solidFill>
              </a:rPr>
              <a:t>ETSI ETSI EN 300 392-2 V3.2.1 (2007-09)</a:t>
            </a:r>
            <a:endParaRPr lang="en-US" sz="1600" smtClean="0"/>
          </a:p>
          <a:p>
            <a:r>
              <a:rPr lang="en-US" sz="1600" smtClean="0"/>
              <a:t>Performance simulations use Pseudo Static methodology</a:t>
            </a:r>
          </a:p>
          <a:p>
            <a:pPr lvl="1"/>
            <a:r>
              <a:rPr lang="en-US" sz="1400" smtClean="0"/>
              <a:t>see doc xx-xxx-xx</a:t>
            </a:r>
            <a:endParaRPr lang="en-US" sz="1600" smtClean="0"/>
          </a:p>
        </p:txBody>
      </p:sp>
      <p:pic>
        <p:nvPicPr>
          <p:cNvPr id="28677" name="Picture 2" descr="C:\Documents and Settings\Administrator\Desktop\hillyterrain.jpg"/>
          <p:cNvPicPr>
            <a:picLocks noChangeAspect="1" noChangeArrowheads="1"/>
          </p:cNvPicPr>
          <p:nvPr/>
        </p:nvPicPr>
        <p:blipFill>
          <a:blip r:embed="rId3"/>
          <a:srcRect/>
          <a:stretch>
            <a:fillRect/>
          </a:stretch>
        </p:blipFill>
        <p:spPr bwMode="auto">
          <a:xfrm>
            <a:off x="6400800" y="3962400"/>
            <a:ext cx="2560638" cy="2373313"/>
          </a:xfrm>
          <a:prstGeom prst="rect">
            <a:avLst/>
          </a:prstGeom>
          <a:noFill/>
          <a:ln w="9525">
            <a:noFill/>
            <a:miter lim="800000"/>
            <a:headEnd/>
            <a:tailEnd/>
          </a:ln>
        </p:spPr>
      </p:pic>
      <p:pic>
        <p:nvPicPr>
          <p:cNvPr id="28678" name="Picture 3" descr="C:\Documents and Settings\Administrator\Desktop\semirural.jpg"/>
          <p:cNvPicPr>
            <a:picLocks noChangeAspect="1" noChangeArrowheads="1"/>
          </p:cNvPicPr>
          <p:nvPr/>
        </p:nvPicPr>
        <p:blipFill>
          <a:blip r:embed="rId4"/>
          <a:srcRect/>
          <a:stretch>
            <a:fillRect/>
          </a:stretch>
        </p:blipFill>
        <p:spPr bwMode="auto">
          <a:xfrm>
            <a:off x="228600" y="2590800"/>
            <a:ext cx="1981200" cy="1836738"/>
          </a:xfrm>
          <a:prstGeom prst="rect">
            <a:avLst/>
          </a:prstGeom>
          <a:noFill/>
          <a:ln w="9525">
            <a:noFill/>
            <a:miter lim="800000"/>
            <a:headEnd/>
            <a:tailEnd/>
          </a:ln>
        </p:spPr>
      </p:pic>
      <p:graphicFrame>
        <p:nvGraphicFramePr>
          <p:cNvPr id="9" name="Table 8"/>
          <p:cNvGraphicFramePr>
            <a:graphicFrameLocks noGrp="1"/>
          </p:cNvGraphicFramePr>
          <p:nvPr/>
        </p:nvGraphicFramePr>
        <p:xfrm>
          <a:off x="3048000" y="2590800"/>
          <a:ext cx="2940051" cy="2015051"/>
        </p:xfrm>
        <a:graphic>
          <a:graphicData uri="http://schemas.openxmlformats.org/drawingml/2006/table">
            <a:tbl>
              <a:tblPr/>
              <a:tblGrid>
                <a:gridCol w="1225887"/>
                <a:gridCol w="498666"/>
                <a:gridCol w="581777"/>
                <a:gridCol w="633721"/>
              </a:tblGrid>
              <a:tr h="300865">
                <a:tc gridSpan="4">
                  <a:txBody>
                    <a:bodyPr/>
                    <a:lstStyle/>
                    <a:p>
                      <a:pPr algn="ctr" fontAlgn="b"/>
                      <a:r>
                        <a:rPr lang="sv-SE" sz="1050" b="1" i="0" u="none" strike="noStrike" dirty="0">
                          <a:solidFill>
                            <a:srgbClr val="000000"/>
                          </a:solidFill>
                          <a:latin typeface="Calibri"/>
                        </a:rPr>
                        <a:t>Channel Models taken from ETSI ETSI EN 300 392-2 V3.2.1 (2007-09)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98671">
                <a:tc>
                  <a:txBody>
                    <a:bodyPr/>
                    <a:lstStyle/>
                    <a:p>
                      <a:pPr algn="l" fontAlgn="ctr"/>
                      <a:r>
                        <a:rPr lang="en-US" sz="1050" b="0" i="0" u="none" strike="noStrike" dirty="0">
                          <a:solidFill>
                            <a:srgbClr val="000000"/>
                          </a:solidFill>
                          <a:latin typeface="Calibri"/>
                        </a:rPr>
                        <a:t>Propagation Model</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50" b="0" i="0" u="none" strike="noStrike" dirty="0">
                          <a:solidFill>
                            <a:srgbClr val="000000"/>
                          </a:solidFill>
                          <a:latin typeface="Calibri"/>
                        </a:rPr>
                        <a:t>Tap Number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50" b="0" i="0" u="none" strike="noStrike" dirty="0">
                          <a:solidFill>
                            <a:srgbClr val="000000"/>
                          </a:solidFill>
                          <a:latin typeface="Calibri"/>
                        </a:rPr>
                        <a:t>Relative delay (us)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50" b="0" i="0" u="none" strike="noStrike">
                          <a:solidFill>
                            <a:srgbClr val="000000"/>
                          </a:solidFill>
                          <a:latin typeface="Calibri"/>
                        </a:rPr>
                        <a:t>Average relative power (dB)</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166224">
                <a:tc>
                  <a:txBody>
                    <a:bodyPr/>
                    <a:lstStyle/>
                    <a:p>
                      <a:pPr algn="l" fontAlgn="b"/>
                      <a:r>
                        <a:rPr lang="en-US" sz="1050" b="0" i="0" u="none" strike="noStrike">
                          <a:solidFill>
                            <a:srgbClr val="000000"/>
                          </a:solidFill>
                          <a:latin typeface="Calibri"/>
                        </a:rPr>
                        <a:t>Rural Area (Rax)</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dirty="0">
                          <a:solidFill>
                            <a:srgbClr val="000000"/>
                          </a:solidFill>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dirty="0">
                          <a:solidFill>
                            <a:srgbClr val="000000"/>
                          </a:solidFill>
                          <a:latin typeface="Calibri"/>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a:solidFill>
                            <a:srgbClr val="000000"/>
                          </a:solidFill>
                          <a:latin typeface="Calibri"/>
                        </a:rPr>
                        <a:t>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166224">
                <a:tc>
                  <a:txBody>
                    <a:bodyPr/>
                    <a:lstStyle/>
                    <a:p>
                      <a:pPr algn="l" fontAlgn="b"/>
                      <a:r>
                        <a:rPr lang="en-US" sz="1050" b="0" i="0" u="none" strike="noStrike">
                          <a:solidFill>
                            <a:srgbClr val="000000"/>
                          </a:solidFill>
                          <a:latin typeface="Calibri"/>
                        </a:rPr>
                        <a:t>Typical Urban (Tux)</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050" b="0" i="0" u="none" strike="noStrike" dirty="0">
                          <a:solidFill>
                            <a:srgbClr val="000000"/>
                          </a:solidFill>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050" b="0" i="0" u="none" strike="noStrike" dirty="0">
                          <a:solidFill>
                            <a:srgbClr val="000000"/>
                          </a:solidFill>
                          <a:latin typeface="Calibri"/>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050" b="0" i="0" u="none" strike="noStrike">
                          <a:solidFill>
                            <a:srgbClr val="000000"/>
                          </a:solidFill>
                          <a:latin typeface="Calibri"/>
                        </a:rPr>
                        <a:t>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r>
              <a:tr h="166224">
                <a:tc>
                  <a:txBody>
                    <a:bodyPr/>
                    <a:lstStyle/>
                    <a:p>
                      <a:pPr algn="l" fontAlgn="b"/>
                      <a:r>
                        <a:rPr lang="en-US" sz="10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dirty="0">
                          <a:solidFill>
                            <a:srgbClr val="000000"/>
                          </a:solidFill>
                          <a:latin typeface="Calibri"/>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dirty="0">
                          <a:solidFill>
                            <a:srgbClr val="000000"/>
                          </a:solidFill>
                          <a:latin typeface="Calibri"/>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a:solidFill>
                            <a:srgbClr val="000000"/>
                          </a:solidFill>
                          <a:latin typeface="Calibri"/>
                        </a:rPr>
                        <a:t>-22.3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166224">
                <a:tc>
                  <a:txBody>
                    <a:bodyPr/>
                    <a:lstStyle/>
                    <a:p>
                      <a:pPr algn="l" fontAlgn="b"/>
                      <a:r>
                        <a:rPr lang="en-US" sz="1050" b="0" i="0" u="none" strike="noStrike">
                          <a:solidFill>
                            <a:srgbClr val="000000"/>
                          </a:solidFill>
                          <a:latin typeface="Calibri"/>
                        </a:rPr>
                        <a:t>Bad Urban (Bux)</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050" b="0" i="0" u="none" strike="noStrike">
                          <a:solidFill>
                            <a:srgbClr val="000000"/>
                          </a:solidFill>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050" b="0" i="0" u="none" strike="noStrike" dirty="0">
                          <a:solidFill>
                            <a:srgbClr val="000000"/>
                          </a:solidFill>
                          <a:latin typeface="Calibri"/>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050" b="0" i="0" u="none" strike="noStrike">
                          <a:solidFill>
                            <a:srgbClr val="000000"/>
                          </a:solidFill>
                          <a:latin typeface="Calibri"/>
                        </a:rPr>
                        <a:t>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r>
              <a:tr h="166224">
                <a:tc>
                  <a:txBody>
                    <a:bodyPr/>
                    <a:lstStyle/>
                    <a:p>
                      <a:pPr algn="l" fontAlgn="b"/>
                      <a:r>
                        <a:rPr lang="en-US" sz="10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a:solidFill>
                            <a:srgbClr val="000000"/>
                          </a:solidFill>
                          <a:latin typeface="Calibri"/>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dirty="0">
                          <a:solidFill>
                            <a:srgbClr val="000000"/>
                          </a:solidFill>
                          <a:latin typeface="Calibri"/>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a:solidFill>
                            <a:srgbClr val="000000"/>
                          </a:solidFill>
                          <a:latin typeface="Calibri"/>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166224">
                <a:tc>
                  <a:txBody>
                    <a:bodyPr/>
                    <a:lstStyle/>
                    <a:p>
                      <a:pPr algn="l" fontAlgn="b"/>
                      <a:r>
                        <a:rPr lang="en-US" sz="1050" b="0" i="0" u="none" strike="noStrike">
                          <a:solidFill>
                            <a:srgbClr val="000000"/>
                          </a:solidFill>
                          <a:latin typeface="Calibri"/>
                        </a:rPr>
                        <a:t>Hilly Terrain (HTx)</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050" b="0" i="0" u="none" strike="noStrike">
                          <a:solidFill>
                            <a:srgbClr val="000000"/>
                          </a:solidFill>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050" b="0" i="0" u="none" strike="noStrike" dirty="0">
                          <a:solidFill>
                            <a:srgbClr val="000000"/>
                          </a:solidFill>
                          <a:latin typeface="Calibri"/>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050" b="0" i="0" u="none" strike="noStrike" dirty="0" smtClean="0">
                          <a:solidFill>
                            <a:srgbClr val="000000"/>
                          </a:solidFill>
                          <a:latin typeface="Calibri"/>
                        </a:rPr>
                        <a:t>0</a:t>
                      </a:r>
                      <a:endParaRPr lang="en-US" sz="105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r>
              <a:tr h="166224">
                <a:tc>
                  <a:txBody>
                    <a:bodyPr/>
                    <a:lstStyle/>
                    <a:p>
                      <a:pPr algn="l" fontAlgn="b"/>
                      <a:r>
                        <a:rPr lang="en-US" sz="10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a:solidFill>
                            <a:srgbClr val="000000"/>
                          </a:solidFill>
                          <a:latin typeface="Calibri"/>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a:solidFill>
                            <a:srgbClr val="000000"/>
                          </a:solidFill>
                          <a:latin typeface="Calibri"/>
                        </a:rPr>
                        <a:t>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050" b="0" i="0" u="none" strike="noStrike" dirty="0">
                          <a:solidFill>
                            <a:srgbClr val="000000"/>
                          </a:solidFill>
                          <a:latin typeface="Calibri"/>
                        </a:rPr>
                        <a:t>-8.6</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cxnSp>
        <p:nvCxnSpPr>
          <p:cNvPr id="11" name="Straight Arrow Connector 10"/>
          <p:cNvCxnSpPr/>
          <p:nvPr/>
        </p:nvCxnSpPr>
        <p:spPr>
          <a:xfrm rot="16200000" flipH="1">
            <a:off x="6019800" y="4419600"/>
            <a:ext cx="381000" cy="3810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5905500" y="3390900"/>
            <a:ext cx="838200" cy="6096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438400" y="3886200"/>
            <a:ext cx="762000" cy="4572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438400" y="3276600"/>
            <a:ext cx="609600" cy="2286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28726" name="Picture 2"/>
          <p:cNvPicPr>
            <a:picLocks noChangeAspect="1" noChangeArrowheads="1"/>
          </p:cNvPicPr>
          <p:nvPr/>
        </p:nvPicPr>
        <p:blipFill>
          <a:blip r:embed="rId5"/>
          <a:srcRect/>
          <a:stretch>
            <a:fillRect/>
          </a:stretch>
        </p:blipFill>
        <p:spPr bwMode="auto">
          <a:xfrm>
            <a:off x="228600" y="4495800"/>
            <a:ext cx="2514600" cy="189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2636838" y="2514600"/>
            <a:ext cx="7000875" cy="4117975"/>
          </a:xfrm>
          <a:prstGeom prst="rect">
            <a:avLst/>
          </a:prstGeom>
          <a:noFill/>
          <a:ln w="9525">
            <a:noFill/>
            <a:miter lim="800000"/>
            <a:headEnd/>
            <a:tailEnd/>
          </a:ln>
        </p:spPr>
      </p:pic>
      <p:sp>
        <p:nvSpPr>
          <p:cNvPr id="29699" name="Title 1"/>
          <p:cNvSpPr>
            <a:spLocks noGrp="1"/>
          </p:cNvSpPr>
          <p:nvPr>
            <p:ph type="title"/>
          </p:nvPr>
        </p:nvSpPr>
        <p:spPr/>
        <p:txBody>
          <a:bodyPr/>
          <a:lstStyle/>
          <a:p>
            <a:r>
              <a:rPr lang="en-US" dirty="0" smtClean="0"/>
              <a:t>Key Channel Impairments</a:t>
            </a:r>
          </a:p>
        </p:txBody>
      </p:sp>
      <p:sp>
        <p:nvSpPr>
          <p:cNvPr id="29700" name="Content Placeholder 2"/>
          <p:cNvSpPr>
            <a:spLocks noGrp="1"/>
          </p:cNvSpPr>
          <p:nvPr>
            <p:ph idx="1"/>
          </p:nvPr>
        </p:nvSpPr>
        <p:spPr>
          <a:xfrm>
            <a:off x="685800" y="1371600"/>
            <a:ext cx="6248400" cy="3276600"/>
          </a:xfrm>
        </p:spPr>
        <p:txBody>
          <a:bodyPr/>
          <a:lstStyle/>
          <a:p>
            <a:r>
              <a:rPr lang="en-US" sz="2000" smtClean="0"/>
              <a:t>Amplitude fading due to non LOS path</a:t>
            </a:r>
          </a:p>
          <a:p>
            <a:endParaRPr lang="en-US" sz="2000" smtClean="0"/>
          </a:p>
          <a:p>
            <a:r>
              <a:rPr lang="en-US" sz="2000" smtClean="0"/>
              <a:t>Multipath due to reflections </a:t>
            </a:r>
          </a:p>
          <a:p>
            <a:pPr lvl="1"/>
            <a:r>
              <a:rPr lang="en-US" sz="1800" smtClean="0"/>
              <a:t>Frequency selective fading</a:t>
            </a:r>
          </a:p>
          <a:p>
            <a:pPr lvl="1"/>
            <a:r>
              <a:rPr lang="en-US" sz="1800" smtClean="0"/>
              <a:t>Inter Symbol Interference</a:t>
            </a:r>
          </a:p>
          <a:p>
            <a:pPr lvl="1"/>
            <a:endParaRPr lang="en-US" sz="1800" smtClean="0"/>
          </a:p>
          <a:p>
            <a:r>
              <a:rPr lang="en-US" sz="2000" smtClean="0"/>
              <a:t>How does OFDM </a:t>
            </a:r>
            <a:br>
              <a:rPr lang="en-US" sz="2000" smtClean="0"/>
            </a:br>
            <a:r>
              <a:rPr lang="en-US" sz="2000" smtClean="0"/>
              <a:t>overcome these </a:t>
            </a:r>
            <a:br>
              <a:rPr lang="en-US" sz="2000" smtClean="0"/>
            </a:br>
            <a:r>
              <a:rPr lang="en-US" sz="2000" smtClean="0"/>
              <a:t>problems?</a:t>
            </a:r>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C78EEEB-9F22-46F6-B1E7-29CAC54A17AE}" type="slidenum">
              <a:rPr lang="en-US" smtClean="0"/>
              <a:pPr>
                <a:defRPr/>
              </a:pPr>
              <a:t>26</a:t>
            </a:fld>
            <a:endParaRPr lang="en-US"/>
          </a:p>
        </p:txBody>
      </p:sp>
      <p:sp>
        <p:nvSpPr>
          <p:cNvPr id="29704" name="Freeform 9"/>
          <p:cNvSpPr>
            <a:spLocks noChangeArrowheads="1"/>
          </p:cNvSpPr>
          <p:nvPr/>
        </p:nvSpPr>
        <p:spPr bwMode="auto">
          <a:xfrm>
            <a:off x="4114800" y="2590800"/>
            <a:ext cx="1219200" cy="1524000"/>
          </a:xfrm>
          <a:custGeom>
            <a:avLst/>
            <a:gdLst>
              <a:gd name="T0" fmla="*/ 0 w 1137684"/>
              <a:gd name="T1" fmla="*/ 32424 h 749594"/>
              <a:gd name="T2" fmla="*/ 717847 w 1137684"/>
              <a:gd name="T3" fmla="*/ 248595 h 749594"/>
              <a:gd name="T4" fmla="*/ 1219200 w 1137684"/>
              <a:gd name="T5" fmla="*/ 1523999 h 749594"/>
              <a:gd name="T6" fmla="*/ 0 60000 65536"/>
              <a:gd name="T7" fmla="*/ 0 60000 65536"/>
              <a:gd name="T8" fmla="*/ 0 60000 65536"/>
              <a:gd name="T9" fmla="*/ 0 w 1137684"/>
              <a:gd name="T10" fmla="*/ 0 h 749594"/>
              <a:gd name="T11" fmla="*/ 1137684 w 1137684"/>
              <a:gd name="T12" fmla="*/ 749594 h 749594"/>
            </a:gdLst>
            <a:ahLst/>
            <a:cxnLst>
              <a:cxn ang="T6">
                <a:pos x="T0" y="T1"/>
              </a:cxn>
              <a:cxn ang="T7">
                <a:pos x="T2" y="T3"/>
              </a:cxn>
              <a:cxn ang="T8">
                <a:pos x="T4" y="T5"/>
              </a:cxn>
            </a:cxnLst>
            <a:rect l="T9" t="T10" r="T11" b="T12"/>
            <a:pathLst>
              <a:path w="1137684" h="749594">
                <a:moveTo>
                  <a:pt x="0" y="15948"/>
                </a:moveTo>
                <a:cubicBezTo>
                  <a:pt x="240119" y="7974"/>
                  <a:pt x="480238" y="0"/>
                  <a:pt x="669852" y="122274"/>
                </a:cubicBezTo>
                <a:cubicBezTo>
                  <a:pt x="859466" y="244548"/>
                  <a:pt x="998575" y="497071"/>
                  <a:pt x="1137684" y="749594"/>
                </a:cubicBezTo>
              </a:path>
            </a:pathLst>
          </a:custGeom>
          <a:noFill/>
          <a:ln w="12700" algn="ctr">
            <a:solidFill>
              <a:schemeClr val="tx1"/>
            </a:solidFill>
            <a:round/>
            <a:headEnd type="none" w="sm" len="sm"/>
            <a:tailEnd type="none" w="sm" len="sm"/>
          </a:ln>
        </p:spPr>
        <p:txBody>
          <a:bodyPr/>
          <a:lstStyle/>
          <a:p>
            <a:pPr eaLnBrk="0" hangingPunct="0"/>
            <a:endParaRPr lang="en-US"/>
          </a:p>
        </p:txBody>
      </p:sp>
      <p:sp>
        <p:nvSpPr>
          <p:cNvPr id="29705" name="Freeform 8"/>
          <p:cNvSpPr>
            <a:spLocks noChangeArrowheads="1"/>
          </p:cNvSpPr>
          <p:nvPr/>
        </p:nvSpPr>
        <p:spPr bwMode="auto">
          <a:xfrm>
            <a:off x="5181600" y="1600200"/>
            <a:ext cx="1219200" cy="3429000"/>
          </a:xfrm>
          <a:custGeom>
            <a:avLst/>
            <a:gdLst>
              <a:gd name="T0" fmla="*/ 0 w 2456121"/>
              <a:gd name="T1" fmla="*/ 0 h 2296633"/>
              <a:gd name="T2" fmla="*/ 580571 w 2456121"/>
              <a:gd name="T3" fmla="*/ 365125 h 2296633"/>
              <a:gd name="T4" fmla="*/ 1029195 w 2456121"/>
              <a:gd name="T5" fmla="*/ 2143126 h 2296633"/>
              <a:gd name="T6" fmla="*/ 1219200 w 2456121"/>
              <a:gd name="T7" fmla="*/ 3429000 h 2296633"/>
              <a:gd name="T8" fmla="*/ 1219200 w 2456121"/>
              <a:gd name="T9" fmla="*/ 3429000 h 2296633"/>
              <a:gd name="T10" fmla="*/ 0 60000 65536"/>
              <a:gd name="T11" fmla="*/ 0 60000 65536"/>
              <a:gd name="T12" fmla="*/ 0 60000 65536"/>
              <a:gd name="T13" fmla="*/ 0 60000 65536"/>
              <a:gd name="T14" fmla="*/ 0 60000 65536"/>
              <a:gd name="T15" fmla="*/ 0 w 2456121"/>
              <a:gd name="T16" fmla="*/ 0 h 2296633"/>
              <a:gd name="T17" fmla="*/ 2456121 w 2456121"/>
              <a:gd name="T18" fmla="*/ 2296633 h 2296633"/>
            </a:gdLst>
            <a:ahLst/>
            <a:cxnLst>
              <a:cxn ang="T10">
                <a:pos x="T0" y="T1"/>
              </a:cxn>
              <a:cxn ang="T11">
                <a:pos x="T2" y="T3"/>
              </a:cxn>
              <a:cxn ang="T12">
                <a:pos x="T4" y="T5"/>
              </a:cxn>
              <a:cxn ang="T13">
                <a:pos x="T6" y="T7"/>
              </a:cxn>
              <a:cxn ang="T14">
                <a:pos x="T8" y="T9"/>
              </a:cxn>
            </a:cxnLst>
            <a:rect l="T15" t="T16" r="T17" b="T18"/>
            <a:pathLst>
              <a:path w="2456121" h="2296633">
                <a:moveTo>
                  <a:pt x="0" y="0"/>
                </a:moveTo>
                <a:cubicBezTo>
                  <a:pt x="412011" y="2658"/>
                  <a:pt x="824023" y="5316"/>
                  <a:pt x="1169581" y="244549"/>
                </a:cubicBezTo>
                <a:cubicBezTo>
                  <a:pt x="1515139" y="483782"/>
                  <a:pt x="1858926" y="1093382"/>
                  <a:pt x="2073349" y="1435396"/>
                </a:cubicBezTo>
                <a:cubicBezTo>
                  <a:pt x="2287772" y="1777410"/>
                  <a:pt x="2456121" y="2296633"/>
                  <a:pt x="2456121" y="2296633"/>
                </a:cubicBezTo>
              </a:path>
            </a:pathLst>
          </a:custGeom>
          <a:noFill/>
          <a:ln w="12700" algn="ctr">
            <a:solidFill>
              <a:schemeClr val="tx1"/>
            </a:solidFill>
            <a:round/>
            <a:headEnd type="none" w="sm" len="sm"/>
            <a:tailEnd type="none" w="sm" len="sm"/>
          </a:ln>
        </p:spPr>
        <p:txBody>
          <a:bodyPr/>
          <a:lstStyle/>
          <a:p>
            <a:pPr eaLnBrk="0" hangingPunct="0"/>
            <a:endParaRPr lang="en-US"/>
          </a:p>
        </p:txBody>
      </p:sp>
      <p:sp>
        <p:nvSpPr>
          <p:cNvPr id="11" name="TextBox 10"/>
          <p:cNvSpPr txBox="1"/>
          <p:nvPr/>
        </p:nvSpPr>
        <p:spPr>
          <a:xfrm>
            <a:off x="6019800" y="2133600"/>
            <a:ext cx="3124200" cy="438150"/>
          </a:xfrm>
          <a:prstGeom prst="rect">
            <a:avLst/>
          </a:prstGeom>
          <a:noFill/>
        </p:spPr>
        <p:txBody>
          <a:bodyPr>
            <a:spAutoFit/>
          </a:bodyPr>
          <a:lstStyle/>
          <a:p>
            <a:pPr algn="ctr">
              <a:defRPr/>
            </a:pPr>
            <a:r>
              <a:rPr lang="en-US" dirty="0">
                <a:latin typeface="+mn-lt"/>
              </a:rPr>
              <a:t>Spectral analysis of 300 kHz channel. </a:t>
            </a:r>
          </a:p>
          <a:p>
            <a:pPr algn="ctr">
              <a:defRPr/>
            </a:pPr>
            <a:r>
              <a:rPr lang="en-US" sz="1050" dirty="0">
                <a:latin typeface="+mn-lt"/>
              </a:rPr>
              <a:t>Two ray channel, 5us multipath</a:t>
            </a:r>
            <a:endParaRPr lang="en-US" sz="105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5221288" y="4191000"/>
            <a:ext cx="3408362" cy="2105025"/>
          </a:xfrm>
          <a:prstGeom prst="rect">
            <a:avLst/>
          </a:prstGeom>
          <a:noFill/>
          <a:ln w="9525">
            <a:noFill/>
            <a:miter lim="800000"/>
            <a:headEnd/>
            <a:tailEnd/>
          </a:ln>
        </p:spPr>
      </p:pic>
      <p:sp>
        <p:nvSpPr>
          <p:cNvPr id="30723" name="Title 1"/>
          <p:cNvSpPr>
            <a:spLocks noGrp="1"/>
          </p:cNvSpPr>
          <p:nvPr>
            <p:ph type="title"/>
          </p:nvPr>
        </p:nvSpPr>
        <p:spPr/>
        <p:txBody>
          <a:bodyPr/>
          <a:lstStyle/>
          <a:p>
            <a:r>
              <a:rPr lang="en-US" dirty="0" smtClean="0"/>
              <a:t>Multipath - ISI</a:t>
            </a:r>
          </a:p>
        </p:txBody>
      </p:sp>
      <p:sp>
        <p:nvSpPr>
          <p:cNvPr id="30724" name="Content Placeholder 2"/>
          <p:cNvSpPr>
            <a:spLocks noGrp="1"/>
          </p:cNvSpPr>
          <p:nvPr>
            <p:ph idx="1"/>
          </p:nvPr>
        </p:nvSpPr>
        <p:spPr/>
        <p:txBody>
          <a:bodyPr/>
          <a:lstStyle/>
          <a:p>
            <a:r>
              <a:rPr lang="en-US" sz="1800" smtClean="0"/>
              <a:t>Multipath introduces Inter Symbol Interference </a:t>
            </a:r>
          </a:p>
          <a:p>
            <a:pPr lvl="1"/>
            <a:r>
              <a:rPr lang="en-US" sz="1600" smtClean="0"/>
              <a:t>Every previous bit degrades every current bit</a:t>
            </a:r>
          </a:p>
          <a:p>
            <a:pPr lvl="1"/>
            <a:endParaRPr lang="en-US" sz="1600" smtClean="0"/>
          </a:p>
          <a:p>
            <a:r>
              <a:rPr lang="en-US" sz="1800" smtClean="0"/>
              <a:t>OFDM overcomes ISI by </a:t>
            </a:r>
          </a:p>
          <a:p>
            <a:pPr lvl="1"/>
            <a:r>
              <a:rPr lang="en-US" sz="1600" smtClean="0"/>
              <a:t>making the symbol much longer than the multipath</a:t>
            </a:r>
          </a:p>
          <a:p>
            <a:pPr lvl="1"/>
            <a:r>
              <a:rPr lang="en-US" sz="1600" smtClean="0"/>
              <a:t>And using a cyclic prefix to contain the ISI</a:t>
            </a:r>
          </a:p>
          <a:p>
            <a:endParaRPr lang="en-US" sz="1800" smtClean="0"/>
          </a:p>
          <a:p>
            <a:r>
              <a:rPr lang="en-US" sz="1800" smtClean="0"/>
              <a:t>OFDM retains the data rate by adding more carriers in the same proportion as the lengthening of the symbol</a:t>
            </a:r>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083D43FE-D8AC-4A65-9C8E-CF32A56F596B}" type="slidenum">
              <a:rPr lang="en-US" smtClean="0"/>
              <a:pPr>
                <a:defRPr/>
              </a:pPr>
              <a:t>27</a:t>
            </a:fld>
            <a:endParaRPr lang="en-US"/>
          </a:p>
        </p:txBody>
      </p:sp>
      <p:sp>
        <p:nvSpPr>
          <p:cNvPr id="8" name="Line Callout 1 7"/>
          <p:cNvSpPr/>
          <p:nvPr/>
        </p:nvSpPr>
        <p:spPr bwMode="auto">
          <a:xfrm>
            <a:off x="1143000" y="5410200"/>
            <a:ext cx="3200400" cy="838200"/>
          </a:xfrm>
          <a:prstGeom prst="borderCallout1">
            <a:avLst>
              <a:gd name="adj1" fmla="val 10499"/>
              <a:gd name="adj2" fmla="val 105717"/>
              <a:gd name="adj3" fmla="val -39327"/>
              <a:gd name="adj4" fmla="val 137709"/>
            </a:avLst>
          </a:prstGeom>
          <a:noFill/>
          <a:ln w="12700" cap="flat" cmpd="sng" algn="ctr">
            <a:solidFill>
              <a:schemeClr val="tx1"/>
            </a:solidFill>
            <a:prstDash val="solid"/>
            <a:round/>
            <a:headEnd type="none" w="sm" len="sm"/>
            <a:tailEnd type="none" w="sm" len="sm"/>
          </a:ln>
          <a:effectLst/>
        </p:spPr>
        <p:txBody>
          <a:bodyPr/>
          <a:lstStyle/>
          <a:p>
            <a:pPr eaLnBrk="0" hangingPunct="0">
              <a:defRPr/>
            </a:pPr>
            <a:r>
              <a:rPr lang="en-US" dirty="0">
                <a:latin typeface="+mn-lt"/>
                <a:cs typeface="+mn-cs"/>
              </a:rPr>
              <a:t>The delayed multipath components are contained in this prefix at the receiver and do not contaminate the demodulation process</a:t>
            </a:r>
            <a:r>
              <a:rPr lang="en-US" dirty="0">
                <a:latin typeface="+mn-lt"/>
                <a:cs typeface="+mn-cs"/>
              </a:rPr>
              <a:t>.</a:t>
            </a:r>
            <a:endParaRPr lang="en-US" dirty="0">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Multipath – Frequency selective fading</a:t>
            </a:r>
          </a:p>
        </p:txBody>
      </p:sp>
      <p:sp>
        <p:nvSpPr>
          <p:cNvPr id="31747" name="Content Placeholder 2"/>
          <p:cNvSpPr>
            <a:spLocks noGrp="1"/>
          </p:cNvSpPr>
          <p:nvPr>
            <p:ph idx="1"/>
          </p:nvPr>
        </p:nvSpPr>
        <p:spPr>
          <a:xfrm>
            <a:off x="685800" y="1371600"/>
            <a:ext cx="7162800" cy="3429000"/>
          </a:xfrm>
        </p:spPr>
        <p:txBody>
          <a:bodyPr/>
          <a:lstStyle/>
          <a:p>
            <a:r>
              <a:rPr lang="en-US" sz="1800" smtClean="0"/>
              <a:t>Multipath also causes frequency nulls in the received spectrum</a:t>
            </a:r>
          </a:p>
          <a:p>
            <a:endParaRPr lang="en-US" sz="1800" smtClean="0"/>
          </a:p>
          <a:p>
            <a:r>
              <a:rPr lang="en-US" sz="1800" smtClean="0"/>
              <a:t>OFDM overcomes frequency nulls by dividing up the channel into individual carriers</a:t>
            </a:r>
          </a:p>
          <a:p>
            <a:pPr lvl="1"/>
            <a:r>
              <a:rPr lang="en-US" sz="1600" smtClean="0"/>
              <a:t>So if one is knocked out, at least </a:t>
            </a:r>
            <a:br>
              <a:rPr lang="en-US" sz="1600" smtClean="0"/>
            </a:br>
            <a:r>
              <a:rPr lang="en-US" sz="1600" smtClean="0"/>
              <a:t>the others aren't affected</a:t>
            </a:r>
          </a:p>
          <a:p>
            <a:endParaRPr lang="en-US" sz="2000" smtClean="0"/>
          </a:p>
          <a:p>
            <a:r>
              <a:rPr lang="en-US" sz="2000" smtClean="0"/>
              <a:t>Interleaving across </a:t>
            </a:r>
            <a:br>
              <a:rPr lang="en-US" sz="2000" smtClean="0"/>
            </a:br>
            <a:r>
              <a:rPr lang="en-US" sz="2000" smtClean="0"/>
              <a:t>frequency, together</a:t>
            </a:r>
            <a:br>
              <a:rPr lang="en-US" sz="2000" smtClean="0"/>
            </a:br>
            <a:r>
              <a:rPr lang="en-US" sz="2000" smtClean="0"/>
              <a:t>with FEC, help to</a:t>
            </a:r>
            <a:br>
              <a:rPr lang="en-US" sz="2000" smtClean="0"/>
            </a:br>
            <a:r>
              <a:rPr lang="en-US" sz="2000" smtClean="0"/>
              <a:t>‘fill in the gaps’</a:t>
            </a:r>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0D6E32F7-8001-47F1-BA2D-1F78AF29540D}" type="slidenum">
              <a:rPr lang="en-US" smtClean="0"/>
              <a:pPr>
                <a:defRPr/>
              </a:pPr>
              <a:t>28</a:t>
            </a:fld>
            <a:endParaRPr lang="en-US"/>
          </a:p>
        </p:txBody>
      </p:sp>
      <p:pic>
        <p:nvPicPr>
          <p:cNvPr id="31751" name="Picture 5"/>
          <p:cNvPicPr>
            <a:picLocks noChangeAspect="1" noChangeArrowheads="1"/>
          </p:cNvPicPr>
          <p:nvPr/>
        </p:nvPicPr>
        <p:blipFill>
          <a:blip r:embed="rId2"/>
          <a:srcRect/>
          <a:stretch>
            <a:fillRect/>
          </a:stretch>
        </p:blipFill>
        <p:spPr bwMode="auto">
          <a:xfrm>
            <a:off x="3105150" y="2514600"/>
            <a:ext cx="6430963"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Visualization of OFDM’s advantage</a:t>
            </a:r>
          </a:p>
        </p:txBody>
      </p:sp>
      <p:sp>
        <p:nvSpPr>
          <p:cNvPr id="32771" name="Content Placeholder 2"/>
          <p:cNvSpPr>
            <a:spLocks noGrp="1"/>
          </p:cNvSpPr>
          <p:nvPr>
            <p:ph idx="1"/>
          </p:nvPr>
        </p:nvSpPr>
        <p:spPr>
          <a:xfrm>
            <a:off x="381000" y="1371600"/>
            <a:ext cx="7467600" cy="1981200"/>
          </a:xfrm>
        </p:spPr>
        <p:txBody>
          <a:bodyPr/>
          <a:lstStyle/>
          <a:p>
            <a:r>
              <a:rPr lang="en-US" sz="2000" smtClean="0"/>
              <a:t>Notice how the multiple carrier soft decision streams actually re-create a picture of the channel conditions</a:t>
            </a:r>
          </a:p>
          <a:p>
            <a:endParaRPr lang="en-US" sz="2000" smtClean="0"/>
          </a:p>
          <a:p>
            <a:r>
              <a:rPr lang="en-US" sz="2000" smtClean="0"/>
              <a:t>This  valuable information allows </a:t>
            </a:r>
            <a:br>
              <a:rPr lang="en-US" sz="2000" smtClean="0"/>
            </a:br>
            <a:r>
              <a:rPr lang="en-US" sz="2000" smtClean="0"/>
              <a:t>effective combination of </a:t>
            </a:r>
            <a:br>
              <a:rPr lang="en-US" sz="2000" smtClean="0"/>
            </a:br>
            <a:r>
              <a:rPr lang="en-US" sz="2000" smtClean="0"/>
              <a:t>Time and Frequency diversity</a:t>
            </a:r>
          </a:p>
          <a:p>
            <a:endParaRPr lang="en-US" sz="2000" smtClean="0"/>
          </a:p>
          <a:p>
            <a:r>
              <a:rPr lang="en-US" sz="2000" smtClean="0"/>
              <a:t>This is the key to </a:t>
            </a:r>
            <a:br>
              <a:rPr lang="en-US" sz="2000" smtClean="0"/>
            </a:br>
            <a:r>
              <a:rPr lang="en-US" sz="2000" smtClean="0"/>
              <a:t>why OFDM systems </a:t>
            </a:r>
            <a:br>
              <a:rPr lang="en-US" sz="2000" smtClean="0"/>
            </a:br>
            <a:r>
              <a:rPr lang="en-US" sz="2000" smtClean="0"/>
              <a:t>have such a </a:t>
            </a:r>
            <a:br>
              <a:rPr lang="en-US" sz="2000" smtClean="0"/>
            </a:br>
            <a:r>
              <a:rPr lang="en-US" sz="2000" smtClean="0"/>
              <a:t>performance </a:t>
            </a:r>
            <a:br>
              <a:rPr lang="en-US" sz="2000" smtClean="0"/>
            </a:br>
            <a:r>
              <a:rPr lang="en-US" sz="2000" smtClean="0"/>
              <a:t>advantage </a:t>
            </a:r>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dirty="0" smtClean="0"/>
              <a:t>Steve Shearer  (Independent)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4F26B827-8BE7-4A9A-BD04-178AA3838192}" type="slidenum">
              <a:rPr lang="en-US" smtClean="0"/>
              <a:pPr>
                <a:defRPr/>
              </a:pPr>
              <a:t>29</a:t>
            </a:fld>
            <a:endParaRPr lang="en-US"/>
          </a:p>
        </p:txBody>
      </p:sp>
      <p:pic>
        <p:nvPicPr>
          <p:cNvPr id="32775" name="Picture 6"/>
          <p:cNvPicPr>
            <a:picLocks noChangeAspect="1" noChangeArrowheads="1"/>
          </p:cNvPicPr>
          <p:nvPr/>
        </p:nvPicPr>
        <p:blipFill>
          <a:blip r:embed="rId2"/>
          <a:srcRect/>
          <a:stretch>
            <a:fillRect/>
          </a:stretch>
        </p:blipFill>
        <p:spPr bwMode="auto">
          <a:xfrm>
            <a:off x="2544763" y="2438400"/>
            <a:ext cx="7085012" cy="4167188"/>
          </a:xfrm>
          <a:prstGeom prst="rect">
            <a:avLst/>
          </a:prstGeom>
          <a:noFill/>
          <a:ln w="9525">
            <a:noFill/>
            <a:miter lim="800000"/>
            <a:headEnd/>
            <a:tailEnd/>
          </a:ln>
        </p:spPr>
      </p:pic>
      <p:sp>
        <p:nvSpPr>
          <p:cNvPr id="14" name="TextBox 13"/>
          <p:cNvSpPr txBox="1"/>
          <p:nvPr/>
        </p:nvSpPr>
        <p:spPr>
          <a:xfrm>
            <a:off x="5638800" y="2057400"/>
            <a:ext cx="3124200" cy="646113"/>
          </a:xfrm>
          <a:prstGeom prst="rect">
            <a:avLst/>
          </a:prstGeom>
          <a:noFill/>
        </p:spPr>
        <p:txBody>
          <a:bodyPr>
            <a:spAutoFit/>
          </a:bodyPr>
          <a:lstStyle/>
          <a:p>
            <a:pPr algn="ctr">
              <a:defRPr/>
            </a:pPr>
            <a:r>
              <a:rPr lang="en-US" dirty="0">
                <a:latin typeface="+mn-lt"/>
              </a:rPr>
              <a:t>Surface of 300 kHz channel constructed using demodulated soft decisions. </a:t>
            </a:r>
            <a:br>
              <a:rPr lang="en-US" dirty="0">
                <a:latin typeface="+mn-lt"/>
              </a:rPr>
            </a:br>
            <a:r>
              <a:rPr lang="en-US" sz="1050" dirty="0">
                <a:latin typeface="+mn-lt"/>
              </a:rPr>
              <a:t>Two ray channel, 5us multipath</a:t>
            </a:r>
            <a:endParaRPr lang="en-US"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533400"/>
            <a:ext cx="7772400" cy="685800"/>
          </a:xfrm>
        </p:spPr>
        <p:txBody>
          <a:bodyPr/>
          <a:lstStyle/>
          <a:p>
            <a:pPr eaLnBrk="1" hangingPunct="1"/>
            <a:r>
              <a:rPr lang="en-US" sz="3200" dirty="0" smtClean="0"/>
              <a:t>Introduction</a:t>
            </a:r>
          </a:p>
        </p:txBody>
      </p:sp>
      <p:sp>
        <p:nvSpPr>
          <p:cNvPr id="6147" name="Rectangle 3"/>
          <p:cNvSpPr>
            <a:spLocks noGrp="1" noChangeArrowheads="1"/>
          </p:cNvSpPr>
          <p:nvPr>
            <p:ph idx="1"/>
          </p:nvPr>
        </p:nvSpPr>
        <p:spPr>
          <a:xfrm>
            <a:off x="685800" y="1219200"/>
            <a:ext cx="7772400" cy="4876800"/>
          </a:xfrm>
        </p:spPr>
        <p:txBody>
          <a:bodyPr/>
          <a:lstStyle/>
          <a:p>
            <a:pPr eaLnBrk="1" hangingPunct="1"/>
            <a:r>
              <a:rPr lang="en-US" sz="2000" dirty="0" smtClean="0"/>
              <a:t>The purpose of this presentation is to introduce key technical aspects of the Future Proof Platform merged OFDM proposal</a:t>
            </a:r>
          </a:p>
          <a:p>
            <a:pPr lvl="1" eaLnBrk="1" hangingPunct="1"/>
            <a:r>
              <a:rPr lang="en-US" sz="1800" dirty="0" smtClean="0"/>
              <a:t>Demonstrates that an OFDM system, properly configured to the application at hand, can lead to a highly efficient, low complexity PHY</a:t>
            </a:r>
          </a:p>
          <a:p>
            <a:pPr lvl="1" eaLnBrk="1" hangingPunct="1"/>
            <a:endParaRPr lang="en-US" sz="800" dirty="0" smtClean="0"/>
          </a:p>
          <a:p>
            <a:pPr eaLnBrk="1" hangingPunct="1"/>
            <a:r>
              <a:rPr lang="en-US" sz="2000" dirty="0" smtClean="0"/>
              <a:t>This presentation shows how the combination of several simple signal processing methods have been used to create the SUN OFDM PHY proposal</a:t>
            </a:r>
          </a:p>
          <a:p>
            <a:pPr lvl="1" eaLnBrk="1" hangingPunct="1"/>
            <a:r>
              <a:rPr lang="en-US" sz="1800" dirty="0" smtClean="0"/>
              <a:t>And shows how this proposal is compatible with the existing standard and some new proposals</a:t>
            </a:r>
          </a:p>
          <a:p>
            <a:pPr lvl="1" eaLnBrk="1" hangingPunct="1"/>
            <a:endParaRPr lang="en-US" sz="800" dirty="0" smtClean="0"/>
          </a:p>
          <a:p>
            <a:pPr eaLnBrk="1" hangingPunct="1"/>
            <a:r>
              <a:rPr lang="en-US" sz="2000" dirty="0" smtClean="0"/>
              <a:t>We believe that this proposal is worthy of consideration as </a:t>
            </a:r>
            <a:r>
              <a:rPr lang="en-US" sz="2000" dirty="0" smtClean="0"/>
              <a:t>a candidate  </a:t>
            </a:r>
            <a:r>
              <a:rPr lang="en-US" sz="2000" dirty="0" smtClean="0"/>
              <a:t>for </a:t>
            </a:r>
            <a:r>
              <a:rPr lang="en-US" sz="2000" dirty="0" smtClean="0"/>
              <a:t>new </a:t>
            </a:r>
            <a:r>
              <a:rPr lang="en-US" sz="2000" dirty="0" smtClean="0"/>
              <a:t>Smart Utility Networks </a:t>
            </a:r>
            <a:r>
              <a:rPr lang="en-US" sz="2000" dirty="0" smtClean="0"/>
              <a:t>PHY standard.</a:t>
            </a:r>
            <a:endParaRPr lang="en-US" sz="2000" dirty="0" smtClean="0"/>
          </a:p>
          <a:p>
            <a:pPr eaLnBrk="1" hangingPunct="1">
              <a:buFontTx/>
              <a:buNone/>
            </a:pPr>
            <a:endParaRPr lang="en-US" sz="1600" dirty="0" smtClean="0"/>
          </a:p>
        </p:txBody>
      </p:sp>
      <p:sp>
        <p:nvSpPr>
          <p:cNvPr id="7172" name="Date Placeholder 3"/>
          <p:cNvSpPr>
            <a:spLocks noGrp="1"/>
          </p:cNvSpPr>
          <p:nvPr>
            <p:ph type="dt" sz="quarter" idx="10"/>
          </p:nvPr>
        </p:nvSpPr>
        <p:spPr/>
        <p:txBody>
          <a:bodyPr/>
          <a:lstStyle/>
          <a:p>
            <a:pPr>
              <a:defRPr/>
            </a:pPr>
            <a:r>
              <a:rPr lang="en-US"/>
              <a:t>July 2009</a:t>
            </a:r>
          </a:p>
        </p:txBody>
      </p:sp>
      <p:sp>
        <p:nvSpPr>
          <p:cNvPr id="7173" name="Footer Placeholder 4"/>
          <p:cNvSpPr>
            <a:spLocks noGrp="1"/>
          </p:cNvSpPr>
          <p:nvPr>
            <p:ph type="ftr" sz="quarter" idx="11"/>
          </p:nvPr>
        </p:nvSpPr>
        <p:spPr/>
        <p:txBody>
          <a:bodyPr/>
          <a:lstStyle/>
          <a:p>
            <a:pPr>
              <a:defRPr/>
            </a:pPr>
            <a:r>
              <a:rPr lang="en-US"/>
              <a:t>Steve Shearer  (Independent)</a:t>
            </a:r>
          </a:p>
        </p:txBody>
      </p:sp>
      <p:sp>
        <p:nvSpPr>
          <p:cNvPr id="7174" name="Slide Number Placeholder 5"/>
          <p:cNvSpPr>
            <a:spLocks noGrp="1"/>
          </p:cNvSpPr>
          <p:nvPr>
            <p:ph type="sldNum" sz="quarter" idx="12"/>
          </p:nvPr>
        </p:nvSpPr>
        <p:spPr/>
        <p:txBody>
          <a:bodyPr/>
          <a:lstStyle/>
          <a:p>
            <a:pPr>
              <a:defRPr/>
            </a:pPr>
            <a:r>
              <a:rPr lang="en-US" dirty="0" smtClean="0"/>
              <a:t>Slide </a:t>
            </a:r>
            <a:fld id="{E32A59D9-445B-40D0-B334-F69A4FA48A2F}" type="slidenum">
              <a:rPr lang="en-US" dirty="0" smtClean="0"/>
              <a:pPr>
                <a:defRPr/>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Performance Advantage Snapshot</a:t>
            </a:r>
          </a:p>
        </p:txBody>
      </p:sp>
      <p:sp>
        <p:nvSpPr>
          <p:cNvPr id="33795" name="Content Placeholder 2"/>
          <p:cNvSpPr>
            <a:spLocks noGrp="1"/>
          </p:cNvSpPr>
          <p:nvPr>
            <p:ph idx="1"/>
          </p:nvPr>
        </p:nvSpPr>
        <p:spPr>
          <a:xfrm>
            <a:off x="457200" y="1371600"/>
            <a:ext cx="7086600" cy="2133600"/>
          </a:xfrm>
        </p:spPr>
        <p:txBody>
          <a:bodyPr/>
          <a:lstStyle/>
          <a:p>
            <a:r>
              <a:rPr lang="en-US" sz="1800" smtClean="0"/>
              <a:t>Bu0 and Ht0 as defined by ETSI</a:t>
            </a:r>
          </a:p>
          <a:p>
            <a:pPr lvl="1"/>
            <a:r>
              <a:rPr lang="en-US" sz="1400" smtClean="0"/>
              <a:t>5us and 15us multipath respectively</a:t>
            </a:r>
          </a:p>
          <a:p>
            <a:r>
              <a:rPr lang="en-US" sz="1800" smtClean="0"/>
              <a:t>FS10 and TN19 as measured by L&amp;G</a:t>
            </a:r>
          </a:p>
          <a:p>
            <a:pPr lvl="1"/>
            <a:r>
              <a:rPr lang="en-US" sz="1400" smtClean="0"/>
              <a:t>1.6us multipath</a:t>
            </a:r>
          </a:p>
          <a:p>
            <a:r>
              <a:rPr lang="en-US" sz="2000" smtClean="0"/>
              <a:t>Short 125 byte packets</a:t>
            </a:r>
          </a:p>
          <a:p>
            <a:pPr lvl="1"/>
            <a:endParaRPr lang="en-US" sz="1600" smtClean="0"/>
          </a:p>
          <a:p>
            <a:pPr lvl="1">
              <a:buFontTx/>
              <a:buNone/>
            </a:pPr>
            <a:endParaRPr lang="en-US" sz="1600" smtClean="0"/>
          </a:p>
          <a:p>
            <a:r>
              <a:rPr lang="en-US" sz="1800" smtClean="0"/>
              <a:t>OFDM shows  18 – 29 dB </a:t>
            </a:r>
            <a:br>
              <a:rPr lang="en-US" sz="1800" smtClean="0"/>
            </a:br>
            <a:r>
              <a:rPr lang="en-US" sz="1800" smtClean="0"/>
              <a:t>advantage in benign </a:t>
            </a:r>
            <a:br>
              <a:rPr lang="en-US" sz="1800" smtClean="0"/>
            </a:br>
            <a:r>
              <a:rPr lang="en-US" sz="1800" smtClean="0"/>
              <a:t>multipath channels  </a:t>
            </a:r>
            <a:br>
              <a:rPr lang="en-US" sz="1800" smtClean="0"/>
            </a:br>
            <a:r>
              <a:rPr lang="en-US" sz="1800" smtClean="0"/>
              <a:t>at  99% packet success </a:t>
            </a:r>
            <a:br>
              <a:rPr lang="en-US" sz="1800" smtClean="0"/>
            </a:br>
            <a:r>
              <a:rPr lang="en-US" sz="1800" smtClean="0"/>
              <a:t>rate</a:t>
            </a:r>
          </a:p>
          <a:p>
            <a:endParaRPr lang="en-US" sz="1800" smtClean="0"/>
          </a:p>
          <a:p>
            <a:r>
              <a:rPr lang="en-US" sz="1800" smtClean="0"/>
              <a:t>The advantage is even greater</a:t>
            </a:r>
            <a:br>
              <a:rPr lang="en-US" sz="1800" smtClean="0"/>
            </a:br>
            <a:r>
              <a:rPr lang="en-US" sz="1800" smtClean="0"/>
              <a:t>for Bu0 and Ht0 !</a:t>
            </a:r>
          </a:p>
          <a:p>
            <a:pPr>
              <a:buFontTx/>
              <a:buNone/>
            </a:pPr>
            <a:endParaRPr lang="en-US" sz="1800" smtClean="0"/>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F1A2CE9A-7800-4585-9E26-6C8CB76B301B}" type="slidenum">
              <a:rPr lang="en-US" smtClean="0"/>
              <a:pPr>
                <a:defRPr/>
              </a:pPr>
              <a:t>30</a:t>
            </a:fld>
            <a:endParaRPr lang="en-US"/>
          </a:p>
        </p:txBody>
      </p:sp>
      <p:pic>
        <p:nvPicPr>
          <p:cNvPr id="33799" name="Picture 1"/>
          <p:cNvPicPr>
            <a:picLocks noChangeAspect="1" noChangeArrowheads="1"/>
          </p:cNvPicPr>
          <p:nvPr/>
        </p:nvPicPr>
        <p:blipFill>
          <a:blip r:embed="rId2"/>
          <a:srcRect/>
          <a:stretch>
            <a:fillRect/>
          </a:stretch>
        </p:blipFill>
        <p:spPr bwMode="auto">
          <a:xfrm>
            <a:off x="3054350" y="2362200"/>
            <a:ext cx="6380163" cy="4191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Conclusions</a:t>
            </a:r>
          </a:p>
        </p:txBody>
      </p:sp>
      <p:sp>
        <p:nvSpPr>
          <p:cNvPr id="34819" name="Content Placeholder 2"/>
          <p:cNvSpPr>
            <a:spLocks noGrp="1"/>
          </p:cNvSpPr>
          <p:nvPr>
            <p:ph idx="1"/>
          </p:nvPr>
        </p:nvSpPr>
        <p:spPr/>
        <p:txBody>
          <a:bodyPr/>
          <a:lstStyle/>
          <a:p>
            <a:pPr eaLnBrk="1" hangingPunct="1"/>
            <a:r>
              <a:rPr lang="en-US" sz="2000" smtClean="0"/>
              <a:t>This Proposal adequately meets all the requirements of the PAR</a:t>
            </a:r>
          </a:p>
          <a:p>
            <a:pPr lvl="1" eaLnBrk="1" hangingPunct="1"/>
            <a:r>
              <a:rPr lang="en-US" sz="1800" smtClean="0"/>
              <a:t>Wide applicability in a range of Regulatory requirements</a:t>
            </a:r>
          </a:p>
          <a:p>
            <a:pPr lvl="1" eaLnBrk="1" hangingPunct="1"/>
            <a:r>
              <a:rPr lang="en-US" sz="1800" smtClean="0"/>
              <a:t>Wide range of data rates</a:t>
            </a:r>
          </a:p>
          <a:p>
            <a:pPr lvl="1" eaLnBrk="1" hangingPunct="1"/>
            <a:r>
              <a:rPr lang="en-US" sz="1800" smtClean="0"/>
              <a:t>Superior performance in the outdoor channels defined in the PAR</a:t>
            </a:r>
          </a:p>
          <a:p>
            <a:pPr lvl="1" eaLnBrk="1" hangingPunct="1"/>
            <a:r>
              <a:rPr lang="en-US" sz="1800" smtClean="0"/>
              <a:t>Carrier Grade Reliability</a:t>
            </a:r>
          </a:p>
          <a:p>
            <a:pPr lvl="1" eaLnBrk="1" hangingPunct="1"/>
            <a:r>
              <a:rPr lang="en-US" sz="1800" smtClean="0"/>
              <a:t>Wide range of packet lengths</a:t>
            </a:r>
          </a:p>
          <a:p>
            <a:pPr lvl="1" eaLnBrk="1" hangingPunct="1"/>
            <a:r>
              <a:rPr lang="en-US" sz="1800" smtClean="0"/>
              <a:t>Excellent link margin and efficiency</a:t>
            </a:r>
            <a:endParaRPr lang="en-US" sz="2000" smtClean="0"/>
          </a:p>
          <a:p>
            <a:pPr lvl="1" eaLnBrk="1" hangingPunct="1"/>
            <a:endParaRPr lang="en-US" sz="800" smtClean="0"/>
          </a:p>
          <a:p>
            <a:pPr eaLnBrk="1" hangingPunct="1"/>
            <a:r>
              <a:rPr lang="en-US" sz="2000" smtClean="0"/>
              <a:t>Addressed some common concerns about OFDM</a:t>
            </a:r>
          </a:p>
          <a:p>
            <a:pPr eaLnBrk="1" hangingPunct="1"/>
            <a:endParaRPr lang="en-US" sz="800" smtClean="0"/>
          </a:p>
          <a:p>
            <a:pPr eaLnBrk="1" hangingPunct="1"/>
            <a:r>
              <a:rPr lang="en-US" sz="2000" smtClean="0"/>
              <a:t>Detailed the key Technical aspects that make up the Proposal</a:t>
            </a:r>
          </a:p>
          <a:p>
            <a:pPr eaLnBrk="1" hangingPunct="1"/>
            <a:endParaRPr lang="en-US" sz="800" smtClean="0"/>
          </a:p>
          <a:p>
            <a:pPr eaLnBrk="1" hangingPunct="1"/>
            <a:r>
              <a:rPr lang="en-US" sz="2000" smtClean="0"/>
              <a:t>Showed how OFDM achieves its performance in the chosen channels</a:t>
            </a:r>
          </a:p>
          <a:p>
            <a:pPr lvl="1" eaLnBrk="1" hangingPunct="1"/>
            <a:r>
              <a:rPr lang="en-US" sz="1800" smtClean="0"/>
              <a:t>Hinted at some results</a:t>
            </a:r>
          </a:p>
          <a:p>
            <a:pPr lvl="1" eaLnBrk="1" hangingPunct="1"/>
            <a:r>
              <a:rPr lang="en-US" sz="1800" smtClean="0"/>
              <a:t>See later presentations for more details</a:t>
            </a:r>
          </a:p>
          <a:p>
            <a:pPr eaLnBrk="1" hangingPunct="1"/>
            <a:endParaRPr lang="en-US" sz="2000" smtClean="0"/>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1317732-F34B-4FFA-AD24-4AC67B830FFC}"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Thank You for your attention</a:t>
            </a:r>
          </a:p>
        </p:txBody>
      </p:sp>
      <p:sp>
        <p:nvSpPr>
          <p:cNvPr id="35843" name="Content Placeholder 2"/>
          <p:cNvSpPr>
            <a:spLocks noGrp="1"/>
          </p:cNvSpPr>
          <p:nvPr>
            <p:ph idx="1"/>
          </p:nvPr>
        </p:nvSpPr>
        <p:spPr>
          <a:xfrm>
            <a:off x="533400" y="2133600"/>
            <a:ext cx="8153400" cy="4114800"/>
          </a:xfrm>
        </p:spPr>
        <p:txBody>
          <a:bodyPr/>
          <a:lstStyle/>
          <a:p>
            <a:pPr eaLnBrk="1" hangingPunct="1"/>
            <a:r>
              <a:rPr lang="en-US" smtClean="0"/>
              <a:t>What will you do with the dB’s you’ve saved?</a:t>
            </a:r>
          </a:p>
          <a:p>
            <a:pPr eaLnBrk="1" hangingPunct="1"/>
            <a:endParaRPr lang="en-US" smtClean="0"/>
          </a:p>
          <a:p>
            <a:pPr eaLnBrk="1" hangingPunct="1"/>
            <a:r>
              <a:rPr lang="en-US" smtClean="0"/>
              <a:t>Questions </a:t>
            </a:r>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65DA13C-6DFC-4034-8410-FA57F068C64F}" type="slidenum">
              <a:rPr lang="en-US" smtClean="0"/>
              <a:pPr>
                <a:defRPr/>
              </a:pPr>
              <a:t>32</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Contents</a:t>
            </a:r>
          </a:p>
        </p:txBody>
      </p:sp>
      <p:sp>
        <p:nvSpPr>
          <p:cNvPr id="3" name="Content Placeholder 2"/>
          <p:cNvSpPr>
            <a:spLocks noGrp="1"/>
          </p:cNvSpPr>
          <p:nvPr>
            <p:ph idx="1"/>
          </p:nvPr>
        </p:nvSpPr>
        <p:spPr>
          <a:xfrm>
            <a:off x="685800" y="1371600"/>
            <a:ext cx="7772400" cy="5105400"/>
          </a:xfrm>
        </p:spPr>
        <p:txBody>
          <a:bodyPr>
            <a:normAutofit fontScale="40000" lnSpcReduction="20000"/>
          </a:bodyPr>
          <a:lstStyle/>
          <a:p>
            <a:pPr eaLnBrk="1" hangingPunct="1">
              <a:defRPr/>
            </a:pPr>
            <a:r>
              <a:rPr lang="en-US" sz="4500" dirty="0" smtClean="0"/>
              <a:t>Proposal meets the requirements of the PAR</a:t>
            </a:r>
          </a:p>
          <a:p>
            <a:pPr eaLnBrk="1" hangingPunct="1">
              <a:defRPr/>
            </a:pPr>
            <a:endParaRPr lang="en-US" sz="1800" dirty="0" smtClean="0"/>
          </a:p>
          <a:p>
            <a:pPr eaLnBrk="1" hangingPunct="1">
              <a:defRPr/>
            </a:pPr>
            <a:r>
              <a:rPr lang="en-US" sz="4500" dirty="0" smtClean="0"/>
              <a:t>Some common concerns about OFDM</a:t>
            </a:r>
          </a:p>
          <a:p>
            <a:pPr eaLnBrk="1" hangingPunct="1">
              <a:defRPr/>
            </a:pPr>
            <a:endParaRPr lang="en-US" sz="1800" dirty="0" smtClean="0"/>
          </a:p>
          <a:p>
            <a:pPr eaLnBrk="1" hangingPunct="1">
              <a:defRPr/>
            </a:pPr>
            <a:r>
              <a:rPr lang="en-US" sz="4500" dirty="0" smtClean="0"/>
              <a:t>Key aspects of this proposal</a:t>
            </a:r>
          </a:p>
          <a:p>
            <a:pPr lvl="1" eaLnBrk="1" hangingPunct="1">
              <a:defRPr/>
            </a:pPr>
            <a:r>
              <a:rPr lang="en-US" sz="4000" dirty="0" smtClean="0"/>
              <a:t>Data rates / Bandwidth</a:t>
            </a:r>
          </a:p>
          <a:p>
            <a:pPr lvl="1" eaLnBrk="1" hangingPunct="1">
              <a:defRPr/>
            </a:pPr>
            <a:r>
              <a:rPr lang="en-US" sz="4000" dirty="0" smtClean="0"/>
              <a:t>Compatibility with existing MAC</a:t>
            </a:r>
          </a:p>
          <a:p>
            <a:pPr lvl="1" eaLnBrk="1" hangingPunct="1">
              <a:defRPr/>
            </a:pPr>
            <a:r>
              <a:rPr lang="en-US" sz="4000" dirty="0" smtClean="0"/>
              <a:t>Modulation</a:t>
            </a:r>
          </a:p>
          <a:p>
            <a:pPr lvl="1" eaLnBrk="1" hangingPunct="1">
              <a:defRPr/>
            </a:pPr>
            <a:r>
              <a:rPr lang="en-US" sz="4000" dirty="0" smtClean="0"/>
              <a:t>Soft decisions</a:t>
            </a:r>
          </a:p>
          <a:p>
            <a:pPr lvl="1" eaLnBrk="1" hangingPunct="1">
              <a:defRPr/>
            </a:pPr>
            <a:r>
              <a:rPr lang="en-US" sz="4000" dirty="0" smtClean="0"/>
              <a:t>Convolutional coding</a:t>
            </a:r>
          </a:p>
          <a:p>
            <a:pPr lvl="1" eaLnBrk="1" hangingPunct="1">
              <a:defRPr/>
            </a:pPr>
            <a:r>
              <a:rPr lang="en-US" sz="4000" dirty="0" smtClean="0"/>
              <a:t>Time and Frequency Spreading</a:t>
            </a:r>
          </a:p>
          <a:p>
            <a:pPr lvl="1" eaLnBrk="1" hangingPunct="1">
              <a:defRPr/>
            </a:pPr>
            <a:r>
              <a:rPr lang="en-US" sz="4000" dirty="0" smtClean="0"/>
              <a:t>Data structure</a:t>
            </a:r>
          </a:p>
          <a:p>
            <a:pPr lvl="1" eaLnBrk="1" hangingPunct="1">
              <a:defRPr/>
            </a:pPr>
            <a:r>
              <a:rPr lang="en-US" sz="4000" dirty="0" smtClean="0"/>
              <a:t>Reference Transmitter Diagram</a:t>
            </a:r>
          </a:p>
          <a:p>
            <a:pPr eaLnBrk="1" hangingPunct="1">
              <a:defRPr/>
            </a:pPr>
            <a:endParaRPr lang="en-US" sz="1500" dirty="0" smtClean="0"/>
          </a:p>
          <a:p>
            <a:pPr eaLnBrk="1" hangingPunct="1">
              <a:defRPr/>
            </a:pPr>
            <a:r>
              <a:rPr lang="en-US" sz="4500" dirty="0" smtClean="0"/>
              <a:t>How Multicarrier systems maximize the use of the radio channel</a:t>
            </a:r>
          </a:p>
          <a:p>
            <a:pPr lvl="1" eaLnBrk="1" hangingPunct="1">
              <a:defRPr/>
            </a:pPr>
            <a:r>
              <a:rPr lang="en-US" sz="4000" dirty="0" smtClean="0"/>
              <a:t>Inter Symbol Interference</a:t>
            </a:r>
          </a:p>
          <a:p>
            <a:pPr lvl="1" eaLnBrk="1" hangingPunct="1">
              <a:defRPr/>
            </a:pPr>
            <a:r>
              <a:rPr lang="en-US" sz="4000" dirty="0" smtClean="0"/>
              <a:t>Frequency selective fading</a:t>
            </a:r>
          </a:p>
          <a:p>
            <a:pPr lvl="1" eaLnBrk="1" hangingPunct="1">
              <a:defRPr/>
            </a:pPr>
            <a:r>
              <a:rPr lang="en-US" sz="4000" dirty="0" smtClean="0"/>
              <a:t>Rayleigh fading</a:t>
            </a:r>
          </a:p>
          <a:p>
            <a:pPr lvl="1" eaLnBrk="1" hangingPunct="1">
              <a:defRPr/>
            </a:pPr>
            <a:r>
              <a:rPr lang="en-US" sz="4000" dirty="0" smtClean="0"/>
              <a:t>Performance Advantage Snapshot</a:t>
            </a:r>
          </a:p>
          <a:p>
            <a:pPr lvl="1" eaLnBrk="1" hangingPunct="1">
              <a:defRPr/>
            </a:pPr>
            <a:endParaRPr lang="en-US" sz="1500" dirty="0" smtClean="0"/>
          </a:p>
          <a:p>
            <a:pPr eaLnBrk="1" hangingPunct="1">
              <a:defRPr/>
            </a:pPr>
            <a:r>
              <a:rPr lang="en-US" sz="4500" dirty="0" smtClean="0"/>
              <a:t>Conclusions</a:t>
            </a:r>
            <a:endParaRPr lang="en-US" sz="3500" dirty="0" smtClean="0"/>
          </a:p>
          <a:p>
            <a:pPr lvl="1" eaLnBrk="1" hangingPunct="1">
              <a:defRPr/>
            </a:pPr>
            <a:endParaRPr lang="en-US" dirty="0" smtClean="0"/>
          </a:p>
          <a:p>
            <a:pPr eaLnBrk="1" hangingPunct="1">
              <a:defRPr/>
            </a:pPr>
            <a:endParaRPr lang="en-US" dirty="0"/>
          </a:p>
        </p:txBody>
      </p:sp>
      <p:sp>
        <p:nvSpPr>
          <p:cNvPr id="8196" name="Date Placeholder 3"/>
          <p:cNvSpPr>
            <a:spLocks noGrp="1"/>
          </p:cNvSpPr>
          <p:nvPr>
            <p:ph type="dt" sz="quarter" idx="10"/>
          </p:nvPr>
        </p:nvSpPr>
        <p:spPr/>
        <p:txBody>
          <a:bodyPr/>
          <a:lstStyle/>
          <a:p>
            <a:pPr>
              <a:defRPr/>
            </a:pPr>
            <a:r>
              <a:rPr lang="en-US"/>
              <a:t>July 2009</a:t>
            </a:r>
          </a:p>
        </p:txBody>
      </p:sp>
      <p:sp>
        <p:nvSpPr>
          <p:cNvPr id="8197" name="Slide Number Placeholder 4"/>
          <p:cNvSpPr>
            <a:spLocks noGrp="1"/>
          </p:cNvSpPr>
          <p:nvPr>
            <p:ph type="sldNum" sz="quarter" idx="12"/>
          </p:nvPr>
        </p:nvSpPr>
        <p:spPr/>
        <p:txBody>
          <a:bodyPr/>
          <a:lstStyle/>
          <a:p>
            <a:pPr>
              <a:defRPr/>
            </a:pPr>
            <a:r>
              <a:rPr lang="en-US" dirty="0" smtClean="0"/>
              <a:t>Slide </a:t>
            </a:r>
            <a:fld id="{A989B1FC-8FE1-4B6C-B50D-35CE177BCAC3}" type="slidenum">
              <a:rPr lang="en-US" dirty="0" smtClean="0"/>
              <a:pPr>
                <a:defRPr/>
              </a:pPr>
              <a:t>4</a:t>
            </a:fld>
            <a:endParaRPr lang="en-US" dirty="0" smtClean="0"/>
          </a:p>
        </p:txBody>
      </p:sp>
      <p:sp>
        <p:nvSpPr>
          <p:cNvPr id="8198" name="Footer Placeholder 5"/>
          <p:cNvSpPr>
            <a:spLocks noGrp="1"/>
          </p:cNvSpPr>
          <p:nvPr>
            <p:ph type="ftr" sz="quarter" idx="11"/>
          </p:nvPr>
        </p:nvSpPr>
        <p:spPr/>
        <p:txBody>
          <a:bodyPr/>
          <a:lstStyle/>
          <a:p>
            <a:pPr>
              <a:defRPr/>
            </a:pPr>
            <a:r>
              <a:rPr lang="en-US"/>
              <a:t>Steve Shearer  (Independent)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Requirements of the </a:t>
            </a:r>
            <a:r>
              <a:rPr lang="en-US" dirty="0" smtClean="0"/>
              <a:t>PAR</a:t>
            </a:r>
            <a:endParaRPr lang="en-US" dirty="0" smtClean="0"/>
          </a:p>
        </p:txBody>
      </p:sp>
      <p:sp>
        <p:nvSpPr>
          <p:cNvPr id="8195" name="Content Placeholder 2"/>
          <p:cNvSpPr>
            <a:spLocks noGrp="1"/>
          </p:cNvSpPr>
          <p:nvPr>
            <p:ph idx="1"/>
          </p:nvPr>
        </p:nvSpPr>
        <p:spPr/>
        <p:txBody>
          <a:bodyPr/>
          <a:lstStyle/>
          <a:p>
            <a:pPr eaLnBrk="1" hangingPunct="1"/>
            <a:r>
              <a:rPr lang="en-US" sz="1600" dirty="0" smtClean="0"/>
              <a:t>Operation </a:t>
            </a:r>
            <a:r>
              <a:rPr lang="en-US" sz="1600" dirty="0" smtClean="0"/>
              <a:t>in any of the regionally available license exempt frequency bands, such as 700MHz to 1GHz, and the 2.4 GHz band.</a:t>
            </a:r>
          </a:p>
          <a:p>
            <a:pPr eaLnBrk="1" hangingPunct="1"/>
            <a:endParaRPr lang="en-US" sz="400" dirty="0" smtClean="0"/>
          </a:p>
          <a:p>
            <a:pPr eaLnBrk="1" hangingPunct="1"/>
            <a:r>
              <a:rPr lang="en-US" sz="1600" dirty="0" smtClean="0"/>
              <a:t>Data rate of at least 40 </a:t>
            </a:r>
            <a:r>
              <a:rPr lang="en-US" sz="1600" dirty="0" err="1" smtClean="0"/>
              <a:t>kbits</a:t>
            </a:r>
            <a:r>
              <a:rPr lang="en-US" sz="1600" dirty="0" smtClean="0"/>
              <a:t> per second but not more than 1000 </a:t>
            </a:r>
            <a:r>
              <a:rPr lang="en-US" sz="1600" dirty="0" err="1" smtClean="0"/>
              <a:t>kbits</a:t>
            </a:r>
            <a:r>
              <a:rPr lang="en-US" sz="1600" dirty="0" smtClean="0"/>
              <a:t> per second</a:t>
            </a:r>
          </a:p>
          <a:p>
            <a:pPr eaLnBrk="1" hangingPunct="1"/>
            <a:endParaRPr lang="en-US" sz="500" dirty="0" smtClean="0"/>
          </a:p>
          <a:p>
            <a:pPr eaLnBrk="1" hangingPunct="1"/>
            <a:r>
              <a:rPr lang="en-US" sz="1600" dirty="0" smtClean="0"/>
              <a:t>Carrier Grade Reliability</a:t>
            </a:r>
          </a:p>
          <a:p>
            <a:pPr eaLnBrk="1" hangingPunct="1"/>
            <a:endParaRPr lang="en-US" sz="500" dirty="0" smtClean="0"/>
          </a:p>
          <a:p>
            <a:pPr eaLnBrk="1" hangingPunct="1"/>
            <a:r>
              <a:rPr lang="en-US" sz="1600" dirty="0" smtClean="0"/>
              <a:t>Achieve the optimal energy efficient link margin given the environmental conditions encountered in Smart Metering deployments.</a:t>
            </a:r>
          </a:p>
          <a:p>
            <a:pPr eaLnBrk="1" hangingPunct="1"/>
            <a:endParaRPr lang="en-US" sz="600" dirty="0" smtClean="0"/>
          </a:p>
          <a:p>
            <a:pPr eaLnBrk="1" hangingPunct="1"/>
            <a:r>
              <a:rPr lang="en-US" sz="1600" dirty="0" smtClean="0"/>
              <a:t>Principally outdoor communications</a:t>
            </a:r>
          </a:p>
          <a:p>
            <a:pPr lvl="1" eaLnBrk="1" hangingPunct="1"/>
            <a:r>
              <a:rPr lang="en-US" sz="1200" dirty="0" smtClean="0"/>
              <a:t>“highly obstructed, high multipath locations with inflexible antenna orientation”</a:t>
            </a:r>
          </a:p>
          <a:p>
            <a:pPr lvl="1" eaLnBrk="1" hangingPunct="1"/>
            <a:r>
              <a:rPr lang="en-US" sz="1200" dirty="0" smtClean="0"/>
              <a:t>“Applications for Wireless Smart Metering Utility Network further intensify the need for maximum range”</a:t>
            </a:r>
          </a:p>
          <a:p>
            <a:pPr lvl="1" eaLnBrk="1" hangingPunct="1"/>
            <a:r>
              <a:rPr lang="en-US" sz="1200" dirty="0" smtClean="0"/>
              <a:t>“Wireless Smart Metering Utility Network requirement of 100% coverage”</a:t>
            </a:r>
          </a:p>
          <a:p>
            <a:pPr lvl="1" eaLnBrk="1" hangingPunct="1"/>
            <a:r>
              <a:rPr lang="en-US" sz="1200" dirty="0" smtClean="0"/>
              <a:t>“ability to provide long-range point-to-point circuits available for meshing”</a:t>
            </a:r>
          </a:p>
          <a:p>
            <a:pPr lvl="1" eaLnBrk="1" hangingPunct="1"/>
            <a:endParaRPr lang="en-US" sz="1000" dirty="0" smtClean="0"/>
          </a:p>
          <a:p>
            <a:pPr eaLnBrk="1" hangingPunct="1"/>
            <a:r>
              <a:rPr lang="en-US" sz="1600" dirty="0" smtClean="0"/>
              <a:t>PHY frame sizes up to a minimum of 1500 octets</a:t>
            </a:r>
          </a:p>
          <a:p>
            <a:pPr eaLnBrk="1" hangingPunct="1"/>
            <a:endParaRPr lang="en-US" sz="1000" dirty="0" smtClean="0"/>
          </a:p>
          <a:p>
            <a:pPr eaLnBrk="1" hangingPunct="1"/>
            <a:r>
              <a:rPr lang="en-US" sz="1600" dirty="0" smtClean="0"/>
              <a:t>Simultaneous operation for at least 3 co-located orthogonal networks</a:t>
            </a:r>
          </a:p>
          <a:p>
            <a:pPr eaLnBrk="1" hangingPunct="1"/>
            <a:endParaRPr lang="en-US" sz="1000" dirty="0" smtClean="0"/>
          </a:p>
          <a:p>
            <a:pPr eaLnBrk="1" hangingPunct="1"/>
            <a:r>
              <a:rPr lang="en-US" sz="1600" dirty="0" smtClean="0"/>
              <a:t>Connectivity to at least one thousand direct neighbors characteristic of dense urban </a:t>
            </a:r>
            <a:r>
              <a:rPr lang="en-US" sz="1600" dirty="0" smtClean="0"/>
              <a:t>deployment</a:t>
            </a:r>
            <a:endParaRPr lang="en-US" sz="3600" dirty="0" smtClean="0"/>
          </a:p>
        </p:txBody>
      </p:sp>
      <p:sp>
        <p:nvSpPr>
          <p:cNvPr id="4" name="Date Placeholder 3"/>
          <p:cNvSpPr>
            <a:spLocks noGrp="1"/>
          </p:cNvSpPr>
          <p:nvPr>
            <p:ph type="dt" sz="quarter" idx="10"/>
          </p:nvPr>
        </p:nvSpPr>
        <p:spPr/>
        <p:txBody>
          <a:bodyPr/>
          <a:lstStyle/>
          <a:p>
            <a:pPr>
              <a:defRPr/>
            </a:pPr>
            <a:r>
              <a:rPr lang="en-US"/>
              <a:t>July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A4E4819-BDF5-40B3-B2AF-4ED70B1B292C}"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This Proposal meets the PAR</a:t>
            </a:r>
          </a:p>
        </p:txBody>
      </p:sp>
      <p:sp>
        <p:nvSpPr>
          <p:cNvPr id="9219" name="Content Placeholder 2"/>
          <p:cNvSpPr>
            <a:spLocks noGrp="1"/>
          </p:cNvSpPr>
          <p:nvPr>
            <p:ph idx="1"/>
          </p:nvPr>
        </p:nvSpPr>
        <p:spPr>
          <a:xfrm>
            <a:off x="685800" y="1295400"/>
            <a:ext cx="7772400" cy="4876800"/>
          </a:xfrm>
        </p:spPr>
        <p:txBody>
          <a:bodyPr/>
          <a:lstStyle/>
          <a:p>
            <a:pPr eaLnBrk="1" hangingPunct="1"/>
            <a:r>
              <a:rPr lang="en-US" sz="1600" dirty="0" smtClean="0"/>
              <a:t>It is applicable to the 700, 800, 900 MHz and 2.4Ghz bands</a:t>
            </a:r>
          </a:p>
          <a:p>
            <a:pPr eaLnBrk="1" hangingPunct="1"/>
            <a:endParaRPr lang="en-US" sz="500" dirty="0" smtClean="0"/>
          </a:p>
          <a:p>
            <a:pPr eaLnBrk="1" hangingPunct="1"/>
            <a:r>
              <a:rPr lang="en-US" sz="1600" dirty="0" smtClean="0"/>
              <a:t>Scalable data rates from 780 kbps down to 46 kbps</a:t>
            </a:r>
          </a:p>
          <a:p>
            <a:pPr lvl="1" eaLnBrk="1" hangingPunct="1"/>
            <a:r>
              <a:rPr lang="en-US" sz="1400" dirty="0" smtClean="0"/>
              <a:t>Enables accessing “difficult-to-get-to” nodes</a:t>
            </a:r>
          </a:p>
          <a:p>
            <a:pPr eaLnBrk="1" hangingPunct="1"/>
            <a:endParaRPr lang="en-US" sz="500" dirty="0" smtClean="0"/>
          </a:p>
          <a:p>
            <a:pPr eaLnBrk="1" hangingPunct="1"/>
            <a:r>
              <a:rPr lang="en-US" sz="1600" dirty="0" smtClean="0"/>
              <a:t>Achieves excellent energy efficient link margin  (</a:t>
            </a:r>
            <a:r>
              <a:rPr lang="en-US" sz="1600" dirty="0" err="1" smtClean="0"/>
              <a:t>E</a:t>
            </a:r>
            <a:r>
              <a:rPr lang="en-US" sz="1600" baseline="-25000" dirty="0" err="1" smtClean="0"/>
              <a:t>b</a:t>
            </a:r>
            <a:r>
              <a:rPr lang="en-US" sz="1600" dirty="0" smtClean="0"/>
              <a:t>/N</a:t>
            </a:r>
            <a:r>
              <a:rPr lang="en-US" sz="1600" baseline="-25000" dirty="0" smtClean="0"/>
              <a:t>0</a:t>
            </a:r>
            <a:r>
              <a:rPr lang="en-US" sz="1600" dirty="0" smtClean="0"/>
              <a:t>) to achieve Carrier Grade reliability without wasting power</a:t>
            </a:r>
          </a:p>
          <a:p>
            <a:pPr eaLnBrk="1" hangingPunct="1"/>
            <a:endParaRPr lang="en-US" sz="500" dirty="0" smtClean="0"/>
          </a:p>
          <a:p>
            <a:pPr eaLnBrk="1" hangingPunct="1"/>
            <a:r>
              <a:rPr lang="en-US" sz="1600" dirty="0" smtClean="0"/>
              <a:t>Designed for outdoor environments because it addresses</a:t>
            </a:r>
          </a:p>
          <a:p>
            <a:pPr lvl="1" eaLnBrk="1" hangingPunct="1"/>
            <a:r>
              <a:rPr lang="en-US" sz="1400" dirty="0" smtClean="0"/>
              <a:t>Multipath by using long symbol times and a cyclic prefix</a:t>
            </a:r>
          </a:p>
          <a:p>
            <a:pPr lvl="1" eaLnBrk="1" hangingPunct="1"/>
            <a:r>
              <a:rPr lang="en-US" sz="1400" dirty="0" smtClean="0"/>
              <a:t>Spatial nulls by using slow frequency hopping or Frequency Diversity</a:t>
            </a:r>
          </a:p>
          <a:p>
            <a:pPr lvl="1" eaLnBrk="1" hangingPunct="1"/>
            <a:r>
              <a:rPr lang="en-US" sz="1400" dirty="0" smtClean="0"/>
              <a:t>Fading by employing channel coding  and Time Diversity for improved packet error performance</a:t>
            </a:r>
          </a:p>
          <a:p>
            <a:pPr lvl="1" eaLnBrk="1" hangingPunct="1"/>
            <a:r>
              <a:rPr lang="en-US" sz="1400" dirty="0" smtClean="0"/>
              <a:t>Provides long range where necessary</a:t>
            </a:r>
          </a:p>
          <a:p>
            <a:pPr lvl="1" eaLnBrk="1" hangingPunct="1"/>
            <a:endParaRPr lang="en-US" sz="500" dirty="0" smtClean="0"/>
          </a:p>
          <a:p>
            <a:pPr eaLnBrk="1" hangingPunct="1"/>
            <a:r>
              <a:rPr lang="en-US" sz="1600" dirty="0" smtClean="0"/>
              <a:t>Supports packet sizes up to 2047 octets with low PER in outdoor environments</a:t>
            </a:r>
          </a:p>
          <a:p>
            <a:pPr eaLnBrk="1" hangingPunct="1"/>
            <a:endParaRPr lang="en-US" sz="500" dirty="0" smtClean="0"/>
          </a:p>
          <a:p>
            <a:pPr eaLnBrk="1" hangingPunct="1"/>
            <a:r>
              <a:rPr lang="en-US" sz="1600" dirty="0" smtClean="0"/>
              <a:t>Is adjacent channel friendly to allow co-located orthogonal networks</a:t>
            </a:r>
          </a:p>
          <a:p>
            <a:pPr eaLnBrk="1" hangingPunct="1"/>
            <a:endParaRPr lang="en-US" sz="500" dirty="0" smtClean="0"/>
          </a:p>
          <a:p>
            <a:pPr eaLnBrk="1" hangingPunct="1"/>
            <a:r>
              <a:rPr lang="en-US" sz="1600" dirty="0" smtClean="0"/>
              <a:t>Supports connectivity  to multiple neighbors</a:t>
            </a:r>
          </a:p>
          <a:p>
            <a:pPr lvl="1" eaLnBrk="1" hangingPunct="1"/>
            <a:endParaRPr lang="en-US" sz="500" dirty="0" smtClean="0"/>
          </a:p>
          <a:p>
            <a:pPr eaLnBrk="1" hangingPunct="1"/>
            <a:r>
              <a:rPr lang="en-US" sz="1600" dirty="0" smtClean="0"/>
              <a:t>In addition, battery consumption can be shown to be as low, or lower, than single carrier systems</a:t>
            </a:r>
          </a:p>
          <a:p>
            <a:endParaRPr lang="en-US" sz="500" dirty="0" smtClean="0"/>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226988A-5FE8-4F3D-80CA-22EAE9EB7DA3}"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09600"/>
            <a:ext cx="7772400" cy="1066800"/>
          </a:xfrm>
        </p:spPr>
        <p:txBody>
          <a:bodyPr/>
          <a:lstStyle/>
          <a:p>
            <a:r>
              <a:rPr lang="en-US" dirty="0" smtClean="0"/>
              <a:t>Common concerns about OFDM</a:t>
            </a:r>
          </a:p>
        </p:txBody>
      </p:sp>
      <p:sp>
        <p:nvSpPr>
          <p:cNvPr id="10243" name="Content Placeholder 2"/>
          <p:cNvSpPr>
            <a:spLocks noGrp="1"/>
          </p:cNvSpPr>
          <p:nvPr>
            <p:ph idx="1"/>
          </p:nvPr>
        </p:nvSpPr>
        <p:spPr>
          <a:xfrm>
            <a:off x="609600" y="1600200"/>
            <a:ext cx="7772400" cy="4800600"/>
          </a:xfrm>
        </p:spPr>
        <p:txBody>
          <a:bodyPr/>
          <a:lstStyle/>
          <a:p>
            <a:r>
              <a:rPr lang="en-US" sz="1600" smtClean="0"/>
              <a:t>High SNR?</a:t>
            </a:r>
          </a:p>
          <a:p>
            <a:pPr lvl="1"/>
            <a:r>
              <a:rPr lang="en-US" sz="1400" smtClean="0"/>
              <a:t>This proposal shows reliable operation in negative SNR conditions  also in other presentations system &amp; implementation</a:t>
            </a:r>
          </a:p>
          <a:p>
            <a:r>
              <a:rPr lang="en-US" sz="1600" smtClean="0"/>
              <a:t>High PAPR?</a:t>
            </a:r>
          </a:p>
          <a:p>
            <a:pPr lvl="1"/>
            <a:r>
              <a:rPr lang="en-US" sz="1400" smtClean="0"/>
              <a:t>Low order modulation allows PA back-off to be 3dB or less</a:t>
            </a:r>
          </a:p>
          <a:p>
            <a:r>
              <a:rPr lang="en-US" sz="1600" smtClean="0"/>
              <a:t>High TX Power?</a:t>
            </a:r>
          </a:p>
          <a:p>
            <a:pPr lvl="1"/>
            <a:r>
              <a:rPr lang="en-US" sz="1400" smtClean="0"/>
              <a:t>15 to 30dB link margin advantage allows lower TX power</a:t>
            </a:r>
          </a:p>
          <a:p>
            <a:r>
              <a:rPr lang="en-US" sz="1600" smtClean="0"/>
              <a:t>Complexity?</a:t>
            </a:r>
          </a:p>
          <a:p>
            <a:pPr lvl="1"/>
            <a:r>
              <a:rPr lang="en-US" sz="1400" smtClean="0"/>
              <a:t>Orders of magnitude lower than popular WLAN systems</a:t>
            </a:r>
          </a:p>
          <a:p>
            <a:r>
              <a:rPr lang="en-US" sz="1600" smtClean="0"/>
              <a:t>Cost?</a:t>
            </a:r>
          </a:p>
          <a:p>
            <a:pPr lvl="1"/>
            <a:r>
              <a:rPr lang="en-US" sz="1400" smtClean="0"/>
              <a:t>System cost can be as low as single carrier systems</a:t>
            </a:r>
          </a:p>
          <a:p>
            <a:r>
              <a:rPr lang="en-US" sz="1600" smtClean="0"/>
              <a:t>Accurate Xtal oscillators?</a:t>
            </a:r>
          </a:p>
          <a:p>
            <a:pPr lvl="1"/>
            <a:r>
              <a:rPr lang="en-US" sz="1400" smtClean="0"/>
              <a:t>20 ppm is sufficient, 40 ppm can be tolerated</a:t>
            </a:r>
          </a:p>
          <a:p>
            <a:r>
              <a:rPr lang="en-US" sz="1600" smtClean="0"/>
              <a:t>High Power consumption?</a:t>
            </a:r>
          </a:p>
          <a:p>
            <a:pPr lvl="1"/>
            <a:r>
              <a:rPr lang="en-US" sz="1400" smtClean="0"/>
              <a:t>Analysis shows superior performance for battery operated devices</a:t>
            </a:r>
          </a:p>
          <a:p>
            <a:r>
              <a:rPr lang="en-US" sz="1600" smtClean="0"/>
              <a:t>‘Brick wall’ analog filters?</a:t>
            </a:r>
          </a:p>
          <a:p>
            <a:pPr lvl="1"/>
            <a:r>
              <a:rPr lang="en-US" sz="1400" smtClean="0"/>
              <a:t>Not necessary</a:t>
            </a:r>
          </a:p>
        </p:txBody>
      </p:sp>
      <p:sp>
        <p:nvSpPr>
          <p:cNvPr id="4" name="Date Placeholder 3"/>
          <p:cNvSpPr>
            <a:spLocks noGrp="1"/>
          </p:cNvSpPr>
          <p:nvPr>
            <p:ph type="dt" sz="quarter" idx="10"/>
          </p:nvPr>
        </p:nvSpPr>
        <p:spPr/>
        <p:txBody>
          <a:bodyPr/>
          <a:lstStyle/>
          <a:p>
            <a:pPr>
              <a:defRPr/>
            </a:pPr>
            <a:r>
              <a:rPr lang="en-US"/>
              <a:t>May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2C8A502-7AF2-4F75-9BB8-19C968A5A685}"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Key Parameters</a:t>
            </a:r>
          </a:p>
        </p:txBody>
      </p:sp>
      <p:sp>
        <p:nvSpPr>
          <p:cNvPr id="11267" name="Content Placeholder 2"/>
          <p:cNvSpPr>
            <a:spLocks noGrp="1"/>
          </p:cNvSpPr>
          <p:nvPr>
            <p:ph idx="1"/>
          </p:nvPr>
        </p:nvSpPr>
        <p:spPr>
          <a:xfrm>
            <a:off x="381000" y="1295400"/>
            <a:ext cx="4800600" cy="5105400"/>
          </a:xfrm>
        </p:spPr>
        <p:txBody>
          <a:bodyPr/>
          <a:lstStyle/>
          <a:p>
            <a:pPr eaLnBrk="1" hangingPunct="1"/>
            <a:r>
              <a:rPr lang="en-US" sz="1400" smtClean="0"/>
              <a:t>Several configurations to suit different Regulatory b/w requirements</a:t>
            </a:r>
          </a:p>
          <a:p>
            <a:pPr lvl="1" eaLnBrk="1" hangingPunct="1"/>
            <a:r>
              <a:rPr lang="en-US" sz="1200" smtClean="0"/>
              <a:t>Option 1  1060 kHz  128 pt FFT</a:t>
            </a:r>
          </a:p>
          <a:p>
            <a:pPr lvl="1" eaLnBrk="1" hangingPunct="1"/>
            <a:r>
              <a:rPr lang="en-US" sz="1200" smtClean="0"/>
              <a:t>Option 2   518 kHz    64 pt FFT</a:t>
            </a:r>
          </a:p>
          <a:p>
            <a:pPr lvl="1" eaLnBrk="1" hangingPunct="1"/>
            <a:r>
              <a:rPr lang="en-US" sz="1200" smtClean="0"/>
              <a:t>Option 3  264 kHz     32 pt FFT</a:t>
            </a:r>
          </a:p>
          <a:p>
            <a:pPr lvl="1" eaLnBrk="1" hangingPunct="1"/>
            <a:r>
              <a:rPr lang="en-US" sz="1200" smtClean="0"/>
              <a:t>Option 4  146 kHz      16 pt FFT</a:t>
            </a:r>
          </a:p>
          <a:p>
            <a:pPr lvl="1" eaLnBrk="1" hangingPunct="1"/>
            <a:r>
              <a:rPr lang="en-US" sz="1200" smtClean="0"/>
              <a:t>Option 5   68 kHz        8 pt FFT</a:t>
            </a:r>
          </a:p>
          <a:p>
            <a:pPr lvl="1" eaLnBrk="1" hangingPunct="1"/>
            <a:endParaRPr lang="en-US" sz="700" smtClean="0"/>
          </a:p>
          <a:p>
            <a:pPr eaLnBrk="1" hangingPunct="1"/>
            <a:r>
              <a:rPr lang="en-US" sz="1400" smtClean="0"/>
              <a:t>Common parameters for all options</a:t>
            </a:r>
          </a:p>
          <a:p>
            <a:pPr lvl="1" eaLnBrk="1" hangingPunct="1"/>
            <a:r>
              <a:rPr lang="en-US" sz="1200" smtClean="0"/>
              <a:t>Symbol time    128us </a:t>
            </a:r>
          </a:p>
          <a:p>
            <a:pPr lvl="1" eaLnBrk="1" hangingPunct="1"/>
            <a:r>
              <a:rPr lang="en-US" sz="1200" smtClean="0"/>
              <a:t>Cyclic prefix   25.6us</a:t>
            </a:r>
          </a:p>
          <a:p>
            <a:pPr lvl="1" eaLnBrk="1" hangingPunct="1"/>
            <a:r>
              <a:rPr lang="en-US" sz="1200" smtClean="0"/>
              <a:t>Tone spacing  9.7kHz</a:t>
            </a:r>
          </a:p>
          <a:p>
            <a:pPr lvl="1" eaLnBrk="1" hangingPunct="1"/>
            <a:r>
              <a:rPr lang="en-US" sz="1200" smtClean="0"/>
              <a:t>Multipath tolerance &gt; 25us at all data rates</a:t>
            </a:r>
          </a:p>
          <a:p>
            <a:pPr lvl="1" eaLnBrk="1" hangingPunct="1"/>
            <a:r>
              <a:rPr lang="en-US" sz="1200" smtClean="0"/>
              <a:t>Low order modulation  BPSK, QPSK, 16QAM</a:t>
            </a:r>
          </a:p>
          <a:p>
            <a:pPr eaLnBrk="1" hangingPunct="1">
              <a:buFontTx/>
              <a:buNone/>
            </a:pPr>
            <a:endParaRPr lang="en-US" sz="700" smtClean="0"/>
          </a:p>
          <a:p>
            <a:pPr eaLnBrk="1" hangingPunct="1"/>
            <a:r>
              <a:rPr lang="en-US" sz="1400" smtClean="0"/>
              <a:t>Supports low packet-by-packet frequency </a:t>
            </a:r>
            <a:br>
              <a:rPr lang="en-US" sz="1400" smtClean="0"/>
            </a:br>
            <a:r>
              <a:rPr lang="en-US" sz="1400" smtClean="0"/>
              <a:t>hopping to mitigate spatial nulls</a:t>
            </a:r>
          </a:p>
          <a:p>
            <a:pPr eaLnBrk="1" hangingPunct="1"/>
            <a:endParaRPr lang="en-US" sz="900" smtClean="0"/>
          </a:p>
          <a:p>
            <a:pPr eaLnBrk="1" hangingPunct="1"/>
            <a:r>
              <a:rPr lang="en-US" sz="1400" smtClean="0"/>
              <a:t>Non hopping mode to ease concerns </a:t>
            </a:r>
            <a:br>
              <a:rPr lang="en-US" sz="1400" smtClean="0"/>
            </a:br>
            <a:r>
              <a:rPr lang="en-US" sz="1400" smtClean="0"/>
              <a:t>on battery consumption</a:t>
            </a:r>
          </a:p>
          <a:p>
            <a:pPr eaLnBrk="1" hangingPunct="1"/>
            <a:endParaRPr lang="en-US" sz="800" smtClean="0"/>
          </a:p>
          <a:p>
            <a:pPr eaLnBrk="1" hangingPunct="1"/>
            <a:r>
              <a:rPr lang="en-US" sz="1400" smtClean="0"/>
              <a:t>Complexity is orders of magnitude </a:t>
            </a:r>
            <a:br>
              <a:rPr lang="en-US" sz="1400" smtClean="0"/>
            </a:br>
            <a:r>
              <a:rPr lang="en-US" sz="1400" smtClean="0"/>
              <a:t>lower than WLAN</a:t>
            </a:r>
          </a:p>
        </p:txBody>
      </p:sp>
      <p:sp>
        <p:nvSpPr>
          <p:cNvPr id="5" name="Content Placeholder 2"/>
          <p:cNvSpPr txBox="1">
            <a:spLocks/>
          </p:cNvSpPr>
          <p:nvPr/>
        </p:nvSpPr>
        <p:spPr>
          <a:xfrm>
            <a:off x="5181600" y="1295400"/>
            <a:ext cx="3352800" cy="2514600"/>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1400" dirty="0">
                <a:latin typeface="Calibri" pitchFamily="34" charset="0"/>
                <a:cs typeface="+mn-cs"/>
              </a:rPr>
              <a:t>Channel Coding derived from ½ rate convolutional mother code</a:t>
            </a:r>
          </a:p>
          <a:p>
            <a:pPr marL="342900" indent="-342900" fontAlgn="auto">
              <a:spcBef>
                <a:spcPct val="20000"/>
              </a:spcBef>
              <a:spcAft>
                <a:spcPts val="0"/>
              </a:spcAft>
              <a:buFont typeface="Arial" pitchFamily="34" charset="0"/>
              <a:buChar char="•"/>
              <a:defRPr/>
            </a:pPr>
            <a:r>
              <a:rPr lang="en-US" sz="1400" dirty="0">
                <a:latin typeface="Calibri" pitchFamily="34" charset="0"/>
                <a:cs typeface="+mn-cs"/>
              </a:rPr>
              <a:t>C</a:t>
            </a:r>
            <a:r>
              <a:rPr lang="en-US" sz="1400" dirty="0">
                <a:latin typeface="Calibri" pitchFamily="34" charset="0"/>
                <a:cs typeface="+mn-cs"/>
              </a:rPr>
              <a:t>oding rates from 3/4 through to 1/8 using</a:t>
            </a:r>
          </a:p>
          <a:p>
            <a:pPr marL="742950" lvl="1" indent="-285750" fontAlgn="auto">
              <a:spcBef>
                <a:spcPct val="20000"/>
              </a:spcBef>
              <a:spcAft>
                <a:spcPts val="0"/>
              </a:spcAft>
              <a:buFont typeface="Arial" pitchFamily="34" charset="0"/>
              <a:buChar char="–"/>
              <a:defRPr/>
            </a:pPr>
            <a:r>
              <a:rPr lang="en-US" dirty="0">
                <a:latin typeface="Calibri" pitchFamily="34" charset="0"/>
                <a:cs typeface="+mn-cs"/>
              </a:rPr>
              <a:t>Puncturing</a:t>
            </a:r>
          </a:p>
          <a:p>
            <a:pPr marL="742950" lvl="1" indent="-285750" fontAlgn="auto">
              <a:spcBef>
                <a:spcPct val="20000"/>
              </a:spcBef>
              <a:spcAft>
                <a:spcPts val="0"/>
              </a:spcAft>
              <a:buFont typeface="Arial" pitchFamily="34" charset="0"/>
              <a:buChar char="–"/>
              <a:defRPr/>
            </a:pPr>
            <a:r>
              <a:rPr lang="en-US" dirty="0">
                <a:latin typeface="Calibri" pitchFamily="34" charset="0"/>
                <a:cs typeface="+mn-cs"/>
              </a:rPr>
              <a:t>Frequency Repetition</a:t>
            </a:r>
          </a:p>
          <a:p>
            <a:pPr marL="742950" lvl="1" indent="-285750" fontAlgn="auto">
              <a:spcBef>
                <a:spcPct val="20000"/>
              </a:spcBef>
              <a:spcAft>
                <a:spcPts val="0"/>
              </a:spcAft>
              <a:buFont typeface="Arial" pitchFamily="34" charset="0"/>
              <a:buChar char="–"/>
              <a:defRPr/>
            </a:pPr>
            <a:r>
              <a:rPr lang="en-US" dirty="0">
                <a:latin typeface="Calibri" pitchFamily="34" charset="0"/>
                <a:cs typeface="+mn-cs"/>
              </a:rPr>
              <a:t>Time Repetition</a:t>
            </a:r>
          </a:p>
          <a:p>
            <a:pPr marL="285750" indent="-285750" fontAlgn="auto">
              <a:spcBef>
                <a:spcPct val="20000"/>
              </a:spcBef>
              <a:spcAft>
                <a:spcPts val="0"/>
              </a:spcAft>
              <a:buFont typeface="Arial" pitchFamily="34" charset="0"/>
              <a:buChar char="•"/>
              <a:defRPr/>
            </a:pPr>
            <a:r>
              <a:rPr lang="en-US" sz="1400" dirty="0">
                <a:latin typeface="Calibri" pitchFamily="34" charset="0"/>
                <a:cs typeface="+mn-cs"/>
              </a:rPr>
              <a:t>Soft decision decoding for higher performance</a:t>
            </a:r>
          </a:p>
          <a:p>
            <a:pPr marL="742950" lvl="1" indent="-285750" fontAlgn="auto">
              <a:spcBef>
                <a:spcPct val="20000"/>
              </a:spcBef>
              <a:spcAft>
                <a:spcPts val="0"/>
              </a:spcAft>
              <a:buFont typeface="Arial" pitchFamily="34" charset="0"/>
              <a:buChar char="–"/>
              <a:defRPr/>
            </a:pPr>
            <a:endParaRPr lang="en-US" sz="2800" dirty="0">
              <a:latin typeface="+mn-lt"/>
              <a:cs typeface="+mn-cs"/>
            </a:endParaRPr>
          </a:p>
        </p:txBody>
      </p:sp>
      <p:sp>
        <p:nvSpPr>
          <p:cNvPr id="11270" name="Date Placeholder 5"/>
          <p:cNvSpPr>
            <a:spLocks noGrp="1"/>
          </p:cNvSpPr>
          <p:nvPr>
            <p:ph type="dt" sz="quarter" idx="10"/>
          </p:nvPr>
        </p:nvSpPr>
        <p:spPr/>
        <p:txBody>
          <a:bodyPr/>
          <a:lstStyle/>
          <a:p>
            <a:pPr>
              <a:defRPr/>
            </a:pPr>
            <a:r>
              <a:rPr lang="en-US"/>
              <a:t>May 2009</a:t>
            </a:r>
          </a:p>
        </p:txBody>
      </p:sp>
      <p:sp>
        <p:nvSpPr>
          <p:cNvPr id="11271" name="Slide Number Placeholder 6"/>
          <p:cNvSpPr>
            <a:spLocks noGrp="1"/>
          </p:cNvSpPr>
          <p:nvPr>
            <p:ph type="sldNum" sz="quarter" idx="12"/>
          </p:nvPr>
        </p:nvSpPr>
        <p:spPr/>
        <p:txBody>
          <a:bodyPr/>
          <a:lstStyle/>
          <a:p>
            <a:pPr>
              <a:defRPr/>
            </a:pPr>
            <a:r>
              <a:rPr lang="en-US" dirty="0" smtClean="0"/>
              <a:t>Slide </a:t>
            </a:r>
            <a:fld id="{2D2110FF-05CA-4A54-A838-88F0A5BBF7B1}" type="slidenum">
              <a:rPr lang="en-US" dirty="0" smtClean="0"/>
              <a:pPr>
                <a:defRPr/>
              </a:pPr>
              <a:t>8</a:t>
            </a:fld>
            <a:endParaRPr lang="en-US" dirty="0" smtClean="0"/>
          </a:p>
        </p:txBody>
      </p:sp>
      <p:sp>
        <p:nvSpPr>
          <p:cNvPr id="11272" name="Footer Placeholder 7"/>
          <p:cNvSpPr>
            <a:spLocks noGrp="1"/>
          </p:cNvSpPr>
          <p:nvPr>
            <p:ph type="ftr" sz="quarter" idx="11"/>
          </p:nvPr>
        </p:nvSpPr>
        <p:spPr/>
        <p:txBody>
          <a:bodyPr/>
          <a:lstStyle/>
          <a:p>
            <a:pPr>
              <a:defRPr/>
            </a:pPr>
            <a:r>
              <a:rPr lang="en-US"/>
              <a:t>Steve Shearer  (Independent)</a:t>
            </a:r>
          </a:p>
        </p:txBody>
      </p:sp>
      <p:graphicFrame>
        <p:nvGraphicFramePr>
          <p:cNvPr id="10" name="Table 9"/>
          <p:cNvGraphicFramePr>
            <a:graphicFrameLocks noGrp="1"/>
          </p:cNvGraphicFramePr>
          <p:nvPr/>
        </p:nvGraphicFramePr>
        <p:xfrm>
          <a:off x="4114800" y="4191000"/>
          <a:ext cx="4800603" cy="2173695"/>
        </p:xfrm>
        <a:graphic>
          <a:graphicData uri="http://schemas.openxmlformats.org/drawingml/2006/table">
            <a:tbl>
              <a:tblPr/>
              <a:tblGrid>
                <a:gridCol w="1841561"/>
                <a:gridCol w="501726"/>
                <a:gridCol w="501726"/>
                <a:gridCol w="501726"/>
                <a:gridCol w="501726"/>
                <a:gridCol w="501726"/>
                <a:gridCol w="450412"/>
              </a:tblGrid>
              <a:tr h="289826">
                <a:tc>
                  <a:txBody>
                    <a:bodyPr/>
                    <a:lstStyle/>
                    <a:p>
                      <a:pPr algn="l" fontAlgn="t"/>
                      <a:r>
                        <a:rPr lang="en-US" sz="800" b="0" i="0" u="none" strike="noStrike" dirty="0">
                          <a:solidFill>
                            <a:srgbClr val="FFFFFF"/>
                          </a:solidFill>
                          <a:latin typeface="Calibri"/>
                        </a:rPr>
                        <a:t> </a:t>
                      </a:r>
                    </a:p>
                  </a:txBody>
                  <a:tcPr marL="7246" marR="7246" marT="7246"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3366"/>
                    </a:solidFill>
                  </a:tcPr>
                </a:tc>
                <a:tc>
                  <a:txBody>
                    <a:bodyPr/>
                    <a:lstStyle/>
                    <a:p>
                      <a:pPr algn="ctr" fontAlgn="t"/>
                      <a:r>
                        <a:rPr lang="en-US" sz="800" b="1" i="0" u="none" strike="noStrike">
                          <a:solidFill>
                            <a:srgbClr val="FFFFFF"/>
                          </a:solidFill>
                          <a:latin typeface="Calibri"/>
                        </a:rPr>
                        <a:t>OFDM Option 1</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66"/>
                    </a:solidFill>
                  </a:tcPr>
                </a:tc>
                <a:tc>
                  <a:txBody>
                    <a:bodyPr/>
                    <a:lstStyle/>
                    <a:p>
                      <a:pPr algn="ctr" fontAlgn="t"/>
                      <a:r>
                        <a:rPr lang="en-US" sz="800" b="1" i="0" u="none" strike="noStrike">
                          <a:solidFill>
                            <a:srgbClr val="FFFFFF"/>
                          </a:solidFill>
                          <a:latin typeface="Calibri"/>
                        </a:rPr>
                        <a:t>OFDM Option 2</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66"/>
                    </a:solidFill>
                  </a:tcPr>
                </a:tc>
                <a:tc>
                  <a:txBody>
                    <a:bodyPr/>
                    <a:lstStyle/>
                    <a:p>
                      <a:pPr algn="ctr" fontAlgn="t"/>
                      <a:r>
                        <a:rPr lang="en-US" sz="800" b="1" i="0" u="none" strike="noStrike">
                          <a:solidFill>
                            <a:srgbClr val="FFFFFF"/>
                          </a:solidFill>
                          <a:latin typeface="Calibri"/>
                        </a:rPr>
                        <a:t>OFDM Option 3</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66"/>
                    </a:solidFill>
                  </a:tcPr>
                </a:tc>
                <a:tc>
                  <a:txBody>
                    <a:bodyPr/>
                    <a:lstStyle/>
                    <a:p>
                      <a:pPr algn="ctr" fontAlgn="t"/>
                      <a:r>
                        <a:rPr lang="en-US" sz="800" b="1" i="0" u="none" strike="noStrike">
                          <a:solidFill>
                            <a:srgbClr val="FFFFFF"/>
                          </a:solidFill>
                          <a:latin typeface="Calibri"/>
                        </a:rPr>
                        <a:t>OFDM Option 4</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66"/>
                    </a:solidFill>
                  </a:tcPr>
                </a:tc>
                <a:tc>
                  <a:txBody>
                    <a:bodyPr/>
                    <a:lstStyle/>
                    <a:p>
                      <a:pPr algn="ctr" fontAlgn="t"/>
                      <a:r>
                        <a:rPr lang="en-US" sz="800" b="1" i="0" u="none" strike="noStrike">
                          <a:solidFill>
                            <a:srgbClr val="FFFFFF"/>
                          </a:solidFill>
                          <a:latin typeface="Calibri"/>
                        </a:rPr>
                        <a:t>OFDM</a:t>
                      </a:r>
                      <a:br>
                        <a:rPr lang="en-US" sz="800" b="1" i="0" u="none" strike="noStrike">
                          <a:solidFill>
                            <a:srgbClr val="FFFFFF"/>
                          </a:solidFill>
                          <a:latin typeface="Calibri"/>
                        </a:rPr>
                      </a:br>
                      <a:r>
                        <a:rPr lang="en-US" sz="800" b="1" i="0" u="none" strike="noStrike">
                          <a:solidFill>
                            <a:srgbClr val="FFFFFF"/>
                          </a:solidFill>
                          <a:latin typeface="Calibri"/>
                        </a:rPr>
                        <a:t>Option 5</a:t>
                      </a:r>
                    </a:p>
                  </a:txBody>
                  <a:tcPr marL="7246" marR="7246" marT="7246"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3366"/>
                    </a:solidFill>
                  </a:tcPr>
                </a:tc>
                <a:tc>
                  <a:txBody>
                    <a:bodyPr/>
                    <a:lstStyle/>
                    <a:p>
                      <a:pPr algn="ctr" fontAlgn="t"/>
                      <a:r>
                        <a:rPr lang="en-US" sz="800" b="1" i="0" u="none" strike="noStrike">
                          <a:solidFill>
                            <a:srgbClr val="FFFFFF"/>
                          </a:solidFill>
                          <a:latin typeface="Calibri"/>
                        </a:rPr>
                        <a:t>Unit</a:t>
                      </a:r>
                    </a:p>
                  </a:txBody>
                  <a:tcPr marL="7246" marR="7246" marT="7246" marB="0">
                    <a:lnL>
                      <a:noFill/>
                    </a:lnL>
                    <a:lnR>
                      <a:noFill/>
                    </a:lnR>
                    <a:lnT>
                      <a:noFill/>
                    </a:lnT>
                    <a:lnB w="6350" cap="flat" cmpd="sng" algn="ctr">
                      <a:solidFill>
                        <a:srgbClr val="000000"/>
                      </a:solidFill>
                      <a:prstDash val="solid"/>
                      <a:round/>
                      <a:headEnd type="none" w="med" len="med"/>
                      <a:tailEnd type="none" w="med" len="med"/>
                    </a:lnB>
                    <a:solidFill>
                      <a:srgbClr val="003366"/>
                    </a:solidFill>
                  </a:tcPr>
                </a:tc>
              </a:tr>
              <a:tr h="144913">
                <a:tc>
                  <a:txBody>
                    <a:bodyPr/>
                    <a:lstStyle/>
                    <a:p>
                      <a:pPr algn="l" fontAlgn="t"/>
                      <a:r>
                        <a:rPr lang="en-US" sz="800" b="0" i="0" u="none" strike="noStrike">
                          <a:solidFill>
                            <a:srgbClr val="000000"/>
                          </a:solidFill>
                          <a:latin typeface="Calibri"/>
                        </a:rPr>
                        <a:t>FFT size</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solidFill>
                            <a:srgbClr val="000000"/>
                          </a:solidFill>
                          <a:latin typeface="Calibri"/>
                        </a:rPr>
                        <a:t>128</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solidFill>
                            <a:srgbClr val="000000"/>
                          </a:solidFill>
                          <a:latin typeface="Calibri"/>
                        </a:rPr>
                        <a:t>64</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solidFill>
                            <a:srgbClr val="000000"/>
                          </a:solidFill>
                          <a:latin typeface="Calibri"/>
                        </a:rPr>
                        <a:t>32</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solidFill>
                            <a:srgbClr val="000000"/>
                          </a:solidFill>
                          <a:latin typeface="Calibri"/>
                        </a:rPr>
                        <a:t>16</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solidFill>
                            <a:srgbClr val="000000"/>
                          </a:solidFill>
                          <a:latin typeface="Calibri"/>
                        </a:rPr>
                        <a:t>8</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latin typeface="Calibri"/>
                        </a:rPr>
                        <a:t> </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Active Tones</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108</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52</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26</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14</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6</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latin typeface="Calibri"/>
                        </a:rPr>
                        <a:t> </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 Pilots tones</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8</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4</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4</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2</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2</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latin typeface="Calibri"/>
                        </a:rPr>
                        <a:t> </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 Data Tones</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100</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48</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22</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12</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Calibri"/>
                        </a:rPr>
                        <a:t>4</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latin typeface="Calibri"/>
                        </a:rPr>
                        <a:t> </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Approximate Signal BW</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solidFill>
                            <a:srgbClr val="000000"/>
                          </a:solidFill>
                          <a:latin typeface="Calibri"/>
                        </a:rPr>
                        <a:t>1064.45</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solidFill>
                            <a:srgbClr val="000000"/>
                          </a:solidFill>
                          <a:latin typeface="Calibri"/>
                        </a:rPr>
                        <a:t>517.58</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solidFill>
                            <a:srgbClr val="000000"/>
                          </a:solidFill>
                          <a:latin typeface="Calibri"/>
                        </a:rPr>
                        <a:t>263.67</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solidFill>
                            <a:srgbClr val="000000"/>
                          </a:solidFill>
                          <a:latin typeface="Calibri"/>
                        </a:rPr>
                        <a:t>146.48</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a:solidFill>
                            <a:srgbClr val="000000"/>
                          </a:solidFill>
                          <a:latin typeface="Calibri"/>
                        </a:rPr>
                        <a:t>68.36</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latin typeface="Calibri"/>
                        </a:rPr>
                        <a:t>kHz</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BPSK 1/2 rate coded and 4x repetition</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97.66</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46.88</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US" sz="800" b="0" i="0" u="none" strike="noStrike">
                          <a:solidFill>
                            <a:srgbClr val="000000"/>
                          </a:solidFill>
                          <a:latin typeface="Calibri"/>
                        </a:rPr>
                        <a:t>21.48</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US" sz="800" b="0" i="0" u="none" strike="noStrike">
                          <a:solidFill>
                            <a:srgbClr val="000000"/>
                          </a:solidFill>
                          <a:latin typeface="Calibri"/>
                        </a:rPr>
                        <a:t>11.72</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US" sz="800" b="0" i="0" u="none" strike="noStrike">
                          <a:solidFill>
                            <a:srgbClr val="000000"/>
                          </a:solidFill>
                          <a:latin typeface="Calibri"/>
                        </a:rPr>
                        <a:t>3.91</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800" b="0" i="0" u="none" strike="noStrike">
                          <a:solidFill>
                            <a:srgbClr val="000000"/>
                          </a:solidFill>
                          <a:latin typeface="Calibri"/>
                        </a:rPr>
                        <a:t>kbps</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BPSK 1/2 rate coded and 2x repetition</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195.31</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93.75</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42.97</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23.44</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US" sz="800" b="0" i="0" u="none" strike="noStrike">
                          <a:solidFill>
                            <a:srgbClr val="000000"/>
                          </a:solidFill>
                          <a:latin typeface="Calibri"/>
                        </a:rPr>
                        <a:t>7.81</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800" b="0" i="0" u="none" strike="noStrike">
                          <a:solidFill>
                            <a:srgbClr val="000000"/>
                          </a:solidFill>
                          <a:latin typeface="Calibri"/>
                        </a:rPr>
                        <a:t>kbps</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BPSK 1/2 rate coded</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390.63</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187.50</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85.94</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46.88</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15.63</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800" b="0" i="0" u="none" strike="noStrike">
                          <a:solidFill>
                            <a:srgbClr val="000000"/>
                          </a:solidFill>
                          <a:latin typeface="Calibri"/>
                        </a:rPr>
                        <a:t>kbps</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BPSK 3/4 rate coded</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585.94</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281.25</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128.91</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70.31</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23.44</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800" b="0" i="0" u="none" strike="noStrike">
                          <a:solidFill>
                            <a:srgbClr val="000000"/>
                          </a:solidFill>
                          <a:latin typeface="Calibri"/>
                        </a:rPr>
                        <a:t>kbps</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QPSK 1/2 rate coded</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781.25</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375.00</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171.88</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93.75</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31.25</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800" b="0" i="0" u="none" strike="noStrike">
                          <a:solidFill>
                            <a:srgbClr val="000000"/>
                          </a:solidFill>
                          <a:latin typeface="Calibri"/>
                        </a:rPr>
                        <a:t>kbps</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QPSK 3/4 rate coded</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1171.88</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US" sz="800" b="0" i="0" u="none" strike="noStrike">
                          <a:solidFill>
                            <a:srgbClr val="000000"/>
                          </a:solidFill>
                          <a:latin typeface="Calibri"/>
                        </a:rPr>
                        <a:t>562.50</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257.81</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140.63</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46.88</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l" fontAlgn="t"/>
                      <a:r>
                        <a:rPr lang="en-US" sz="800" b="0" i="0" u="none" strike="noStrike">
                          <a:solidFill>
                            <a:srgbClr val="000000"/>
                          </a:solidFill>
                          <a:latin typeface="Calibri"/>
                        </a:rPr>
                        <a:t>kbps</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16-QAM 1/2 rate coded</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1562.50</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US" sz="800" b="0" i="0" u="none" strike="noStrike">
                          <a:solidFill>
                            <a:srgbClr val="000000"/>
                          </a:solidFill>
                          <a:latin typeface="Calibri"/>
                        </a:rPr>
                        <a:t>750.00</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343.75</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187.50</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62.50</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l" fontAlgn="t"/>
                      <a:r>
                        <a:rPr lang="en-US" sz="800" b="0" i="0" u="none" strike="noStrike">
                          <a:solidFill>
                            <a:srgbClr val="000000"/>
                          </a:solidFill>
                          <a:latin typeface="Calibri"/>
                        </a:rPr>
                        <a:t>kbps</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en-US" sz="800" b="0" i="0" u="none" strike="noStrike">
                          <a:solidFill>
                            <a:srgbClr val="000000"/>
                          </a:solidFill>
                          <a:latin typeface="Calibri"/>
                        </a:rPr>
                        <a:t>16-QAM 3/4 rate coded</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2343.75</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US" sz="800" b="0" i="0" u="none" strike="noStrike">
                          <a:solidFill>
                            <a:srgbClr val="000000"/>
                          </a:solidFill>
                          <a:latin typeface="Calibri"/>
                        </a:rPr>
                        <a:t>1125.00</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US" sz="800" b="0" i="0" u="none" strike="noStrike">
                          <a:solidFill>
                            <a:srgbClr val="000000"/>
                          </a:solidFill>
                          <a:latin typeface="Calibri"/>
                        </a:rPr>
                        <a:t>515.63</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281.25</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r" fontAlgn="b"/>
                      <a:r>
                        <a:rPr lang="en-US" sz="800" b="0" i="0" u="none" strike="noStrike">
                          <a:solidFill>
                            <a:srgbClr val="000000"/>
                          </a:solidFill>
                          <a:latin typeface="Calibri"/>
                        </a:rPr>
                        <a:t>93.75</a:t>
                      </a:r>
                    </a:p>
                  </a:txBody>
                  <a:tcPr marL="7246" marR="7246" marT="7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l" fontAlgn="t"/>
                      <a:r>
                        <a:rPr lang="en-US" sz="800" b="0" i="0" u="none" strike="noStrike" dirty="0">
                          <a:solidFill>
                            <a:srgbClr val="000000"/>
                          </a:solidFill>
                          <a:latin typeface="Calibri"/>
                        </a:rPr>
                        <a:t>kbps</a:t>
                      </a:r>
                    </a:p>
                  </a:txBody>
                  <a:tcPr marL="7246" marR="7246" marT="72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Scalable Data Rates / Bandwidth </a:t>
            </a:r>
          </a:p>
        </p:txBody>
      </p:sp>
      <p:sp>
        <p:nvSpPr>
          <p:cNvPr id="12291" name="Content Placeholder 2"/>
          <p:cNvSpPr>
            <a:spLocks noGrp="1"/>
          </p:cNvSpPr>
          <p:nvPr>
            <p:ph idx="1"/>
          </p:nvPr>
        </p:nvSpPr>
        <p:spPr>
          <a:xfrm>
            <a:off x="685800" y="1371600"/>
            <a:ext cx="4191000" cy="1752600"/>
          </a:xfrm>
        </p:spPr>
        <p:txBody>
          <a:bodyPr/>
          <a:lstStyle/>
          <a:p>
            <a:r>
              <a:rPr lang="en-US" smtClean="0"/>
              <a:t> </a:t>
            </a:r>
          </a:p>
        </p:txBody>
      </p:sp>
      <p:sp>
        <p:nvSpPr>
          <p:cNvPr id="4" name="Date Placeholder 3"/>
          <p:cNvSpPr>
            <a:spLocks noGrp="1"/>
          </p:cNvSpPr>
          <p:nvPr>
            <p:ph type="dt" sz="quarter" idx="10"/>
          </p:nvPr>
        </p:nvSpPr>
        <p:spPr/>
        <p:txBody>
          <a:bodyPr/>
          <a:lstStyle/>
          <a:p>
            <a:pPr>
              <a:defRPr/>
            </a:pPr>
            <a:r>
              <a:rPr lang="en-US"/>
              <a:t>July 2009</a:t>
            </a:r>
            <a:endParaRPr lang="en-US"/>
          </a:p>
        </p:txBody>
      </p:sp>
      <p:sp>
        <p:nvSpPr>
          <p:cNvPr id="5" name="Footer Placeholder 4"/>
          <p:cNvSpPr>
            <a:spLocks noGrp="1"/>
          </p:cNvSpPr>
          <p:nvPr>
            <p:ph type="ftr" sz="quarter" idx="11"/>
          </p:nvPr>
        </p:nvSpPr>
        <p:spPr/>
        <p:txBody>
          <a:bodyPr/>
          <a:lstStyle/>
          <a:p>
            <a:pPr>
              <a:defRPr/>
            </a:pPr>
            <a:r>
              <a:rPr lang="en-US" smtClean="0"/>
              <a:t>Steve Shearer  (Independent)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50C71A7-31C4-4194-BE64-24FDB348320F}" type="slidenum">
              <a:rPr lang="en-US" smtClean="0"/>
              <a:pPr>
                <a:defRPr/>
              </a:pPr>
              <a:t>9</a:t>
            </a:fld>
            <a:endParaRPr lang="en-US"/>
          </a:p>
        </p:txBody>
      </p:sp>
      <p:pic>
        <p:nvPicPr>
          <p:cNvPr id="12295" name="Picture 4"/>
          <p:cNvPicPr>
            <a:picLocks noChangeAspect="1" noChangeArrowheads="1"/>
          </p:cNvPicPr>
          <p:nvPr/>
        </p:nvPicPr>
        <p:blipFill>
          <a:blip r:embed="rId2"/>
          <a:srcRect/>
          <a:stretch>
            <a:fillRect/>
          </a:stretch>
        </p:blipFill>
        <p:spPr bwMode="auto">
          <a:xfrm>
            <a:off x="1066800" y="1600200"/>
            <a:ext cx="7689850" cy="43815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14422</TotalTime>
  <Words>2541</Words>
  <Application>Microsoft Office PowerPoint</Application>
  <PresentationFormat>On-screen Show (4:3)</PresentationFormat>
  <Paragraphs>627</Paragraphs>
  <Slides>32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Times New Roman</vt:lpstr>
      <vt:lpstr>Arial</vt:lpstr>
      <vt:lpstr>굴림</vt:lpstr>
      <vt:lpstr>ＭＳ Ｐゴシック</vt:lpstr>
      <vt:lpstr>Calibri</vt:lpstr>
      <vt:lpstr>IEEE-P802_15</vt:lpstr>
      <vt:lpstr>Slide 1</vt:lpstr>
      <vt:lpstr>A Future Proof Platform for Smart Utility Networks Top Level Technical Overview</vt:lpstr>
      <vt:lpstr>Introduction</vt:lpstr>
      <vt:lpstr>Contents</vt:lpstr>
      <vt:lpstr>Requirements of the PAR</vt:lpstr>
      <vt:lpstr>This Proposal meets the PAR</vt:lpstr>
      <vt:lpstr>Common concerns about OFDM</vt:lpstr>
      <vt:lpstr>Key Parameters</vt:lpstr>
      <vt:lpstr>Scalable Data Rates / Bandwidth </vt:lpstr>
      <vt:lpstr>Multicarrier Modulation</vt:lpstr>
      <vt:lpstr>Modulation and PAPR</vt:lpstr>
      <vt:lpstr>Compatibility</vt:lpstr>
      <vt:lpstr>OFDM enables simple Soft decision generation</vt:lpstr>
      <vt:lpstr>Frequency Spreading</vt:lpstr>
      <vt:lpstr>Frequency De-spreading</vt:lpstr>
      <vt:lpstr>Time Spreading</vt:lpstr>
      <vt:lpstr>Convolutional Code</vt:lpstr>
      <vt:lpstr>Puncturing for Flexible data rates</vt:lpstr>
      <vt:lpstr>Interleaving</vt:lpstr>
      <vt:lpstr>Data Structure  ***</vt:lpstr>
      <vt:lpstr>Frame Synchronization ***</vt:lpstr>
      <vt:lpstr>PHY Header</vt:lpstr>
      <vt:lpstr>Data Unit (PSDU)</vt:lpstr>
      <vt:lpstr>Reference Transmitter Diagram</vt:lpstr>
      <vt:lpstr>Representative SUN Channels</vt:lpstr>
      <vt:lpstr>Key Channel Impairments</vt:lpstr>
      <vt:lpstr>Multipath - ISI</vt:lpstr>
      <vt:lpstr>Multipath – Frequency selective fading</vt:lpstr>
      <vt:lpstr>Visualization of OFDM’s advantage</vt:lpstr>
      <vt:lpstr>Performance Advantage Snapshot</vt:lpstr>
      <vt:lpstr>Conclusions</vt:lpstr>
      <vt:lpstr>Thank You for your attention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Steve Shearer</dc:creator>
  <cp:keywords/>
  <dc:description>&lt;doc#ddd&gt;</dc:description>
  <cp:lastModifiedBy> </cp:lastModifiedBy>
  <cp:revision>93</cp:revision>
  <cp:lastPrinted>1998-02-10T13:28:06Z</cp:lastPrinted>
  <dcterms:created xsi:type="dcterms:W3CDTF">2009-05-01T05:01:30Z</dcterms:created>
  <dcterms:modified xsi:type="dcterms:W3CDTF">2009-07-07T04:31:19Z</dcterms:modified>
</cp:coreProperties>
</file>