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9" r:id="rId2"/>
    <p:sldId id="288" r:id="rId3"/>
    <p:sldId id="256" r:id="rId4"/>
    <p:sldId id="279" r:id="rId5"/>
    <p:sldId id="270" r:id="rId6"/>
    <p:sldId id="282" r:id="rId7"/>
    <p:sldId id="285" r:id="rId8"/>
    <p:sldId id="289" r:id="rId9"/>
    <p:sldId id="275" r:id="rId10"/>
    <p:sldId id="276" r:id="rId11"/>
    <p:sldId id="281" r:id="rId12"/>
    <p:sldId id="284" r:id="rId13"/>
    <p:sldId id="280" r:id="rId14"/>
    <p:sldId id="290" r:id="rId15"/>
    <p:sldId id="269" r:id="rId16"/>
    <p:sldId id="286" r:id="rId17"/>
    <p:sldId id="278" r:id="rId18"/>
    <p:sldId id="283" r:id="rId19"/>
    <p:sldId id="291" r:id="rId20"/>
    <p:sldId id="268"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autoAdjust="0"/>
  </p:normalViewPr>
  <p:slideViewPr>
    <p:cSldViewPr>
      <p:cViewPr varScale="1">
        <p:scale>
          <a:sx n="78" d="100"/>
          <a:sy n="78" d="100"/>
        </p:scale>
        <p:origin x="-804" y="-96"/>
      </p:cViewPr>
      <p:guideLst>
        <p:guide orient="horz" pos="2160"/>
        <p:guide pos="2880"/>
      </p:guideLst>
    </p:cSldViewPr>
  </p:slideViewPr>
  <p:outlineViewPr>
    <p:cViewPr>
      <p:scale>
        <a:sx n="33" d="100"/>
        <a:sy n="33" d="100"/>
      </p:scale>
      <p:origin x="0" y="75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B14AA8DB-24F3-4BD7-9AB9-C32DD391EBF4}"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B4B96D-89BA-4B21-86B6-96A623C7ACD0}"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p:spPr>
        <p:txBody>
          <a:bodyPr/>
          <a:lstStyle/>
          <a:p>
            <a:endParaRPr lang="en-US" smtClean="0"/>
          </a:p>
        </p:txBody>
      </p:sp>
      <p:sp>
        <p:nvSpPr>
          <p:cNvPr id="35844" name="Header Placeholder 3"/>
          <p:cNvSpPr>
            <a:spLocks noGrp="1"/>
          </p:cNvSpPr>
          <p:nvPr>
            <p:ph type="hdr" sz="quarter"/>
          </p:nvPr>
        </p:nvSpPr>
        <p:spPr>
          <a:xfrm>
            <a:off x="3467100" y="95706"/>
            <a:ext cx="2814638" cy="215444"/>
          </a:xfrm>
        </p:spPr>
        <p:txBody>
          <a:bodyPr/>
          <a:lstStyle/>
          <a:p>
            <a:pPr>
              <a:defRPr/>
            </a:pPr>
            <a:r>
              <a:rPr lang="en-US" smtClean="0"/>
              <a:t>doc.: IEEE 802.15-&lt;doc#  &gt;</a:t>
            </a:r>
          </a:p>
        </p:txBody>
      </p:sp>
      <p:sp>
        <p:nvSpPr>
          <p:cNvPr id="35845" name="Date Placeholder 4"/>
          <p:cNvSpPr>
            <a:spLocks noGrp="1"/>
          </p:cNvSpPr>
          <p:nvPr>
            <p:ph type="dt" sz="quarter" idx="1"/>
          </p:nvPr>
        </p:nvSpPr>
        <p:spPr>
          <a:xfrm>
            <a:off x="654050" y="95706"/>
            <a:ext cx="2736850" cy="215444"/>
          </a:xfrm>
        </p:spPr>
        <p:txBody>
          <a:bodyPr/>
          <a:lstStyle/>
          <a:p>
            <a:pPr>
              <a:defRPr/>
            </a:pPr>
            <a:r>
              <a:rPr lang="en-US" smtClean="0"/>
              <a:t>&lt;month year&gt;</a:t>
            </a:r>
          </a:p>
        </p:txBody>
      </p:sp>
      <p:sp>
        <p:nvSpPr>
          <p:cNvPr id="35846" name="Footer Placeholder 5"/>
          <p:cNvSpPr>
            <a:spLocks noGrp="1"/>
          </p:cNvSpPr>
          <p:nvPr>
            <p:ph type="ftr" sz="quarter" idx="4"/>
          </p:nvPr>
        </p:nvSpPr>
        <p:spPr>
          <a:xfrm>
            <a:off x="3771900" y="8985250"/>
            <a:ext cx="2509838" cy="184666"/>
          </a:xfrm>
        </p:spPr>
        <p:txBody>
          <a:bodyPr/>
          <a:lstStyle/>
          <a:p>
            <a:pPr lvl="4">
              <a:defRPr/>
            </a:pPr>
            <a:r>
              <a:rPr lang="en-US" smtClean="0"/>
              <a:t>&lt;author&gt;, &lt;company&gt;</a:t>
            </a:r>
          </a:p>
        </p:txBody>
      </p:sp>
      <p:sp>
        <p:nvSpPr>
          <p:cNvPr id="35847" name="Slide Number Placeholder 6"/>
          <p:cNvSpPr>
            <a:spLocks noGrp="1"/>
          </p:cNvSpPr>
          <p:nvPr>
            <p:ph type="sldNum" sz="quarter" idx="5"/>
          </p:nvPr>
        </p:nvSpPr>
        <p:spPr>
          <a:xfrm>
            <a:off x="2933700" y="8985250"/>
            <a:ext cx="801688" cy="184666"/>
          </a:xfrm>
        </p:spPr>
        <p:txBody>
          <a:bodyPr/>
          <a:lstStyle/>
          <a:p>
            <a:pPr>
              <a:defRPr/>
            </a:pPr>
            <a:r>
              <a:rPr lang="en-US" smtClean="0"/>
              <a:t>Page </a:t>
            </a:r>
            <a:fld id="{18DE46D5-EF80-4F8B-B386-4B9F7A8FBD16}" type="slidenum">
              <a:rPr lang="en-US" smtClean="0"/>
              <a:pPr>
                <a:defRPr/>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802.15-&lt;doc#&gt;</a:t>
            </a:r>
          </a:p>
        </p:txBody>
      </p:sp>
      <p:sp>
        <p:nvSpPr>
          <p:cNvPr id="24579" name="Rectangle 3"/>
          <p:cNvSpPr>
            <a:spLocks noGrp="1" noChangeArrowheads="1"/>
          </p:cNvSpPr>
          <p:nvPr>
            <p:ph type="dt" sz="quarter" idx="1"/>
          </p:nvPr>
        </p:nvSpPr>
        <p:spPr>
          <a:noFill/>
        </p:spPr>
        <p:txBody>
          <a:bodyPr/>
          <a:lstStyle/>
          <a:p>
            <a:r>
              <a:rPr lang="en-US" smtClean="0"/>
              <a:t>&lt;month year&gt;</a:t>
            </a:r>
          </a:p>
        </p:txBody>
      </p:sp>
      <p:sp>
        <p:nvSpPr>
          <p:cNvPr id="24580" name="Rectangle 6"/>
          <p:cNvSpPr>
            <a:spLocks noGrp="1" noChangeArrowheads="1"/>
          </p:cNvSpPr>
          <p:nvPr>
            <p:ph type="ftr" sz="quarter" idx="4"/>
          </p:nvPr>
        </p:nvSpPr>
        <p:spPr>
          <a:noFill/>
        </p:spPr>
        <p:txBody>
          <a:bodyPr/>
          <a:lstStyle/>
          <a:p>
            <a:pPr lvl="4"/>
            <a:r>
              <a:rPr lang="en-US" smtClean="0"/>
              <a:t>&lt;author&gt;, &lt;company&gt;</a:t>
            </a:r>
          </a:p>
        </p:txBody>
      </p:sp>
      <p:sp>
        <p:nvSpPr>
          <p:cNvPr id="24581" name="Rectangle 7"/>
          <p:cNvSpPr>
            <a:spLocks noGrp="1" noChangeArrowheads="1"/>
          </p:cNvSpPr>
          <p:nvPr>
            <p:ph type="sldNum" sz="quarter" idx="5"/>
          </p:nvPr>
        </p:nvSpPr>
        <p:spPr>
          <a:noFill/>
        </p:spPr>
        <p:txBody>
          <a:bodyPr/>
          <a:lstStyle/>
          <a:p>
            <a:r>
              <a:rPr lang="en-US" smtClean="0"/>
              <a:t>Page </a:t>
            </a:r>
            <a:fld id="{967EE84B-560F-46F2-915B-EC8F38D85851}" type="slidenum">
              <a:rPr lang="en-US" smtClean="0"/>
              <a:pPr/>
              <a:t>3</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19C783F3-B15E-45BB-A57F-DBB1C9F528E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2E8233-7D51-45F7-9035-051CA03F135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B78DF5D-720D-4A27-B5C5-345AB1D9A6C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a:xfrm>
            <a:off x="4724400" y="6475413"/>
            <a:ext cx="3886200" cy="184666"/>
          </a:xfrm>
        </p:spPr>
        <p:txBody>
          <a:bodyPr/>
          <a:lstStyle>
            <a:lvl1pPr>
              <a:defRPr/>
            </a:lvl1pPr>
          </a:lstStyle>
          <a:p>
            <a:pPr>
              <a:defRPr/>
            </a:pPr>
            <a:r>
              <a:rPr lang="it-IT" smtClean="0"/>
              <a:t>Emmanuel Monnerie (Landis+Gyr), Roberto Aiello (Self)</a:t>
            </a:r>
            <a:endParaRPr lang="en-US" dirty="0" smtClean="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477EC53-C3CA-48B6-BA7B-632D3E4A134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979D2C3-7C04-4145-B0B9-D393961C268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2CD7F64F-99D3-4B3D-8793-BF7A183F5ED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99BE09AC-7393-4FED-80ED-316D3B179C9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76EB373F-4702-448C-9081-0C0A068C9DB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B29E218F-DF60-4D24-BC59-1FC79147009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2DCF2D2C-0EDD-44E2-A55D-1AB7FD3F2B3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EBB2A04-8196-40CB-8486-108FF74859B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July 2009</a:t>
            </a:r>
            <a:endParaRPr lang="en-US"/>
          </a:p>
        </p:txBody>
      </p:sp>
      <p:sp>
        <p:nvSpPr>
          <p:cNvPr id="1029" name="Rectangle 5"/>
          <p:cNvSpPr>
            <a:spLocks noGrp="1" noChangeArrowheads="1"/>
          </p:cNvSpPr>
          <p:nvPr>
            <p:ph type="ftr" sz="quarter" idx="3"/>
          </p:nvPr>
        </p:nvSpPr>
        <p:spPr bwMode="auto">
          <a:xfrm>
            <a:off x="4953000" y="6475413"/>
            <a:ext cx="36576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it-IT" smtClean="0"/>
              <a:t>Emmanuel Monnerie (Landis+Gyr), Roberto Aiello (Self)</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D281CE7D-1471-4E55-BE41-A0D441F2057B}" type="slidenum">
              <a:rPr lang="en-US"/>
              <a:pPr>
                <a:defRPr/>
              </a:pPr>
              <a:t>‹#›</a:t>
            </a:fld>
            <a:endParaRPr lang="en-US"/>
          </a:p>
        </p:txBody>
      </p:sp>
      <p:sp>
        <p:nvSpPr>
          <p:cNvPr id="1031" name="Rectangle 7"/>
          <p:cNvSpPr>
            <a:spLocks noChangeArrowheads="1"/>
          </p:cNvSpPr>
          <p:nvPr/>
        </p:nvSpPr>
        <p:spPr bwMode="auto">
          <a:xfrm>
            <a:off x="3429000" y="396875"/>
            <a:ext cx="50292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IEEE 802. </a:t>
            </a:r>
            <a:r>
              <a:rPr lang="en-US" sz="1400" b="1" dirty="0" smtClean="0"/>
              <a:t>15-09-0482-02-004g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7000"/>
            <a:ext cx="3581400" cy="184666"/>
          </a:xfrm>
          <a:prstGeom prst="rect">
            <a:avLst/>
          </a:prstGeom>
          <a:noFill/>
          <a:ln w="9525">
            <a:noFill/>
            <a:miter lim="800000"/>
            <a:headEnd/>
            <a:tailEnd/>
          </a:ln>
          <a:effectLst/>
        </p:spPr>
        <p:txBody>
          <a:bodyPr wrap="square" lIns="0" tIns="0" rIns="0" bIns="0">
            <a:spAutoFit/>
          </a:bodyPr>
          <a:lstStyle/>
          <a:p>
            <a:pPr>
              <a:defRPr/>
            </a:pPr>
            <a:r>
              <a:rPr lang="en-US" dirty="0" smtClean="0"/>
              <a:t>Submission</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mmanuel.monnerie@landisgyr.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aiello@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development.standards.ieee.org/get-file/P802.15.4g.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1"/>
          <p:cNvSpPr>
            <a:spLocks noGrp="1"/>
          </p:cNvSpPr>
          <p:nvPr>
            <p:ph type="dt" sz="quarter" idx="10"/>
          </p:nvPr>
        </p:nvSpPr>
        <p:spPr>
          <a:noFill/>
        </p:spPr>
        <p:txBody>
          <a:bodyPr/>
          <a:lstStyle/>
          <a:p>
            <a:r>
              <a:rPr lang="en-US" smtClean="0"/>
              <a:t>July 2009</a:t>
            </a:r>
            <a:endParaRPr lang="en-US" dirty="0" smtClean="0"/>
          </a:p>
        </p:txBody>
      </p:sp>
      <p:sp>
        <p:nvSpPr>
          <p:cNvPr id="13315" name="Footer Placeholder 2"/>
          <p:cNvSpPr>
            <a:spLocks noGrp="1"/>
          </p:cNvSpPr>
          <p:nvPr>
            <p:ph type="ftr" sz="quarter" idx="11"/>
          </p:nvPr>
        </p:nvSpPr>
        <p:spPr>
          <a:xfrm>
            <a:off x="4953000" y="6475413"/>
            <a:ext cx="3657600" cy="184666"/>
          </a:xfrm>
          <a:noFill/>
        </p:spPr>
        <p:txBody>
          <a:bodyPr/>
          <a:lstStyle/>
          <a:p>
            <a:r>
              <a:rPr lang="it-IT" smtClean="0"/>
              <a:t>Emmanuel Monnerie (Landis+Gyr), Roberto Aiello (Self)</a:t>
            </a:r>
            <a:endParaRPr lang="en-US" dirty="0" smtClean="0"/>
          </a:p>
        </p:txBody>
      </p:sp>
      <p:sp>
        <p:nvSpPr>
          <p:cNvPr id="13316" name="Slide Number Placeholder 3"/>
          <p:cNvSpPr>
            <a:spLocks noGrp="1"/>
          </p:cNvSpPr>
          <p:nvPr>
            <p:ph type="sldNum" sz="quarter" idx="12"/>
          </p:nvPr>
        </p:nvSpPr>
        <p:spPr>
          <a:noFill/>
        </p:spPr>
        <p:txBody>
          <a:bodyPr/>
          <a:lstStyle/>
          <a:p>
            <a:r>
              <a:rPr lang="en-US" smtClean="0"/>
              <a:t>Slide </a:t>
            </a:r>
            <a:fld id="{AEE1ADC6-1F1F-4114-833B-11EDB4CF7BDC}" type="slidenum">
              <a:rPr lang="en-US" smtClean="0"/>
              <a:pPr/>
              <a:t>1</a:t>
            </a:fld>
            <a:endParaRPr lang="en-US" smtClean="0"/>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Future-Proof  Platform: Introduction &amp; Conclusion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 </a:t>
            </a:r>
            <a:r>
              <a:rPr lang="en-US" sz="1600" dirty="0">
                <a:solidFill>
                  <a:schemeClr val="tx2"/>
                </a:solidFill>
              </a:rPr>
              <a:t>July, 2009	</a:t>
            </a:r>
          </a:p>
          <a:p>
            <a:pPr>
              <a:defRPr/>
            </a:pPr>
            <a:r>
              <a:rPr lang="en-US" sz="1600" b="1" dirty="0">
                <a:solidFill>
                  <a:schemeClr val="tx2"/>
                </a:solidFill>
              </a:rPr>
              <a:t>Source:</a:t>
            </a:r>
            <a:r>
              <a:rPr lang="en-US" sz="1600" dirty="0">
                <a:solidFill>
                  <a:schemeClr val="tx2"/>
                </a:solidFill>
              </a:rPr>
              <a:t> Emmanuel </a:t>
            </a:r>
            <a:r>
              <a:rPr lang="en-US" sz="1600" dirty="0" err="1" smtClean="0">
                <a:solidFill>
                  <a:schemeClr val="tx2"/>
                </a:solidFill>
              </a:rPr>
              <a:t>Monnerie</a:t>
            </a:r>
            <a:r>
              <a:rPr lang="en-US" sz="1600" dirty="0" smtClean="0">
                <a:solidFill>
                  <a:schemeClr val="tx2"/>
                </a:solidFill>
              </a:rPr>
              <a:t>, Roberto Aiello</a:t>
            </a:r>
            <a:r>
              <a:rPr lang="en-US" sz="1600" dirty="0">
                <a:solidFill>
                  <a:schemeClr val="tx2"/>
                </a:solidFill>
              </a:rPr>
              <a:t>	 </a:t>
            </a:r>
            <a:r>
              <a:rPr lang="en-US" sz="1600" b="1" dirty="0">
                <a:solidFill>
                  <a:schemeClr val="tx2"/>
                </a:solidFill>
              </a:rPr>
              <a:t>Company: </a:t>
            </a:r>
            <a:r>
              <a:rPr lang="en-US" sz="1600" dirty="0" err="1" smtClean="0">
                <a:solidFill>
                  <a:schemeClr val="tx2"/>
                </a:solidFill>
              </a:rPr>
              <a:t>Landis+Gyr</a:t>
            </a:r>
            <a:r>
              <a:rPr lang="en-US" sz="1600" dirty="0" smtClean="0">
                <a:solidFill>
                  <a:schemeClr val="tx2"/>
                </a:solidFill>
              </a:rPr>
              <a:t>, Self</a:t>
            </a:r>
            <a:endParaRPr lang="en-US" sz="1600" dirty="0">
              <a:solidFill>
                <a:schemeClr val="tx2"/>
              </a:solidFill>
            </a:endParaRPr>
          </a:p>
          <a:p>
            <a:pPr>
              <a:defRPr/>
            </a:pPr>
            <a:r>
              <a:rPr lang="en-US" sz="1600" dirty="0">
                <a:solidFill>
                  <a:schemeClr val="tx2"/>
                </a:solidFill>
              </a:rPr>
              <a:t>30000 Mill Creek Avenue, Alpharetta, GA 30022 USA</a:t>
            </a:r>
          </a:p>
          <a:p>
            <a:pPr>
              <a:defRPr/>
            </a:pPr>
            <a:r>
              <a:rPr lang="en-US" sz="1600" dirty="0">
                <a:solidFill>
                  <a:schemeClr val="tx2"/>
                </a:solidFill>
              </a:rPr>
              <a:t>Voice: +1 678 258 1695,  E-Mail: </a:t>
            </a:r>
            <a:r>
              <a:rPr lang="en-US" sz="1600" dirty="0" smtClean="0">
                <a:solidFill>
                  <a:schemeClr val="tx2"/>
                </a:solidFill>
                <a:hlinkClick r:id="rId3"/>
              </a:rPr>
              <a:t>emmanuel.monnerie@landisgyr.com</a:t>
            </a:r>
            <a:r>
              <a:rPr lang="en-US" sz="1600" dirty="0" smtClean="0">
                <a:solidFill>
                  <a:schemeClr val="tx2"/>
                </a:solidFill>
              </a:rPr>
              <a:t>, </a:t>
            </a:r>
            <a:r>
              <a:rPr lang="en-US" sz="1600" dirty="0" smtClean="0">
                <a:solidFill>
                  <a:schemeClr val="tx2"/>
                </a:solidFill>
                <a:hlinkClick r:id="rId4"/>
              </a:rPr>
              <a:t>aiello@ieee.org</a:t>
            </a:r>
            <a:r>
              <a:rPr lang="en-US" sz="1600" dirty="0" smtClean="0">
                <a:solidFill>
                  <a:schemeClr val="tx2"/>
                </a:solidFill>
              </a:rPr>
              <a:t> </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IEEE 802.15 Task Group 4g Call for Proposals (CFP) on 22 January, 2009 </a:t>
            </a:r>
          </a:p>
          <a:p>
            <a:pPr>
              <a:spcBef>
                <a:spcPts val="600"/>
              </a:spcBef>
              <a:spcAft>
                <a:spcPts val="600"/>
              </a:spcAft>
              <a:defRPr/>
            </a:pPr>
            <a:r>
              <a:rPr lang="en-US" sz="1600" b="1" dirty="0">
                <a:solidFill>
                  <a:schemeClr val="tx2"/>
                </a:solidFill>
              </a:rPr>
              <a:t>Abstract:</a:t>
            </a:r>
            <a:r>
              <a:rPr lang="en-US" sz="1600" dirty="0">
                <a:solidFill>
                  <a:schemeClr val="tx2"/>
                </a:solidFill>
              </a:rPr>
              <a:t>	This presentation summarizes the </a:t>
            </a:r>
            <a:r>
              <a:rPr lang="en-US" sz="1600" dirty="0" smtClean="0">
                <a:solidFill>
                  <a:schemeClr val="tx2"/>
                </a:solidFill>
              </a:rPr>
              <a:t>advantages of OFDM for SUN</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Proposal for consideration by the TG4g</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and disadvantages of OFDM </a:t>
            </a:r>
            <a:endParaRPr lang="en-US" dirty="0"/>
          </a:p>
        </p:txBody>
      </p:sp>
      <p:sp>
        <p:nvSpPr>
          <p:cNvPr id="3" name="Content Placeholder 2"/>
          <p:cNvSpPr>
            <a:spLocks noGrp="1"/>
          </p:cNvSpPr>
          <p:nvPr>
            <p:ph idx="1"/>
          </p:nvPr>
        </p:nvSpPr>
        <p:spPr/>
        <p:txBody>
          <a:bodyPr/>
          <a:lstStyle/>
          <a:p>
            <a:r>
              <a:rPr lang="en-US" sz="2400" dirty="0" smtClean="0"/>
              <a:t>Pros</a:t>
            </a:r>
          </a:p>
          <a:p>
            <a:pPr lvl="1"/>
            <a:r>
              <a:rPr lang="en-US" sz="1600" dirty="0" smtClean="0"/>
              <a:t>Spectrally efficient modulation</a:t>
            </a:r>
          </a:p>
          <a:p>
            <a:pPr lvl="1"/>
            <a:r>
              <a:rPr lang="en-US" sz="1600" dirty="0" smtClean="0"/>
              <a:t>RF Robustness and Performance</a:t>
            </a:r>
          </a:p>
          <a:p>
            <a:pPr lvl="1"/>
            <a:r>
              <a:rPr lang="en-US" sz="1600" dirty="0" smtClean="0"/>
              <a:t>Scalable Data rates</a:t>
            </a:r>
          </a:p>
          <a:p>
            <a:pPr lvl="1"/>
            <a:r>
              <a:rPr lang="en-US" sz="1600" dirty="0" smtClean="0"/>
              <a:t>Adaptability to regulatory considerations</a:t>
            </a:r>
          </a:p>
          <a:p>
            <a:pPr lvl="1"/>
            <a:endParaRPr lang="en-US" sz="1600" dirty="0" smtClean="0"/>
          </a:p>
          <a:p>
            <a:r>
              <a:rPr lang="en-US" sz="2400" dirty="0" smtClean="0"/>
              <a:t>Cons</a:t>
            </a:r>
          </a:p>
          <a:p>
            <a:pPr lvl="1"/>
            <a:r>
              <a:rPr lang="en-US" sz="1600" dirty="0" smtClean="0"/>
              <a:t>More complex PHY definition/specification for the device *</a:t>
            </a:r>
          </a:p>
          <a:p>
            <a:pPr lvl="1"/>
            <a:endParaRPr lang="en-US" sz="1800" dirty="0" smtClean="0"/>
          </a:p>
          <a:p>
            <a:endParaRPr lang="en-US" sz="2400" dirty="0" smtClean="0"/>
          </a:p>
          <a:p>
            <a:pPr>
              <a:buNone/>
            </a:pPr>
            <a:r>
              <a:rPr lang="en-US" sz="1400" dirty="0" smtClean="0"/>
              <a:t>* better multipath characteristics usually simplify system complexity</a:t>
            </a:r>
            <a:endParaRPr lang="en-US" sz="14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covered in this merged proposal?</a:t>
            </a:r>
            <a:endParaRPr lang="en-US" dirty="0"/>
          </a:p>
        </p:txBody>
      </p:sp>
      <p:sp>
        <p:nvSpPr>
          <p:cNvPr id="3" name="Content Placeholder 2"/>
          <p:cNvSpPr>
            <a:spLocks noGrp="1"/>
          </p:cNvSpPr>
          <p:nvPr>
            <p:ph idx="1"/>
          </p:nvPr>
        </p:nvSpPr>
        <p:spPr/>
        <p:txBody>
          <a:bodyPr/>
          <a:lstStyle/>
          <a:p>
            <a:endParaRPr lang="en-US" sz="1800" u="sng" dirty="0" smtClean="0"/>
          </a:p>
          <a:p>
            <a:endParaRPr lang="en-US" sz="1800" u="sng" dirty="0" smtClean="0"/>
          </a:p>
          <a:p>
            <a:r>
              <a:rPr lang="en-US" sz="1800" u="sng" dirty="0" smtClean="0"/>
              <a:t>PHY parameters</a:t>
            </a:r>
            <a:r>
              <a:rPr lang="en-US" sz="1800" dirty="0" smtClean="0"/>
              <a:t>: modulation, interleaving and encoding, data rate, symbol rate, guard interval, short training field, long training field, tone definition, signal bandwidth.</a:t>
            </a:r>
          </a:p>
          <a:p>
            <a:r>
              <a:rPr lang="en-US" sz="1800" u="sng" dirty="0" smtClean="0"/>
              <a:t>Regulatory considerations</a:t>
            </a:r>
            <a:r>
              <a:rPr lang="en-US" sz="1800" dirty="0" smtClean="0"/>
              <a:t>: USA, Europe, Korea, Japan, TV white space.</a:t>
            </a:r>
          </a:p>
          <a:p>
            <a:r>
              <a:rPr lang="en-US" sz="1800" u="sng" dirty="0" smtClean="0"/>
              <a:t>Performance and simulations</a:t>
            </a:r>
            <a:r>
              <a:rPr lang="en-US" sz="1800" dirty="0" smtClean="0"/>
              <a:t>: Bit Error Rate, Packet error rate, channel characteristics.</a:t>
            </a:r>
          </a:p>
          <a:p>
            <a:r>
              <a:rPr lang="en-US" sz="1800" u="sng" dirty="0" smtClean="0"/>
              <a:t>Implementation considerations</a:t>
            </a:r>
            <a:r>
              <a:rPr lang="en-US" sz="1800" dirty="0" smtClean="0"/>
              <a:t>: Relative cost, power consumption.</a:t>
            </a:r>
          </a:p>
          <a:p>
            <a:endParaRPr lang="en-US" sz="1800" dirty="0" smtClean="0"/>
          </a:p>
          <a:p>
            <a:endParaRPr lang="en-US"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Margin versus Data Rate</a:t>
            </a:r>
            <a:endParaRPr lang="en-US" dirty="0"/>
          </a:p>
        </p:txBody>
      </p:sp>
      <p:sp>
        <p:nvSpPr>
          <p:cNvPr id="3" name="Content Placeholder 2"/>
          <p:cNvSpPr>
            <a:spLocks noGrp="1"/>
          </p:cNvSpPr>
          <p:nvPr>
            <p:ph idx="1"/>
          </p:nvPr>
        </p:nvSpPr>
        <p:spPr/>
        <p:txBody>
          <a:bodyPr/>
          <a:lstStyle/>
          <a:p>
            <a:pPr eaLnBrk="1" hangingPunct="1">
              <a:buFontTx/>
              <a:buNone/>
              <a:defRPr/>
            </a:pPr>
            <a:r>
              <a:rPr lang="en-US" sz="1800" u="sng" dirty="0" smtClean="0"/>
              <a:t>Typically:</a:t>
            </a:r>
          </a:p>
          <a:p>
            <a:pPr eaLnBrk="1" hangingPunct="1">
              <a:defRPr/>
            </a:pPr>
            <a:r>
              <a:rPr lang="en-US" sz="1800" dirty="0" smtClean="0"/>
              <a:t>Low data rate OFDM (&lt;100 kbps) addresses long range, rural applications.</a:t>
            </a:r>
          </a:p>
          <a:p>
            <a:pPr eaLnBrk="1" hangingPunct="1">
              <a:defRPr/>
            </a:pPr>
            <a:r>
              <a:rPr lang="en-US" sz="1800" dirty="0" smtClean="0"/>
              <a:t>Medium data rate OFDM (around 100kbps) address most deployments in suburban and urban areas.</a:t>
            </a:r>
          </a:p>
          <a:p>
            <a:pPr eaLnBrk="1" hangingPunct="1">
              <a:defRPr/>
            </a:pPr>
            <a:r>
              <a:rPr lang="en-US" sz="1800" dirty="0" smtClean="0"/>
              <a:t>Higher data rate  (above 100/200 kbps) address the network traffic through pole top devices.</a:t>
            </a:r>
          </a:p>
          <a:p>
            <a:pPr eaLnBrk="1" hangingPunct="1">
              <a:buFontTx/>
              <a:buNone/>
              <a:defRPr/>
            </a:pPr>
            <a:endParaRPr lang="en-US" sz="1800" u="sng" dirty="0" smtClean="0"/>
          </a:p>
          <a:p>
            <a:pPr eaLnBrk="1" hangingPunct="1">
              <a:buFontTx/>
              <a:buNone/>
              <a:defRPr/>
            </a:pPr>
            <a:r>
              <a:rPr lang="en-US" sz="1800" u="sng" dirty="0" smtClean="0"/>
              <a:t>Practically:</a:t>
            </a:r>
          </a:p>
          <a:p>
            <a:pPr eaLnBrk="1" hangingPunct="1">
              <a:defRPr/>
            </a:pPr>
            <a:r>
              <a:rPr lang="en-US" sz="1800" dirty="0" smtClean="0"/>
              <a:t>The system implementer and the chip manufacturer can design a solution with the appropriate sets of data rates.</a:t>
            </a:r>
          </a:p>
          <a:p>
            <a:pPr eaLnBrk="1" hangingPunct="1">
              <a:defRPr/>
            </a:pPr>
            <a:r>
              <a:rPr lang="en-US" sz="1800" dirty="0" smtClean="0"/>
              <a:t>Each radio can automatically compute the required link margin, thus the appropriate data rate.</a:t>
            </a:r>
          </a:p>
          <a:p>
            <a:pPr eaLnBrk="1" hangingPunct="1">
              <a:defRPr/>
            </a:pPr>
            <a:endParaRPr lang="en-US"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flexible features</a:t>
            </a:r>
            <a:endParaRPr lang="en-US" dirty="0"/>
          </a:p>
        </p:txBody>
      </p:sp>
      <p:sp>
        <p:nvSpPr>
          <p:cNvPr id="3" name="Content Placeholder 2"/>
          <p:cNvSpPr>
            <a:spLocks noGrp="1"/>
          </p:cNvSpPr>
          <p:nvPr>
            <p:ph idx="1"/>
          </p:nvPr>
        </p:nvSpPr>
        <p:spPr/>
        <p:txBody>
          <a:bodyPr/>
          <a:lstStyle/>
          <a:p>
            <a:endParaRPr lang="en-US" sz="1800" u="sng" dirty="0" smtClean="0"/>
          </a:p>
          <a:p>
            <a:endParaRPr lang="en-US" sz="1800" u="sng" dirty="0" smtClean="0"/>
          </a:p>
          <a:p>
            <a:r>
              <a:rPr lang="en-US" sz="1800" u="sng" dirty="0" smtClean="0"/>
              <a:t>Channel Spacing:</a:t>
            </a:r>
            <a:r>
              <a:rPr lang="en-US" sz="1800" dirty="0" smtClean="0"/>
              <a:t> We recommend a band agnostic approach as defined in doc # 453 from C. Seibert (SSN).</a:t>
            </a:r>
          </a:p>
          <a:p>
            <a:endParaRPr lang="en-US" sz="1800" dirty="0" smtClean="0"/>
          </a:p>
          <a:p>
            <a:r>
              <a:rPr lang="en-US" sz="1800" u="sng" dirty="0" smtClean="0"/>
              <a:t>PHY Header:</a:t>
            </a:r>
            <a:r>
              <a:rPr lang="en-US" sz="1800" dirty="0" smtClean="0"/>
              <a:t> We recommend at least the following:</a:t>
            </a:r>
          </a:p>
          <a:p>
            <a:pPr lvl="1"/>
            <a:r>
              <a:rPr lang="en-US" sz="1400" dirty="0" smtClean="0"/>
              <a:t>Error protection of the PHY header</a:t>
            </a:r>
          </a:p>
          <a:p>
            <a:pPr lvl="1"/>
            <a:r>
              <a:rPr lang="en-US" sz="1400" dirty="0" smtClean="0"/>
              <a:t>11 bits of length field</a:t>
            </a:r>
          </a:p>
          <a:p>
            <a:pPr lvl="1"/>
            <a:r>
              <a:rPr lang="en-US" sz="1400" dirty="0" smtClean="0"/>
              <a:t>Possibly other fields (Network ID, Scrambler, …) as defined in other merged proposals.</a:t>
            </a:r>
            <a:endParaRPr lang="en-US" sz="14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19400"/>
            <a:ext cx="7772400" cy="1066800"/>
          </a:xfrm>
        </p:spPr>
        <p:txBody>
          <a:bodyPr/>
          <a:lstStyle/>
          <a:p>
            <a:r>
              <a:rPr lang="en-US" dirty="0" smtClean="0"/>
              <a:t>Detailed Presentations</a:t>
            </a:r>
            <a:br>
              <a:rPr lang="en-US" dirty="0" smtClean="0"/>
            </a:br>
            <a:endParaRPr lang="en-US"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Conclusions</a:t>
            </a:r>
          </a:p>
        </p:txBody>
      </p:sp>
      <p:sp>
        <p:nvSpPr>
          <p:cNvPr id="22531" name="Content Placeholder 2"/>
          <p:cNvSpPr>
            <a:spLocks noGrp="1"/>
          </p:cNvSpPr>
          <p:nvPr>
            <p:ph idx="1"/>
          </p:nvPr>
        </p:nvSpPr>
        <p:spPr/>
        <p:txBody>
          <a:bodyPr/>
          <a:lstStyle/>
          <a:p>
            <a:r>
              <a:rPr lang="en-US" sz="2000" dirty="0" smtClean="0"/>
              <a:t>Future-Proof Platform</a:t>
            </a:r>
          </a:p>
          <a:p>
            <a:r>
              <a:rPr lang="en-US" sz="2000" dirty="0" smtClean="0"/>
              <a:t>Widely adopted and proven OFDM modulation schemes</a:t>
            </a:r>
          </a:p>
          <a:p>
            <a:r>
              <a:rPr lang="en-US" sz="2000" dirty="0" smtClean="0"/>
              <a:t>From network devices to battery-powered devices</a:t>
            </a:r>
          </a:p>
          <a:p>
            <a:r>
              <a:rPr lang="en-US" sz="2000" dirty="0" smtClean="0"/>
              <a:t>Low and high data rate options</a:t>
            </a:r>
          </a:p>
          <a:p>
            <a:r>
              <a:rPr lang="en-US" sz="2000" dirty="0" smtClean="0"/>
              <a:t>Wide regulatory coverage</a:t>
            </a:r>
          </a:p>
          <a:p>
            <a:r>
              <a:rPr lang="en-US" sz="2000" dirty="0" smtClean="0"/>
              <a:t>High robustness for outdoor applications and long range communication</a:t>
            </a:r>
          </a:p>
          <a:p>
            <a:r>
              <a:rPr lang="en-US" sz="2000" dirty="0" smtClean="0"/>
              <a:t>Compatibility with low cost, low complexity and low power SUN requirements</a:t>
            </a:r>
          </a:p>
          <a:p>
            <a:endParaRPr lang="en-US" sz="2000" dirty="0" smtClean="0"/>
          </a:p>
          <a:p>
            <a:endParaRPr lang="en-US" sz="2000" dirty="0" smtClean="0"/>
          </a:p>
          <a:p>
            <a:pPr>
              <a:buNone/>
            </a:pPr>
            <a:endParaRPr lang="en-US" sz="2000" dirty="0" smtClean="0"/>
          </a:p>
        </p:txBody>
      </p:sp>
      <p:sp>
        <p:nvSpPr>
          <p:cNvPr id="22532" name="Date Placeholder 3"/>
          <p:cNvSpPr>
            <a:spLocks noGrp="1"/>
          </p:cNvSpPr>
          <p:nvPr>
            <p:ph type="dt" sz="quarter" idx="10"/>
          </p:nvPr>
        </p:nvSpPr>
        <p:spPr>
          <a:noFill/>
        </p:spPr>
        <p:txBody>
          <a:bodyPr/>
          <a:lstStyle/>
          <a:p>
            <a:r>
              <a:rPr lang="en-US" smtClean="0"/>
              <a:t>July 2009</a:t>
            </a:r>
          </a:p>
        </p:txBody>
      </p:sp>
      <p:sp>
        <p:nvSpPr>
          <p:cNvPr id="22533" name="Footer Placeholder 4"/>
          <p:cNvSpPr>
            <a:spLocks noGrp="1"/>
          </p:cNvSpPr>
          <p:nvPr>
            <p:ph type="ftr" sz="quarter" idx="11"/>
          </p:nvPr>
        </p:nvSpPr>
        <p:spPr>
          <a:noFill/>
        </p:spPr>
        <p:txBody>
          <a:bodyPr/>
          <a:lstStyle/>
          <a:p>
            <a:r>
              <a:rPr lang="it-IT" smtClean="0"/>
              <a:t>Emmanuel Monnerie (Landis+Gyr), Roberto Aiello (Self)</a:t>
            </a:r>
            <a:endParaRPr lang="en-US" smtClean="0"/>
          </a:p>
        </p:txBody>
      </p:sp>
      <p:sp>
        <p:nvSpPr>
          <p:cNvPr id="22534" name="Slide Number Placeholder 5"/>
          <p:cNvSpPr>
            <a:spLocks noGrp="1"/>
          </p:cNvSpPr>
          <p:nvPr>
            <p:ph type="sldNum" sz="quarter" idx="12"/>
          </p:nvPr>
        </p:nvSpPr>
        <p:spPr>
          <a:noFill/>
        </p:spPr>
        <p:txBody>
          <a:bodyPr/>
          <a:lstStyle/>
          <a:p>
            <a:r>
              <a:rPr lang="en-US" smtClean="0"/>
              <a:t>Slide </a:t>
            </a:r>
            <a:fld id="{BF045A13-44C3-417B-AE49-06F5CB3B5106}" type="slidenum">
              <a:rPr lang="en-US" smtClean="0"/>
              <a:pPr/>
              <a:t>15</a:t>
            </a:fld>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Worldwide Coverage</a:t>
            </a:r>
            <a:endParaRPr lang="en-US" dirty="0"/>
          </a:p>
        </p:txBody>
      </p:sp>
      <p:sp>
        <p:nvSpPr>
          <p:cNvPr id="3" name="Content Placeholder 2"/>
          <p:cNvSpPr>
            <a:spLocks noGrp="1"/>
          </p:cNvSpPr>
          <p:nvPr>
            <p:ph idx="1"/>
          </p:nvPr>
        </p:nvSpPr>
        <p:spPr/>
        <p:txBody>
          <a:bodyPr/>
          <a:lstStyle/>
          <a:p>
            <a:r>
              <a:rPr lang="en-US" sz="2000" dirty="0" smtClean="0"/>
              <a:t>International 2.4GHz (FCC Part 15.247)</a:t>
            </a:r>
          </a:p>
          <a:p>
            <a:r>
              <a:rPr lang="en-US" sz="2000" dirty="0" smtClean="0"/>
              <a:t>US 915-ISM band (FCC Part 15.247)</a:t>
            </a:r>
          </a:p>
          <a:p>
            <a:r>
              <a:rPr lang="en-US" sz="2000" dirty="0" smtClean="0"/>
              <a:t>Europe 863-870 band (ERC REC70-03/ETSI EN300-220)</a:t>
            </a:r>
          </a:p>
          <a:p>
            <a:r>
              <a:rPr lang="en-US" sz="2000" dirty="0" smtClean="0"/>
              <a:t>Japan 951-956 MHz (ARIB T-96)</a:t>
            </a:r>
          </a:p>
          <a:p>
            <a:r>
              <a:rPr lang="en-US" sz="2000" dirty="0" smtClean="0"/>
              <a:t>China 779-787 MHz</a:t>
            </a:r>
          </a:p>
          <a:p>
            <a:r>
              <a:rPr lang="en-US" sz="2000" dirty="0" smtClean="0"/>
              <a:t>Korea 917-923.5MHz (Korean Regulation 2008-137)</a:t>
            </a:r>
          </a:p>
          <a:p>
            <a:r>
              <a:rPr lang="en-US" sz="2000" dirty="0" smtClean="0"/>
              <a:t>TV White Space (Multiple Regions)</a:t>
            </a:r>
          </a:p>
          <a:p>
            <a:r>
              <a:rPr lang="en-US" sz="2000" dirty="0" smtClean="0"/>
              <a:t>Others domains thanks to a band agnostic approach</a:t>
            </a:r>
          </a:p>
          <a:p>
            <a:endParaRPr lang="en-US" sz="2000" dirty="0" smtClean="0"/>
          </a:p>
          <a:p>
            <a:pPr lvl="1"/>
            <a:endParaRPr lang="en-US" sz="16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Outdoor, Reliability &amp; Battery Operation</a:t>
            </a:r>
            <a:endParaRPr lang="en-US"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a:xfrm>
            <a:off x="4953000" y="6475413"/>
            <a:ext cx="3657600" cy="369332"/>
          </a:xfrm>
        </p:spPr>
        <p:txBody>
          <a:bodyPr/>
          <a:lstStyle/>
          <a:p>
            <a:pPr>
              <a:defRPr/>
            </a:pPr>
            <a:r>
              <a:rPr lang="it-IT" smtClean="0"/>
              <a:t>Emmanuel Monnerie (Landis+Gyr), Roberto Aiello (Self)</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17</a:t>
            </a:fld>
            <a:endParaRPr lang="en-US"/>
          </a:p>
        </p:txBody>
      </p:sp>
      <p:sp>
        <p:nvSpPr>
          <p:cNvPr id="7" name="Text Box 2"/>
          <p:cNvSpPr txBox="1">
            <a:spLocks noChangeArrowheads="1"/>
          </p:cNvSpPr>
          <p:nvPr/>
        </p:nvSpPr>
        <p:spPr bwMode="auto">
          <a:xfrm>
            <a:off x="228600" y="3429000"/>
            <a:ext cx="3962400" cy="17526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lIns="91440" tIns="91440" rIns="91440" bIns="91440" anchor="ctr"/>
          <a:lstStyle/>
          <a:p>
            <a:pPr algn="ctr">
              <a:lnSpc>
                <a:spcPct val="100000"/>
              </a:lnSpc>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800" u="sng" dirty="0" smtClean="0">
                <a:solidFill>
                  <a:srgbClr val="000000"/>
                </a:solidFill>
                <a:latin typeface="Arial" charset="0"/>
                <a:cs typeface="Arial" charset="0"/>
              </a:rPr>
              <a:t>Reliability</a:t>
            </a: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smtClean="0">
                <a:solidFill>
                  <a:srgbClr val="000000"/>
                </a:solidFill>
                <a:latin typeface="Arial" charset="0"/>
                <a:cs typeface="Arial" charset="0"/>
              </a:rPr>
              <a:t> Separation </a:t>
            </a:r>
            <a:r>
              <a:rPr lang="en-US" sz="1400" dirty="0">
                <a:solidFill>
                  <a:srgbClr val="000000"/>
                </a:solidFill>
                <a:latin typeface="Arial" charset="0"/>
                <a:cs typeface="Arial" charset="0"/>
              </a:rPr>
              <a:t>from 2.4GHz </a:t>
            </a:r>
            <a:r>
              <a:rPr lang="en-US" sz="1400" dirty="0" smtClean="0">
                <a:solidFill>
                  <a:srgbClr val="000000"/>
                </a:solidFill>
                <a:latin typeface="Arial" charset="0"/>
                <a:cs typeface="Arial" charset="0"/>
              </a:rPr>
              <a:t>band entertainment </a:t>
            </a:r>
            <a:r>
              <a:rPr lang="en-US" sz="1400" dirty="0">
                <a:solidFill>
                  <a:srgbClr val="000000"/>
                </a:solidFill>
                <a:latin typeface="Arial" charset="0"/>
                <a:cs typeface="Arial" charset="0"/>
              </a:rPr>
              <a:t>gadgets. </a:t>
            </a: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smtClean="0">
                <a:solidFill>
                  <a:srgbClr val="000000"/>
                </a:solidFill>
                <a:latin typeface="Arial" charset="0"/>
                <a:cs typeface="Arial" charset="0"/>
              </a:rPr>
              <a:t> High </a:t>
            </a:r>
            <a:r>
              <a:rPr lang="en-US" sz="1400" dirty="0">
                <a:solidFill>
                  <a:srgbClr val="000000"/>
                </a:solidFill>
                <a:latin typeface="Arial" charset="0"/>
                <a:cs typeface="Arial" charset="0"/>
              </a:rPr>
              <a:t>sensitivity &amp; link margin. </a:t>
            </a: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smtClean="0">
                <a:solidFill>
                  <a:srgbClr val="000000"/>
                </a:solidFill>
                <a:latin typeface="Arial" charset="0"/>
                <a:cs typeface="Arial" charset="0"/>
              </a:rPr>
              <a:t> Diversity: Frequency</a:t>
            </a:r>
            <a:r>
              <a:rPr lang="en-US" sz="1400" dirty="0">
                <a:solidFill>
                  <a:srgbClr val="000000"/>
                </a:solidFill>
                <a:latin typeface="Arial" charset="0"/>
                <a:cs typeface="Arial" charset="0"/>
              </a:rPr>
              <a:t>, time &amp; </a:t>
            </a:r>
            <a:r>
              <a:rPr lang="en-US" sz="1400" dirty="0" smtClean="0">
                <a:solidFill>
                  <a:srgbClr val="000000"/>
                </a:solidFill>
                <a:latin typeface="Arial" charset="0"/>
                <a:cs typeface="Arial" charset="0"/>
              </a:rPr>
              <a:t>space</a:t>
            </a:r>
            <a:endParaRPr lang="en-US" sz="1400" dirty="0">
              <a:solidFill>
                <a:srgbClr val="000000"/>
              </a:solidFill>
              <a:latin typeface="Arial" charset="0"/>
              <a:cs typeface="Arial" charset="0"/>
            </a:endParaRPr>
          </a:p>
        </p:txBody>
      </p:sp>
      <p:sp>
        <p:nvSpPr>
          <p:cNvPr id="8" name="Text Box 3"/>
          <p:cNvSpPr txBox="1">
            <a:spLocks noChangeArrowheads="1"/>
          </p:cNvSpPr>
          <p:nvPr/>
        </p:nvSpPr>
        <p:spPr bwMode="auto">
          <a:xfrm>
            <a:off x="2514600" y="1524000"/>
            <a:ext cx="3975100" cy="1752600"/>
          </a:xfrm>
          <a:prstGeom prst="rect">
            <a:avLst/>
          </a:prstGeom>
          <a:solidFill>
            <a:srgbClr val="FFCC99"/>
          </a:solidFill>
          <a:ln>
            <a:solidFill>
              <a:srgbClr val="FF0000"/>
            </a:solidFill>
            <a:headEnd/>
            <a:tailEnd/>
          </a:ln>
        </p:spPr>
        <p:style>
          <a:lnRef idx="1">
            <a:schemeClr val="accent1"/>
          </a:lnRef>
          <a:fillRef idx="2">
            <a:schemeClr val="accent1"/>
          </a:fillRef>
          <a:effectRef idx="1">
            <a:schemeClr val="accent1"/>
          </a:effectRef>
          <a:fontRef idx="minor">
            <a:schemeClr val="dk1"/>
          </a:fontRef>
        </p:style>
        <p:txBody>
          <a:bodyPr lIns="91440" tIns="91440" rIns="91440" bIns="91440" anchor="ctr"/>
          <a:lstStyle/>
          <a:p>
            <a:pPr algn="ctr">
              <a:lnSpc>
                <a:spcPct val="100000"/>
              </a:lnSpc>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800" u="sng" dirty="0" smtClean="0">
                <a:solidFill>
                  <a:srgbClr val="000000"/>
                </a:solidFill>
                <a:latin typeface="Arial" charset="0"/>
                <a:cs typeface="Arial" charset="0"/>
              </a:rPr>
              <a:t>Outdoor Operation</a:t>
            </a: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smtClean="0">
                <a:solidFill>
                  <a:srgbClr val="000000"/>
                </a:solidFill>
                <a:latin typeface="Arial" charset="0"/>
                <a:cs typeface="Arial" charset="0"/>
              </a:rPr>
              <a:t> Adequate </a:t>
            </a:r>
            <a:r>
              <a:rPr lang="en-US" sz="1400" dirty="0">
                <a:solidFill>
                  <a:srgbClr val="000000"/>
                </a:solidFill>
                <a:latin typeface="Arial" charset="0"/>
                <a:cs typeface="Arial" charset="0"/>
              </a:rPr>
              <a:t>coverage area and sufficient one hop </a:t>
            </a:r>
            <a:r>
              <a:rPr lang="en-US" sz="1400" dirty="0" smtClean="0">
                <a:solidFill>
                  <a:srgbClr val="000000"/>
                </a:solidFill>
                <a:latin typeface="Arial" charset="0"/>
                <a:cs typeface="Arial" charset="0"/>
              </a:rPr>
              <a:t>reach.</a:t>
            </a: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smtClean="0">
                <a:solidFill>
                  <a:srgbClr val="000000"/>
                </a:solidFill>
                <a:latin typeface="Arial" charset="0"/>
                <a:cs typeface="Arial" charset="0"/>
              </a:rPr>
              <a:t> Good </a:t>
            </a:r>
            <a:r>
              <a:rPr lang="en-US" sz="1400" dirty="0">
                <a:solidFill>
                  <a:srgbClr val="000000"/>
                </a:solidFill>
                <a:latin typeface="Arial" charset="0"/>
                <a:cs typeface="Arial" charset="0"/>
              </a:rPr>
              <a:t>propagation characteristics </a:t>
            </a: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a:solidFill>
                  <a:srgbClr val="000000"/>
                </a:solidFill>
                <a:latin typeface="Arial" charset="0"/>
                <a:cs typeface="Arial" charset="0"/>
              </a:rPr>
              <a:t> </a:t>
            </a:r>
            <a:r>
              <a:rPr lang="en-US" sz="1400" dirty="0" smtClean="0">
                <a:solidFill>
                  <a:srgbClr val="000000"/>
                </a:solidFill>
                <a:latin typeface="Arial" charset="0"/>
                <a:cs typeface="Arial" charset="0"/>
              </a:rPr>
              <a:t>Multiple frequency options for different regions and licensing schemes</a:t>
            </a:r>
          </a:p>
        </p:txBody>
      </p:sp>
      <p:sp>
        <p:nvSpPr>
          <p:cNvPr id="10" name="Text Box 4"/>
          <p:cNvSpPr txBox="1">
            <a:spLocks noChangeArrowheads="1"/>
          </p:cNvSpPr>
          <p:nvPr/>
        </p:nvSpPr>
        <p:spPr bwMode="auto">
          <a:xfrm>
            <a:off x="4800600" y="3429000"/>
            <a:ext cx="3962400" cy="17526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1440" tIns="91440" rIns="91440" bIns="91440" anchor="ctr"/>
          <a:lstStyle/>
          <a:p>
            <a:pPr algn="ctr">
              <a:lnSpc>
                <a:spcPct val="100000"/>
              </a:lnSpc>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800" u="sng" dirty="0" smtClean="0">
                <a:solidFill>
                  <a:srgbClr val="000000"/>
                </a:solidFill>
                <a:latin typeface="Arial" charset="0"/>
                <a:cs typeface="Arial" charset="0"/>
              </a:rPr>
              <a:t>Battery Operation</a:t>
            </a: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smtClean="0">
                <a:solidFill>
                  <a:srgbClr val="000000"/>
                </a:solidFill>
                <a:latin typeface="Arial" charset="0"/>
                <a:cs typeface="Arial" charset="0"/>
              </a:rPr>
              <a:t> Long </a:t>
            </a:r>
            <a:r>
              <a:rPr lang="en-US" sz="1400" dirty="0">
                <a:solidFill>
                  <a:srgbClr val="000000"/>
                </a:solidFill>
                <a:latin typeface="Arial" charset="0"/>
                <a:cs typeface="Arial" charset="0"/>
              </a:rPr>
              <a:t>battery </a:t>
            </a:r>
            <a:r>
              <a:rPr lang="en-US" sz="1400" dirty="0" smtClean="0">
                <a:solidFill>
                  <a:srgbClr val="000000"/>
                </a:solidFill>
                <a:latin typeface="Arial" charset="0"/>
                <a:cs typeface="Arial" charset="0"/>
              </a:rPr>
              <a:t>life: Low </a:t>
            </a:r>
            <a:r>
              <a:rPr lang="en-US" sz="1400" dirty="0">
                <a:solidFill>
                  <a:srgbClr val="000000"/>
                </a:solidFill>
                <a:latin typeface="Arial" charset="0"/>
                <a:cs typeface="Arial" charset="0"/>
              </a:rPr>
              <a:t>power LSI </a:t>
            </a:r>
            <a:r>
              <a:rPr lang="en-US" sz="1400" dirty="0" smtClean="0">
                <a:solidFill>
                  <a:srgbClr val="000000"/>
                </a:solidFill>
                <a:latin typeface="Arial" charset="0"/>
                <a:cs typeface="Arial" charset="0"/>
              </a:rPr>
              <a:t>integration</a:t>
            </a:r>
            <a:endParaRPr lang="en-US" sz="1400" dirty="0">
              <a:solidFill>
                <a:srgbClr val="000000"/>
              </a:solidFill>
              <a:latin typeface="Arial" charset="0"/>
              <a:cs typeface="Arial" charset="0"/>
            </a:endParaRP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smtClean="0">
                <a:solidFill>
                  <a:srgbClr val="000000"/>
                </a:solidFill>
                <a:latin typeface="Arial" charset="0"/>
                <a:cs typeface="Arial" charset="0"/>
              </a:rPr>
              <a:t> Quick operation: </a:t>
            </a:r>
            <a:r>
              <a:rPr lang="en-US" sz="1400" dirty="0" err="1" smtClean="0">
                <a:solidFill>
                  <a:srgbClr val="000000"/>
                </a:solidFill>
                <a:latin typeface="Arial" charset="0"/>
                <a:cs typeface="Arial" charset="0"/>
              </a:rPr>
              <a:t>FrameTx</a:t>
            </a:r>
            <a:r>
              <a:rPr lang="en-US" sz="1400" dirty="0">
                <a:solidFill>
                  <a:srgbClr val="000000"/>
                </a:solidFill>
                <a:latin typeface="Arial" charset="0"/>
                <a:cs typeface="Arial" charset="0"/>
              </a:rPr>
              <a:t>, Rx, CCA &amp; </a:t>
            </a:r>
            <a:r>
              <a:rPr lang="en-US" sz="1400" dirty="0" smtClean="0">
                <a:solidFill>
                  <a:srgbClr val="000000"/>
                </a:solidFill>
                <a:latin typeface="Arial" charset="0"/>
                <a:cs typeface="Arial" charset="0"/>
              </a:rPr>
              <a:t>everything</a:t>
            </a:r>
            <a:endParaRPr lang="en-US" sz="1400" dirty="0">
              <a:solidFill>
                <a:srgbClr val="000000"/>
              </a:solidFill>
              <a:latin typeface="Arial" charset="0"/>
              <a:cs typeface="Arial" charset="0"/>
            </a:endParaRP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smtClean="0">
                <a:solidFill>
                  <a:srgbClr val="000000"/>
                </a:solidFill>
                <a:latin typeface="Arial" charset="0"/>
                <a:cs typeface="Arial" charset="0"/>
              </a:rPr>
              <a:t> Energy </a:t>
            </a:r>
            <a:r>
              <a:rPr lang="en-US" sz="1400" dirty="0">
                <a:solidFill>
                  <a:srgbClr val="000000"/>
                </a:solidFill>
                <a:latin typeface="Arial" charset="0"/>
                <a:cs typeface="Arial" charset="0"/>
              </a:rPr>
              <a:t>saving protocol </a:t>
            </a:r>
          </a:p>
        </p:txBody>
      </p:sp>
      <p:sp>
        <p:nvSpPr>
          <p:cNvPr id="11" name="AutoShape 5"/>
          <p:cNvSpPr>
            <a:spLocks noChangeArrowheads="1"/>
          </p:cNvSpPr>
          <p:nvPr/>
        </p:nvSpPr>
        <p:spPr bwMode="auto">
          <a:xfrm>
            <a:off x="4321175" y="4930775"/>
            <a:ext cx="431800" cy="900113"/>
          </a:xfrm>
          <a:prstGeom prst="downArrow">
            <a:avLst>
              <a:gd name="adj1" fmla="val 50000"/>
              <a:gd name="adj2" fmla="val 52114"/>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endParaRPr lang="en-US"/>
          </a:p>
        </p:txBody>
      </p:sp>
      <p:sp>
        <p:nvSpPr>
          <p:cNvPr id="12" name="Text Box 6"/>
          <p:cNvSpPr txBox="1">
            <a:spLocks noChangeArrowheads="1"/>
          </p:cNvSpPr>
          <p:nvPr/>
        </p:nvSpPr>
        <p:spPr bwMode="auto">
          <a:xfrm>
            <a:off x="1219200" y="5867400"/>
            <a:ext cx="6477000" cy="381000"/>
          </a:xfrm>
          <a:prstGeom prst="rect">
            <a:avLst/>
          </a:prstGeom>
          <a:noFill/>
          <a:ln w="9525">
            <a:noFill/>
            <a:round/>
            <a:headEnd/>
            <a:tailEnd/>
          </a:ln>
          <a:effectLst/>
        </p:spPr>
        <p:txBody>
          <a:bodyPr wrap="none"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b="1" dirty="0" smtClean="0">
                <a:solidFill>
                  <a:srgbClr val="000000"/>
                </a:solidFill>
                <a:latin typeface="Arial" charset="0"/>
                <a:ea typeface="mspgothic" charset="0"/>
                <a:cs typeface="mspgothic" charset="0"/>
              </a:rPr>
              <a:t>OFDM in sub-1-GHz is the right fit for SUN</a:t>
            </a:r>
            <a:endParaRPr lang="en-US" sz="2400" b="1" dirty="0">
              <a:solidFill>
                <a:srgbClr val="000000"/>
              </a:solidFill>
              <a:latin typeface="Arial" charset="0"/>
              <a:ea typeface="mspgothic" charset="0"/>
              <a:cs typeface="mspgothic"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Merging with other proposals</a:t>
            </a:r>
          </a:p>
        </p:txBody>
      </p:sp>
      <p:sp>
        <p:nvSpPr>
          <p:cNvPr id="3" name="Content Placeholder 2"/>
          <p:cNvSpPr>
            <a:spLocks noGrp="1"/>
          </p:cNvSpPr>
          <p:nvPr>
            <p:ph idx="1"/>
          </p:nvPr>
        </p:nvSpPr>
        <p:spPr>
          <a:xfrm>
            <a:off x="685800" y="2209800"/>
            <a:ext cx="7772400" cy="3200400"/>
          </a:xfrm>
        </p:spPr>
        <p:txBody>
          <a:bodyPr/>
          <a:lstStyle/>
          <a:p>
            <a:r>
              <a:rPr lang="en-US" sz="1800" dirty="0" smtClean="0"/>
              <a:t>Interoperability features (MAC and PHY) with existing/proprietary systems and within devices operating in different modes</a:t>
            </a:r>
          </a:p>
          <a:p>
            <a:endParaRPr lang="en-US" sz="1800" dirty="0" smtClean="0"/>
          </a:p>
          <a:p>
            <a:endParaRPr lang="en-US" sz="1800" dirty="0" smtClean="0"/>
          </a:p>
          <a:p>
            <a:pPr algn="ctr">
              <a:buNone/>
            </a:pPr>
            <a:r>
              <a:rPr lang="en-US" sz="1800" dirty="0" smtClean="0"/>
              <a:t>OR</a:t>
            </a:r>
          </a:p>
          <a:p>
            <a:endParaRPr lang="en-US" sz="1800" dirty="0" smtClean="0"/>
          </a:p>
          <a:p>
            <a:endParaRPr lang="en-US" sz="1800" dirty="0" smtClean="0"/>
          </a:p>
          <a:p>
            <a:r>
              <a:rPr lang="en-US" sz="1800" dirty="0" smtClean="0"/>
              <a:t>Definition of different PHY modes and selection of an “independent” default mode </a:t>
            </a:r>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pPr algn="ctr">
              <a:buNone/>
            </a:pPr>
            <a:r>
              <a:rPr lang="en-US" dirty="0" smtClean="0"/>
              <a:t>Q&amp;A</a:t>
            </a:r>
            <a:endParaRPr lang="en-US"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smtClean="0"/>
              <a:t>July 2009</a:t>
            </a:r>
            <a:endParaRPr lang="en-US" dirty="0" smtClean="0"/>
          </a:p>
        </p:txBody>
      </p:sp>
      <p:sp>
        <p:nvSpPr>
          <p:cNvPr id="6147" name="Footer Placeholder 4"/>
          <p:cNvSpPr>
            <a:spLocks noGrp="1"/>
          </p:cNvSpPr>
          <p:nvPr>
            <p:ph type="ftr" sz="quarter" idx="11"/>
          </p:nvPr>
        </p:nvSpPr>
        <p:spPr>
          <a:xfrm>
            <a:off x="4953000" y="6475413"/>
            <a:ext cx="3657600" cy="184666"/>
          </a:xfrm>
        </p:spPr>
        <p:txBody>
          <a:bodyPr/>
          <a:lstStyle/>
          <a:p>
            <a:pPr>
              <a:defRPr/>
            </a:pPr>
            <a:r>
              <a:rPr lang="it-IT" smtClean="0"/>
              <a:t>Emmanuel Monnerie (Landis+Gyr), Roberto Aiello (Self)</a:t>
            </a:r>
            <a:endParaRPr lang="en-US" dirty="0"/>
          </a:p>
        </p:txBody>
      </p:sp>
      <p:sp>
        <p:nvSpPr>
          <p:cNvPr id="6148" name="Slide Number Placeholder 5"/>
          <p:cNvSpPr>
            <a:spLocks noGrp="1"/>
          </p:cNvSpPr>
          <p:nvPr>
            <p:ph type="sldNum" sz="quarter" idx="12"/>
          </p:nvPr>
        </p:nvSpPr>
        <p:spPr/>
        <p:txBody>
          <a:bodyPr/>
          <a:lstStyle/>
          <a:p>
            <a:pPr>
              <a:defRPr/>
            </a:pPr>
            <a:r>
              <a:rPr lang="en-US" smtClean="0"/>
              <a:t>Slide </a:t>
            </a:r>
            <a:fld id="{5F779487-49D7-4F2B-8BF5-D94624644007}" type="slidenum">
              <a:rPr lang="en-US" smtClean="0"/>
              <a:pPr>
                <a:defRPr/>
              </a:pPr>
              <a:t>2</a:t>
            </a:fld>
            <a:endParaRPr lang="en-US" smtClean="0"/>
          </a:p>
        </p:txBody>
      </p:sp>
      <p:sp>
        <p:nvSpPr>
          <p:cNvPr id="6149" name="Rectangle 2"/>
          <p:cNvSpPr>
            <a:spLocks noGrp="1" noChangeArrowheads="1"/>
          </p:cNvSpPr>
          <p:nvPr>
            <p:ph type="ctrTitle"/>
          </p:nvPr>
        </p:nvSpPr>
        <p:spPr>
          <a:xfrm>
            <a:off x="685800" y="2286000"/>
            <a:ext cx="7772400" cy="1600200"/>
          </a:xfrm>
        </p:spPr>
        <p:txBody>
          <a:bodyPr/>
          <a:lstStyle/>
          <a:p>
            <a:pPr eaLnBrk="1" hangingPunct="1"/>
            <a:r>
              <a:rPr lang="en-US" dirty="0" smtClean="0"/>
              <a:t>A Future-Proof Platform for Smart Utility Networks</a:t>
            </a:r>
            <a:br>
              <a:rPr lang="en-US" dirty="0" smtClean="0"/>
            </a:br>
            <a:r>
              <a:rPr lang="en-US" sz="2400" dirty="0" smtClean="0"/>
              <a:t>Introduction &amp; Conclusion</a:t>
            </a:r>
            <a:endParaRPr lang="en-US" dirty="0" smtClean="0"/>
          </a:p>
        </p:txBody>
      </p:sp>
      <p:sp>
        <p:nvSpPr>
          <p:cNvPr id="6150" name="Rectangle 3"/>
          <p:cNvSpPr>
            <a:spLocks noGrp="1" noChangeArrowheads="1"/>
          </p:cNvSpPr>
          <p:nvPr>
            <p:ph type="subTitle" idx="1"/>
          </p:nvPr>
        </p:nvSpPr>
        <p:spPr>
          <a:xfrm>
            <a:off x="685800" y="3886200"/>
            <a:ext cx="7924800" cy="2209800"/>
          </a:xfrm>
        </p:spPr>
        <p:txBody>
          <a:bodyPr/>
          <a:lstStyle/>
          <a:p>
            <a:pPr eaLnBrk="1" hangingPunct="1"/>
            <a:r>
              <a:rPr lang="en-US" sz="2400" dirty="0" smtClean="0"/>
              <a:t>Emmanuel Monnerie &amp; Roberto Aiello</a:t>
            </a:r>
          </a:p>
          <a:p>
            <a:pPr eaLnBrk="1" hangingPunct="1"/>
            <a:endParaRPr lang="en-US" sz="2400" dirty="0" smtClean="0"/>
          </a:p>
          <a:p>
            <a:pPr algn="just" eaLnBrk="1" hangingPunct="1"/>
            <a:r>
              <a:rPr lang="en-US" sz="1600" dirty="0" smtClean="0"/>
              <a:t>Contributors:  </a:t>
            </a:r>
            <a:r>
              <a:rPr lang="en-US" sz="1600" dirty="0" smtClean="0">
                <a:latin typeface="Times New Roman" pitchFamily="18" charset="0"/>
                <a:ea typeface="ＭＳ Ｐゴシック" charset="-128"/>
              </a:rPr>
              <a:t>Roberto Aiello [Independent], </a:t>
            </a:r>
            <a:r>
              <a:rPr lang="en-US" sz="1600" dirty="0" err="1" smtClean="0">
                <a:latin typeface="Times New Roman" pitchFamily="18" charset="0"/>
                <a:ea typeface="ＭＳ Ｐゴシック" charset="-128"/>
              </a:rPr>
              <a:t>Sangsung</a:t>
            </a:r>
            <a:r>
              <a:rPr lang="en-US" sz="1600" dirty="0" smtClean="0">
                <a:latin typeface="Times New Roman" pitchFamily="18" charset="0"/>
                <a:ea typeface="ＭＳ Ｐゴシック" charset="-128"/>
              </a:rPr>
              <a:t> </a:t>
            </a:r>
            <a:r>
              <a:rPr lang="en-US" sz="1600" dirty="0" err="1" smtClean="0">
                <a:latin typeface="Times New Roman" pitchFamily="18" charset="0"/>
                <a:ea typeface="ＭＳ Ｐゴシック" charset="-128"/>
              </a:rPr>
              <a:t>Choi</a:t>
            </a:r>
            <a:r>
              <a:rPr lang="en-US" sz="1600" dirty="0" smtClean="0">
                <a:latin typeface="Times New Roman" pitchFamily="18" charset="0"/>
                <a:ea typeface="ＭＳ Ｐゴシック" charset="-128"/>
              </a:rPr>
              <a:t> [ETRI], Bob </a:t>
            </a:r>
            <a:r>
              <a:rPr lang="en-US" sz="1600" dirty="0" err="1" smtClean="0">
                <a:latin typeface="Times New Roman" pitchFamily="18" charset="0"/>
                <a:ea typeface="ＭＳ Ｐゴシック" charset="-128"/>
              </a:rPr>
              <a:t>Fishette</a:t>
            </a:r>
            <a:r>
              <a:rPr lang="en-US" sz="1600" dirty="0" smtClean="0">
                <a:latin typeface="Times New Roman" pitchFamily="18" charset="0"/>
                <a:ea typeface="ＭＳ Ｐゴシック" charset="-128"/>
              </a:rPr>
              <a:t>, Michel Veillette [</a:t>
            </a:r>
            <a:r>
              <a:rPr lang="en-US" sz="1600" dirty="0" err="1" smtClean="0">
                <a:latin typeface="Times New Roman" pitchFamily="18" charset="0"/>
                <a:ea typeface="ＭＳ Ｐゴシック" charset="-128"/>
              </a:rPr>
              <a:t>Trilliant</a:t>
            </a:r>
            <a:r>
              <a:rPr lang="en-US" sz="1600" dirty="0" smtClean="0">
                <a:latin typeface="Times New Roman" pitchFamily="18" charset="0"/>
                <a:ea typeface="ＭＳ Ｐゴシック" charset="-128"/>
              </a:rPr>
              <a:t>], Rodney </a:t>
            </a:r>
            <a:r>
              <a:rPr lang="en-US" sz="1600" dirty="0" err="1" smtClean="0">
                <a:latin typeface="Times New Roman" pitchFamily="18" charset="0"/>
                <a:ea typeface="ＭＳ Ｐゴシック" charset="-128"/>
              </a:rPr>
              <a:t>Hemminger</a:t>
            </a:r>
            <a:r>
              <a:rPr lang="en-US" sz="1600" dirty="0" smtClean="0">
                <a:latin typeface="Times New Roman" pitchFamily="18" charset="0"/>
                <a:ea typeface="ＭＳ Ｐゴシック" charset="-128"/>
              </a:rPr>
              <a:t> [</a:t>
            </a:r>
            <a:r>
              <a:rPr lang="en-US" sz="1600" dirty="0" err="1" smtClean="0">
                <a:latin typeface="Times New Roman" pitchFamily="18" charset="0"/>
                <a:ea typeface="ＭＳ Ｐゴシック" charset="-128"/>
              </a:rPr>
              <a:t>Elster</a:t>
            </a:r>
            <a:r>
              <a:rPr lang="en-US" sz="1600" dirty="0" smtClean="0">
                <a:latin typeface="Times New Roman" pitchFamily="18" charset="0"/>
                <a:ea typeface="ＭＳ Ｐゴシック" charset="-128"/>
              </a:rPr>
              <a:t>], David Howard  [On-Ramp], Bob Mason [</a:t>
            </a:r>
            <a:r>
              <a:rPr lang="en-US" sz="1600" dirty="0" err="1" smtClean="0">
                <a:latin typeface="Times New Roman" pitchFamily="18" charset="0"/>
                <a:ea typeface="ＭＳ Ｐゴシック" charset="-128"/>
              </a:rPr>
              <a:t>Elster</a:t>
            </a:r>
            <a:r>
              <a:rPr lang="en-US" sz="1600" dirty="0" smtClean="0">
                <a:latin typeface="Times New Roman" pitchFamily="18" charset="0"/>
                <a:ea typeface="ＭＳ Ｐゴシック" charset="-128"/>
              </a:rPr>
              <a:t>] Rishi Mohindra [MAXIM], Emmanuel Monnerie [Landis &amp; </a:t>
            </a:r>
            <a:r>
              <a:rPr lang="en-US" sz="1600" dirty="0" err="1" smtClean="0">
                <a:latin typeface="Times New Roman" pitchFamily="18" charset="0"/>
                <a:ea typeface="ＭＳ Ｐゴシック" charset="-128"/>
              </a:rPr>
              <a:t>Gyr</a:t>
            </a:r>
            <a:r>
              <a:rPr lang="en-US" sz="1600" dirty="0" smtClean="0">
                <a:latin typeface="Times New Roman" pitchFamily="18" charset="0"/>
                <a:ea typeface="ＭＳ Ｐゴシック" charset="-128"/>
              </a:rPr>
              <a:t>], Partha Murali [</a:t>
            </a:r>
            <a:r>
              <a:rPr lang="en-US" sz="1600" dirty="0" err="1" smtClean="0">
                <a:latin typeface="Times New Roman" pitchFamily="18" charset="0"/>
                <a:ea typeface="ＭＳ Ｐゴシック" charset="-128"/>
              </a:rPr>
              <a:t>Redpine</a:t>
            </a:r>
            <a:r>
              <a:rPr lang="en-US" sz="1600" dirty="0" smtClean="0">
                <a:latin typeface="Times New Roman" pitchFamily="18" charset="0"/>
                <a:ea typeface="ＭＳ Ｐゴシック" charset="-128"/>
              </a:rPr>
              <a:t> Signal], </a:t>
            </a:r>
            <a:r>
              <a:rPr lang="en-US" sz="1600" dirty="0" smtClean="0">
                <a:latin typeface="Times New Roman" pitchFamily="18" charset="0"/>
                <a:ea typeface="ＭＳ Ｐゴシック" charset="-128"/>
              </a:rPr>
              <a:t>Steve </a:t>
            </a:r>
            <a:r>
              <a:rPr lang="en-US" sz="1600" dirty="0" smtClean="0">
                <a:latin typeface="Times New Roman" pitchFamily="18" charset="0"/>
                <a:ea typeface="ＭＳ Ｐゴシック" charset="-128"/>
              </a:rPr>
              <a:t>Shearer [Independent], Shusaku Shimada [Yokogawa Electric Co.], Kendall Smith [</a:t>
            </a:r>
            <a:r>
              <a:rPr lang="en-US" sz="1600" dirty="0" err="1" smtClean="0">
                <a:latin typeface="Times New Roman" pitchFamily="18" charset="0"/>
                <a:ea typeface="ＭＳ Ｐゴシック" charset="-128"/>
              </a:rPr>
              <a:t>Aclara</a:t>
            </a:r>
            <a:r>
              <a:rPr lang="en-US" sz="1600" dirty="0" smtClean="0">
                <a:latin typeface="Times New Roman" pitchFamily="18" charset="0"/>
                <a:ea typeface="ＭＳ Ｐゴシック" charset="-128"/>
              </a:rPr>
              <a:t>]</a:t>
            </a:r>
            <a:endParaRPr lang="en-US"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References</a:t>
            </a:r>
          </a:p>
        </p:txBody>
      </p:sp>
      <p:sp>
        <p:nvSpPr>
          <p:cNvPr id="22531" name="Content Placeholder 2"/>
          <p:cNvSpPr>
            <a:spLocks noGrp="1"/>
          </p:cNvSpPr>
          <p:nvPr>
            <p:ph idx="1"/>
          </p:nvPr>
        </p:nvSpPr>
        <p:spPr/>
        <p:txBody>
          <a:bodyPr/>
          <a:lstStyle/>
          <a:p>
            <a:r>
              <a:rPr lang="en-US" sz="2000" dirty="0" smtClean="0"/>
              <a:t>TG4g PAR (</a:t>
            </a:r>
            <a:r>
              <a:rPr lang="en-US" sz="2000" dirty="0" smtClean="0">
                <a:hlinkClick r:id="rId3"/>
              </a:rPr>
              <a:t>https://development.standards.ieee.org/get-file/P802.15.4g.pdf</a:t>
            </a:r>
            <a:r>
              <a:rPr lang="en-US" sz="2000" dirty="0" smtClean="0"/>
              <a:t>)</a:t>
            </a:r>
          </a:p>
          <a:p>
            <a:r>
              <a:rPr lang="en-US" sz="2000" dirty="0" smtClean="0"/>
              <a:t>15-09-0114-00-004g Emmanuel Monnerie (</a:t>
            </a:r>
            <a:r>
              <a:rPr lang="en-US" sz="2000" dirty="0" err="1" smtClean="0"/>
              <a:t>Landis+Gyr</a:t>
            </a:r>
            <a:r>
              <a:rPr lang="en-US" sz="2000" dirty="0" smtClean="0"/>
              <a:t>)</a:t>
            </a:r>
          </a:p>
          <a:p>
            <a:r>
              <a:rPr lang="en-US" sz="2000" dirty="0" smtClean="0"/>
              <a:t>15-09-0126-00-004g Steve Shearer (self)</a:t>
            </a:r>
          </a:p>
          <a:p>
            <a:r>
              <a:rPr lang="en-US" sz="2000" dirty="0" smtClean="0"/>
              <a:t>15-09-0275-02-004g </a:t>
            </a:r>
            <a:r>
              <a:rPr lang="en-US" sz="2000" dirty="0" err="1" smtClean="0"/>
              <a:t>Sangsung</a:t>
            </a:r>
            <a:r>
              <a:rPr lang="en-US" sz="2000" dirty="0" smtClean="0"/>
              <a:t> </a:t>
            </a:r>
            <a:r>
              <a:rPr lang="en-US" sz="2000" dirty="0" err="1" smtClean="0"/>
              <a:t>Choi</a:t>
            </a:r>
            <a:r>
              <a:rPr lang="en-US" sz="2000" dirty="0" smtClean="0"/>
              <a:t> , </a:t>
            </a:r>
            <a:r>
              <a:rPr lang="en-US" sz="2000" dirty="0" err="1" smtClean="0"/>
              <a:t>Cheolho</a:t>
            </a:r>
            <a:r>
              <a:rPr lang="en-US" sz="2000" dirty="0" smtClean="0"/>
              <a:t> Shin and </a:t>
            </a:r>
            <a:r>
              <a:rPr lang="en-US" sz="2000" dirty="0" err="1" smtClean="0"/>
              <a:t>Byounghak</a:t>
            </a:r>
            <a:r>
              <a:rPr lang="en-US" sz="2000" dirty="0" smtClean="0"/>
              <a:t> Kim(ETRI)</a:t>
            </a:r>
          </a:p>
          <a:p>
            <a:r>
              <a:rPr lang="en-US" sz="2000" dirty="0" smtClean="0">
                <a:solidFill>
                  <a:schemeClr val="tx2"/>
                </a:solidFill>
              </a:rPr>
              <a:t>15-09-0279-00-004g G. Flammer (SSN),</a:t>
            </a:r>
            <a:r>
              <a:rPr lang="en-US" sz="2000" dirty="0" smtClean="0"/>
              <a:t> </a:t>
            </a:r>
            <a:r>
              <a:rPr lang="en-US" sz="2000" dirty="0" smtClean="0">
                <a:solidFill>
                  <a:schemeClr val="tx2"/>
                </a:solidFill>
              </a:rPr>
              <a:t>E. Monnerie (L+G), S. Shearer, </a:t>
            </a:r>
            <a:r>
              <a:rPr lang="en-US" sz="2000" dirty="0" smtClean="0"/>
              <a:t>S. Shimada (Yokogawa Electric Corp.)</a:t>
            </a:r>
          </a:p>
          <a:p>
            <a:r>
              <a:rPr lang="en-US" sz="2000" dirty="0" smtClean="0"/>
              <a:t>15-09-0289-01-004g/15-09-0294-02-004g Steve Shearer (self)</a:t>
            </a:r>
          </a:p>
          <a:p>
            <a:r>
              <a:rPr lang="en-US" sz="2000" dirty="0" smtClean="0"/>
              <a:t>15-09-0291-00-004g Emmanuel Monnerie (</a:t>
            </a:r>
            <a:r>
              <a:rPr lang="en-US" sz="2000" dirty="0" err="1" smtClean="0"/>
              <a:t>Landis+Gyr</a:t>
            </a:r>
            <a:r>
              <a:rPr lang="en-US" sz="2000" dirty="0" smtClean="0"/>
              <a:t>)</a:t>
            </a:r>
          </a:p>
          <a:p>
            <a:r>
              <a:rPr lang="en-US" sz="2000" dirty="0" smtClean="0"/>
              <a:t>15-09-0293-03-004g Rishi Mohindra (MAXIM)</a:t>
            </a:r>
          </a:p>
          <a:p>
            <a:endParaRPr lang="en-US" sz="2000" dirty="0" smtClean="0"/>
          </a:p>
        </p:txBody>
      </p:sp>
      <p:sp>
        <p:nvSpPr>
          <p:cNvPr id="22532" name="Date Placeholder 3"/>
          <p:cNvSpPr>
            <a:spLocks noGrp="1"/>
          </p:cNvSpPr>
          <p:nvPr>
            <p:ph type="dt" sz="quarter" idx="10"/>
          </p:nvPr>
        </p:nvSpPr>
        <p:spPr>
          <a:noFill/>
        </p:spPr>
        <p:txBody>
          <a:bodyPr/>
          <a:lstStyle/>
          <a:p>
            <a:r>
              <a:rPr lang="en-US" smtClean="0"/>
              <a:t>July 2009</a:t>
            </a:r>
          </a:p>
        </p:txBody>
      </p:sp>
      <p:sp>
        <p:nvSpPr>
          <p:cNvPr id="22533" name="Footer Placeholder 4"/>
          <p:cNvSpPr>
            <a:spLocks noGrp="1"/>
          </p:cNvSpPr>
          <p:nvPr>
            <p:ph type="ftr" sz="quarter" idx="11"/>
          </p:nvPr>
        </p:nvSpPr>
        <p:spPr>
          <a:noFill/>
        </p:spPr>
        <p:txBody>
          <a:bodyPr/>
          <a:lstStyle/>
          <a:p>
            <a:r>
              <a:rPr lang="it-IT" smtClean="0"/>
              <a:t>Emmanuel Monnerie (Landis+Gyr), Roberto Aiello (Self)</a:t>
            </a:r>
            <a:endParaRPr lang="en-US" smtClean="0"/>
          </a:p>
        </p:txBody>
      </p:sp>
      <p:sp>
        <p:nvSpPr>
          <p:cNvPr id="22534" name="Slide Number Placeholder 5"/>
          <p:cNvSpPr>
            <a:spLocks noGrp="1"/>
          </p:cNvSpPr>
          <p:nvPr>
            <p:ph type="sldNum" sz="quarter" idx="12"/>
          </p:nvPr>
        </p:nvSpPr>
        <p:spPr>
          <a:noFill/>
        </p:spPr>
        <p:txBody>
          <a:bodyPr/>
          <a:lstStyle/>
          <a:p>
            <a:r>
              <a:rPr lang="en-US" smtClean="0"/>
              <a:t>Slide </a:t>
            </a:r>
            <a:fld id="{BF045A13-44C3-417B-AE49-06F5CB3B5106}" type="slidenum">
              <a:rPr lang="en-US" smtClean="0"/>
              <a:pPr/>
              <a:t>20</a:t>
            </a:fld>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r>
              <a:rPr lang="en-US" smtClean="0"/>
              <a:t>July 2009</a:t>
            </a:r>
          </a:p>
        </p:txBody>
      </p:sp>
      <p:sp>
        <p:nvSpPr>
          <p:cNvPr id="14339" name="Footer Placeholder 4"/>
          <p:cNvSpPr>
            <a:spLocks noGrp="1"/>
          </p:cNvSpPr>
          <p:nvPr>
            <p:ph type="ftr" sz="quarter" idx="11"/>
          </p:nvPr>
        </p:nvSpPr>
        <p:spPr>
          <a:noFill/>
        </p:spPr>
        <p:txBody>
          <a:bodyPr/>
          <a:lstStyle/>
          <a:p>
            <a:r>
              <a:rPr lang="it-IT" smtClean="0"/>
              <a:t>Emmanuel Monnerie (Landis+Gyr), Roberto Aiello (Self)</a:t>
            </a:r>
            <a:endParaRPr lang="en-US" smtClean="0"/>
          </a:p>
        </p:txBody>
      </p:sp>
      <p:sp>
        <p:nvSpPr>
          <p:cNvPr id="14340" name="Slide Number Placeholder 5"/>
          <p:cNvSpPr>
            <a:spLocks noGrp="1"/>
          </p:cNvSpPr>
          <p:nvPr>
            <p:ph type="sldNum" sz="quarter" idx="12"/>
          </p:nvPr>
        </p:nvSpPr>
        <p:spPr>
          <a:noFill/>
        </p:spPr>
        <p:txBody>
          <a:bodyPr/>
          <a:lstStyle/>
          <a:p>
            <a:r>
              <a:rPr lang="en-US" smtClean="0"/>
              <a:t>Slide </a:t>
            </a:r>
            <a:fld id="{F68701C7-3BA7-45BA-A051-97AE1B12D98B}" type="slidenum">
              <a:rPr lang="en-US" smtClean="0"/>
              <a:pPr/>
              <a:t>3</a:t>
            </a:fld>
            <a:endParaRPr lang="en-US" smtClean="0"/>
          </a:p>
        </p:txBody>
      </p:sp>
      <p:sp>
        <p:nvSpPr>
          <p:cNvPr id="4102" name="Rectangle 3"/>
          <p:cNvSpPr>
            <a:spLocks noGrp="1" noChangeArrowheads="1"/>
          </p:cNvSpPr>
          <p:nvPr>
            <p:ph type="body" idx="1"/>
          </p:nvPr>
        </p:nvSpPr>
        <p:spPr/>
        <p:txBody>
          <a:bodyPr/>
          <a:lstStyle/>
          <a:p>
            <a:r>
              <a:rPr lang="en-US" sz="1400" dirty="0" smtClean="0"/>
              <a:t>SUN requirements</a:t>
            </a:r>
          </a:p>
          <a:p>
            <a:r>
              <a:rPr lang="en-US" sz="1400" dirty="0" smtClean="0"/>
              <a:t>Future-Proof Platform</a:t>
            </a:r>
          </a:p>
          <a:p>
            <a:r>
              <a:rPr lang="en-US" sz="1400" dirty="0" smtClean="0"/>
              <a:t>Merged proposal</a:t>
            </a:r>
          </a:p>
          <a:p>
            <a:r>
              <a:rPr lang="en-US" sz="1400" dirty="0" smtClean="0"/>
              <a:t>Characteristics of OFDM</a:t>
            </a:r>
          </a:p>
          <a:p>
            <a:r>
              <a:rPr lang="en-US" sz="1400" dirty="0" smtClean="0"/>
              <a:t>Advantages and disadvantages of OFDM</a:t>
            </a:r>
          </a:p>
          <a:p>
            <a:r>
              <a:rPr lang="en-US" sz="1400" dirty="0" smtClean="0"/>
              <a:t>Benefits of Link Robustness</a:t>
            </a:r>
          </a:p>
          <a:p>
            <a:r>
              <a:rPr lang="en-US" sz="1400" dirty="0" smtClean="0"/>
              <a:t>Better Protection against Multipath</a:t>
            </a:r>
          </a:p>
          <a:p>
            <a:r>
              <a:rPr lang="en-US" sz="1400" dirty="0" smtClean="0"/>
              <a:t>Link Margin versus Data rate</a:t>
            </a:r>
          </a:p>
          <a:p>
            <a:r>
              <a:rPr lang="en-US" sz="1400" dirty="0" smtClean="0"/>
              <a:t>What is covered in this merged proposal?</a:t>
            </a:r>
          </a:p>
          <a:p>
            <a:r>
              <a:rPr lang="en-US" sz="1400" dirty="0" smtClean="0"/>
              <a:t>Some flexible features</a:t>
            </a:r>
          </a:p>
          <a:p>
            <a:r>
              <a:rPr lang="en-US" sz="1400" dirty="0" smtClean="0"/>
              <a:t>Conclusions (3 slides)</a:t>
            </a:r>
          </a:p>
          <a:p>
            <a:pPr eaLnBrk="1" hangingPunct="1">
              <a:defRPr/>
            </a:pPr>
            <a:r>
              <a:rPr lang="en-US" sz="1400" dirty="0" smtClean="0"/>
              <a:t>Possible Next Steps</a:t>
            </a:r>
          </a:p>
          <a:p>
            <a:pPr eaLnBrk="1" hangingPunct="1">
              <a:defRPr/>
            </a:pPr>
            <a:r>
              <a:rPr lang="en-US" sz="1400" dirty="0" smtClean="0"/>
              <a:t>References</a:t>
            </a:r>
          </a:p>
          <a:p>
            <a:pPr eaLnBrk="1" hangingPunct="1">
              <a:defRPr/>
            </a:pPr>
            <a:endParaRPr lang="en-US" sz="1400" dirty="0" smtClean="0"/>
          </a:p>
          <a:p>
            <a:pPr eaLnBrk="1" hangingPunct="1">
              <a:defRPr/>
            </a:pPr>
            <a:endParaRPr lang="en-US" sz="1400" dirty="0" smtClean="0"/>
          </a:p>
          <a:p>
            <a:pPr eaLnBrk="1" hangingPunct="1">
              <a:buFontTx/>
              <a:buNone/>
              <a:defRPr/>
            </a:pPr>
            <a:endParaRPr lang="en-US" sz="1400" dirty="0" smtClean="0"/>
          </a:p>
          <a:p>
            <a:pPr eaLnBrk="1" hangingPunct="1">
              <a:buFontTx/>
              <a:buNone/>
              <a:defRPr/>
            </a:pPr>
            <a:endParaRPr lang="en-US" sz="1400" dirty="0" smtClean="0"/>
          </a:p>
        </p:txBody>
      </p:sp>
      <p:sp>
        <p:nvSpPr>
          <p:cNvPr id="14342" name="Title 6"/>
          <p:cNvSpPr>
            <a:spLocks noGrp="1"/>
          </p:cNvSpPr>
          <p:nvPr>
            <p:ph type="title"/>
          </p:nvPr>
        </p:nvSpPr>
        <p:spPr/>
        <p:txBody>
          <a:bodyPr/>
          <a:lstStyle/>
          <a:p>
            <a:r>
              <a:rPr lang="en-US" dirty="0" smtClean="0"/>
              <a:t>Outline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Merged Proposal</a:t>
            </a:r>
            <a:endParaRPr lang="en-US" dirty="0"/>
          </a:p>
        </p:txBody>
      </p:sp>
      <p:sp>
        <p:nvSpPr>
          <p:cNvPr id="3" name="Content Placeholder 2"/>
          <p:cNvSpPr>
            <a:spLocks noGrp="1"/>
          </p:cNvSpPr>
          <p:nvPr>
            <p:ph idx="1"/>
          </p:nvPr>
        </p:nvSpPr>
        <p:spPr/>
        <p:txBody>
          <a:bodyPr/>
          <a:lstStyle/>
          <a:p>
            <a:pPr>
              <a:buNone/>
            </a:pPr>
            <a:r>
              <a:rPr lang="en-US" sz="1800" dirty="0" smtClean="0"/>
              <a:t>	This merged proposal combines the following individual proposals:</a:t>
            </a:r>
          </a:p>
          <a:p>
            <a:r>
              <a:rPr lang="en-US" sz="1800" dirty="0" smtClean="0"/>
              <a:t>15-09-0275-02-004g </a:t>
            </a:r>
            <a:r>
              <a:rPr lang="en-US" sz="1800" dirty="0" err="1" smtClean="0"/>
              <a:t>Sangsung</a:t>
            </a:r>
            <a:r>
              <a:rPr lang="en-US" sz="1800" dirty="0" smtClean="0"/>
              <a:t> </a:t>
            </a:r>
            <a:r>
              <a:rPr lang="en-US" sz="1800" dirty="0" err="1" smtClean="0"/>
              <a:t>Choi</a:t>
            </a:r>
            <a:r>
              <a:rPr lang="en-US" sz="1800" dirty="0" smtClean="0"/>
              <a:t> , </a:t>
            </a:r>
            <a:r>
              <a:rPr lang="en-US" sz="1800" dirty="0" err="1" smtClean="0"/>
              <a:t>Cheolho</a:t>
            </a:r>
            <a:r>
              <a:rPr lang="en-US" sz="1800" dirty="0" smtClean="0"/>
              <a:t> Shin and </a:t>
            </a:r>
            <a:r>
              <a:rPr lang="en-US" sz="1800" dirty="0" err="1" smtClean="0"/>
              <a:t>Byounghak</a:t>
            </a:r>
            <a:r>
              <a:rPr lang="en-US" sz="1800" dirty="0" smtClean="0"/>
              <a:t> Kim (ETRI)</a:t>
            </a:r>
          </a:p>
          <a:p>
            <a:r>
              <a:rPr lang="en-US" sz="1800" dirty="0" smtClean="0"/>
              <a:t>15-09-0289-01-004g/15-09-0294-02-004g Steve Shearer (self)</a:t>
            </a:r>
          </a:p>
          <a:p>
            <a:r>
              <a:rPr lang="en-US" sz="1800" dirty="0" smtClean="0"/>
              <a:t>15-09-0291-00-004g Emmanuel Monnerie (</a:t>
            </a:r>
            <a:r>
              <a:rPr lang="en-US" sz="1800" dirty="0" err="1" smtClean="0"/>
              <a:t>Landis+Gyr</a:t>
            </a:r>
            <a:r>
              <a:rPr lang="en-US" sz="1800" dirty="0" smtClean="0"/>
              <a:t>)</a:t>
            </a:r>
          </a:p>
          <a:p>
            <a:r>
              <a:rPr lang="en-US" sz="1800" dirty="0" smtClean="0"/>
              <a:t>15-09-0293-03-004g Rishi Mohindra (MAXIM)</a:t>
            </a:r>
          </a:p>
          <a:p>
            <a:endParaRPr lang="en-US" sz="1800" dirty="0" smtClean="0"/>
          </a:p>
          <a:p>
            <a:pPr>
              <a:buNone/>
            </a:pPr>
            <a:r>
              <a:rPr lang="en-US" sz="1800" dirty="0" smtClean="0"/>
              <a:t>	</a:t>
            </a:r>
            <a:endParaRPr lang="en-US" sz="18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SUN requirements</a:t>
            </a:r>
            <a:endParaRPr lang="en-US" dirty="0"/>
          </a:p>
        </p:txBody>
      </p:sp>
      <p:sp>
        <p:nvSpPr>
          <p:cNvPr id="3" name="Content Placeholder 2"/>
          <p:cNvSpPr>
            <a:spLocks noGrp="1"/>
          </p:cNvSpPr>
          <p:nvPr>
            <p:ph idx="1"/>
          </p:nvPr>
        </p:nvSpPr>
        <p:spPr/>
        <p:txBody>
          <a:bodyPr/>
          <a:lstStyle/>
          <a:p>
            <a:r>
              <a:rPr lang="en-US" sz="2000" dirty="0" smtClean="0"/>
              <a:t>TG4g PAR:</a:t>
            </a:r>
            <a:endParaRPr lang="en-US" sz="2400" dirty="0" smtClean="0"/>
          </a:p>
          <a:p>
            <a:pPr lvl="1"/>
            <a:r>
              <a:rPr lang="en-US" sz="1600" dirty="0" smtClean="0"/>
              <a:t>Achieve the optimal energy efficient link margin</a:t>
            </a:r>
          </a:p>
          <a:p>
            <a:pPr lvl="1"/>
            <a:r>
              <a:rPr lang="en-US" sz="1600" dirty="0" smtClean="0">
                <a:solidFill>
                  <a:schemeClr val="tx1"/>
                </a:solidFill>
                <a:latin typeface="+mn-lt"/>
              </a:rPr>
              <a:t>Principally outdoor communications</a:t>
            </a:r>
          </a:p>
          <a:p>
            <a:pPr lvl="1"/>
            <a:r>
              <a:rPr lang="en-US" sz="1600" dirty="0" smtClean="0">
                <a:solidFill>
                  <a:schemeClr val="tx1"/>
                </a:solidFill>
                <a:latin typeface="+mn-lt"/>
              </a:rPr>
              <a:t>Keep infrastructure to a minimum</a:t>
            </a:r>
          </a:p>
          <a:p>
            <a:pPr lvl="1"/>
            <a:r>
              <a:rPr lang="en-US" sz="1600" dirty="0" smtClean="0"/>
              <a:t>Need for maximum range as many devices are located sub-optimally (meters located in highly obstructed, high multipath locations with inflexible antenna orientation)</a:t>
            </a:r>
          </a:p>
          <a:p>
            <a:pPr lvl="1"/>
            <a:r>
              <a:rPr lang="en-US" sz="1600" dirty="0" smtClean="0"/>
              <a:t>Data rate of at least 40 </a:t>
            </a:r>
            <a:r>
              <a:rPr lang="en-US" sz="1600" dirty="0" err="1" smtClean="0"/>
              <a:t>kbits</a:t>
            </a:r>
            <a:r>
              <a:rPr lang="en-US" sz="1600" dirty="0" smtClean="0"/>
              <a:t> per second but not more than 1000 </a:t>
            </a:r>
            <a:r>
              <a:rPr lang="en-US" sz="1600" dirty="0" err="1" smtClean="0"/>
              <a:t>kbits</a:t>
            </a:r>
            <a:r>
              <a:rPr lang="en-US" sz="1600" dirty="0" smtClean="0"/>
              <a:t> per second</a:t>
            </a:r>
          </a:p>
          <a:p>
            <a:pPr lvl="1"/>
            <a:r>
              <a:rPr lang="en-US" sz="1600" dirty="0" smtClean="0"/>
              <a:t>Largest number of orthogonal traffic carrying channels (</a:t>
            </a:r>
            <a:r>
              <a:rPr lang="en-US" sz="1600" dirty="0" err="1" smtClean="0"/>
              <a:t>ie</a:t>
            </a:r>
            <a:r>
              <a:rPr lang="en-US" sz="1600" dirty="0" smtClean="0"/>
              <a:t> spectrally efficient modulation)</a:t>
            </a:r>
            <a:endParaRPr lang="en-US" sz="1600" dirty="0" smtClean="0">
              <a:solidFill>
                <a:schemeClr val="tx1"/>
              </a:solidFill>
              <a:latin typeface="+mn-lt"/>
            </a:endParaRPr>
          </a:p>
          <a:p>
            <a:endParaRPr lang="en-US" sz="2400" dirty="0" smtClean="0">
              <a:solidFill>
                <a:schemeClr val="tx1"/>
              </a:solidFill>
              <a:latin typeface="+mn-lt"/>
              <a:ea typeface="+mn-ea"/>
              <a:cs typeface="+mn-cs"/>
            </a:endParaRPr>
          </a:p>
          <a:p>
            <a:endParaRPr lang="en-US" sz="24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Future-Proof Platform</a:t>
            </a:r>
            <a:endParaRPr lang="en-US" dirty="0"/>
          </a:p>
        </p:txBody>
      </p:sp>
      <p:sp>
        <p:nvSpPr>
          <p:cNvPr id="3" name="Content Placeholder 2"/>
          <p:cNvSpPr>
            <a:spLocks noGrp="1"/>
          </p:cNvSpPr>
          <p:nvPr>
            <p:ph idx="1"/>
          </p:nvPr>
        </p:nvSpPr>
        <p:spPr/>
        <p:txBody>
          <a:bodyPr/>
          <a:lstStyle/>
          <a:p>
            <a:r>
              <a:rPr lang="en-US" sz="1800" dirty="0" smtClean="0"/>
              <a:t>Future-Proof views and roadmap for higher data rates. Coverage from low data rates (40kbps) to higher data rates (&gt;100kbps and less than 1Mbps).</a:t>
            </a:r>
          </a:p>
          <a:p>
            <a:r>
              <a:rPr lang="en-US" sz="1800" dirty="0" smtClean="0"/>
              <a:t>Consideration for different types of devices and different applications (AC powered meter, battery powered meter, network device, in-home device).</a:t>
            </a:r>
          </a:p>
          <a:p>
            <a:r>
              <a:rPr lang="en-US" sz="1800" dirty="0" smtClean="0"/>
              <a:t>Availability for growth in data rate, modulation scheme, future band allocation/regulatory changes</a:t>
            </a:r>
          </a:p>
          <a:p>
            <a:endParaRPr lang="en-US"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link robustness</a:t>
            </a:r>
            <a:endParaRPr lang="en-US" dirty="0"/>
          </a:p>
        </p:txBody>
      </p:sp>
      <p:sp>
        <p:nvSpPr>
          <p:cNvPr id="3" name="Content Placeholder 2"/>
          <p:cNvSpPr>
            <a:spLocks noGrp="1"/>
          </p:cNvSpPr>
          <p:nvPr>
            <p:ph idx="1"/>
          </p:nvPr>
        </p:nvSpPr>
        <p:spPr/>
        <p:txBody>
          <a:bodyPr/>
          <a:lstStyle/>
          <a:p>
            <a:r>
              <a:rPr lang="en-US" sz="1800" dirty="0" smtClean="0"/>
              <a:t>Lower system cost (reduced need for repeaters)</a:t>
            </a:r>
          </a:p>
          <a:p>
            <a:r>
              <a:rPr lang="en-US" sz="1800" dirty="0" smtClean="0"/>
              <a:t>Lower energy consumption (less retransmissions, reduced “</a:t>
            </a:r>
            <a:r>
              <a:rPr lang="en-US" sz="1800" dirty="0" err="1" smtClean="0"/>
              <a:t>Tx</a:t>
            </a:r>
            <a:r>
              <a:rPr lang="en-US" sz="1800" dirty="0" smtClean="0"/>
              <a:t> ON” time)</a:t>
            </a:r>
          </a:p>
          <a:p>
            <a:r>
              <a:rPr lang="en-US" sz="1800" dirty="0" smtClean="0"/>
              <a:t>Lower system latency/increased data rates</a:t>
            </a:r>
          </a:p>
          <a:p>
            <a:endParaRPr lang="en-US"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7</a:t>
            </a:fld>
            <a:endParaRPr lang="en-US"/>
          </a:p>
        </p:txBody>
      </p:sp>
      <p:pic>
        <p:nvPicPr>
          <p:cNvPr id="7" name="Picture 4"/>
          <p:cNvPicPr>
            <a:picLocks noChangeAspect="1" noChangeArrowheads="1"/>
          </p:cNvPicPr>
          <p:nvPr/>
        </p:nvPicPr>
        <p:blipFill>
          <a:blip r:embed="rId3" cstate="print"/>
          <a:srcRect/>
          <a:stretch>
            <a:fillRect/>
          </a:stretch>
        </p:blipFill>
        <p:spPr bwMode="auto">
          <a:xfrm>
            <a:off x="2209800" y="3352800"/>
            <a:ext cx="4572000" cy="2753942"/>
          </a:xfrm>
          <a:prstGeom prst="rect">
            <a:avLst/>
          </a:prstGeom>
          <a:noFill/>
          <a:ln w="12700">
            <a:noFill/>
            <a:miter lim="800000"/>
            <a:headEnd type="none" w="sm" len="sm"/>
            <a:tailEnd type="none" w="sm" len="sm"/>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Better Protection against Multipath</a:t>
            </a:r>
            <a:endParaRPr lang="en-US" dirty="0"/>
          </a:p>
        </p:txBody>
      </p:sp>
      <p:sp>
        <p:nvSpPr>
          <p:cNvPr id="3" name="Content Placeholder 2"/>
          <p:cNvSpPr>
            <a:spLocks noGrp="1"/>
          </p:cNvSpPr>
          <p:nvPr>
            <p:ph idx="1"/>
          </p:nvPr>
        </p:nvSpPr>
        <p:spPr>
          <a:xfrm>
            <a:off x="4343400" y="4495800"/>
            <a:ext cx="4267200" cy="990600"/>
          </a:xfrm>
        </p:spPr>
        <p:txBody>
          <a:bodyPr/>
          <a:lstStyle/>
          <a:p>
            <a:pPr>
              <a:buNone/>
            </a:pPr>
            <a:r>
              <a:rPr lang="en-US" sz="1400" dirty="0" smtClean="0"/>
              <a:t>	Each symbol includes a Guard Interval with a greater duration than the ISI. This guard interval is removed by the receiver, thus eliminating, at the same time, the ISI. </a:t>
            </a:r>
            <a:endParaRPr lang="en-US" sz="14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8</a:t>
            </a:fld>
            <a:endParaRPr lang="en-US"/>
          </a:p>
        </p:txBody>
      </p:sp>
      <p:sp>
        <p:nvSpPr>
          <p:cNvPr id="7" name="Rectangle 6"/>
          <p:cNvSpPr/>
          <p:nvPr/>
        </p:nvSpPr>
        <p:spPr bwMode="auto">
          <a:xfrm>
            <a:off x="3124200" y="2590800"/>
            <a:ext cx="1676400" cy="533400"/>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Obstacle</a:t>
            </a:r>
            <a:r>
              <a:rPr kumimoji="0" lang="en-US" sz="1200" b="0" i="0" u="none" strike="noStrike" cap="none" normalizeH="0" dirty="0" smtClean="0">
                <a:ln>
                  <a:noFill/>
                </a:ln>
                <a:solidFill>
                  <a:schemeClr val="tx1"/>
                </a:solidFill>
                <a:effectLst/>
                <a:latin typeface="Times New Roman" pitchFamily="18" charset="0"/>
              </a:rPr>
              <a:t> (</a:t>
            </a:r>
            <a:r>
              <a:rPr kumimoji="0" lang="en-US" sz="1200" b="0" i="0" u="none" strike="noStrike" cap="none" normalizeH="0" baseline="0" dirty="0" smtClean="0">
                <a:ln>
                  <a:noFill/>
                </a:ln>
                <a:solidFill>
                  <a:schemeClr val="tx1"/>
                </a:solidFill>
                <a:effectLst/>
                <a:latin typeface="Times New Roman" pitchFamily="18" charset="0"/>
              </a:rPr>
              <a:t>Building, Mountain,</a:t>
            </a:r>
            <a:r>
              <a:rPr kumimoji="0" lang="en-US" sz="1200" b="0" i="0" u="none" strike="noStrike" cap="none" normalizeH="0" dirty="0" smtClean="0">
                <a:ln>
                  <a:noFill/>
                </a:ln>
                <a:solidFill>
                  <a:schemeClr val="tx1"/>
                </a:solidFill>
                <a:effectLst/>
                <a:latin typeface="Times New Roman" pitchFamily="18" charset="0"/>
              </a:rPr>
              <a:t> etc…)</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 name="Oval 7"/>
          <p:cNvSpPr/>
          <p:nvPr/>
        </p:nvSpPr>
        <p:spPr bwMode="auto">
          <a:xfrm>
            <a:off x="762000" y="3657600"/>
            <a:ext cx="762000" cy="762000"/>
          </a:xfrm>
          <a:prstGeom prst="ellipse">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Times New Roman" pitchFamily="18" charset="0"/>
              </a:rPr>
              <a:t>Tx</a:t>
            </a:r>
            <a:endParaRPr kumimoji="0" lang="en-US" sz="1800" b="0" i="0" u="none" strike="noStrike" cap="none" normalizeH="0" baseline="0" dirty="0" smtClean="0">
              <a:ln>
                <a:noFill/>
              </a:ln>
              <a:solidFill>
                <a:schemeClr val="tx1"/>
              </a:solidFill>
              <a:effectLst/>
              <a:latin typeface="Times New Roman" pitchFamily="18" charset="0"/>
            </a:endParaRPr>
          </a:p>
        </p:txBody>
      </p:sp>
      <p:sp>
        <p:nvSpPr>
          <p:cNvPr id="9" name="Oval 8"/>
          <p:cNvSpPr/>
          <p:nvPr/>
        </p:nvSpPr>
        <p:spPr bwMode="auto">
          <a:xfrm>
            <a:off x="6400800" y="3657600"/>
            <a:ext cx="762000" cy="762000"/>
          </a:xfrm>
          <a:prstGeom prst="ellipse">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Rx</a:t>
            </a:r>
          </a:p>
        </p:txBody>
      </p:sp>
      <p:sp>
        <p:nvSpPr>
          <p:cNvPr id="20" name="Rectangle 19"/>
          <p:cNvSpPr/>
          <p:nvPr/>
        </p:nvSpPr>
        <p:spPr bwMode="auto">
          <a:xfrm>
            <a:off x="228600" y="47244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a:t>
            </a:r>
          </a:p>
        </p:txBody>
      </p:sp>
      <p:sp>
        <p:nvSpPr>
          <p:cNvPr id="21" name="Rectangle 20"/>
          <p:cNvSpPr/>
          <p:nvPr/>
        </p:nvSpPr>
        <p:spPr bwMode="auto">
          <a:xfrm>
            <a:off x="1371600" y="47244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N+1</a:t>
            </a:r>
          </a:p>
        </p:txBody>
      </p:sp>
      <p:cxnSp>
        <p:nvCxnSpPr>
          <p:cNvPr id="23" name="Straight Arrow Connector 22"/>
          <p:cNvCxnSpPr>
            <a:stCxn id="8" idx="6"/>
            <a:endCxn id="9" idx="2"/>
          </p:cNvCxnSpPr>
          <p:nvPr/>
        </p:nvCxnSpPr>
        <p:spPr bwMode="auto">
          <a:xfrm>
            <a:off x="1524000" y="4038600"/>
            <a:ext cx="48768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5" name="Straight Connector 24"/>
          <p:cNvCxnSpPr>
            <a:stCxn id="8" idx="7"/>
            <a:endCxn id="7" idx="2"/>
          </p:cNvCxnSpPr>
          <p:nvPr/>
        </p:nvCxnSpPr>
        <p:spPr bwMode="auto">
          <a:xfrm rot="5400000" flipH="1" flipV="1">
            <a:off x="2364908" y="2171700"/>
            <a:ext cx="644992" cy="25499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Arrow Connector 26"/>
          <p:cNvCxnSpPr>
            <a:stCxn id="7" idx="2"/>
            <a:endCxn id="9" idx="1"/>
          </p:cNvCxnSpPr>
          <p:nvPr/>
        </p:nvCxnSpPr>
        <p:spPr bwMode="auto">
          <a:xfrm rot="16200000" flipH="1">
            <a:off x="4914900" y="2171700"/>
            <a:ext cx="644992" cy="254999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1" name="Rectangle 30"/>
          <p:cNvSpPr/>
          <p:nvPr/>
        </p:nvSpPr>
        <p:spPr bwMode="auto">
          <a:xfrm>
            <a:off x="6248400" y="30480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a:t>
            </a:r>
          </a:p>
        </p:txBody>
      </p:sp>
      <p:sp>
        <p:nvSpPr>
          <p:cNvPr id="32" name="Rectangle 31"/>
          <p:cNvSpPr/>
          <p:nvPr/>
        </p:nvSpPr>
        <p:spPr bwMode="auto">
          <a:xfrm>
            <a:off x="7391400" y="30480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N+1</a:t>
            </a:r>
          </a:p>
        </p:txBody>
      </p:sp>
      <p:sp>
        <p:nvSpPr>
          <p:cNvPr id="33" name="Rectangle 32"/>
          <p:cNvSpPr/>
          <p:nvPr/>
        </p:nvSpPr>
        <p:spPr bwMode="auto">
          <a:xfrm>
            <a:off x="6019800" y="32766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a:t>
            </a:r>
          </a:p>
        </p:txBody>
      </p:sp>
      <p:sp>
        <p:nvSpPr>
          <p:cNvPr id="34" name="Rectangle 33"/>
          <p:cNvSpPr/>
          <p:nvPr/>
        </p:nvSpPr>
        <p:spPr bwMode="auto">
          <a:xfrm>
            <a:off x="7162800" y="32766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N+1</a:t>
            </a:r>
          </a:p>
        </p:txBody>
      </p:sp>
      <p:sp>
        <p:nvSpPr>
          <p:cNvPr id="44" name="TextBox 43"/>
          <p:cNvSpPr txBox="1"/>
          <p:nvPr/>
        </p:nvSpPr>
        <p:spPr>
          <a:xfrm>
            <a:off x="5791200" y="1828800"/>
            <a:ext cx="2895600" cy="584775"/>
          </a:xfrm>
          <a:prstGeom prst="rect">
            <a:avLst/>
          </a:prstGeom>
          <a:noFill/>
        </p:spPr>
        <p:txBody>
          <a:bodyPr wrap="square" rtlCol="0">
            <a:spAutoFit/>
          </a:bodyPr>
          <a:lstStyle/>
          <a:p>
            <a:pPr algn="ctr"/>
            <a:r>
              <a:rPr lang="en-US" sz="1600" dirty="0" smtClean="0"/>
              <a:t>Zone of </a:t>
            </a:r>
            <a:r>
              <a:rPr lang="en-US" sz="1600" dirty="0" err="1" smtClean="0"/>
              <a:t>InterSymbol</a:t>
            </a:r>
            <a:r>
              <a:rPr lang="en-US" sz="1600" dirty="0" smtClean="0"/>
              <a:t> Interference</a:t>
            </a:r>
            <a:endParaRPr lang="en-US" sz="1600" dirty="0"/>
          </a:p>
        </p:txBody>
      </p:sp>
      <p:sp>
        <p:nvSpPr>
          <p:cNvPr id="45" name="TextBox 44"/>
          <p:cNvSpPr txBox="1"/>
          <p:nvPr/>
        </p:nvSpPr>
        <p:spPr>
          <a:xfrm>
            <a:off x="381000" y="4495800"/>
            <a:ext cx="1503360" cy="276999"/>
          </a:xfrm>
          <a:prstGeom prst="rect">
            <a:avLst/>
          </a:prstGeom>
          <a:noFill/>
        </p:spPr>
        <p:txBody>
          <a:bodyPr wrap="none" rtlCol="0">
            <a:spAutoFit/>
          </a:bodyPr>
          <a:lstStyle/>
          <a:p>
            <a:r>
              <a:rPr lang="en-US" dirty="0" smtClean="0"/>
              <a:t>Transmitted Symbols</a:t>
            </a:r>
            <a:endParaRPr lang="en-US" dirty="0"/>
          </a:p>
        </p:txBody>
      </p:sp>
      <p:sp>
        <p:nvSpPr>
          <p:cNvPr id="46" name="TextBox 45"/>
          <p:cNvSpPr txBox="1"/>
          <p:nvPr/>
        </p:nvSpPr>
        <p:spPr>
          <a:xfrm>
            <a:off x="5715000" y="2743200"/>
            <a:ext cx="1337226" cy="276999"/>
          </a:xfrm>
          <a:prstGeom prst="rect">
            <a:avLst/>
          </a:prstGeom>
          <a:noFill/>
        </p:spPr>
        <p:txBody>
          <a:bodyPr wrap="none" rtlCol="0">
            <a:spAutoFit/>
          </a:bodyPr>
          <a:lstStyle/>
          <a:p>
            <a:r>
              <a:rPr lang="en-US" dirty="0" smtClean="0"/>
              <a:t>Received Symbols</a:t>
            </a:r>
            <a:endParaRPr lang="en-US" dirty="0"/>
          </a:p>
        </p:txBody>
      </p:sp>
      <p:cxnSp>
        <p:nvCxnSpPr>
          <p:cNvPr id="60" name="Straight Arrow Connector 59"/>
          <p:cNvCxnSpPr>
            <a:stCxn id="44" idx="2"/>
          </p:cNvCxnSpPr>
          <p:nvPr/>
        </p:nvCxnSpPr>
        <p:spPr bwMode="auto">
          <a:xfrm rot="5400000">
            <a:off x="7036088" y="2616487"/>
            <a:ext cx="405825" cy="1588"/>
          </a:xfrm>
          <a:prstGeom prst="straightConnector1">
            <a:avLst/>
          </a:prstGeom>
          <a:solidFill>
            <a:schemeClr val="accent1"/>
          </a:solidFill>
          <a:ln w="57150" cap="flat" cmpd="sng" algn="ctr">
            <a:solidFill>
              <a:schemeClr val="tx1"/>
            </a:solidFill>
            <a:prstDash val="solid"/>
            <a:round/>
            <a:headEnd type="none" w="sm" len="sm"/>
            <a:tailEnd type="arrow"/>
          </a:ln>
          <a:effectLst/>
        </p:spPr>
      </p:cxnSp>
      <p:sp>
        <p:nvSpPr>
          <p:cNvPr id="67" name="Rectangle 66"/>
          <p:cNvSpPr/>
          <p:nvPr/>
        </p:nvSpPr>
        <p:spPr bwMode="auto">
          <a:xfrm>
            <a:off x="7162800" y="3048000"/>
            <a:ext cx="228600" cy="457200"/>
          </a:xfrm>
          <a:prstGeom prst="rect">
            <a:avLst/>
          </a:prstGeom>
          <a:solidFill>
            <a:srgbClr val="FF0000">
              <a:alpha val="40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2057400" y="5638800"/>
            <a:ext cx="4267200" cy="584775"/>
          </a:xfrm>
          <a:prstGeom prst="rect">
            <a:avLst/>
          </a:prstGeom>
          <a:noFill/>
        </p:spPr>
        <p:txBody>
          <a:bodyPr wrap="square" rtlCol="0">
            <a:spAutoFit/>
          </a:bodyPr>
          <a:lstStyle/>
          <a:p>
            <a:pPr algn="ctr"/>
            <a:r>
              <a:rPr lang="en-US" sz="3200" dirty="0" smtClean="0"/>
              <a:t>OFDM</a:t>
            </a:r>
            <a:endParaRPr lang="en-US" sz="3200" dirty="0"/>
          </a:p>
        </p:txBody>
      </p:sp>
      <p:sp>
        <p:nvSpPr>
          <p:cNvPr id="26" name="Down Arrow 25"/>
          <p:cNvSpPr/>
          <p:nvPr/>
        </p:nvSpPr>
        <p:spPr bwMode="auto">
          <a:xfrm>
            <a:off x="3886200" y="4724400"/>
            <a:ext cx="609600" cy="838200"/>
          </a:xfrm>
          <a:prstGeom prst="downArrow">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OFDM</a:t>
            </a:r>
            <a:endParaRPr lang="en-US" dirty="0"/>
          </a:p>
        </p:txBody>
      </p:sp>
      <p:sp>
        <p:nvSpPr>
          <p:cNvPr id="3" name="Content Placeholder 2"/>
          <p:cNvSpPr>
            <a:spLocks noGrp="1"/>
          </p:cNvSpPr>
          <p:nvPr>
            <p:ph idx="1"/>
          </p:nvPr>
        </p:nvSpPr>
        <p:spPr/>
        <p:txBody>
          <a:bodyPr/>
          <a:lstStyle/>
          <a:p>
            <a:pPr>
              <a:lnSpc>
                <a:spcPct val="115000"/>
              </a:lnSpc>
              <a:spcBef>
                <a:spcPct val="40000"/>
              </a:spcBef>
            </a:pPr>
            <a:r>
              <a:rPr lang="en-US" sz="1800" dirty="0" smtClean="0"/>
              <a:t>Adopted &amp; proven many times</a:t>
            </a:r>
          </a:p>
          <a:p>
            <a:pPr lvl="1">
              <a:lnSpc>
                <a:spcPct val="115000"/>
              </a:lnSpc>
              <a:spcBef>
                <a:spcPct val="40000"/>
              </a:spcBef>
            </a:pPr>
            <a:r>
              <a:rPr lang="en-US" sz="1400" dirty="0" smtClean="0">
                <a:sym typeface="Symbol" pitchFamily="18" charset="2"/>
              </a:rPr>
              <a:t>Asymmetric DSL (ADSL)</a:t>
            </a:r>
          </a:p>
          <a:p>
            <a:pPr lvl="1">
              <a:lnSpc>
                <a:spcPct val="115000"/>
              </a:lnSpc>
              <a:spcBef>
                <a:spcPct val="40000"/>
              </a:spcBef>
            </a:pPr>
            <a:r>
              <a:rPr lang="en-US" sz="1400" dirty="0" smtClean="0">
                <a:sym typeface="Symbol" pitchFamily="18" charset="2"/>
              </a:rPr>
              <a:t>IEEE 802.11a, 802.11g &amp; 802.11n</a:t>
            </a:r>
          </a:p>
          <a:p>
            <a:pPr lvl="1">
              <a:lnSpc>
                <a:spcPct val="115000"/>
              </a:lnSpc>
              <a:spcBef>
                <a:spcPct val="40000"/>
              </a:spcBef>
            </a:pPr>
            <a:r>
              <a:rPr lang="en-US" sz="1400" dirty="0" smtClean="0">
                <a:sym typeface="Symbol" pitchFamily="18" charset="2"/>
              </a:rPr>
              <a:t>IEEE 802.16 (</a:t>
            </a:r>
            <a:r>
              <a:rPr lang="en-US" sz="1400" dirty="0" err="1" smtClean="0">
                <a:sym typeface="Symbol" pitchFamily="18" charset="2"/>
              </a:rPr>
              <a:t>WiMax</a:t>
            </a:r>
            <a:r>
              <a:rPr lang="en-US" sz="1400" dirty="0" smtClean="0">
                <a:sym typeface="Symbol" pitchFamily="18" charset="2"/>
              </a:rPr>
              <a:t>)</a:t>
            </a:r>
          </a:p>
          <a:p>
            <a:pPr lvl="1">
              <a:lnSpc>
                <a:spcPct val="115000"/>
              </a:lnSpc>
              <a:spcBef>
                <a:spcPct val="40000"/>
              </a:spcBef>
            </a:pPr>
            <a:r>
              <a:rPr lang="en-US" sz="1400" dirty="0" smtClean="0">
                <a:sym typeface="Symbol" pitchFamily="18" charset="2"/>
              </a:rPr>
              <a:t>Power Line Networking (</a:t>
            </a:r>
            <a:r>
              <a:rPr lang="en-US" sz="1400" dirty="0" err="1" smtClean="0">
                <a:sym typeface="Symbol" pitchFamily="18" charset="2"/>
              </a:rPr>
              <a:t>HomePlug</a:t>
            </a:r>
            <a:r>
              <a:rPr lang="en-US" sz="1400" dirty="0" smtClean="0">
                <a:sym typeface="Symbol" pitchFamily="18" charset="2"/>
              </a:rPr>
              <a:t> and </a:t>
            </a:r>
            <a:r>
              <a:rPr lang="en-US" sz="1400" dirty="0" err="1" smtClean="0">
                <a:sym typeface="Symbol" pitchFamily="18" charset="2"/>
              </a:rPr>
              <a:t>HomePlug</a:t>
            </a:r>
            <a:r>
              <a:rPr lang="en-US" sz="1400" dirty="0" smtClean="0">
                <a:sym typeface="Symbol" pitchFamily="18" charset="2"/>
              </a:rPr>
              <a:t> A/V)</a:t>
            </a:r>
          </a:p>
          <a:p>
            <a:pPr lvl="1">
              <a:lnSpc>
                <a:spcPct val="115000"/>
              </a:lnSpc>
              <a:spcBef>
                <a:spcPct val="40000"/>
              </a:spcBef>
            </a:pPr>
            <a:r>
              <a:rPr lang="en-US" sz="1400" dirty="0" smtClean="0">
                <a:sym typeface="Symbol" pitchFamily="18" charset="2"/>
              </a:rPr>
              <a:t>Digital Audio (DAB) &amp; Video (DVB), HD Radio</a:t>
            </a:r>
          </a:p>
          <a:p>
            <a:pPr lvl="1">
              <a:lnSpc>
                <a:spcPct val="115000"/>
              </a:lnSpc>
              <a:spcBef>
                <a:spcPct val="40000"/>
              </a:spcBef>
            </a:pPr>
            <a:r>
              <a:rPr lang="en-US" sz="1400" dirty="0" smtClean="0">
                <a:sym typeface="Symbol" pitchFamily="18" charset="2"/>
              </a:rPr>
              <a:t>Many others</a:t>
            </a:r>
          </a:p>
          <a:p>
            <a:pPr>
              <a:lnSpc>
                <a:spcPct val="115000"/>
              </a:lnSpc>
              <a:spcBef>
                <a:spcPct val="40000"/>
              </a:spcBef>
            </a:pPr>
            <a:r>
              <a:rPr lang="en-US" sz="1800" dirty="0" smtClean="0">
                <a:sym typeface="Symbol" pitchFamily="18" charset="2"/>
              </a:rPr>
              <a:t>Typically chosen for multipath characteristics, not high bit rate</a:t>
            </a:r>
          </a:p>
          <a:p>
            <a:pPr>
              <a:lnSpc>
                <a:spcPct val="115000"/>
              </a:lnSpc>
              <a:spcBef>
                <a:spcPct val="40000"/>
              </a:spcBef>
            </a:pPr>
            <a:r>
              <a:rPr lang="en-US" sz="1800" dirty="0" smtClean="0">
                <a:sym typeface="Symbol" pitchFamily="18" charset="2"/>
              </a:rPr>
              <a:t>Higher complexity required for processing multiple carrier is typically balanced by less processing to mitigate multipath effects</a:t>
            </a:r>
          </a:p>
          <a:p>
            <a:pPr>
              <a:lnSpc>
                <a:spcPct val="115000"/>
              </a:lnSpc>
              <a:spcBef>
                <a:spcPct val="40000"/>
              </a:spcBef>
            </a:pPr>
            <a:endParaRPr lang="en-US" sz="1800" dirty="0" smtClean="0">
              <a:sym typeface="Symbol" pitchFamily="18" charset="2"/>
            </a:endParaRPr>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1730</TotalTime>
  <Words>1621</Words>
  <Application>Microsoft Office PowerPoint</Application>
  <PresentationFormat>On-screen Show (4:3)</PresentationFormat>
  <Paragraphs>298</Paragraphs>
  <Slides>20</Slides>
  <Notes>17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IEEE-P802_15</vt:lpstr>
      <vt:lpstr>Slide 1</vt:lpstr>
      <vt:lpstr>A Future-Proof Platform for Smart Utility Networks Introduction &amp; Conclusion</vt:lpstr>
      <vt:lpstr>Outline</vt:lpstr>
      <vt:lpstr>Merged Proposal</vt:lpstr>
      <vt:lpstr>SUN requirements</vt:lpstr>
      <vt:lpstr>Future-Proof Platform</vt:lpstr>
      <vt:lpstr>Benefits of link robustness</vt:lpstr>
      <vt:lpstr>Better Protection against Multipath</vt:lpstr>
      <vt:lpstr>Characteristics of OFDM</vt:lpstr>
      <vt:lpstr>Advantages and disadvantages of OFDM </vt:lpstr>
      <vt:lpstr>What is covered in this merged proposal?</vt:lpstr>
      <vt:lpstr>Link Margin versus Data Rate</vt:lpstr>
      <vt:lpstr>Some flexible features</vt:lpstr>
      <vt:lpstr>Detailed Presentations </vt:lpstr>
      <vt:lpstr>Conclusions</vt:lpstr>
      <vt:lpstr>Worldwide Coverage</vt:lpstr>
      <vt:lpstr>Outdoor, Reliability &amp; Battery Operation</vt:lpstr>
      <vt:lpstr>Merging with other proposals</vt:lpstr>
      <vt:lpstr>Slide 19</vt:lpstr>
      <vt:lpstr>References</vt:lpstr>
    </vt:vector>
  </TitlesOfParts>
  <Company>Cellnet Technology,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emonneri</dc:creator>
  <dc:description>&lt;doc#&gt;</dc:description>
  <cp:lastModifiedBy>emonneri</cp:lastModifiedBy>
  <cp:revision>178</cp:revision>
  <cp:lastPrinted>1998-02-10T13:28:06Z</cp:lastPrinted>
  <dcterms:created xsi:type="dcterms:W3CDTF">2009-04-29T13:51:05Z</dcterms:created>
  <dcterms:modified xsi:type="dcterms:W3CDTF">2009-07-15T02:38:46Z</dcterms:modified>
</cp:coreProperties>
</file>