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73" r:id="rId3"/>
  </p:sldMasterIdLst>
  <p:notesMasterIdLst>
    <p:notesMasterId r:id="rId27"/>
  </p:notesMasterIdLst>
  <p:handoutMasterIdLst>
    <p:handoutMasterId r:id="rId28"/>
  </p:handoutMasterIdLst>
  <p:sldIdLst>
    <p:sldId id="260" r:id="rId4"/>
    <p:sldId id="318" r:id="rId5"/>
    <p:sldId id="313" r:id="rId6"/>
    <p:sldId id="319" r:id="rId7"/>
    <p:sldId id="320" r:id="rId8"/>
    <p:sldId id="321" r:id="rId9"/>
    <p:sldId id="322" r:id="rId10"/>
    <p:sldId id="314" r:id="rId11"/>
    <p:sldId id="345" r:id="rId12"/>
    <p:sldId id="344" r:id="rId13"/>
    <p:sldId id="323" r:id="rId14"/>
    <p:sldId id="343" r:id="rId15"/>
    <p:sldId id="331" r:id="rId16"/>
    <p:sldId id="334" r:id="rId17"/>
    <p:sldId id="350" r:id="rId18"/>
    <p:sldId id="349" r:id="rId19"/>
    <p:sldId id="348" r:id="rId20"/>
    <p:sldId id="346" r:id="rId21"/>
    <p:sldId id="342" r:id="rId22"/>
    <p:sldId id="341" r:id="rId23"/>
    <p:sldId id="340" r:id="rId24"/>
    <p:sldId id="339" r:id="rId25"/>
    <p:sldId id="337" r:id="rId26"/>
  </p:sldIdLst>
  <p:sldSz cx="9144000" cy="6858000" type="screen4x3"/>
  <p:notesSz cx="6934200" cy="9280525"/>
  <p:defaultTextStyle>
    <a:defPPr>
      <a:defRPr lang="en-US"/>
    </a:defPPr>
    <a:lvl1pPr algn="l" rtl="0" fontAlgn="base">
      <a:spcBef>
        <a:spcPct val="0"/>
      </a:spcBef>
      <a:spcAft>
        <a:spcPct val="0"/>
      </a:spcAft>
      <a:defRPr sz="14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4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4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4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400" kern="1200">
        <a:solidFill>
          <a:schemeClr val="tx1"/>
        </a:solidFill>
        <a:latin typeface="Times New Roman" pitchFamily="18" charset="0"/>
        <a:ea typeface="+mn-ea"/>
        <a:cs typeface="Arial" pitchFamily="34" charset="0"/>
      </a:defRPr>
    </a:lvl5pPr>
    <a:lvl6pPr marL="2286000" algn="l" defTabSz="914400" rtl="0" eaLnBrk="1" latinLnBrk="0" hangingPunct="1">
      <a:defRPr sz="1400" kern="1200">
        <a:solidFill>
          <a:schemeClr val="tx1"/>
        </a:solidFill>
        <a:latin typeface="Times New Roman" pitchFamily="18" charset="0"/>
        <a:ea typeface="+mn-ea"/>
        <a:cs typeface="Arial" pitchFamily="34" charset="0"/>
      </a:defRPr>
    </a:lvl6pPr>
    <a:lvl7pPr marL="2743200" algn="l" defTabSz="914400" rtl="0" eaLnBrk="1" latinLnBrk="0" hangingPunct="1">
      <a:defRPr sz="1400" kern="1200">
        <a:solidFill>
          <a:schemeClr val="tx1"/>
        </a:solidFill>
        <a:latin typeface="Times New Roman" pitchFamily="18" charset="0"/>
        <a:ea typeface="+mn-ea"/>
        <a:cs typeface="Arial" pitchFamily="34" charset="0"/>
      </a:defRPr>
    </a:lvl7pPr>
    <a:lvl8pPr marL="3200400" algn="l" defTabSz="914400" rtl="0" eaLnBrk="1" latinLnBrk="0" hangingPunct="1">
      <a:defRPr sz="1400" kern="1200">
        <a:solidFill>
          <a:schemeClr val="tx1"/>
        </a:solidFill>
        <a:latin typeface="Times New Roman" pitchFamily="18" charset="0"/>
        <a:ea typeface="+mn-ea"/>
        <a:cs typeface="Arial" pitchFamily="34" charset="0"/>
      </a:defRPr>
    </a:lvl8pPr>
    <a:lvl9pPr marL="3657600" algn="l" defTabSz="914400" rtl="0" eaLnBrk="1" latinLnBrk="0" hangingPunct="1">
      <a:defRPr sz="14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 A. Howard" initials="" lastIdx="7" clrIdx="0"/>
  <p:cmAuthor id="1" name="Roberto" initials="R" lastIdx="7"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9FDC9"/>
    <a:srgbClr val="CFF0F7"/>
    <a:srgbClr val="336699"/>
    <a:srgbClr val="FFCC99"/>
    <a:srgbClr val="CCFFCC"/>
    <a:srgbClr val="4D4D4D"/>
    <a:srgbClr val="6666FF"/>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3818" autoAdjust="0"/>
    <p:restoredTop sz="94705" autoAdjust="0"/>
  </p:normalViewPr>
  <p:slideViewPr>
    <p:cSldViewPr>
      <p:cViewPr varScale="1">
        <p:scale>
          <a:sx n="93" d="100"/>
          <a:sy n="93" d="100"/>
        </p:scale>
        <p:origin x="-158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322"/>
    </p:cViewPr>
  </p:sorterViewPr>
  <p:notesViewPr>
    <p:cSldViewPr>
      <p:cViewPr varScale="1">
        <p:scale>
          <a:sx n="69" d="100"/>
          <a:sy n="69" d="100"/>
        </p:scale>
        <p:origin x="-2820" y="-102"/>
      </p:cViewPr>
      <p:guideLst>
        <p:guide orient="horz" pos="2923"/>
        <p:guide pos="2184"/>
      </p:guideLst>
    </p:cSldViewPr>
  </p:notesViewPr>
  <p:gridSpacing cx="46816963" cy="46816963"/>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a:t>
            </a:r>
            <a:r>
              <a:rPr lang="en-US" dirty="0" smtClean="0"/>
              <a:t>IEEE 802.15- 15-09-0448-00-004g</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&lt;July 2009&gt;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7C7520A5-8502-406A-BDA3-B069629A14B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sz="120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&lt;July 2009&gt;</a:t>
            </a:r>
            <a:endParaRPr lang="en-US"/>
          </a:p>
        </p:txBody>
      </p:sp>
      <p:sp>
        <p:nvSpPr>
          <p:cNvPr id="389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sz="1200">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200">
                <a:cs typeface="+mn-cs"/>
              </a:defRPr>
            </a:lvl1pPr>
          </a:lstStyle>
          <a:p>
            <a:pPr>
              <a:defRPr/>
            </a:pPr>
            <a:r>
              <a:rPr lang="en-US"/>
              <a:t>Page </a:t>
            </a:r>
            <a:fld id="{F5ED3500-4963-4A7B-9CD0-689A2B47CF6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sz="120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xfrm>
            <a:off x="1154113" y="701675"/>
            <a:ext cx="4625975" cy="3468688"/>
          </a:xfrm>
          <a:ln/>
        </p:spPr>
      </p:sp>
      <p:sp>
        <p:nvSpPr>
          <p:cNvPr id="4198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dirty="0"/>
          </a:p>
        </p:txBody>
      </p:sp>
      <p:sp>
        <p:nvSpPr>
          <p:cNvPr id="5" name="Date Placeholder 4"/>
          <p:cNvSpPr>
            <a:spLocks noGrp="1"/>
          </p:cNvSpPr>
          <p:nvPr>
            <p:ph type="dt" idx="11"/>
          </p:nvPr>
        </p:nvSpPr>
        <p:spPr/>
        <p:txBody>
          <a:bodyPr/>
          <a:lstStyle/>
          <a:p>
            <a:pPr>
              <a:defRPr/>
            </a:pPr>
            <a:r>
              <a:rPr lang="en-US" smtClean="0"/>
              <a:t>&lt;July 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5ED3500-4963-4A7B-9CD0-689A2B47CF62}"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Rot="1" noChangeAspect="1" noChangeArrowheads="1" noTextEdit="1"/>
          </p:cNvSpPr>
          <p:nvPr>
            <p:ph type="sldImg"/>
          </p:nvPr>
        </p:nvSpPr>
        <p:spPr>
          <a:xfrm>
            <a:off x="1154113" y="701675"/>
            <a:ext cx="4625975" cy="3468688"/>
          </a:xfrm>
          <a:ln/>
        </p:spPr>
      </p:sp>
      <p:sp>
        <p:nvSpPr>
          <p:cNvPr id="1812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dirty="0"/>
          </a:p>
        </p:txBody>
      </p:sp>
      <p:sp>
        <p:nvSpPr>
          <p:cNvPr id="5" name="Date Placeholder 4"/>
          <p:cNvSpPr>
            <a:spLocks noGrp="1"/>
          </p:cNvSpPr>
          <p:nvPr>
            <p:ph type="dt" idx="11"/>
          </p:nvPr>
        </p:nvSpPr>
        <p:spPr/>
        <p:txBody>
          <a:bodyPr/>
          <a:lstStyle/>
          <a:p>
            <a:pPr>
              <a:defRPr/>
            </a:pPr>
            <a:r>
              <a:rPr lang="en-US" smtClean="0"/>
              <a:t>&lt;July 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5ED3500-4963-4A7B-9CD0-689A2B47CF62}"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xfrm>
            <a:off x="1154113" y="701675"/>
            <a:ext cx="4625975" cy="3468688"/>
          </a:xfrm>
          <a:ln/>
        </p:spPr>
      </p:sp>
      <p:sp>
        <p:nvSpPr>
          <p:cNvPr id="1894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&lt;July 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5ED3500-4963-4A7B-9CD0-689A2B47CF62}"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dirty="0"/>
          </a:p>
        </p:txBody>
      </p:sp>
      <p:sp>
        <p:nvSpPr>
          <p:cNvPr id="5" name="Date Placeholder 4"/>
          <p:cNvSpPr>
            <a:spLocks noGrp="1"/>
          </p:cNvSpPr>
          <p:nvPr>
            <p:ph type="dt" idx="11"/>
          </p:nvPr>
        </p:nvSpPr>
        <p:spPr/>
        <p:txBody>
          <a:bodyPr/>
          <a:lstStyle/>
          <a:p>
            <a:pPr>
              <a:defRPr/>
            </a:pPr>
            <a:r>
              <a:rPr lang="en-US" smtClean="0"/>
              <a:t>&lt;July 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5ED3500-4963-4A7B-9CD0-689A2B47CF62}"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ACD7FB96-B46D-4D46-9F42-F8516B5EC99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ACD7FB96-B46D-4D46-9F42-F8516B5EC998}"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dirty="0"/>
          </a:p>
        </p:txBody>
      </p:sp>
      <p:sp>
        <p:nvSpPr>
          <p:cNvPr id="5" name="Date Placeholder 4"/>
          <p:cNvSpPr>
            <a:spLocks noGrp="1"/>
          </p:cNvSpPr>
          <p:nvPr>
            <p:ph type="dt" idx="11"/>
          </p:nvPr>
        </p:nvSpPr>
        <p:spPr/>
        <p:txBody>
          <a:bodyPr/>
          <a:lstStyle/>
          <a:p>
            <a:pPr>
              <a:defRPr/>
            </a:pPr>
            <a:r>
              <a:rPr lang="en-US" smtClean="0"/>
              <a:t>&lt;July 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5ED3500-4963-4A7B-9CD0-689A2B47CF62}"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ACD7FB96-B46D-4D46-9F42-F8516B5EC99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xfrm>
            <a:off x="1154113" y="701675"/>
            <a:ext cx="4625975" cy="3468688"/>
          </a:xfrm>
          <a:ln/>
        </p:spPr>
      </p:sp>
      <p:sp>
        <p:nvSpPr>
          <p:cNvPr id="1669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ACD7FB96-B46D-4D46-9F42-F8516B5EC99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ACD7FB96-B46D-4D46-9F42-F8516B5EC998}"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dirty="0"/>
          </a:p>
        </p:txBody>
      </p:sp>
      <p:sp>
        <p:nvSpPr>
          <p:cNvPr id="5" name="Date Placeholder 4"/>
          <p:cNvSpPr>
            <a:spLocks noGrp="1"/>
          </p:cNvSpPr>
          <p:nvPr>
            <p:ph type="dt" idx="11"/>
          </p:nvPr>
        </p:nvSpPr>
        <p:spPr/>
        <p:txBody>
          <a:bodyPr/>
          <a:lstStyle/>
          <a:p>
            <a:pPr>
              <a:defRPr/>
            </a:pPr>
            <a:r>
              <a:rPr lang="en-US" smtClean="0"/>
              <a:t>&lt;July 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5ED3500-4963-4A7B-9CD0-689A2B47CF62}"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Rot="1" noChangeAspect="1" noChangeArrowheads="1" noTextEdit="1"/>
          </p:cNvSpPr>
          <p:nvPr>
            <p:ph type="sldImg"/>
          </p:nvPr>
        </p:nvSpPr>
        <p:spPr>
          <a:xfrm>
            <a:off x="1154113" y="701675"/>
            <a:ext cx="4625975" cy="3468688"/>
          </a:xfrm>
          <a:ln/>
        </p:spPr>
      </p:sp>
      <p:sp>
        <p:nvSpPr>
          <p:cNvPr id="1955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xfrm>
            <a:off x="1154113" y="701675"/>
            <a:ext cx="4625975" cy="3468688"/>
          </a:xfrm>
          <a:ln/>
        </p:spPr>
      </p:sp>
      <p:sp>
        <p:nvSpPr>
          <p:cNvPr id="1566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xfrm>
            <a:off x="1154113" y="701675"/>
            <a:ext cx="4625975" cy="3468688"/>
          </a:xfrm>
          <a:ln/>
        </p:spPr>
      </p:sp>
      <p:sp>
        <p:nvSpPr>
          <p:cNvPr id="169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xfrm>
            <a:off x="1154113" y="701675"/>
            <a:ext cx="4625975" cy="3468688"/>
          </a:xfrm>
          <a:ln/>
        </p:spPr>
      </p:sp>
      <p:sp>
        <p:nvSpPr>
          <p:cNvPr id="1751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xfrm>
            <a:off x="1154113" y="701675"/>
            <a:ext cx="4625975" cy="3468688"/>
          </a:xfrm>
          <a:ln/>
        </p:spPr>
      </p:sp>
      <p:sp>
        <p:nvSpPr>
          <p:cNvPr id="1771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xfrm>
            <a:off x="1154113" y="701675"/>
            <a:ext cx="4625975" cy="3468688"/>
          </a:xfrm>
          <a:ln/>
        </p:spPr>
      </p:sp>
      <p:sp>
        <p:nvSpPr>
          <p:cNvPr id="1792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xfrm>
            <a:off x="1154113" y="701675"/>
            <a:ext cx="4625975" cy="3468688"/>
          </a:xfrm>
          <a:ln/>
        </p:spPr>
      </p:sp>
      <p:sp>
        <p:nvSpPr>
          <p:cNvPr id="1587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802.15-&lt;doc#&gt;</a:t>
            </a:r>
            <a:endParaRPr lang="en-US" dirty="0"/>
          </a:p>
        </p:txBody>
      </p:sp>
      <p:sp>
        <p:nvSpPr>
          <p:cNvPr id="5" name="Date Placeholder 4"/>
          <p:cNvSpPr>
            <a:spLocks noGrp="1"/>
          </p:cNvSpPr>
          <p:nvPr>
            <p:ph type="dt" idx="11"/>
          </p:nvPr>
        </p:nvSpPr>
        <p:spPr/>
        <p:txBody>
          <a:bodyPr/>
          <a:lstStyle/>
          <a:p>
            <a:pPr>
              <a:defRPr/>
            </a:pPr>
            <a:r>
              <a:rPr lang="en-US" smtClean="0"/>
              <a:t>&lt;July 2009&gt;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5ED3500-4963-4A7B-9CD0-689A2B47CF62}"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381000"/>
            <a:ext cx="1600200" cy="215900"/>
          </a:xfrm>
          <a:prstGeom prst="rect">
            <a:avLst/>
          </a:prstGeom>
          <a:ln/>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Howard and Myers, On-Ramp Wireless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3CF6C6E-BC57-4A78-885D-A9BB782C877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600200" cy="215900"/>
          </a:xfrm>
          <a:prstGeom prst="rect">
            <a:avLst/>
          </a:prstGeom>
          <a:ln/>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Howard and Myers, On-Ramp Wireless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D9EE3B-F5CE-4439-AF49-4067A49EB61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600200" cy="215900"/>
          </a:xfrm>
          <a:prstGeom prst="rect">
            <a:avLst/>
          </a:prstGeom>
          <a:ln/>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Howard and Myers, On-Ramp Wireless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ECB119A-76E3-4E68-863F-1A1C6B53710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381000"/>
            <a:ext cx="1600200" cy="215900"/>
          </a:xfrm>
          <a:prstGeom prst="rect">
            <a:avLst/>
          </a:prstGeom>
        </p:spPr>
        <p:txBody>
          <a:bodyPr/>
          <a:lstStyle>
            <a:lvl1pPr>
              <a:defRPr/>
            </a:lvl1pPr>
          </a:lstStyle>
          <a:p>
            <a:pPr>
              <a:defRPr/>
            </a:pPr>
            <a:r>
              <a:rPr lang="en-US" smtClean="0"/>
              <a:t>July 2009</a:t>
            </a:r>
            <a:endParaRPr lang="en-US"/>
          </a:p>
        </p:txBody>
      </p:sp>
      <p:sp>
        <p:nvSpPr>
          <p:cNvPr id="7" name="Footer Placeholder 6"/>
          <p:cNvSpPr>
            <a:spLocks noGrp="1"/>
          </p:cNvSpPr>
          <p:nvPr>
            <p:ph type="ftr" sz="quarter" idx="11"/>
          </p:nvPr>
        </p:nvSpPr>
        <p:spPr>
          <a:xfrm>
            <a:off x="5486400" y="6475413"/>
            <a:ext cx="3124200" cy="184150"/>
          </a:xfrm>
        </p:spPr>
        <p:txBody>
          <a:bodyPr/>
          <a:lstStyle>
            <a:lvl1pPr>
              <a:defRPr/>
            </a:lvl1pPr>
          </a:lstStyle>
          <a:p>
            <a:pPr>
              <a:defRPr/>
            </a:pPr>
            <a:r>
              <a:rPr lang="en-US" smtClean="0"/>
              <a:t>Howard and Myers, On-Ramp Wireless</a:t>
            </a:r>
            <a:endParaRPr lang="en-US"/>
          </a:p>
        </p:txBody>
      </p:sp>
      <p:sp>
        <p:nvSpPr>
          <p:cNvPr id="8" name="Slide Number Placeholder 7"/>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CDB83D1A-B309-4D63-904B-C862389C660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5900"/>
          </a:xfrm>
          <a:prstGeom prst="rect">
            <a:avLst/>
          </a:prstGeom>
        </p:spPr>
        <p:txBody>
          <a:bodyPr/>
          <a:lstStyle>
            <a:lvl1pPr>
              <a:defRPr/>
            </a:lvl1pPr>
          </a:lstStyle>
          <a:p>
            <a:pPr>
              <a:defRPr/>
            </a:pPr>
            <a:r>
              <a:rPr lang="en-US" smtClean="0"/>
              <a:t>July 2009</a:t>
            </a:r>
            <a:endParaRPr lang="en-US"/>
          </a:p>
        </p:txBody>
      </p:sp>
      <p:sp>
        <p:nvSpPr>
          <p:cNvPr id="6" name="Footer Placeholder 5"/>
          <p:cNvSpPr>
            <a:spLocks noGrp="1"/>
          </p:cNvSpPr>
          <p:nvPr>
            <p:ph type="ftr" sz="quarter" idx="11"/>
          </p:nvPr>
        </p:nvSpPr>
        <p:spPr>
          <a:xfrm>
            <a:off x="5486400" y="6475413"/>
            <a:ext cx="3124200" cy="184150"/>
          </a:xfrm>
        </p:spPr>
        <p:txBody>
          <a:bodyPr/>
          <a:lstStyle>
            <a:lvl1pPr>
              <a:defRPr/>
            </a:lvl1pPr>
          </a:lstStyle>
          <a:p>
            <a:pPr>
              <a:defRPr/>
            </a:pPr>
            <a:r>
              <a:rPr lang="en-US" smtClean="0"/>
              <a:t>Howard and Myers, On-Ramp Wireless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37AA6989-6061-4932-8042-2C97A22F0E5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9424BF33-359C-4ADC-8B2C-1FAE0AAC6B3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0E0E1529-28A0-439D-B330-96864ECA718A}"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494BB179-0BD5-4F18-B7BF-B8EE10A0BAA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7" name="Slide Number Placeholder 5"/>
          <p:cNvSpPr>
            <a:spLocks noGrp="1"/>
          </p:cNvSpPr>
          <p:nvPr>
            <p:ph type="sldNum" sz="quarter" idx="12"/>
          </p:nvPr>
        </p:nvSpPr>
        <p:spPr/>
        <p:txBody>
          <a:bodyPr/>
          <a:lstStyle>
            <a:lvl1pPr>
              <a:defRPr/>
            </a:lvl1pPr>
          </a:lstStyle>
          <a:p>
            <a:pPr>
              <a:defRPr/>
            </a:pPr>
            <a:fld id="{A7654D57-6E6F-4C87-B5A2-51FB7A2F2637}"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9" name="Slide Number Placeholder 5"/>
          <p:cNvSpPr>
            <a:spLocks noGrp="1"/>
          </p:cNvSpPr>
          <p:nvPr>
            <p:ph type="sldNum" sz="quarter" idx="12"/>
          </p:nvPr>
        </p:nvSpPr>
        <p:spPr/>
        <p:txBody>
          <a:bodyPr/>
          <a:lstStyle>
            <a:lvl1pPr>
              <a:defRPr/>
            </a:lvl1pPr>
          </a:lstStyle>
          <a:p>
            <a:pPr>
              <a:defRPr/>
            </a:pPr>
            <a:fld id="{26908204-0C0A-45C3-8B69-DF2F785833D0}"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5" name="Slide Number Placeholder 5"/>
          <p:cNvSpPr>
            <a:spLocks noGrp="1"/>
          </p:cNvSpPr>
          <p:nvPr>
            <p:ph type="sldNum" sz="quarter" idx="12"/>
          </p:nvPr>
        </p:nvSpPr>
        <p:spPr/>
        <p:txBody>
          <a:bodyPr/>
          <a:lstStyle>
            <a:lvl1pPr>
              <a:defRPr/>
            </a:lvl1pPr>
          </a:lstStyle>
          <a:p>
            <a:pPr>
              <a:defRPr/>
            </a:pPr>
            <a:fld id="{4F2520CF-3A9D-49F5-8426-01A868D03F0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85800" y="381000"/>
            <a:ext cx="1600200" cy="215900"/>
          </a:xfrm>
          <a:prstGeom prst="rect">
            <a:avLst/>
          </a:prstGeom>
          <a:ln/>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Howard and Myers, On-Ramp Wireless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7324EE6-8AD8-4A17-BA8A-115FF1D68DBE}"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4" name="Slide Number Placeholder 5"/>
          <p:cNvSpPr>
            <a:spLocks noGrp="1"/>
          </p:cNvSpPr>
          <p:nvPr>
            <p:ph type="sldNum" sz="quarter" idx="12"/>
          </p:nvPr>
        </p:nvSpPr>
        <p:spPr/>
        <p:txBody>
          <a:bodyPr/>
          <a:lstStyle>
            <a:lvl1pPr>
              <a:defRPr/>
            </a:lvl1pPr>
          </a:lstStyle>
          <a:p>
            <a:pPr>
              <a:defRPr/>
            </a:pPr>
            <a:fld id="{9471A53A-A25D-4A39-A241-6A2E6A2F6C79}"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7" name="Slide Number Placeholder 5"/>
          <p:cNvSpPr>
            <a:spLocks noGrp="1"/>
          </p:cNvSpPr>
          <p:nvPr>
            <p:ph type="sldNum" sz="quarter" idx="12"/>
          </p:nvPr>
        </p:nvSpPr>
        <p:spPr/>
        <p:txBody>
          <a:bodyPr/>
          <a:lstStyle>
            <a:lvl1pPr>
              <a:defRPr/>
            </a:lvl1pPr>
          </a:lstStyle>
          <a:p>
            <a:pPr>
              <a:defRPr/>
            </a:pPr>
            <a:fld id="{E01C07B8-E389-42B9-BA1B-6B8F4993A9DA}"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B16A4-5718-453B-92A2-050FCBF77477}"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CB0F182F-23DC-41D3-9C6A-7294B9DC3814}"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5B4A8D4E-5988-46E1-A857-62033FB857EE}"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5" name="Slide Number Placeholder 5"/>
          <p:cNvSpPr>
            <a:spLocks noGrp="1"/>
          </p:cNvSpPr>
          <p:nvPr>
            <p:ph type="sldNum" sz="quarter" idx="12"/>
          </p:nvPr>
        </p:nvSpPr>
        <p:spPr/>
        <p:txBody>
          <a:bodyPr/>
          <a:lstStyle>
            <a:lvl1pPr>
              <a:defRPr/>
            </a:lvl1pPr>
          </a:lstStyle>
          <a:p>
            <a:pPr>
              <a:defRPr/>
            </a:pPr>
            <a:fld id="{0BB76212-6F3A-4C9C-8C3B-A600883A1943}"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A5BB2935-27F1-40EE-BAC0-752FAC139315}"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7ED7F454-CDFF-48DF-A04D-B046987B401D}"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3A9AFE44-7A3A-4EAA-93C1-1D61319AF298}"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7" name="Slide Number Placeholder 5"/>
          <p:cNvSpPr>
            <a:spLocks noGrp="1"/>
          </p:cNvSpPr>
          <p:nvPr>
            <p:ph type="sldNum" sz="quarter" idx="12"/>
          </p:nvPr>
        </p:nvSpPr>
        <p:spPr/>
        <p:txBody>
          <a:bodyPr/>
          <a:lstStyle>
            <a:lvl1pPr>
              <a:defRPr/>
            </a:lvl1pPr>
          </a:lstStyle>
          <a:p>
            <a:pPr>
              <a:defRPr/>
            </a:pPr>
            <a:fld id="{F8C74955-C709-4CC3-83EB-A7F1CD00487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85800" y="381000"/>
            <a:ext cx="1600200" cy="215900"/>
          </a:xfrm>
          <a:prstGeom prst="rect">
            <a:avLst/>
          </a:prstGeom>
          <a:ln/>
        </p:spPr>
        <p:txBody>
          <a:bodyPr/>
          <a:lstStyle>
            <a:lvl1pPr>
              <a:defRPr/>
            </a:lvl1pPr>
          </a:lstStyle>
          <a:p>
            <a:pPr>
              <a:defRPr/>
            </a:pPr>
            <a:r>
              <a:rPr lang="en-US" smtClean="0"/>
              <a:t>July 2009</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Howard and Myers, On-Ramp Wireless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709345D-E0DC-47B1-8D67-C4F18325114D}"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9" name="Slide Number Placeholder 5"/>
          <p:cNvSpPr>
            <a:spLocks noGrp="1"/>
          </p:cNvSpPr>
          <p:nvPr>
            <p:ph type="sldNum" sz="quarter" idx="12"/>
          </p:nvPr>
        </p:nvSpPr>
        <p:spPr/>
        <p:txBody>
          <a:bodyPr/>
          <a:lstStyle>
            <a:lvl1pPr>
              <a:defRPr/>
            </a:lvl1pPr>
          </a:lstStyle>
          <a:p>
            <a:pPr>
              <a:defRPr/>
            </a:pPr>
            <a:fld id="{7560C90E-BFFB-48CB-B35E-98509866577E}"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5" name="Slide Number Placeholder 5"/>
          <p:cNvSpPr>
            <a:spLocks noGrp="1"/>
          </p:cNvSpPr>
          <p:nvPr>
            <p:ph type="sldNum" sz="quarter" idx="12"/>
          </p:nvPr>
        </p:nvSpPr>
        <p:spPr/>
        <p:txBody>
          <a:bodyPr/>
          <a:lstStyle>
            <a:lvl1pPr>
              <a:defRPr/>
            </a:lvl1pPr>
          </a:lstStyle>
          <a:p>
            <a:pPr>
              <a:defRPr/>
            </a:pPr>
            <a:fld id="{9A155C8C-159A-4612-8D04-5F1A9294B386}"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4" name="Slide Number Placeholder 5"/>
          <p:cNvSpPr>
            <a:spLocks noGrp="1"/>
          </p:cNvSpPr>
          <p:nvPr>
            <p:ph type="sldNum" sz="quarter" idx="12"/>
          </p:nvPr>
        </p:nvSpPr>
        <p:spPr/>
        <p:txBody>
          <a:bodyPr/>
          <a:lstStyle>
            <a:lvl1pPr>
              <a:defRPr/>
            </a:lvl1pPr>
          </a:lstStyle>
          <a:p>
            <a:pPr>
              <a:defRPr/>
            </a:pPr>
            <a:fld id="{C86AD949-B84E-4633-924F-A8053D5304C2}"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7" name="Slide Number Placeholder 5"/>
          <p:cNvSpPr>
            <a:spLocks noGrp="1"/>
          </p:cNvSpPr>
          <p:nvPr>
            <p:ph type="sldNum" sz="quarter" idx="12"/>
          </p:nvPr>
        </p:nvSpPr>
        <p:spPr/>
        <p:txBody>
          <a:bodyPr/>
          <a:lstStyle>
            <a:lvl1pPr>
              <a:defRPr/>
            </a:lvl1pPr>
          </a:lstStyle>
          <a:p>
            <a:pPr>
              <a:defRPr/>
            </a:pPr>
            <a:fld id="{A2D75EED-4BC7-43F2-8A57-4844896237E9}"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7" name="Slide Number Placeholder 5"/>
          <p:cNvSpPr>
            <a:spLocks noGrp="1"/>
          </p:cNvSpPr>
          <p:nvPr>
            <p:ph type="sldNum" sz="quarter" idx="12"/>
          </p:nvPr>
        </p:nvSpPr>
        <p:spPr/>
        <p:txBody>
          <a:bodyPr/>
          <a:lstStyle>
            <a:lvl1pPr>
              <a:defRPr/>
            </a:lvl1pPr>
          </a:lstStyle>
          <a:p>
            <a:pPr>
              <a:defRPr/>
            </a:pPr>
            <a:fld id="{88F93DAD-5A88-4B48-807A-4121A4A6330A}"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037A7DC2-9313-4D1C-A5E9-91ABBFDAD090}"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2009</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lvl1pPr>
              <a:defRPr/>
            </a:lvl1pPr>
          </a:lstStyle>
          <a:p>
            <a:pPr>
              <a:defRPr/>
            </a:pPr>
            <a:fld id="{2A160524-8859-413C-B164-DF6F3FA8379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381000"/>
            <a:ext cx="1600200" cy="215900"/>
          </a:xfrm>
          <a:prstGeom prst="rect">
            <a:avLst/>
          </a:prstGeom>
          <a:ln/>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Howard and Myers, On-Ramp Wireless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71FCE12-7714-4B1C-AC14-0D22525B4A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85800" y="381000"/>
            <a:ext cx="1600200" cy="215900"/>
          </a:xfrm>
          <a:prstGeom prst="rect">
            <a:avLst/>
          </a:prstGeom>
          <a:ln/>
        </p:spPr>
        <p:txBody>
          <a:bodyPr/>
          <a:lstStyle>
            <a:lvl1pPr>
              <a:defRPr/>
            </a:lvl1pPr>
          </a:lstStyle>
          <a:p>
            <a:pPr>
              <a:defRPr/>
            </a:pPr>
            <a:r>
              <a:rPr lang="en-US" smtClean="0"/>
              <a:t>July 2009</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Howard and Myers, On-Ramp Wireless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C0B750D-AE56-4787-97DA-2C88DBC4A74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85800" y="381000"/>
            <a:ext cx="1600200" cy="215900"/>
          </a:xfrm>
          <a:prstGeom prst="rect">
            <a:avLst/>
          </a:prstGeom>
          <a:ln/>
        </p:spPr>
        <p:txBody>
          <a:bodyPr/>
          <a:lstStyle>
            <a:lvl1pPr>
              <a:defRPr/>
            </a:lvl1pPr>
          </a:lstStyle>
          <a:p>
            <a:pPr>
              <a:defRPr/>
            </a:pPr>
            <a:r>
              <a:rPr lang="en-US" smtClean="0"/>
              <a:t>July 2009</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Howard and Myers, On-Ramp Wireless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2FE916C-5A64-48C3-986F-468C3E1548B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000"/>
            <a:ext cx="1600200" cy="215900"/>
          </a:xfrm>
          <a:prstGeom prst="rect">
            <a:avLst/>
          </a:prstGeom>
          <a:ln/>
        </p:spPr>
        <p:txBody>
          <a:bodyPr/>
          <a:lstStyle>
            <a:lvl1pPr>
              <a:defRPr/>
            </a:lvl1pPr>
          </a:lstStyle>
          <a:p>
            <a:pPr>
              <a:defRPr/>
            </a:pPr>
            <a:r>
              <a:rPr lang="en-US" smtClean="0"/>
              <a:t>July 2009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Howard and Myers, On-Ramp Wireless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83E4A17A-BBBD-4DCA-8A47-C14269D445E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85800" y="381000"/>
            <a:ext cx="1600200" cy="215900"/>
          </a:xfrm>
          <a:prstGeom prst="rect">
            <a:avLst/>
          </a:prstGeom>
          <a:ln/>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Howard and Myers, On-Ramp Wireless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B663837-5F4F-464E-A782-5F99AAC3C14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85800" y="381000"/>
            <a:ext cx="1600200" cy="215900"/>
          </a:xfrm>
          <a:prstGeom prst="rect">
            <a:avLst/>
          </a:prstGeom>
          <a:ln/>
        </p:spPr>
        <p:txBody>
          <a:bodyPr/>
          <a:lstStyle>
            <a:lvl1pPr>
              <a:defRPr/>
            </a:lvl1pPr>
          </a:lstStyle>
          <a:p>
            <a:pPr>
              <a:defRPr/>
            </a:pPr>
            <a:r>
              <a:rPr lang="en-US" smtClean="0"/>
              <a:t>July 2009</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Howard and Myers, On-Ramp Wireless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32BF661-3743-4DC6-B149-CE5D84103B8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819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200" smtClean="0">
                <a:cs typeface="+mn-cs"/>
              </a:defRPr>
            </a:lvl1pPr>
          </a:lstStyle>
          <a:p>
            <a:pPr>
              <a:defRPr/>
            </a:pPr>
            <a:r>
              <a:rPr lang="en-US" dirty="0" smtClean="0"/>
              <a:t>Howard and Myers, On-Ramp Wireless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a:cs typeface="+mn-cs"/>
              </a:defRPr>
            </a:lvl1pPr>
          </a:lstStyle>
          <a:p>
            <a:pPr>
              <a:defRPr/>
            </a:pPr>
            <a:r>
              <a:rPr lang="en-US"/>
              <a:t>Slide </a:t>
            </a:r>
            <a:fld id="{E7EEFF4F-C1F2-46DD-B925-E0D8F4567A6F}" type="slidenum">
              <a:rPr lang="en-US"/>
              <a:pPr>
                <a:defRPr/>
              </a:pPr>
              <a:t>‹#›</a:t>
            </a:fld>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sz="120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a:cs typeface="+mn-cs"/>
            </a:endParaRPr>
          </a:p>
        </p:txBody>
      </p:sp>
      <p:sp>
        <p:nvSpPr>
          <p:cNvPr id="11" name="Rectangle 7"/>
          <p:cNvSpPr>
            <a:spLocks noChangeArrowheads="1"/>
          </p:cNvSpPr>
          <p:nvPr userDrawn="1"/>
        </p:nvSpPr>
        <p:spPr bwMode="auto">
          <a:xfrm>
            <a:off x="5181600" y="381000"/>
            <a:ext cx="3276600" cy="215444"/>
          </a:xfrm>
          <a:prstGeom prst="rect">
            <a:avLst/>
          </a:prstGeom>
          <a:noFill/>
          <a:ln w="9525">
            <a:noFill/>
            <a:miter lim="800000"/>
            <a:headEnd/>
            <a:tailEnd/>
          </a:ln>
          <a:effectLst/>
        </p:spPr>
        <p:txBody>
          <a:bodyPr lIns="0" tIns="0" rIns="0" bIns="0" anchor="b">
            <a:spAutoFit/>
          </a:bodyPr>
          <a:lstStyle/>
          <a:p>
            <a:pPr marL="468313" lvl="4" indent="3175">
              <a:tabLst>
                <a:tab pos="3417888" algn="r"/>
                <a:tab pos="7764463" algn="r"/>
              </a:tabLst>
            </a:pPr>
            <a:r>
              <a:rPr lang="en-US" sz="1400" b="1" dirty="0"/>
              <a:t>	doc.: IEEE 802. </a:t>
            </a:r>
            <a:r>
              <a:rPr lang="en-US" sz="1400" b="1" dirty="0" smtClean="0">
                <a:solidFill>
                  <a:srgbClr val="000000"/>
                </a:solidFill>
              </a:rPr>
              <a:t>15-09-448-01-004g</a:t>
            </a:r>
            <a:endParaRPr lang="en-US" sz="1400" b="1" dirty="0">
              <a:solidFill>
                <a:srgbClr val="000000"/>
              </a:solidFill>
            </a:endParaRPr>
          </a:p>
        </p:txBody>
      </p:sp>
      <p:sp>
        <p:nvSpPr>
          <p:cNvPr id="12"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Text Box 11"/>
          <p:cNvSpPr txBox="1">
            <a:spLocks noChangeArrowheads="1"/>
          </p:cNvSpPr>
          <p:nvPr userDrawn="1"/>
        </p:nvSpPr>
        <p:spPr bwMode="auto">
          <a:xfrm>
            <a:off x="604838" y="333375"/>
            <a:ext cx="2209800" cy="304800"/>
          </a:xfrm>
          <a:prstGeom prst="rect">
            <a:avLst/>
          </a:prstGeom>
          <a:noFill/>
          <a:ln w="12700">
            <a:noFill/>
            <a:miter lim="800000"/>
            <a:headEnd type="none" w="sm" len="sm"/>
            <a:tailEnd type="none" w="sm" len="sm"/>
          </a:ln>
          <a:effectLst/>
        </p:spPr>
        <p:txBody>
          <a:bodyPr>
            <a:spAutoFit/>
          </a:bodyPr>
          <a:lstStyle/>
          <a:p>
            <a:pPr>
              <a:spcBef>
                <a:spcPct val="50000"/>
              </a:spcBef>
            </a:pPr>
            <a:r>
              <a:rPr lang="en-US" sz="1400" b="1" dirty="0" smtClean="0"/>
              <a:t>July. </a:t>
            </a:r>
            <a:r>
              <a:rPr lang="en-US" sz="1400" b="1" dirty="0"/>
              <a:t>2009</a:t>
            </a: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708" r:id="rId12"/>
    <p:sldLayoutId id="2147483709" r:id="rId13"/>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Calibri" pitchFamily="34" charset="0"/>
        </a:defRPr>
      </a:lvl2pPr>
      <a:lvl3pPr algn="ctr" rtl="0" eaLnBrk="0" fontAlgn="base" hangingPunct="0">
        <a:spcBef>
          <a:spcPct val="0"/>
        </a:spcBef>
        <a:spcAft>
          <a:spcPct val="0"/>
        </a:spcAft>
        <a:defRPr sz="3600">
          <a:solidFill>
            <a:schemeClr val="tx2"/>
          </a:solidFill>
          <a:latin typeface="Calibri" pitchFamily="34" charset="0"/>
        </a:defRPr>
      </a:lvl3pPr>
      <a:lvl4pPr algn="ctr" rtl="0" eaLnBrk="0" fontAlgn="base" hangingPunct="0">
        <a:spcBef>
          <a:spcPct val="0"/>
        </a:spcBef>
        <a:spcAft>
          <a:spcPct val="0"/>
        </a:spcAft>
        <a:defRPr sz="3600">
          <a:solidFill>
            <a:schemeClr val="tx2"/>
          </a:solidFill>
          <a:latin typeface="Calibri" pitchFamily="34" charset="0"/>
        </a:defRPr>
      </a:lvl4pPr>
      <a:lvl5pPr algn="ctr" rtl="0" eaLnBrk="0" fontAlgn="base" hangingPunct="0">
        <a:spcBef>
          <a:spcPct val="0"/>
        </a:spcBef>
        <a:spcAft>
          <a:spcPct val="0"/>
        </a:spcAft>
        <a:defRPr sz="3600">
          <a:solidFill>
            <a:schemeClr val="tx2"/>
          </a:solidFill>
          <a:latin typeface="Calibri" pitchFamily="34"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cs typeface="Arial" charset="0"/>
              </a:defRPr>
            </a:lvl1pPr>
          </a:lstStyle>
          <a:p>
            <a:pPr>
              <a:defRPr/>
            </a:pPr>
            <a:r>
              <a:rPr lang="en-US" smtClean="0"/>
              <a:t>July 2009</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Arial" charset="0"/>
              </a:defRPr>
            </a:lvl1pPr>
          </a:lstStyle>
          <a:p>
            <a:pPr>
              <a:defRPr/>
            </a:pPr>
            <a:r>
              <a:rPr lang="en-US" smtClean="0"/>
              <a:t>Howard and Myers, On-Ramp Wireless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cs typeface="Arial" charset="0"/>
              </a:defRPr>
            </a:lvl1pPr>
          </a:lstStyle>
          <a:p>
            <a:pPr>
              <a:defRPr/>
            </a:pPr>
            <a:fld id="{A77913F2-79E2-4ADD-8B50-FF28E4B7174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66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66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cs typeface="Arial" charset="0"/>
              </a:defRPr>
            </a:lvl1pPr>
          </a:lstStyle>
          <a:p>
            <a:pPr>
              <a:defRPr/>
            </a:pPr>
            <a:r>
              <a:rPr lang="en-US" smtClean="0"/>
              <a:t>July 2009</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Arial" charset="0"/>
              </a:defRPr>
            </a:lvl1pPr>
          </a:lstStyle>
          <a:p>
            <a:pPr>
              <a:defRPr/>
            </a:pPr>
            <a:r>
              <a:rPr lang="en-US" smtClean="0"/>
              <a:t>Howard and Myers, On-Ramp Wireless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cs typeface="Arial" charset="0"/>
              </a:defRPr>
            </a:lvl1pPr>
          </a:lstStyle>
          <a:p>
            <a:pPr>
              <a:defRPr/>
            </a:pPr>
            <a:fld id="{AAF23DDB-90C9-48B3-88AD-51CD697FD96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vid.howard@onrampwireles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ted.myers@onrampwireless.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2"/>
          <p:cNvSpPr>
            <a:spLocks noGrp="1"/>
          </p:cNvSpPr>
          <p:nvPr>
            <p:ph type="ftr" sz="quarter" idx="11"/>
          </p:nvPr>
        </p:nvSpPr>
        <p:spPr/>
        <p:txBody>
          <a:bodyPr/>
          <a:lstStyle/>
          <a:p>
            <a:pPr>
              <a:defRPr/>
            </a:pPr>
            <a:r>
              <a:rPr lang="en-US" smtClean="0"/>
              <a:t>Howard and Myers, On-Ramp Wireless</a:t>
            </a:r>
            <a:endParaRPr lang="en-US" dirty="0"/>
          </a:p>
        </p:txBody>
      </p:sp>
      <p:sp>
        <p:nvSpPr>
          <p:cNvPr id="3076" name="Slide Number Placeholder 3"/>
          <p:cNvSpPr>
            <a:spLocks noGrp="1"/>
          </p:cNvSpPr>
          <p:nvPr>
            <p:ph type="sldNum" sz="quarter" idx="12"/>
          </p:nvPr>
        </p:nvSpPr>
        <p:spPr/>
        <p:txBody>
          <a:bodyPr/>
          <a:lstStyle/>
          <a:p>
            <a:pPr>
              <a:defRPr/>
            </a:pPr>
            <a:r>
              <a:rPr lang="en-US" smtClean="0"/>
              <a:t>Slide </a:t>
            </a:r>
            <a:fld id="{59CDA9DB-4663-45E5-A4A8-EE3163C035E0}" type="slidenum">
              <a:rPr lang="en-US" smtClean="0"/>
              <a:pPr>
                <a:defRPr/>
              </a:pPr>
              <a:t>1</a:t>
            </a:fld>
            <a:endParaRPr lang="en-US" smtClean="0"/>
          </a:p>
        </p:txBody>
      </p:sp>
      <p:sp>
        <p:nvSpPr>
          <p:cNvPr id="5" name="Rectangle 3"/>
          <p:cNvSpPr>
            <a:spLocks noChangeArrowheads="1"/>
          </p:cNvSpPr>
          <p:nvPr/>
        </p:nvSpPr>
        <p:spPr bwMode="auto">
          <a:xfrm>
            <a:off x="152400" y="620713"/>
            <a:ext cx="8991600" cy="5621337"/>
          </a:xfrm>
          <a:prstGeom prst="rect">
            <a:avLst/>
          </a:prstGeom>
          <a:noFill/>
          <a:ln w="12700">
            <a:noFill/>
            <a:miter lim="800000"/>
            <a:headEnd type="none" w="sm" len="sm"/>
            <a:tailEnd type="none" w="sm" len="sm"/>
          </a:ln>
          <a:effectLst/>
        </p:spPr>
        <p:txBody>
          <a:bodyPr>
            <a:spAutoFit/>
          </a:bodyPr>
          <a:lstStyle/>
          <a:p>
            <a:pPr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r>
              <a:rPr lang="en-US" sz="1600" b="1" dirty="0"/>
              <a:t>Submission Title:</a:t>
            </a:r>
            <a:r>
              <a:rPr lang="en-US" sz="1600" dirty="0"/>
              <a:t> Overview of Dynamic DSSS Proposal 802.15.4TG4g SUN</a:t>
            </a:r>
          </a:p>
          <a:p>
            <a:pPr eaLnBrk="0" hangingPunct="0"/>
            <a:r>
              <a:rPr lang="en-US" sz="1600" b="1" dirty="0"/>
              <a:t>Date Submitted: </a:t>
            </a:r>
            <a:r>
              <a:rPr lang="en-US" sz="1600" dirty="0" smtClean="0"/>
              <a:t>7 July, </a:t>
            </a:r>
            <a:r>
              <a:rPr lang="en-US" sz="1600" dirty="0"/>
              <a:t>2009	</a:t>
            </a:r>
          </a:p>
          <a:p>
            <a:pPr eaLnBrk="0" hangingPunct="0"/>
            <a:r>
              <a:rPr lang="en-US" sz="1600" b="1" dirty="0"/>
              <a:t>Source:</a:t>
            </a:r>
            <a:r>
              <a:rPr lang="en-US" sz="1600" dirty="0"/>
              <a:t> David Howard, Ted Myers, </a:t>
            </a:r>
            <a:r>
              <a:rPr lang="en-US" sz="1600" dirty="0" smtClean="0"/>
              <a:t>On-Ramp </a:t>
            </a:r>
            <a:r>
              <a:rPr lang="en-US" sz="1600" dirty="0"/>
              <a:t>Wireless, Inc</a:t>
            </a:r>
            <a:r>
              <a:rPr lang="en-US" sz="1600" dirty="0" smtClean="0"/>
              <a:t>., Roberto Aiello</a:t>
            </a:r>
            <a:endParaRPr lang="en-US" sz="1600" dirty="0"/>
          </a:p>
          <a:p>
            <a:pPr eaLnBrk="0" hangingPunct="0"/>
            <a:r>
              <a:rPr lang="en-US" sz="1600" b="1" dirty="0"/>
              <a:t>Address</a:t>
            </a:r>
            <a:r>
              <a:rPr lang="en-US" sz="1600" dirty="0"/>
              <a:t>: 16885 West Bernardo Drive, Suite 255, San Diego, CA 92127, USA</a:t>
            </a:r>
          </a:p>
          <a:p>
            <a:pPr eaLnBrk="0" hangingPunct="0"/>
            <a:r>
              <a:rPr lang="en-US" sz="1600" b="1" dirty="0"/>
              <a:t>Voice:</a:t>
            </a:r>
            <a:r>
              <a:rPr lang="en-US" sz="1600" dirty="0"/>
              <a:t> +1-858-592-6008, </a:t>
            </a:r>
            <a:r>
              <a:rPr lang="en-US" sz="1600" b="1" dirty="0"/>
              <a:t>FAX:</a:t>
            </a:r>
            <a:r>
              <a:rPr lang="en-US" sz="1600" dirty="0"/>
              <a:t> +1-858-592-6009, </a:t>
            </a:r>
          </a:p>
          <a:p>
            <a:pPr eaLnBrk="0" hangingPunct="0"/>
            <a:r>
              <a:rPr lang="en-US" sz="1600" b="1" dirty="0"/>
              <a:t>E-Mail:</a:t>
            </a:r>
            <a:r>
              <a:rPr lang="en-US" sz="1600" dirty="0"/>
              <a:t> </a:t>
            </a:r>
            <a:r>
              <a:rPr lang="en-US" sz="1600" dirty="0">
                <a:hlinkClick r:id="rId3"/>
              </a:rPr>
              <a:t>david.howard@onrampwireless.com</a:t>
            </a:r>
            <a:r>
              <a:rPr lang="en-US" sz="1600" dirty="0" smtClean="0"/>
              <a:t>, </a:t>
            </a:r>
            <a:r>
              <a:rPr lang="en-US" sz="1600" dirty="0" smtClean="0">
                <a:hlinkClick r:id="rId4"/>
              </a:rPr>
              <a:t>ted.myers@onrampwireless.com</a:t>
            </a:r>
            <a:r>
              <a:rPr lang="en-US" sz="1600" dirty="0" smtClean="0"/>
              <a:t>  </a:t>
            </a:r>
            <a:r>
              <a:rPr lang="en-US" sz="1600" dirty="0"/>
              <a:t>	</a:t>
            </a:r>
          </a:p>
          <a:p>
            <a:pPr eaLnBrk="0" hangingPunct="0">
              <a:spcBef>
                <a:spcPts val="600"/>
              </a:spcBef>
              <a:spcAft>
                <a:spcPts val="600"/>
              </a:spcAft>
            </a:pPr>
            <a:r>
              <a:rPr lang="en-US" sz="1600" b="1" dirty="0"/>
              <a:t>Re:</a:t>
            </a:r>
            <a:r>
              <a:rPr lang="en-US" sz="1600" dirty="0"/>
              <a:t> TG4g Call For Proposals, document number IEEE 15-09-356-004g 	</a:t>
            </a:r>
          </a:p>
          <a:p>
            <a:pPr eaLnBrk="0" hangingPunct="0">
              <a:spcBef>
                <a:spcPts val="600"/>
              </a:spcBef>
              <a:spcAft>
                <a:spcPts val="600"/>
              </a:spcAft>
            </a:pPr>
            <a:r>
              <a:rPr lang="en-US" sz="1600" b="1" dirty="0"/>
              <a:t>Abstract:</a:t>
            </a:r>
            <a:r>
              <a:rPr lang="en-US" sz="1600" dirty="0"/>
              <a:t>	Overview of the On Ramp Proposal (doc# 15-09-0307-00-004g), including a DSSS PHY where dynamic receive sensitivity, allowing up to 187dB of allowable path loss, and a multiple access option that reduces battery consumption. Testing in real world metropolitan and plant environments validate key performance parameters. </a:t>
            </a:r>
          </a:p>
          <a:p>
            <a:pPr eaLnBrk="0" hangingPunct="0">
              <a:spcBef>
                <a:spcPts val="600"/>
              </a:spcBef>
              <a:spcAft>
                <a:spcPts val="600"/>
              </a:spcAft>
            </a:pPr>
            <a:r>
              <a:rPr lang="en-US" sz="1600" b="1" dirty="0"/>
              <a:t>Purpose:</a:t>
            </a:r>
            <a:r>
              <a:rPr lang="en-US" sz="1600" dirty="0"/>
              <a:t>	This document is intended as an overview of the On Ramp Wireless’ proposal for addressing the requirements of the TG4g standard. </a:t>
            </a:r>
          </a:p>
          <a:p>
            <a:pPr eaLnBrk="0" hangingPunct="0">
              <a:spcBef>
                <a:spcPts val="600"/>
              </a:spcBef>
              <a:spcAft>
                <a:spcPts val="600"/>
              </a:spcAft>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PPDU format</a:t>
            </a:r>
            <a:endParaRPr lang="en-US" dirty="0"/>
          </a:p>
        </p:txBody>
      </p:sp>
      <p:sp>
        <p:nvSpPr>
          <p:cNvPr id="2" name="Footer Placeholder 1"/>
          <p:cNvSpPr>
            <a:spLocks noGrp="1"/>
          </p:cNvSpPr>
          <p:nvPr>
            <p:ph type="ftr" sz="quarter" idx="11"/>
          </p:nvPr>
        </p:nvSpPr>
        <p:spPr/>
        <p:txBody>
          <a:bodyPr/>
          <a:lstStyle/>
          <a:p>
            <a:pPr>
              <a:defRPr/>
            </a:pPr>
            <a:r>
              <a:rPr lang="en-US" smtClean="0"/>
              <a:t>Howard and Myers, On-Ramp Wireless</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83E4A17A-BBBD-4DCA-8A47-C14269D445EA}" type="slidenum">
              <a:rPr lang="en-US" smtClean="0"/>
              <a:pPr>
                <a:defRPr/>
              </a:pPr>
              <a:t>10</a:t>
            </a:fld>
            <a:endParaRPr lang="en-US"/>
          </a:p>
        </p:txBody>
      </p:sp>
      <p:graphicFrame>
        <p:nvGraphicFramePr>
          <p:cNvPr id="4" name="Table 3"/>
          <p:cNvGraphicFramePr>
            <a:graphicFrameLocks noGrp="1"/>
          </p:cNvGraphicFramePr>
          <p:nvPr/>
        </p:nvGraphicFramePr>
        <p:xfrm>
          <a:off x="382543" y="2370125"/>
          <a:ext cx="8286839" cy="1682968"/>
        </p:xfrm>
        <a:graphic>
          <a:graphicData uri="http://schemas.openxmlformats.org/drawingml/2006/table">
            <a:tbl>
              <a:tblPr/>
              <a:tblGrid>
                <a:gridCol w="1427177"/>
                <a:gridCol w="920760"/>
                <a:gridCol w="920760"/>
                <a:gridCol w="920760"/>
                <a:gridCol w="966798"/>
                <a:gridCol w="874722"/>
                <a:gridCol w="782646"/>
                <a:gridCol w="1473216"/>
              </a:tblGrid>
              <a:tr h="243512">
                <a:tc>
                  <a:txBody>
                    <a:bodyPr/>
                    <a:lstStyle/>
                    <a:p>
                      <a:pPr marL="0" marR="0">
                        <a:spcBef>
                          <a:spcPts val="0"/>
                        </a:spcBef>
                        <a:spcAft>
                          <a:spcPts val="0"/>
                        </a:spcAft>
                      </a:pPr>
                      <a:r>
                        <a:rPr lang="en-US" sz="1600" dirty="0">
                          <a:latin typeface="Times New Roman"/>
                          <a:ea typeface="Times New Roman"/>
                          <a:cs typeface="Times New Roman"/>
                        </a:rPr>
                        <a:t>Octets: variable</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gn="ctr">
                        <a:spcBef>
                          <a:spcPts val="0"/>
                        </a:spcBef>
                        <a:spcAft>
                          <a:spcPts val="0"/>
                        </a:spcAft>
                      </a:pPr>
                      <a:r>
                        <a:rPr lang="en-US" sz="1600">
                          <a:latin typeface="Times New Roman"/>
                          <a:ea typeface="Times New Roman"/>
                          <a:cs typeface="Times New Roman"/>
                        </a:rPr>
                        <a:t>2</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gridSpan="2">
                  <a:txBody>
                    <a:bodyPr/>
                    <a:lstStyle/>
                    <a:p>
                      <a:pPr marL="0" marR="0" algn="ctr">
                        <a:spcBef>
                          <a:spcPts val="0"/>
                        </a:spcBef>
                        <a:spcAft>
                          <a:spcPts val="0"/>
                        </a:spcAft>
                      </a:pPr>
                      <a:r>
                        <a:rPr lang="en-US" sz="1600">
                          <a:latin typeface="Times New Roman"/>
                          <a:ea typeface="Times New Roman"/>
                          <a:cs typeface="Times New Roman"/>
                        </a:rPr>
                        <a:t>1</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hMerge="1">
                  <a:txBody>
                    <a:bodyPr/>
                    <a:lstStyle/>
                    <a:p>
                      <a:endParaRPr lang="en-US"/>
                    </a:p>
                  </a:txBody>
                  <a:tcPr/>
                </a:tc>
                <a:tc gridSpan="3">
                  <a:txBody>
                    <a:bodyPr/>
                    <a:lstStyle/>
                    <a:p>
                      <a:pPr marL="0" marR="0" algn="ctr">
                        <a:spcBef>
                          <a:spcPts val="0"/>
                        </a:spcBef>
                        <a:spcAft>
                          <a:spcPts val="0"/>
                        </a:spcAft>
                      </a:pPr>
                      <a:r>
                        <a:rPr lang="en-US" sz="1600">
                          <a:latin typeface="Times New Roman"/>
                          <a:ea typeface="Times New Roman"/>
                          <a:cs typeface="Times New Roman"/>
                        </a:rPr>
                        <a:t>1</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600">
                          <a:latin typeface="Times New Roman"/>
                          <a:ea typeface="Times New Roman"/>
                          <a:cs typeface="Times New Roman"/>
                        </a:rPr>
                        <a:t>variable</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243512">
                <a:tc>
                  <a:txBody>
                    <a:bodyPr/>
                    <a:lstStyle/>
                    <a:p>
                      <a:pPr marL="0" marR="0">
                        <a:spcBef>
                          <a:spcPts val="0"/>
                        </a:spcBef>
                        <a:spcAft>
                          <a:spcPts val="0"/>
                        </a:spcAft>
                      </a:pPr>
                      <a:r>
                        <a:rPr lang="en-US" sz="1600">
                          <a:latin typeface="Times New Roman"/>
                          <a:ea typeface="Times New Roman"/>
                          <a:cs typeface="Times New Roman"/>
                        </a:rPr>
                        <a:t>Bits: variable</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cs typeface="Times New Roman"/>
                        </a:rPr>
                        <a:t>16</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cs typeface="Times New Roman"/>
                        </a:rPr>
                        <a:t>7</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cs typeface="Times New Roman"/>
                        </a:rPr>
                        <a:t>1</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cs typeface="Times New Roman"/>
                        </a:rPr>
                        <a:t>4</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cs typeface="Times New Roman"/>
                        </a:rPr>
                        <a:t>1</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cs typeface="Times New Roman"/>
                        </a:rPr>
                        <a:t>3</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a:latin typeface="Times New Roman"/>
                        <a:ea typeface="Times New Roman"/>
                        <a:cs typeface="Times New Roman"/>
                      </a:endParaRP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1448">
                <a:tc>
                  <a:txBody>
                    <a:bodyPr/>
                    <a:lstStyle/>
                    <a:p>
                      <a:pPr marL="0" marR="0" algn="ctr">
                        <a:spcBef>
                          <a:spcPts val="0"/>
                        </a:spcBef>
                        <a:spcAft>
                          <a:spcPts val="0"/>
                        </a:spcAft>
                      </a:pPr>
                      <a:endParaRPr lang="en-US" sz="1600" dirty="0">
                        <a:latin typeface="Times New Roman"/>
                        <a:ea typeface="Times New Roman"/>
                        <a:cs typeface="Times New Roman"/>
                      </a:endParaRP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a:ea typeface="Times New Roman"/>
                          <a:cs typeface="Times New Roman"/>
                        </a:rPr>
                        <a:t>Preamble</a:t>
                      </a:r>
                    </a:p>
                    <a:p>
                      <a:pPr marL="0" marR="0" algn="ctr">
                        <a:spcBef>
                          <a:spcPts val="0"/>
                        </a:spcBef>
                        <a:spcAft>
                          <a:spcPts val="0"/>
                        </a:spcAft>
                      </a:pPr>
                      <a:endParaRPr lang="en-US" sz="1600" dirty="0">
                        <a:latin typeface="Times New Roman"/>
                        <a:ea typeface="Times New Roman"/>
                        <a:cs typeface="Times New Roman"/>
                      </a:endParaRP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600" dirty="0">
                          <a:latin typeface="Times New Roman"/>
                          <a:ea typeface="Times New Roman"/>
                          <a:cs typeface="Times New Roman"/>
                        </a:rPr>
                        <a:t>Frame Length</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600">
                          <a:latin typeface="Times New Roman"/>
                          <a:ea typeface="Times New Roman"/>
                          <a:cs typeface="Times New Roman"/>
                        </a:rPr>
                        <a:t>Extended</a:t>
                      </a:r>
                    </a:p>
                    <a:p>
                      <a:pPr marL="0" marR="0" algn="ctr">
                        <a:spcBef>
                          <a:spcPts val="0"/>
                        </a:spcBef>
                        <a:spcAft>
                          <a:spcPts val="0"/>
                        </a:spcAft>
                      </a:pPr>
                      <a:r>
                        <a:rPr lang="en-US" sz="1600">
                          <a:latin typeface="Times New Roman"/>
                          <a:ea typeface="Times New Roman"/>
                          <a:cs typeface="Times New Roman"/>
                        </a:rPr>
                        <a:t>Length</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600">
                          <a:latin typeface="Times New Roman"/>
                          <a:ea typeface="Times New Roman"/>
                          <a:cs typeface="Times New Roman"/>
                        </a:rPr>
                        <a:t>Upper</a:t>
                      </a:r>
                    </a:p>
                    <a:p>
                      <a:pPr marL="0" marR="0" algn="ctr">
                        <a:spcBef>
                          <a:spcPts val="0"/>
                        </a:spcBef>
                        <a:spcAft>
                          <a:spcPts val="0"/>
                        </a:spcAft>
                      </a:pPr>
                      <a:r>
                        <a:rPr lang="en-US" sz="1600">
                          <a:latin typeface="Times New Roman"/>
                          <a:ea typeface="Times New Roman"/>
                          <a:cs typeface="Times New Roman"/>
                        </a:rPr>
                        <a:t>Extended Address</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600">
                          <a:latin typeface="Times New Roman"/>
                          <a:ea typeface="Times New Roman"/>
                          <a:cs typeface="Times New Roman"/>
                        </a:rPr>
                        <a:t>Parity</a:t>
                      </a:r>
                      <a:br>
                        <a:rPr lang="en-US" sz="1600">
                          <a:latin typeface="Times New Roman"/>
                          <a:ea typeface="Times New Roman"/>
                          <a:cs typeface="Times New Roman"/>
                        </a:rPr>
                      </a:br>
                      <a:r>
                        <a:rPr lang="en-US" sz="1600">
                          <a:latin typeface="Times New Roman"/>
                          <a:ea typeface="Times New Roman"/>
                          <a:cs typeface="Times New Roman"/>
                        </a:rPr>
                        <a:t>Check </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600" dirty="0">
                          <a:latin typeface="Times New Roman"/>
                          <a:ea typeface="Times New Roman"/>
                          <a:cs typeface="Times New Roman"/>
                        </a:rPr>
                        <a:t>Future </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0" marR="0" algn="ctr">
                        <a:spcBef>
                          <a:spcPts val="0"/>
                        </a:spcBef>
                        <a:spcAft>
                          <a:spcPts val="0"/>
                        </a:spcAft>
                      </a:pPr>
                      <a:r>
                        <a:rPr lang="en-US" sz="1600" dirty="0">
                          <a:latin typeface="Times New Roman"/>
                          <a:ea typeface="Times New Roman"/>
                          <a:cs typeface="Times New Roman"/>
                        </a:rPr>
                        <a:t>PSDU </a:t>
                      </a:r>
                    </a:p>
                    <a:p>
                      <a:pPr marL="0" marR="0" algn="ctr">
                        <a:spcBef>
                          <a:spcPts val="0"/>
                        </a:spcBef>
                        <a:spcAft>
                          <a:spcPts val="0"/>
                        </a:spcAft>
                      </a:pPr>
                      <a:r>
                        <a:rPr lang="en-US" sz="1600" dirty="0">
                          <a:latin typeface="Times New Roman"/>
                          <a:ea typeface="Times New Roman"/>
                          <a:cs typeface="Times New Roman"/>
                        </a:rPr>
                        <a:t>Includes </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243512">
                <a:tc gridSpan="2">
                  <a:txBody>
                    <a:bodyPr/>
                    <a:lstStyle/>
                    <a:p>
                      <a:pPr marL="0" marR="0" algn="ctr">
                        <a:spcBef>
                          <a:spcPts val="0"/>
                        </a:spcBef>
                        <a:spcAft>
                          <a:spcPts val="0"/>
                        </a:spcAft>
                      </a:pPr>
                      <a:endParaRPr lang="en-US" sz="1600">
                        <a:latin typeface="Times New Roman"/>
                        <a:ea typeface="Times New Roman"/>
                        <a:cs typeface="Times New Roman"/>
                      </a:endParaRP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5">
                  <a:txBody>
                    <a:bodyPr/>
                    <a:lstStyle/>
                    <a:p>
                      <a:pPr marL="0" marR="0" algn="ctr">
                        <a:spcBef>
                          <a:spcPts val="0"/>
                        </a:spcBef>
                        <a:spcAft>
                          <a:spcPts val="0"/>
                        </a:spcAft>
                      </a:pPr>
                      <a:r>
                        <a:rPr lang="en-US" sz="1600">
                          <a:latin typeface="Times New Roman"/>
                          <a:ea typeface="Times New Roman"/>
                          <a:cs typeface="Times New Roman"/>
                        </a:rPr>
                        <a:t>PHR</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600" dirty="0">
                          <a:latin typeface="Times New Roman"/>
                          <a:ea typeface="Times New Roman"/>
                          <a:cs typeface="Times New Roman"/>
                        </a:rPr>
                        <a:t>PHY Payload</a:t>
                      </a:r>
                    </a:p>
                  </a:txBody>
                  <a:tcPr marL="66989" marR="66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US" smtClean="0"/>
              <a:t>Link budget and receiver sensitivity</a:t>
            </a:r>
          </a:p>
        </p:txBody>
      </p:sp>
      <p:sp>
        <p:nvSpPr>
          <p:cNvPr id="6" name="Content Placeholder 5"/>
          <p:cNvSpPr>
            <a:spLocks noGrp="1"/>
          </p:cNvSpPr>
          <p:nvPr>
            <p:ph sz="half" idx="2"/>
          </p:nvPr>
        </p:nvSpPr>
        <p:spPr>
          <a:xfrm>
            <a:off x="612732" y="5546748"/>
            <a:ext cx="7845468" cy="966798"/>
          </a:xfrm>
        </p:spPr>
        <p:txBody>
          <a:bodyPr/>
          <a:lstStyle/>
          <a:p>
            <a:r>
              <a:rPr lang="en-US" sz="1800" dirty="0" smtClean="0"/>
              <a:t>Up to 0.8 miles at 2.4GHz and 1.25 miles at 900MHz in Okumura-</a:t>
            </a:r>
            <a:r>
              <a:rPr lang="en-US" sz="1800" dirty="0" err="1" smtClean="0"/>
              <a:t>Hata</a:t>
            </a:r>
            <a:r>
              <a:rPr lang="en-US" sz="1800" dirty="0" smtClean="0"/>
              <a:t> suburban model, 1.5m antenna height (NIST General Purpose Propagation Loss Calculator)</a:t>
            </a:r>
          </a:p>
        </p:txBody>
      </p:sp>
      <p:sp>
        <p:nvSpPr>
          <p:cNvPr id="5" name="Slide Number Placeholder 4"/>
          <p:cNvSpPr>
            <a:spLocks noGrp="1"/>
          </p:cNvSpPr>
          <p:nvPr>
            <p:ph type="sldNum" sz="quarter" idx="12"/>
          </p:nvPr>
        </p:nvSpPr>
        <p:spPr/>
        <p:txBody>
          <a:bodyPr/>
          <a:lstStyle/>
          <a:p>
            <a:pPr>
              <a:defRPr/>
            </a:pPr>
            <a:r>
              <a:rPr lang="en-US" smtClean="0"/>
              <a:t>Slide </a:t>
            </a:r>
            <a:fld id="{37AA6989-6061-4932-8042-2C97A22F0E53}" type="slidenum">
              <a:rPr lang="en-US" smtClean="0"/>
              <a:pPr>
                <a:defRPr/>
              </a:pPr>
              <a:t>11</a:t>
            </a:fld>
            <a:endParaRPr lang="en-US"/>
          </a:p>
        </p:txBody>
      </p:sp>
      <p:sp>
        <p:nvSpPr>
          <p:cNvPr id="7" name="Footer Placeholder 6"/>
          <p:cNvSpPr>
            <a:spLocks noGrp="1"/>
          </p:cNvSpPr>
          <p:nvPr>
            <p:ph type="ftr" sz="quarter" idx="11"/>
          </p:nvPr>
        </p:nvSpPr>
        <p:spPr/>
        <p:txBody>
          <a:bodyPr/>
          <a:lstStyle/>
          <a:p>
            <a:pPr>
              <a:defRPr/>
            </a:pPr>
            <a:r>
              <a:rPr lang="en-US" smtClean="0"/>
              <a:t>Howard and Myers, On-Ramp Wireless</a:t>
            </a:r>
            <a:endParaRPr lang="en-US"/>
          </a:p>
        </p:txBody>
      </p:sp>
      <p:pic>
        <p:nvPicPr>
          <p:cNvPr id="1027" name="Picture 3"/>
          <p:cNvPicPr>
            <a:picLocks noChangeAspect="1" noChangeArrowheads="1"/>
          </p:cNvPicPr>
          <p:nvPr/>
        </p:nvPicPr>
        <p:blipFill>
          <a:blip r:embed="rId3"/>
          <a:srcRect/>
          <a:stretch>
            <a:fillRect/>
          </a:stretch>
        </p:blipFill>
        <p:spPr bwMode="auto">
          <a:xfrm>
            <a:off x="1441416" y="1560251"/>
            <a:ext cx="6030978" cy="38858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Interference rejection measurement</a:t>
            </a:r>
            <a:endParaRPr lang="en-US" dirty="0"/>
          </a:p>
        </p:txBody>
      </p:sp>
      <p:sp>
        <p:nvSpPr>
          <p:cNvPr id="3" name="Text Placeholder 2"/>
          <p:cNvSpPr>
            <a:spLocks noGrp="1"/>
          </p:cNvSpPr>
          <p:nvPr>
            <p:ph type="body" sz="half" idx="1"/>
          </p:nvPr>
        </p:nvSpPr>
        <p:spPr>
          <a:xfrm>
            <a:off x="198390" y="2416164"/>
            <a:ext cx="2670204" cy="2644788"/>
          </a:xfrm>
        </p:spPr>
        <p:txBody>
          <a:bodyPr/>
          <a:lstStyle/>
          <a:p>
            <a:r>
              <a:rPr lang="en-US" sz="1800" dirty="0" smtClean="0"/>
              <a:t>Signal: -59.6 </a:t>
            </a:r>
            <a:r>
              <a:rPr lang="en-US" sz="1800" dirty="0" err="1" smtClean="0"/>
              <a:t>dBm</a:t>
            </a:r>
            <a:r>
              <a:rPr lang="en-US" sz="1800" dirty="0" smtClean="0"/>
              <a:t>.  </a:t>
            </a:r>
          </a:p>
          <a:p>
            <a:r>
              <a:rPr lang="en-US" sz="1800" dirty="0" smtClean="0"/>
              <a:t>Jammer: -48.0 </a:t>
            </a:r>
            <a:r>
              <a:rPr lang="en-US" sz="1800" dirty="0" err="1" smtClean="0"/>
              <a:t>dBm</a:t>
            </a:r>
            <a:r>
              <a:rPr lang="en-US" sz="1800" dirty="0" smtClean="0"/>
              <a:t>.  </a:t>
            </a:r>
          </a:p>
          <a:p>
            <a:r>
              <a:rPr lang="en-US" sz="1800" dirty="0" smtClean="0"/>
              <a:t>Spreading factor: 128</a:t>
            </a:r>
          </a:p>
          <a:p>
            <a:r>
              <a:rPr lang="en-US" sz="1800" dirty="0" smtClean="0"/>
              <a:t>Processing gain: 21 dB</a:t>
            </a:r>
          </a:p>
          <a:p>
            <a:r>
              <a:rPr lang="en-US" sz="1800" dirty="0" smtClean="0"/>
              <a:t>Co-channel rejection: 11.6 dB at an FER of about 2%</a:t>
            </a:r>
          </a:p>
          <a:p>
            <a:pPr>
              <a:buNone/>
            </a:pPr>
            <a:endParaRPr lang="en-US" sz="1800" dirty="0" smtClean="0"/>
          </a:p>
          <a:p>
            <a:endParaRPr lang="en-US" sz="1100" dirty="0"/>
          </a:p>
        </p:txBody>
      </p:sp>
      <p:pic>
        <p:nvPicPr>
          <p:cNvPr id="7" name="Content Placeholder 6" descr="COCHAN128C.JPG"/>
          <p:cNvPicPr>
            <a:picLocks noGrp="1" noChangeAspect="1"/>
          </p:cNvPicPr>
          <p:nvPr>
            <p:ph sz="half" idx="2"/>
          </p:nvPr>
        </p:nvPicPr>
        <p:blipFill>
          <a:blip r:embed="rId3"/>
          <a:stretch>
            <a:fillRect/>
          </a:stretch>
        </p:blipFill>
        <p:spPr>
          <a:xfrm>
            <a:off x="3006708" y="1725593"/>
            <a:ext cx="6016660" cy="4512495"/>
          </a:xfrm>
        </p:spPr>
      </p:pic>
      <p:sp>
        <p:nvSpPr>
          <p:cNvPr id="5" name="Footer Placeholder 4"/>
          <p:cNvSpPr>
            <a:spLocks noGrp="1"/>
          </p:cNvSpPr>
          <p:nvPr>
            <p:ph type="ftr" sz="quarter" idx="11"/>
          </p:nvPr>
        </p:nvSpPr>
        <p:spPr/>
        <p:txBody>
          <a:body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7AA6989-6061-4932-8042-2C97A22F0E53}"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dirty="0" smtClean="0"/>
              <a:t>Complexity </a:t>
            </a:r>
          </a:p>
        </p:txBody>
      </p:sp>
      <p:sp>
        <p:nvSpPr>
          <p:cNvPr id="188419" name="Rectangle 3"/>
          <p:cNvSpPr>
            <a:spLocks noGrp="1" noChangeArrowheads="1"/>
          </p:cNvSpPr>
          <p:nvPr>
            <p:ph type="body" idx="1"/>
          </p:nvPr>
        </p:nvSpPr>
        <p:spPr/>
        <p:txBody>
          <a:bodyPr/>
          <a:lstStyle/>
          <a:p>
            <a:pPr>
              <a:lnSpc>
                <a:spcPct val="90000"/>
              </a:lnSpc>
            </a:pPr>
            <a:r>
              <a:rPr lang="en-US" sz="2400" dirty="0" smtClean="0"/>
              <a:t>Similar to 802.15.4, sub-GHz mode</a:t>
            </a:r>
          </a:p>
          <a:p>
            <a:pPr>
              <a:lnSpc>
                <a:spcPct val="90000"/>
              </a:lnSpc>
            </a:pPr>
            <a:r>
              <a:rPr lang="en-US" sz="2400" dirty="0" smtClean="0"/>
              <a:t>Manufacturability:</a:t>
            </a:r>
          </a:p>
          <a:p>
            <a:pPr lvl="1">
              <a:lnSpc>
                <a:spcPct val="90000"/>
              </a:lnSpc>
            </a:pPr>
            <a:r>
              <a:rPr lang="en-US" sz="2000" dirty="0" smtClean="0"/>
              <a:t>Process: low-voltage, low-leakage CMOS 130nm technology node, available today</a:t>
            </a:r>
          </a:p>
          <a:p>
            <a:pPr lvl="1">
              <a:lnSpc>
                <a:spcPct val="90000"/>
              </a:lnSpc>
            </a:pPr>
            <a:r>
              <a:rPr lang="en-US" sz="2000" dirty="0" smtClean="0"/>
              <a:t>Solution can be built using a standard CMOS technology</a:t>
            </a:r>
          </a:p>
          <a:p>
            <a:pPr>
              <a:lnSpc>
                <a:spcPct val="90000"/>
              </a:lnSpc>
            </a:pPr>
            <a:r>
              <a:rPr lang="en-US" sz="2400" dirty="0" smtClean="0"/>
              <a:t>Time to market: solution would be ready when standard is available</a:t>
            </a:r>
          </a:p>
          <a:p>
            <a:pPr>
              <a:lnSpc>
                <a:spcPct val="90000"/>
              </a:lnSpc>
            </a:pPr>
            <a:r>
              <a:rPr lang="en-US" sz="2400" dirty="0" smtClean="0"/>
              <a:t>External components:</a:t>
            </a:r>
          </a:p>
          <a:p>
            <a:pPr lvl="1">
              <a:lnSpc>
                <a:spcPct val="90000"/>
              </a:lnSpc>
            </a:pPr>
            <a:r>
              <a:rPr lang="en-US" sz="2000" dirty="0" smtClean="0"/>
              <a:t>Battery, crystal (20 </a:t>
            </a:r>
            <a:r>
              <a:rPr lang="en-US" sz="2000" dirty="0" err="1" smtClean="0"/>
              <a:t>ppM</a:t>
            </a:r>
            <a:r>
              <a:rPr lang="en-US" sz="2000" dirty="0" smtClean="0"/>
              <a:t>), low-power timing crystal (</a:t>
            </a:r>
            <a:r>
              <a:rPr lang="en-US" sz="2000" dirty="0" err="1" smtClean="0"/>
              <a:t>eg</a:t>
            </a:r>
            <a:r>
              <a:rPr lang="en-US" sz="2000" dirty="0" smtClean="0"/>
              <a:t>. 32 kHz), standard passive components, pre-select filter, antenna</a:t>
            </a:r>
          </a:p>
        </p:txBody>
      </p:sp>
      <p:sp>
        <p:nvSpPr>
          <p:cNvPr id="4" name="Slide Number Placeholder 3"/>
          <p:cNvSpPr>
            <a:spLocks noGrp="1"/>
          </p:cNvSpPr>
          <p:nvPr>
            <p:ph type="sldNum" sz="quarter" idx="12"/>
          </p:nvPr>
        </p:nvSpPr>
        <p:spPr/>
        <p:txBody>
          <a:bodyPr/>
          <a:lstStyle/>
          <a:p>
            <a:pPr>
              <a:defRPr/>
            </a:pPr>
            <a:r>
              <a:rPr lang="en-US" smtClean="0"/>
              <a:t>Slide </a:t>
            </a:r>
            <a:fld id="{77324EE6-8AD8-4A17-BA8A-115FF1D68DBE}"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smtClean="0"/>
              <a:t>Howard and Myers, On-Ramp Wireless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DSSS </a:t>
            </a:r>
            <a:r>
              <a:rPr lang="en-US" dirty="0" err="1" smtClean="0"/>
              <a:t>vs</a:t>
            </a:r>
            <a:r>
              <a:rPr lang="en-US" dirty="0" smtClean="0"/>
              <a:t> NB comparison</a:t>
            </a:r>
            <a:endParaRPr lang="en-US" dirty="0"/>
          </a:p>
        </p:txBody>
      </p:sp>
      <p:graphicFrame>
        <p:nvGraphicFramePr>
          <p:cNvPr id="10" name="Content Placeholder 9"/>
          <p:cNvGraphicFramePr>
            <a:graphicFrameLocks noGrp="1"/>
          </p:cNvGraphicFramePr>
          <p:nvPr>
            <p:ph idx="1"/>
          </p:nvPr>
        </p:nvGraphicFramePr>
        <p:xfrm>
          <a:off x="842922" y="2093898"/>
          <a:ext cx="7135890" cy="2225040"/>
        </p:xfrm>
        <a:graphic>
          <a:graphicData uri="http://schemas.openxmlformats.org/drawingml/2006/table">
            <a:tbl>
              <a:tblPr firstRow="1" bandRow="1">
                <a:tableStyleId>{5C22544A-7EE6-4342-B048-85BDC9FD1C3A}</a:tableStyleId>
              </a:tblPr>
              <a:tblGrid>
                <a:gridCol w="2532090"/>
                <a:gridCol w="2225170"/>
                <a:gridCol w="2378630"/>
              </a:tblGrid>
              <a:tr h="370840">
                <a:tc>
                  <a:txBody>
                    <a:bodyPr/>
                    <a:lstStyle/>
                    <a:p>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DSSS</a:t>
                      </a:r>
                      <a:endParaRPr lang="en-US" sz="1400" dirty="0">
                        <a:latin typeface="Times New Roman" pitchFamily="18" charset="0"/>
                        <a:cs typeface="Times New Roman" pitchFamily="18" charset="0"/>
                      </a:endParaRPr>
                    </a:p>
                  </a:txBody>
                  <a:tcPr/>
                </a:tc>
                <a:tc>
                  <a:txBody>
                    <a:bodyPr/>
                    <a:lstStyle/>
                    <a:p>
                      <a:r>
                        <a:rPr lang="en-US" sz="1400" dirty="0" smtClean="0">
                          <a:latin typeface="Times New Roman" pitchFamily="18" charset="0"/>
                          <a:cs typeface="Times New Roman" pitchFamily="18" charset="0"/>
                        </a:rPr>
                        <a:t>NBFH</a:t>
                      </a:r>
                      <a:endParaRPr lang="en-US" sz="1400" dirty="0">
                        <a:latin typeface="Times New Roman" pitchFamily="18" charset="0"/>
                        <a:cs typeface="Times New Roman" pitchFamily="18" charset="0"/>
                      </a:endParaRPr>
                    </a:p>
                  </a:txBody>
                  <a:tcPr/>
                </a:tc>
              </a:tr>
              <a:tr h="370840">
                <a:tc>
                  <a:txBody>
                    <a:bodyPr/>
                    <a:lstStyle/>
                    <a:p>
                      <a:pPr algn="l" fontAlgn="b"/>
                      <a:r>
                        <a:rPr lang="en-US" sz="1400" b="0" i="0" u="none" strike="noStrike" dirty="0" smtClean="0">
                          <a:latin typeface="Times New Roman" pitchFamily="18" charset="0"/>
                          <a:cs typeface="Times New Roman" pitchFamily="18" charset="0"/>
                        </a:rPr>
                        <a:t>Max bandwidth (MHz)</a:t>
                      </a:r>
                      <a:endParaRPr lang="en-US" sz="1400" b="0" i="0" u="none" strike="noStrike" dirty="0">
                        <a:latin typeface="Times New Roman" pitchFamily="18" charset="0"/>
                        <a:cs typeface="Times New Roman" pitchFamily="18" charset="0"/>
                      </a:endParaRPr>
                    </a:p>
                  </a:txBody>
                  <a:tcPr marL="9525" marR="9525" marT="9525" marB="0" anchor="ctr"/>
                </a:tc>
                <a:tc>
                  <a:txBody>
                    <a:bodyPr/>
                    <a:lstStyle/>
                    <a:p>
                      <a:r>
                        <a:rPr lang="en-US" sz="1400" dirty="0" smtClean="0">
                          <a:latin typeface="Times New Roman" pitchFamily="18" charset="0"/>
                          <a:cs typeface="Times New Roman" pitchFamily="18" charset="0"/>
                        </a:rPr>
                        <a:t>1,000</a:t>
                      </a:r>
                      <a:endParaRPr lang="en-US" sz="1400" dirty="0">
                        <a:latin typeface="Times New Roman" pitchFamily="18" charset="0"/>
                        <a:cs typeface="Times New Roman" pitchFamily="18" charset="0"/>
                      </a:endParaRPr>
                    </a:p>
                  </a:txBody>
                  <a:tcPr anchor="ctr"/>
                </a:tc>
                <a:tc>
                  <a:txBody>
                    <a:bodyPr/>
                    <a:lstStyle/>
                    <a:p>
                      <a:r>
                        <a:rPr lang="en-US" sz="1400" dirty="0" smtClean="0">
                          <a:latin typeface="Times New Roman" pitchFamily="18" charset="0"/>
                          <a:cs typeface="Times New Roman" pitchFamily="18" charset="0"/>
                        </a:rPr>
                        <a:t>500</a:t>
                      </a:r>
                      <a:endParaRPr lang="en-US" sz="1400" dirty="0">
                        <a:latin typeface="Times New Roman" pitchFamily="18" charset="0"/>
                        <a:cs typeface="Times New Roman" pitchFamily="18" charset="0"/>
                      </a:endParaRPr>
                    </a:p>
                  </a:txBody>
                  <a:tcPr anchor="ctr"/>
                </a:tc>
              </a:tr>
              <a:tr h="370840">
                <a:tc>
                  <a:txBody>
                    <a:bodyPr/>
                    <a:lstStyle/>
                    <a:p>
                      <a:pPr algn="l" fontAlgn="b"/>
                      <a:r>
                        <a:rPr lang="en-US" sz="1400" b="0" i="0" u="none" strike="noStrike" dirty="0" smtClean="0">
                          <a:latin typeface="Times New Roman" pitchFamily="18" charset="0"/>
                          <a:cs typeface="Times New Roman" pitchFamily="18" charset="0"/>
                        </a:rPr>
                        <a:t>Max data rate (kbps)</a:t>
                      </a:r>
                      <a:endParaRPr lang="en-US" sz="1400" b="0" i="0" u="none" strike="noStrike" dirty="0">
                        <a:latin typeface="Times New Roman" pitchFamily="18" charset="0"/>
                        <a:cs typeface="Times New Roman" pitchFamily="18" charset="0"/>
                      </a:endParaRPr>
                    </a:p>
                  </a:txBody>
                  <a:tcPr marL="9525" marR="9525" marT="9525" marB="0" anchor="ctr"/>
                </a:tc>
                <a:tc>
                  <a:txBody>
                    <a:bodyPr/>
                    <a:lstStyle/>
                    <a:p>
                      <a:r>
                        <a:rPr lang="en-US" sz="1400" dirty="0" smtClean="0">
                          <a:latin typeface="Times New Roman" pitchFamily="18" charset="0"/>
                          <a:cs typeface="Times New Roman" pitchFamily="18" charset="0"/>
                        </a:rPr>
                        <a:t>62.5</a:t>
                      </a:r>
                      <a:endParaRPr lang="en-US" sz="1400" dirty="0">
                        <a:latin typeface="Times New Roman" pitchFamily="18" charset="0"/>
                        <a:cs typeface="Times New Roman" pitchFamily="18" charset="0"/>
                      </a:endParaRPr>
                    </a:p>
                  </a:txBody>
                  <a:tcPr anchor="ctr"/>
                </a:tc>
                <a:tc>
                  <a:txBody>
                    <a:bodyPr/>
                    <a:lstStyle/>
                    <a:p>
                      <a:r>
                        <a:rPr lang="en-US" sz="1400" dirty="0" smtClean="0">
                          <a:latin typeface="Times New Roman" pitchFamily="18" charset="0"/>
                          <a:cs typeface="Times New Roman" pitchFamily="18" charset="0"/>
                        </a:rPr>
                        <a:t>100</a:t>
                      </a:r>
                      <a:endParaRPr lang="en-US" sz="1400" dirty="0">
                        <a:latin typeface="Times New Roman" pitchFamily="18" charset="0"/>
                        <a:cs typeface="Times New Roman" pitchFamily="18" charset="0"/>
                      </a:endParaRPr>
                    </a:p>
                  </a:txBody>
                  <a:tcPr anchor="ctr"/>
                </a:tc>
              </a:tr>
              <a:tr h="370840">
                <a:tc>
                  <a:txBody>
                    <a:bodyPr/>
                    <a:lstStyle/>
                    <a:p>
                      <a:pPr algn="l" fontAlgn="b"/>
                      <a:r>
                        <a:rPr lang="en-US" sz="1400" b="0" i="0" u="none" strike="noStrike" dirty="0" smtClean="0">
                          <a:latin typeface="Times New Roman" pitchFamily="18" charset="0"/>
                          <a:cs typeface="Times New Roman" pitchFamily="18" charset="0"/>
                        </a:rPr>
                        <a:t>Max processing gain (dB)</a:t>
                      </a:r>
                      <a:endParaRPr lang="en-US" sz="1400" b="0" i="0" u="none" strike="noStrike" dirty="0">
                        <a:latin typeface="Times New Roman" pitchFamily="18" charset="0"/>
                        <a:cs typeface="Times New Roman" pitchFamily="18" charset="0"/>
                      </a:endParaRPr>
                    </a:p>
                  </a:txBody>
                  <a:tcPr marL="9525" marR="9525" marT="9525" marB="0" anchor="ctr"/>
                </a:tc>
                <a:tc>
                  <a:txBody>
                    <a:bodyPr/>
                    <a:lstStyle/>
                    <a:p>
                      <a:r>
                        <a:rPr lang="en-US" sz="1400" dirty="0" smtClean="0">
                          <a:latin typeface="Times New Roman" pitchFamily="18" charset="0"/>
                          <a:cs typeface="Times New Roman" pitchFamily="18" charset="0"/>
                        </a:rPr>
                        <a:t>21</a:t>
                      </a:r>
                      <a:endParaRPr lang="en-US" sz="1400" dirty="0">
                        <a:latin typeface="Times New Roman" pitchFamily="18" charset="0"/>
                        <a:cs typeface="Times New Roman" pitchFamily="18" charset="0"/>
                      </a:endParaRPr>
                    </a:p>
                  </a:txBody>
                  <a:tcPr anchor="ctr"/>
                </a:tc>
                <a:tc>
                  <a:txBody>
                    <a:bodyPr/>
                    <a:lstStyle/>
                    <a:p>
                      <a:r>
                        <a:rPr lang="en-US" sz="1400" dirty="0" smtClean="0">
                          <a:latin typeface="Times New Roman" pitchFamily="18" charset="0"/>
                          <a:cs typeface="Times New Roman" pitchFamily="18" charset="0"/>
                        </a:rPr>
                        <a:t>0</a:t>
                      </a:r>
                      <a:endParaRPr lang="en-US" sz="1400" dirty="0">
                        <a:latin typeface="Times New Roman" pitchFamily="18" charset="0"/>
                        <a:cs typeface="Times New Roman" pitchFamily="18" charset="0"/>
                      </a:endParaRPr>
                    </a:p>
                  </a:txBody>
                  <a:tcPr anchor="ctr"/>
                </a:tc>
              </a:tr>
              <a:tr h="370840">
                <a:tc>
                  <a:txBody>
                    <a:bodyPr/>
                    <a:lstStyle/>
                    <a:p>
                      <a:pPr algn="l" fontAlgn="b"/>
                      <a:r>
                        <a:rPr lang="en-US" sz="1400" b="0" i="0" u="none" strike="noStrike" dirty="0" smtClean="0">
                          <a:latin typeface="Times New Roman" pitchFamily="18" charset="0"/>
                          <a:cs typeface="Times New Roman" pitchFamily="18" charset="0"/>
                        </a:rPr>
                        <a:t>Max link margin (dB)</a:t>
                      </a:r>
                      <a:endParaRPr lang="en-US" sz="1400" b="0" i="0" u="none" strike="noStrike" dirty="0">
                        <a:latin typeface="Times New Roman" pitchFamily="18" charset="0"/>
                        <a:cs typeface="Times New Roman" pitchFamily="18" charset="0"/>
                      </a:endParaRPr>
                    </a:p>
                  </a:txBody>
                  <a:tcPr marL="9525" marR="9525" marT="9525" marB="0" anchor="ctr"/>
                </a:tc>
                <a:tc>
                  <a:txBody>
                    <a:bodyPr/>
                    <a:lstStyle/>
                    <a:p>
                      <a:r>
                        <a:rPr lang="en-US" sz="1400" dirty="0" smtClean="0">
                          <a:latin typeface="Times New Roman" pitchFamily="18" charset="0"/>
                          <a:cs typeface="Times New Roman" pitchFamily="18" charset="0"/>
                        </a:rPr>
                        <a:t>155</a:t>
                      </a:r>
                      <a:endParaRPr lang="en-US" sz="1400" dirty="0">
                        <a:latin typeface="Times New Roman" pitchFamily="18" charset="0"/>
                        <a:cs typeface="Times New Roman" pitchFamily="18" charset="0"/>
                      </a:endParaRPr>
                    </a:p>
                  </a:txBody>
                  <a:tcPr anchor="ctr"/>
                </a:tc>
                <a:tc>
                  <a:txBody>
                    <a:bodyPr/>
                    <a:lstStyle/>
                    <a:p>
                      <a:r>
                        <a:rPr lang="en-US" sz="1400" dirty="0" smtClean="0">
                          <a:latin typeface="Times New Roman" pitchFamily="18" charset="0"/>
                          <a:cs typeface="Times New Roman" pitchFamily="18" charset="0"/>
                        </a:rPr>
                        <a:t>143</a:t>
                      </a:r>
                      <a:endParaRPr lang="en-US" sz="1400" dirty="0">
                        <a:latin typeface="Times New Roman" pitchFamily="18" charset="0"/>
                        <a:cs typeface="Times New Roman" pitchFamily="18" charset="0"/>
                      </a:endParaRPr>
                    </a:p>
                  </a:txBody>
                  <a:tcPr anchor="ctr"/>
                </a:tc>
              </a:tr>
              <a:tr h="370840">
                <a:tc>
                  <a:txBody>
                    <a:bodyPr/>
                    <a:lstStyle/>
                    <a:p>
                      <a:pPr algn="l" fontAlgn="b"/>
                      <a:r>
                        <a:rPr lang="en-US" sz="1400" b="0" i="0" u="none" strike="noStrike" dirty="0">
                          <a:latin typeface="Times New Roman" pitchFamily="18" charset="0"/>
                          <a:cs typeface="Times New Roman" pitchFamily="18" charset="0"/>
                        </a:rPr>
                        <a:t>Minimum RX </a:t>
                      </a:r>
                      <a:r>
                        <a:rPr lang="en-US" sz="1400" b="0" i="0" u="none" strike="noStrike" dirty="0" smtClean="0">
                          <a:latin typeface="Times New Roman" pitchFamily="18" charset="0"/>
                          <a:cs typeface="Times New Roman" pitchFamily="18" charset="0"/>
                        </a:rPr>
                        <a:t>sensitivity (</a:t>
                      </a:r>
                      <a:r>
                        <a:rPr lang="en-US" sz="1400" b="0" i="0" u="none" strike="noStrike" dirty="0" err="1" smtClean="0">
                          <a:latin typeface="Times New Roman" pitchFamily="18" charset="0"/>
                          <a:cs typeface="Times New Roman" pitchFamily="18" charset="0"/>
                        </a:rPr>
                        <a:t>dBm</a:t>
                      </a:r>
                      <a:r>
                        <a:rPr lang="en-US" sz="1400" b="0" i="0" u="none" strike="noStrike" dirty="0" smtClean="0">
                          <a:latin typeface="Times New Roman" pitchFamily="18" charset="0"/>
                          <a:cs typeface="Times New Roman" pitchFamily="18" charset="0"/>
                        </a:rPr>
                        <a:t>)</a:t>
                      </a:r>
                      <a:endParaRPr lang="en-US" sz="1400" b="0" i="0" u="none" strike="noStrike" dirty="0">
                        <a:latin typeface="Times New Roman" pitchFamily="18" charset="0"/>
                        <a:cs typeface="Times New Roman" pitchFamily="18" charset="0"/>
                      </a:endParaRPr>
                    </a:p>
                  </a:txBody>
                  <a:tcPr marL="9525" marR="9525" marT="9525" marB="0" anchor="ctr"/>
                </a:tc>
                <a:tc>
                  <a:txBody>
                    <a:bodyPr/>
                    <a:lstStyle/>
                    <a:p>
                      <a:r>
                        <a:rPr lang="en-US" sz="1400" dirty="0" smtClean="0">
                          <a:latin typeface="Times New Roman" pitchFamily="18" charset="0"/>
                          <a:cs typeface="Times New Roman" pitchFamily="18" charset="0"/>
                        </a:rPr>
                        <a:t>-123</a:t>
                      </a:r>
                      <a:endParaRPr lang="en-US" sz="1400" dirty="0">
                        <a:latin typeface="Times New Roman" pitchFamily="18" charset="0"/>
                        <a:cs typeface="Times New Roman" pitchFamily="18" charset="0"/>
                      </a:endParaRPr>
                    </a:p>
                  </a:txBody>
                  <a:tcPr anchor="ctr"/>
                </a:tc>
                <a:tc>
                  <a:txBody>
                    <a:bodyPr/>
                    <a:lstStyle/>
                    <a:p>
                      <a:r>
                        <a:rPr lang="en-US" sz="1400" dirty="0" smtClean="0">
                          <a:latin typeface="Times New Roman" pitchFamily="18" charset="0"/>
                          <a:cs typeface="Times New Roman" pitchFamily="18" charset="0"/>
                        </a:rPr>
                        <a:t>-113</a:t>
                      </a:r>
                      <a:endParaRPr lang="en-US" sz="1400" dirty="0">
                        <a:latin typeface="Times New Roman" pitchFamily="18" charset="0"/>
                        <a:cs typeface="Times New Roman" pitchFamily="18" charset="0"/>
                      </a:endParaRPr>
                    </a:p>
                  </a:txBody>
                  <a:tcPr anchor="ctr"/>
                </a:tc>
              </a:tr>
            </a:tbl>
          </a:graphicData>
        </a:graphic>
      </p:graphicFrame>
      <p:sp>
        <p:nvSpPr>
          <p:cNvPr id="5" name="Footer Placeholder 4"/>
          <p:cNvSpPr>
            <a:spLocks noGrp="1"/>
          </p:cNvSpPr>
          <p:nvPr>
            <p:ph type="ftr" sz="quarter" idx="11"/>
          </p:nvPr>
        </p:nvSpPr>
        <p:spPr/>
        <p:txBody>
          <a:bodyPr/>
          <a:lstStyle/>
          <a:p>
            <a:pPr>
              <a:defRPr/>
            </a:pPr>
            <a:r>
              <a:rPr lang="en-US" smtClean="0"/>
              <a:t>Howard and Myers, On-Ramp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7324EE6-8AD8-4A17-BA8A-115FF1D68DBE}"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Ramp system measurement results</a:t>
            </a:r>
            <a:endParaRPr lang="en-US" dirty="0"/>
          </a:p>
        </p:txBody>
      </p:sp>
      <p:sp>
        <p:nvSpPr>
          <p:cNvPr id="3" name="Content Placeholder 2"/>
          <p:cNvSpPr>
            <a:spLocks noGrp="1"/>
          </p:cNvSpPr>
          <p:nvPr>
            <p:ph sz="half" idx="1"/>
          </p:nvPr>
        </p:nvSpPr>
        <p:spPr/>
        <p:txBody>
          <a:bodyPr/>
          <a:lstStyle/>
          <a:p>
            <a:r>
              <a:rPr lang="en-US" sz="1800" dirty="0" smtClean="0"/>
              <a:t>System based on current On Ramp product, not on current proposal</a:t>
            </a:r>
          </a:p>
          <a:p>
            <a:pPr lvl="1"/>
            <a:r>
              <a:rPr lang="en-US" sz="1400" dirty="0" smtClean="0"/>
              <a:t>Star topology, uplink capacity: 60kbps</a:t>
            </a:r>
          </a:p>
          <a:p>
            <a:pPr lvl="1"/>
            <a:r>
              <a:rPr lang="en-US" sz="1400" dirty="0" smtClean="0"/>
              <a:t>Not reliant on external infrastructure</a:t>
            </a:r>
          </a:p>
          <a:p>
            <a:r>
              <a:rPr lang="en-US" sz="1800" dirty="0" smtClean="0"/>
              <a:t>Used to show advantage of high processing gain</a:t>
            </a:r>
          </a:p>
          <a:p>
            <a:r>
              <a:rPr lang="en-US" sz="1800" dirty="0" smtClean="0"/>
              <a:t>Access Point location: 29</a:t>
            </a:r>
            <a:r>
              <a:rPr lang="en-US" sz="1800" baseline="30000" dirty="0" smtClean="0"/>
              <a:t>th</a:t>
            </a:r>
            <a:r>
              <a:rPr lang="en-US" sz="1800" dirty="0" smtClean="0"/>
              <a:t> Floor of 2 Embarcadero Center</a:t>
            </a:r>
          </a:p>
          <a:p>
            <a:pPr lvl="1"/>
            <a:r>
              <a:rPr lang="en-US" sz="1600" dirty="0" smtClean="0"/>
              <a:t>favorable propagation distance due to its relative height</a:t>
            </a:r>
          </a:p>
          <a:p>
            <a:pPr lvl="1"/>
            <a:r>
              <a:rPr lang="en-US" sz="1600" dirty="0" smtClean="0"/>
              <a:t>extremely high amount of ISM band interference</a:t>
            </a:r>
          </a:p>
          <a:p>
            <a:r>
              <a:rPr lang="en-US" sz="1800" dirty="0" smtClean="0"/>
              <a:t>Node functionality: transmitting GPS coordinates</a:t>
            </a:r>
          </a:p>
          <a:p>
            <a:endParaRPr lang="en-US" sz="1800" dirty="0" smtClean="0"/>
          </a:p>
          <a:p>
            <a:pPr lvl="1"/>
            <a:endParaRPr lang="en-US" sz="1400" dirty="0" smtClean="0"/>
          </a:p>
        </p:txBody>
      </p:sp>
      <p:sp>
        <p:nvSpPr>
          <p:cNvPr id="6" name="Content Placeholder 5"/>
          <p:cNvSpPr>
            <a:spLocks noGrp="1"/>
          </p:cNvSpPr>
          <p:nvPr>
            <p:ph sz="half" idx="2"/>
          </p:nvPr>
        </p:nvSpPr>
        <p:spPr/>
        <p:txBody>
          <a:bodyPr/>
          <a:lstStyle/>
          <a:p>
            <a:r>
              <a:rPr lang="en-US" sz="1800" dirty="0" smtClean="0"/>
              <a:t>Operating frequency: 2.4 GHz</a:t>
            </a:r>
          </a:p>
          <a:p>
            <a:r>
              <a:rPr lang="en-US" sz="1800" dirty="0" smtClean="0"/>
              <a:t>Antenna gain at access point: 5 </a:t>
            </a:r>
            <a:r>
              <a:rPr lang="en-US" sz="1800" dirty="0" err="1" smtClean="0"/>
              <a:t>dBi</a:t>
            </a:r>
            <a:r>
              <a:rPr lang="en-US" sz="1800" dirty="0" smtClean="0"/>
              <a:t> </a:t>
            </a:r>
          </a:p>
          <a:p>
            <a:r>
              <a:rPr lang="en-US" sz="1800" dirty="0" smtClean="0"/>
              <a:t>Antenna gain at node: 2 </a:t>
            </a:r>
            <a:r>
              <a:rPr lang="en-US" sz="1800" dirty="0" err="1" smtClean="0"/>
              <a:t>dBi</a:t>
            </a:r>
            <a:endParaRPr lang="en-US" sz="1800" dirty="0" smtClean="0"/>
          </a:p>
          <a:p>
            <a:r>
              <a:rPr lang="en-US" sz="1800" dirty="0" smtClean="0"/>
              <a:t>Transmit power: 100 </a:t>
            </a:r>
            <a:r>
              <a:rPr lang="en-US" sz="1800" dirty="0" err="1" smtClean="0"/>
              <a:t>mW</a:t>
            </a:r>
            <a:r>
              <a:rPr lang="en-US" sz="1800" dirty="0" smtClean="0"/>
              <a:t> </a:t>
            </a:r>
          </a:p>
          <a:p>
            <a:r>
              <a:rPr lang="en-US" sz="1800" dirty="0" smtClean="0"/>
              <a:t>Spreading factor: 128 (equivalent to D-DSSS proposal)</a:t>
            </a:r>
          </a:p>
          <a:p>
            <a:pPr lvl="1"/>
            <a:r>
              <a:rPr lang="en-US" sz="1400" dirty="0" smtClean="0"/>
              <a:t>Sensitivity: -123dBm</a:t>
            </a:r>
          </a:p>
          <a:p>
            <a:pPr lvl="1"/>
            <a:r>
              <a:rPr lang="en-US" sz="1400" dirty="0" smtClean="0"/>
              <a:t>Measured range: 2miles</a:t>
            </a:r>
          </a:p>
          <a:p>
            <a:r>
              <a:rPr lang="en-US" sz="1800" dirty="0" smtClean="0"/>
              <a:t>Spreading factor: 8192 (not in D-DSSS proposal)</a:t>
            </a:r>
          </a:p>
          <a:p>
            <a:pPr lvl="1"/>
            <a:r>
              <a:rPr lang="en-US" sz="1400" dirty="0" smtClean="0"/>
              <a:t>Sensitivity: -142dBm</a:t>
            </a:r>
          </a:p>
          <a:p>
            <a:pPr lvl="1"/>
            <a:r>
              <a:rPr lang="en-US" sz="1400" dirty="0" smtClean="0"/>
              <a:t>Measured range: 22miles</a:t>
            </a:r>
          </a:p>
          <a:p>
            <a:endParaRPr lang="en-US" dirty="0"/>
          </a:p>
        </p:txBody>
      </p:sp>
      <p:sp>
        <p:nvSpPr>
          <p:cNvPr id="4" name="Footer Placeholder 3"/>
          <p:cNvSpPr>
            <a:spLocks noGrp="1"/>
          </p:cNvSpPr>
          <p:nvPr>
            <p:ph type="ftr" sz="quarter" idx="11"/>
          </p:nvPr>
        </p:nvSpPr>
        <p:spPr/>
        <p:txBody>
          <a:bodyPr/>
          <a:lstStyle/>
          <a:p>
            <a:pPr>
              <a:defRPr/>
            </a:pPr>
            <a:r>
              <a:rPr lang="en-US" smtClean="0"/>
              <a:t>Howard and Myers, On-Ramp Wireless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77324EE6-8AD8-4A17-BA8A-115FF1D68DBE}"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846" y="850872"/>
            <a:ext cx="7772400" cy="322266"/>
          </a:xfrm>
        </p:spPr>
        <p:txBody>
          <a:bodyPr>
            <a:noAutofit/>
          </a:bodyPr>
          <a:lstStyle/>
          <a:p>
            <a:r>
              <a:rPr lang="en-US" sz="2400" dirty="0" smtClean="0"/>
              <a:t>D-DSSS equivalent coverage measurement: 2 miles</a:t>
            </a:r>
            <a:endParaRPr lang="en-US" sz="2400" dirty="0"/>
          </a:p>
        </p:txBody>
      </p:sp>
      <p:sp>
        <p:nvSpPr>
          <p:cNvPr id="10" name="Slide Number Placeholder 4"/>
          <p:cNvSpPr txBox="1">
            <a:spLocks/>
          </p:cNvSpPr>
          <p:nvPr/>
        </p:nvSpPr>
        <p:spPr bwMode="auto">
          <a:xfrm>
            <a:off x="6553200" y="6553200"/>
            <a:ext cx="2133600" cy="168275"/>
          </a:xfrm>
          <a:prstGeom prst="rect">
            <a:avLst/>
          </a:prstGeom>
          <a:noFill/>
          <a:ln w="9525">
            <a:noFill/>
            <a:miter lim="800000"/>
            <a:headEnd/>
            <a:tailEnd/>
          </a:ln>
        </p:spPr>
        <p:txBody>
          <a:bodyPr/>
          <a:lstStyle/>
          <a:p>
            <a:pPr algn="r"/>
            <a:fld id="{1C02B447-57B1-456F-AB79-6D6C9A0B6D62}" type="slidenum">
              <a:rPr lang="en-US" sz="1200">
                <a:latin typeface="Calibri" pitchFamily="34" charset="0"/>
              </a:rPr>
              <a:pPr algn="r"/>
              <a:t>16</a:t>
            </a:fld>
            <a:endParaRPr lang="en-US" sz="1200">
              <a:latin typeface="Calibri" pitchFamily="34" charset="0"/>
            </a:endParaRPr>
          </a:p>
        </p:txBody>
      </p:sp>
      <p:sp>
        <p:nvSpPr>
          <p:cNvPr id="22" name="Slide Number Placeholder 21"/>
          <p:cNvSpPr>
            <a:spLocks noGrp="1"/>
          </p:cNvSpPr>
          <p:nvPr>
            <p:ph type="sldNum" sz="quarter" idx="12"/>
          </p:nvPr>
        </p:nvSpPr>
        <p:spPr/>
        <p:txBody>
          <a:bodyPr/>
          <a:lstStyle/>
          <a:p>
            <a:pPr>
              <a:defRPr/>
            </a:pPr>
            <a:r>
              <a:rPr lang="en-US" smtClean="0"/>
              <a:t>Slide </a:t>
            </a:r>
            <a:fld id="{C2FE916C-5A64-48C3-986F-468C3E1548B3}" type="slidenum">
              <a:rPr lang="en-US" smtClean="0"/>
              <a:pPr>
                <a:defRPr/>
              </a:pPr>
              <a:t>16</a:t>
            </a:fld>
            <a:endParaRPr lang="en-US"/>
          </a:p>
        </p:txBody>
      </p:sp>
      <p:sp>
        <p:nvSpPr>
          <p:cNvPr id="24" name="Footer Placeholder 23"/>
          <p:cNvSpPr>
            <a:spLocks noGrp="1"/>
          </p:cNvSpPr>
          <p:nvPr>
            <p:ph type="ftr" sz="quarter" idx="11"/>
          </p:nvPr>
        </p:nvSpPr>
        <p:spPr/>
        <p:txBody>
          <a:bodyPr/>
          <a:lstStyle/>
          <a:p>
            <a:pPr>
              <a:defRPr/>
            </a:pPr>
            <a:r>
              <a:rPr lang="en-US" smtClean="0"/>
              <a:t>Howard and Myers, On-Ramp Wireless</a:t>
            </a:r>
            <a:endParaRPr lang="en-US"/>
          </a:p>
        </p:txBody>
      </p:sp>
      <p:sp>
        <p:nvSpPr>
          <p:cNvPr id="20" name="TextBox 19"/>
          <p:cNvSpPr txBox="1"/>
          <p:nvPr/>
        </p:nvSpPr>
        <p:spPr>
          <a:xfrm>
            <a:off x="4433886" y="4349760"/>
            <a:ext cx="1657368" cy="307777"/>
          </a:xfrm>
          <a:prstGeom prst="rect">
            <a:avLst/>
          </a:prstGeom>
          <a:noFill/>
        </p:spPr>
        <p:txBody>
          <a:bodyPr wrap="square" rtlCol="0">
            <a:spAutoFit/>
          </a:bodyPr>
          <a:lstStyle/>
          <a:p>
            <a:r>
              <a:rPr lang="en-US" dirty="0" smtClean="0">
                <a:solidFill>
                  <a:srgbClr val="F9FDC9"/>
                </a:solidFill>
              </a:rPr>
              <a:t>21. 3 Miles</a:t>
            </a:r>
            <a:endParaRPr lang="en-US" dirty="0">
              <a:solidFill>
                <a:srgbClr val="F9FDC9"/>
              </a:solidFill>
            </a:endParaRPr>
          </a:p>
        </p:txBody>
      </p:sp>
      <p:pic>
        <p:nvPicPr>
          <p:cNvPr id="8" name="Picture 7" descr="drive 2.jpg"/>
          <p:cNvPicPr>
            <a:picLocks noChangeAspect="1"/>
          </p:cNvPicPr>
          <p:nvPr/>
        </p:nvPicPr>
        <p:blipFill>
          <a:blip r:embed="rId3"/>
          <a:stretch>
            <a:fillRect/>
          </a:stretch>
        </p:blipFill>
        <p:spPr>
          <a:xfrm>
            <a:off x="888960" y="1357290"/>
            <a:ext cx="7260053" cy="4955837"/>
          </a:xfrm>
          <a:prstGeom prst="rect">
            <a:avLst/>
          </a:prstGeom>
        </p:spPr>
      </p:pic>
      <p:sp>
        <p:nvSpPr>
          <p:cNvPr id="9" name="TextBox 8"/>
          <p:cNvSpPr txBox="1"/>
          <p:nvPr/>
        </p:nvSpPr>
        <p:spPr>
          <a:xfrm>
            <a:off x="3467088" y="2416164"/>
            <a:ext cx="1657368" cy="307777"/>
          </a:xfrm>
          <a:prstGeom prst="rect">
            <a:avLst/>
          </a:prstGeom>
          <a:noFill/>
        </p:spPr>
        <p:txBody>
          <a:bodyPr wrap="square" rtlCol="0">
            <a:spAutoFit/>
          </a:bodyPr>
          <a:lstStyle/>
          <a:p>
            <a:r>
              <a:rPr lang="en-US" dirty="0" smtClean="0">
                <a:solidFill>
                  <a:srgbClr val="F9FDC9"/>
                </a:solidFill>
              </a:rPr>
              <a:t>2.0 Miles</a:t>
            </a:r>
            <a:endParaRPr lang="en-US" dirty="0">
              <a:solidFill>
                <a:srgbClr val="F9FDC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188" y="804834"/>
            <a:ext cx="6905700" cy="487338"/>
          </a:xfrm>
        </p:spPr>
        <p:txBody>
          <a:bodyPr>
            <a:noAutofit/>
          </a:bodyPr>
          <a:lstStyle/>
          <a:p>
            <a:r>
              <a:rPr lang="en-US" sz="2400" dirty="0" smtClean="0"/>
              <a:t>On Ramp high processing gain (not in proposal) increases range</a:t>
            </a:r>
            <a:endParaRPr lang="en-US" sz="2400" dirty="0"/>
          </a:p>
        </p:txBody>
      </p:sp>
      <p:sp>
        <p:nvSpPr>
          <p:cNvPr id="10" name="Slide Number Placeholder 4"/>
          <p:cNvSpPr txBox="1">
            <a:spLocks/>
          </p:cNvSpPr>
          <p:nvPr/>
        </p:nvSpPr>
        <p:spPr bwMode="auto">
          <a:xfrm>
            <a:off x="6553200" y="6553200"/>
            <a:ext cx="2133600" cy="168275"/>
          </a:xfrm>
          <a:prstGeom prst="rect">
            <a:avLst/>
          </a:prstGeom>
          <a:noFill/>
          <a:ln w="9525">
            <a:noFill/>
            <a:miter lim="800000"/>
            <a:headEnd/>
            <a:tailEnd/>
          </a:ln>
        </p:spPr>
        <p:txBody>
          <a:bodyPr/>
          <a:lstStyle/>
          <a:p>
            <a:pPr algn="r"/>
            <a:fld id="{1C02B447-57B1-456F-AB79-6D6C9A0B6D62}" type="slidenum">
              <a:rPr lang="en-US" sz="1200">
                <a:latin typeface="Calibri" pitchFamily="34" charset="0"/>
              </a:rPr>
              <a:pPr algn="r"/>
              <a:t>17</a:t>
            </a:fld>
            <a:endParaRPr lang="en-US" sz="1200">
              <a:latin typeface="Calibri" pitchFamily="34" charset="0"/>
            </a:endParaRPr>
          </a:p>
        </p:txBody>
      </p:sp>
      <p:sp>
        <p:nvSpPr>
          <p:cNvPr id="22" name="Slide Number Placeholder 21"/>
          <p:cNvSpPr>
            <a:spLocks noGrp="1"/>
          </p:cNvSpPr>
          <p:nvPr>
            <p:ph type="sldNum" sz="quarter" idx="12"/>
          </p:nvPr>
        </p:nvSpPr>
        <p:spPr/>
        <p:txBody>
          <a:bodyPr/>
          <a:lstStyle/>
          <a:p>
            <a:pPr>
              <a:defRPr/>
            </a:pPr>
            <a:r>
              <a:rPr lang="en-US" smtClean="0"/>
              <a:t>Slide </a:t>
            </a:r>
            <a:fld id="{C2FE916C-5A64-48C3-986F-468C3E1548B3}" type="slidenum">
              <a:rPr lang="en-US" smtClean="0"/>
              <a:pPr>
                <a:defRPr/>
              </a:pPr>
              <a:t>17</a:t>
            </a:fld>
            <a:endParaRPr lang="en-US"/>
          </a:p>
        </p:txBody>
      </p:sp>
      <p:sp>
        <p:nvSpPr>
          <p:cNvPr id="24" name="Footer Placeholder 23"/>
          <p:cNvSpPr>
            <a:spLocks noGrp="1"/>
          </p:cNvSpPr>
          <p:nvPr>
            <p:ph type="ftr" sz="quarter" idx="11"/>
          </p:nvPr>
        </p:nvSpPr>
        <p:spPr/>
        <p:txBody>
          <a:bodyPr/>
          <a:lstStyle/>
          <a:p>
            <a:pPr>
              <a:defRPr/>
            </a:pPr>
            <a:r>
              <a:rPr lang="en-US" smtClean="0"/>
              <a:t>Howard and Myers, On-Ramp Wireless</a:t>
            </a:r>
            <a:endParaRPr lang="en-US"/>
          </a:p>
        </p:txBody>
      </p:sp>
      <p:pic>
        <p:nvPicPr>
          <p:cNvPr id="19" name="Picture 18" descr="drive 1.jpg"/>
          <p:cNvPicPr>
            <a:picLocks noChangeAspect="1"/>
          </p:cNvPicPr>
          <p:nvPr/>
        </p:nvPicPr>
        <p:blipFill>
          <a:blip r:embed="rId3"/>
          <a:stretch>
            <a:fillRect/>
          </a:stretch>
        </p:blipFill>
        <p:spPr>
          <a:xfrm>
            <a:off x="1303302" y="1403328"/>
            <a:ext cx="6721548" cy="4588245"/>
          </a:xfrm>
          <a:prstGeom prst="rect">
            <a:avLst/>
          </a:prstGeom>
        </p:spPr>
      </p:pic>
      <p:sp>
        <p:nvSpPr>
          <p:cNvPr id="20" name="TextBox 19"/>
          <p:cNvSpPr txBox="1"/>
          <p:nvPr/>
        </p:nvSpPr>
        <p:spPr>
          <a:xfrm>
            <a:off x="4433886" y="4349760"/>
            <a:ext cx="1657368" cy="307777"/>
          </a:xfrm>
          <a:prstGeom prst="rect">
            <a:avLst/>
          </a:prstGeom>
          <a:noFill/>
        </p:spPr>
        <p:txBody>
          <a:bodyPr wrap="square" rtlCol="0">
            <a:spAutoFit/>
          </a:bodyPr>
          <a:lstStyle/>
          <a:p>
            <a:r>
              <a:rPr lang="en-US" dirty="0" smtClean="0">
                <a:solidFill>
                  <a:srgbClr val="F9FDC9"/>
                </a:solidFill>
              </a:rPr>
              <a:t>21. 3 Miles</a:t>
            </a:r>
            <a:endParaRPr lang="en-US" dirty="0">
              <a:solidFill>
                <a:srgbClr val="F9FDC9"/>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D-DSSS useful PHY mode for 15.4g</a:t>
            </a:r>
            <a:endParaRPr lang="en-US" sz="3200" dirty="0"/>
          </a:p>
        </p:txBody>
      </p:sp>
      <p:sp>
        <p:nvSpPr>
          <p:cNvPr id="3" name="Content Placeholder 2"/>
          <p:cNvSpPr>
            <a:spLocks noGrp="1"/>
          </p:cNvSpPr>
          <p:nvPr>
            <p:ph idx="1"/>
          </p:nvPr>
        </p:nvSpPr>
        <p:spPr>
          <a:xfrm>
            <a:off x="685800" y="1981200"/>
            <a:ext cx="7772400" cy="3703662"/>
          </a:xfrm>
        </p:spPr>
        <p:txBody>
          <a:bodyPr/>
          <a:lstStyle/>
          <a:p>
            <a:r>
              <a:rPr lang="en-US" sz="1800" dirty="0" smtClean="0"/>
              <a:t>In real environments in the United States, FHSS network can benefit from D-DSSS to address 100% of the nodes</a:t>
            </a:r>
          </a:p>
          <a:p>
            <a:r>
              <a:rPr lang="en-US" sz="1800" dirty="0" smtClean="0"/>
              <a:t>Following slide (and backup slides) show simulation results based on the following parameters:</a:t>
            </a:r>
          </a:p>
          <a:p>
            <a:pPr lvl="1"/>
            <a:r>
              <a:rPr lang="en-US" sz="1600" dirty="0" smtClean="0"/>
              <a:t>900 MHz frequency</a:t>
            </a:r>
          </a:p>
          <a:p>
            <a:pPr lvl="1"/>
            <a:r>
              <a:rPr lang="en-US" sz="1600" dirty="0" smtClean="0"/>
              <a:t>+30 </a:t>
            </a:r>
            <a:r>
              <a:rPr lang="en-US" sz="1600" dirty="0" err="1" smtClean="0"/>
              <a:t>dBm</a:t>
            </a:r>
            <a:r>
              <a:rPr lang="en-US" sz="1600" dirty="0" smtClean="0"/>
              <a:t> transmit power</a:t>
            </a:r>
          </a:p>
          <a:p>
            <a:pPr lvl="1"/>
            <a:r>
              <a:rPr lang="en-US" sz="1600" dirty="0" smtClean="0"/>
              <a:t>Path loss due to floor/wall traversing</a:t>
            </a:r>
          </a:p>
          <a:p>
            <a:pPr lvl="1"/>
            <a:r>
              <a:rPr lang="en-US" sz="1600" dirty="0" smtClean="0"/>
              <a:t>10 dB lognormal shadowing</a:t>
            </a:r>
          </a:p>
          <a:p>
            <a:endParaRPr lang="en-US" sz="1800" dirty="0" smtClean="0">
              <a:ea typeface="ＭＳ Ｐゴシック" pitchFamily="34" charset="-128"/>
            </a:endParaRPr>
          </a:p>
          <a:p>
            <a:r>
              <a:rPr lang="en-US" sz="1800" dirty="0" smtClean="0">
                <a:ea typeface="ＭＳ Ｐゴシック" pitchFamily="34" charset="-128"/>
              </a:rPr>
              <a:t>D-DSSS PHY mode can address hard to reach meters not reachable by the FHSS PHY and allow a more efficient mesh network</a:t>
            </a:r>
            <a:endParaRPr lang="en-US" sz="1800" dirty="0" smtClean="0"/>
          </a:p>
          <a:p>
            <a:endParaRPr lang="en-US" sz="1800" dirty="0"/>
          </a:p>
        </p:txBody>
      </p:sp>
      <p:sp>
        <p:nvSpPr>
          <p:cNvPr id="4" name="Footer Placeholder 3"/>
          <p:cNvSpPr>
            <a:spLocks noGrp="1"/>
          </p:cNvSpPr>
          <p:nvPr>
            <p:ph type="ftr" sz="quarter" idx="11"/>
          </p:nvPr>
        </p:nvSpPr>
        <p:spPr/>
        <p:txBody>
          <a:bodyPr/>
          <a:lstStyle/>
          <a:p>
            <a:pPr>
              <a:defRPr/>
            </a:pPr>
            <a:r>
              <a:rPr lang="en-US" smtClean="0"/>
              <a:t>Howard and Myers, On-Ramp Wireless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77324EE6-8AD8-4A17-BA8A-115FF1D68DBE}"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758188" y="1266852"/>
            <a:ext cx="5437978" cy="4924428"/>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4618" y="712758"/>
            <a:ext cx="7772400" cy="441300"/>
          </a:xfrm>
        </p:spPr>
        <p:txBody>
          <a:bodyPr>
            <a:noAutofit/>
          </a:bodyPr>
          <a:lstStyle/>
          <a:p>
            <a:r>
              <a:rPr lang="en-US" sz="2400" dirty="0" smtClean="0"/>
              <a:t>-102 </a:t>
            </a:r>
            <a:r>
              <a:rPr lang="en-US" sz="2400" dirty="0" err="1" smtClean="0"/>
              <a:t>dBm</a:t>
            </a:r>
            <a:r>
              <a:rPr lang="en-US" sz="2400" dirty="0" smtClean="0"/>
              <a:t> Receive Sensitivity: 454 clusters</a:t>
            </a:r>
            <a:endParaRPr lang="en-US" sz="2400" dirty="0"/>
          </a:p>
        </p:txBody>
      </p:sp>
      <p:sp>
        <p:nvSpPr>
          <p:cNvPr id="6" name="Title 1"/>
          <p:cNvSpPr txBox="1">
            <a:spLocks/>
          </p:cNvSpPr>
          <p:nvPr/>
        </p:nvSpPr>
        <p:spPr bwMode="auto">
          <a:xfrm>
            <a:off x="2452710" y="1357290"/>
            <a:ext cx="4191000" cy="41434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lang="en-US" sz="1600" b="1" dirty="0" smtClean="0">
                <a:solidFill>
                  <a:srgbClr val="3B3D3C"/>
                </a:solidFill>
                <a:latin typeface="+mn-lt"/>
                <a:ea typeface="ＭＳ Ｐゴシック" pitchFamily="-110" charset="-128"/>
                <a:cs typeface="ＭＳ Ｐゴシック" pitchFamily="-110" charset="-128"/>
              </a:rPr>
              <a:t/>
            </a:r>
            <a:br>
              <a:rPr lang="en-US" sz="1600" b="1" dirty="0" smtClean="0">
                <a:solidFill>
                  <a:srgbClr val="3B3D3C"/>
                </a:solidFill>
                <a:latin typeface="+mn-lt"/>
                <a:ea typeface="ＭＳ Ｐゴシック" pitchFamily="-110" charset="-128"/>
                <a:cs typeface="ＭＳ Ｐゴシック" pitchFamily="-110" charset="-128"/>
              </a:rPr>
            </a:br>
            <a:r>
              <a:rPr lang="en-US" sz="1400" dirty="0" smtClean="0">
                <a:solidFill>
                  <a:srgbClr val="3B3D3C"/>
                </a:solidFill>
                <a:latin typeface="+mn-lt"/>
                <a:ea typeface="ＭＳ Ｐゴシック" pitchFamily="-110" charset="-128"/>
                <a:cs typeface="ＭＳ Ｐゴシック" pitchFamily="-110" charset="-128"/>
              </a:rPr>
              <a:t>40</a:t>
            </a:r>
            <a:r>
              <a:rPr kumimoji="0" lang="en-US" sz="1400" i="0" u="none" strike="noStrike" kern="1200" cap="none" spc="0" normalizeH="0" baseline="0" noProof="0" dirty="0" smtClean="0">
                <a:ln>
                  <a:noFill/>
                </a:ln>
                <a:solidFill>
                  <a:srgbClr val="3B3D3C"/>
                </a:solidFill>
                <a:effectLst/>
                <a:uLnTx/>
                <a:uFillTx/>
                <a:latin typeface="+mn-lt"/>
                <a:ea typeface="ＭＳ Ｐゴシック" pitchFamily="-110" charset="-128"/>
                <a:cs typeface="ＭＳ Ｐゴシック" pitchFamily="-110" charset="-128"/>
              </a:rPr>
              <a:t> homes</a:t>
            </a:r>
            <a:r>
              <a:rPr kumimoji="0" lang="en-US" sz="1400" i="0" u="none" strike="noStrike" kern="1200" cap="none" spc="0" normalizeH="0" noProof="0" dirty="0" smtClean="0">
                <a:ln>
                  <a:noFill/>
                </a:ln>
                <a:solidFill>
                  <a:srgbClr val="3B3D3C"/>
                </a:solidFill>
                <a:effectLst/>
                <a:uLnTx/>
                <a:uFillTx/>
                <a:latin typeface="+mn-lt"/>
                <a:ea typeface="ＭＳ Ｐゴシック" pitchFamily="-110" charset="-128"/>
                <a:cs typeface="ＭＳ Ｐゴシック" pitchFamily="-110" charset="-128"/>
              </a:rPr>
              <a:t> per square mile </a:t>
            </a:r>
            <a:r>
              <a:rPr kumimoji="0" lang="en-US" sz="1400" i="0" u="none" strike="noStrike" kern="1200" cap="none" spc="0" normalizeH="0" baseline="0" noProof="0" dirty="0" smtClean="0">
                <a:ln>
                  <a:noFill/>
                </a:ln>
                <a:solidFill>
                  <a:srgbClr val="3B3D3C"/>
                </a:solidFill>
                <a:effectLst/>
                <a:uLnTx/>
                <a:uFillTx/>
                <a:latin typeface="+mn-lt"/>
                <a:ea typeface="ＭＳ Ｐゴシック" pitchFamily="-110" charset="-128"/>
                <a:cs typeface="ＭＳ Ｐゴシック" pitchFamily="-110" charset="-128"/>
              </a:rPr>
              <a:t>(Exurban</a:t>
            </a:r>
            <a:r>
              <a:rPr kumimoji="0" lang="en-US" sz="1400" i="0" u="none" strike="noStrike" kern="1200" cap="none" spc="0" normalizeH="0" noProof="0" dirty="0" smtClean="0">
                <a:ln>
                  <a:noFill/>
                </a:ln>
                <a:solidFill>
                  <a:srgbClr val="3B3D3C"/>
                </a:solidFill>
                <a:effectLst/>
                <a:uLnTx/>
                <a:uFillTx/>
                <a:latin typeface="+mn-lt"/>
                <a:ea typeface="ＭＳ Ｐゴシック" pitchFamily="-110" charset="-128"/>
                <a:cs typeface="ＭＳ Ｐゴシック" pitchFamily="-110" charset="-128"/>
              </a:rPr>
              <a:t> Density)</a:t>
            </a:r>
            <a:br>
              <a:rPr kumimoji="0" lang="en-US" sz="1400" i="0" u="none" strike="noStrike" kern="1200" cap="none" spc="0" normalizeH="0" noProof="0" dirty="0" smtClean="0">
                <a:ln>
                  <a:noFill/>
                </a:ln>
                <a:solidFill>
                  <a:srgbClr val="3B3D3C"/>
                </a:solidFill>
                <a:effectLst/>
                <a:uLnTx/>
                <a:uFillTx/>
                <a:latin typeface="+mn-lt"/>
                <a:ea typeface="ＭＳ Ｐゴシック" pitchFamily="-110" charset="-128"/>
                <a:cs typeface="ＭＳ Ｐゴシック" pitchFamily="-110" charset="-128"/>
              </a:rPr>
            </a:br>
            <a:r>
              <a:rPr kumimoji="0" lang="en-US" sz="1400" i="0" u="none" strike="noStrike" kern="1200" cap="none" spc="0" normalizeH="0" noProof="0" dirty="0" smtClean="0">
                <a:ln>
                  <a:noFill/>
                </a:ln>
                <a:solidFill>
                  <a:srgbClr val="3B3D3C"/>
                </a:solidFill>
                <a:effectLst/>
                <a:uLnTx/>
                <a:uFillTx/>
                <a:latin typeface="+mn-lt"/>
                <a:ea typeface="ＭＳ Ｐゴシック" pitchFamily="-110" charset="-128"/>
                <a:cs typeface="ＭＳ Ｐゴシック" pitchFamily="-110" charset="-128"/>
              </a:rPr>
              <a:t>1,000 Homes</a:t>
            </a:r>
            <a:endParaRPr kumimoji="0" lang="en-US" sz="1600" i="0" u="none" strike="noStrike" kern="1200" cap="none" spc="0" normalizeH="0" baseline="0" noProof="0" dirty="0">
              <a:ln>
                <a:noFill/>
              </a:ln>
              <a:solidFill>
                <a:srgbClr val="3B3D3C"/>
              </a:solidFill>
              <a:effectLst/>
              <a:uLnTx/>
              <a:uFillTx/>
              <a:latin typeface="+mn-lt"/>
              <a:ea typeface="ＭＳ Ｐゴシック" pitchFamily="-110" charset="-128"/>
              <a:cs typeface="ＭＳ Ｐゴシック" pitchFamily="-110" charset="-128"/>
            </a:endParaRPr>
          </a:p>
        </p:txBody>
      </p:sp>
      <p:sp>
        <p:nvSpPr>
          <p:cNvPr id="9" name="Footer Placeholder 4"/>
          <p:cNvSpPr txBox="1">
            <a:spLocks/>
          </p:cNvSpPr>
          <p:nvPr/>
        </p:nvSpPr>
        <p:spPr bwMode="auto">
          <a:xfrm>
            <a:off x="3124200" y="6553200"/>
            <a:ext cx="2895600" cy="168275"/>
          </a:xfrm>
          <a:prstGeom prst="rect">
            <a:avLst/>
          </a:prstGeom>
          <a:noFill/>
          <a:ln w="9525">
            <a:noFill/>
            <a:miter lim="800000"/>
            <a:headEnd/>
            <a:tailEnd/>
          </a:ln>
        </p:spPr>
        <p:txBody>
          <a:bodyPr/>
          <a:lstStyle/>
          <a:p>
            <a:pPr algn="ctr"/>
            <a:r>
              <a:rPr lang="en-US" sz="1200">
                <a:latin typeface="Calibri" pitchFamily="34" charset="0"/>
              </a:rPr>
              <a:t>CONFIDENTIAL</a:t>
            </a:r>
          </a:p>
        </p:txBody>
      </p:sp>
      <p:sp>
        <p:nvSpPr>
          <p:cNvPr id="10" name="Slide Number Placeholder 4"/>
          <p:cNvSpPr txBox="1">
            <a:spLocks/>
          </p:cNvSpPr>
          <p:nvPr/>
        </p:nvSpPr>
        <p:spPr bwMode="auto">
          <a:xfrm>
            <a:off x="6553200" y="6553200"/>
            <a:ext cx="2133600" cy="168275"/>
          </a:xfrm>
          <a:prstGeom prst="rect">
            <a:avLst/>
          </a:prstGeom>
          <a:noFill/>
          <a:ln w="9525">
            <a:noFill/>
            <a:miter lim="800000"/>
            <a:headEnd/>
            <a:tailEnd/>
          </a:ln>
        </p:spPr>
        <p:txBody>
          <a:bodyPr/>
          <a:lstStyle/>
          <a:p>
            <a:pPr algn="r"/>
            <a:fld id="{1C02B447-57B1-456F-AB79-6D6C9A0B6D62}" type="slidenum">
              <a:rPr lang="en-US" sz="1200">
                <a:latin typeface="Calibri" pitchFamily="34" charset="0"/>
              </a:rPr>
              <a:pPr algn="r"/>
              <a:t>19</a:t>
            </a:fld>
            <a:endParaRPr lang="en-US" sz="1200">
              <a:latin typeface="Calibri" pitchFamily="34" charset="0"/>
            </a:endParaRPr>
          </a:p>
        </p:txBody>
      </p:sp>
      <p:grpSp>
        <p:nvGrpSpPr>
          <p:cNvPr id="20" name="Group 19"/>
          <p:cNvGrpSpPr/>
          <p:nvPr/>
        </p:nvGrpSpPr>
        <p:grpSpPr>
          <a:xfrm>
            <a:off x="1809720" y="1955784"/>
            <a:ext cx="5022046" cy="4338650"/>
            <a:chOff x="332600" y="2082820"/>
            <a:chExt cx="3782200" cy="3784580"/>
          </a:xfrm>
        </p:grpSpPr>
        <p:pic>
          <p:nvPicPr>
            <p:cNvPr id="5123" name="Picture 4" descr="image008"/>
            <p:cNvPicPr>
              <a:picLocks noChangeAspect="1" noChangeArrowheads="1"/>
            </p:cNvPicPr>
            <p:nvPr/>
          </p:nvPicPr>
          <p:blipFill>
            <a:blip r:embed="rId3"/>
            <a:srcRect/>
            <a:stretch>
              <a:fillRect/>
            </a:stretch>
          </p:blipFill>
          <p:spPr bwMode="auto">
            <a:xfrm>
              <a:off x="607218" y="2082820"/>
              <a:ext cx="3507582" cy="3507582"/>
            </a:xfrm>
            <a:prstGeom prst="rect">
              <a:avLst/>
            </a:prstGeom>
            <a:noFill/>
            <a:ln w="9525">
              <a:noFill/>
              <a:miter lim="800000"/>
              <a:headEnd/>
              <a:tailEnd/>
            </a:ln>
          </p:spPr>
        </p:pic>
        <p:cxnSp>
          <p:nvCxnSpPr>
            <p:cNvPr id="12" name="Straight Arrow Connector 11"/>
            <p:cNvCxnSpPr/>
            <p:nvPr/>
          </p:nvCxnSpPr>
          <p:spPr>
            <a:xfrm>
              <a:off x="609600" y="5590401"/>
              <a:ext cx="3505200" cy="2382"/>
            </a:xfrm>
            <a:prstGeom prst="straightConnector1">
              <a:avLst/>
            </a:prstGeom>
            <a:ln>
              <a:tailEnd type="triangle" w="med" len="med"/>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5400000" flipH="1" flipV="1">
              <a:off x="-1145382" y="3838595"/>
              <a:ext cx="3506788" cy="15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1295400" y="5590401"/>
              <a:ext cx="2286000" cy="276999"/>
            </a:xfrm>
            <a:prstGeom prst="rect">
              <a:avLst/>
            </a:prstGeom>
            <a:noFill/>
          </p:spPr>
          <p:txBody>
            <a:bodyPr wrap="square" rtlCol="0">
              <a:spAutoFit/>
            </a:bodyPr>
            <a:lstStyle/>
            <a:p>
              <a:pPr algn="ctr"/>
              <a:r>
                <a:rPr lang="en-US" sz="1200" b="1" dirty="0" smtClean="0">
                  <a:latin typeface="+mn-lt"/>
                </a:rPr>
                <a:t>8.0 km</a:t>
              </a:r>
            </a:p>
          </p:txBody>
        </p:sp>
        <p:sp>
          <p:nvSpPr>
            <p:cNvPr id="17" name="TextBox 16"/>
            <p:cNvSpPr txBox="1"/>
            <p:nvPr/>
          </p:nvSpPr>
          <p:spPr>
            <a:xfrm rot="16200000">
              <a:off x="-671900" y="3775502"/>
              <a:ext cx="2286000" cy="276999"/>
            </a:xfrm>
            <a:prstGeom prst="rect">
              <a:avLst/>
            </a:prstGeom>
            <a:noFill/>
          </p:spPr>
          <p:txBody>
            <a:bodyPr wrap="square" rtlCol="0">
              <a:spAutoFit/>
            </a:bodyPr>
            <a:lstStyle/>
            <a:p>
              <a:pPr algn="ctr"/>
              <a:r>
                <a:rPr lang="en-US" sz="1200" b="1" dirty="0" smtClean="0">
                  <a:latin typeface="+mn-lt"/>
                </a:rPr>
                <a:t>8.0 km</a:t>
              </a:r>
              <a:endParaRPr lang="en-US" sz="1200" b="1" dirty="0">
                <a:latin typeface="+mn-lt"/>
              </a:endParaRPr>
            </a:p>
          </p:txBody>
        </p:sp>
      </p:grpSp>
      <p:sp>
        <p:nvSpPr>
          <p:cNvPr id="26" name="Slide Number Placeholder 25"/>
          <p:cNvSpPr>
            <a:spLocks noGrp="1"/>
          </p:cNvSpPr>
          <p:nvPr>
            <p:ph type="sldNum" sz="quarter" idx="12"/>
          </p:nvPr>
        </p:nvSpPr>
        <p:spPr/>
        <p:txBody>
          <a:bodyPr/>
          <a:lstStyle/>
          <a:p>
            <a:pPr>
              <a:defRPr/>
            </a:pPr>
            <a:r>
              <a:rPr lang="en-US" smtClean="0"/>
              <a:t>Slide </a:t>
            </a:r>
            <a:fld id="{C2FE916C-5A64-48C3-986F-468C3E1548B3}" type="slidenum">
              <a:rPr lang="en-US" smtClean="0"/>
              <a:pPr>
                <a:defRPr/>
              </a:pPr>
              <a:t>19</a:t>
            </a:fld>
            <a:endParaRPr lang="en-US"/>
          </a:p>
        </p:txBody>
      </p:sp>
      <p:sp>
        <p:nvSpPr>
          <p:cNvPr id="27" name="Footer Placeholder 26"/>
          <p:cNvSpPr>
            <a:spLocks noGrp="1"/>
          </p:cNvSpPr>
          <p:nvPr>
            <p:ph type="ftr" sz="quarter" idx="11"/>
          </p:nvPr>
        </p:nvSpPr>
        <p:spPr/>
        <p:txBody>
          <a:bodyPr/>
          <a:lstStyle/>
          <a:p>
            <a:pPr>
              <a:defRPr/>
            </a:pPr>
            <a:r>
              <a:rPr lang="en-US" smtClean="0"/>
              <a:t>Howard and Myers, On-Ramp Wireless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smtClean="0"/>
              <a:t>Outline </a:t>
            </a:r>
          </a:p>
        </p:txBody>
      </p:sp>
      <p:sp>
        <p:nvSpPr>
          <p:cNvPr id="165891" name="Rectangle 3"/>
          <p:cNvSpPr>
            <a:spLocks noGrp="1" noChangeArrowheads="1"/>
          </p:cNvSpPr>
          <p:nvPr>
            <p:ph type="body" idx="1"/>
          </p:nvPr>
        </p:nvSpPr>
        <p:spPr/>
        <p:txBody>
          <a:bodyPr/>
          <a:lstStyle/>
          <a:p>
            <a:pPr>
              <a:lnSpc>
                <a:spcPct val="90000"/>
              </a:lnSpc>
            </a:pPr>
            <a:r>
              <a:rPr lang="en-US" sz="2000" dirty="0" smtClean="0"/>
              <a:t>Requirements of 15.4g</a:t>
            </a:r>
          </a:p>
          <a:p>
            <a:pPr lvl="1">
              <a:lnSpc>
                <a:spcPct val="90000"/>
              </a:lnSpc>
            </a:pPr>
            <a:r>
              <a:rPr lang="en-US" sz="1800" dirty="0" smtClean="0"/>
              <a:t>PAR</a:t>
            </a:r>
          </a:p>
          <a:p>
            <a:pPr lvl="1">
              <a:lnSpc>
                <a:spcPct val="90000"/>
              </a:lnSpc>
            </a:pPr>
            <a:r>
              <a:rPr lang="en-US" sz="1800" dirty="0" smtClean="0"/>
              <a:t>PG&amp;E presentation (15-08-0297)</a:t>
            </a:r>
            <a:endParaRPr lang="en-US" sz="2000" dirty="0" smtClean="0"/>
          </a:p>
          <a:p>
            <a:pPr>
              <a:lnSpc>
                <a:spcPct val="90000"/>
              </a:lnSpc>
            </a:pPr>
            <a:r>
              <a:rPr lang="en-US" sz="2000" dirty="0" smtClean="0"/>
              <a:t>Demonstration</a:t>
            </a:r>
            <a:endParaRPr lang="en-US" sz="1800" dirty="0" smtClean="0"/>
          </a:p>
          <a:p>
            <a:pPr>
              <a:lnSpc>
                <a:spcPct val="90000"/>
              </a:lnSpc>
            </a:pPr>
            <a:r>
              <a:rPr lang="en-US" sz="2000" dirty="0" smtClean="0"/>
              <a:t>Details of Dynamic DSSS proposal</a:t>
            </a:r>
          </a:p>
          <a:p>
            <a:pPr lvl="1">
              <a:lnSpc>
                <a:spcPct val="90000"/>
              </a:lnSpc>
            </a:pPr>
            <a:r>
              <a:rPr lang="en-US" sz="1800" dirty="0" smtClean="0"/>
              <a:t>TX/RX architecture</a:t>
            </a:r>
          </a:p>
          <a:p>
            <a:pPr lvl="1">
              <a:lnSpc>
                <a:spcPct val="90000"/>
              </a:lnSpc>
            </a:pPr>
            <a:r>
              <a:rPr lang="en-US" sz="1800" dirty="0" smtClean="0"/>
              <a:t>System Parameters</a:t>
            </a:r>
          </a:p>
          <a:p>
            <a:pPr>
              <a:lnSpc>
                <a:spcPct val="90000"/>
              </a:lnSpc>
            </a:pPr>
            <a:r>
              <a:rPr lang="en-US" sz="2000" dirty="0" smtClean="0"/>
              <a:t>Performance results</a:t>
            </a:r>
          </a:p>
          <a:p>
            <a:pPr lvl="1">
              <a:lnSpc>
                <a:spcPct val="90000"/>
              </a:lnSpc>
            </a:pPr>
            <a:r>
              <a:rPr lang="en-US" sz="1800" dirty="0" smtClean="0"/>
              <a:t>Link budget, sensitivity, system performance in multi-path</a:t>
            </a:r>
          </a:p>
          <a:p>
            <a:pPr lvl="1">
              <a:lnSpc>
                <a:spcPct val="90000"/>
              </a:lnSpc>
            </a:pPr>
            <a:r>
              <a:rPr lang="en-US" sz="1800" dirty="0" smtClean="0"/>
              <a:t>Measurement results</a:t>
            </a:r>
          </a:p>
          <a:p>
            <a:pPr>
              <a:lnSpc>
                <a:spcPct val="90000"/>
              </a:lnSpc>
            </a:pPr>
            <a:r>
              <a:rPr lang="en-US" sz="2000" dirty="0" smtClean="0"/>
              <a:t>Merge activity </a:t>
            </a:r>
          </a:p>
          <a:p>
            <a:pPr lvl="1">
              <a:lnSpc>
                <a:spcPct val="90000"/>
              </a:lnSpc>
            </a:pPr>
            <a:r>
              <a:rPr lang="en-US" sz="1800" dirty="0" smtClean="0"/>
              <a:t>Dynamic DSSS as high processing gain option in DSSS merged proposal</a:t>
            </a:r>
          </a:p>
          <a:p>
            <a:pPr>
              <a:lnSpc>
                <a:spcPct val="90000"/>
              </a:lnSpc>
            </a:pPr>
            <a:r>
              <a:rPr lang="en-US" sz="2000" dirty="0" smtClean="0"/>
              <a:t>Summary and conclusions </a:t>
            </a:r>
          </a:p>
        </p:txBody>
      </p:sp>
      <p:sp>
        <p:nvSpPr>
          <p:cNvPr id="4" name="Slide Number Placeholder 3"/>
          <p:cNvSpPr>
            <a:spLocks noGrp="1"/>
          </p:cNvSpPr>
          <p:nvPr>
            <p:ph type="sldNum" sz="quarter" idx="12"/>
          </p:nvPr>
        </p:nvSpPr>
        <p:spPr/>
        <p:txBody>
          <a:bodyPr/>
          <a:lstStyle/>
          <a:p>
            <a:pPr>
              <a:defRPr/>
            </a:pPr>
            <a:r>
              <a:rPr lang="en-US" smtClean="0"/>
              <a:t>Slide </a:t>
            </a:r>
            <a:fld id="{77324EE6-8AD8-4A17-BA8A-115FF1D68DBE}"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smtClean="0"/>
              <a:t>Howard and Myers, On-Ramp Wireless</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851854" y="1219200"/>
            <a:ext cx="5390350" cy="5248307"/>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685800"/>
            <a:ext cx="7772400" cy="533376"/>
          </a:xfrm>
        </p:spPr>
        <p:txBody>
          <a:bodyPr>
            <a:noAutofit/>
          </a:bodyPr>
          <a:lstStyle/>
          <a:p>
            <a:r>
              <a:rPr lang="en-US" sz="2400" dirty="0" smtClean="0"/>
              <a:t>-109 </a:t>
            </a:r>
            <a:r>
              <a:rPr lang="en-US" sz="2400" dirty="0" err="1" smtClean="0"/>
              <a:t>dBm</a:t>
            </a:r>
            <a:r>
              <a:rPr lang="en-US" sz="2400" dirty="0" smtClean="0"/>
              <a:t> Receive Sensitivity : 192 clusters</a:t>
            </a:r>
            <a:endParaRPr lang="en-US" sz="2400" dirty="0"/>
          </a:p>
        </p:txBody>
      </p:sp>
      <p:sp>
        <p:nvSpPr>
          <p:cNvPr id="6" name="Title 1"/>
          <p:cNvSpPr txBox="1">
            <a:spLocks/>
          </p:cNvSpPr>
          <p:nvPr/>
        </p:nvSpPr>
        <p:spPr bwMode="auto">
          <a:xfrm>
            <a:off x="1978044" y="1295401"/>
            <a:ext cx="5172084" cy="52227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lang="en-US" sz="1600" b="1" dirty="0" smtClean="0">
                <a:solidFill>
                  <a:srgbClr val="3B3D3C"/>
                </a:solidFill>
                <a:latin typeface="+mn-lt"/>
                <a:ea typeface="ＭＳ Ｐゴシック" pitchFamily="-110" charset="-128"/>
                <a:cs typeface="ＭＳ Ｐゴシック" pitchFamily="-110" charset="-128"/>
              </a:rPr>
              <a:t/>
            </a:r>
            <a:br>
              <a:rPr lang="en-US" sz="1600" b="1" dirty="0" smtClean="0">
                <a:solidFill>
                  <a:srgbClr val="3B3D3C"/>
                </a:solidFill>
                <a:latin typeface="+mn-lt"/>
                <a:ea typeface="ＭＳ Ｐゴシック" pitchFamily="-110" charset="-128"/>
                <a:cs typeface="ＭＳ Ｐゴシック" pitchFamily="-110" charset="-128"/>
              </a:rPr>
            </a:br>
            <a:r>
              <a:rPr lang="en-US" dirty="0" smtClean="0">
                <a:solidFill>
                  <a:srgbClr val="3B3D3C"/>
                </a:solidFill>
                <a:latin typeface="+mn-lt"/>
                <a:ea typeface="ＭＳ Ｐゴシック" pitchFamily="-110" charset="-128"/>
                <a:cs typeface="ＭＳ Ｐゴシック" pitchFamily="-110" charset="-128"/>
              </a:rPr>
              <a:t>40</a:t>
            </a:r>
            <a:r>
              <a:rPr kumimoji="0" lang="en-US" sz="1400" i="0" u="none" strike="noStrike" kern="1200" cap="none" spc="0" normalizeH="0" baseline="0" noProof="0" dirty="0" smtClean="0">
                <a:ln>
                  <a:noFill/>
                </a:ln>
                <a:solidFill>
                  <a:srgbClr val="3B3D3C"/>
                </a:solidFill>
                <a:effectLst/>
                <a:uLnTx/>
                <a:uFillTx/>
                <a:latin typeface="+mn-lt"/>
                <a:ea typeface="ＭＳ Ｐゴシック" pitchFamily="-110" charset="-128"/>
                <a:cs typeface="ＭＳ Ｐゴシック" pitchFamily="-110" charset="-128"/>
              </a:rPr>
              <a:t> homes</a:t>
            </a:r>
            <a:r>
              <a:rPr kumimoji="0" lang="en-US" sz="1400" i="0" u="none" strike="noStrike" kern="1200" cap="none" spc="0" normalizeH="0" noProof="0" dirty="0" smtClean="0">
                <a:ln>
                  <a:noFill/>
                </a:ln>
                <a:solidFill>
                  <a:srgbClr val="3B3D3C"/>
                </a:solidFill>
                <a:effectLst/>
                <a:uLnTx/>
                <a:uFillTx/>
                <a:latin typeface="+mn-lt"/>
                <a:ea typeface="ＭＳ Ｐゴシック" pitchFamily="-110" charset="-128"/>
                <a:cs typeface="ＭＳ Ｐゴシック" pitchFamily="-110" charset="-128"/>
              </a:rPr>
              <a:t> per square mile </a:t>
            </a:r>
            <a:r>
              <a:rPr kumimoji="0" lang="en-US" sz="1400" i="0" u="none" strike="noStrike" kern="1200" cap="none" spc="0" normalizeH="0" baseline="0" noProof="0" dirty="0" smtClean="0">
                <a:ln>
                  <a:noFill/>
                </a:ln>
                <a:solidFill>
                  <a:srgbClr val="3B3D3C"/>
                </a:solidFill>
                <a:effectLst/>
                <a:uLnTx/>
                <a:uFillTx/>
                <a:latin typeface="+mn-lt"/>
                <a:ea typeface="ＭＳ Ｐゴシック" pitchFamily="-110" charset="-128"/>
                <a:cs typeface="ＭＳ Ｐゴシック" pitchFamily="-110" charset="-128"/>
              </a:rPr>
              <a:t>(Exurban</a:t>
            </a:r>
            <a:r>
              <a:rPr kumimoji="0" lang="en-US" sz="1400" i="0" u="none" strike="noStrike" kern="1200" cap="none" spc="0" normalizeH="0" noProof="0" dirty="0" smtClean="0">
                <a:ln>
                  <a:noFill/>
                </a:ln>
                <a:solidFill>
                  <a:srgbClr val="3B3D3C"/>
                </a:solidFill>
                <a:effectLst/>
                <a:uLnTx/>
                <a:uFillTx/>
                <a:latin typeface="+mn-lt"/>
                <a:ea typeface="ＭＳ Ｐゴシック" pitchFamily="-110" charset="-128"/>
                <a:cs typeface="ＭＳ Ｐゴシック" pitchFamily="-110" charset="-128"/>
              </a:rPr>
              <a:t> Density)</a:t>
            </a:r>
            <a:br>
              <a:rPr kumimoji="0" lang="en-US" sz="1400" i="0" u="none" strike="noStrike" kern="1200" cap="none" spc="0" normalizeH="0" noProof="0" dirty="0" smtClean="0">
                <a:ln>
                  <a:noFill/>
                </a:ln>
                <a:solidFill>
                  <a:srgbClr val="3B3D3C"/>
                </a:solidFill>
                <a:effectLst/>
                <a:uLnTx/>
                <a:uFillTx/>
                <a:latin typeface="+mn-lt"/>
                <a:ea typeface="ＭＳ Ｐゴシック" pitchFamily="-110" charset="-128"/>
                <a:cs typeface="ＭＳ Ｐゴシック" pitchFamily="-110" charset="-128"/>
              </a:rPr>
            </a:br>
            <a:r>
              <a:rPr kumimoji="0" lang="en-US" sz="1400" i="0" u="none" strike="noStrike" kern="1200" cap="none" spc="0" normalizeH="0" noProof="0" dirty="0" smtClean="0">
                <a:ln>
                  <a:noFill/>
                </a:ln>
                <a:solidFill>
                  <a:srgbClr val="3B3D3C"/>
                </a:solidFill>
                <a:effectLst/>
                <a:uLnTx/>
                <a:uFillTx/>
                <a:latin typeface="+mn-lt"/>
                <a:ea typeface="ＭＳ Ｐゴシック" pitchFamily="-110" charset="-128"/>
                <a:cs typeface="ＭＳ Ｐゴシック" pitchFamily="-110" charset="-128"/>
              </a:rPr>
              <a:t>1,000 Homes</a:t>
            </a:r>
            <a:endParaRPr kumimoji="0" lang="en-US" sz="1600" i="0" u="none" strike="noStrike" kern="1200" cap="none" spc="0" normalizeH="0" baseline="0" noProof="0" dirty="0">
              <a:ln>
                <a:noFill/>
              </a:ln>
              <a:solidFill>
                <a:srgbClr val="3B3D3C"/>
              </a:solidFill>
              <a:effectLst/>
              <a:uLnTx/>
              <a:uFillTx/>
              <a:latin typeface="+mn-lt"/>
              <a:ea typeface="ＭＳ Ｐゴシック" pitchFamily="-110" charset="-128"/>
              <a:cs typeface="ＭＳ Ｐゴシック" pitchFamily="-110" charset="-128"/>
            </a:endParaRPr>
          </a:p>
        </p:txBody>
      </p:sp>
      <p:sp>
        <p:nvSpPr>
          <p:cNvPr id="10" name="Slide Number Placeholder 4"/>
          <p:cNvSpPr txBox="1">
            <a:spLocks/>
          </p:cNvSpPr>
          <p:nvPr/>
        </p:nvSpPr>
        <p:spPr bwMode="auto">
          <a:xfrm>
            <a:off x="6553200" y="6553200"/>
            <a:ext cx="2133600" cy="168275"/>
          </a:xfrm>
          <a:prstGeom prst="rect">
            <a:avLst/>
          </a:prstGeom>
          <a:noFill/>
          <a:ln w="9525">
            <a:noFill/>
            <a:miter lim="800000"/>
            <a:headEnd/>
            <a:tailEnd/>
          </a:ln>
        </p:spPr>
        <p:txBody>
          <a:bodyPr/>
          <a:lstStyle/>
          <a:p>
            <a:pPr algn="r"/>
            <a:fld id="{1C02B447-57B1-456F-AB79-6D6C9A0B6D62}" type="slidenum">
              <a:rPr lang="en-US" sz="1200">
                <a:latin typeface="Calibri" pitchFamily="34" charset="0"/>
              </a:rPr>
              <a:pPr algn="r"/>
              <a:t>20</a:t>
            </a:fld>
            <a:endParaRPr lang="en-US" sz="1200">
              <a:latin typeface="Calibri" pitchFamily="34" charset="0"/>
            </a:endParaRPr>
          </a:p>
        </p:txBody>
      </p:sp>
      <p:grpSp>
        <p:nvGrpSpPr>
          <p:cNvPr id="20" name="Group 19"/>
          <p:cNvGrpSpPr/>
          <p:nvPr/>
        </p:nvGrpSpPr>
        <p:grpSpPr>
          <a:xfrm>
            <a:off x="2036006" y="2085995"/>
            <a:ext cx="4791856" cy="4427551"/>
            <a:chOff x="332600" y="2085995"/>
            <a:chExt cx="3782200" cy="3781405"/>
          </a:xfrm>
        </p:grpSpPr>
        <p:pic>
          <p:nvPicPr>
            <p:cNvPr id="3074" name="Picture 3" descr="image006"/>
            <p:cNvPicPr>
              <a:picLocks noChangeAspect="1" noChangeArrowheads="1"/>
            </p:cNvPicPr>
            <p:nvPr/>
          </p:nvPicPr>
          <p:blipFill>
            <a:blip r:embed="rId3"/>
            <a:srcRect/>
            <a:stretch>
              <a:fillRect/>
            </a:stretch>
          </p:blipFill>
          <p:spPr bwMode="auto">
            <a:xfrm>
              <a:off x="607218" y="2085995"/>
              <a:ext cx="3507582" cy="3507582"/>
            </a:xfrm>
            <a:prstGeom prst="rect">
              <a:avLst/>
            </a:prstGeom>
            <a:noFill/>
            <a:ln w="9525">
              <a:noFill/>
              <a:miter lim="800000"/>
              <a:headEnd/>
              <a:tailEnd/>
            </a:ln>
          </p:spPr>
        </p:pic>
        <p:cxnSp>
          <p:nvCxnSpPr>
            <p:cNvPr id="12" name="Straight Arrow Connector 11"/>
            <p:cNvCxnSpPr/>
            <p:nvPr/>
          </p:nvCxnSpPr>
          <p:spPr>
            <a:xfrm>
              <a:off x="609600" y="5590401"/>
              <a:ext cx="3505200" cy="2382"/>
            </a:xfrm>
            <a:prstGeom prst="straightConnector1">
              <a:avLst/>
            </a:prstGeom>
            <a:ln>
              <a:tailEnd type="triangle" w="med" len="med"/>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5400000" flipH="1" flipV="1">
              <a:off x="-1145382" y="3838595"/>
              <a:ext cx="3506788" cy="15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1295400" y="5590401"/>
              <a:ext cx="2286000" cy="276999"/>
            </a:xfrm>
            <a:prstGeom prst="rect">
              <a:avLst/>
            </a:prstGeom>
            <a:noFill/>
          </p:spPr>
          <p:txBody>
            <a:bodyPr wrap="square" rtlCol="0">
              <a:spAutoFit/>
            </a:bodyPr>
            <a:lstStyle/>
            <a:p>
              <a:pPr algn="ctr"/>
              <a:r>
                <a:rPr lang="en-US" sz="1200" b="1" dirty="0" smtClean="0">
                  <a:latin typeface="+mn-lt"/>
                </a:rPr>
                <a:t>5.7 km</a:t>
              </a:r>
            </a:p>
          </p:txBody>
        </p:sp>
        <p:sp>
          <p:nvSpPr>
            <p:cNvPr id="17" name="TextBox 16"/>
            <p:cNvSpPr txBox="1"/>
            <p:nvPr/>
          </p:nvSpPr>
          <p:spPr>
            <a:xfrm rot="16200000">
              <a:off x="-671900" y="3775502"/>
              <a:ext cx="2286000" cy="276999"/>
            </a:xfrm>
            <a:prstGeom prst="rect">
              <a:avLst/>
            </a:prstGeom>
            <a:noFill/>
          </p:spPr>
          <p:txBody>
            <a:bodyPr wrap="square" rtlCol="0">
              <a:spAutoFit/>
            </a:bodyPr>
            <a:lstStyle/>
            <a:p>
              <a:pPr algn="ctr"/>
              <a:r>
                <a:rPr lang="en-US" sz="1200" b="1" dirty="0" smtClean="0">
                  <a:latin typeface="+mn-lt"/>
                </a:rPr>
                <a:t>5.7 km</a:t>
              </a:r>
              <a:endParaRPr lang="en-US" sz="1200" b="1" dirty="0">
                <a:latin typeface="+mn-lt"/>
              </a:endParaRPr>
            </a:p>
          </p:txBody>
        </p:sp>
      </p:grpSp>
      <p:sp>
        <p:nvSpPr>
          <p:cNvPr id="26" name="Slide Number Placeholder 25"/>
          <p:cNvSpPr>
            <a:spLocks noGrp="1"/>
          </p:cNvSpPr>
          <p:nvPr>
            <p:ph type="sldNum" sz="quarter" idx="12"/>
          </p:nvPr>
        </p:nvSpPr>
        <p:spPr/>
        <p:txBody>
          <a:bodyPr/>
          <a:lstStyle/>
          <a:p>
            <a:pPr>
              <a:defRPr/>
            </a:pPr>
            <a:r>
              <a:rPr lang="en-US" smtClean="0"/>
              <a:t>Slide </a:t>
            </a:r>
            <a:fld id="{C2FE916C-5A64-48C3-986F-468C3E1548B3}" type="slidenum">
              <a:rPr lang="en-US" smtClean="0"/>
              <a:pPr>
                <a:defRPr/>
              </a:pPr>
              <a:t>20</a:t>
            </a:fld>
            <a:endParaRPr lang="en-US"/>
          </a:p>
        </p:txBody>
      </p:sp>
      <p:sp>
        <p:nvSpPr>
          <p:cNvPr id="27" name="Footer Placeholder 26"/>
          <p:cNvSpPr>
            <a:spLocks noGrp="1"/>
          </p:cNvSpPr>
          <p:nvPr>
            <p:ph type="ftr" sz="quarter" idx="11"/>
          </p:nvPr>
        </p:nvSpPr>
        <p:spPr/>
        <p:txBody>
          <a:bodyPr/>
          <a:lstStyle/>
          <a:p>
            <a:pPr>
              <a:defRPr/>
            </a:pPr>
            <a:r>
              <a:rPr lang="en-US" smtClean="0"/>
              <a:t>Howard and Myers, On-Ramp Wireless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2128082" y="1403328"/>
            <a:ext cx="5206198" cy="501814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0846" y="850872"/>
            <a:ext cx="7772400" cy="487338"/>
          </a:xfrm>
        </p:spPr>
        <p:txBody>
          <a:bodyPr>
            <a:noAutofit/>
          </a:bodyPr>
          <a:lstStyle/>
          <a:p>
            <a:r>
              <a:rPr lang="en-US" sz="2400" dirty="0" smtClean="0"/>
              <a:t/>
            </a:r>
            <a:br>
              <a:rPr lang="en-US" sz="2400" dirty="0" smtClean="0"/>
            </a:br>
            <a:r>
              <a:rPr lang="en-US" sz="2400" dirty="0" smtClean="0"/>
              <a:t>-119 </a:t>
            </a:r>
            <a:r>
              <a:rPr lang="en-US" sz="2400" dirty="0" err="1" smtClean="0"/>
              <a:t>dBm</a:t>
            </a:r>
            <a:r>
              <a:rPr lang="en-US" sz="2400" dirty="0" smtClean="0"/>
              <a:t> Receive Sensitivity: system reaches 998 of 1000 </a:t>
            </a:r>
            <a:br>
              <a:rPr lang="en-US" sz="2400" dirty="0" smtClean="0"/>
            </a:br>
            <a:r>
              <a:rPr lang="en-US" sz="2400" dirty="0" smtClean="0"/>
              <a:t>-</a:t>
            </a:r>
            <a:endParaRPr lang="en-US" sz="2400" dirty="0"/>
          </a:p>
        </p:txBody>
      </p:sp>
      <p:sp>
        <p:nvSpPr>
          <p:cNvPr id="6" name="Title 1"/>
          <p:cNvSpPr txBox="1">
            <a:spLocks/>
          </p:cNvSpPr>
          <p:nvPr/>
        </p:nvSpPr>
        <p:spPr bwMode="auto">
          <a:xfrm>
            <a:off x="2776518" y="1295400"/>
            <a:ext cx="4010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p>
            <a:pPr algn="ctr" defTabSz="457200" eaLnBrk="0" hangingPunct="0">
              <a:defRPr/>
            </a:pPr>
            <a:r>
              <a:rPr lang="en-US" sz="1600" b="1" dirty="0" smtClean="0">
                <a:solidFill>
                  <a:srgbClr val="3B3D3C"/>
                </a:solidFill>
                <a:latin typeface="+mn-lt"/>
                <a:ea typeface="ＭＳ Ｐゴシック" pitchFamily="-110" charset="-128"/>
                <a:cs typeface="ＭＳ Ｐゴシック" pitchFamily="-110" charset="-128"/>
              </a:rPr>
              <a:t/>
            </a:r>
            <a:br>
              <a:rPr lang="en-US" sz="1600" b="1" dirty="0" smtClean="0">
                <a:solidFill>
                  <a:srgbClr val="3B3D3C"/>
                </a:solidFill>
                <a:latin typeface="+mn-lt"/>
                <a:ea typeface="ＭＳ Ｐゴシック" pitchFamily="-110" charset="-128"/>
                <a:cs typeface="ＭＳ Ｐゴシック" pitchFamily="-110" charset="-128"/>
              </a:rPr>
            </a:br>
            <a:r>
              <a:rPr lang="en-US" dirty="0" smtClean="0">
                <a:solidFill>
                  <a:srgbClr val="3B3D3C"/>
                </a:solidFill>
                <a:ea typeface="ＭＳ Ｐゴシック" pitchFamily="-110" charset="-128"/>
                <a:cs typeface="ＭＳ Ｐゴシック" pitchFamily="-110" charset="-128"/>
              </a:rPr>
              <a:t>40 homes per square mile (Exurban Density)</a:t>
            </a:r>
            <a:br>
              <a:rPr lang="en-US" dirty="0" smtClean="0">
                <a:solidFill>
                  <a:srgbClr val="3B3D3C"/>
                </a:solidFill>
                <a:ea typeface="ＭＳ Ｐゴシック" pitchFamily="-110" charset="-128"/>
                <a:cs typeface="ＭＳ Ｐゴシック" pitchFamily="-110" charset="-128"/>
              </a:rPr>
            </a:br>
            <a:r>
              <a:rPr lang="en-US" dirty="0" smtClean="0">
                <a:solidFill>
                  <a:srgbClr val="3B3D3C"/>
                </a:solidFill>
                <a:ea typeface="ＭＳ Ｐゴシック" pitchFamily="-110" charset="-128"/>
                <a:cs typeface="ＭＳ Ｐゴシック" pitchFamily="-110" charset="-128"/>
              </a:rPr>
              <a:t>1,000 Homes</a:t>
            </a:r>
            <a:endParaRPr lang="en-US" sz="1600" dirty="0" smtClean="0">
              <a:solidFill>
                <a:srgbClr val="3B3D3C"/>
              </a:solidFill>
              <a:ea typeface="ＭＳ Ｐゴシック" pitchFamily="-110" charset="-128"/>
              <a:cs typeface="ＭＳ Ｐゴシック" pitchFamily="-110" charset="-128"/>
            </a:endParaRPr>
          </a:p>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600" i="0" u="none" strike="noStrike" kern="1200" cap="none" spc="0" normalizeH="0" baseline="0" noProof="0" dirty="0">
              <a:ln>
                <a:noFill/>
              </a:ln>
              <a:solidFill>
                <a:srgbClr val="3B3D3C"/>
              </a:solidFill>
              <a:effectLst/>
              <a:uLnTx/>
              <a:uFillTx/>
              <a:latin typeface="+mn-lt"/>
              <a:ea typeface="ＭＳ Ｐゴシック" pitchFamily="-110" charset="-128"/>
              <a:cs typeface="ＭＳ Ｐゴシック" pitchFamily="-110" charset="-128"/>
            </a:endParaRPr>
          </a:p>
        </p:txBody>
      </p:sp>
      <p:sp>
        <p:nvSpPr>
          <p:cNvPr id="10" name="Slide Number Placeholder 4"/>
          <p:cNvSpPr txBox="1">
            <a:spLocks/>
          </p:cNvSpPr>
          <p:nvPr/>
        </p:nvSpPr>
        <p:spPr bwMode="auto">
          <a:xfrm>
            <a:off x="6553200" y="6553200"/>
            <a:ext cx="2133600" cy="168275"/>
          </a:xfrm>
          <a:prstGeom prst="rect">
            <a:avLst/>
          </a:prstGeom>
          <a:noFill/>
          <a:ln w="9525">
            <a:noFill/>
            <a:miter lim="800000"/>
            <a:headEnd/>
            <a:tailEnd/>
          </a:ln>
        </p:spPr>
        <p:txBody>
          <a:bodyPr/>
          <a:lstStyle/>
          <a:p>
            <a:pPr algn="r"/>
            <a:fld id="{1C02B447-57B1-456F-AB79-6D6C9A0B6D62}" type="slidenum">
              <a:rPr lang="en-US" sz="1200">
                <a:latin typeface="Calibri" pitchFamily="34" charset="0"/>
              </a:rPr>
              <a:pPr algn="r"/>
              <a:t>21</a:t>
            </a:fld>
            <a:endParaRPr lang="en-US" sz="1200">
              <a:latin typeface="Calibri" pitchFamily="34" charset="0"/>
            </a:endParaRPr>
          </a:p>
        </p:txBody>
      </p:sp>
      <p:grpSp>
        <p:nvGrpSpPr>
          <p:cNvPr id="25" name="Group 24"/>
          <p:cNvGrpSpPr/>
          <p:nvPr/>
        </p:nvGrpSpPr>
        <p:grpSpPr>
          <a:xfrm>
            <a:off x="2163369" y="2057400"/>
            <a:ext cx="4710531" cy="4366478"/>
            <a:chOff x="360722" y="2057400"/>
            <a:chExt cx="3754078" cy="3772307"/>
          </a:xfrm>
        </p:grpSpPr>
        <p:pic>
          <p:nvPicPr>
            <p:cNvPr id="2050" name="Picture 2" descr="image002"/>
            <p:cNvPicPr>
              <a:picLocks noChangeAspect="1" noChangeArrowheads="1"/>
            </p:cNvPicPr>
            <p:nvPr/>
          </p:nvPicPr>
          <p:blipFill>
            <a:blip r:embed="rId3"/>
            <a:srcRect/>
            <a:stretch>
              <a:fillRect/>
            </a:stretch>
          </p:blipFill>
          <p:spPr bwMode="auto">
            <a:xfrm>
              <a:off x="609600" y="2057400"/>
              <a:ext cx="3505200" cy="3505200"/>
            </a:xfrm>
            <a:prstGeom prst="rect">
              <a:avLst/>
            </a:prstGeom>
            <a:noFill/>
            <a:ln w="9525">
              <a:noFill/>
              <a:miter lim="800000"/>
              <a:headEnd/>
              <a:tailEnd/>
            </a:ln>
          </p:spPr>
        </p:pic>
        <p:cxnSp>
          <p:nvCxnSpPr>
            <p:cNvPr id="12" name="Straight Arrow Connector 11"/>
            <p:cNvCxnSpPr/>
            <p:nvPr/>
          </p:nvCxnSpPr>
          <p:spPr>
            <a:xfrm>
              <a:off x="609600" y="5590401"/>
              <a:ext cx="3505200" cy="2382"/>
            </a:xfrm>
            <a:prstGeom prst="straightConnector1">
              <a:avLst/>
            </a:prstGeom>
            <a:ln>
              <a:tailEnd type="triangle" w="med" len="med"/>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5400000" flipH="1" flipV="1">
              <a:off x="-1145382" y="3838595"/>
              <a:ext cx="3506788" cy="158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1295400" y="5590401"/>
              <a:ext cx="2286000" cy="239306"/>
            </a:xfrm>
            <a:prstGeom prst="rect">
              <a:avLst/>
            </a:prstGeom>
            <a:noFill/>
          </p:spPr>
          <p:txBody>
            <a:bodyPr wrap="square" rtlCol="0">
              <a:spAutoFit/>
            </a:bodyPr>
            <a:lstStyle/>
            <a:p>
              <a:pPr algn="ctr"/>
              <a:r>
                <a:rPr lang="en-US" sz="1200" b="1" dirty="0" smtClean="0">
                  <a:latin typeface="+mn-lt"/>
                </a:rPr>
                <a:t>8km</a:t>
              </a:r>
            </a:p>
          </p:txBody>
        </p:sp>
        <p:sp>
          <p:nvSpPr>
            <p:cNvPr id="17" name="TextBox 16"/>
            <p:cNvSpPr txBox="1"/>
            <p:nvPr/>
          </p:nvSpPr>
          <p:spPr>
            <a:xfrm rot="16200000">
              <a:off x="-671900" y="3803623"/>
              <a:ext cx="2286000" cy="220756"/>
            </a:xfrm>
            <a:prstGeom prst="rect">
              <a:avLst/>
            </a:prstGeom>
            <a:noFill/>
          </p:spPr>
          <p:txBody>
            <a:bodyPr wrap="square" rtlCol="0">
              <a:spAutoFit/>
            </a:bodyPr>
            <a:lstStyle/>
            <a:p>
              <a:pPr algn="ctr"/>
              <a:r>
                <a:rPr lang="en-US" sz="1200" b="1" dirty="0" smtClean="0">
                  <a:latin typeface="+mn-lt"/>
                </a:rPr>
                <a:t>8km</a:t>
              </a:r>
              <a:endParaRPr lang="en-US" sz="1200" b="1" dirty="0">
                <a:latin typeface="+mn-lt"/>
              </a:endParaRPr>
            </a:p>
          </p:txBody>
        </p:sp>
        <p:sp>
          <p:nvSpPr>
            <p:cNvPr id="23" name="Oval 22"/>
            <p:cNvSpPr/>
            <p:nvPr/>
          </p:nvSpPr>
          <p:spPr>
            <a:xfrm>
              <a:off x="1752600" y="3352800"/>
              <a:ext cx="228600" cy="228600"/>
            </a:xfrm>
            <a:prstGeom prst="ellipse">
              <a:avLst/>
            </a:prstGeom>
            <a:noFill/>
            <a:ln>
              <a:solidFill>
                <a:srgbClr val="FF0000"/>
              </a:solidFill>
              <a:prstDash val="sys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3886200" y="5448300"/>
              <a:ext cx="228600" cy="228600"/>
            </a:xfrm>
            <a:prstGeom prst="ellipse">
              <a:avLst/>
            </a:prstGeom>
            <a:noFill/>
            <a:ln>
              <a:solidFill>
                <a:srgbClr val="FF0000"/>
              </a:solidFill>
              <a:prstDash val="sys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Slide Number Placeholder 21"/>
          <p:cNvSpPr>
            <a:spLocks noGrp="1"/>
          </p:cNvSpPr>
          <p:nvPr>
            <p:ph type="sldNum" sz="quarter" idx="12"/>
          </p:nvPr>
        </p:nvSpPr>
        <p:spPr/>
        <p:txBody>
          <a:bodyPr/>
          <a:lstStyle/>
          <a:p>
            <a:pPr>
              <a:defRPr/>
            </a:pPr>
            <a:r>
              <a:rPr lang="en-US" smtClean="0"/>
              <a:t>Slide </a:t>
            </a:r>
            <a:fld id="{C2FE916C-5A64-48C3-986F-468C3E1548B3}" type="slidenum">
              <a:rPr lang="en-US" smtClean="0"/>
              <a:pPr>
                <a:defRPr/>
              </a:pPr>
              <a:t>21</a:t>
            </a:fld>
            <a:endParaRPr lang="en-US"/>
          </a:p>
        </p:txBody>
      </p:sp>
      <p:sp>
        <p:nvSpPr>
          <p:cNvPr id="24" name="Footer Placeholder 23"/>
          <p:cNvSpPr>
            <a:spLocks noGrp="1"/>
          </p:cNvSpPr>
          <p:nvPr>
            <p:ph type="ftr" sz="quarter" idx="11"/>
          </p:nvPr>
        </p:nvSpPr>
        <p:spPr/>
        <p:txBody>
          <a:bodyPr/>
          <a:lstStyle/>
          <a:p>
            <a:pPr>
              <a:defRPr/>
            </a:pPr>
            <a:r>
              <a:rPr lang="en-US" smtClean="0"/>
              <a:t>Howard and Myers, On-Ramp Wireless</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Merge activity</a:t>
            </a:r>
            <a:endParaRPr lang="en-US" dirty="0"/>
          </a:p>
        </p:txBody>
      </p:sp>
      <p:sp>
        <p:nvSpPr>
          <p:cNvPr id="3" name="Content Placeholder 2"/>
          <p:cNvSpPr>
            <a:spLocks noGrp="1"/>
          </p:cNvSpPr>
          <p:nvPr>
            <p:ph idx="1"/>
          </p:nvPr>
        </p:nvSpPr>
        <p:spPr/>
        <p:txBody>
          <a:bodyPr/>
          <a:lstStyle/>
          <a:p>
            <a:r>
              <a:rPr lang="en-US" dirty="0" smtClean="0"/>
              <a:t>DSSS proposers made good progress </a:t>
            </a:r>
          </a:p>
          <a:p>
            <a:r>
              <a:rPr lang="en-US" dirty="0" smtClean="0"/>
              <a:t>Dynamic DSSS good solution for high processing gain mode in future merged proposal</a:t>
            </a:r>
            <a:endParaRPr lang="en-US" dirty="0"/>
          </a:p>
        </p:txBody>
      </p:sp>
      <p:sp>
        <p:nvSpPr>
          <p:cNvPr id="4" name="Footer Placeholder 3"/>
          <p:cNvSpPr>
            <a:spLocks noGrp="1"/>
          </p:cNvSpPr>
          <p:nvPr>
            <p:ph type="ftr" sz="quarter" idx="11"/>
          </p:nvPr>
        </p:nvSpPr>
        <p:spPr/>
        <p:txBody>
          <a:bodyPr/>
          <a:lstStyle/>
          <a:p>
            <a:pPr>
              <a:defRPr/>
            </a:pPr>
            <a:r>
              <a:rPr lang="en-US" smtClean="0"/>
              <a:t>Howard and Myers, On-Ramp Wireless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77324EE6-8AD8-4A17-BA8A-115FF1D68DBE}"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en-US" dirty="0" smtClean="0"/>
              <a:t>Summary and conclusions</a:t>
            </a:r>
          </a:p>
        </p:txBody>
      </p:sp>
      <p:sp>
        <p:nvSpPr>
          <p:cNvPr id="194563" name="Rectangle 3"/>
          <p:cNvSpPr>
            <a:spLocks noGrp="1" noChangeArrowheads="1"/>
          </p:cNvSpPr>
          <p:nvPr>
            <p:ph type="body" idx="1"/>
          </p:nvPr>
        </p:nvSpPr>
        <p:spPr/>
        <p:txBody>
          <a:bodyPr/>
          <a:lstStyle/>
          <a:p>
            <a:pPr>
              <a:lnSpc>
                <a:spcPct val="80000"/>
              </a:lnSpc>
            </a:pPr>
            <a:r>
              <a:rPr lang="en-US" sz="2000" dirty="0" smtClean="0"/>
              <a:t>Very high link margin, low-power, low-complexity solution</a:t>
            </a:r>
          </a:p>
          <a:p>
            <a:pPr lvl="1">
              <a:lnSpc>
                <a:spcPct val="80000"/>
              </a:lnSpc>
            </a:pPr>
            <a:r>
              <a:rPr lang="en-US" sz="1800" dirty="0" smtClean="0"/>
              <a:t>Scalable data rates from 3.9 to 62.5 kbps</a:t>
            </a:r>
          </a:p>
          <a:p>
            <a:pPr lvl="1">
              <a:lnSpc>
                <a:spcPct val="80000"/>
              </a:lnSpc>
            </a:pPr>
            <a:r>
              <a:rPr lang="en-US" sz="1800" dirty="0" smtClean="0"/>
              <a:t>Maximum range of 0.8 miles at 2.4GHz and 1.24 miles at 900MHz, (Okumura-</a:t>
            </a:r>
            <a:r>
              <a:rPr lang="en-US" sz="1800" dirty="0" err="1" smtClean="0"/>
              <a:t>Hata</a:t>
            </a:r>
            <a:r>
              <a:rPr lang="en-US" sz="1800" dirty="0" smtClean="0"/>
              <a:t> model), 1.5m antenna height (NIST model)</a:t>
            </a:r>
          </a:p>
          <a:p>
            <a:pPr>
              <a:lnSpc>
                <a:spcPct val="80000"/>
              </a:lnSpc>
            </a:pPr>
            <a:r>
              <a:rPr lang="en-US" sz="2000" dirty="0" smtClean="0"/>
              <a:t>PHY complies with world-wide regulations</a:t>
            </a:r>
          </a:p>
          <a:p>
            <a:pPr>
              <a:lnSpc>
                <a:spcPct val="80000"/>
              </a:lnSpc>
            </a:pPr>
            <a:r>
              <a:rPr lang="en-US" sz="2000" dirty="0" smtClean="0"/>
              <a:t>Dynamic DSSS offers a good solution for hard to reach meters to allow 100% coverage and for battery operated gas meters</a:t>
            </a:r>
          </a:p>
          <a:p>
            <a:pPr>
              <a:lnSpc>
                <a:spcPct val="80000"/>
              </a:lnSpc>
            </a:pPr>
            <a:endParaRPr lang="en-US" sz="2000" dirty="0" smtClean="0"/>
          </a:p>
          <a:p>
            <a:pPr>
              <a:lnSpc>
                <a:spcPct val="80000"/>
              </a:lnSpc>
            </a:pPr>
            <a:r>
              <a:rPr lang="en-US" sz="2000" dirty="0" smtClean="0"/>
              <a:t>Dynamic DSSS good solution for high processing gain mode in DSSS merge proposal</a:t>
            </a:r>
          </a:p>
        </p:txBody>
      </p:sp>
      <p:sp>
        <p:nvSpPr>
          <p:cNvPr id="4" name="Slide Number Placeholder 3"/>
          <p:cNvSpPr>
            <a:spLocks noGrp="1"/>
          </p:cNvSpPr>
          <p:nvPr>
            <p:ph type="sldNum" sz="quarter" idx="12"/>
          </p:nvPr>
        </p:nvSpPr>
        <p:spPr/>
        <p:txBody>
          <a:bodyPr/>
          <a:lstStyle/>
          <a:p>
            <a:pPr>
              <a:defRPr/>
            </a:pPr>
            <a:r>
              <a:rPr lang="en-US" smtClean="0"/>
              <a:t>Slide </a:t>
            </a:r>
            <a:fld id="{77324EE6-8AD8-4A17-BA8A-115FF1D68DBE}" type="slidenum">
              <a:rPr lang="en-US" smtClean="0"/>
              <a:pPr>
                <a:defRPr/>
              </a:pPr>
              <a:t>23</a:t>
            </a:fld>
            <a:endParaRPr lang="en-US"/>
          </a:p>
        </p:txBody>
      </p:sp>
      <p:sp>
        <p:nvSpPr>
          <p:cNvPr id="5" name="Footer Placeholder 4"/>
          <p:cNvSpPr>
            <a:spLocks noGrp="1"/>
          </p:cNvSpPr>
          <p:nvPr>
            <p:ph type="ftr" sz="quarter" idx="11"/>
          </p:nvPr>
        </p:nvSpPr>
        <p:spPr/>
        <p:txBody>
          <a:bodyPr/>
          <a:lstStyle/>
          <a:p>
            <a:pPr>
              <a:defRPr/>
            </a:pPr>
            <a:r>
              <a:rPr lang="en-US" smtClean="0"/>
              <a:t>Howard and Myers, On-Ramp Wireless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en-US" smtClean="0"/>
              <a:t>Requirements </a:t>
            </a:r>
          </a:p>
        </p:txBody>
      </p:sp>
      <p:sp>
        <p:nvSpPr>
          <p:cNvPr id="155651" name="Rectangle 3"/>
          <p:cNvSpPr>
            <a:spLocks noGrp="1" noChangeArrowheads="1"/>
          </p:cNvSpPr>
          <p:nvPr>
            <p:ph type="body" idx="1"/>
          </p:nvPr>
        </p:nvSpPr>
        <p:spPr>
          <a:xfrm>
            <a:off x="685800" y="1449366"/>
            <a:ext cx="7772400" cy="4097382"/>
          </a:xfrm>
        </p:spPr>
        <p:txBody>
          <a:bodyPr/>
          <a:lstStyle/>
          <a:p>
            <a:r>
              <a:rPr lang="en-US" sz="2000" dirty="0" smtClean="0"/>
              <a:t>PAR</a:t>
            </a:r>
          </a:p>
          <a:p>
            <a:pPr lvl="1"/>
            <a:r>
              <a:rPr lang="en-US" sz="1800" dirty="0" smtClean="0"/>
              <a:t>Data rate at least 40kbps</a:t>
            </a:r>
          </a:p>
          <a:p>
            <a:pPr lvl="1"/>
            <a:r>
              <a:rPr lang="en-US" sz="1800" dirty="0" smtClean="0"/>
              <a:t>Optimal energy efficient link margin</a:t>
            </a:r>
          </a:p>
          <a:p>
            <a:pPr lvl="1"/>
            <a:r>
              <a:rPr lang="en-US" sz="1800" dirty="0" smtClean="0"/>
              <a:t>Connectivity to at least one thousand direct neighbors </a:t>
            </a:r>
          </a:p>
          <a:p>
            <a:pPr lvl="1"/>
            <a:r>
              <a:rPr lang="en-US" sz="1800" dirty="0" smtClean="0"/>
              <a:t>Minimal infrastructure</a:t>
            </a:r>
          </a:p>
          <a:p>
            <a:pPr lvl="1"/>
            <a:r>
              <a:rPr lang="en-US" sz="1800" dirty="0" smtClean="0"/>
              <a:t>Reach every node in the network</a:t>
            </a:r>
          </a:p>
          <a:p>
            <a:pPr lvl="1"/>
            <a:r>
              <a:rPr lang="en-US" sz="1800" dirty="0" smtClean="0"/>
              <a:t>Long range point to point reduces cost</a:t>
            </a:r>
          </a:p>
          <a:p>
            <a:r>
              <a:rPr lang="en-US" sz="2000" dirty="0" smtClean="0"/>
              <a:t>PG&amp;E presentation (15-08-0297)</a:t>
            </a:r>
          </a:p>
          <a:p>
            <a:pPr lvl="1"/>
            <a:r>
              <a:rPr lang="en-US" sz="1800" dirty="0" smtClean="0"/>
              <a:t>Coverage probability: 100%</a:t>
            </a:r>
          </a:p>
          <a:p>
            <a:pPr lvl="1"/>
            <a:r>
              <a:rPr lang="en-US" sz="1800" dirty="0" smtClean="0"/>
              <a:t>Capacity requirements are in 10’s of kbps</a:t>
            </a:r>
          </a:p>
          <a:p>
            <a:r>
              <a:rPr lang="en-US" sz="2000" dirty="0" smtClean="0"/>
              <a:t>Other companies that expressed interest in robust, long range links: </a:t>
            </a:r>
            <a:r>
              <a:rPr lang="en-US" sz="2000" dirty="0" err="1" smtClean="0"/>
              <a:t>Amplex</a:t>
            </a:r>
            <a:r>
              <a:rPr lang="en-US" sz="2000" dirty="0" smtClean="0"/>
              <a:t>, Mitsubishi, SDG&amp;E,  </a:t>
            </a:r>
            <a:r>
              <a:rPr lang="en-US" sz="2000" dirty="0" err="1" smtClean="0"/>
              <a:t>SoCalEdison</a:t>
            </a:r>
            <a:endParaRPr lang="en-US" sz="2000" dirty="0" smtClean="0"/>
          </a:p>
        </p:txBody>
      </p:sp>
      <p:sp>
        <p:nvSpPr>
          <p:cNvPr id="4" name="TextBox 3"/>
          <p:cNvSpPr txBox="1"/>
          <p:nvPr/>
        </p:nvSpPr>
        <p:spPr>
          <a:xfrm>
            <a:off x="520656" y="5546748"/>
            <a:ext cx="8240802" cy="707886"/>
          </a:xfrm>
          <a:prstGeom prst="rect">
            <a:avLst/>
          </a:prstGeom>
          <a:noFill/>
        </p:spPr>
        <p:txBody>
          <a:bodyPr wrap="square" rtlCol="0">
            <a:spAutoFit/>
          </a:bodyPr>
          <a:lstStyle/>
          <a:p>
            <a:r>
              <a:rPr lang="en-US" sz="2000" b="1" dirty="0" smtClean="0">
                <a:solidFill>
                  <a:srgbClr val="FF0000"/>
                </a:solidFill>
              </a:rPr>
              <a:t>High link margin is a fundamental design criteria to reach every node in the network with 100% coverage probability and minimal infrastructure</a:t>
            </a:r>
          </a:p>
        </p:txBody>
      </p:sp>
      <p:sp>
        <p:nvSpPr>
          <p:cNvPr id="5" name="Slide Number Placeholder 4"/>
          <p:cNvSpPr>
            <a:spLocks noGrp="1"/>
          </p:cNvSpPr>
          <p:nvPr>
            <p:ph type="sldNum" sz="quarter" idx="12"/>
          </p:nvPr>
        </p:nvSpPr>
        <p:spPr/>
        <p:txBody>
          <a:bodyPr/>
          <a:lstStyle/>
          <a:p>
            <a:pPr>
              <a:defRPr/>
            </a:pPr>
            <a:r>
              <a:rPr lang="en-US" smtClean="0"/>
              <a:t>Slide </a:t>
            </a:r>
            <a:fld id="{77324EE6-8AD8-4A17-BA8A-115FF1D68DBE}" type="slidenum">
              <a:rPr lang="en-US" smtClean="0"/>
              <a:pPr>
                <a:defRPr/>
              </a:pPr>
              <a:t>3</a:t>
            </a:fld>
            <a:endParaRPr lang="en-US"/>
          </a:p>
        </p:txBody>
      </p:sp>
      <p:sp>
        <p:nvSpPr>
          <p:cNvPr id="6" name="Footer Placeholder 5"/>
          <p:cNvSpPr>
            <a:spLocks noGrp="1"/>
          </p:cNvSpPr>
          <p:nvPr>
            <p:ph type="ftr" sz="quarter" idx="11"/>
          </p:nvPr>
        </p:nvSpPr>
        <p:spPr/>
        <p:txBody>
          <a:bodyPr/>
          <a:lstStyle/>
          <a:p>
            <a:pPr>
              <a:defRPr/>
            </a:pPr>
            <a:r>
              <a:rPr lang="en-US" smtClean="0"/>
              <a:t>Howard and Myers, On-Ramp Wireless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8" name="Rectangle 8"/>
          <p:cNvSpPr>
            <a:spLocks noGrp="1" noChangeArrowheads="1"/>
          </p:cNvSpPr>
          <p:nvPr>
            <p:ph type="ctrTitle"/>
          </p:nvPr>
        </p:nvSpPr>
        <p:spPr/>
        <p:txBody>
          <a:bodyPr/>
          <a:lstStyle/>
          <a:p>
            <a:r>
              <a:rPr lang="en-US" dirty="0" smtClean="0"/>
              <a:t>Proposed Dynamic DSSS Physical Layer</a:t>
            </a:r>
          </a:p>
        </p:txBody>
      </p:sp>
      <p:sp>
        <p:nvSpPr>
          <p:cNvPr id="168967" name="Rectangle 7"/>
          <p:cNvSpPr>
            <a:spLocks noGrp="1" noChangeArrowheads="1"/>
          </p:cNvSpPr>
          <p:nvPr>
            <p:ph type="subTitle" idx="1"/>
          </p:nvPr>
        </p:nvSpPr>
        <p:spPr/>
        <p:txBody>
          <a:bodyPr/>
          <a:lstStyle/>
          <a:p>
            <a:r>
              <a:rPr lang="en-US" sz="2800" dirty="0" smtClean="0"/>
              <a:t>More details about the Dynamic DSSS Physical Layer can be found in the latest version of 15-09-0307-00-004g</a:t>
            </a:r>
          </a:p>
        </p:txBody>
      </p:sp>
      <p:sp>
        <p:nvSpPr>
          <p:cNvPr id="4" name="Slide Number Placeholder 3"/>
          <p:cNvSpPr>
            <a:spLocks noGrp="1"/>
          </p:cNvSpPr>
          <p:nvPr>
            <p:ph type="sldNum" sz="quarter" idx="12"/>
          </p:nvPr>
        </p:nvSpPr>
        <p:spPr/>
        <p:txBody>
          <a:bodyPr/>
          <a:lstStyle/>
          <a:p>
            <a:pPr>
              <a:defRPr/>
            </a:pPr>
            <a:r>
              <a:rPr lang="en-US" smtClean="0"/>
              <a:t>Slide </a:t>
            </a:r>
            <a:fld id="{83CF6C6E-BC57-4A78-885D-A9BB782C8779}"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smtClean="0"/>
              <a:t>Howard and Myers, On-Ramp Wireless</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en-US" smtClean="0"/>
              <a:t>Overview of Dynamic DSSS Proposal </a:t>
            </a:r>
          </a:p>
        </p:txBody>
      </p:sp>
      <p:sp>
        <p:nvSpPr>
          <p:cNvPr id="174083" name="Rectangle 3"/>
          <p:cNvSpPr>
            <a:spLocks noGrp="1" noChangeArrowheads="1"/>
          </p:cNvSpPr>
          <p:nvPr>
            <p:ph type="body" idx="1"/>
          </p:nvPr>
        </p:nvSpPr>
        <p:spPr/>
        <p:txBody>
          <a:bodyPr/>
          <a:lstStyle/>
          <a:p>
            <a:pPr>
              <a:lnSpc>
                <a:spcPct val="80000"/>
              </a:lnSpc>
            </a:pPr>
            <a:r>
              <a:rPr lang="en-US" sz="2000" dirty="0" smtClean="0"/>
              <a:t>PHY is optimized for wireless meters:</a:t>
            </a:r>
          </a:p>
          <a:p>
            <a:pPr lvl="1">
              <a:lnSpc>
                <a:spcPct val="80000"/>
              </a:lnSpc>
            </a:pPr>
            <a:r>
              <a:rPr lang="en-US" sz="1800" dirty="0" smtClean="0"/>
              <a:t>Very large link margin: up to -125dBm sensitivity– allows connection to the </a:t>
            </a:r>
            <a:r>
              <a:rPr lang="en-US" sz="1800" b="1" dirty="0" smtClean="0">
                <a:solidFill>
                  <a:srgbClr val="FF0000"/>
                </a:solidFill>
              </a:rPr>
              <a:t>hard to reach meters</a:t>
            </a:r>
            <a:r>
              <a:rPr lang="en-US" sz="1800" dirty="0" smtClean="0"/>
              <a:t> – minimal infrastructure </a:t>
            </a:r>
          </a:p>
          <a:p>
            <a:pPr lvl="1">
              <a:lnSpc>
                <a:spcPct val="80000"/>
              </a:lnSpc>
            </a:pPr>
            <a:r>
              <a:rPr lang="en-US" sz="1800" dirty="0" smtClean="0"/>
              <a:t>Scalable data rates: 3.9kbps –62.5kbps - allows for tradeoff of range vs. rate</a:t>
            </a:r>
          </a:p>
          <a:p>
            <a:pPr lvl="1">
              <a:lnSpc>
                <a:spcPct val="80000"/>
              </a:lnSpc>
            </a:pPr>
            <a:r>
              <a:rPr lang="en-US" sz="1800" dirty="0" smtClean="0"/>
              <a:t>Support for multiple frequency bands of operation</a:t>
            </a:r>
          </a:p>
          <a:p>
            <a:pPr>
              <a:lnSpc>
                <a:spcPct val="80000"/>
              </a:lnSpc>
            </a:pPr>
            <a:r>
              <a:rPr lang="en-US" sz="2000" dirty="0" smtClean="0"/>
              <a:t>PHY solution enables very low-power consumption </a:t>
            </a:r>
          </a:p>
          <a:p>
            <a:pPr lvl="1">
              <a:lnSpc>
                <a:spcPct val="80000"/>
              </a:lnSpc>
            </a:pPr>
            <a:r>
              <a:rPr lang="en-US" sz="1800" dirty="0" smtClean="0"/>
              <a:t>Large link margin allows longer range and no hops in the mesh – </a:t>
            </a:r>
            <a:r>
              <a:rPr lang="en-US" sz="1800" b="1" dirty="0" smtClean="0">
                <a:solidFill>
                  <a:srgbClr val="FF0000"/>
                </a:solidFill>
              </a:rPr>
              <a:t>support for battery operated gas and water meters</a:t>
            </a:r>
          </a:p>
          <a:p>
            <a:pPr lvl="1">
              <a:lnSpc>
                <a:spcPct val="80000"/>
              </a:lnSpc>
            </a:pPr>
            <a:r>
              <a:rPr lang="en-US" sz="1800" dirty="0" smtClean="0"/>
              <a:t>Lower cost and lower power consumption power amplifiers</a:t>
            </a:r>
          </a:p>
          <a:p>
            <a:pPr>
              <a:lnSpc>
                <a:spcPct val="80000"/>
              </a:lnSpc>
            </a:pPr>
            <a:r>
              <a:rPr lang="en-US" sz="2000" dirty="0" smtClean="0"/>
              <a:t>Simple and low complexity modulation parameters</a:t>
            </a:r>
          </a:p>
          <a:p>
            <a:pPr>
              <a:lnSpc>
                <a:spcPct val="80000"/>
              </a:lnSpc>
            </a:pPr>
            <a:r>
              <a:rPr lang="en-US" sz="2000" dirty="0" smtClean="0"/>
              <a:t>Support for world-wide operation</a:t>
            </a:r>
            <a:endParaRPr lang="en-US" sz="1800" dirty="0" smtClean="0">
              <a:solidFill>
                <a:srgbClr val="FF0000"/>
              </a:solidFill>
            </a:endParaRPr>
          </a:p>
          <a:p>
            <a:pPr lvl="1">
              <a:lnSpc>
                <a:spcPct val="80000"/>
              </a:lnSpc>
            </a:pPr>
            <a:r>
              <a:rPr lang="en-US" sz="1800" dirty="0" smtClean="0"/>
              <a:t>Europe and Asia require lower transmit power that reduces link margin</a:t>
            </a:r>
          </a:p>
        </p:txBody>
      </p:sp>
      <p:sp>
        <p:nvSpPr>
          <p:cNvPr id="4" name="Slide Number Placeholder 3"/>
          <p:cNvSpPr>
            <a:spLocks noGrp="1"/>
          </p:cNvSpPr>
          <p:nvPr>
            <p:ph type="sldNum" sz="quarter" idx="12"/>
          </p:nvPr>
        </p:nvSpPr>
        <p:spPr/>
        <p:txBody>
          <a:bodyPr/>
          <a:lstStyle/>
          <a:p>
            <a:pPr>
              <a:defRPr/>
            </a:pPr>
            <a:r>
              <a:rPr lang="en-US" smtClean="0"/>
              <a:t>Slide </a:t>
            </a:r>
            <a:fld id="{77324EE6-8AD8-4A17-BA8A-115FF1D68DBE}"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smtClean="0"/>
              <a:t>Howard and Myers, On-Ramp Wireless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r>
              <a:rPr lang="en-US" smtClean="0"/>
              <a:t>Example TX architecture</a:t>
            </a:r>
          </a:p>
        </p:txBody>
      </p:sp>
      <p:sp>
        <p:nvSpPr>
          <p:cNvPr id="176133" name="Text Box 5"/>
          <p:cNvSpPr txBox="1">
            <a:spLocks noChangeArrowheads="1"/>
          </p:cNvSpPr>
          <p:nvPr/>
        </p:nvSpPr>
        <p:spPr bwMode="auto">
          <a:xfrm>
            <a:off x="1828800" y="3109913"/>
            <a:ext cx="1644650" cy="633412"/>
          </a:xfrm>
          <a:prstGeom prst="rect">
            <a:avLst/>
          </a:prstGeom>
          <a:noFill/>
          <a:ln w="9525">
            <a:solidFill>
              <a:schemeClr val="tx1"/>
            </a:solidFill>
            <a:miter lim="800000"/>
            <a:headEnd/>
            <a:tailEnd/>
          </a:ln>
          <a:effectLst/>
        </p:spPr>
        <p:txBody>
          <a:bodyPr>
            <a:spAutoFit/>
          </a:bodyPr>
          <a:lstStyle/>
          <a:p>
            <a:pPr>
              <a:spcBef>
                <a:spcPct val="50000"/>
              </a:spcBef>
            </a:pPr>
            <a:r>
              <a:rPr lang="en-US"/>
              <a:t>Convolution encode</a:t>
            </a:r>
          </a:p>
          <a:p>
            <a:pPr>
              <a:spcBef>
                <a:spcPct val="50000"/>
              </a:spcBef>
            </a:pPr>
            <a:r>
              <a:rPr lang="en-US"/>
              <a:t>And interleave</a:t>
            </a:r>
          </a:p>
        </p:txBody>
      </p:sp>
      <p:sp>
        <p:nvSpPr>
          <p:cNvPr id="176134" name="Text Box 6"/>
          <p:cNvSpPr txBox="1">
            <a:spLocks noChangeArrowheads="1"/>
          </p:cNvSpPr>
          <p:nvPr/>
        </p:nvSpPr>
        <p:spPr bwMode="auto">
          <a:xfrm>
            <a:off x="3794125" y="3116263"/>
            <a:ext cx="1006475" cy="633412"/>
          </a:xfrm>
          <a:prstGeom prst="rect">
            <a:avLst/>
          </a:prstGeom>
          <a:noFill/>
          <a:ln w="9525">
            <a:solidFill>
              <a:schemeClr val="tx1"/>
            </a:solidFill>
            <a:miter lim="800000"/>
            <a:headEnd/>
            <a:tailEnd/>
          </a:ln>
          <a:effectLst/>
        </p:spPr>
        <p:txBody>
          <a:bodyPr>
            <a:spAutoFit/>
          </a:bodyPr>
          <a:lstStyle/>
          <a:p>
            <a:pPr>
              <a:spcBef>
                <a:spcPct val="50000"/>
              </a:spcBef>
            </a:pPr>
            <a:r>
              <a:rPr lang="en-US"/>
              <a:t>D-BPSK</a:t>
            </a:r>
          </a:p>
          <a:p>
            <a:pPr>
              <a:spcBef>
                <a:spcPct val="50000"/>
              </a:spcBef>
            </a:pPr>
            <a:r>
              <a:rPr lang="en-US"/>
              <a:t>Modulate</a:t>
            </a:r>
          </a:p>
        </p:txBody>
      </p:sp>
      <p:sp>
        <p:nvSpPr>
          <p:cNvPr id="176135" name="Text Box 7"/>
          <p:cNvSpPr txBox="1">
            <a:spLocks noChangeArrowheads="1"/>
          </p:cNvSpPr>
          <p:nvPr/>
        </p:nvSpPr>
        <p:spPr bwMode="auto">
          <a:xfrm>
            <a:off x="5211763" y="3109913"/>
            <a:ext cx="1006475" cy="633412"/>
          </a:xfrm>
          <a:prstGeom prst="rect">
            <a:avLst/>
          </a:prstGeom>
          <a:noFill/>
          <a:ln w="9525">
            <a:solidFill>
              <a:schemeClr val="tx1"/>
            </a:solidFill>
            <a:miter lim="800000"/>
            <a:headEnd/>
            <a:tailEnd/>
          </a:ln>
          <a:effectLst/>
        </p:spPr>
        <p:txBody>
          <a:bodyPr>
            <a:spAutoFit/>
          </a:bodyPr>
          <a:lstStyle/>
          <a:p>
            <a:pPr>
              <a:spcBef>
                <a:spcPct val="50000"/>
              </a:spcBef>
            </a:pPr>
            <a:r>
              <a:rPr lang="en-US"/>
              <a:t>PN</a:t>
            </a:r>
          </a:p>
          <a:p>
            <a:pPr>
              <a:spcBef>
                <a:spcPct val="50000"/>
              </a:spcBef>
            </a:pPr>
            <a:r>
              <a:rPr lang="en-US"/>
              <a:t>Spread</a:t>
            </a:r>
          </a:p>
        </p:txBody>
      </p:sp>
      <p:sp>
        <p:nvSpPr>
          <p:cNvPr id="176136" name="Line 8"/>
          <p:cNvSpPr>
            <a:spLocks noChangeShapeType="1"/>
          </p:cNvSpPr>
          <p:nvPr/>
        </p:nvSpPr>
        <p:spPr bwMode="auto">
          <a:xfrm>
            <a:off x="3475038" y="3430588"/>
            <a:ext cx="319087" cy="0"/>
          </a:xfrm>
          <a:prstGeom prst="line">
            <a:avLst/>
          </a:prstGeom>
          <a:noFill/>
          <a:ln w="9525">
            <a:solidFill>
              <a:schemeClr val="tx1"/>
            </a:solidFill>
            <a:round/>
            <a:headEnd/>
            <a:tailEnd type="triangle" w="med" len="med"/>
          </a:ln>
          <a:effectLst/>
        </p:spPr>
        <p:txBody>
          <a:bodyPr/>
          <a:lstStyle/>
          <a:p>
            <a:endParaRPr lang="en-US"/>
          </a:p>
        </p:txBody>
      </p:sp>
      <p:sp>
        <p:nvSpPr>
          <p:cNvPr id="176137" name="Line 9"/>
          <p:cNvSpPr>
            <a:spLocks noChangeShapeType="1"/>
          </p:cNvSpPr>
          <p:nvPr/>
        </p:nvSpPr>
        <p:spPr bwMode="auto">
          <a:xfrm>
            <a:off x="4800600" y="3430588"/>
            <a:ext cx="411163" cy="0"/>
          </a:xfrm>
          <a:prstGeom prst="line">
            <a:avLst/>
          </a:prstGeom>
          <a:noFill/>
          <a:ln w="9525">
            <a:solidFill>
              <a:schemeClr val="tx1"/>
            </a:solidFill>
            <a:round/>
            <a:headEnd/>
            <a:tailEnd type="triangle" w="med" len="med"/>
          </a:ln>
          <a:effectLst/>
        </p:spPr>
        <p:txBody>
          <a:bodyPr/>
          <a:lstStyle/>
          <a:p>
            <a:endParaRPr lang="en-US"/>
          </a:p>
        </p:txBody>
      </p:sp>
      <p:sp>
        <p:nvSpPr>
          <p:cNvPr id="176138" name="Line 10"/>
          <p:cNvSpPr>
            <a:spLocks noChangeShapeType="1"/>
          </p:cNvSpPr>
          <p:nvPr/>
        </p:nvSpPr>
        <p:spPr bwMode="auto">
          <a:xfrm flipV="1">
            <a:off x="960438" y="3430588"/>
            <a:ext cx="868362" cy="0"/>
          </a:xfrm>
          <a:prstGeom prst="line">
            <a:avLst/>
          </a:prstGeom>
          <a:noFill/>
          <a:ln w="9525">
            <a:solidFill>
              <a:schemeClr val="tx1"/>
            </a:solidFill>
            <a:round/>
            <a:headEnd/>
            <a:tailEnd type="triangle" w="med" len="med"/>
          </a:ln>
          <a:effectLst/>
        </p:spPr>
        <p:txBody>
          <a:bodyPr/>
          <a:lstStyle/>
          <a:p>
            <a:endParaRPr lang="en-US"/>
          </a:p>
        </p:txBody>
      </p:sp>
      <p:sp>
        <p:nvSpPr>
          <p:cNvPr id="176139" name="Text Box 11"/>
          <p:cNvSpPr txBox="1">
            <a:spLocks noChangeArrowheads="1"/>
          </p:cNvSpPr>
          <p:nvPr/>
        </p:nvSpPr>
        <p:spPr bwMode="auto">
          <a:xfrm>
            <a:off x="639763" y="3170238"/>
            <a:ext cx="1417637" cy="304800"/>
          </a:xfrm>
          <a:prstGeom prst="rect">
            <a:avLst/>
          </a:prstGeom>
          <a:noFill/>
          <a:ln w="9525">
            <a:noFill/>
            <a:miter lim="800000"/>
            <a:headEnd/>
            <a:tailEnd/>
          </a:ln>
          <a:effectLst/>
        </p:spPr>
        <p:txBody>
          <a:bodyPr>
            <a:spAutoFit/>
          </a:bodyPr>
          <a:lstStyle/>
          <a:p>
            <a:pPr>
              <a:spcBef>
                <a:spcPct val="50000"/>
              </a:spcBef>
            </a:pPr>
            <a:r>
              <a:rPr lang="en-US"/>
              <a:t>Data stream</a:t>
            </a:r>
          </a:p>
        </p:txBody>
      </p:sp>
      <p:sp>
        <p:nvSpPr>
          <p:cNvPr id="176140" name="Line 12"/>
          <p:cNvSpPr>
            <a:spLocks noChangeShapeType="1"/>
          </p:cNvSpPr>
          <p:nvPr/>
        </p:nvSpPr>
        <p:spPr bwMode="auto">
          <a:xfrm>
            <a:off x="6218238" y="3384550"/>
            <a:ext cx="593725" cy="0"/>
          </a:xfrm>
          <a:prstGeom prst="line">
            <a:avLst/>
          </a:prstGeom>
          <a:noFill/>
          <a:ln w="9525">
            <a:solidFill>
              <a:schemeClr val="tx1"/>
            </a:solidFill>
            <a:round/>
            <a:headEnd/>
            <a:tailEnd type="triangle" w="med" len="med"/>
          </a:ln>
          <a:effectLst/>
        </p:spPr>
        <p:txBody>
          <a:bodyPr/>
          <a:lstStyle/>
          <a:p>
            <a:endParaRPr lang="en-US"/>
          </a:p>
        </p:txBody>
      </p:sp>
      <p:sp>
        <p:nvSpPr>
          <p:cNvPr id="176141" name="Text Box 13"/>
          <p:cNvSpPr txBox="1">
            <a:spLocks noChangeArrowheads="1"/>
          </p:cNvSpPr>
          <p:nvPr/>
        </p:nvSpPr>
        <p:spPr bwMode="auto">
          <a:xfrm>
            <a:off x="6811963" y="3116263"/>
            <a:ext cx="1006475" cy="633412"/>
          </a:xfrm>
          <a:prstGeom prst="rect">
            <a:avLst/>
          </a:prstGeom>
          <a:noFill/>
          <a:ln w="9525">
            <a:solidFill>
              <a:schemeClr val="tx1"/>
            </a:solidFill>
            <a:miter lim="800000"/>
            <a:headEnd/>
            <a:tailEnd/>
          </a:ln>
          <a:effectLst/>
        </p:spPr>
        <p:txBody>
          <a:bodyPr>
            <a:spAutoFit/>
          </a:bodyPr>
          <a:lstStyle/>
          <a:p>
            <a:pPr>
              <a:spcBef>
                <a:spcPct val="50000"/>
              </a:spcBef>
            </a:pPr>
            <a:r>
              <a:rPr lang="en-US"/>
              <a:t>Analog </a:t>
            </a:r>
          </a:p>
          <a:p>
            <a:pPr>
              <a:spcBef>
                <a:spcPct val="50000"/>
              </a:spcBef>
            </a:pPr>
            <a:r>
              <a:rPr lang="en-US"/>
              <a:t>RF</a:t>
            </a:r>
          </a:p>
        </p:txBody>
      </p:sp>
      <p:sp>
        <p:nvSpPr>
          <p:cNvPr id="176142" name="Line 14"/>
          <p:cNvSpPr>
            <a:spLocks noChangeShapeType="1"/>
          </p:cNvSpPr>
          <p:nvPr/>
        </p:nvSpPr>
        <p:spPr bwMode="auto">
          <a:xfrm>
            <a:off x="7818438" y="3384550"/>
            <a:ext cx="274637" cy="0"/>
          </a:xfrm>
          <a:prstGeom prst="line">
            <a:avLst/>
          </a:prstGeom>
          <a:noFill/>
          <a:ln w="9525">
            <a:solidFill>
              <a:schemeClr val="tx1"/>
            </a:solidFill>
            <a:round/>
            <a:headEnd/>
            <a:tailEnd/>
          </a:ln>
          <a:effectLst/>
        </p:spPr>
        <p:txBody>
          <a:bodyPr/>
          <a:lstStyle/>
          <a:p>
            <a:endParaRPr lang="en-US"/>
          </a:p>
        </p:txBody>
      </p:sp>
      <p:sp>
        <p:nvSpPr>
          <p:cNvPr id="176143" name="Line 15"/>
          <p:cNvSpPr>
            <a:spLocks noChangeShapeType="1"/>
          </p:cNvSpPr>
          <p:nvPr/>
        </p:nvSpPr>
        <p:spPr bwMode="auto">
          <a:xfrm flipV="1">
            <a:off x="8093075" y="2835275"/>
            <a:ext cx="0" cy="549275"/>
          </a:xfrm>
          <a:prstGeom prst="line">
            <a:avLst/>
          </a:prstGeom>
          <a:noFill/>
          <a:ln w="9525">
            <a:solidFill>
              <a:schemeClr val="tx1"/>
            </a:solidFill>
            <a:round/>
            <a:headEnd/>
            <a:tailEnd/>
          </a:ln>
          <a:effectLst/>
        </p:spPr>
        <p:txBody>
          <a:bodyPr/>
          <a:lstStyle/>
          <a:p>
            <a:endParaRPr lang="en-US"/>
          </a:p>
        </p:txBody>
      </p:sp>
      <p:sp>
        <p:nvSpPr>
          <p:cNvPr id="176144" name="Line 16"/>
          <p:cNvSpPr>
            <a:spLocks noChangeShapeType="1"/>
          </p:cNvSpPr>
          <p:nvPr/>
        </p:nvSpPr>
        <p:spPr bwMode="auto">
          <a:xfrm flipH="1" flipV="1">
            <a:off x="7954963" y="2562225"/>
            <a:ext cx="138112" cy="273050"/>
          </a:xfrm>
          <a:prstGeom prst="line">
            <a:avLst/>
          </a:prstGeom>
          <a:noFill/>
          <a:ln w="9525">
            <a:solidFill>
              <a:schemeClr val="tx1"/>
            </a:solidFill>
            <a:round/>
            <a:headEnd/>
            <a:tailEnd/>
          </a:ln>
          <a:effectLst/>
        </p:spPr>
        <p:txBody>
          <a:bodyPr/>
          <a:lstStyle/>
          <a:p>
            <a:endParaRPr lang="en-US"/>
          </a:p>
        </p:txBody>
      </p:sp>
      <p:sp>
        <p:nvSpPr>
          <p:cNvPr id="176145" name="Line 17"/>
          <p:cNvSpPr>
            <a:spLocks noChangeShapeType="1"/>
          </p:cNvSpPr>
          <p:nvPr/>
        </p:nvSpPr>
        <p:spPr bwMode="auto">
          <a:xfrm flipV="1">
            <a:off x="7954963" y="2560638"/>
            <a:ext cx="274637" cy="1587"/>
          </a:xfrm>
          <a:prstGeom prst="line">
            <a:avLst/>
          </a:prstGeom>
          <a:noFill/>
          <a:ln w="9525">
            <a:solidFill>
              <a:schemeClr val="tx1"/>
            </a:solidFill>
            <a:round/>
            <a:headEnd/>
            <a:tailEnd/>
          </a:ln>
          <a:effectLst/>
        </p:spPr>
        <p:txBody>
          <a:bodyPr/>
          <a:lstStyle/>
          <a:p>
            <a:endParaRPr lang="en-US"/>
          </a:p>
        </p:txBody>
      </p:sp>
      <p:sp>
        <p:nvSpPr>
          <p:cNvPr id="176146" name="Line 18"/>
          <p:cNvSpPr>
            <a:spLocks noChangeShapeType="1"/>
          </p:cNvSpPr>
          <p:nvPr/>
        </p:nvSpPr>
        <p:spPr bwMode="auto">
          <a:xfrm flipH="1">
            <a:off x="8093075" y="2560638"/>
            <a:ext cx="136525" cy="274637"/>
          </a:xfrm>
          <a:prstGeom prst="line">
            <a:avLst/>
          </a:prstGeom>
          <a:noFill/>
          <a:ln w="9525">
            <a:solidFill>
              <a:schemeClr val="tx1"/>
            </a:solidFill>
            <a:round/>
            <a:headEnd/>
            <a:tailEnd/>
          </a:ln>
          <a:effectLst/>
        </p:spPr>
        <p:txBody>
          <a:bodyPr/>
          <a:lstStyle/>
          <a:p>
            <a:endParaRPr lang="en-US"/>
          </a:p>
        </p:txBody>
      </p:sp>
      <p:sp>
        <p:nvSpPr>
          <p:cNvPr id="17" name="TextBox 16"/>
          <p:cNvSpPr txBox="1"/>
          <p:nvPr/>
        </p:nvSpPr>
        <p:spPr>
          <a:xfrm>
            <a:off x="2500290" y="4994292"/>
            <a:ext cx="3008388" cy="307777"/>
          </a:xfrm>
          <a:prstGeom prst="rect">
            <a:avLst/>
          </a:prstGeom>
          <a:noFill/>
        </p:spPr>
        <p:txBody>
          <a:bodyPr wrap="none" rtlCol="0">
            <a:spAutoFit/>
          </a:bodyPr>
          <a:lstStyle/>
          <a:p>
            <a:r>
              <a:rPr lang="en-US" dirty="0" smtClean="0"/>
              <a:t>Add some details on encoder,  spreader</a:t>
            </a:r>
            <a:endParaRPr lang="en-US" dirty="0"/>
          </a:p>
        </p:txBody>
      </p:sp>
      <p:sp>
        <p:nvSpPr>
          <p:cNvPr id="18" name="Slide Number Placeholder 17"/>
          <p:cNvSpPr>
            <a:spLocks noGrp="1"/>
          </p:cNvSpPr>
          <p:nvPr>
            <p:ph type="sldNum" sz="quarter" idx="12"/>
          </p:nvPr>
        </p:nvSpPr>
        <p:spPr/>
        <p:txBody>
          <a:bodyPr/>
          <a:lstStyle/>
          <a:p>
            <a:pPr>
              <a:defRPr/>
            </a:pPr>
            <a:r>
              <a:rPr lang="en-US" smtClean="0"/>
              <a:t>Slide </a:t>
            </a:r>
            <a:fld id="{77324EE6-8AD8-4A17-BA8A-115FF1D68DBE}" type="slidenum">
              <a:rPr lang="en-US" smtClean="0"/>
              <a:pPr>
                <a:defRPr/>
              </a:pPr>
              <a:t>6</a:t>
            </a:fld>
            <a:endParaRPr lang="en-US"/>
          </a:p>
        </p:txBody>
      </p:sp>
      <p:sp>
        <p:nvSpPr>
          <p:cNvPr id="19" name="Footer Placeholder 18"/>
          <p:cNvSpPr>
            <a:spLocks noGrp="1"/>
          </p:cNvSpPr>
          <p:nvPr>
            <p:ph type="ftr" sz="quarter" idx="11"/>
          </p:nvPr>
        </p:nvSpPr>
        <p:spPr/>
        <p:txBody>
          <a:bodyPr/>
          <a:lstStyle/>
          <a:p>
            <a:pPr>
              <a:defRPr/>
            </a:pPr>
            <a:r>
              <a:rPr lang="en-US" smtClean="0"/>
              <a:t>Howard and Myers, On-Ramp Wireless</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r>
              <a:rPr lang="en-US" smtClean="0"/>
              <a:t>Example RX architecture</a:t>
            </a:r>
          </a:p>
        </p:txBody>
      </p:sp>
      <p:sp>
        <p:nvSpPr>
          <p:cNvPr id="178181" name="Text Box 5"/>
          <p:cNvSpPr txBox="1">
            <a:spLocks noChangeArrowheads="1"/>
          </p:cNvSpPr>
          <p:nvPr/>
        </p:nvSpPr>
        <p:spPr bwMode="auto">
          <a:xfrm flipH="1">
            <a:off x="5626100" y="3109913"/>
            <a:ext cx="1644650" cy="633412"/>
          </a:xfrm>
          <a:prstGeom prst="rect">
            <a:avLst/>
          </a:prstGeom>
          <a:noFill/>
          <a:ln w="9525">
            <a:solidFill>
              <a:schemeClr val="tx1"/>
            </a:solidFill>
            <a:miter lim="800000"/>
            <a:headEnd/>
            <a:tailEnd/>
          </a:ln>
          <a:effectLst/>
        </p:spPr>
        <p:txBody>
          <a:bodyPr>
            <a:spAutoFit/>
          </a:bodyPr>
          <a:lstStyle/>
          <a:p>
            <a:pPr>
              <a:spcBef>
                <a:spcPct val="50000"/>
              </a:spcBef>
            </a:pPr>
            <a:r>
              <a:rPr lang="en-US"/>
              <a:t>Convolution decode</a:t>
            </a:r>
          </a:p>
          <a:p>
            <a:pPr>
              <a:spcBef>
                <a:spcPct val="50000"/>
              </a:spcBef>
            </a:pPr>
            <a:r>
              <a:rPr lang="en-US"/>
              <a:t>And de-interleave</a:t>
            </a:r>
          </a:p>
        </p:txBody>
      </p:sp>
      <p:sp>
        <p:nvSpPr>
          <p:cNvPr id="178182" name="Text Box 6"/>
          <p:cNvSpPr txBox="1">
            <a:spLocks noChangeArrowheads="1"/>
          </p:cNvSpPr>
          <p:nvPr/>
        </p:nvSpPr>
        <p:spPr bwMode="auto">
          <a:xfrm flipH="1">
            <a:off x="4160838" y="3116263"/>
            <a:ext cx="1143000" cy="633412"/>
          </a:xfrm>
          <a:prstGeom prst="rect">
            <a:avLst/>
          </a:prstGeom>
          <a:noFill/>
          <a:ln w="9525">
            <a:solidFill>
              <a:schemeClr val="tx1"/>
            </a:solidFill>
            <a:miter lim="800000"/>
            <a:headEnd/>
            <a:tailEnd/>
          </a:ln>
          <a:effectLst/>
        </p:spPr>
        <p:txBody>
          <a:bodyPr>
            <a:spAutoFit/>
          </a:bodyPr>
          <a:lstStyle/>
          <a:p>
            <a:pPr>
              <a:spcBef>
                <a:spcPct val="50000"/>
              </a:spcBef>
            </a:pPr>
            <a:r>
              <a:rPr lang="en-US"/>
              <a:t>D-BPSK</a:t>
            </a:r>
          </a:p>
          <a:p>
            <a:pPr>
              <a:spcBef>
                <a:spcPct val="50000"/>
              </a:spcBef>
            </a:pPr>
            <a:r>
              <a:rPr lang="en-US"/>
              <a:t>Demodulate</a:t>
            </a:r>
          </a:p>
        </p:txBody>
      </p:sp>
      <p:sp>
        <p:nvSpPr>
          <p:cNvPr id="178183" name="Text Box 7"/>
          <p:cNvSpPr txBox="1">
            <a:spLocks noChangeArrowheads="1"/>
          </p:cNvSpPr>
          <p:nvPr/>
        </p:nvSpPr>
        <p:spPr bwMode="auto">
          <a:xfrm flipH="1">
            <a:off x="2743200" y="3109913"/>
            <a:ext cx="1006475" cy="633412"/>
          </a:xfrm>
          <a:prstGeom prst="rect">
            <a:avLst/>
          </a:prstGeom>
          <a:noFill/>
          <a:ln w="9525">
            <a:solidFill>
              <a:schemeClr val="tx1"/>
            </a:solidFill>
            <a:miter lim="800000"/>
            <a:headEnd/>
            <a:tailEnd/>
          </a:ln>
          <a:effectLst/>
        </p:spPr>
        <p:txBody>
          <a:bodyPr>
            <a:spAutoFit/>
          </a:bodyPr>
          <a:lstStyle/>
          <a:p>
            <a:pPr>
              <a:spcBef>
                <a:spcPct val="50000"/>
              </a:spcBef>
            </a:pPr>
            <a:r>
              <a:rPr lang="en-US"/>
              <a:t>PN</a:t>
            </a:r>
          </a:p>
          <a:p>
            <a:pPr>
              <a:spcBef>
                <a:spcPct val="50000"/>
              </a:spcBef>
            </a:pPr>
            <a:r>
              <a:rPr lang="en-US"/>
              <a:t>Despread</a:t>
            </a:r>
          </a:p>
        </p:txBody>
      </p:sp>
      <p:sp>
        <p:nvSpPr>
          <p:cNvPr id="178184" name="Line 8"/>
          <p:cNvSpPr>
            <a:spLocks noChangeShapeType="1"/>
          </p:cNvSpPr>
          <p:nvPr/>
        </p:nvSpPr>
        <p:spPr bwMode="auto">
          <a:xfrm flipH="1">
            <a:off x="5305425" y="3429000"/>
            <a:ext cx="319088" cy="0"/>
          </a:xfrm>
          <a:prstGeom prst="line">
            <a:avLst/>
          </a:prstGeom>
          <a:noFill/>
          <a:ln w="9525">
            <a:solidFill>
              <a:schemeClr val="tx1"/>
            </a:solidFill>
            <a:round/>
            <a:headEnd type="triangle" w="med" len="med"/>
            <a:tailEnd/>
          </a:ln>
          <a:effectLst/>
        </p:spPr>
        <p:txBody>
          <a:bodyPr/>
          <a:lstStyle/>
          <a:p>
            <a:endParaRPr lang="en-US"/>
          </a:p>
        </p:txBody>
      </p:sp>
      <p:sp>
        <p:nvSpPr>
          <p:cNvPr id="178185" name="Line 9"/>
          <p:cNvSpPr>
            <a:spLocks noChangeShapeType="1"/>
          </p:cNvSpPr>
          <p:nvPr/>
        </p:nvSpPr>
        <p:spPr bwMode="auto">
          <a:xfrm flipH="1">
            <a:off x="3749675" y="3429000"/>
            <a:ext cx="411163" cy="0"/>
          </a:xfrm>
          <a:prstGeom prst="line">
            <a:avLst/>
          </a:prstGeom>
          <a:noFill/>
          <a:ln w="9525">
            <a:solidFill>
              <a:schemeClr val="tx1"/>
            </a:solidFill>
            <a:round/>
            <a:headEnd type="triangle" w="med" len="med"/>
            <a:tailEnd/>
          </a:ln>
          <a:effectLst/>
        </p:spPr>
        <p:txBody>
          <a:bodyPr/>
          <a:lstStyle/>
          <a:p>
            <a:endParaRPr lang="en-US"/>
          </a:p>
        </p:txBody>
      </p:sp>
      <p:sp>
        <p:nvSpPr>
          <p:cNvPr id="178186" name="Line 10"/>
          <p:cNvSpPr>
            <a:spLocks noChangeShapeType="1"/>
          </p:cNvSpPr>
          <p:nvPr/>
        </p:nvSpPr>
        <p:spPr bwMode="auto">
          <a:xfrm flipH="1" flipV="1">
            <a:off x="7270750" y="3430588"/>
            <a:ext cx="868363" cy="0"/>
          </a:xfrm>
          <a:prstGeom prst="line">
            <a:avLst/>
          </a:prstGeom>
          <a:noFill/>
          <a:ln w="9525">
            <a:solidFill>
              <a:schemeClr val="tx1"/>
            </a:solidFill>
            <a:round/>
            <a:headEnd type="triangle" w="med" len="med"/>
            <a:tailEnd/>
          </a:ln>
          <a:effectLst/>
        </p:spPr>
        <p:txBody>
          <a:bodyPr/>
          <a:lstStyle/>
          <a:p>
            <a:endParaRPr lang="en-US"/>
          </a:p>
        </p:txBody>
      </p:sp>
      <p:sp>
        <p:nvSpPr>
          <p:cNvPr id="178187" name="Text Box 11"/>
          <p:cNvSpPr txBox="1">
            <a:spLocks noChangeArrowheads="1"/>
          </p:cNvSpPr>
          <p:nvPr/>
        </p:nvSpPr>
        <p:spPr bwMode="auto">
          <a:xfrm flipH="1">
            <a:off x="7269163" y="3168650"/>
            <a:ext cx="1417637" cy="304800"/>
          </a:xfrm>
          <a:prstGeom prst="rect">
            <a:avLst/>
          </a:prstGeom>
          <a:noFill/>
          <a:ln w="9525">
            <a:noFill/>
            <a:miter lim="800000"/>
            <a:headEnd/>
            <a:tailEnd/>
          </a:ln>
          <a:effectLst/>
        </p:spPr>
        <p:txBody>
          <a:bodyPr>
            <a:spAutoFit/>
          </a:bodyPr>
          <a:lstStyle/>
          <a:p>
            <a:pPr>
              <a:spcBef>
                <a:spcPct val="50000"/>
              </a:spcBef>
            </a:pPr>
            <a:r>
              <a:rPr lang="en-US"/>
              <a:t>Data stream</a:t>
            </a:r>
          </a:p>
        </p:txBody>
      </p:sp>
      <p:sp>
        <p:nvSpPr>
          <p:cNvPr id="178188" name="Line 12"/>
          <p:cNvSpPr>
            <a:spLocks noChangeShapeType="1"/>
          </p:cNvSpPr>
          <p:nvPr/>
        </p:nvSpPr>
        <p:spPr bwMode="auto">
          <a:xfrm flipH="1">
            <a:off x="2149475" y="3382963"/>
            <a:ext cx="593725" cy="0"/>
          </a:xfrm>
          <a:prstGeom prst="line">
            <a:avLst/>
          </a:prstGeom>
          <a:noFill/>
          <a:ln w="9525">
            <a:solidFill>
              <a:schemeClr val="tx1"/>
            </a:solidFill>
            <a:round/>
            <a:headEnd type="triangle" w="med" len="med"/>
            <a:tailEnd/>
          </a:ln>
          <a:effectLst/>
        </p:spPr>
        <p:txBody>
          <a:bodyPr/>
          <a:lstStyle/>
          <a:p>
            <a:endParaRPr lang="en-US"/>
          </a:p>
        </p:txBody>
      </p:sp>
      <p:sp>
        <p:nvSpPr>
          <p:cNvPr id="178189" name="Text Box 13"/>
          <p:cNvSpPr txBox="1">
            <a:spLocks noChangeArrowheads="1"/>
          </p:cNvSpPr>
          <p:nvPr/>
        </p:nvSpPr>
        <p:spPr bwMode="auto">
          <a:xfrm flipH="1">
            <a:off x="1143000" y="3116263"/>
            <a:ext cx="1006475" cy="633412"/>
          </a:xfrm>
          <a:prstGeom prst="rect">
            <a:avLst/>
          </a:prstGeom>
          <a:noFill/>
          <a:ln w="9525">
            <a:solidFill>
              <a:schemeClr val="tx1"/>
            </a:solidFill>
            <a:miter lim="800000"/>
            <a:headEnd/>
            <a:tailEnd/>
          </a:ln>
          <a:effectLst/>
        </p:spPr>
        <p:txBody>
          <a:bodyPr>
            <a:spAutoFit/>
          </a:bodyPr>
          <a:lstStyle/>
          <a:p>
            <a:pPr>
              <a:spcBef>
                <a:spcPct val="50000"/>
              </a:spcBef>
            </a:pPr>
            <a:r>
              <a:rPr lang="en-US"/>
              <a:t>Analog </a:t>
            </a:r>
          </a:p>
          <a:p>
            <a:pPr>
              <a:spcBef>
                <a:spcPct val="50000"/>
              </a:spcBef>
            </a:pPr>
            <a:r>
              <a:rPr lang="en-US"/>
              <a:t>RF</a:t>
            </a:r>
          </a:p>
        </p:txBody>
      </p:sp>
      <p:sp>
        <p:nvSpPr>
          <p:cNvPr id="178190" name="Line 14"/>
          <p:cNvSpPr>
            <a:spLocks noChangeShapeType="1"/>
          </p:cNvSpPr>
          <p:nvPr/>
        </p:nvSpPr>
        <p:spPr bwMode="auto">
          <a:xfrm flipH="1">
            <a:off x="868363" y="3384550"/>
            <a:ext cx="274637" cy="0"/>
          </a:xfrm>
          <a:prstGeom prst="line">
            <a:avLst/>
          </a:prstGeom>
          <a:noFill/>
          <a:ln w="9525">
            <a:solidFill>
              <a:schemeClr val="tx1"/>
            </a:solidFill>
            <a:round/>
            <a:headEnd/>
            <a:tailEnd/>
          </a:ln>
          <a:effectLst/>
        </p:spPr>
        <p:txBody>
          <a:bodyPr/>
          <a:lstStyle/>
          <a:p>
            <a:endParaRPr lang="en-US"/>
          </a:p>
        </p:txBody>
      </p:sp>
      <p:sp>
        <p:nvSpPr>
          <p:cNvPr id="178191" name="Line 15"/>
          <p:cNvSpPr>
            <a:spLocks noChangeShapeType="1"/>
          </p:cNvSpPr>
          <p:nvPr/>
        </p:nvSpPr>
        <p:spPr bwMode="auto">
          <a:xfrm flipH="1" flipV="1">
            <a:off x="868363" y="2835275"/>
            <a:ext cx="0" cy="549275"/>
          </a:xfrm>
          <a:prstGeom prst="line">
            <a:avLst/>
          </a:prstGeom>
          <a:noFill/>
          <a:ln w="9525">
            <a:solidFill>
              <a:schemeClr val="tx1"/>
            </a:solidFill>
            <a:round/>
            <a:headEnd/>
            <a:tailEnd/>
          </a:ln>
          <a:effectLst/>
        </p:spPr>
        <p:txBody>
          <a:bodyPr/>
          <a:lstStyle/>
          <a:p>
            <a:endParaRPr lang="en-US"/>
          </a:p>
        </p:txBody>
      </p:sp>
      <p:sp>
        <p:nvSpPr>
          <p:cNvPr id="178192" name="Line 16"/>
          <p:cNvSpPr>
            <a:spLocks noChangeShapeType="1"/>
          </p:cNvSpPr>
          <p:nvPr/>
        </p:nvSpPr>
        <p:spPr bwMode="auto">
          <a:xfrm flipV="1">
            <a:off x="868363" y="2562225"/>
            <a:ext cx="138112" cy="273050"/>
          </a:xfrm>
          <a:prstGeom prst="line">
            <a:avLst/>
          </a:prstGeom>
          <a:noFill/>
          <a:ln w="9525">
            <a:solidFill>
              <a:schemeClr val="tx1"/>
            </a:solidFill>
            <a:round/>
            <a:headEnd/>
            <a:tailEnd/>
          </a:ln>
          <a:effectLst/>
        </p:spPr>
        <p:txBody>
          <a:bodyPr/>
          <a:lstStyle/>
          <a:p>
            <a:endParaRPr lang="en-US"/>
          </a:p>
        </p:txBody>
      </p:sp>
      <p:sp>
        <p:nvSpPr>
          <p:cNvPr id="178193" name="Line 17"/>
          <p:cNvSpPr>
            <a:spLocks noChangeShapeType="1"/>
          </p:cNvSpPr>
          <p:nvPr/>
        </p:nvSpPr>
        <p:spPr bwMode="auto">
          <a:xfrm flipH="1" flipV="1">
            <a:off x="731838" y="2560638"/>
            <a:ext cx="274637" cy="1587"/>
          </a:xfrm>
          <a:prstGeom prst="line">
            <a:avLst/>
          </a:prstGeom>
          <a:noFill/>
          <a:ln w="9525">
            <a:solidFill>
              <a:schemeClr val="tx1"/>
            </a:solidFill>
            <a:round/>
            <a:headEnd/>
            <a:tailEnd/>
          </a:ln>
          <a:effectLst/>
        </p:spPr>
        <p:txBody>
          <a:bodyPr/>
          <a:lstStyle/>
          <a:p>
            <a:endParaRPr lang="en-US"/>
          </a:p>
        </p:txBody>
      </p:sp>
      <p:sp>
        <p:nvSpPr>
          <p:cNvPr id="178194" name="Line 18"/>
          <p:cNvSpPr>
            <a:spLocks noChangeShapeType="1"/>
          </p:cNvSpPr>
          <p:nvPr/>
        </p:nvSpPr>
        <p:spPr bwMode="auto">
          <a:xfrm>
            <a:off x="731838" y="2560638"/>
            <a:ext cx="136525" cy="274637"/>
          </a:xfrm>
          <a:prstGeom prst="line">
            <a:avLst/>
          </a:prstGeom>
          <a:noFill/>
          <a:ln w="9525">
            <a:solidFill>
              <a:schemeClr val="tx1"/>
            </a:solidFill>
            <a:round/>
            <a:headEnd/>
            <a:tailEnd/>
          </a:ln>
          <a:effectLst/>
        </p:spPr>
        <p:txBody>
          <a:bodyPr/>
          <a:lstStyle/>
          <a:p>
            <a:endParaRPr lang="en-US"/>
          </a:p>
        </p:txBody>
      </p:sp>
      <p:sp>
        <p:nvSpPr>
          <p:cNvPr id="17" name="Slide Number Placeholder 16"/>
          <p:cNvSpPr>
            <a:spLocks noGrp="1"/>
          </p:cNvSpPr>
          <p:nvPr>
            <p:ph type="sldNum" sz="quarter" idx="12"/>
          </p:nvPr>
        </p:nvSpPr>
        <p:spPr/>
        <p:txBody>
          <a:bodyPr/>
          <a:lstStyle/>
          <a:p>
            <a:pPr>
              <a:defRPr/>
            </a:pPr>
            <a:r>
              <a:rPr lang="en-US" smtClean="0"/>
              <a:t>Slide </a:t>
            </a:r>
            <a:fld id="{77324EE6-8AD8-4A17-BA8A-115FF1D68DBE}" type="slidenum">
              <a:rPr lang="en-US" smtClean="0"/>
              <a:pPr>
                <a:defRPr/>
              </a:pPr>
              <a:t>7</a:t>
            </a:fld>
            <a:endParaRPr lang="en-US"/>
          </a:p>
        </p:txBody>
      </p:sp>
      <p:sp>
        <p:nvSpPr>
          <p:cNvPr id="18" name="Footer Placeholder 17"/>
          <p:cNvSpPr>
            <a:spLocks noGrp="1"/>
          </p:cNvSpPr>
          <p:nvPr>
            <p:ph type="ftr" sz="quarter" idx="11"/>
          </p:nvPr>
        </p:nvSpPr>
        <p:spPr/>
        <p:txBody>
          <a:bodyPr/>
          <a:lstStyle/>
          <a:p>
            <a:pPr>
              <a:defRPr/>
            </a:pPr>
            <a:r>
              <a:rPr lang="en-US" smtClean="0"/>
              <a:t>Howard and Myers, On-Ramp Wireless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p:cNvSpPr>
            <a:spLocks noGrp="1"/>
          </p:cNvSpPr>
          <p:nvPr>
            <p:ph type="title" idx="4294967295"/>
          </p:nvPr>
        </p:nvSpPr>
        <p:spPr>
          <a:xfrm>
            <a:off x="685800" y="609600"/>
            <a:ext cx="7772400" cy="1066800"/>
          </a:xfrm>
        </p:spPr>
        <p:txBody>
          <a:bodyPr/>
          <a:lstStyle/>
          <a:p>
            <a:r>
              <a:rPr lang="en-US" smtClean="0">
                <a:solidFill>
                  <a:schemeClr val="tx1"/>
                </a:solidFill>
              </a:rPr>
              <a:t>Dynamic DSSS Examples for 2.4 GHz</a:t>
            </a:r>
          </a:p>
        </p:txBody>
      </p:sp>
      <p:sp>
        <p:nvSpPr>
          <p:cNvPr id="157744" name="Footer Placeholder 4"/>
          <p:cNvSpPr txBox="1">
            <a:spLocks noGrp="1"/>
          </p:cNvSpPr>
          <p:nvPr/>
        </p:nvSpPr>
        <p:spPr bwMode="auto">
          <a:xfrm>
            <a:off x="5486400" y="6475413"/>
            <a:ext cx="3124200" cy="184150"/>
          </a:xfrm>
          <a:prstGeom prst="rect">
            <a:avLst/>
          </a:prstGeom>
          <a:noFill/>
          <a:ln w="9525">
            <a:noFill/>
            <a:miter lim="800000"/>
            <a:headEnd/>
            <a:tailEnd/>
          </a:ln>
        </p:spPr>
        <p:txBody>
          <a:bodyPr lIns="0" tIns="0" rIns="0" bIns="0">
            <a:spAutoFit/>
          </a:bodyPr>
          <a:lstStyle/>
          <a:p>
            <a:pPr algn="r" eaLnBrk="0" hangingPunct="0"/>
            <a:r>
              <a:rPr lang="en-US" sz="1200"/>
              <a:t> </a:t>
            </a:r>
          </a:p>
        </p:txBody>
      </p:sp>
      <p:sp>
        <p:nvSpPr>
          <p:cNvPr id="15774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sz="1200" dirty="0"/>
              <a:t>Slide </a:t>
            </a:r>
            <a:fld id="{DCEE45A6-49EF-4437-9117-5AB93B1D89F9}" type="slidenum">
              <a:rPr lang="en-US" sz="1200"/>
              <a:pPr algn="ctr" eaLnBrk="0" hangingPunct="0"/>
              <a:t>8</a:t>
            </a:fld>
            <a:endParaRPr lang="en-US" sz="1200" dirty="0"/>
          </a:p>
        </p:txBody>
      </p:sp>
      <p:sp>
        <p:nvSpPr>
          <p:cNvPr id="7" name="Slide Number Placeholder 6"/>
          <p:cNvSpPr>
            <a:spLocks noGrp="1"/>
          </p:cNvSpPr>
          <p:nvPr>
            <p:ph type="sldNum" sz="quarter" idx="12"/>
          </p:nvPr>
        </p:nvSpPr>
        <p:spPr/>
        <p:txBody>
          <a:bodyPr/>
          <a:lstStyle/>
          <a:p>
            <a:pPr>
              <a:defRPr/>
            </a:pPr>
            <a:r>
              <a:rPr lang="en-US" smtClean="0"/>
              <a:t>Slide </a:t>
            </a:r>
            <a:fld id="{83E4A17A-BBBD-4DCA-8A47-C14269D445EA}"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Howard and Myers, On-Ramp Wireless</a:t>
            </a:r>
            <a:endParaRPr lang="en-US"/>
          </a:p>
        </p:txBody>
      </p:sp>
      <p:pic>
        <p:nvPicPr>
          <p:cNvPr id="2050" name="Picture 2"/>
          <p:cNvPicPr>
            <a:picLocks noChangeAspect="1" noChangeArrowheads="1"/>
          </p:cNvPicPr>
          <p:nvPr/>
        </p:nvPicPr>
        <p:blipFill>
          <a:blip r:embed="rId3"/>
          <a:srcRect/>
          <a:stretch>
            <a:fillRect/>
          </a:stretch>
        </p:blipFill>
        <p:spPr bwMode="auto">
          <a:xfrm>
            <a:off x="2178024" y="2001822"/>
            <a:ext cx="4884430" cy="3576396"/>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Bit rates and spreading factors</a:t>
            </a:r>
            <a:endParaRPr lang="en-US" dirty="0"/>
          </a:p>
        </p:txBody>
      </p:sp>
      <p:sp>
        <p:nvSpPr>
          <p:cNvPr id="2" name="Footer Placeholder 1"/>
          <p:cNvSpPr>
            <a:spLocks noGrp="1"/>
          </p:cNvSpPr>
          <p:nvPr>
            <p:ph type="ftr" sz="quarter" idx="11"/>
          </p:nvPr>
        </p:nvSpPr>
        <p:spPr/>
        <p:txBody>
          <a:bodyPr/>
          <a:lstStyle/>
          <a:p>
            <a:pPr>
              <a:defRPr/>
            </a:pPr>
            <a:r>
              <a:rPr lang="en-US" smtClean="0"/>
              <a:t>Howard and Myers, On-Ramp Wireless</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83E4A17A-BBBD-4DCA-8A47-C14269D445EA}" type="slidenum">
              <a:rPr lang="en-US" smtClean="0"/>
              <a:pPr>
                <a:defRPr/>
              </a:pPr>
              <a:t>9</a:t>
            </a:fld>
            <a:endParaRPr lang="en-US"/>
          </a:p>
        </p:txBody>
      </p:sp>
      <p:graphicFrame>
        <p:nvGraphicFramePr>
          <p:cNvPr id="4" name="Table 3"/>
          <p:cNvGraphicFramePr>
            <a:graphicFrameLocks noGrp="1"/>
          </p:cNvGraphicFramePr>
          <p:nvPr/>
        </p:nvGraphicFramePr>
        <p:xfrm>
          <a:off x="750846" y="2185974"/>
          <a:ext cx="7550232" cy="2551757"/>
        </p:xfrm>
        <a:graphic>
          <a:graphicData uri="http://schemas.openxmlformats.org/drawingml/2006/table">
            <a:tbl>
              <a:tblPr/>
              <a:tblGrid>
                <a:gridCol w="2277054"/>
                <a:gridCol w="2247093"/>
                <a:gridCol w="3026085"/>
              </a:tblGrid>
              <a:tr h="506422">
                <a:tc>
                  <a:txBody>
                    <a:bodyPr/>
                    <a:lstStyle/>
                    <a:p>
                      <a:pPr marL="0" marR="0">
                        <a:spcBef>
                          <a:spcPts val="0"/>
                        </a:spcBef>
                        <a:spcAft>
                          <a:spcPts val="0"/>
                        </a:spcAft>
                      </a:pPr>
                      <a:r>
                        <a:rPr lang="en-US" sz="1800" b="1" dirty="0">
                          <a:latin typeface="Times New Roman"/>
                          <a:ea typeface="Times New Roman"/>
                        </a:rPr>
                        <a:t>Spreading factor</a:t>
                      </a:r>
                      <a:endParaRPr lang="en-US"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latin typeface="Times New Roman"/>
                          <a:ea typeface="Times New Roman"/>
                        </a:rPr>
                        <a:t>Processing gain (dB)</a:t>
                      </a:r>
                      <a:endParaRPr lang="en-US" sz="1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latin typeface="Times New Roman"/>
                          <a:ea typeface="Times New Roman"/>
                        </a:rPr>
                        <a:t>Data rate (kbps)</a:t>
                      </a:r>
                      <a:endParaRPr lang="en-US" sz="1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67">
                <a:tc>
                  <a:txBody>
                    <a:bodyPr/>
                    <a:lstStyle/>
                    <a:p>
                      <a:pPr marL="0" marR="0">
                        <a:spcBef>
                          <a:spcPts val="0"/>
                        </a:spcBef>
                        <a:spcAft>
                          <a:spcPts val="0"/>
                        </a:spcAft>
                      </a:pPr>
                      <a:r>
                        <a:rPr lang="en-US" sz="1800">
                          <a:latin typeface="Times New Roman"/>
                          <a:ea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62.5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67">
                <a:tc>
                  <a:txBody>
                    <a:bodyPr/>
                    <a:lstStyle/>
                    <a:p>
                      <a:pPr marL="0" marR="0">
                        <a:spcBef>
                          <a:spcPts val="0"/>
                        </a:spcBef>
                        <a:spcAft>
                          <a:spcPts val="0"/>
                        </a:spcAft>
                      </a:pPr>
                      <a:r>
                        <a:rPr lang="en-US" sz="1800">
                          <a:latin typeface="Times New Roman"/>
                          <a:ea typeface="Times New Roman"/>
                        </a:rPr>
                        <a:t>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31.25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67">
                <a:tc>
                  <a:txBody>
                    <a:bodyPr/>
                    <a:lstStyle/>
                    <a:p>
                      <a:pPr marL="0" marR="0">
                        <a:spcBef>
                          <a:spcPts val="0"/>
                        </a:spcBef>
                        <a:spcAft>
                          <a:spcPts val="0"/>
                        </a:spcAft>
                      </a:pPr>
                      <a:r>
                        <a:rPr lang="en-US" sz="1800">
                          <a:latin typeface="Times New Roman"/>
                          <a:ea typeface="Times New Roman"/>
                        </a:rPr>
                        <a:t>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15.625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67">
                <a:tc>
                  <a:txBody>
                    <a:bodyPr/>
                    <a:lstStyle/>
                    <a:p>
                      <a:pPr marL="0" marR="0">
                        <a:spcBef>
                          <a:spcPts val="0"/>
                        </a:spcBef>
                        <a:spcAft>
                          <a:spcPts val="0"/>
                        </a:spcAft>
                      </a:pPr>
                      <a:r>
                        <a:rPr lang="en-US" sz="1800">
                          <a:latin typeface="Times New Roman"/>
                          <a:ea typeface="Times New Roman"/>
                        </a:rPr>
                        <a:t>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7.8125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67">
                <a:tc>
                  <a:txBody>
                    <a:bodyPr/>
                    <a:lstStyle/>
                    <a:p>
                      <a:pPr marL="0" marR="0">
                        <a:spcBef>
                          <a:spcPts val="0"/>
                        </a:spcBef>
                        <a:spcAft>
                          <a:spcPts val="0"/>
                        </a:spcAft>
                      </a:pPr>
                      <a:r>
                        <a:rPr lang="en-US" sz="1800">
                          <a:latin typeface="Times New Roman"/>
                          <a:ea typeface="Times New Roman"/>
                        </a:rPr>
                        <a:t>128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3.90625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4886</TotalTime>
  <Words>1276</Words>
  <Application>Microsoft PowerPoint</Application>
  <PresentationFormat>On-screen Show (4:3)</PresentationFormat>
  <Paragraphs>295</Paragraphs>
  <Slides>23</Slides>
  <Notes>23</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Default Design</vt:lpstr>
      <vt:lpstr>Custom Design</vt:lpstr>
      <vt:lpstr>1_Custom Design</vt:lpstr>
      <vt:lpstr>Slide 1</vt:lpstr>
      <vt:lpstr>Outline </vt:lpstr>
      <vt:lpstr>Requirements </vt:lpstr>
      <vt:lpstr>Proposed Dynamic DSSS Physical Layer</vt:lpstr>
      <vt:lpstr>Overview of Dynamic DSSS Proposal </vt:lpstr>
      <vt:lpstr>Example TX architecture</vt:lpstr>
      <vt:lpstr>Example RX architecture</vt:lpstr>
      <vt:lpstr>Dynamic DSSS Examples for 2.4 GHz</vt:lpstr>
      <vt:lpstr>Bit rates and spreading factors</vt:lpstr>
      <vt:lpstr>PPDU format</vt:lpstr>
      <vt:lpstr>Link budget and receiver sensitivity</vt:lpstr>
      <vt:lpstr>Interference rejection measurement</vt:lpstr>
      <vt:lpstr>Complexity </vt:lpstr>
      <vt:lpstr>DSSS vs NB comparison</vt:lpstr>
      <vt:lpstr>On Ramp system measurement results</vt:lpstr>
      <vt:lpstr>D-DSSS equivalent coverage measurement: 2 miles</vt:lpstr>
      <vt:lpstr>On Ramp high processing gain (not in proposal) increases range</vt:lpstr>
      <vt:lpstr>D-DSSS useful PHY mode for 15.4g</vt:lpstr>
      <vt:lpstr>-102 dBm Receive Sensitivity: 454 clusters</vt:lpstr>
      <vt:lpstr>-109 dBm Receive Sensitivity : 192 clusters</vt:lpstr>
      <vt:lpstr> -119 dBm Receive Sensitivity: system reaches 998 of 1000  -</vt:lpstr>
      <vt:lpstr>Merge activity</vt:lpstr>
      <vt:lpstr>Summary and conclusions</vt:lpstr>
    </vt:vector>
  </TitlesOfParts>
  <Company>On Ramp Wireless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DSSS</dc:title>
  <dc:subject>Proposal Overview</dc:subject>
  <dc:creator>David Howard</dc:creator>
  <dc:description>&lt;doc#&gt;</dc:description>
  <cp:lastModifiedBy>Roberto</cp:lastModifiedBy>
  <cp:revision>319</cp:revision>
  <cp:lastPrinted>1998-02-10T13:28:06Z</cp:lastPrinted>
  <dcterms:created xsi:type="dcterms:W3CDTF">1999-11-08T18:59:45Z</dcterms:created>
  <dcterms:modified xsi:type="dcterms:W3CDTF">2009-07-16T00:46:32Z</dcterms:modified>
</cp:coreProperties>
</file>