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9" r:id="rId2"/>
    <p:sldId id="258" r:id="rId3"/>
    <p:sldId id="256" r:id="rId4"/>
    <p:sldId id="296" r:id="rId5"/>
    <p:sldId id="276" r:id="rId6"/>
    <p:sldId id="277" r:id="rId7"/>
    <p:sldId id="278" r:id="rId8"/>
    <p:sldId id="279" r:id="rId9"/>
    <p:sldId id="297" r:id="rId10"/>
    <p:sldId id="298" r:id="rId11"/>
    <p:sldId id="282" r:id="rId12"/>
    <p:sldId id="280" r:id="rId13"/>
    <p:sldId id="281" r:id="rId14"/>
    <p:sldId id="283" r:id="rId15"/>
    <p:sldId id="284" r:id="rId16"/>
    <p:sldId id="285" r:id="rId17"/>
    <p:sldId id="286" r:id="rId18"/>
    <p:sldId id="287" r:id="rId19"/>
    <p:sldId id="288" r:id="rId20"/>
    <p:sldId id="289" r:id="rId21"/>
    <p:sldId id="301" r:id="rId22"/>
    <p:sldId id="290" r:id="rId23"/>
    <p:sldId id="291" r:id="rId24"/>
    <p:sldId id="292" r:id="rId25"/>
    <p:sldId id="293" r:id="rId26"/>
    <p:sldId id="294" r:id="rId27"/>
    <p:sldId id="295" r:id="rId28"/>
    <p:sldId id="302"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155" autoAdjust="0"/>
    <p:restoredTop sz="86323" autoAdjust="0"/>
  </p:normalViewPr>
  <p:slideViewPr>
    <p:cSldViewPr>
      <p:cViewPr>
        <p:scale>
          <a:sx n="70" d="100"/>
          <a:sy n="70" d="100"/>
        </p:scale>
        <p:origin x="-408" y="-7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18" Type="http://schemas.openxmlformats.org/officeDocument/2006/relationships/slide" Target="slides/slide19.xml"/><Relationship Id="rId26" Type="http://schemas.openxmlformats.org/officeDocument/2006/relationships/slide" Target="slides/slide27.xml"/><Relationship Id="rId3" Type="http://schemas.openxmlformats.org/officeDocument/2006/relationships/slide" Target="slides/slide4.xml"/><Relationship Id="rId21" Type="http://schemas.openxmlformats.org/officeDocument/2006/relationships/slide" Target="slides/slide22.xml"/><Relationship Id="rId7" Type="http://schemas.openxmlformats.org/officeDocument/2006/relationships/slide" Target="slides/slide8.xml"/><Relationship Id="rId12" Type="http://schemas.openxmlformats.org/officeDocument/2006/relationships/slide" Target="slides/slide13.xml"/><Relationship Id="rId17" Type="http://schemas.openxmlformats.org/officeDocument/2006/relationships/slide" Target="slides/slide18.xml"/><Relationship Id="rId25" Type="http://schemas.openxmlformats.org/officeDocument/2006/relationships/slide" Target="slides/slide26.xml"/><Relationship Id="rId2" Type="http://schemas.openxmlformats.org/officeDocument/2006/relationships/slide" Target="slides/slide3.xml"/><Relationship Id="rId16" Type="http://schemas.openxmlformats.org/officeDocument/2006/relationships/slide" Target="slides/slide17.xml"/><Relationship Id="rId20" Type="http://schemas.openxmlformats.org/officeDocument/2006/relationships/slide" Target="slides/slide21.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24" Type="http://schemas.openxmlformats.org/officeDocument/2006/relationships/slide" Target="slides/slide25.xml"/><Relationship Id="rId5" Type="http://schemas.openxmlformats.org/officeDocument/2006/relationships/slide" Target="slides/slide6.xml"/><Relationship Id="rId15" Type="http://schemas.openxmlformats.org/officeDocument/2006/relationships/slide" Target="slides/slide16.xml"/><Relationship Id="rId23" Type="http://schemas.openxmlformats.org/officeDocument/2006/relationships/slide" Target="slides/slide24.xml"/><Relationship Id="rId10" Type="http://schemas.openxmlformats.org/officeDocument/2006/relationships/slide" Target="slides/slide11.xml"/><Relationship Id="rId19" Type="http://schemas.openxmlformats.org/officeDocument/2006/relationships/slide" Target="slides/slide20.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 Id="rId22" Type="http://schemas.openxmlformats.org/officeDocument/2006/relationships/slide" Target="slides/slide23.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Administrator\Desktop\JobSeeking2009\PG&amp;E\15.4\OFDMImplementation\OFDMconfi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100" b="1" dirty="0"/>
              <a:t>Processing time for Complex FFT's on a low cost microcontroller</a:t>
            </a:r>
          </a:p>
        </c:rich>
      </c:tx>
      <c:layout/>
    </c:title>
    <c:plotArea>
      <c:layout/>
      <c:scatterChart>
        <c:scatterStyle val="lineMarker"/>
        <c:ser>
          <c:idx val="0"/>
          <c:order val="0"/>
          <c:tx>
            <c:v>low cost microcontroller</c:v>
          </c:tx>
          <c:xVal>
            <c:numRef>
              <c:f>Sheet4!$C$16:$C$19</c:f>
              <c:numCache>
                <c:formatCode>General</c:formatCode>
                <c:ptCount val="4"/>
                <c:pt idx="0">
                  <c:v>256</c:v>
                </c:pt>
                <c:pt idx="1">
                  <c:v>128</c:v>
                </c:pt>
                <c:pt idx="2">
                  <c:v>64</c:v>
                </c:pt>
                <c:pt idx="3">
                  <c:v>16</c:v>
                </c:pt>
              </c:numCache>
            </c:numRef>
          </c:xVal>
          <c:yVal>
            <c:numRef>
              <c:f>Sheet4!$E$16:$E$19</c:f>
              <c:numCache>
                <c:formatCode>0</c:formatCode>
                <c:ptCount val="4"/>
                <c:pt idx="0">
                  <c:v>635</c:v>
                </c:pt>
                <c:pt idx="1">
                  <c:v>282</c:v>
                </c:pt>
                <c:pt idx="2">
                  <c:v>124</c:v>
                </c:pt>
                <c:pt idx="3">
                  <c:v>21.12</c:v>
                </c:pt>
              </c:numCache>
            </c:numRef>
          </c:yVal>
        </c:ser>
        <c:axId val="66496384"/>
        <c:axId val="66598016"/>
      </c:scatterChart>
      <c:valAx>
        <c:axId val="66496384"/>
        <c:scaling>
          <c:orientation val="minMax"/>
        </c:scaling>
        <c:axPos val="b"/>
        <c:title>
          <c:tx>
            <c:rich>
              <a:bodyPr/>
              <a:lstStyle/>
              <a:p>
                <a:pPr>
                  <a:defRPr/>
                </a:pPr>
                <a:r>
                  <a:rPr lang="en-US"/>
                  <a:t>number of FFT points</a:t>
                </a:r>
              </a:p>
            </c:rich>
          </c:tx>
          <c:layout/>
        </c:title>
        <c:numFmt formatCode="General" sourceLinked="1"/>
        <c:majorTickMark val="none"/>
        <c:tickLblPos val="nextTo"/>
        <c:crossAx val="66598016"/>
        <c:crosses val="autoZero"/>
        <c:crossBetween val="midCat"/>
      </c:valAx>
      <c:valAx>
        <c:axId val="66598016"/>
        <c:scaling>
          <c:orientation val="minMax"/>
        </c:scaling>
        <c:axPos val="l"/>
        <c:title>
          <c:tx>
            <c:rich>
              <a:bodyPr rot="-5400000" vert="horz"/>
              <a:lstStyle/>
              <a:p>
                <a:pPr>
                  <a:defRPr/>
                </a:pPr>
                <a:r>
                  <a:rPr lang="en-US"/>
                  <a:t>Processing time (us)</a:t>
                </a:r>
              </a:p>
            </c:rich>
          </c:tx>
          <c:layout/>
        </c:title>
        <c:numFmt formatCode="0" sourceLinked="1"/>
        <c:majorTickMark val="none"/>
        <c:tickLblPos val="nextTo"/>
        <c:crossAx val="66496384"/>
        <c:crosses val="autoZero"/>
        <c:crossBetween val="midCat"/>
      </c:valAx>
    </c:plotArea>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802.15-&lt;doc#  &gt;</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AFC8CB3D-2DEA-4713-855B-1683CD3818F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802.15-&lt;doc#  &gt;</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112927DC-CEDC-4185-9BD0-058953945366}"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23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24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2933700" y="8985250"/>
            <a:ext cx="801688" cy="184666"/>
          </a:xfrm>
        </p:spPr>
        <p:txBody>
          <a:bodyPr/>
          <a:lstStyle/>
          <a:p>
            <a:fld id="{A709CA51-B682-4600-A5C0-D3385DA2D97F}" type="slidenum">
              <a:rPr lang="en-US" smtClean="0"/>
              <a:pPr/>
              <a:t>25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26</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802.15-&lt;doc#  &gt;</a:t>
            </a:r>
            <a:endParaRPr lang="en-US"/>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4BAF8B1-1E4C-4177-9CA1-9D9C283A246E}"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2009</a:t>
            </a:r>
            <a:endParaRPr lang="en-US"/>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smtClean="0"/>
              <a:t>Steve Shearer  (self)</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2B133F3F-1568-4A63-A4B0-C0784D63CD1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858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371600"/>
            <a:ext cx="7772400" cy="487680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85800" y="381000"/>
            <a:ext cx="1600200" cy="215444"/>
          </a:xfrm>
        </p:spPr>
        <p:txBody>
          <a:bodyPr/>
          <a:lstStyle>
            <a:lvl1pPr>
              <a:defRPr/>
            </a:lvl1pPr>
          </a:lstStyle>
          <a:p>
            <a:r>
              <a:rPr lang="en-US" smtClean="0"/>
              <a:t>May 2009</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smtClean="0"/>
              <a:t>Steve Shearer  (self)</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EF94911A-BE22-4C04-A233-7E5FABEE56B2}"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2009</a:t>
            </a:r>
            <a:endParaRPr lang="en-US"/>
          </a:p>
        </p:txBody>
      </p:sp>
      <p:sp>
        <p:nvSpPr>
          <p:cNvPr id="3" name="Footer Placeholder 2"/>
          <p:cNvSpPr>
            <a:spLocks noGrp="1"/>
          </p:cNvSpPr>
          <p:nvPr>
            <p:ph type="ftr" sz="quarter" idx="11"/>
          </p:nvPr>
        </p:nvSpPr>
        <p:spPr/>
        <p:txBody>
          <a:bodyPr/>
          <a:lstStyle>
            <a:lvl1pPr>
              <a:defRPr/>
            </a:lvl1pPr>
          </a:lstStyle>
          <a:p>
            <a:r>
              <a:rPr lang="en-US" smtClean="0"/>
              <a:t>Steve Shearer  (self)</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191DEC2F-9671-4EFB-9105-AE5A51E94FE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May 2009</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Steve Shearer  (self)</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BF6EB66-D9F9-4FD5-8E44-F022D2F0B623}" type="slidenum">
              <a:rPr lang="en-US"/>
              <a:pPr/>
              <a:t>‹#›</a:t>
            </a:fld>
            <a:endParaRPr lang="en-US"/>
          </a:p>
        </p:txBody>
      </p:sp>
      <p:sp>
        <p:nvSpPr>
          <p:cNvPr id="1031" name="Rectangle 7"/>
          <p:cNvSpPr>
            <a:spLocks noChangeArrowheads="1"/>
          </p:cNvSpPr>
          <p:nvPr/>
        </p:nvSpPr>
        <p:spPr bwMode="auto">
          <a:xfrm>
            <a:off x="3581400" y="396875"/>
            <a:ext cx="48768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802.15-</a:t>
            </a:r>
            <a:r>
              <a:rPr lang="en-US" sz="1400" b="1" i="0" u="none" strike="noStrike" kern="1200" dirty="0" smtClean="0">
                <a:solidFill>
                  <a:schemeClr val="tx1"/>
                </a:solidFill>
                <a:latin typeface="Times New Roman" pitchFamily="18" charset="0"/>
                <a:ea typeface="+mn-ea"/>
                <a:cs typeface="+mn-cs"/>
              </a:rPr>
              <a:t> </a:t>
            </a:r>
            <a:r>
              <a:rPr lang="en-US" sz="1400" b="1" i="0" u="none" strike="noStrike" kern="1200" dirty="0" smtClean="0">
                <a:solidFill>
                  <a:schemeClr val="tx1"/>
                </a:solidFill>
                <a:latin typeface="Times New Roman" pitchFamily="18" charset="0"/>
                <a:ea typeface="+mn-ea"/>
                <a:cs typeface="+mn-cs"/>
              </a:rPr>
              <a:t>15-09-0289-01-004g</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81000"/>
            <a:ext cx="1600200" cy="215444"/>
          </a:xfrm>
        </p:spPr>
        <p:txBody>
          <a:bodyPr/>
          <a:lstStyle/>
          <a:p>
            <a:r>
              <a:rPr lang="en-US" dirty="0" smtClean="0"/>
              <a:t>May 2009</a:t>
            </a:r>
            <a:endParaRPr lang="en-US" dirty="0"/>
          </a:p>
        </p:txBody>
      </p:sp>
      <p:sp>
        <p:nvSpPr>
          <p:cNvPr id="5" name="Footer Placeholder 2"/>
          <p:cNvSpPr>
            <a:spLocks noGrp="1"/>
          </p:cNvSpPr>
          <p:nvPr>
            <p:ph type="ftr" sz="quarter" idx="11"/>
          </p:nvPr>
        </p:nvSpPr>
        <p:spPr/>
        <p:txBody>
          <a:bodyPr/>
          <a:lstStyle/>
          <a:p>
            <a:r>
              <a:rPr lang="en-US" smtClean="0"/>
              <a:t>Steve Shearer  (self)</a:t>
            </a:r>
            <a:endParaRPr lang="en-US"/>
          </a:p>
        </p:txBody>
      </p:sp>
      <p:sp>
        <p:nvSpPr>
          <p:cNvPr id="6" name="Slide Number Placeholder 3"/>
          <p:cNvSpPr>
            <a:spLocks noGrp="1"/>
          </p:cNvSpPr>
          <p:nvPr>
            <p:ph type="sldNum" sz="quarter" idx="12"/>
          </p:nvPr>
        </p:nvSpPr>
        <p:spPr/>
        <p:txBody>
          <a:bodyPr/>
          <a:lstStyle/>
          <a:p>
            <a:r>
              <a:rPr lang="en-US"/>
              <a:t>Slide </a:t>
            </a:r>
            <a:fld id="{40E7FAAC-E613-4366-A2FA-1E3AB53A3E66}" type="slidenum">
              <a:rPr lang="en-US"/>
              <a:pPr/>
              <a:t>1</a:t>
            </a:fld>
            <a:endParaRPr lang="en-US"/>
          </a:p>
        </p:txBody>
      </p:sp>
      <p:sp>
        <p:nvSpPr>
          <p:cNvPr id="27651" name="Rectangle 3"/>
          <p:cNvSpPr>
            <a:spLocks noChangeArrowheads="1"/>
          </p:cNvSpPr>
          <p:nvPr/>
        </p:nvSpPr>
        <p:spPr bwMode="auto">
          <a:xfrm>
            <a:off x="152400" y="609600"/>
            <a:ext cx="8991600" cy="5262979"/>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 </a:t>
            </a:r>
            <a:r>
              <a:rPr lang="en-US" sz="1600" dirty="0" smtClean="0"/>
              <a:t>Affordable OFDM for SUN Networks</a:t>
            </a:r>
            <a:r>
              <a:rPr lang="en-US" sz="1600" dirty="0">
                <a:solidFill>
                  <a:schemeClr val="tx2"/>
                </a:solidFill>
              </a:rPr>
              <a:t>	</a:t>
            </a:r>
          </a:p>
          <a:p>
            <a:r>
              <a:rPr lang="en-US" sz="1600" b="1" dirty="0">
                <a:solidFill>
                  <a:schemeClr val="tx2"/>
                </a:solidFill>
              </a:rPr>
              <a:t>Date Submitted: </a:t>
            </a:r>
            <a:r>
              <a:rPr lang="en-US" sz="1600" dirty="0">
                <a:solidFill>
                  <a:schemeClr val="tx2"/>
                </a:solidFill>
              </a:rPr>
              <a:t> </a:t>
            </a:r>
            <a:r>
              <a:rPr lang="en-US" sz="1600" dirty="0" smtClean="0"/>
              <a:t>1 May 2009</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t>Steve Shearer</a:t>
            </a:r>
            <a:r>
              <a:rPr lang="en-US" sz="1600" dirty="0" smtClean="0">
                <a:solidFill>
                  <a:schemeClr val="tx2"/>
                </a:solidFill>
              </a:rPr>
              <a:t>,  </a:t>
            </a:r>
            <a:r>
              <a:rPr lang="en-US" sz="1600" dirty="0" smtClean="0"/>
              <a:t>self</a:t>
            </a:r>
            <a:endParaRPr lang="en-US" sz="1600" dirty="0"/>
          </a:p>
          <a:p>
            <a:r>
              <a:rPr lang="en-US" sz="1600" dirty="0" smtClean="0">
                <a:solidFill>
                  <a:schemeClr val="tx2"/>
                </a:solidFill>
              </a:rPr>
              <a:t>Address:  </a:t>
            </a:r>
            <a:r>
              <a:rPr lang="en-US" sz="1600" dirty="0" smtClean="0"/>
              <a:t>Pleasanton, CA, USA</a:t>
            </a:r>
            <a:r>
              <a:rPr lang="en-US" sz="1600" dirty="0"/>
              <a:t> </a:t>
            </a:r>
          </a:p>
          <a:p>
            <a:r>
              <a:rPr lang="en-US" sz="1600" dirty="0">
                <a:solidFill>
                  <a:schemeClr val="tx2"/>
                </a:solidFill>
              </a:rPr>
              <a:t>Voice</a:t>
            </a:r>
            <a:r>
              <a:rPr lang="en-US" sz="1600" dirty="0" smtClean="0">
                <a:solidFill>
                  <a:schemeClr val="tx2"/>
                </a:solidFill>
              </a:rPr>
              <a:t>: </a:t>
            </a:r>
            <a:r>
              <a:rPr lang="en-US" sz="1600" dirty="0" smtClean="0"/>
              <a:t>(408) 417 1137</a:t>
            </a:r>
            <a:r>
              <a:rPr lang="en-US" sz="1600" dirty="0"/>
              <a:t> </a:t>
            </a:r>
            <a:r>
              <a:rPr lang="en-US" sz="1600" dirty="0" smtClean="0">
                <a:solidFill>
                  <a:schemeClr val="tx2"/>
                </a:solidFill>
              </a:rPr>
              <a:t>, </a:t>
            </a:r>
            <a:r>
              <a:rPr lang="en-US" sz="1600" dirty="0">
                <a:solidFill>
                  <a:schemeClr val="tx2"/>
                </a:solidFill>
              </a:rPr>
              <a:t>FAX: </a:t>
            </a:r>
            <a:r>
              <a:rPr lang="en-US" sz="1600" dirty="0" smtClean="0">
                <a:solidFill>
                  <a:schemeClr val="tx2"/>
                </a:solidFill>
              </a:rPr>
              <a:t>[], E-Mail: </a:t>
            </a:r>
            <a:r>
              <a:rPr lang="en-US" sz="1600" dirty="0" err="1" smtClean="0"/>
              <a:t>Shearer_inc</a:t>
            </a:r>
            <a:r>
              <a:rPr lang="en-US" sz="1600" dirty="0" smtClean="0"/>
              <a:t>  @  yahoo.com</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altLang="ko-KR" sz="1600" dirty="0" smtClean="0">
                <a:solidFill>
                  <a:schemeClr val="tx2"/>
                </a:solidFill>
                <a:ea typeface="굴림" pitchFamily="50" charset="-127"/>
              </a:rPr>
              <a:t>[802.15.4g] TG4g Call for Proposals, 2 February, 2009</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T</a:t>
            </a:r>
            <a:r>
              <a:rPr lang="en-US" sz="1600" dirty="0" smtClean="0">
                <a:solidFill>
                  <a:schemeClr val="tx2"/>
                </a:solidFill>
              </a:rPr>
              <a:t>his presentation demonstrates that an OFDM system that is properly configured to the application at hand, can lead to a highly efficient, low complexity PHY suitable for Smart Utility Networks. It </a:t>
            </a:r>
            <a:r>
              <a:rPr lang="en-US" sz="1600" dirty="0" smtClean="0"/>
              <a:t>gives some insight to the simple methods that have been used to create the SUN OFDM PHY proposal that could be implemented on a low cost off-the-shelf microcontroller.</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altLang="ko-KR" sz="1600" dirty="0" smtClean="0">
                <a:solidFill>
                  <a:schemeClr val="tx2"/>
                </a:solidFill>
                <a:ea typeface="굴림" pitchFamily="50" charset="-127"/>
              </a:rPr>
              <a:t> Technical Proposal to be discussed by IEEE 802.15 TG4g</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685800"/>
          </a:xfrm>
        </p:spPr>
        <p:txBody>
          <a:bodyPr/>
          <a:lstStyle/>
          <a:p>
            <a:r>
              <a:rPr lang="en-US" dirty="0" smtClean="0"/>
              <a:t>What kind of Modulation?</a:t>
            </a:r>
            <a:endParaRPr lang="en-US" dirty="0"/>
          </a:p>
        </p:txBody>
      </p:sp>
      <p:sp>
        <p:nvSpPr>
          <p:cNvPr id="3" name="Content Placeholder 2"/>
          <p:cNvSpPr>
            <a:spLocks noGrp="1"/>
          </p:cNvSpPr>
          <p:nvPr>
            <p:ph idx="1"/>
          </p:nvPr>
        </p:nvSpPr>
        <p:spPr>
          <a:xfrm>
            <a:off x="609600" y="1143000"/>
            <a:ext cx="7924800" cy="5257800"/>
          </a:xfrm>
        </p:spPr>
        <p:txBody>
          <a:bodyPr/>
          <a:lstStyle/>
          <a:p>
            <a:r>
              <a:rPr lang="en-US" sz="1800" dirty="0" smtClean="0"/>
              <a:t>Assume fading rates between 1Hz and 80Hz </a:t>
            </a:r>
            <a:r>
              <a:rPr lang="en-US" sz="1400" dirty="0" smtClean="0"/>
              <a:t>(1.2 km/hr, 100km/hr @900MHz)</a:t>
            </a:r>
            <a:endParaRPr lang="en-US" sz="1800" dirty="0" smtClean="0"/>
          </a:p>
          <a:p>
            <a:pPr lvl="1"/>
            <a:r>
              <a:rPr lang="en-US" sz="1600" dirty="0" smtClean="0"/>
              <a:t>So the channel can rotate during the length of a burst</a:t>
            </a:r>
          </a:p>
          <a:p>
            <a:endParaRPr lang="en-US" sz="600" dirty="0" smtClean="0"/>
          </a:p>
          <a:p>
            <a:r>
              <a:rPr lang="en-US" sz="1600" dirty="0" smtClean="0"/>
              <a:t>Tolerable coherence time, defined as 3dB BER loss, depends on modulation type and fading rate:-</a:t>
            </a:r>
          </a:p>
          <a:p>
            <a:pPr lvl="1"/>
            <a:r>
              <a:rPr lang="en-US" sz="1400" dirty="0" smtClean="0"/>
              <a:t>At 1Hz,     	~100ms for BPSK, 	~8ms for 64 QAM</a:t>
            </a:r>
          </a:p>
          <a:p>
            <a:pPr lvl="1"/>
            <a:r>
              <a:rPr lang="en-US" sz="1400" dirty="0" smtClean="0"/>
              <a:t>At 80Hz, 	 ~1.3ms for BPSK, 	~0.1ms for 64 QAM</a:t>
            </a:r>
          </a:p>
          <a:p>
            <a:r>
              <a:rPr lang="en-US" sz="1600" dirty="0" smtClean="0"/>
              <a:t>Assume lowest data rate of 20kbps, then max packet length before excessive channel rotation degrades performance is:-</a:t>
            </a:r>
          </a:p>
          <a:p>
            <a:pPr lvl="1"/>
            <a:r>
              <a:rPr lang="en-US" sz="1400" dirty="0" smtClean="0"/>
              <a:t>At 1Hz, 	~300 octets for PSK, 	~20 octets for 64 QAM</a:t>
            </a:r>
          </a:p>
          <a:p>
            <a:pPr lvl="1"/>
            <a:r>
              <a:rPr lang="en-US" sz="1400" dirty="0" smtClean="0"/>
              <a:t>At 80Hz 	~4 octets for PSK, 	~0 octets for 64 QAM</a:t>
            </a:r>
          </a:p>
          <a:p>
            <a:endParaRPr lang="en-US" sz="800" dirty="0" smtClean="0"/>
          </a:p>
          <a:p>
            <a:r>
              <a:rPr lang="en-US" sz="1800" dirty="0" smtClean="0"/>
              <a:t>Implication</a:t>
            </a:r>
          </a:p>
          <a:p>
            <a:pPr lvl="1"/>
            <a:r>
              <a:rPr lang="en-US" sz="1600" dirty="0" smtClean="0"/>
              <a:t>Even at the </a:t>
            </a:r>
            <a:r>
              <a:rPr lang="en-US" sz="1600" i="1" dirty="0" smtClean="0"/>
              <a:t>lowest fading rates</a:t>
            </a:r>
            <a:r>
              <a:rPr lang="en-US" sz="1600" dirty="0" smtClean="0"/>
              <a:t>, one-time channel equalization at the beginning of a burst very quickly becomes invalid, and limits the transmitted packet length, unless a decision feedback equalizer is used.</a:t>
            </a:r>
          </a:p>
          <a:p>
            <a:pPr lvl="1"/>
            <a:endParaRPr lang="en-US" sz="800" dirty="0" smtClean="0"/>
          </a:p>
          <a:p>
            <a:r>
              <a:rPr lang="en-US" sz="1800" b="1" dirty="0" smtClean="0"/>
              <a:t>Differential PSK requires coherence only for the length of the tone time (50us) therefore this modulation is robust for all practical coherence times without the need for an equalizer</a:t>
            </a:r>
          </a:p>
          <a:p>
            <a:pPr>
              <a:buNone/>
            </a:pPr>
            <a:endParaRPr lang="en-US" sz="1800" dirty="0"/>
          </a:p>
        </p:txBody>
      </p:sp>
      <p:sp>
        <p:nvSpPr>
          <p:cNvPr id="4" name="Date Placeholder 3"/>
          <p:cNvSpPr>
            <a:spLocks noGrp="1"/>
          </p:cNvSpPr>
          <p:nvPr>
            <p:ph type="dt" sz="half" idx="10"/>
          </p:nvPr>
        </p:nvSpPr>
        <p:spPr/>
        <p:txBody>
          <a:bodyPr/>
          <a:lstStyle/>
          <a:p>
            <a:r>
              <a:rPr lang="en-US" smtClean="0"/>
              <a:t>May 2009</a:t>
            </a:r>
            <a:endParaRPr lang="en-US" dirty="0"/>
          </a:p>
        </p:txBody>
      </p:sp>
      <p:sp>
        <p:nvSpPr>
          <p:cNvPr id="5" name="Footer Placeholder 4"/>
          <p:cNvSpPr>
            <a:spLocks noGrp="1"/>
          </p:cNvSpPr>
          <p:nvPr>
            <p:ph type="ftr" sz="quarter" idx="11"/>
          </p:nvPr>
        </p:nvSpPr>
        <p:spPr/>
        <p:txBody>
          <a:bodyPr/>
          <a:lstStyle/>
          <a:p>
            <a:r>
              <a:rPr lang="en-US" smtClean="0"/>
              <a:t>Steve Shearer  (self)</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Differential PSK?</a:t>
            </a:r>
            <a:endParaRPr lang="en-US" dirty="0"/>
          </a:p>
        </p:txBody>
      </p:sp>
      <p:sp>
        <p:nvSpPr>
          <p:cNvPr id="3" name="Content Placeholder 2"/>
          <p:cNvSpPr>
            <a:spLocks noGrp="1"/>
          </p:cNvSpPr>
          <p:nvPr>
            <p:ph idx="1"/>
          </p:nvPr>
        </p:nvSpPr>
        <p:spPr>
          <a:xfrm>
            <a:off x="457200" y="1371600"/>
            <a:ext cx="6172200" cy="5334000"/>
          </a:xfrm>
        </p:spPr>
        <p:txBody>
          <a:bodyPr>
            <a:normAutofit fontScale="55000" lnSpcReduction="20000"/>
          </a:bodyPr>
          <a:lstStyle/>
          <a:p>
            <a:r>
              <a:rPr lang="en-US" dirty="0" smtClean="0"/>
              <a:t>Requirement for packets as long as 2047 octets</a:t>
            </a:r>
          </a:p>
          <a:p>
            <a:pPr lvl="1"/>
            <a:r>
              <a:rPr lang="en-US" dirty="0" smtClean="0"/>
              <a:t>Time on the channel at lowest data rate &gt; 0.7 seconds</a:t>
            </a:r>
          </a:p>
          <a:p>
            <a:pPr lvl="1"/>
            <a:r>
              <a:rPr lang="en-US" dirty="0" smtClean="0"/>
              <a:t>Highly probable that even slow fading rate causes the channel to rotate by the end of the burst</a:t>
            </a:r>
          </a:p>
          <a:p>
            <a:pPr lvl="1"/>
            <a:r>
              <a:rPr lang="en-US" dirty="0" smtClean="0"/>
              <a:t>Coherent demodulation requires channel tracking at multiple frequencies and this adds unwanted complexity</a:t>
            </a:r>
          </a:p>
          <a:p>
            <a:pPr lvl="1"/>
            <a:endParaRPr lang="en-US" sz="1300" dirty="0" smtClean="0"/>
          </a:p>
          <a:p>
            <a:r>
              <a:rPr lang="en-US" b="1" i="1" dirty="0" smtClean="0"/>
              <a:t>No equalizer is required</a:t>
            </a:r>
          </a:p>
          <a:p>
            <a:pPr lvl="1"/>
            <a:r>
              <a:rPr lang="en-US" dirty="0" smtClean="0"/>
              <a:t>Differential PSK is immune to channel phase changes</a:t>
            </a:r>
          </a:p>
          <a:p>
            <a:endParaRPr lang="en-US" sz="1300" dirty="0" smtClean="0"/>
          </a:p>
          <a:p>
            <a:r>
              <a:rPr lang="en-US" dirty="0" smtClean="0"/>
              <a:t>There is some performance loss when compared to coherent demodulation</a:t>
            </a:r>
          </a:p>
          <a:p>
            <a:pPr lvl="1"/>
            <a:r>
              <a:rPr lang="en-US" dirty="0" smtClean="0"/>
              <a:t>But this loss is small – worst case, a few dB </a:t>
            </a:r>
          </a:p>
          <a:p>
            <a:pPr lvl="1"/>
            <a:endParaRPr lang="en-US" sz="1100" dirty="0" smtClean="0"/>
          </a:p>
          <a:p>
            <a:r>
              <a:rPr lang="en-US" dirty="0" smtClean="0"/>
              <a:t>But complexity is very low </a:t>
            </a:r>
          </a:p>
          <a:p>
            <a:pPr lvl="1"/>
            <a:r>
              <a:rPr lang="en-US" dirty="0" smtClean="0"/>
              <a:t>One complex multiply per PSK symbol at 15kHz rate</a:t>
            </a:r>
          </a:p>
          <a:p>
            <a:pPr lvl="1"/>
            <a:endParaRPr lang="en-US" sz="1100" dirty="0" smtClean="0"/>
          </a:p>
          <a:p>
            <a:r>
              <a:rPr lang="en-US" dirty="0" smtClean="0"/>
              <a:t>And there is a subtle advantage...</a:t>
            </a:r>
          </a:p>
          <a:p>
            <a:pPr lvl="1"/>
            <a:r>
              <a:rPr lang="en-US" dirty="0" smtClean="0"/>
              <a:t>The demodulated symbol is weighted by the previous symbol which is effectively a channel estimate </a:t>
            </a:r>
          </a:p>
          <a:p>
            <a:pPr lvl="1"/>
            <a:r>
              <a:rPr lang="en-US" dirty="0" smtClean="0"/>
              <a:t>This means that the result makes an optimal soft decision</a:t>
            </a:r>
          </a:p>
          <a:p>
            <a:pPr lvl="1"/>
            <a:r>
              <a:rPr lang="en-US" b="1" dirty="0" smtClean="0"/>
              <a:t>And soft decision Viterbi decoding gains back many dB in Packet Error Rate performance</a:t>
            </a:r>
          </a:p>
          <a:p>
            <a:pPr lvl="1"/>
            <a:endParaRPr lang="en-US" dirty="0" smtClean="0"/>
          </a:p>
        </p:txBody>
      </p:sp>
      <p:pic>
        <p:nvPicPr>
          <p:cNvPr id="5" name="Picture 4" descr="706px-DPSK_BER_curves_svg.png"/>
          <p:cNvPicPr>
            <a:picLocks noChangeAspect="1"/>
          </p:cNvPicPr>
          <p:nvPr/>
        </p:nvPicPr>
        <p:blipFill>
          <a:blip r:embed="rId3" cstate="print"/>
          <a:stretch>
            <a:fillRect/>
          </a:stretch>
        </p:blipFill>
        <p:spPr>
          <a:xfrm>
            <a:off x="6781800" y="2286000"/>
            <a:ext cx="2040991" cy="1647825"/>
          </a:xfrm>
          <a:prstGeom prst="rect">
            <a:avLst/>
          </a:prstGeom>
        </p:spPr>
      </p:pic>
      <p:pic>
        <p:nvPicPr>
          <p:cNvPr id="1026" name="Picture 2"/>
          <p:cNvPicPr>
            <a:picLocks noChangeAspect="1" noChangeArrowheads="1"/>
          </p:cNvPicPr>
          <p:nvPr/>
        </p:nvPicPr>
        <p:blipFill>
          <a:blip r:embed="rId4"/>
          <a:srcRect/>
          <a:stretch>
            <a:fillRect/>
          </a:stretch>
        </p:blipFill>
        <p:spPr bwMode="auto">
          <a:xfrm>
            <a:off x="6643725" y="4267200"/>
            <a:ext cx="2500275" cy="2084388"/>
          </a:xfrm>
          <a:prstGeom prst="rect">
            <a:avLst/>
          </a:prstGeom>
          <a:noFill/>
          <a:ln w="9525">
            <a:noFill/>
            <a:miter lim="800000"/>
            <a:headEnd/>
            <a:tailEnd/>
          </a:ln>
          <a:effectLst/>
        </p:spPr>
      </p:pic>
      <p:cxnSp>
        <p:nvCxnSpPr>
          <p:cNvPr id="10" name="Straight Arrow Connector 9"/>
          <p:cNvCxnSpPr/>
          <p:nvPr/>
        </p:nvCxnSpPr>
        <p:spPr>
          <a:xfrm>
            <a:off x="8305800" y="3657600"/>
            <a:ext cx="228600" cy="1588"/>
          </a:xfrm>
          <a:prstGeom prst="straightConnector1">
            <a:avLst/>
          </a:prstGeom>
          <a:ln w="12700">
            <a:prstDash val="soli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7467600" y="5105400"/>
            <a:ext cx="304800" cy="1588"/>
          </a:xfrm>
          <a:prstGeom prst="straightConnector1">
            <a:avLst/>
          </a:prstGeom>
          <a:ln w="12700">
            <a:prstDash val="solid"/>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p:cNvSpPr>
            <a:spLocks noGrp="1"/>
          </p:cNvSpPr>
          <p:nvPr>
            <p:ph type="dt" sz="half" idx="10"/>
          </p:nvPr>
        </p:nvSpPr>
        <p:spPr/>
        <p:txBody>
          <a:bodyPr/>
          <a:lstStyle/>
          <a:p>
            <a:r>
              <a:rPr lang="en-US" smtClean="0"/>
              <a:t>May 2009</a:t>
            </a:r>
            <a:endParaRPr lang="en-US" dirty="0"/>
          </a:p>
        </p:txBody>
      </p:sp>
      <p:sp>
        <p:nvSpPr>
          <p:cNvPr id="9" name="Slide Number Placeholder 8"/>
          <p:cNvSpPr>
            <a:spLocks noGrp="1"/>
          </p:cNvSpPr>
          <p:nvPr>
            <p:ph type="sldNum" sz="quarter" idx="12"/>
          </p:nvPr>
        </p:nvSpPr>
        <p:spPr/>
        <p:txBody>
          <a:bodyPr/>
          <a:lstStyle/>
          <a:p>
            <a:r>
              <a:rPr lang="en-US" smtClean="0"/>
              <a:t>Slide </a:t>
            </a:r>
            <a:fld id="{EF94911A-BE22-4C04-A233-7E5FABEE56B2}" type="slidenum">
              <a:rPr lang="en-US" smtClean="0"/>
              <a:pPr/>
              <a:t>11</a:t>
            </a:fld>
            <a:endParaRPr lang="en-US" dirty="0"/>
          </a:p>
        </p:txBody>
      </p:sp>
      <p:sp>
        <p:nvSpPr>
          <p:cNvPr id="11" name="Footer Placeholder 10"/>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Multicarrier Modulation</a:t>
            </a:r>
            <a:endParaRPr lang="en-US" dirty="0"/>
          </a:p>
        </p:txBody>
      </p:sp>
      <p:sp>
        <p:nvSpPr>
          <p:cNvPr id="3" name="Content Placeholder 2"/>
          <p:cNvSpPr>
            <a:spLocks noGrp="1"/>
          </p:cNvSpPr>
          <p:nvPr>
            <p:ph idx="1"/>
          </p:nvPr>
        </p:nvSpPr>
        <p:spPr>
          <a:xfrm>
            <a:off x="609600" y="1676400"/>
            <a:ext cx="7620000" cy="4267200"/>
          </a:xfrm>
        </p:spPr>
        <p:txBody>
          <a:bodyPr>
            <a:normAutofit fontScale="55000" lnSpcReduction="20000"/>
          </a:bodyPr>
          <a:lstStyle/>
          <a:p>
            <a:r>
              <a:rPr lang="en-US" dirty="0" smtClean="0"/>
              <a:t>This proposal modulates each carrier using differential BPSK or </a:t>
            </a:r>
            <a:r>
              <a:rPr lang="el-GR" dirty="0" smtClean="0"/>
              <a:t>π</a:t>
            </a:r>
            <a:r>
              <a:rPr lang="en-US" dirty="0" smtClean="0"/>
              <a:t>/4-DQPSK</a:t>
            </a:r>
          </a:p>
          <a:p>
            <a:endParaRPr lang="en-US" dirty="0" smtClean="0"/>
          </a:p>
          <a:p>
            <a:r>
              <a:rPr lang="en-US" dirty="0" smtClean="0"/>
              <a:t>The PSK symbols are mapped onto the frequency domain as follows:-</a:t>
            </a:r>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Several frequencies are nulled out</a:t>
            </a:r>
          </a:p>
          <a:p>
            <a:pPr lvl="1"/>
            <a:r>
              <a:rPr lang="en-US" dirty="0" smtClean="0"/>
              <a:t>The nulled DC component helps in the implementation of cheap, zero-IF receivers </a:t>
            </a:r>
            <a:r>
              <a:rPr lang="en-US" sz="2500" dirty="0" smtClean="0"/>
              <a:t>(does not exclude </a:t>
            </a:r>
            <a:r>
              <a:rPr lang="en-US" sz="2500" dirty="0" err="1" smtClean="0"/>
              <a:t>passband</a:t>
            </a:r>
            <a:r>
              <a:rPr lang="en-US" sz="2500" dirty="0" smtClean="0"/>
              <a:t> receivers)</a:t>
            </a:r>
            <a:endParaRPr lang="en-US" dirty="0" smtClean="0"/>
          </a:p>
          <a:p>
            <a:pPr lvl="1"/>
            <a:r>
              <a:rPr lang="en-US" dirty="0" smtClean="0"/>
              <a:t>The nulled frequencies at the band edges significantly ease filtering complexity for adjacent channel performance</a:t>
            </a:r>
          </a:p>
          <a:p>
            <a:pPr lvl="1"/>
            <a:endParaRPr lang="en-US" dirty="0" smtClean="0"/>
          </a:p>
          <a:p>
            <a:r>
              <a:rPr lang="en-US" dirty="0" smtClean="0"/>
              <a:t>A 16 point Inverse FFT produces the time domain samples for transmission</a:t>
            </a:r>
          </a:p>
        </p:txBody>
      </p:sp>
      <p:pic>
        <p:nvPicPr>
          <p:cNvPr id="3075" name="Picture 3"/>
          <p:cNvPicPr>
            <a:picLocks noChangeAspect="1" noChangeArrowheads="1"/>
          </p:cNvPicPr>
          <p:nvPr/>
        </p:nvPicPr>
        <p:blipFill>
          <a:blip r:embed="rId3"/>
          <a:srcRect/>
          <a:stretch>
            <a:fillRect/>
          </a:stretch>
        </p:blipFill>
        <p:spPr bwMode="auto">
          <a:xfrm>
            <a:off x="762000" y="2667000"/>
            <a:ext cx="7048500" cy="1257300"/>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12</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Cyclic Prefix</a:t>
            </a:r>
            <a:endParaRPr lang="en-US" dirty="0"/>
          </a:p>
        </p:txBody>
      </p:sp>
      <p:sp>
        <p:nvSpPr>
          <p:cNvPr id="3" name="Content Placeholder 2"/>
          <p:cNvSpPr>
            <a:spLocks noGrp="1"/>
          </p:cNvSpPr>
          <p:nvPr>
            <p:ph idx="1"/>
          </p:nvPr>
        </p:nvSpPr>
        <p:spPr>
          <a:xfrm>
            <a:off x="457200" y="1600201"/>
            <a:ext cx="7467600" cy="1904999"/>
          </a:xfrm>
        </p:spPr>
        <p:txBody>
          <a:bodyPr>
            <a:normAutofit/>
          </a:bodyPr>
          <a:lstStyle/>
          <a:p>
            <a:r>
              <a:rPr lang="en-US" sz="1800" dirty="0" smtClean="0"/>
              <a:t>A cyclic prefix is added by copying some of the last samples of the symbol to the front </a:t>
            </a:r>
          </a:p>
          <a:p>
            <a:endParaRPr lang="en-US" sz="1800" dirty="0" smtClean="0"/>
          </a:p>
          <a:p>
            <a:r>
              <a:rPr lang="en-US" sz="1800" dirty="0" smtClean="0"/>
              <a:t>Protects against multipath by making the received signal look like it underwent a circular convolution with the channel impulse response</a:t>
            </a:r>
          </a:p>
        </p:txBody>
      </p:sp>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13</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pic>
        <p:nvPicPr>
          <p:cNvPr id="1026" name="Picture 2"/>
          <p:cNvPicPr>
            <a:picLocks noChangeAspect="1" noChangeArrowheads="1"/>
          </p:cNvPicPr>
          <p:nvPr/>
        </p:nvPicPr>
        <p:blipFill>
          <a:blip r:embed="rId3"/>
          <a:srcRect/>
          <a:stretch>
            <a:fillRect/>
          </a:stretch>
        </p:blipFill>
        <p:spPr bwMode="auto">
          <a:xfrm>
            <a:off x="4436130" y="3505200"/>
            <a:ext cx="3831570" cy="2181225"/>
          </a:xfrm>
          <a:prstGeom prst="rect">
            <a:avLst/>
          </a:prstGeom>
          <a:noFill/>
          <a:ln w="9525">
            <a:noFill/>
            <a:miter lim="800000"/>
            <a:headEnd/>
            <a:tailEnd/>
          </a:ln>
          <a:effectLst/>
        </p:spPr>
      </p:pic>
      <p:sp>
        <p:nvSpPr>
          <p:cNvPr id="8" name="Line Callout 1 7"/>
          <p:cNvSpPr/>
          <p:nvPr/>
        </p:nvSpPr>
        <p:spPr bwMode="auto">
          <a:xfrm>
            <a:off x="685800" y="4419600"/>
            <a:ext cx="3276600" cy="990600"/>
          </a:xfrm>
          <a:prstGeom prst="borderCallout1">
            <a:avLst>
              <a:gd name="adj1" fmla="val 10499"/>
              <a:gd name="adj2" fmla="val 105717"/>
              <a:gd name="adj3" fmla="val -10267"/>
              <a:gd name="adj4" fmla="val 132614"/>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The delayed multipath components are contained in this prefix at the receiver and do not contaminate the demodulation process.</a:t>
            </a:r>
          </a:p>
          <a:p>
            <a:pPr marL="0" marR="0" indent="0" algn="l" defTabSz="914400" rtl="0" eaLnBrk="0" fontAlgn="base" latinLnBrk="0" hangingPunct="0">
              <a:lnSpc>
                <a:spcPct val="100000"/>
              </a:lnSpc>
              <a:spcBef>
                <a:spcPct val="0"/>
              </a:spcBef>
              <a:spcAft>
                <a:spcPct val="0"/>
              </a:spcAft>
              <a:buClrTx/>
              <a:buSzTx/>
              <a:buFontTx/>
              <a:buNone/>
              <a:tabLst/>
            </a:pPr>
            <a:r>
              <a:rPr lang="en-US" b="1" dirty="0" smtClean="0">
                <a:latin typeface="+mn-lt"/>
              </a:rPr>
              <a:t>So Multipath of 13.33us can be tolerated with zero degradation in performance</a:t>
            </a:r>
            <a:endParaRPr kumimoji="0" lang="en-US" sz="1200" b="1" i="0" u="none" strike="noStrike" cap="none" normalizeH="0" baseline="0" dirty="0" smtClean="0">
              <a:ln>
                <a:noFill/>
              </a:ln>
              <a:solidFill>
                <a:schemeClr val="tx1"/>
              </a:solidFill>
              <a:effectLst/>
              <a:latin typeface="+mn-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coding</a:t>
            </a:r>
            <a:endParaRPr lang="en-US" dirty="0"/>
          </a:p>
        </p:txBody>
      </p:sp>
      <p:sp>
        <p:nvSpPr>
          <p:cNvPr id="3" name="Content Placeholder 2"/>
          <p:cNvSpPr>
            <a:spLocks noGrp="1"/>
          </p:cNvSpPr>
          <p:nvPr>
            <p:ph idx="1"/>
          </p:nvPr>
        </p:nvSpPr>
        <p:spPr>
          <a:xfrm>
            <a:off x="457200" y="1524000"/>
            <a:ext cx="6172200" cy="4724400"/>
          </a:xfrm>
        </p:spPr>
        <p:txBody>
          <a:bodyPr>
            <a:normAutofit fontScale="62500" lnSpcReduction="20000"/>
          </a:bodyPr>
          <a:lstStyle/>
          <a:p>
            <a:r>
              <a:rPr lang="en-US" dirty="0" smtClean="0"/>
              <a:t>Packet Error Rate degrades as packet length increases</a:t>
            </a:r>
          </a:p>
          <a:p>
            <a:pPr lvl="1"/>
            <a:r>
              <a:rPr lang="en-US" dirty="0" smtClean="0"/>
              <a:t>In a pseudo static, non dispersive channel, this degradation can be minimal, even for uncoded systems</a:t>
            </a:r>
          </a:p>
          <a:p>
            <a:endParaRPr lang="en-US" sz="1100" dirty="0" smtClean="0"/>
          </a:p>
          <a:p>
            <a:r>
              <a:rPr lang="en-US" dirty="0" smtClean="0"/>
              <a:t>However, any multipath, fading, or interference, can have devastating effects on the uncoded PER</a:t>
            </a:r>
          </a:p>
          <a:p>
            <a:endParaRPr lang="en-US" sz="1100" dirty="0" smtClean="0"/>
          </a:p>
          <a:p>
            <a:r>
              <a:rPr lang="en-US" dirty="0" smtClean="0"/>
              <a:t>Channel coding offers vast improvement, especially for long packets</a:t>
            </a:r>
          </a:p>
          <a:p>
            <a:endParaRPr lang="en-US" sz="1000" dirty="0" smtClean="0"/>
          </a:p>
          <a:p>
            <a:r>
              <a:rPr lang="en-US" dirty="0" smtClean="0"/>
              <a:t>Paging systems have used BCH or Golay </a:t>
            </a:r>
            <a:br>
              <a:rPr lang="en-US" dirty="0" smtClean="0"/>
            </a:br>
            <a:r>
              <a:rPr lang="en-US" dirty="0" smtClean="0"/>
              <a:t>codes since the 1980’s</a:t>
            </a:r>
          </a:p>
          <a:p>
            <a:pPr lvl="1"/>
            <a:r>
              <a:rPr lang="en-US" dirty="0" smtClean="0"/>
              <a:t>But they have limited performance</a:t>
            </a:r>
          </a:p>
          <a:p>
            <a:endParaRPr lang="en-US" sz="1000" dirty="0" smtClean="0"/>
          </a:p>
          <a:p>
            <a:r>
              <a:rPr lang="en-US" dirty="0" smtClean="0"/>
              <a:t>Convolutional codes  offer significantly </a:t>
            </a:r>
            <a:br>
              <a:rPr lang="en-US" dirty="0" smtClean="0"/>
            </a:br>
            <a:r>
              <a:rPr lang="en-US" dirty="0" smtClean="0"/>
              <a:t>better performance</a:t>
            </a:r>
          </a:p>
          <a:p>
            <a:pPr lvl="1"/>
            <a:r>
              <a:rPr lang="en-US" dirty="0" smtClean="0"/>
              <a:t>And with modern hardware, they are </a:t>
            </a:r>
            <a:br>
              <a:rPr lang="en-US" dirty="0" smtClean="0"/>
            </a:br>
            <a:r>
              <a:rPr lang="en-US" dirty="0" smtClean="0"/>
              <a:t>easy to implement</a:t>
            </a:r>
          </a:p>
          <a:p>
            <a:endParaRPr lang="en-US" dirty="0" smtClean="0"/>
          </a:p>
          <a:p>
            <a:endParaRPr lang="en-US" dirty="0" smtClean="0"/>
          </a:p>
          <a:p>
            <a:pPr lvl="1"/>
            <a:endParaRPr lang="en-US" dirty="0"/>
          </a:p>
        </p:txBody>
      </p:sp>
      <p:sp>
        <p:nvSpPr>
          <p:cNvPr id="6" name="Date Placeholder 5"/>
          <p:cNvSpPr>
            <a:spLocks noGrp="1"/>
          </p:cNvSpPr>
          <p:nvPr>
            <p:ph type="dt" sz="half" idx="10"/>
          </p:nvPr>
        </p:nvSpPr>
        <p:spPr/>
        <p:txBody>
          <a:bodyPr/>
          <a:lstStyle/>
          <a:p>
            <a:r>
              <a:rPr lang="en-US" smtClean="0"/>
              <a:t>May 2009</a:t>
            </a:r>
            <a:endParaRPr lang="en-US" dirty="0"/>
          </a:p>
        </p:txBody>
      </p:sp>
      <p:sp>
        <p:nvSpPr>
          <p:cNvPr id="7" name="Slide Number Placeholder 6"/>
          <p:cNvSpPr>
            <a:spLocks noGrp="1"/>
          </p:cNvSpPr>
          <p:nvPr>
            <p:ph type="sldNum" sz="quarter" idx="12"/>
          </p:nvPr>
        </p:nvSpPr>
        <p:spPr/>
        <p:txBody>
          <a:bodyPr/>
          <a:lstStyle/>
          <a:p>
            <a:r>
              <a:rPr lang="en-US" smtClean="0"/>
              <a:t>Slide </a:t>
            </a:r>
            <a:fld id="{EF94911A-BE22-4C04-A233-7E5FABEE56B2}" type="slidenum">
              <a:rPr lang="en-US" smtClean="0"/>
              <a:pPr/>
              <a:t>14</a:t>
            </a:fld>
            <a:endParaRPr lang="en-US" dirty="0"/>
          </a:p>
        </p:txBody>
      </p:sp>
      <p:sp>
        <p:nvSpPr>
          <p:cNvPr id="8" name="Footer Placeholder 7"/>
          <p:cNvSpPr>
            <a:spLocks noGrp="1"/>
          </p:cNvSpPr>
          <p:nvPr>
            <p:ph type="ftr" sz="quarter" idx="11"/>
          </p:nvPr>
        </p:nvSpPr>
        <p:spPr/>
        <p:txBody>
          <a:bodyPr/>
          <a:lstStyle/>
          <a:p>
            <a:r>
              <a:rPr lang="en-US" smtClean="0"/>
              <a:t>Steve Shearer  (self)</a:t>
            </a:r>
            <a:endParaRPr lang="en-US" dirty="0"/>
          </a:p>
        </p:txBody>
      </p:sp>
      <p:pic>
        <p:nvPicPr>
          <p:cNvPr id="9" name="Picture 2"/>
          <p:cNvPicPr>
            <a:picLocks noChangeAspect="1" noChangeArrowheads="1"/>
          </p:cNvPicPr>
          <p:nvPr/>
        </p:nvPicPr>
        <p:blipFill>
          <a:blip r:embed="rId3"/>
          <a:srcRect/>
          <a:stretch>
            <a:fillRect/>
          </a:stretch>
        </p:blipFill>
        <p:spPr bwMode="auto">
          <a:xfrm>
            <a:off x="5943600" y="3810000"/>
            <a:ext cx="3048698" cy="2541588"/>
          </a:xfrm>
          <a:prstGeom prst="rect">
            <a:avLst/>
          </a:prstGeom>
          <a:noFill/>
          <a:ln w="9525">
            <a:noFill/>
            <a:miter lim="800000"/>
            <a:headEnd/>
            <a:tailEnd/>
          </a:ln>
          <a:effectLst/>
        </p:spPr>
      </p:pic>
      <p:cxnSp>
        <p:nvCxnSpPr>
          <p:cNvPr id="11" name="Straight Connector 10"/>
          <p:cNvCxnSpPr/>
          <p:nvPr/>
        </p:nvCxnSpPr>
        <p:spPr bwMode="auto">
          <a:xfrm>
            <a:off x="6858000" y="4724400"/>
            <a:ext cx="1295400" cy="1588"/>
          </a:xfrm>
          <a:prstGeom prst="line">
            <a:avLst/>
          </a:prstGeom>
          <a:solidFill>
            <a:schemeClr val="accent1"/>
          </a:solidFill>
          <a:ln w="25400" cap="flat" cmpd="sng" algn="ctr">
            <a:solidFill>
              <a:schemeClr val="tx1"/>
            </a:solidFill>
            <a:prstDash val="solid"/>
            <a:round/>
            <a:headEnd type="triangle" w="lg" len="med"/>
            <a:tailEnd type="none" w="sm" len="sm"/>
          </a:ln>
          <a:effectLst/>
        </p:spPr>
      </p:cxnSp>
      <p:cxnSp>
        <p:nvCxnSpPr>
          <p:cNvPr id="12" name="Straight Connector 11"/>
          <p:cNvCxnSpPr/>
          <p:nvPr/>
        </p:nvCxnSpPr>
        <p:spPr bwMode="auto">
          <a:xfrm>
            <a:off x="8153400" y="4724400"/>
            <a:ext cx="685800" cy="1588"/>
          </a:xfrm>
          <a:prstGeom prst="line">
            <a:avLst/>
          </a:prstGeom>
          <a:solidFill>
            <a:schemeClr val="accent1"/>
          </a:solidFill>
          <a:ln w="25400" cap="flat" cmpd="sng" algn="ctr">
            <a:solidFill>
              <a:schemeClr val="tx1"/>
            </a:solidFill>
            <a:prstDash val="sysDot"/>
            <a:round/>
            <a:headEnd type="none" w="sm" len="sm"/>
            <a:tailEnd type="triangle" w="lg" len="med"/>
          </a:ln>
          <a:effectLst/>
        </p:spPr>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81000" y="457200"/>
            <a:ext cx="8229600" cy="1143000"/>
          </a:xfrm>
        </p:spPr>
        <p:txBody>
          <a:bodyPr/>
          <a:lstStyle/>
          <a:p>
            <a:pPr eaLnBrk="1" hangingPunct="1"/>
            <a:r>
              <a:rPr lang="en-US" dirty="0" smtClean="0"/>
              <a:t>Choice of Convolutional Code</a:t>
            </a:r>
          </a:p>
        </p:txBody>
      </p:sp>
      <p:sp>
        <p:nvSpPr>
          <p:cNvPr id="10243" name="Content Placeholder 2"/>
          <p:cNvSpPr>
            <a:spLocks noGrp="1"/>
          </p:cNvSpPr>
          <p:nvPr>
            <p:ph idx="1"/>
          </p:nvPr>
        </p:nvSpPr>
        <p:spPr>
          <a:xfrm>
            <a:off x="381000" y="1524000"/>
            <a:ext cx="7848600" cy="4876800"/>
          </a:xfrm>
        </p:spPr>
        <p:txBody>
          <a:bodyPr>
            <a:normAutofit fontScale="92500" lnSpcReduction="20000"/>
          </a:bodyPr>
          <a:lstStyle/>
          <a:p>
            <a:pPr eaLnBrk="1" hangingPunct="1"/>
            <a:r>
              <a:rPr lang="en-US" sz="2400" dirty="0" smtClean="0"/>
              <a:t>Coding Gain generally increases with code constraint length K</a:t>
            </a:r>
          </a:p>
          <a:p>
            <a:pPr lvl="1"/>
            <a:r>
              <a:rPr lang="en-US" sz="2000" dirty="0" smtClean="0"/>
              <a:t>Unfortunately, decoder complexity increases exponentially with constraint length</a:t>
            </a:r>
          </a:p>
          <a:p>
            <a:pPr lvl="1"/>
            <a:endParaRPr lang="en-US" sz="600" dirty="0" smtClean="0"/>
          </a:p>
          <a:p>
            <a:r>
              <a:rPr lang="en-US" sz="2400" dirty="0" smtClean="0"/>
              <a:t>The SUN application must balance performance with cost</a:t>
            </a:r>
          </a:p>
          <a:p>
            <a:pPr eaLnBrk="1" hangingPunct="1"/>
            <a:endParaRPr lang="en-US" sz="600" dirty="0" smtClean="0"/>
          </a:p>
          <a:p>
            <a:pPr eaLnBrk="1" hangingPunct="1"/>
            <a:r>
              <a:rPr lang="en-US" sz="2400" dirty="0" smtClean="0"/>
              <a:t>Choose a ½ rate, K=5 code as a </a:t>
            </a:r>
            <a:br>
              <a:rPr lang="en-US" sz="2400" dirty="0" smtClean="0"/>
            </a:br>
            <a:r>
              <a:rPr lang="en-US" sz="2400" dirty="0" smtClean="0"/>
              <a:t>good balance between gain </a:t>
            </a:r>
            <a:br>
              <a:rPr lang="en-US" sz="2400" dirty="0" smtClean="0"/>
            </a:br>
            <a:r>
              <a:rPr lang="en-US" sz="2400" dirty="0" smtClean="0"/>
              <a:t>and complexity</a:t>
            </a:r>
          </a:p>
          <a:p>
            <a:pPr lvl="1" eaLnBrk="1" hangingPunct="1"/>
            <a:r>
              <a:rPr lang="en-US" sz="2000" dirty="0" smtClean="0"/>
              <a:t>16 states</a:t>
            </a:r>
          </a:p>
          <a:p>
            <a:pPr lvl="1" eaLnBrk="1" hangingPunct="1"/>
            <a:r>
              <a:rPr lang="en-US" sz="2000" dirty="0" smtClean="0"/>
              <a:t>G</a:t>
            </a:r>
            <a:r>
              <a:rPr lang="en-US" sz="2000" baseline="-25000" dirty="0" smtClean="0"/>
              <a:t>1,2</a:t>
            </a:r>
            <a:r>
              <a:rPr lang="en-US" sz="2000" dirty="0" smtClean="0"/>
              <a:t> = [35, 23], </a:t>
            </a:r>
            <a:r>
              <a:rPr lang="en-US" sz="2000" dirty="0" err="1" smtClean="0"/>
              <a:t>D</a:t>
            </a:r>
            <a:r>
              <a:rPr lang="en-US" sz="2000" baseline="-25000" dirty="0" err="1" smtClean="0"/>
              <a:t>free</a:t>
            </a:r>
            <a:r>
              <a:rPr lang="en-US" sz="2000" dirty="0" smtClean="0"/>
              <a:t>=7</a:t>
            </a:r>
          </a:p>
          <a:p>
            <a:pPr lvl="1" eaLnBrk="1" hangingPunct="1"/>
            <a:r>
              <a:rPr lang="en-US" sz="2000" dirty="0" smtClean="0"/>
              <a:t>Hard decision gain = 2.4dB</a:t>
            </a:r>
          </a:p>
          <a:p>
            <a:pPr lvl="1" eaLnBrk="1" hangingPunct="1"/>
            <a:r>
              <a:rPr lang="en-US" sz="2000" dirty="0" smtClean="0"/>
              <a:t>Soft decision gain ~ 4.4dB (EbN0)</a:t>
            </a:r>
          </a:p>
          <a:p>
            <a:pPr lvl="1" eaLnBrk="1" hangingPunct="1"/>
            <a:r>
              <a:rPr lang="en-US" sz="2000" dirty="0" smtClean="0"/>
              <a:t>  		            ~ 7.4dB (SNR)</a:t>
            </a:r>
          </a:p>
          <a:p>
            <a:pPr lvl="1" eaLnBrk="1" hangingPunct="1"/>
            <a:endParaRPr lang="en-US" sz="600" dirty="0" smtClean="0"/>
          </a:p>
          <a:p>
            <a:pPr eaLnBrk="1" hangingPunct="1"/>
            <a:r>
              <a:rPr lang="en-US" sz="2400" dirty="0" smtClean="0"/>
              <a:t>Decoder complexity is </a:t>
            </a:r>
            <a:br>
              <a:rPr lang="en-US" sz="2400" dirty="0" smtClean="0"/>
            </a:br>
            <a:r>
              <a:rPr lang="en-US" sz="2400" dirty="0" smtClean="0"/>
              <a:t>4000x lower than WLAN</a:t>
            </a:r>
          </a:p>
        </p:txBody>
      </p:sp>
      <p:pic>
        <p:nvPicPr>
          <p:cNvPr id="10244" name="Picture 6"/>
          <p:cNvPicPr>
            <a:picLocks noChangeAspect="1" noChangeArrowheads="1"/>
          </p:cNvPicPr>
          <p:nvPr/>
        </p:nvPicPr>
        <p:blipFill>
          <a:blip r:embed="rId3"/>
          <a:srcRect/>
          <a:stretch>
            <a:fillRect/>
          </a:stretch>
        </p:blipFill>
        <p:spPr bwMode="auto">
          <a:xfrm>
            <a:off x="4648200" y="3048000"/>
            <a:ext cx="4200525" cy="3343784"/>
          </a:xfrm>
          <a:prstGeom prst="rect">
            <a:avLst/>
          </a:prstGeom>
          <a:noFill/>
          <a:ln w="9525">
            <a:noFill/>
            <a:miter lim="800000"/>
            <a:headEnd/>
            <a:tailEnd/>
          </a:ln>
        </p:spPr>
      </p:pic>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15</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Puncturing for</a:t>
            </a:r>
            <a:r>
              <a:rPr lang="en-US" baseline="0" dirty="0" smtClean="0"/>
              <a:t> Flexible data rates</a:t>
            </a:r>
            <a:endParaRPr lang="en-US" dirty="0"/>
          </a:p>
        </p:txBody>
      </p:sp>
      <p:sp>
        <p:nvSpPr>
          <p:cNvPr id="3" name="Content Placeholder 2"/>
          <p:cNvSpPr>
            <a:spLocks noGrp="1"/>
          </p:cNvSpPr>
          <p:nvPr>
            <p:ph idx="1"/>
          </p:nvPr>
        </p:nvSpPr>
        <p:spPr>
          <a:xfrm>
            <a:off x="457200" y="1676400"/>
            <a:ext cx="8229600" cy="2590800"/>
          </a:xfrm>
        </p:spPr>
        <p:txBody>
          <a:bodyPr>
            <a:normAutofit fontScale="55000" lnSpcReduction="20000"/>
          </a:bodyPr>
          <a:lstStyle/>
          <a:p>
            <a:r>
              <a:rPr lang="en-US" dirty="0" smtClean="0"/>
              <a:t>Puncturing is a process of removing redundancy to increase the coding rate</a:t>
            </a:r>
          </a:p>
          <a:p>
            <a:pPr lvl="1"/>
            <a:r>
              <a:rPr lang="en-US" dirty="0" smtClean="0"/>
              <a:t>Bits are removed before transmission</a:t>
            </a:r>
          </a:p>
          <a:p>
            <a:pPr lvl="1"/>
            <a:r>
              <a:rPr lang="en-US" dirty="0" smtClean="0"/>
              <a:t>And replaced with dummy bits on reception</a:t>
            </a:r>
          </a:p>
          <a:p>
            <a:pPr lvl="1"/>
            <a:endParaRPr lang="en-US" sz="1100" dirty="0" smtClean="0"/>
          </a:p>
          <a:p>
            <a:r>
              <a:rPr lang="en-US" dirty="0" smtClean="0"/>
              <a:t>This is a well researched area </a:t>
            </a:r>
            <a:r>
              <a:rPr lang="en-US" sz="2500" dirty="0" smtClean="0"/>
              <a:t>(</a:t>
            </a:r>
            <a:r>
              <a:rPr lang="en-US" sz="2500" dirty="0" err="1" smtClean="0"/>
              <a:t>Hagenauer</a:t>
            </a:r>
            <a:r>
              <a:rPr lang="en-US" sz="2500" dirty="0" smtClean="0"/>
              <a:t> et al.)</a:t>
            </a:r>
            <a:endParaRPr lang="en-US" dirty="0" smtClean="0"/>
          </a:p>
          <a:p>
            <a:pPr lvl="1"/>
            <a:r>
              <a:rPr lang="en-US" dirty="0" smtClean="0"/>
              <a:t>Used in many systems</a:t>
            </a:r>
          </a:p>
          <a:p>
            <a:pPr lvl="1"/>
            <a:endParaRPr lang="en-US" sz="1100" dirty="0" smtClean="0"/>
          </a:p>
          <a:p>
            <a:r>
              <a:rPr lang="en-US" dirty="0" smtClean="0"/>
              <a:t>Easy to implement using array indexing </a:t>
            </a:r>
            <a:br>
              <a:rPr lang="en-US" dirty="0" smtClean="0"/>
            </a:br>
            <a:r>
              <a:rPr lang="en-US" dirty="0" smtClean="0"/>
              <a:t>operations</a:t>
            </a:r>
          </a:p>
          <a:p>
            <a:endParaRPr lang="en-US" sz="1100" dirty="0" smtClean="0"/>
          </a:p>
          <a:p>
            <a:r>
              <a:rPr lang="en-US" b="1" dirty="0" smtClean="0"/>
              <a:t>Provides very flexible data rates with no </a:t>
            </a:r>
            <a:br>
              <a:rPr lang="en-US" b="1" dirty="0" smtClean="0"/>
            </a:br>
            <a:r>
              <a:rPr lang="en-US" b="1" dirty="0" smtClean="0"/>
              <a:t>computational overhead</a:t>
            </a:r>
            <a:endParaRPr lang="en-US" b="1" dirty="0"/>
          </a:p>
        </p:txBody>
      </p:sp>
      <p:pic>
        <p:nvPicPr>
          <p:cNvPr id="2050" name="Picture 2"/>
          <p:cNvPicPr>
            <a:picLocks noChangeAspect="1" noChangeArrowheads="1"/>
          </p:cNvPicPr>
          <p:nvPr/>
        </p:nvPicPr>
        <p:blipFill>
          <a:blip r:embed="rId3"/>
          <a:srcRect/>
          <a:stretch>
            <a:fillRect/>
          </a:stretch>
        </p:blipFill>
        <p:spPr bwMode="auto">
          <a:xfrm>
            <a:off x="762000" y="4267200"/>
            <a:ext cx="2847975" cy="1675721"/>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a:srcRect/>
          <a:stretch>
            <a:fillRect/>
          </a:stretch>
        </p:blipFill>
        <p:spPr bwMode="auto">
          <a:xfrm>
            <a:off x="5791200" y="3429000"/>
            <a:ext cx="2962275" cy="2714876"/>
          </a:xfrm>
          <a:prstGeom prst="rect">
            <a:avLst/>
          </a:prstGeom>
          <a:noFill/>
          <a:ln w="9525">
            <a:noFill/>
            <a:miter lim="800000"/>
            <a:headEnd/>
            <a:tailEnd/>
          </a:ln>
          <a:effectLst/>
        </p:spPr>
      </p:pic>
      <p:sp>
        <p:nvSpPr>
          <p:cNvPr id="6" name="Date Placeholder 5"/>
          <p:cNvSpPr>
            <a:spLocks noGrp="1"/>
          </p:cNvSpPr>
          <p:nvPr>
            <p:ph type="dt" sz="half" idx="10"/>
          </p:nvPr>
        </p:nvSpPr>
        <p:spPr/>
        <p:txBody>
          <a:bodyPr/>
          <a:lstStyle/>
          <a:p>
            <a:r>
              <a:rPr lang="en-US" smtClean="0"/>
              <a:t>May 2009</a:t>
            </a:r>
            <a:endParaRPr lang="en-US" dirty="0"/>
          </a:p>
        </p:txBody>
      </p:sp>
      <p:sp>
        <p:nvSpPr>
          <p:cNvPr id="7" name="Slide Number Placeholder 6"/>
          <p:cNvSpPr>
            <a:spLocks noGrp="1"/>
          </p:cNvSpPr>
          <p:nvPr>
            <p:ph type="sldNum" sz="quarter" idx="12"/>
          </p:nvPr>
        </p:nvSpPr>
        <p:spPr/>
        <p:txBody>
          <a:bodyPr/>
          <a:lstStyle/>
          <a:p>
            <a:r>
              <a:rPr lang="en-US" smtClean="0"/>
              <a:t>Slide </a:t>
            </a:r>
            <a:fld id="{EF94911A-BE22-4C04-A233-7E5FABEE56B2}" type="slidenum">
              <a:rPr lang="en-US" smtClean="0"/>
              <a:pPr/>
              <a:t>16</a:t>
            </a:fld>
            <a:endParaRPr lang="en-US" dirty="0"/>
          </a:p>
        </p:txBody>
      </p:sp>
      <p:sp>
        <p:nvSpPr>
          <p:cNvPr id="8" name="Footer Placeholder 7"/>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Spreading</a:t>
            </a:r>
            <a:endParaRPr lang="en-US" dirty="0"/>
          </a:p>
        </p:txBody>
      </p:sp>
      <p:sp>
        <p:nvSpPr>
          <p:cNvPr id="3" name="Content Placeholder 2"/>
          <p:cNvSpPr>
            <a:spLocks noGrp="1"/>
          </p:cNvSpPr>
          <p:nvPr>
            <p:ph idx="1"/>
          </p:nvPr>
        </p:nvSpPr>
        <p:spPr>
          <a:xfrm>
            <a:off x="457200" y="1295400"/>
            <a:ext cx="8077200" cy="5105400"/>
          </a:xfrm>
        </p:spPr>
        <p:txBody>
          <a:bodyPr>
            <a:normAutofit fontScale="55000" lnSpcReduction="20000"/>
          </a:bodyPr>
          <a:lstStyle/>
          <a:p>
            <a:r>
              <a:rPr lang="en-US" dirty="0" smtClean="0"/>
              <a:t>Frequency spreading is a method of replicating DPSK symbols on different carriers</a:t>
            </a:r>
          </a:p>
          <a:p>
            <a:pPr lvl="1"/>
            <a:r>
              <a:rPr lang="en-US" dirty="0" smtClean="0"/>
              <a:t>It protects against frequency selective fading</a:t>
            </a:r>
          </a:p>
          <a:p>
            <a:pPr lvl="1"/>
            <a:r>
              <a:rPr lang="en-US" dirty="0" smtClean="0"/>
              <a:t>Enhances SNR performance even in AWGN channels</a:t>
            </a:r>
          </a:p>
          <a:p>
            <a:pPr lvl="1">
              <a:buNone/>
            </a:pPr>
            <a:endParaRPr lang="en-US" sz="1100" dirty="0" smtClean="0"/>
          </a:p>
          <a:p>
            <a:r>
              <a:rPr lang="en-US" dirty="0" smtClean="0"/>
              <a:t>The diagram indicates how the left half of the spectrum is replicated using conjugated versions of the PSK symbols</a:t>
            </a:r>
          </a:p>
          <a:p>
            <a:endParaRPr lang="en-US" dirty="0" smtClean="0"/>
          </a:p>
          <a:p>
            <a:endParaRPr lang="en-US" dirty="0" smtClean="0"/>
          </a:p>
          <a:p>
            <a:endParaRPr lang="en-US" dirty="0" smtClean="0"/>
          </a:p>
          <a:p>
            <a:endParaRPr lang="en-US" dirty="0" smtClean="0"/>
          </a:p>
          <a:p>
            <a:endParaRPr lang="en-US" dirty="0" smtClean="0"/>
          </a:p>
          <a:p>
            <a:r>
              <a:rPr lang="en-US" dirty="0" smtClean="0"/>
              <a:t>DPSK symbols can be optimally recombined at the receiver with little computational overhead</a:t>
            </a:r>
          </a:p>
          <a:p>
            <a:pPr lvl="1"/>
            <a:r>
              <a:rPr lang="en-US" dirty="0" smtClean="0"/>
              <a:t>One complex addition per carrier</a:t>
            </a:r>
          </a:p>
          <a:p>
            <a:pPr lvl="1"/>
            <a:endParaRPr lang="en-US" dirty="0" smtClean="0"/>
          </a:p>
          <a:p>
            <a:r>
              <a:rPr lang="en-US" dirty="0" smtClean="0"/>
              <a:t>The subtle advantage of this method is that conjugation enforces Hermitian symmetry and results in a time domain signal that contains only real components</a:t>
            </a:r>
          </a:p>
          <a:p>
            <a:pPr lvl="1"/>
            <a:r>
              <a:rPr lang="en-US" dirty="0" smtClean="0"/>
              <a:t>This reduces radio complexity for systems that implement only the lower data rates by </a:t>
            </a:r>
            <a:r>
              <a:rPr lang="en-US" b="1" dirty="0" smtClean="0"/>
              <a:t>eliminating the need for a quadrature signal path</a:t>
            </a:r>
          </a:p>
          <a:p>
            <a:endParaRPr lang="en-US" sz="1100" dirty="0" smtClean="0"/>
          </a:p>
        </p:txBody>
      </p:sp>
      <p:pic>
        <p:nvPicPr>
          <p:cNvPr id="7169" name="Picture 1"/>
          <p:cNvPicPr>
            <a:picLocks noChangeAspect="1" noChangeArrowheads="1"/>
          </p:cNvPicPr>
          <p:nvPr/>
        </p:nvPicPr>
        <p:blipFill>
          <a:blip r:embed="rId3"/>
          <a:srcRect/>
          <a:stretch>
            <a:fillRect/>
          </a:stretch>
        </p:blipFill>
        <p:spPr bwMode="auto">
          <a:xfrm>
            <a:off x="1752600" y="3048000"/>
            <a:ext cx="5772150" cy="857250"/>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17</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De-spreading</a:t>
            </a:r>
            <a:endParaRPr lang="en-US" dirty="0"/>
          </a:p>
        </p:txBody>
      </p:sp>
      <p:sp>
        <p:nvSpPr>
          <p:cNvPr id="3" name="Content Placeholder 2"/>
          <p:cNvSpPr>
            <a:spLocks noGrp="1"/>
          </p:cNvSpPr>
          <p:nvPr>
            <p:ph idx="1"/>
          </p:nvPr>
        </p:nvSpPr>
        <p:spPr>
          <a:xfrm>
            <a:off x="457200" y="1600200"/>
            <a:ext cx="6858000" cy="1600200"/>
          </a:xfrm>
        </p:spPr>
        <p:txBody>
          <a:bodyPr>
            <a:normAutofit fontScale="62500" lnSpcReduction="20000"/>
          </a:bodyPr>
          <a:lstStyle/>
          <a:p>
            <a:r>
              <a:rPr lang="en-US" dirty="0" smtClean="0"/>
              <a:t>Frequency de-spreading at the receiver can be accomplished as follows</a:t>
            </a:r>
          </a:p>
          <a:p>
            <a:endParaRPr lang="en-US" sz="1000" dirty="0" smtClean="0"/>
          </a:p>
          <a:p>
            <a:r>
              <a:rPr lang="en-US" dirty="0" smtClean="0"/>
              <a:t>This method is elegant because</a:t>
            </a:r>
          </a:p>
          <a:p>
            <a:pPr lvl="1"/>
            <a:r>
              <a:rPr lang="en-US" dirty="0" smtClean="0"/>
              <a:t>It achieves channel weighted (maximal ratio) combining </a:t>
            </a:r>
          </a:p>
          <a:p>
            <a:pPr lvl="1"/>
            <a:r>
              <a:rPr lang="en-US" dirty="0" smtClean="0"/>
              <a:t>And is extremely simple</a:t>
            </a:r>
            <a:endParaRPr lang="en-US" dirty="0"/>
          </a:p>
        </p:txBody>
      </p:sp>
      <p:pic>
        <p:nvPicPr>
          <p:cNvPr id="51203" name="Picture 3"/>
          <p:cNvPicPr>
            <a:picLocks noChangeAspect="1" noChangeArrowheads="1"/>
          </p:cNvPicPr>
          <p:nvPr/>
        </p:nvPicPr>
        <p:blipFill>
          <a:blip r:embed="rId3"/>
          <a:srcRect/>
          <a:stretch>
            <a:fillRect/>
          </a:stretch>
        </p:blipFill>
        <p:spPr bwMode="auto">
          <a:xfrm>
            <a:off x="3962400" y="3218004"/>
            <a:ext cx="4476750" cy="3220896"/>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18</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Transmitter Diagram</a:t>
            </a:r>
            <a:endParaRPr lang="en-US" dirty="0"/>
          </a:p>
        </p:txBody>
      </p:sp>
      <p:sp>
        <p:nvSpPr>
          <p:cNvPr id="3" name="Content Placeholder 2"/>
          <p:cNvSpPr>
            <a:spLocks noGrp="1"/>
          </p:cNvSpPr>
          <p:nvPr>
            <p:ph idx="1"/>
          </p:nvPr>
        </p:nvSpPr>
        <p:spPr>
          <a:xfrm>
            <a:off x="457200" y="1676399"/>
            <a:ext cx="7620000" cy="914401"/>
          </a:xfrm>
        </p:spPr>
        <p:txBody>
          <a:bodyPr>
            <a:normAutofit/>
          </a:bodyPr>
          <a:lstStyle/>
          <a:p>
            <a:r>
              <a:rPr lang="en-US" sz="2000" dirty="0" smtClean="0"/>
              <a:t>Summary of transmitter signal processing  </a:t>
            </a:r>
            <a:endParaRPr lang="en-US" sz="2000" dirty="0"/>
          </a:p>
        </p:txBody>
      </p:sp>
      <p:pic>
        <p:nvPicPr>
          <p:cNvPr id="8194" name="Picture 2"/>
          <p:cNvPicPr>
            <a:picLocks noChangeAspect="1" noChangeArrowheads="1"/>
          </p:cNvPicPr>
          <p:nvPr/>
        </p:nvPicPr>
        <p:blipFill>
          <a:blip r:embed="rId3"/>
          <a:srcRect/>
          <a:stretch>
            <a:fillRect/>
          </a:stretch>
        </p:blipFill>
        <p:spPr bwMode="auto">
          <a:xfrm>
            <a:off x="914400" y="2971800"/>
            <a:ext cx="7286625" cy="2695575"/>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19</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2009</a:t>
            </a:r>
            <a:endParaRPr lang="en-US" dirty="0"/>
          </a:p>
        </p:txBody>
      </p:sp>
      <p:sp>
        <p:nvSpPr>
          <p:cNvPr id="5" name="Footer Placeholder 4"/>
          <p:cNvSpPr>
            <a:spLocks noGrp="1"/>
          </p:cNvSpPr>
          <p:nvPr>
            <p:ph type="ftr" sz="quarter" idx="11"/>
          </p:nvPr>
        </p:nvSpPr>
        <p:spPr/>
        <p:txBody>
          <a:bodyPr/>
          <a:lstStyle/>
          <a:p>
            <a:r>
              <a:rPr lang="en-US" dirty="0" smtClean="0"/>
              <a:t>Steve Shearer  </a:t>
            </a:r>
            <a:r>
              <a:rPr lang="en-US" dirty="0" smtClean="0"/>
              <a:t>(Independent)</a:t>
            </a:r>
            <a:endParaRPr lang="en-US" dirty="0"/>
          </a:p>
        </p:txBody>
      </p:sp>
      <p:sp>
        <p:nvSpPr>
          <p:cNvPr id="6" name="Slide Number Placeholder 5"/>
          <p:cNvSpPr>
            <a:spLocks noGrp="1"/>
          </p:cNvSpPr>
          <p:nvPr>
            <p:ph type="sldNum" sz="quarter" idx="12"/>
          </p:nvPr>
        </p:nvSpPr>
        <p:spPr/>
        <p:txBody>
          <a:bodyPr/>
          <a:lstStyle/>
          <a:p>
            <a:r>
              <a:rPr lang="en-US"/>
              <a:t>Slide </a:t>
            </a:r>
            <a:fld id="{D5E0EC07-AA78-49D5-A9B1-D694610D6B19}"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t>Affordable OFDM</a:t>
            </a:r>
            <a:br>
              <a:rPr lang="en-US" dirty="0" smtClean="0"/>
            </a:br>
            <a:r>
              <a:rPr lang="en-US" sz="2400" dirty="0" smtClean="0"/>
              <a:t>a low cost multi carrier system for Smart Utility Networks</a:t>
            </a:r>
            <a:endParaRPr lang="en-US" dirty="0"/>
          </a:p>
        </p:txBody>
      </p:sp>
      <p:sp>
        <p:nvSpPr>
          <p:cNvPr id="26627" name="Rectangle 3"/>
          <p:cNvSpPr>
            <a:spLocks noGrp="1" noChangeArrowheads="1"/>
          </p:cNvSpPr>
          <p:nvPr>
            <p:ph type="subTitle" idx="1"/>
          </p:nvPr>
        </p:nvSpPr>
        <p:spPr/>
        <p:txBody>
          <a:bodyPr/>
          <a:lstStyle/>
          <a:p>
            <a:r>
              <a:rPr lang="en-US" sz="2400" dirty="0" smtClean="0"/>
              <a:t>Steve Shearer</a:t>
            </a:r>
          </a:p>
          <a:p>
            <a:r>
              <a:rPr lang="en-US" sz="1600" dirty="0" smtClean="0"/>
              <a:t>May 2009</a:t>
            </a:r>
          </a:p>
          <a:p>
            <a:endParaRPr lang="en-US" sz="1600" dirty="0" smtClean="0"/>
          </a:p>
          <a:p>
            <a:r>
              <a:rPr lang="en-US" sz="1600" dirty="0" smtClean="0"/>
              <a:t>Supporter:  </a:t>
            </a:r>
            <a:r>
              <a:rPr lang="en-US" sz="1600" dirty="0" err="1" smtClean="0">
                <a:solidFill>
                  <a:srgbClr val="000000"/>
                </a:solidFill>
                <a:latin typeface="Times New Roman" pitchFamily="18" charset="0"/>
                <a:ea typeface="ＭＳ Ｐゴシック" charset="0"/>
                <a:cs typeface="ＭＳ Ｐゴシック" charset="0"/>
              </a:rPr>
              <a:t>Shusaku</a:t>
            </a:r>
            <a:r>
              <a:rPr lang="en-US" sz="1600" dirty="0" smtClean="0">
                <a:solidFill>
                  <a:srgbClr val="000000"/>
                </a:solidFill>
                <a:latin typeface="Times New Roman" pitchFamily="18" charset="0"/>
                <a:ea typeface="ＭＳ Ｐゴシック" charset="0"/>
                <a:cs typeface="ＭＳ Ｐゴシック" charset="0"/>
              </a:rPr>
              <a:t> Shimada [Yokogawa Electric Co.]</a:t>
            </a: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Spectral Properties</a:t>
            </a:r>
            <a:endParaRPr lang="en-US" dirty="0"/>
          </a:p>
        </p:txBody>
      </p:sp>
      <p:sp>
        <p:nvSpPr>
          <p:cNvPr id="3" name="Content Placeholder 2"/>
          <p:cNvSpPr>
            <a:spLocks noGrp="1"/>
          </p:cNvSpPr>
          <p:nvPr>
            <p:ph idx="1"/>
          </p:nvPr>
        </p:nvSpPr>
        <p:spPr>
          <a:xfrm>
            <a:off x="381000" y="1828800"/>
            <a:ext cx="6629400" cy="990600"/>
          </a:xfrm>
        </p:spPr>
        <p:txBody>
          <a:bodyPr>
            <a:normAutofit/>
          </a:bodyPr>
          <a:lstStyle/>
          <a:p>
            <a:r>
              <a:rPr lang="en-US" sz="2000" dirty="0" smtClean="0"/>
              <a:t>Comparison with adjacent channel and 100kbps MSK as references</a:t>
            </a:r>
            <a:endParaRPr lang="en-US" sz="2000" dirty="0"/>
          </a:p>
        </p:txBody>
      </p:sp>
      <p:pic>
        <p:nvPicPr>
          <p:cNvPr id="25601" name="Picture 1"/>
          <p:cNvPicPr>
            <a:picLocks noChangeAspect="1" noChangeArrowheads="1"/>
          </p:cNvPicPr>
          <p:nvPr/>
        </p:nvPicPr>
        <p:blipFill>
          <a:blip r:embed="rId3"/>
          <a:srcRect/>
          <a:stretch>
            <a:fillRect/>
          </a:stretch>
        </p:blipFill>
        <p:spPr bwMode="auto">
          <a:xfrm>
            <a:off x="4114800" y="2743200"/>
            <a:ext cx="4874342" cy="3657600"/>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20</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Compatibility</a:t>
            </a:r>
            <a:endParaRPr lang="en-US" dirty="0"/>
          </a:p>
        </p:txBody>
      </p:sp>
      <p:sp>
        <p:nvSpPr>
          <p:cNvPr id="3" name="Content Placeholder 2"/>
          <p:cNvSpPr>
            <a:spLocks noGrp="1"/>
          </p:cNvSpPr>
          <p:nvPr>
            <p:ph idx="1"/>
          </p:nvPr>
        </p:nvSpPr>
        <p:spPr/>
        <p:txBody>
          <a:bodyPr/>
          <a:lstStyle/>
          <a:p>
            <a:r>
              <a:rPr lang="en-US" sz="1800" dirty="0" smtClean="0"/>
              <a:t>The basic concept of this PHY is directly compatible with the “Common Platform” approach</a:t>
            </a:r>
          </a:p>
          <a:p>
            <a:pPr lvl="1"/>
            <a:r>
              <a:rPr lang="en-US" sz="1600" dirty="0" smtClean="0"/>
              <a:t>It does not impose any further requirements on the MAC</a:t>
            </a:r>
          </a:p>
          <a:p>
            <a:pPr lvl="1"/>
            <a:r>
              <a:rPr lang="en-US" sz="1600" dirty="0" smtClean="0"/>
              <a:t>Allows the entire upper s/w stack to be re-used </a:t>
            </a:r>
          </a:p>
          <a:p>
            <a:endParaRPr lang="en-US" sz="1800" dirty="0" smtClean="0"/>
          </a:p>
          <a:p>
            <a:r>
              <a:rPr lang="en-US" sz="1800" dirty="0" smtClean="0"/>
              <a:t>Uses the same </a:t>
            </a:r>
          </a:p>
          <a:p>
            <a:pPr lvl="1"/>
            <a:r>
              <a:rPr lang="en-US" sz="1600" dirty="0" smtClean="0"/>
              <a:t>Slow Frequency hopping approach</a:t>
            </a:r>
          </a:p>
          <a:p>
            <a:pPr lvl="1"/>
            <a:r>
              <a:rPr lang="en-US" sz="1600" dirty="0" smtClean="0"/>
              <a:t>CRC generation</a:t>
            </a:r>
          </a:p>
          <a:p>
            <a:pPr lvl="1"/>
            <a:r>
              <a:rPr lang="en-US" sz="1600" dirty="0" smtClean="0"/>
              <a:t>Scrambler</a:t>
            </a:r>
          </a:p>
          <a:p>
            <a:endParaRPr lang="en-US" sz="1800" dirty="0" smtClean="0"/>
          </a:p>
          <a:p>
            <a:r>
              <a:rPr lang="en-US" sz="1800" dirty="0" smtClean="0"/>
              <a:t>The time domain waveform leaving the antenna is different in nature to that of FSK or DSSS systems, but this is invisible to the upper layers </a:t>
            </a:r>
          </a:p>
        </p:txBody>
      </p:sp>
      <p:sp>
        <p:nvSpPr>
          <p:cNvPr id="4" name="Date Placeholder 3"/>
          <p:cNvSpPr>
            <a:spLocks noGrp="1"/>
          </p:cNvSpPr>
          <p:nvPr>
            <p:ph type="dt" sz="half" idx="10"/>
          </p:nvPr>
        </p:nvSpPr>
        <p:spPr/>
        <p:txBody>
          <a:bodyPr/>
          <a:lstStyle/>
          <a:p>
            <a:r>
              <a:rPr lang="en-US" smtClean="0"/>
              <a:t>May 2009</a:t>
            </a:r>
            <a:endParaRPr lang="en-US" dirty="0"/>
          </a:p>
        </p:txBody>
      </p:sp>
      <p:sp>
        <p:nvSpPr>
          <p:cNvPr id="5" name="Footer Placeholder 4"/>
          <p:cNvSpPr>
            <a:spLocks noGrp="1"/>
          </p:cNvSpPr>
          <p:nvPr>
            <p:ph type="ftr" sz="quarter" idx="11"/>
          </p:nvPr>
        </p:nvSpPr>
        <p:spPr/>
        <p:txBody>
          <a:bodyPr/>
          <a:lstStyle/>
          <a:p>
            <a:r>
              <a:rPr lang="en-US" smtClean="0"/>
              <a:t>Steve Shearer  (self)</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Structure</a:t>
            </a:r>
            <a:endParaRPr lang="en-US" dirty="0"/>
          </a:p>
        </p:txBody>
      </p:sp>
      <p:sp>
        <p:nvSpPr>
          <p:cNvPr id="3" name="Content Placeholder 2"/>
          <p:cNvSpPr>
            <a:spLocks noGrp="1"/>
          </p:cNvSpPr>
          <p:nvPr>
            <p:ph idx="1"/>
          </p:nvPr>
        </p:nvSpPr>
        <p:spPr>
          <a:xfrm>
            <a:off x="457200" y="1828799"/>
            <a:ext cx="6248400" cy="2057401"/>
          </a:xfrm>
        </p:spPr>
        <p:txBody>
          <a:bodyPr>
            <a:normAutofit/>
          </a:bodyPr>
          <a:lstStyle/>
          <a:p>
            <a:r>
              <a:rPr lang="en-US" sz="2000" dirty="0" smtClean="0"/>
              <a:t>Packets are made up of:-</a:t>
            </a:r>
          </a:p>
          <a:p>
            <a:pPr lvl="1"/>
            <a:r>
              <a:rPr lang="en-US" sz="1800" dirty="0" smtClean="0"/>
              <a:t>Synchronization sequence using 100 kbps PSK</a:t>
            </a:r>
          </a:p>
          <a:p>
            <a:pPr lvl="1"/>
            <a:r>
              <a:rPr lang="en-US" sz="1800" dirty="0" smtClean="0"/>
              <a:t>PHY header coded for maximum robustness</a:t>
            </a:r>
          </a:p>
          <a:p>
            <a:pPr lvl="1"/>
            <a:r>
              <a:rPr lang="en-US" sz="1800" dirty="0" smtClean="0"/>
              <a:t>Variable length data payload coded according to data rate </a:t>
            </a:r>
            <a:endParaRPr lang="en-US" dirty="0"/>
          </a:p>
        </p:txBody>
      </p:sp>
      <p:pic>
        <p:nvPicPr>
          <p:cNvPr id="23554" name="Picture 2"/>
          <p:cNvPicPr>
            <a:picLocks noChangeAspect="1" noChangeArrowheads="1"/>
          </p:cNvPicPr>
          <p:nvPr/>
        </p:nvPicPr>
        <p:blipFill>
          <a:blip r:embed="rId3"/>
          <a:srcRect/>
          <a:stretch>
            <a:fillRect/>
          </a:stretch>
        </p:blipFill>
        <p:spPr bwMode="auto">
          <a:xfrm>
            <a:off x="1905000" y="4038600"/>
            <a:ext cx="5229225" cy="1066800"/>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22</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 Synchronization</a:t>
            </a:r>
            <a:endParaRPr lang="en-US" dirty="0"/>
          </a:p>
        </p:txBody>
      </p:sp>
      <p:sp>
        <p:nvSpPr>
          <p:cNvPr id="3" name="Content Placeholder 2"/>
          <p:cNvSpPr>
            <a:spLocks noGrp="1"/>
          </p:cNvSpPr>
          <p:nvPr>
            <p:ph idx="1"/>
          </p:nvPr>
        </p:nvSpPr>
        <p:spPr>
          <a:xfrm>
            <a:off x="457200" y="1600200"/>
            <a:ext cx="8229600" cy="4495800"/>
          </a:xfrm>
        </p:spPr>
        <p:txBody>
          <a:bodyPr>
            <a:normAutofit fontScale="55000" lnSpcReduction="20000"/>
          </a:bodyPr>
          <a:lstStyle/>
          <a:p>
            <a:r>
              <a:rPr lang="en-US" sz="3600" dirty="0" smtClean="0"/>
              <a:t>Preamble uses a 1 0 1 0… sequence</a:t>
            </a:r>
          </a:p>
          <a:p>
            <a:pPr lvl="1"/>
            <a:r>
              <a:rPr lang="en-US" sz="2900" dirty="0" smtClean="0"/>
              <a:t>Used for bit timing and coarse frequency correction </a:t>
            </a:r>
          </a:p>
          <a:p>
            <a:pPr lvl="1"/>
            <a:endParaRPr lang="en-US" sz="2900" dirty="0" smtClean="0"/>
          </a:p>
          <a:p>
            <a:r>
              <a:rPr lang="en-US" sz="3600" dirty="0" smtClean="0"/>
              <a:t>Followed by two inverted Barker words and a non-inverted Barker word</a:t>
            </a:r>
          </a:p>
          <a:p>
            <a:pPr lvl="1"/>
            <a:r>
              <a:rPr lang="en-US" sz="2900" dirty="0" smtClean="0"/>
              <a:t>The first Barker word can be used to wake up the processor</a:t>
            </a:r>
          </a:p>
          <a:p>
            <a:pPr lvl="1"/>
            <a:r>
              <a:rPr lang="en-US" sz="2900" dirty="0" smtClean="0"/>
              <a:t>The second and third are used for fine frequency estimation</a:t>
            </a:r>
          </a:p>
          <a:p>
            <a:pPr lvl="1"/>
            <a:r>
              <a:rPr lang="en-US" sz="2900" dirty="0" smtClean="0"/>
              <a:t>And symbol clock correction</a:t>
            </a:r>
          </a:p>
          <a:p>
            <a:pPr lvl="1"/>
            <a:endParaRPr lang="en-US" sz="2900" dirty="0" smtClean="0"/>
          </a:p>
          <a:p>
            <a:pPr lvl="1"/>
            <a:endParaRPr lang="en-US" sz="2900" dirty="0" smtClean="0"/>
          </a:p>
          <a:p>
            <a:pPr lvl="1"/>
            <a:endParaRPr lang="en-US" sz="2900" dirty="0" smtClean="0"/>
          </a:p>
          <a:p>
            <a:pPr lvl="1"/>
            <a:endParaRPr lang="en-US" sz="2900" dirty="0" smtClean="0"/>
          </a:p>
          <a:p>
            <a:pPr lvl="1"/>
            <a:endParaRPr lang="en-US" sz="2900" dirty="0" smtClean="0"/>
          </a:p>
          <a:p>
            <a:pPr lvl="1"/>
            <a:endParaRPr lang="en-US" sz="2900" dirty="0" smtClean="0"/>
          </a:p>
          <a:p>
            <a:r>
              <a:rPr lang="en-US" sz="3600" dirty="0" smtClean="0"/>
              <a:t>Modulation method is 100 kbps PSK</a:t>
            </a:r>
          </a:p>
          <a:p>
            <a:endParaRPr lang="en-US" sz="3600" dirty="0" smtClean="0"/>
          </a:p>
          <a:p>
            <a:r>
              <a:rPr lang="en-US" sz="3600" dirty="0" smtClean="0"/>
              <a:t>This method allows use of a cheap 20ppm </a:t>
            </a:r>
            <a:r>
              <a:rPr lang="en-US" sz="3600" dirty="0" err="1" smtClean="0"/>
              <a:t>Xtal</a:t>
            </a:r>
            <a:r>
              <a:rPr lang="en-US" sz="3600" dirty="0" smtClean="0"/>
              <a:t> for carrier and symbol timing to reduce cost</a:t>
            </a:r>
          </a:p>
          <a:p>
            <a:pPr lvl="1"/>
            <a:endParaRPr lang="en-US" dirty="0" smtClean="0"/>
          </a:p>
          <a:p>
            <a:pPr lvl="1"/>
            <a:endParaRPr lang="en-US" dirty="0" smtClean="0"/>
          </a:p>
          <a:p>
            <a:pPr lvl="1"/>
            <a:endParaRPr lang="en-US" dirty="0" smtClean="0"/>
          </a:p>
          <a:p>
            <a:pPr lvl="1"/>
            <a:endParaRPr lang="en-US" dirty="0"/>
          </a:p>
        </p:txBody>
      </p:sp>
      <p:pic>
        <p:nvPicPr>
          <p:cNvPr id="47107" name="Picture 3"/>
          <p:cNvPicPr>
            <a:picLocks noChangeAspect="1" noChangeArrowheads="1"/>
          </p:cNvPicPr>
          <p:nvPr/>
        </p:nvPicPr>
        <p:blipFill>
          <a:blip r:embed="rId3"/>
          <a:srcRect/>
          <a:stretch>
            <a:fillRect/>
          </a:stretch>
        </p:blipFill>
        <p:spPr bwMode="auto">
          <a:xfrm>
            <a:off x="2209800" y="3886200"/>
            <a:ext cx="3067050" cy="723900"/>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23</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2" name="Picture 4"/>
          <p:cNvPicPr>
            <a:picLocks noChangeAspect="1" noChangeArrowheads="1"/>
          </p:cNvPicPr>
          <p:nvPr/>
        </p:nvPicPr>
        <p:blipFill>
          <a:blip r:embed="rId3"/>
          <a:srcRect/>
          <a:stretch>
            <a:fillRect/>
          </a:stretch>
        </p:blipFill>
        <p:spPr bwMode="auto">
          <a:xfrm>
            <a:off x="762000" y="3505200"/>
            <a:ext cx="7086600" cy="766601"/>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t>PHY Header</a:t>
            </a:r>
            <a:endParaRPr lang="en-US" dirty="0"/>
          </a:p>
        </p:txBody>
      </p:sp>
      <p:sp>
        <p:nvSpPr>
          <p:cNvPr id="3" name="Content Placeholder 2"/>
          <p:cNvSpPr>
            <a:spLocks noGrp="1"/>
          </p:cNvSpPr>
          <p:nvPr>
            <p:ph idx="1"/>
          </p:nvPr>
        </p:nvSpPr>
        <p:spPr>
          <a:xfrm>
            <a:off x="533400" y="1295400"/>
            <a:ext cx="6400800" cy="5257800"/>
          </a:xfrm>
        </p:spPr>
        <p:txBody>
          <a:bodyPr>
            <a:noAutofit/>
          </a:bodyPr>
          <a:lstStyle/>
          <a:p>
            <a:r>
              <a:rPr lang="en-US" sz="1800" dirty="0" smtClean="0"/>
              <a:t>The PHY header contains 6 fields</a:t>
            </a:r>
          </a:p>
          <a:p>
            <a:pPr lvl="1">
              <a:spcBef>
                <a:spcPts val="0"/>
              </a:spcBef>
            </a:pPr>
            <a:r>
              <a:rPr lang="en-US" sz="1400" dirty="0" smtClean="0"/>
              <a:t>Rate field specifies the data rate of the payload frame</a:t>
            </a:r>
          </a:p>
          <a:p>
            <a:pPr lvl="1">
              <a:spcBef>
                <a:spcPts val="0"/>
              </a:spcBef>
            </a:pPr>
            <a:r>
              <a:rPr lang="en-US" sz="1400" dirty="0" smtClean="0"/>
              <a:t>Length specifies the length of the payload</a:t>
            </a:r>
          </a:p>
          <a:p>
            <a:pPr lvl="1">
              <a:spcBef>
                <a:spcPts val="0"/>
              </a:spcBef>
            </a:pPr>
            <a:r>
              <a:rPr lang="en-US" sz="1400" dirty="0" smtClean="0"/>
              <a:t>Scrambling seed</a:t>
            </a:r>
          </a:p>
          <a:p>
            <a:pPr lvl="1">
              <a:spcBef>
                <a:spcPts val="0"/>
              </a:spcBef>
            </a:pPr>
            <a:r>
              <a:rPr lang="en-US" sz="1400" dirty="0" smtClean="0"/>
              <a:t>Message type</a:t>
            </a:r>
          </a:p>
          <a:p>
            <a:pPr lvl="1">
              <a:spcBef>
                <a:spcPts val="0"/>
              </a:spcBef>
            </a:pPr>
            <a:r>
              <a:rPr lang="en-US" sz="1400" dirty="0" smtClean="0"/>
              <a:t>Header Check sequence</a:t>
            </a:r>
          </a:p>
          <a:p>
            <a:pPr lvl="2">
              <a:spcBef>
                <a:spcPts val="0"/>
              </a:spcBef>
            </a:pPr>
            <a:r>
              <a:rPr lang="en-US" sz="1200" dirty="0" smtClean="0"/>
              <a:t>16 bit CRC taken over the data fields only</a:t>
            </a:r>
          </a:p>
          <a:p>
            <a:pPr lvl="2">
              <a:spcBef>
                <a:spcPts val="0"/>
              </a:spcBef>
            </a:pPr>
            <a:r>
              <a:rPr lang="en-US" sz="1200" dirty="0" smtClean="0"/>
              <a:t>Avoids erroneous decoding of payloads and saves power consumption</a:t>
            </a:r>
          </a:p>
          <a:p>
            <a:pPr lvl="1">
              <a:spcBef>
                <a:spcPts val="0"/>
              </a:spcBef>
            </a:pPr>
            <a:r>
              <a:rPr lang="en-US" sz="1400" dirty="0" smtClean="0"/>
              <a:t>Tail bits for Viterbi decoder flushing</a:t>
            </a:r>
          </a:p>
          <a:p>
            <a:pPr lvl="1"/>
            <a:endParaRPr lang="en-US" sz="1400" dirty="0" smtClean="0"/>
          </a:p>
          <a:p>
            <a:pPr lvl="1"/>
            <a:endParaRPr lang="en-US" sz="1400" dirty="0" smtClean="0"/>
          </a:p>
          <a:p>
            <a:pPr>
              <a:buNone/>
            </a:pPr>
            <a:endParaRPr lang="en-US" sz="1600" dirty="0" smtClean="0"/>
          </a:p>
          <a:p>
            <a:endParaRPr lang="en-US" sz="1800" dirty="0" smtClean="0"/>
          </a:p>
          <a:p>
            <a:r>
              <a:rPr lang="en-US" sz="1800" dirty="0" smtClean="0"/>
              <a:t>Encoded at the lowest data rate for robustness</a:t>
            </a:r>
          </a:p>
          <a:p>
            <a:pPr lvl="1">
              <a:spcBef>
                <a:spcPts val="0"/>
              </a:spcBef>
            </a:pPr>
            <a:r>
              <a:rPr lang="en-US" sz="1400" dirty="0" smtClean="0"/>
              <a:t>One reference symbol pre-pended for DPSK</a:t>
            </a:r>
          </a:p>
          <a:p>
            <a:pPr lvl="1">
              <a:spcBef>
                <a:spcPts val="0"/>
              </a:spcBef>
            </a:pPr>
            <a:r>
              <a:rPr lang="en-US" sz="1400" dirty="0" smtClean="0"/>
              <a:t>Total of 29 symbols</a:t>
            </a:r>
            <a:endParaRPr lang="en-US" sz="1400" dirty="0"/>
          </a:p>
        </p:txBody>
      </p:sp>
      <p:pic>
        <p:nvPicPr>
          <p:cNvPr id="48131" name="Picture 3"/>
          <p:cNvPicPr>
            <a:picLocks noChangeAspect="1" noChangeArrowheads="1"/>
          </p:cNvPicPr>
          <p:nvPr/>
        </p:nvPicPr>
        <p:blipFill>
          <a:blip r:embed="rId4"/>
          <a:srcRect/>
          <a:stretch>
            <a:fillRect/>
          </a:stretch>
        </p:blipFill>
        <p:spPr bwMode="auto">
          <a:xfrm>
            <a:off x="838200" y="5334000"/>
            <a:ext cx="7162800" cy="990050"/>
          </a:xfrm>
          <a:prstGeom prst="rect">
            <a:avLst/>
          </a:prstGeom>
          <a:noFill/>
          <a:ln w="9525">
            <a:noFill/>
            <a:miter lim="800000"/>
            <a:headEnd/>
            <a:tailEnd/>
          </a:ln>
          <a:effectLst/>
        </p:spPr>
      </p:pic>
      <p:sp>
        <p:nvSpPr>
          <p:cNvPr id="6" name="Date Placeholder 5"/>
          <p:cNvSpPr>
            <a:spLocks noGrp="1"/>
          </p:cNvSpPr>
          <p:nvPr>
            <p:ph type="dt" sz="half" idx="10"/>
          </p:nvPr>
        </p:nvSpPr>
        <p:spPr/>
        <p:txBody>
          <a:bodyPr/>
          <a:lstStyle/>
          <a:p>
            <a:r>
              <a:rPr lang="en-US" smtClean="0"/>
              <a:t>May 2009</a:t>
            </a:r>
            <a:endParaRPr lang="en-US" dirty="0"/>
          </a:p>
        </p:txBody>
      </p:sp>
      <p:sp>
        <p:nvSpPr>
          <p:cNvPr id="7" name="Slide Number Placeholder 6"/>
          <p:cNvSpPr>
            <a:spLocks noGrp="1"/>
          </p:cNvSpPr>
          <p:nvPr>
            <p:ph type="sldNum" sz="quarter" idx="12"/>
          </p:nvPr>
        </p:nvSpPr>
        <p:spPr/>
        <p:txBody>
          <a:bodyPr/>
          <a:lstStyle/>
          <a:p>
            <a:r>
              <a:rPr lang="en-US" smtClean="0"/>
              <a:t>Slide </a:t>
            </a:r>
            <a:fld id="{EF94911A-BE22-4C04-A233-7E5FABEE56B2}" type="slidenum">
              <a:rPr lang="en-US" smtClean="0"/>
              <a:pPr/>
              <a:t>24</a:t>
            </a:fld>
            <a:endParaRPr lang="en-US" dirty="0"/>
          </a:p>
        </p:txBody>
      </p:sp>
      <p:sp>
        <p:nvSpPr>
          <p:cNvPr id="8" name="Footer Placeholder 7"/>
          <p:cNvSpPr>
            <a:spLocks noGrp="1"/>
          </p:cNvSpPr>
          <p:nvPr>
            <p:ph type="ftr" sz="quarter" idx="11"/>
          </p:nvPr>
        </p:nvSpPr>
        <p:spPr/>
        <p:txBody>
          <a:bodyPr/>
          <a:lstStyle/>
          <a:p>
            <a:r>
              <a:rPr lang="en-US" smtClean="0"/>
              <a:t>Steve Shearer  (self)</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Unit (PSDU)</a:t>
            </a:r>
            <a:endParaRPr lang="en-US" dirty="0"/>
          </a:p>
        </p:txBody>
      </p:sp>
      <p:sp>
        <p:nvSpPr>
          <p:cNvPr id="3" name="Content Placeholder 2"/>
          <p:cNvSpPr>
            <a:spLocks noGrp="1"/>
          </p:cNvSpPr>
          <p:nvPr>
            <p:ph idx="1"/>
          </p:nvPr>
        </p:nvSpPr>
        <p:spPr>
          <a:xfrm>
            <a:off x="457200" y="1447801"/>
            <a:ext cx="4800600" cy="1828800"/>
          </a:xfrm>
        </p:spPr>
        <p:txBody>
          <a:bodyPr>
            <a:normAutofit fontScale="62500" lnSpcReduction="20000"/>
          </a:bodyPr>
          <a:lstStyle/>
          <a:p>
            <a:r>
              <a:rPr lang="en-US" dirty="0" smtClean="0"/>
              <a:t>Frame Payload</a:t>
            </a:r>
          </a:p>
          <a:p>
            <a:pPr lvl="1"/>
            <a:r>
              <a:rPr lang="en-US" dirty="0" smtClean="0"/>
              <a:t>8 to 2047 octets </a:t>
            </a:r>
          </a:p>
          <a:p>
            <a:r>
              <a:rPr lang="en-US" dirty="0" smtClean="0"/>
              <a:t>CRC</a:t>
            </a:r>
          </a:p>
          <a:p>
            <a:pPr lvl="1"/>
            <a:r>
              <a:rPr lang="en-US" dirty="0" smtClean="0"/>
              <a:t>32 bit IEEE CRC for error detection</a:t>
            </a:r>
          </a:p>
          <a:p>
            <a:r>
              <a:rPr lang="en-US" dirty="0" smtClean="0"/>
              <a:t>Tail and Pad bits</a:t>
            </a:r>
          </a:p>
          <a:p>
            <a:pPr lvl="1"/>
            <a:r>
              <a:rPr lang="en-US" dirty="0" smtClean="0"/>
              <a:t>Used to clear encoder memory</a:t>
            </a:r>
            <a:endParaRPr lang="en-US" dirty="0"/>
          </a:p>
        </p:txBody>
      </p:sp>
      <p:pic>
        <p:nvPicPr>
          <p:cNvPr id="5" name="Picture 2"/>
          <p:cNvPicPr>
            <a:picLocks noChangeAspect="1" noChangeArrowheads="1"/>
          </p:cNvPicPr>
          <p:nvPr/>
        </p:nvPicPr>
        <p:blipFill>
          <a:blip r:embed="rId3"/>
          <a:srcRect/>
          <a:stretch>
            <a:fillRect/>
          </a:stretch>
        </p:blipFill>
        <p:spPr bwMode="auto">
          <a:xfrm>
            <a:off x="2057400" y="4495800"/>
            <a:ext cx="5048250" cy="819150"/>
          </a:xfrm>
          <a:prstGeom prst="rect">
            <a:avLst/>
          </a:prstGeom>
          <a:noFill/>
          <a:ln w="9525">
            <a:noFill/>
            <a:miter lim="800000"/>
            <a:headEnd/>
            <a:tailEnd/>
          </a:ln>
          <a:effectLst/>
        </p:spPr>
      </p:pic>
      <p:sp>
        <p:nvSpPr>
          <p:cNvPr id="6" name="Date Placeholder 5"/>
          <p:cNvSpPr>
            <a:spLocks noGrp="1"/>
          </p:cNvSpPr>
          <p:nvPr>
            <p:ph type="dt" sz="half" idx="10"/>
          </p:nvPr>
        </p:nvSpPr>
        <p:spPr/>
        <p:txBody>
          <a:bodyPr/>
          <a:lstStyle/>
          <a:p>
            <a:r>
              <a:rPr lang="en-US" smtClean="0"/>
              <a:t>May 2009</a:t>
            </a:r>
            <a:endParaRPr lang="en-US" dirty="0"/>
          </a:p>
        </p:txBody>
      </p:sp>
      <p:sp>
        <p:nvSpPr>
          <p:cNvPr id="7" name="Slide Number Placeholder 6"/>
          <p:cNvSpPr>
            <a:spLocks noGrp="1"/>
          </p:cNvSpPr>
          <p:nvPr>
            <p:ph type="sldNum" sz="quarter" idx="12"/>
          </p:nvPr>
        </p:nvSpPr>
        <p:spPr/>
        <p:txBody>
          <a:bodyPr/>
          <a:lstStyle/>
          <a:p>
            <a:r>
              <a:rPr lang="en-US" smtClean="0"/>
              <a:t>Slide </a:t>
            </a:r>
            <a:fld id="{EF94911A-BE22-4C04-A233-7E5FABEE56B2}" type="slidenum">
              <a:rPr lang="en-US" smtClean="0"/>
              <a:pPr/>
              <a:t>25</a:t>
            </a:fld>
            <a:endParaRPr lang="en-US" dirty="0"/>
          </a:p>
        </p:txBody>
      </p:sp>
      <p:sp>
        <p:nvSpPr>
          <p:cNvPr id="8" name="Footer Placeholder 7"/>
          <p:cNvSpPr>
            <a:spLocks noGrp="1"/>
          </p:cNvSpPr>
          <p:nvPr>
            <p:ph type="ftr" sz="quarter" idx="11"/>
          </p:nvPr>
        </p:nvSpPr>
        <p:spPr/>
        <p:txBody>
          <a:bodyPr/>
          <a:lstStyle/>
          <a:p>
            <a:r>
              <a:rPr lang="en-US" smtClean="0"/>
              <a:t>Steve Shearer  (self)</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5867400" y="3733800"/>
          <a:ext cx="3028949" cy="2867025"/>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Implementation</a:t>
            </a:r>
            <a:endParaRPr lang="en-US" dirty="0"/>
          </a:p>
        </p:txBody>
      </p:sp>
      <p:sp>
        <p:nvSpPr>
          <p:cNvPr id="3" name="Content Placeholder 2"/>
          <p:cNvSpPr>
            <a:spLocks noGrp="1"/>
          </p:cNvSpPr>
          <p:nvPr>
            <p:ph idx="1"/>
          </p:nvPr>
        </p:nvSpPr>
        <p:spPr>
          <a:xfrm>
            <a:off x="457200" y="1371600"/>
            <a:ext cx="5791200" cy="3505200"/>
          </a:xfrm>
        </p:spPr>
        <p:txBody>
          <a:bodyPr>
            <a:normAutofit fontScale="55000" lnSpcReduction="20000"/>
          </a:bodyPr>
          <a:lstStyle/>
          <a:p>
            <a:r>
              <a:rPr lang="en-US" dirty="0" smtClean="0"/>
              <a:t>Computation requirements of this proposal are well suited to implementation on a cheap 30MIPS microcontroller</a:t>
            </a:r>
          </a:p>
          <a:p>
            <a:endParaRPr lang="en-US" sz="1300" dirty="0" smtClean="0"/>
          </a:p>
          <a:p>
            <a:r>
              <a:rPr lang="en-US" dirty="0" smtClean="0"/>
              <a:t>Published data indicates that the 16 pt FFT could complete in 21us</a:t>
            </a:r>
          </a:p>
          <a:p>
            <a:pPr lvl="1"/>
            <a:r>
              <a:rPr lang="en-US" dirty="0" smtClean="0"/>
              <a:t>Approximately 1/3 of the necessary 66us between FFT’s</a:t>
            </a:r>
          </a:p>
          <a:p>
            <a:pPr lvl="1"/>
            <a:r>
              <a:rPr lang="en-US" dirty="0" smtClean="0"/>
              <a:t>The remaining  2/3 of the processor cycles can be used for the remaining modem functions</a:t>
            </a:r>
          </a:p>
          <a:p>
            <a:pPr>
              <a:buNone/>
            </a:pPr>
            <a:endParaRPr lang="en-US" sz="1300" dirty="0" smtClean="0"/>
          </a:p>
          <a:p>
            <a:r>
              <a:rPr lang="en-US" dirty="0" smtClean="0"/>
              <a:t>Many of these microcontrollers also contain ADC’s, DAC’s, and other hardware suitable for this application</a:t>
            </a:r>
          </a:p>
          <a:p>
            <a:pPr lvl="1"/>
            <a:r>
              <a:rPr lang="en-US" dirty="0" smtClean="0"/>
              <a:t>This would enable a single chip baseband/protocol stack implementation</a:t>
            </a:r>
          </a:p>
        </p:txBody>
      </p:sp>
      <p:graphicFrame>
        <p:nvGraphicFramePr>
          <p:cNvPr id="7" name="Table 6"/>
          <p:cNvGraphicFramePr>
            <a:graphicFrameLocks noGrp="1"/>
          </p:cNvGraphicFramePr>
          <p:nvPr/>
        </p:nvGraphicFramePr>
        <p:xfrm>
          <a:off x="533400" y="5029200"/>
          <a:ext cx="4318001" cy="1181100"/>
        </p:xfrm>
        <a:graphic>
          <a:graphicData uri="http://schemas.openxmlformats.org/drawingml/2006/table">
            <a:tbl>
              <a:tblPr/>
              <a:tblGrid>
                <a:gridCol w="672112"/>
                <a:gridCol w="710156"/>
                <a:gridCol w="672112"/>
                <a:gridCol w="523106"/>
                <a:gridCol w="941590"/>
                <a:gridCol w="798925"/>
              </a:tblGrid>
              <a:tr h="371475">
                <a:tc>
                  <a:txBody>
                    <a:bodyPr/>
                    <a:lstStyle/>
                    <a:p>
                      <a:pPr algn="l" fontAlgn="ctr"/>
                      <a:endParaRPr lang="en-US" sz="10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latin typeface="Arial"/>
                        </a:rPr>
                        <a:t>Complex FFT points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ctr" fontAlgn="ctr"/>
                      <a:r>
                        <a:rPr lang="en-US" sz="1000" b="1" i="0" u="none" strike="noStrike">
                          <a:latin typeface="Arial"/>
                        </a:rPr>
                        <a:t>Processor cycles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ctr" fontAlgn="ctr"/>
                      <a:r>
                        <a:rPr lang="en-US" sz="1000" b="1" i="0" u="none" strike="noStrike">
                          <a:latin typeface="Arial"/>
                        </a:rPr>
                        <a:t>Time (us)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ctr" fontAlgn="ctr"/>
                      <a:r>
                        <a:rPr lang="en-US" sz="1000" b="1" i="0" u="none" strike="noStrike" dirty="0">
                          <a:latin typeface="Arial"/>
                        </a:rPr>
                        <a:t>Complexity (O) using nlog</a:t>
                      </a:r>
                      <a:r>
                        <a:rPr lang="en-US" sz="1000" b="1" i="0" u="none" strike="noStrike" baseline="-50000" dirty="0">
                          <a:latin typeface="Arial"/>
                        </a:rPr>
                        <a:t>2</a:t>
                      </a:r>
                      <a:r>
                        <a:rPr lang="en-US" sz="1000" b="1" i="0" u="none" strike="noStrike" dirty="0">
                          <a:latin typeface="Arial"/>
                        </a:rPr>
                        <a:t>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ctr" fontAlgn="ctr"/>
                      <a:r>
                        <a:rPr lang="en-US" sz="1000" b="1" i="0" u="none" strike="noStrike">
                          <a:latin typeface="Arial"/>
                        </a:rPr>
                        <a:t>Ratio of cycles to (O)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r>
              <a:tr h="161925">
                <a:tc rowSpan="3">
                  <a:txBody>
                    <a:bodyPr/>
                    <a:lstStyle/>
                    <a:p>
                      <a:pPr algn="ctr" fontAlgn="ctr"/>
                      <a:r>
                        <a:rPr lang="en-US" sz="1000" b="1" i="0" u="none" strike="noStrike">
                          <a:solidFill>
                            <a:srgbClr val="000000"/>
                          </a:solidFill>
                          <a:latin typeface="Arial"/>
                        </a:rPr>
                        <a:t>Published data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256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19055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635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2048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Arial"/>
                        </a:rPr>
                        <a:t>0.31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vMerge="1">
                  <a:txBody>
                    <a:bodyPr/>
                    <a:lstStyle/>
                    <a:p>
                      <a:endParaRPr lang="en-US"/>
                    </a:p>
                  </a:txBody>
                  <a:tcPr/>
                </a:tc>
                <a:tc>
                  <a:txBody>
                    <a:bodyPr/>
                    <a:lstStyle/>
                    <a:p>
                      <a:pPr algn="ctr" fontAlgn="ctr"/>
                      <a:r>
                        <a:rPr lang="en-US" sz="1000" b="0" i="0" u="none" strike="noStrike">
                          <a:solidFill>
                            <a:srgbClr val="000000"/>
                          </a:solidFill>
                          <a:latin typeface="Arial"/>
                        </a:rPr>
                        <a:t>128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8485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282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896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Arial"/>
                        </a:rPr>
                        <a:t>0.31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vMerge="1">
                  <a:txBody>
                    <a:bodyPr/>
                    <a:lstStyle/>
                    <a:p>
                      <a:endParaRPr lang="en-US"/>
                    </a:p>
                  </a:txBody>
                  <a:tcPr/>
                </a:tc>
                <a:tc>
                  <a:txBody>
                    <a:bodyPr/>
                    <a:lstStyle/>
                    <a:p>
                      <a:pPr algn="ctr" fontAlgn="ctr"/>
                      <a:r>
                        <a:rPr lang="en-US" sz="1000" b="0" i="0" u="none" strike="noStrike">
                          <a:solidFill>
                            <a:srgbClr val="000000"/>
                          </a:solidFill>
                          <a:latin typeface="Arial"/>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3739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124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384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Arial"/>
                        </a:rPr>
                        <a:t>0.32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3850">
                <a:tc>
                  <a:txBody>
                    <a:bodyPr/>
                    <a:lstStyle/>
                    <a:p>
                      <a:pPr algn="ctr" fontAlgn="ctr"/>
                      <a:r>
                        <a:rPr lang="en-US" sz="1000" b="1" i="0" u="none" strike="noStrike">
                          <a:latin typeface="Arial"/>
                        </a:rPr>
                        <a:t>estimated for SUN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000" b="0" i="0" u="none" strike="noStrike">
                          <a:solidFill>
                            <a:srgbClr val="000000"/>
                          </a:solidFill>
                          <a:latin typeface="Arial"/>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000" b="0" i="0" u="none" strike="noStrike">
                          <a:solidFill>
                            <a:srgbClr val="000000"/>
                          </a:solidFill>
                          <a:latin typeface="Arial"/>
                        </a:rPr>
                        <a:t>623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000" b="0" i="0" u="none" strike="noStrike">
                          <a:solidFill>
                            <a:srgbClr val="000000"/>
                          </a:solidFill>
                          <a:latin typeface="Arial"/>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000" b="0" i="0" u="none" strike="noStrike">
                          <a:solidFill>
                            <a:srgbClr val="000000"/>
                          </a:solidFill>
                          <a:latin typeface="Arial"/>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000" b="0" i="0" u="none" strike="noStrike" dirty="0">
                          <a:solidFill>
                            <a:srgbClr val="000000"/>
                          </a:solidFill>
                          <a:latin typeface="Arial"/>
                        </a:rPr>
                        <a:t>0.33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bl>
          </a:graphicData>
        </a:graphic>
      </p:graphicFrame>
      <p:sp>
        <p:nvSpPr>
          <p:cNvPr id="6" name="Date Placeholder 5"/>
          <p:cNvSpPr>
            <a:spLocks noGrp="1"/>
          </p:cNvSpPr>
          <p:nvPr>
            <p:ph type="dt" sz="half" idx="10"/>
          </p:nvPr>
        </p:nvSpPr>
        <p:spPr/>
        <p:txBody>
          <a:bodyPr/>
          <a:lstStyle/>
          <a:p>
            <a:r>
              <a:rPr lang="en-US" smtClean="0"/>
              <a:t>May 2009</a:t>
            </a:r>
            <a:endParaRPr lang="en-US" dirty="0"/>
          </a:p>
        </p:txBody>
      </p:sp>
      <p:sp>
        <p:nvSpPr>
          <p:cNvPr id="8" name="Slide Number Placeholder 7"/>
          <p:cNvSpPr>
            <a:spLocks noGrp="1"/>
          </p:cNvSpPr>
          <p:nvPr>
            <p:ph type="sldNum" sz="quarter" idx="12"/>
          </p:nvPr>
        </p:nvSpPr>
        <p:spPr/>
        <p:txBody>
          <a:bodyPr/>
          <a:lstStyle/>
          <a:p>
            <a:r>
              <a:rPr lang="en-US" smtClean="0"/>
              <a:t>Slide </a:t>
            </a:r>
            <a:fld id="{EF94911A-BE22-4C04-A233-7E5FABEE56B2}" type="slidenum">
              <a:rPr lang="en-US" smtClean="0"/>
              <a:pPr/>
              <a:t>26</a:t>
            </a:fld>
            <a:endParaRPr lang="en-US" dirty="0"/>
          </a:p>
        </p:txBody>
      </p:sp>
      <p:sp>
        <p:nvSpPr>
          <p:cNvPr id="9" name="Footer Placeholder 8"/>
          <p:cNvSpPr>
            <a:spLocks noGrp="1"/>
          </p:cNvSpPr>
          <p:nvPr>
            <p:ph type="ftr" sz="quarter" idx="11"/>
          </p:nvPr>
        </p:nvSpPr>
        <p:spPr/>
        <p:txBody>
          <a:bodyPr/>
          <a:lstStyle/>
          <a:p>
            <a:r>
              <a:rPr lang="en-US" smtClean="0"/>
              <a:t>Steve Shearer  (self)</a:t>
            </a:r>
            <a:endParaRPr lang="en-US" dirty="0"/>
          </a:p>
        </p:txBody>
      </p:sp>
      <p:sp>
        <p:nvSpPr>
          <p:cNvPr id="11" name="Oval 10"/>
          <p:cNvSpPr/>
          <p:nvPr/>
        </p:nvSpPr>
        <p:spPr bwMode="auto">
          <a:xfrm>
            <a:off x="6477000" y="5715000"/>
            <a:ext cx="381000" cy="381000"/>
          </a:xfrm>
          <a:prstGeom prst="ellipse">
            <a:avLst/>
          </a:prstGeom>
          <a:blipFill dpi="0" rotWithShape="1">
            <a:blip r:embed="rId4">
              <a:alphaModFix amt="36000"/>
            </a:blip>
            <a:srcRect/>
            <a:tile tx="0" ty="0" sx="100000" sy="100000" flip="none" algn="tl"/>
          </a:bli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Line Callout 1 (No Border) 12"/>
          <p:cNvSpPr/>
          <p:nvPr/>
        </p:nvSpPr>
        <p:spPr bwMode="auto">
          <a:xfrm>
            <a:off x="7162800" y="4343400"/>
            <a:ext cx="762000" cy="304800"/>
          </a:xfrm>
          <a:prstGeom prst="callout1">
            <a:avLst>
              <a:gd name="adj1" fmla="val 140625"/>
              <a:gd name="adj2" fmla="val 11226"/>
              <a:gd name="adj3" fmla="val 443750"/>
              <a:gd name="adj4" fmla="val -57083"/>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this proposal</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 name="Line Callout 1 13"/>
          <p:cNvSpPr/>
          <p:nvPr/>
        </p:nvSpPr>
        <p:spPr bwMode="auto">
          <a:xfrm>
            <a:off x="6400800" y="1600200"/>
            <a:ext cx="2133600" cy="914400"/>
          </a:xfrm>
          <a:prstGeom prst="borderCallout1">
            <a:avLst>
              <a:gd name="adj1" fmla="val 10499"/>
              <a:gd name="adj2" fmla="val 105717"/>
              <a:gd name="adj3" fmla="val 12777"/>
              <a:gd name="adj4" fmla="val 106455"/>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A dedicated silicon implementation could</a:t>
            </a:r>
            <a:r>
              <a:rPr kumimoji="0" lang="en-US" sz="1200" b="0" i="0" u="none" strike="noStrike" cap="none" normalizeH="0" dirty="0" smtClean="0">
                <a:ln>
                  <a:noFill/>
                </a:ln>
                <a:solidFill>
                  <a:schemeClr val="tx1"/>
                </a:solidFill>
                <a:effectLst/>
                <a:latin typeface="+mn-lt"/>
              </a:rPr>
              <a:t> be achieved in 1.1x the Si area of an FSK solution [1]</a:t>
            </a:r>
            <a:endParaRPr kumimoji="0" lang="en-US" sz="1200" b="1"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457200" y="1676400"/>
            <a:ext cx="8229600" cy="4800600"/>
          </a:xfrm>
        </p:spPr>
        <p:txBody>
          <a:bodyPr>
            <a:normAutofit fontScale="55000" lnSpcReduction="20000"/>
          </a:bodyPr>
          <a:lstStyle/>
          <a:p>
            <a:r>
              <a:rPr lang="en-US" dirty="0" smtClean="0"/>
              <a:t>We have shown how several signal processing concepts can be appropriately scaled to provide a low complexity SUN PHY layer </a:t>
            </a:r>
          </a:p>
          <a:p>
            <a:pPr lvl="1"/>
            <a:r>
              <a:rPr lang="en-US" dirty="0" smtClean="0"/>
              <a:t>Robust differential modulation schemes offering soft decision outputs with low complexity</a:t>
            </a:r>
          </a:p>
          <a:p>
            <a:pPr lvl="1"/>
            <a:r>
              <a:rPr lang="en-US" dirty="0" smtClean="0"/>
              <a:t>Efficient multicarrier generation</a:t>
            </a:r>
          </a:p>
          <a:p>
            <a:pPr lvl="1"/>
            <a:r>
              <a:rPr lang="en-US" dirty="0" smtClean="0"/>
              <a:t>A lightweight channel coding scheme providing high performance and flexible data rates</a:t>
            </a:r>
          </a:p>
          <a:p>
            <a:pPr>
              <a:buNone/>
            </a:pPr>
            <a:endParaRPr lang="en-US" dirty="0" smtClean="0"/>
          </a:p>
          <a:p>
            <a:r>
              <a:rPr lang="en-US" dirty="0" smtClean="0"/>
              <a:t>This proposal offers the following advantages:-</a:t>
            </a:r>
          </a:p>
          <a:p>
            <a:pPr lvl="1"/>
            <a:r>
              <a:rPr lang="en-US" dirty="0" smtClean="0"/>
              <a:t>PAR compliant and cost effective </a:t>
            </a:r>
          </a:p>
          <a:p>
            <a:pPr lvl="1"/>
            <a:r>
              <a:rPr lang="en-US" dirty="0" smtClean="0"/>
              <a:t>Ample ability to overcome multipath, fading , spatial nulls and co-channel interference even at the maximum data rate</a:t>
            </a:r>
          </a:p>
          <a:p>
            <a:pPr lvl="1"/>
            <a:r>
              <a:rPr lang="en-US" dirty="0" smtClean="0"/>
              <a:t>High spectral efficiency, low adjacent channel interference</a:t>
            </a:r>
          </a:p>
          <a:p>
            <a:pPr lvl="1"/>
            <a:r>
              <a:rPr lang="en-US" dirty="0" smtClean="0"/>
              <a:t>Well suited to software modem implementation for fast time-to-market</a:t>
            </a:r>
          </a:p>
          <a:p>
            <a:pPr lvl="1"/>
            <a:r>
              <a:rPr lang="en-US" dirty="0" smtClean="0"/>
              <a:t>Dimensioned to cover both short and long range links</a:t>
            </a:r>
          </a:p>
          <a:p>
            <a:pPr lvl="1"/>
            <a:endParaRPr lang="en-US" dirty="0" smtClean="0"/>
          </a:p>
          <a:p>
            <a:r>
              <a:rPr lang="en-US" dirty="0" smtClean="0"/>
              <a:t>This proposal offers robust performance without changes to the higher layers of the protocol stack and we believe it will offer 100% coverage in a well planned system</a:t>
            </a:r>
          </a:p>
          <a:p>
            <a:pPr lvl="1"/>
            <a:endParaRPr lang="en-US" dirty="0" smtClean="0"/>
          </a:p>
        </p:txBody>
      </p:sp>
      <p:sp>
        <p:nvSpPr>
          <p:cNvPr id="4" name="Date Placeholder 3"/>
          <p:cNvSpPr>
            <a:spLocks noGrp="1"/>
          </p:cNvSpPr>
          <p:nvPr>
            <p:ph type="dt" sz="half" idx="10"/>
          </p:nvPr>
        </p:nvSpPr>
        <p:spPr/>
        <p:txBody>
          <a:bodyPr/>
          <a:lstStyle/>
          <a:p>
            <a:r>
              <a:rPr lang="en-US" smtClean="0"/>
              <a:t>May 2009</a:t>
            </a:r>
            <a:endParaRPr lang="en-US" dirty="0"/>
          </a:p>
        </p:txBody>
      </p:sp>
      <p:sp>
        <p:nvSpPr>
          <p:cNvPr id="5" name="Slide Number Placeholder 4"/>
          <p:cNvSpPr>
            <a:spLocks noGrp="1"/>
          </p:cNvSpPr>
          <p:nvPr>
            <p:ph type="sldNum" sz="quarter" idx="12"/>
          </p:nvPr>
        </p:nvSpPr>
        <p:spPr/>
        <p:txBody>
          <a:bodyPr/>
          <a:lstStyle/>
          <a:p>
            <a:r>
              <a:rPr lang="en-US" smtClean="0"/>
              <a:t>Slide </a:t>
            </a:r>
            <a:fld id="{EF94911A-BE22-4C04-A233-7E5FABEE56B2}" type="slidenum">
              <a:rPr lang="en-US" smtClean="0"/>
              <a:pPr/>
              <a:t>27</a:t>
            </a:fld>
            <a:endParaRPr lang="en-US" dirty="0"/>
          </a:p>
        </p:txBody>
      </p:sp>
      <p:sp>
        <p:nvSpPr>
          <p:cNvPr id="6" name="Footer Placeholder 5"/>
          <p:cNvSpPr>
            <a:spLocks noGrp="1"/>
          </p:cNvSpPr>
          <p:nvPr>
            <p:ph type="ftr" sz="quarter" idx="11"/>
          </p:nvPr>
        </p:nvSpPr>
        <p:spPr/>
        <p:txBody>
          <a:bodyPr/>
          <a:lstStyle/>
          <a:p>
            <a:r>
              <a:rPr lang="en-US" smtClean="0"/>
              <a:t>Steve Shearer  (self)</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a:xfrm>
            <a:off x="685800" y="1371600"/>
            <a:ext cx="2819400" cy="762000"/>
          </a:xfrm>
        </p:spPr>
        <p:txBody>
          <a:bodyPr/>
          <a:lstStyle/>
          <a:p>
            <a:r>
              <a:rPr lang="en-US" dirty="0" smtClean="0"/>
              <a:t>Questions </a:t>
            </a:r>
            <a:endParaRPr lang="en-US" dirty="0"/>
          </a:p>
        </p:txBody>
      </p:sp>
      <p:sp>
        <p:nvSpPr>
          <p:cNvPr id="4" name="Date Placeholder 3"/>
          <p:cNvSpPr>
            <a:spLocks noGrp="1"/>
          </p:cNvSpPr>
          <p:nvPr>
            <p:ph type="dt" sz="half" idx="10"/>
          </p:nvPr>
        </p:nvSpPr>
        <p:spPr/>
        <p:txBody>
          <a:bodyPr/>
          <a:lstStyle/>
          <a:p>
            <a:r>
              <a:rPr lang="en-US" smtClean="0"/>
              <a:t>May 2009</a:t>
            </a:r>
            <a:endParaRPr lang="en-US" dirty="0"/>
          </a:p>
        </p:txBody>
      </p:sp>
      <p:sp>
        <p:nvSpPr>
          <p:cNvPr id="5" name="Footer Placeholder 4"/>
          <p:cNvSpPr>
            <a:spLocks noGrp="1"/>
          </p:cNvSpPr>
          <p:nvPr>
            <p:ph type="ftr" sz="quarter" idx="11"/>
          </p:nvPr>
        </p:nvSpPr>
        <p:spPr/>
        <p:txBody>
          <a:bodyPr/>
          <a:lstStyle/>
          <a:p>
            <a:r>
              <a:rPr lang="en-US" smtClean="0"/>
              <a:t>Steve Shearer  (self)</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28</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533400"/>
            <a:ext cx="7772400" cy="685800"/>
          </a:xfrm>
          <a:ln/>
        </p:spPr>
        <p:txBody>
          <a:bodyPr/>
          <a:lstStyle/>
          <a:p>
            <a:r>
              <a:rPr lang="en-US" sz="3200" dirty="0" smtClean="0"/>
              <a:t>Introduction</a:t>
            </a:r>
            <a:endParaRPr lang="en-US" sz="3200" dirty="0"/>
          </a:p>
        </p:txBody>
      </p:sp>
      <p:sp>
        <p:nvSpPr>
          <p:cNvPr id="4099" name="Rectangle 3"/>
          <p:cNvSpPr>
            <a:spLocks noGrp="1" noChangeArrowheads="1"/>
          </p:cNvSpPr>
          <p:nvPr>
            <p:ph idx="1"/>
          </p:nvPr>
        </p:nvSpPr>
        <p:spPr>
          <a:xfrm>
            <a:off x="685800" y="1066800"/>
            <a:ext cx="7772400" cy="4876800"/>
          </a:xfrm>
          <a:ln/>
        </p:spPr>
        <p:txBody>
          <a:bodyPr/>
          <a:lstStyle/>
          <a:p>
            <a:r>
              <a:rPr lang="en-US" sz="1800" dirty="0" smtClean="0"/>
              <a:t>There are many concerns about the inherent complexity of OFDM systems</a:t>
            </a:r>
          </a:p>
          <a:p>
            <a:pPr lvl="1"/>
            <a:r>
              <a:rPr lang="en-US" sz="1800" dirty="0" smtClean="0"/>
              <a:t>These concerns often arise from analysis of particular OFDM systems that are highly inappropriate for this application</a:t>
            </a:r>
          </a:p>
          <a:p>
            <a:pPr lvl="1"/>
            <a:endParaRPr lang="en-US" sz="700" dirty="0" smtClean="0"/>
          </a:p>
          <a:p>
            <a:r>
              <a:rPr lang="en-US" sz="1800" dirty="0" smtClean="0"/>
              <a:t>The purpose of this presentation is to demonstrate that an OFDM system, that is properly configured to the application at hand, can lead to a highly efficient, low complexity PHY</a:t>
            </a:r>
          </a:p>
          <a:p>
            <a:pPr lvl="1"/>
            <a:r>
              <a:rPr lang="en-US" sz="1600" dirty="0" smtClean="0"/>
              <a:t>We believe that this proposal can be implemented on an off-the-shelf microcontroller at very low cost</a:t>
            </a:r>
          </a:p>
          <a:p>
            <a:pPr lvl="1"/>
            <a:r>
              <a:rPr lang="en-US" sz="1600" dirty="0" smtClean="0"/>
              <a:t>Or in silicon using only 10% more Si area than an FSK system [1]</a:t>
            </a:r>
          </a:p>
          <a:p>
            <a:pPr lvl="1"/>
            <a:endParaRPr lang="en-US" sz="700" dirty="0" smtClean="0"/>
          </a:p>
          <a:p>
            <a:r>
              <a:rPr lang="en-US" sz="1800" dirty="0" smtClean="0"/>
              <a:t>This presentation gives some insight to the simple methods that have been used to create the SUN OFDM PHY proposal</a:t>
            </a:r>
          </a:p>
          <a:p>
            <a:pPr lvl="1"/>
            <a:r>
              <a:rPr lang="en-US" sz="1800" dirty="0" smtClean="0"/>
              <a:t>And shows how this proposal is compatible with the existing standard and some new proposals</a:t>
            </a:r>
          </a:p>
          <a:p>
            <a:pPr lvl="1"/>
            <a:endParaRPr lang="en-US" sz="700" dirty="0" smtClean="0"/>
          </a:p>
          <a:p>
            <a:r>
              <a:rPr lang="en-US" sz="1800" dirty="0" smtClean="0"/>
              <a:t>We believe that this proposal is elegant in its simplicity, and is worthy of consideration as an option for the new Smart Utility Networks PHY</a:t>
            </a:r>
          </a:p>
          <a:p>
            <a:endParaRPr lang="en-US" sz="1600" dirty="0" smtClean="0"/>
          </a:p>
          <a:p>
            <a:r>
              <a:rPr lang="en-US" sz="1050" dirty="0" smtClean="0"/>
              <a:t>[1] </a:t>
            </a:r>
            <a:r>
              <a:rPr lang="en-US" sz="1050" b="1" dirty="0" smtClean="0"/>
              <a:t>IEEE 802. </a:t>
            </a:r>
            <a:r>
              <a:rPr lang="en-US" sz="1050" b="1" smtClean="0">
                <a:solidFill>
                  <a:srgbClr val="000000"/>
                </a:solidFill>
              </a:rPr>
              <a:t>15-09-0293-00-004g</a:t>
            </a:r>
            <a:endParaRPr lang="en-US" sz="1050" dirty="0" smtClean="0"/>
          </a:p>
        </p:txBody>
      </p:sp>
      <p:sp>
        <p:nvSpPr>
          <p:cNvPr id="4" name="Date Placeholder 3"/>
          <p:cNvSpPr>
            <a:spLocks noGrp="1"/>
          </p:cNvSpPr>
          <p:nvPr>
            <p:ph type="dt" sz="half" idx="10"/>
          </p:nvPr>
        </p:nvSpPr>
        <p:spPr/>
        <p:txBody>
          <a:bodyPr/>
          <a:lstStyle/>
          <a:p>
            <a:r>
              <a:rPr lang="en-US" smtClean="0"/>
              <a:t>May 2009</a:t>
            </a:r>
            <a:endParaRPr lang="en-US" dirty="0"/>
          </a:p>
        </p:txBody>
      </p:sp>
      <p:sp>
        <p:nvSpPr>
          <p:cNvPr id="5" name="Footer Placeholder 4"/>
          <p:cNvSpPr>
            <a:spLocks noGrp="1"/>
          </p:cNvSpPr>
          <p:nvPr>
            <p:ph type="ftr" sz="quarter" idx="11"/>
          </p:nvPr>
        </p:nvSpPr>
        <p:spPr/>
        <p:txBody>
          <a:bodyPr/>
          <a:lstStyle/>
          <a:p>
            <a:r>
              <a:rPr lang="en-US" smtClean="0"/>
              <a:t>Steve Shearer  (self)</a:t>
            </a:r>
            <a:endParaRPr lang="en-US"/>
          </a:p>
        </p:txBody>
      </p:sp>
      <p:sp>
        <p:nvSpPr>
          <p:cNvPr id="6" name="Slide Number Placeholder 5"/>
          <p:cNvSpPr>
            <a:spLocks noGrp="1"/>
          </p:cNvSpPr>
          <p:nvPr>
            <p:ph type="sldNum" sz="quarter" idx="12"/>
          </p:nvPr>
        </p:nvSpPr>
        <p:spPr/>
        <p:txBody>
          <a:bodyPr/>
          <a:lstStyle/>
          <a:p>
            <a:r>
              <a:rPr lang="en-US"/>
              <a:t>Slide </a:t>
            </a:r>
            <a:fld id="{F6CEB8FA-53F3-4563-A481-E4A4FCB78201}" type="slidenum">
              <a:rPr lang="en-US"/>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a:xfrm>
            <a:off x="685800" y="1371600"/>
            <a:ext cx="7772400" cy="4419600"/>
          </a:xfrm>
        </p:spPr>
        <p:txBody>
          <a:bodyPr>
            <a:normAutofit fontScale="62500" lnSpcReduction="20000"/>
          </a:bodyPr>
          <a:lstStyle/>
          <a:p>
            <a:r>
              <a:rPr lang="en-US" dirty="0" smtClean="0"/>
              <a:t>Proposal meets the requirements of the PAR</a:t>
            </a:r>
          </a:p>
          <a:p>
            <a:endParaRPr lang="en-US" dirty="0" smtClean="0"/>
          </a:p>
          <a:p>
            <a:r>
              <a:rPr lang="en-US" dirty="0" smtClean="0"/>
              <a:t>Multicarrier systems</a:t>
            </a:r>
          </a:p>
          <a:p>
            <a:pPr lvl="1"/>
            <a:r>
              <a:rPr lang="en-US" dirty="0" smtClean="0"/>
              <a:t>Modulation methods</a:t>
            </a:r>
          </a:p>
          <a:p>
            <a:pPr lvl="1"/>
            <a:r>
              <a:rPr lang="en-US" dirty="0" smtClean="0"/>
              <a:t>Channel coding</a:t>
            </a:r>
          </a:p>
          <a:p>
            <a:pPr lvl="1"/>
            <a:r>
              <a:rPr lang="en-US" dirty="0" smtClean="0"/>
              <a:t>Reference transmitter diagram</a:t>
            </a:r>
          </a:p>
          <a:p>
            <a:pPr lvl="1"/>
            <a:endParaRPr lang="en-US" dirty="0" smtClean="0"/>
          </a:p>
          <a:p>
            <a:r>
              <a:rPr lang="en-US" dirty="0" smtClean="0"/>
              <a:t>Compatibility</a:t>
            </a:r>
          </a:p>
          <a:p>
            <a:pPr lvl="1"/>
            <a:endParaRPr lang="en-US" dirty="0" smtClean="0"/>
          </a:p>
          <a:p>
            <a:r>
              <a:rPr lang="en-US" dirty="0" smtClean="0"/>
              <a:t>Data structure</a:t>
            </a:r>
          </a:p>
          <a:p>
            <a:pPr lvl="1"/>
            <a:r>
              <a:rPr lang="en-US" dirty="0" smtClean="0"/>
              <a:t>Preamble</a:t>
            </a:r>
          </a:p>
          <a:p>
            <a:pPr lvl="1"/>
            <a:r>
              <a:rPr lang="en-US" dirty="0" smtClean="0"/>
              <a:t>PHY Header</a:t>
            </a:r>
          </a:p>
          <a:p>
            <a:pPr lvl="1"/>
            <a:r>
              <a:rPr lang="en-US" dirty="0" smtClean="0"/>
              <a:t>Data payload</a:t>
            </a:r>
          </a:p>
          <a:p>
            <a:pPr lvl="1"/>
            <a:endParaRPr lang="en-US" dirty="0" smtClean="0"/>
          </a:p>
          <a:p>
            <a:r>
              <a:rPr lang="en-US" dirty="0" smtClean="0"/>
              <a:t>Low cost Hardware implementation</a:t>
            </a:r>
          </a:p>
          <a:p>
            <a:pPr lvl="1"/>
            <a:endParaRPr lang="en-US" dirty="0"/>
          </a:p>
        </p:txBody>
      </p:sp>
      <p:sp>
        <p:nvSpPr>
          <p:cNvPr id="4" name="Date Placeholder 3"/>
          <p:cNvSpPr>
            <a:spLocks noGrp="1"/>
          </p:cNvSpPr>
          <p:nvPr>
            <p:ph type="dt" sz="half" idx="10"/>
          </p:nvPr>
        </p:nvSpPr>
        <p:spPr/>
        <p:txBody>
          <a:bodyPr/>
          <a:lstStyle/>
          <a:p>
            <a:r>
              <a:rPr lang="en-US" smtClean="0"/>
              <a:t>May 2009</a:t>
            </a:r>
            <a:endParaRPr lang="en-US" dirty="0"/>
          </a:p>
        </p:txBody>
      </p:sp>
      <p:sp>
        <p:nvSpPr>
          <p:cNvPr id="5" name="Slide Number Placeholder 4"/>
          <p:cNvSpPr>
            <a:spLocks noGrp="1"/>
          </p:cNvSpPr>
          <p:nvPr>
            <p:ph type="sldNum" sz="quarter" idx="12"/>
          </p:nvPr>
        </p:nvSpPr>
        <p:spPr/>
        <p:txBody>
          <a:bodyPr/>
          <a:lstStyle/>
          <a:p>
            <a:r>
              <a:rPr lang="en-US" smtClean="0"/>
              <a:t>Slide </a:t>
            </a:r>
            <a:fld id="{EF94911A-BE22-4C04-A233-7E5FABEE56B2}" type="slidenum">
              <a:rPr lang="en-US" smtClean="0"/>
              <a:pPr/>
              <a:t>4</a:t>
            </a:fld>
            <a:endParaRPr lang="en-US" dirty="0"/>
          </a:p>
        </p:txBody>
      </p:sp>
      <p:sp>
        <p:nvSpPr>
          <p:cNvPr id="6" name="Footer Placeholder 5"/>
          <p:cNvSpPr>
            <a:spLocks noGrp="1"/>
          </p:cNvSpPr>
          <p:nvPr>
            <p:ph type="ftr" sz="quarter" idx="11"/>
          </p:nvPr>
        </p:nvSpPr>
        <p:spPr/>
        <p:txBody>
          <a:bodyPr/>
          <a:lstStyle/>
          <a:p>
            <a:r>
              <a:rPr lang="en-US" smtClean="0"/>
              <a:t>Steve Shearer  (self)</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of the PAR</a:t>
            </a:r>
            <a:endParaRPr lang="en-US" dirty="0"/>
          </a:p>
        </p:txBody>
      </p:sp>
      <p:sp>
        <p:nvSpPr>
          <p:cNvPr id="3" name="Content Placeholder 2"/>
          <p:cNvSpPr>
            <a:spLocks noGrp="1"/>
          </p:cNvSpPr>
          <p:nvPr>
            <p:ph idx="1"/>
          </p:nvPr>
        </p:nvSpPr>
        <p:spPr>
          <a:xfrm>
            <a:off x="685800" y="1447800"/>
            <a:ext cx="7924800" cy="4953000"/>
          </a:xfrm>
        </p:spPr>
        <p:txBody>
          <a:bodyPr>
            <a:normAutofit fontScale="55000" lnSpcReduction="20000"/>
          </a:bodyPr>
          <a:lstStyle/>
          <a:p>
            <a:r>
              <a:rPr lang="en-US" dirty="0" smtClean="0"/>
              <a:t>Operation in any of the regionally available license exempt frequency bands, such as 700MHz to 1GHz, and the 2.4 GHz band.</a:t>
            </a:r>
          </a:p>
          <a:p>
            <a:endParaRPr lang="en-US" sz="1100" dirty="0" smtClean="0"/>
          </a:p>
          <a:p>
            <a:r>
              <a:rPr lang="en-US" dirty="0" smtClean="0"/>
              <a:t>Data rate of at least 40 </a:t>
            </a:r>
            <a:r>
              <a:rPr lang="en-US" dirty="0" err="1" smtClean="0"/>
              <a:t>kbits</a:t>
            </a:r>
            <a:r>
              <a:rPr lang="en-US" dirty="0" smtClean="0"/>
              <a:t> per second but not more than 1000 </a:t>
            </a:r>
            <a:r>
              <a:rPr lang="en-US" dirty="0" err="1" smtClean="0"/>
              <a:t>kbits</a:t>
            </a:r>
            <a:r>
              <a:rPr lang="en-US" dirty="0" smtClean="0"/>
              <a:t> per </a:t>
            </a:r>
            <a:r>
              <a:rPr lang="en-US" dirty="0" smtClean="0"/>
              <a:t>second</a:t>
            </a:r>
          </a:p>
          <a:p>
            <a:endParaRPr lang="en-US" sz="1100" dirty="0" smtClean="0"/>
          </a:p>
          <a:p>
            <a:r>
              <a:rPr lang="en-US" dirty="0" smtClean="0"/>
              <a:t>Carrier Grade Reliability</a:t>
            </a:r>
            <a:endParaRPr lang="en-US" dirty="0" smtClean="0"/>
          </a:p>
          <a:p>
            <a:endParaRPr lang="en-US" sz="1100" dirty="0" smtClean="0"/>
          </a:p>
          <a:p>
            <a:r>
              <a:rPr lang="en-US" dirty="0" smtClean="0"/>
              <a:t>Achieve the optimal energy efficient link margin given the environmental conditions encountered in Smart Metering deployments.</a:t>
            </a:r>
          </a:p>
          <a:p>
            <a:endParaRPr lang="en-US" sz="1100" dirty="0" smtClean="0"/>
          </a:p>
          <a:p>
            <a:r>
              <a:rPr lang="en-US" dirty="0" smtClean="0"/>
              <a:t>Principally outdoor communications</a:t>
            </a:r>
          </a:p>
          <a:p>
            <a:pPr lvl="1"/>
            <a:r>
              <a:rPr lang="en-US" dirty="0" smtClean="0"/>
              <a:t>“highly obstructed, high multipath locations with inflexible antenna orientation”</a:t>
            </a:r>
          </a:p>
          <a:p>
            <a:pPr lvl="1"/>
            <a:r>
              <a:rPr lang="en-US" dirty="0" smtClean="0"/>
              <a:t>“Applications for Wireless Smart Metering Utility Network further intensify the need for maximum range”</a:t>
            </a:r>
          </a:p>
          <a:p>
            <a:pPr lvl="1"/>
            <a:r>
              <a:rPr lang="en-US" dirty="0" smtClean="0"/>
              <a:t>“Wireless Smart Metering Utility Network requirement of 100% coverage”</a:t>
            </a:r>
          </a:p>
          <a:p>
            <a:pPr lvl="1"/>
            <a:r>
              <a:rPr lang="en-US" dirty="0" smtClean="0"/>
              <a:t>“ability to provide long-range point-to-point circuits available for meshing”</a:t>
            </a:r>
          </a:p>
          <a:p>
            <a:pPr lvl="1"/>
            <a:endParaRPr lang="en-US" sz="1100" dirty="0" smtClean="0"/>
          </a:p>
          <a:p>
            <a:r>
              <a:rPr lang="en-US" dirty="0" smtClean="0"/>
              <a:t>PHY frame sizes up to a minimum of 1500 octets</a:t>
            </a:r>
          </a:p>
          <a:p>
            <a:endParaRPr lang="en-US" sz="1100" dirty="0" smtClean="0"/>
          </a:p>
          <a:p>
            <a:r>
              <a:rPr lang="en-US" dirty="0" smtClean="0"/>
              <a:t>Simultaneous operation for at least 3 co-located orthogonal networks</a:t>
            </a:r>
          </a:p>
          <a:p>
            <a:endParaRPr lang="en-US" sz="1100" dirty="0" smtClean="0"/>
          </a:p>
          <a:p>
            <a:r>
              <a:rPr lang="en-US" dirty="0" smtClean="0"/>
              <a:t>Connectivity to at least one thousand direct neighbors characteristic of dense urban deployment</a:t>
            </a:r>
          </a:p>
        </p:txBody>
      </p:sp>
      <p:sp>
        <p:nvSpPr>
          <p:cNvPr id="4" name="Date Placeholder 3"/>
          <p:cNvSpPr>
            <a:spLocks noGrp="1"/>
          </p:cNvSpPr>
          <p:nvPr>
            <p:ph type="dt" sz="half" idx="10"/>
          </p:nvPr>
        </p:nvSpPr>
        <p:spPr/>
        <p:txBody>
          <a:bodyPr/>
          <a:lstStyle/>
          <a:p>
            <a:r>
              <a:rPr lang="en-US" smtClean="0"/>
              <a:t>May 2009</a:t>
            </a:r>
            <a:endParaRPr lang="en-US" dirty="0"/>
          </a:p>
        </p:txBody>
      </p:sp>
      <p:sp>
        <p:nvSpPr>
          <p:cNvPr id="5" name="Slide Number Placeholder 4"/>
          <p:cNvSpPr>
            <a:spLocks noGrp="1"/>
          </p:cNvSpPr>
          <p:nvPr>
            <p:ph type="sldNum" sz="quarter" idx="12"/>
          </p:nvPr>
        </p:nvSpPr>
        <p:spPr/>
        <p:txBody>
          <a:bodyPr/>
          <a:lstStyle/>
          <a:p>
            <a:r>
              <a:rPr lang="en-US" smtClean="0"/>
              <a:t>Slide </a:t>
            </a:r>
            <a:fld id="{EF94911A-BE22-4C04-A233-7E5FABEE56B2}" type="slidenum">
              <a:rPr lang="en-US" smtClean="0"/>
              <a:pPr/>
              <a:t>5</a:t>
            </a:fld>
            <a:endParaRPr lang="en-US" dirty="0"/>
          </a:p>
        </p:txBody>
      </p:sp>
      <p:sp>
        <p:nvSpPr>
          <p:cNvPr id="6" name="Footer Placeholder 5"/>
          <p:cNvSpPr>
            <a:spLocks noGrp="1"/>
          </p:cNvSpPr>
          <p:nvPr>
            <p:ph type="ftr" sz="quarter" idx="11"/>
          </p:nvPr>
        </p:nvSpPr>
        <p:spPr/>
        <p:txBody>
          <a:bodyPr/>
          <a:lstStyle/>
          <a:p>
            <a:r>
              <a:rPr lang="en-US" smtClean="0"/>
              <a:t>Steve Shearer  (self)</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Proposal meets the PAR</a:t>
            </a:r>
            <a:endParaRPr lang="en-US" dirty="0"/>
          </a:p>
        </p:txBody>
      </p:sp>
      <p:sp>
        <p:nvSpPr>
          <p:cNvPr id="3" name="Content Placeholder 2"/>
          <p:cNvSpPr>
            <a:spLocks noGrp="1"/>
          </p:cNvSpPr>
          <p:nvPr>
            <p:ph idx="1"/>
          </p:nvPr>
        </p:nvSpPr>
        <p:spPr>
          <a:xfrm>
            <a:off x="685800" y="1600200"/>
            <a:ext cx="7772400" cy="4724400"/>
          </a:xfrm>
        </p:spPr>
        <p:txBody>
          <a:bodyPr>
            <a:normAutofit fontScale="55000" lnSpcReduction="20000"/>
          </a:bodyPr>
          <a:lstStyle/>
          <a:p>
            <a:r>
              <a:rPr lang="en-US" dirty="0" smtClean="0"/>
              <a:t>It is applicable to the 700, 800, 900 MHz and 2.4Ghz bands</a:t>
            </a:r>
          </a:p>
          <a:p>
            <a:endParaRPr lang="en-US" sz="1100" dirty="0" smtClean="0"/>
          </a:p>
          <a:p>
            <a:r>
              <a:rPr lang="en-US" dirty="0" smtClean="0"/>
              <a:t>Supports data rates from 360kbps down to 22 kbps</a:t>
            </a:r>
          </a:p>
          <a:p>
            <a:pPr lvl="1"/>
            <a:r>
              <a:rPr lang="en-US" dirty="0" smtClean="0"/>
              <a:t>Enables accessing “difficult-to-get-to” nodes</a:t>
            </a:r>
          </a:p>
          <a:p>
            <a:endParaRPr lang="en-US" sz="1100" dirty="0" smtClean="0"/>
          </a:p>
          <a:p>
            <a:r>
              <a:rPr lang="en-US" dirty="0" smtClean="0"/>
              <a:t>Achieves very good energy efficient link margin  (</a:t>
            </a:r>
            <a:r>
              <a:rPr lang="en-US" dirty="0" err="1" smtClean="0"/>
              <a:t>E</a:t>
            </a:r>
            <a:r>
              <a:rPr lang="en-US" baseline="-25000" dirty="0" err="1" smtClean="0"/>
              <a:t>b</a:t>
            </a:r>
            <a:r>
              <a:rPr lang="en-US" dirty="0" smtClean="0"/>
              <a:t>/N</a:t>
            </a:r>
            <a:r>
              <a:rPr lang="en-US" baseline="-25000" dirty="0" smtClean="0"/>
              <a:t>0</a:t>
            </a:r>
            <a:r>
              <a:rPr lang="en-US" dirty="0" smtClean="0"/>
              <a:t>) to achieve Carrier Grade reliability</a:t>
            </a:r>
            <a:endParaRPr lang="en-US" dirty="0" smtClean="0"/>
          </a:p>
          <a:p>
            <a:endParaRPr lang="en-US" sz="1100" dirty="0" smtClean="0"/>
          </a:p>
          <a:p>
            <a:r>
              <a:rPr lang="en-US" dirty="0" smtClean="0"/>
              <a:t>Designed for outdoor environments because it addresses</a:t>
            </a:r>
          </a:p>
          <a:p>
            <a:pPr lvl="1"/>
            <a:r>
              <a:rPr lang="en-US" dirty="0" smtClean="0"/>
              <a:t>Multipath by using long symbol times and a cyclic prefix</a:t>
            </a:r>
          </a:p>
          <a:p>
            <a:pPr lvl="1"/>
            <a:r>
              <a:rPr lang="en-US" dirty="0" smtClean="0"/>
              <a:t>Spatial nulls by using slow frequency hopping</a:t>
            </a:r>
          </a:p>
          <a:p>
            <a:pPr lvl="1"/>
            <a:r>
              <a:rPr lang="en-US" dirty="0" smtClean="0"/>
              <a:t>Fading by employing channel coding for improved packet error performance</a:t>
            </a:r>
          </a:p>
          <a:p>
            <a:pPr lvl="1"/>
            <a:r>
              <a:rPr lang="en-US" dirty="0" smtClean="0"/>
              <a:t>Provides long range where necessary</a:t>
            </a:r>
          </a:p>
          <a:p>
            <a:pPr lvl="1"/>
            <a:endParaRPr lang="en-US" sz="1100" dirty="0" smtClean="0"/>
          </a:p>
          <a:p>
            <a:r>
              <a:rPr lang="en-US" dirty="0" smtClean="0"/>
              <a:t>Supports packet sizes up to 2047 octets with low PER in outdoor environments</a:t>
            </a:r>
          </a:p>
          <a:p>
            <a:endParaRPr lang="en-US" sz="1100" dirty="0" smtClean="0"/>
          </a:p>
          <a:p>
            <a:r>
              <a:rPr lang="en-US" dirty="0" smtClean="0"/>
              <a:t>Is adjacent channel friendly to allow co-located orthogonal networks</a:t>
            </a:r>
          </a:p>
          <a:p>
            <a:endParaRPr lang="en-US" sz="1100" dirty="0" smtClean="0"/>
          </a:p>
          <a:p>
            <a:r>
              <a:rPr lang="en-US" dirty="0" smtClean="0"/>
              <a:t>Supports connectivity  to multiple neighbors</a:t>
            </a:r>
          </a:p>
          <a:p>
            <a:endParaRPr lang="en-US" dirty="0" smtClean="0"/>
          </a:p>
          <a:p>
            <a:r>
              <a:rPr lang="en-US" dirty="0" smtClean="0"/>
              <a:t>Complexity is low enough that implementation costs are comparable to FSK</a:t>
            </a:r>
          </a:p>
        </p:txBody>
      </p:sp>
      <p:sp>
        <p:nvSpPr>
          <p:cNvPr id="4" name="Date Placeholder 3"/>
          <p:cNvSpPr>
            <a:spLocks noGrp="1"/>
          </p:cNvSpPr>
          <p:nvPr>
            <p:ph type="dt" sz="half" idx="10"/>
          </p:nvPr>
        </p:nvSpPr>
        <p:spPr/>
        <p:txBody>
          <a:bodyPr/>
          <a:lstStyle/>
          <a:p>
            <a:r>
              <a:rPr lang="en-US" smtClean="0"/>
              <a:t>May 2009</a:t>
            </a:r>
            <a:endParaRPr lang="en-US" dirty="0"/>
          </a:p>
        </p:txBody>
      </p:sp>
      <p:sp>
        <p:nvSpPr>
          <p:cNvPr id="5" name="Slide Number Placeholder 4"/>
          <p:cNvSpPr>
            <a:spLocks noGrp="1"/>
          </p:cNvSpPr>
          <p:nvPr>
            <p:ph type="sldNum" sz="quarter" idx="12"/>
          </p:nvPr>
        </p:nvSpPr>
        <p:spPr/>
        <p:txBody>
          <a:bodyPr/>
          <a:lstStyle/>
          <a:p>
            <a:r>
              <a:rPr lang="en-US" smtClean="0"/>
              <a:t>Slide </a:t>
            </a:r>
            <a:fld id="{EF94911A-BE22-4C04-A233-7E5FABEE56B2}" type="slidenum">
              <a:rPr lang="en-US" smtClean="0"/>
              <a:pPr/>
              <a:t>6</a:t>
            </a:fld>
            <a:endParaRPr lang="en-US" dirty="0"/>
          </a:p>
        </p:txBody>
      </p:sp>
      <p:sp>
        <p:nvSpPr>
          <p:cNvPr id="6" name="Footer Placeholder 5"/>
          <p:cNvSpPr>
            <a:spLocks noGrp="1"/>
          </p:cNvSpPr>
          <p:nvPr>
            <p:ph type="ftr" sz="quarter" idx="11"/>
          </p:nvPr>
        </p:nvSpPr>
        <p:spPr/>
        <p:txBody>
          <a:bodyPr/>
          <a:lstStyle/>
          <a:p>
            <a:r>
              <a:rPr lang="en-US" smtClean="0"/>
              <a:t>Steve Shearer  (self)</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Parameters</a:t>
            </a:r>
            <a:endParaRPr lang="en-US" dirty="0"/>
          </a:p>
        </p:txBody>
      </p:sp>
      <p:sp>
        <p:nvSpPr>
          <p:cNvPr id="3" name="Content Placeholder 2"/>
          <p:cNvSpPr>
            <a:spLocks noGrp="1"/>
          </p:cNvSpPr>
          <p:nvPr>
            <p:ph idx="1"/>
          </p:nvPr>
        </p:nvSpPr>
        <p:spPr>
          <a:xfrm>
            <a:off x="457200" y="1676400"/>
            <a:ext cx="4800600" cy="4572000"/>
          </a:xfrm>
        </p:spPr>
        <p:txBody>
          <a:bodyPr>
            <a:normAutofit fontScale="55000" lnSpcReduction="20000"/>
          </a:bodyPr>
          <a:lstStyle/>
          <a:p>
            <a:r>
              <a:rPr lang="en-US" dirty="0" smtClean="0"/>
              <a:t>16 pt FFT</a:t>
            </a:r>
          </a:p>
          <a:p>
            <a:pPr lvl="1"/>
            <a:r>
              <a:rPr lang="en-US" dirty="0" smtClean="0"/>
              <a:t>12 active carriers giving 12 or 24 bits per symbol using DBPSK or pi/4 DQPSK per carrier</a:t>
            </a:r>
          </a:p>
          <a:p>
            <a:pPr lvl="1"/>
            <a:r>
              <a:rPr lang="en-US" dirty="0" smtClean="0"/>
              <a:t>Carrier spacing = 18.75kHz</a:t>
            </a:r>
          </a:p>
          <a:p>
            <a:pPr lvl="1"/>
            <a:r>
              <a:rPr lang="en-US" dirty="0" smtClean="0"/>
              <a:t>Signaling b/w = 243.75kHz</a:t>
            </a:r>
          </a:p>
          <a:p>
            <a:pPr lvl="1"/>
            <a:r>
              <a:rPr lang="en-US" dirty="0" smtClean="0"/>
              <a:t>Channel spacing = 300kHz</a:t>
            </a:r>
          </a:p>
          <a:p>
            <a:pPr lvl="1"/>
            <a:endParaRPr lang="en-US" dirty="0" smtClean="0"/>
          </a:p>
          <a:p>
            <a:r>
              <a:rPr lang="en-US" dirty="0" smtClean="0"/>
              <a:t>FFT rate is 15 k transforms/s</a:t>
            </a:r>
          </a:p>
          <a:p>
            <a:pPr lvl="1"/>
            <a:r>
              <a:rPr lang="en-US" dirty="0" smtClean="0"/>
              <a:t>OFDM Symbol time = 66.66us</a:t>
            </a:r>
          </a:p>
          <a:p>
            <a:pPr lvl="1"/>
            <a:r>
              <a:rPr lang="en-US" dirty="0" smtClean="0"/>
              <a:t>Maximum data rate = 360kbps</a:t>
            </a:r>
          </a:p>
          <a:p>
            <a:pPr lvl="1"/>
            <a:r>
              <a:rPr lang="en-US" dirty="0" smtClean="0"/>
              <a:t>Multipath tolerance &gt; 20us at 360kbps</a:t>
            </a:r>
          </a:p>
          <a:p>
            <a:pPr lvl="1">
              <a:buNone/>
            </a:pPr>
            <a:endParaRPr lang="en-US" dirty="0" smtClean="0"/>
          </a:p>
          <a:p>
            <a:r>
              <a:rPr lang="en-US" dirty="0" smtClean="0"/>
              <a:t>Slow packet-by-packet frequency hopping to mitigate spatial nulls</a:t>
            </a:r>
          </a:p>
          <a:p>
            <a:endParaRPr lang="en-US" dirty="0" smtClean="0"/>
          </a:p>
          <a:p>
            <a:r>
              <a:rPr lang="en-US" dirty="0" smtClean="0"/>
              <a:t>Complexity is three orders of magnitude lower than WLAN</a:t>
            </a:r>
          </a:p>
        </p:txBody>
      </p:sp>
      <p:graphicFrame>
        <p:nvGraphicFramePr>
          <p:cNvPr id="4" name="Table 3"/>
          <p:cNvGraphicFramePr>
            <a:graphicFrameLocks noGrp="1"/>
          </p:cNvGraphicFramePr>
          <p:nvPr/>
        </p:nvGraphicFramePr>
        <p:xfrm>
          <a:off x="5715000" y="4572000"/>
          <a:ext cx="2933700" cy="1295400"/>
        </p:xfrm>
        <a:graphic>
          <a:graphicData uri="http://schemas.openxmlformats.org/drawingml/2006/table">
            <a:tbl>
              <a:tblPr>
                <a:tableStyleId>{35758FB7-9AC5-4552-8A53-C91805E547FA}</a:tableStyleId>
              </a:tblPr>
              <a:tblGrid>
                <a:gridCol w="1244600"/>
                <a:gridCol w="850900"/>
                <a:gridCol w="838200"/>
              </a:tblGrid>
              <a:tr h="161925">
                <a:tc>
                  <a:txBody>
                    <a:bodyPr/>
                    <a:lstStyle/>
                    <a:p>
                      <a:pPr marL="0" marR="0" algn="ctr">
                        <a:spcBef>
                          <a:spcPts val="0"/>
                        </a:spcBef>
                        <a:spcAft>
                          <a:spcPts val="0"/>
                        </a:spcAft>
                      </a:pPr>
                      <a:r>
                        <a:rPr lang="en-US" sz="1000" dirty="0"/>
                        <a:t>Data Rate (kbps)</a:t>
                      </a:r>
                      <a:endParaRPr lang="en-US" sz="1000" dirty="0">
                        <a:latin typeface="Arial"/>
                        <a:ea typeface="Times New Roman"/>
                      </a:endParaRPr>
                    </a:p>
                  </a:txBody>
                  <a:tcPr marL="68580" marR="68580" marT="0" marB="0" anchor="b"/>
                </a:tc>
                <a:tc>
                  <a:txBody>
                    <a:bodyPr/>
                    <a:lstStyle/>
                    <a:p>
                      <a:pPr marL="0" marR="0" algn="ctr">
                        <a:spcBef>
                          <a:spcPts val="0"/>
                        </a:spcBef>
                        <a:spcAft>
                          <a:spcPts val="0"/>
                        </a:spcAft>
                      </a:pPr>
                      <a:r>
                        <a:rPr lang="en-US" sz="1000"/>
                        <a:t>Modulation</a:t>
                      </a:r>
                      <a:endParaRPr lang="en-US" sz="1000">
                        <a:latin typeface="Arial"/>
                        <a:ea typeface="Times New Roman"/>
                      </a:endParaRPr>
                    </a:p>
                  </a:txBody>
                  <a:tcPr marL="68580" marR="68580" marT="0" marB="0" anchor="b"/>
                </a:tc>
                <a:tc>
                  <a:txBody>
                    <a:bodyPr/>
                    <a:lstStyle/>
                    <a:p>
                      <a:pPr marL="0" marR="0" algn="ctr">
                        <a:spcBef>
                          <a:spcPts val="0"/>
                        </a:spcBef>
                        <a:spcAft>
                          <a:spcPts val="0"/>
                        </a:spcAft>
                      </a:pPr>
                      <a:r>
                        <a:rPr lang="en-US" sz="1000"/>
                        <a:t>Code Rate</a:t>
                      </a:r>
                      <a:endParaRPr lang="en-US" sz="1000">
                        <a:latin typeface="Arial"/>
                        <a:ea typeface="Times New Roman"/>
                      </a:endParaRPr>
                    </a:p>
                  </a:txBody>
                  <a:tcPr marL="68580" marR="68580" marT="0" marB="0" anchor="b"/>
                </a:tc>
              </a:tr>
              <a:tr h="161925">
                <a:tc>
                  <a:txBody>
                    <a:bodyPr/>
                    <a:lstStyle/>
                    <a:p>
                      <a:pPr marL="0" marR="0" algn="ctr">
                        <a:spcBef>
                          <a:spcPts val="0"/>
                        </a:spcBef>
                        <a:spcAft>
                          <a:spcPts val="0"/>
                        </a:spcAft>
                      </a:pPr>
                      <a:r>
                        <a:rPr lang="en-US" sz="1000"/>
                        <a:t>360</a:t>
                      </a:r>
                      <a:endParaRPr lang="en-US" sz="1000">
                        <a:latin typeface="Arial"/>
                        <a:ea typeface="Times New Roman"/>
                      </a:endParaRPr>
                    </a:p>
                  </a:txBody>
                  <a:tcPr marL="68580" marR="68580" marT="0" marB="0" anchor="b"/>
                </a:tc>
                <a:tc>
                  <a:txBody>
                    <a:bodyPr/>
                    <a:lstStyle/>
                    <a:p>
                      <a:pPr marL="0" marR="0" algn="ctr">
                        <a:spcBef>
                          <a:spcPts val="0"/>
                        </a:spcBef>
                        <a:spcAft>
                          <a:spcPts val="0"/>
                        </a:spcAft>
                      </a:pPr>
                      <a:r>
                        <a:rPr lang="en-US" sz="1000" dirty="0"/>
                        <a:t>pi/4 DQPSK</a:t>
                      </a:r>
                      <a:endParaRPr lang="en-US" sz="1000" dirty="0">
                        <a:latin typeface="Arial"/>
                        <a:ea typeface="Times New Roman"/>
                      </a:endParaRPr>
                    </a:p>
                  </a:txBody>
                  <a:tcPr marL="68580" marR="68580" marT="0" marB="0" anchor="b"/>
                </a:tc>
                <a:tc>
                  <a:txBody>
                    <a:bodyPr/>
                    <a:lstStyle/>
                    <a:p>
                      <a:pPr marL="0" marR="0" algn="ctr">
                        <a:spcBef>
                          <a:spcPts val="0"/>
                        </a:spcBef>
                        <a:spcAft>
                          <a:spcPts val="0"/>
                        </a:spcAft>
                      </a:pPr>
                      <a:r>
                        <a:rPr lang="en-US" sz="1000" dirty="0"/>
                        <a:t>uncoded</a:t>
                      </a:r>
                      <a:endParaRPr lang="en-US" sz="1000" dirty="0">
                        <a:latin typeface="Arial"/>
                        <a:ea typeface="Times New Roman"/>
                      </a:endParaRPr>
                    </a:p>
                  </a:txBody>
                  <a:tcPr marL="68580" marR="68580" marT="0" marB="0" anchor="b"/>
                </a:tc>
              </a:tr>
              <a:tr h="161925">
                <a:tc>
                  <a:txBody>
                    <a:bodyPr/>
                    <a:lstStyle/>
                    <a:p>
                      <a:pPr marL="0" marR="0" algn="ctr">
                        <a:spcBef>
                          <a:spcPts val="0"/>
                        </a:spcBef>
                        <a:spcAft>
                          <a:spcPts val="0"/>
                        </a:spcAft>
                      </a:pPr>
                      <a:r>
                        <a:rPr lang="en-US" sz="1000"/>
                        <a:t>240</a:t>
                      </a:r>
                      <a:endParaRPr lang="en-US" sz="1000">
                        <a:latin typeface="Arial"/>
                        <a:ea typeface="Times New Roman"/>
                      </a:endParaRPr>
                    </a:p>
                  </a:txBody>
                  <a:tcPr marL="68580" marR="68580" marT="0" marB="0" anchor="b"/>
                </a:tc>
                <a:tc>
                  <a:txBody>
                    <a:bodyPr/>
                    <a:lstStyle/>
                    <a:p>
                      <a:pPr marL="0" marR="0" algn="ctr">
                        <a:spcBef>
                          <a:spcPts val="0"/>
                        </a:spcBef>
                        <a:spcAft>
                          <a:spcPts val="0"/>
                        </a:spcAft>
                      </a:pPr>
                      <a:r>
                        <a:rPr lang="en-US" sz="1000" dirty="0"/>
                        <a:t>pi/4 DQPSK</a:t>
                      </a:r>
                      <a:endParaRPr lang="en-US" sz="1000" dirty="0">
                        <a:latin typeface="Arial"/>
                        <a:ea typeface="Times New Roman"/>
                      </a:endParaRPr>
                    </a:p>
                  </a:txBody>
                  <a:tcPr marL="68580" marR="68580" marT="0" marB="0" anchor="b"/>
                </a:tc>
                <a:tc>
                  <a:txBody>
                    <a:bodyPr/>
                    <a:lstStyle/>
                    <a:p>
                      <a:pPr marL="0" marR="0" algn="ctr">
                        <a:spcBef>
                          <a:spcPts val="0"/>
                        </a:spcBef>
                        <a:spcAft>
                          <a:spcPts val="0"/>
                        </a:spcAft>
                      </a:pPr>
                      <a:r>
                        <a:rPr lang="en-US" sz="1000"/>
                        <a:t>2/3</a:t>
                      </a:r>
                      <a:endParaRPr lang="en-US" sz="1000">
                        <a:latin typeface="Arial"/>
                        <a:ea typeface="Times New Roman"/>
                      </a:endParaRPr>
                    </a:p>
                  </a:txBody>
                  <a:tcPr marL="68580" marR="68580" marT="0" marB="0" anchor="b"/>
                </a:tc>
              </a:tr>
              <a:tr h="161925">
                <a:tc>
                  <a:txBody>
                    <a:bodyPr/>
                    <a:lstStyle/>
                    <a:p>
                      <a:pPr marL="0" marR="0" algn="ctr">
                        <a:spcBef>
                          <a:spcPts val="0"/>
                        </a:spcBef>
                        <a:spcAft>
                          <a:spcPts val="0"/>
                        </a:spcAft>
                      </a:pPr>
                      <a:r>
                        <a:rPr lang="en-US" sz="1000"/>
                        <a:t>180</a:t>
                      </a:r>
                      <a:endParaRPr lang="en-US" sz="1000">
                        <a:latin typeface="Arial"/>
                        <a:ea typeface="Times New Roman"/>
                      </a:endParaRPr>
                    </a:p>
                  </a:txBody>
                  <a:tcPr marL="68580" marR="68580" marT="0" marB="0" anchor="b"/>
                </a:tc>
                <a:tc>
                  <a:txBody>
                    <a:bodyPr/>
                    <a:lstStyle/>
                    <a:p>
                      <a:pPr marL="0" marR="0" algn="ctr">
                        <a:spcBef>
                          <a:spcPts val="0"/>
                        </a:spcBef>
                        <a:spcAft>
                          <a:spcPts val="0"/>
                        </a:spcAft>
                      </a:pPr>
                      <a:r>
                        <a:rPr lang="en-US" sz="1000" dirty="0"/>
                        <a:t>pi/4 DQPSK</a:t>
                      </a:r>
                      <a:endParaRPr lang="en-US" sz="1000" dirty="0">
                        <a:latin typeface="Arial"/>
                        <a:ea typeface="Times New Roman"/>
                      </a:endParaRPr>
                    </a:p>
                  </a:txBody>
                  <a:tcPr marL="68580" marR="68580" marT="0" marB="0" anchor="b"/>
                </a:tc>
                <a:tc>
                  <a:txBody>
                    <a:bodyPr/>
                    <a:lstStyle/>
                    <a:p>
                      <a:pPr marL="0" marR="0" algn="ctr">
                        <a:spcBef>
                          <a:spcPts val="0"/>
                        </a:spcBef>
                        <a:spcAft>
                          <a:spcPts val="0"/>
                        </a:spcAft>
                      </a:pPr>
                      <a:r>
                        <a:rPr lang="en-US" sz="1000" dirty="0"/>
                        <a:t>1/2</a:t>
                      </a:r>
                      <a:endParaRPr lang="en-US" sz="1000" dirty="0">
                        <a:latin typeface="Arial"/>
                        <a:ea typeface="Times New Roman"/>
                      </a:endParaRPr>
                    </a:p>
                  </a:txBody>
                  <a:tcPr marL="68580" marR="68580" marT="0" marB="0" anchor="b"/>
                </a:tc>
              </a:tr>
              <a:tr h="161925">
                <a:tc>
                  <a:txBody>
                    <a:bodyPr/>
                    <a:lstStyle/>
                    <a:p>
                      <a:pPr marL="0" marR="0" algn="ctr">
                        <a:spcBef>
                          <a:spcPts val="0"/>
                        </a:spcBef>
                        <a:spcAft>
                          <a:spcPts val="0"/>
                        </a:spcAft>
                      </a:pPr>
                      <a:r>
                        <a:rPr lang="en-US" sz="1000"/>
                        <a:t>120</a:t>
                      </a:r>
                      <a:endParaRPr lang="en-US" sz="1000">
                        <a:latin typeface="Arial"/>
                        <a:ea typeface="Times New Roman"/>
                      </a:endParaRPr>
                    </a:p>
                  </a:txBody>
                  <a:tcPr marL="68580" marR="68580" marT="0" marB="0" anchor="b"/>
                </a:tc>
                <a:tc>
                  <a:txBody>
                    <a:bodyPr/>
                    <a:lstStyle/>
                    <a:p>
                      <a:pPr marL="0" marR="0" algn="ctr">
                        <a:spcBef>
                          <a:spcPts val="0"/>
                        </a:spcBef>
                        <a:spcAft>
                          <a:spcPts val="0"/>
                        </a:spcAft>
                      </a:pPr>
                      <a:r>
                        <a:rPr lang="en-US" sz="1000" dirty="0"/>
                        <a:t>DBPSK</a:t>
                      </a:r>
                      <a:endParaRPr lang="en-US" sz="1000" dirty="0">
                        <a:latin typeface="Arial"/>
                        <a:ea typeface="Times New Roman"/>
                      </a:endParaRPr>
                    </a:p>
                  </a:txBody>
                  <a:tcPr marL="68580" marR="68580" marT="0" marB="0" anchor="b"/>
                </a:tc>
                <a:tc>
                  <a:txBody>
                    <a:bodyPr/>
                    <a:lstStyle/>
                    <a:p>
                      <a:pPr marL="0" marR="0" algn="ctr">
                        <a:spcBef>
                          <a:spcPts val="0"/>
                        </a:spcBef>
                        <a:spcAft>
                          <a:spcPts val="0"/>
                        </a:spcAft>
                      </a:pPr>
                      <a:r>
                        <a:rPr lang="en-US" sz="1000" dirty="0"/>
                        <a:t>2/3</a:t>
                      </a:r>
                      <a:endParaRPr lang="en-US" sz="1000" dirty="0">
                        <a:latin typeface="Arial"/>
                        <a:ea typeface="Times New Roman"/>
                      </a:endParaRPr>
                    </a:p>
                  </a:txBody>
                  <a:tcPr marL="68580" marR="68580" marT="0" marB="0" anchor="b"/>
                </a:tc>
              </a:tr>
              <a:tr h="161925">
                <a:tc>
                  <a:txBody>
                    <a:bodyPr/>
                    <a:lstStyle/>
                    <a:p>
                      <a:pPr marL="0" marR="0" algn="ctr">
                        <a:spcBef>
                          <a:spcPts val="0"/>
                        </a:spcBef>
                        <a:spcAft>
                          <a:spcPts val="0"/>
                        </a:spcAft>
                      </a:pPr>
                      <a:r>
                        <a:rPr lang="en-US" sz="1000"/>
                        <a:t>90</a:t>
                      </a:r>
                      <a:endParaRPr lang="en-US" sz="1000">
                        <a:latin typeface="Arial"/>
                        <a:ea typeface="Times New Roman"/>
                      </a:endParaRPr>
                    </a:p>
                  </a:txBody>
                  <a:tcPr marL="68580" marR="68580" marT="0" marB="0" anchor="b"/>
                </a:tc>
                <a:tc>
                  <a:txBody>
                    <a:bodyPr/>
                    <a:lstStyle/>
                    <a:p>
                      <a:pPr marL="0" marR="0" algn="ctr">
                        <a:spcBef>
                          <a:spcPts val="0"/>
                        </a:spcBef>
                        <a:spcAft>
                          <a:spcPts val="0"/>
                        </a:spcAft>
                      </a:pPr>
                      <a:r>
                        <a:rPr lang="en-US" sz="1000"/>
                        <a:t>DBPSK</a:t>
                      </a:r>
                      <a:endParaRPr lang="en-US" sz="1000">
                        <a:latin typeface="Arial"/>
                        <a:ea typeface="Times New Roman"/>
                      </a:endParaRPr>
                    </a:p>
                  </a:txBody>
                  <a:tcPr marL="68580" marR="68580" marT="0" marB="0" anchor="b"/>
                </a:tc>
                <a:tc>
                  <a:txBody>
                    <a:bodyPr/>
                    <a:lstStyle/>
                    <a:p>
                      <a:pPr marL="0" marR="0" algn="ctr">
                        <a:spcBef>
                          <a:spcPts val="0"/>
                        </a:spcBef>
                        <a:spcAft>
                          <a:spcPts val="0"/>
                        </a:spcAft>
                      </a:pPr>
                      <a:r>
                        <a:rPr lang="en-US" sz="1000" dirty="0"/>
                        <a:t>1/2</a:t>
                      </a:r>
                      <a:endParaRPr lang="en-US" sz="1000" dirty="0">
                        <a:latin typeface="Arial"/>
                        <a:ea typeface="Times New Roman"/>
                      </a:endParaRPr>
                    </a:p>
                  </a:txBody>
                  <a:tcPr marL="68580" marR="68580" marT="0" marB="0" anchor="b"/>
                </a:tc>
              </a:tr>
              <a:tr h="161925">
                <a:tc>
                  <a:txBody>
                    <a:bodyPr/>
                    <a:lstStyle/>
                    <a:p>
                      <a:pPr marL="0" marR="0" algn="ctr">
                        <a:spcBef>
                          <a:spcPts val="0"/>
                        </a:spcBef>
                        <a:spcAft>
                          <a:spcPts val="0"/>
                        </a:spcAft>
                      </a:pPr>
                      <a:r>
                        <a:rPr lang="en-US" sz="1000"/>
                        <a:t>45</a:t>
                      </a:r>
                      <a:endParaRPr lang="en-US" sz="1000">
                        <a:latin typeface="Arial"/>
                        <a:ea typeface="Times New Roman"/>
                      </a:endParaRPr>
                    </a:p>
                  </a:txBody>
                  <a:tcPr marL="68580" marR="68580" marT="0" marB="0" anchor="b"/>
                </a:tc>
                <a:tc>
                  <a:txBody>
                    <a:bodyPr/>
                    <a:lstStyle/>
                    <a:p>
                      <a:pPr marL="0" marR="0" algn="ctr">
                        <a:spcBef>
                          <a:spcPts val="0"/>
                        </a:spcBef>
                        <a:spcAft>
                          <a:spcPts val="0"/>
                        </a:spcAft>
                      </a:pPr>
                      <a:r>
                        <a:rPr lang="en-US" sz="1000"/>
                        <a:t>DBPSK</a:t>
                      </a:r>
                      <a:endParaRPr lang="en-US" sz="1000">
                        <a:latin typeface="Arial"/>
                        <a:ea typeface="Times New Roman"/>
                      </a:endParaRPr>
                    </a:p>
                  </a:txBody>
                  <a:tcPr marL="68580" marR="68580" marT="0" marB="0" anchor="b"/>
                </a:tc>
                <a:tc>
                  <a:txBody>
                    <a:bodyPr/>
                    <a:lstStyle/>
                    <a:p>
                      <a:pPr marL="0" marR="0" algn="ctr">
                        <a:spcBef>
                          <a:spcPts val="0"/>
                        </a:spcBef>
                        <a:spcAft>
                          <a:spcPts val="0"/>
                        </a:spcAft>
                      </a:pPr>
                      <a:r>
                        <a:rPr lang="en-US" sz="1000" dirty="0"/>
                        <a:t>1/4</a:t>
                      </a:r>
                      <a:endParaRPr lang="en-US" sz="1000" dirty="0">
                        <a:latin typeface="Arial"/>
                        <a:ea typeface="Times New Roman"/>
                      </a:endParaRPr>
                    </a:p>
                  </a:txBody>
                  <a:tcPr marL="68580" marR="68580" marT="0" marB="0" anchor="b"/>
                </a:tc>
              </a:tr>
              <a:tr h="161925">
                <a:tc>
                  <a:txBody>
                    <a:bodyPr/>
                    <a:lstStyle/>
                    <a:p>
                      <a:pPr marL="0" marR="0" algn="ctr">
                        <a:spcBef>
                          <a:spcPts val="0"/>
                        </a:spcBef>
                        <a:spcAft>
                          <a:spcPts val="0"/>
                        </a:spcAft>
                      </a:pPr>
                      <a:r>
                        <a:rPr lang="en-US" sz="1000"/>
                        <a:t>22.5</a:t>
                      </a:r>
                      <a:endParaRPr lang="en-US" sz="1000">
                        <a:latin typeface="Arial"/>
                        <a:ea typeface="Times New Roman"/>
                      </a:endParaRPr>
                    </a:p>
                  </a:txBody>
                  <a:tcPr marL="68580" marR="68580" marT="0" marB="0" anchor="b"/>
                </a:tc>
                <a:tc>
                  <a:txBody>
                    <a:bodyPr/>
                    <a:lstStyle/>
                    <a:p>
                      <a:pPr marL="0" marR="0" algn="ctr">
                        <a:spcBef>
                          <a:spcPts val="0"/>
                        </a:spcBef>
                        <a:spcAft>
                          <a:spcPts val="0"/>
                        </a:spcAft>
                      </a:pPr>
                      <a:r>
                        <a:rPr lang="en-US" sz="1000"/>
                        <a:t>DBPSK</a:t>
                      </a:r>
                      <a:endParaRPr lang="en-US" sz="1000">
                        <a:latin typeface="Arial"/>
                        <a:ea typeface="Times New Roman"/>
                      </a:endParaRPr>
                    </a:p>
                  </a:txBody>
                  <a:tcPr marL="68580" marR="68580" marT="0" marB="0" anchor="b"/>
                </a:tc>
                <a:tc>
                  <a:txBody>
                    <a:bodyPr/>
                    <a:lstStyle/>
                    <a:p>
                      <a:pPr marL="0" marR="0" algn="ctr">
                        <a:spcBef>
                          <a:spcPts val="0"/>
                        </a:spcBef>
                        <a:spcAft>
                          <a:spcPts val="0"/>
                        </a:spcAft>
                      </a:pPr>
                      <a:r>
                        <a:rPr lang="en-US" sz="1000" dirty="0"/>
                        <a:t>1/8</a:t>
                      </a:r>
                      <a:endParaRPr lang="en-US" sz="1000" dirty="0">
                        <a:latin typeface="Arial"/>
                        <a:ea typeface="Times New Roman"/>
                      </a:endParaRPr>
                    </a:p>
                  </a:txBody>
                  <a:tcPr marL="68580" marR="68580" marT="0" marB="0" anchor="b"/>
                </a:tc>
              </a:tr>
            </a:tbl>
          </a:graphicData>
        </a:graphic>
      </p:graphicFrame>
      <p:sp>
        <p:nvSpPr>
          <p:cNvPr id="5" name="Content Placeholder 2"/>
          <p:cNvSpPr txBox="1">
            <a:spLocks/>
          </p:cNvSpPr>
          <p:nvPr/>
        </p:nvSpPr>
        <p:spPr>
          <a:xfrm>
            <a:off x="5181600" y="1676400"/>
            <a:ext cx="3352800" cy="2514600"/>
          </a:xfrm>
          <a:prstGeom prst="rect">
            <a:avLst/>
          </a:prstGeom>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900" b="0" i="0" u="none" strike="noStrike" kern="1200" cap="none" spc="0" normalizeH="0" baseline="0" noProof="0" dirty="0" smtClean="0">
                <a:ln>
                  <a:noFill/>
                </a:ln>
                <a:solidFill>
                  <a:schemeClr val="tx1"/>
                </a:solidFill>
                <a:effectLst/>
                <a:uLnTx/>
                <a:uFillTx/>
                <a:latin typeface="Calibri" pitchFamily="34" charset="0"/>
              </a:rPr>
              <a:t>Channel Coding derived from ½ rate K=5 convolutional mother code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500" b="0" i="0" u="none" strike="noStrike" kern="1200" cap="none" spc="0" normalizeH="0" baseline="0" noProof="0" dirty="0" smtClean="0">
                <a:ln>
                  <a:noFill/>
                </a:ln>
                <a:solidFill>
                  <a:schemeClr val="tx1"/>
                </a:solidFill>
                <a:effectLst/>
                <a:uLnTx/>
                <a:uFillTx/>
                <a:latin typeface="Calibri" pitchFamily="34" charset="0"/>
              </a:rPr>
              <a:t>Puncturing and frequency diversity</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500" b="0" i="0" u="none" strike="noStrike" kern="1200" cap="none" spc="0" normalizeH="0" baseline="0" noProof="0" dirty="0" smtClean="0">
                <a:ln>
                  <a:noFill/>
                </a:ln>
                <a:solidFill>
                  <a:schemeClr val="tx1"/>
                </a:solidFill>
                <a:effectLst/>
                <a:uLnTx/>
                <a:uFillTx/>
                <a:latin typeface="Calibri" pitchFamily="34" charset="0"/>
              </a:rPr>
              <a:t>coding rates from 2/3 through to 1/8</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500" b="0" i="0" u="none" strike="noStrike" kern="1200" cap="none" spc="0" normalizeH="0" baseline="0" noProof="0" dirty="0" smtClean="0">
                <a:ln>
                  <a:noFill/>
                </a:ln>
                <a:solidFill>
                  <a:schemeClr val="tx1"/>
                </a:solidFill>
                <a:effectLst/>
                <a:uLnTx/>
                <a:uFillTx/>
                <a:latin typeface="Calibri" pitchFamily="34" charset="0"/>
              </a:rPr>
              <a:t>Soft decision decoding for higher performance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500" b="0" i="0" u="none" strike="noStrike" kern="1200" cap="none" spc="0" normalizeH="0" baseline="0" noProof="0" dirty="0" smtClean="0">
                <a:ln>
                  <a:noFill/>
                </a:ln>
                <a:solidFill>
                  <a:schemeClr val="tx1"/>
                </a:solidFill>
                <a:effectLst/>
                <a:uLnTx/>
                <a:uFillTx/>
                <a:latin typeface="Calibri" pitchFamily="34" charset="0"/>
              </a:rPr>
              <a:t>Minimum data rate is 22.5 kbps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Date Placeholder 5"/>
          <p:cNvSpPr>
            <a:spLocks noGrp="1"/>
          </p:cNvSpPr>
          <p:nvPr>
            <p:ph type="dt" sz="half" idx="10"/>
          </p:nvPr>
        </p:nvSpPr>
        <p:spPr/>
        <p:txBody>
          <a:bodyPr/>
          <a:lstStyle/>
          <a:p>
            <a:r>
              <a:rPr lang="en-US" smtClean="0"/>
              <a:t>May 2009</a:t>
            </a:r>
            <a:endParaRPr lang="en-US" dirty="0"/>
          </a:p>
        </p:txBody>
      </p:sp>
      <p:sp>
        <p:nvSpPr>
          <p:cNvPr id="7" name="Slide Number Placeholder 6"/>
          <p:cNvSpPr>
            <a:spLocks noGrp="1"/>
          </p:cNvSpPr>
          <p:nvPr>
            <p:ph type="sldNum" sz="quarter" idx="12"/>
          </p:nvPr>
        </p:nvSpPr>
        <p:spPr/>
        <p:txBody>
          <a:bodyPr/>
          <a:lstStyle/>
          <a:p>
            <a:r>
              <a:rPr lang="en-US" smtClean="0"/>
              <a:t>Slide </a:t>
            </a:r>
            <a:fld id="{EF94911A-BE22-4C04-A233-7E5FABEE56B2}" type="slidenum">
              <a:rPr lang="en-US" smtClean="0"/>
              <a:pPr/>
              <a:t>7</a:t>
            </a:fld>
            <a:endParaRPr lang="en-US" dirty="0"/>
          </a:p>
        </p:txBody>
      </p:sp>
      <p:sp>
        <p:nvSpPr>
          <p:cNvPr id="8" name="Footer Placeholder 7"/>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Multicarrier Systems</a:t>
            </a:r>
            <a:endParaRPr lang="en-US" dirty="0"/>
          </a:p>
        </p:txBody>
      </p:sp>
      <p:sp>
        <p:nvSpPr>
          <p:cNvPr id="3" name="Content Placeholder 2"/>
          <p:cNvSpPr>
            <a:spLocks noGrp="1"/>
          </p:cNvSpPr>
          <p:nvPr>
            <p:ph idx="1"/>
          </p:nvPr>
        </p:nvSpPr>
        <p:spPr>
          <a:xfrm>
            <a:off x="457200" y="1447800"/>
            <a:ext cx="8229600" cy="5105400"/>
          </a:xfrm>
        </p:spPr>
        <p:txBody>
          <a:bodyPr>
            <a:normAutofit fontScale="55000" lnSpcReduction="20000"/>
          </a:bodyPr>
          <a:lstStyle/>
          <a:p>
            <a:r>
              <a:rPr lang="en-US" dirty="0" smtClean="0"/>
              <a:t>The available bandwidth is split into multiple carriers</a:t>
            </a:r>
          </a:p>
          <a:p>
            <a:pPr lvl="1"/>
            <a:r>
              <a:rPr lang="en-US" dirty="0" smtClean="0"/>
              <a:t>Each carrier is separately modulated</a:t>
            </a:r>
          </a:p>
          <a:p>
            <a:pPr lvl="1"/>
            <a:endParaRPr lang="en-US" sz="1800" dirty="0" smtClean="0"/>
          </a:p>
          <a:p>
            <a:r>
              <a:rPr lang="en-US" dirty="0" smtClean="0"/>
              <a:t>Lengthens the symbol time without reducing the data rate</a:t>
            </a:r>
          </a:p>
          <a:p>
            <a:pPr lvl="1"/>
            <a:r>
              <a:rPr lang="en-US" dirty="0" smtClean="0"/>
              <a:t>Mitigates multipath</a:t>
            </a:r>
          </a:p>
          <a:p>
            <a:pPr lvl="1"/>
            <a:r>
              <a:rPr lang="en-US" dirty="0" smtClean="0"/>
              <a:t>Offers inherent frequency diversity</a:t>
            </a:r>
          </a:p>
          <a:p>
            <a:pPr lvl="1"/>
            <a:endParaRPr lang="en-US" sz="1800" dirty="0" smtClean="0"/>
          </a:p>
          <a:p>
            <a:r>
              <a:rPr lang="en-US" dirty="0" smtClean="0"/>
              <a:t>Many systems use multicarrier methods configured to the application requirements</a:t>
            </a:r>
          </a:p>
          <a:p>
            <a:pPr lvl="1"/>
            <a:r>
              <a:rPr lang="en-US" dirty="0" smtClean="0"/>
              <a:t>UWB 1.5GHz b/w,      WLAN 20MHz b/w, …    TETRA PMR 25kHz b/w</a:t>
            </a:r>
          </a:p>
          <a:p>
            <a:pPr lvl="1"/>
            <a:r>
              <a:rPr lang="en-US" dirty="0" smtClean="0"/>
              <a:t>Many of these are designed for long battery life</a:t>
            </a:r>
          </a:p>
          <a:p>
            <a:pPr lvl="1"/>
            <a:endParaRPr lang="en-US" sz="1800" dirty="0" smtClean="0"/>
          </a:p>
          <a:p>
            <a:r>
              <a:rPr lang="en-US" dirty="0" smtClean="0"/>
              <a:t>An FFT is a computationally efficient way to generate a multicarrier signal </a:t>
            </a:r>
          </a:p>
          <a:p>
            <a:pPr lvl="1"/>
            <a:r>
              <a:rPr lang="en-US" dirty="0" smtClean="0"/>
              <a:t>Added advantage that the carriers are orthogonal (OFDM)</a:t>
            </a:r>
          </a:p>
          <a:p>
            <a:pPr lvl="1"/>
            <a:r>
              <a:rPr lang="en-US" dirty="0" smtClean="0"/>
              <a:t>Complexity is (O) nlog</a:t>
            </a:r>
            <a:r>
              <a:rPr lang="en-US" baseline="-25000" dirty="0" smtClean="0"/>
              <a:t>2</a:t>
            </a:r>
            <a:r>
              <a:rPr lang="en-US" dirty="0" smtClean="0"/>
              <a:t>(n) </a:t>
            </a:r>
          </a:p>
          <a:p>
            <a:pPr lvl="1">
              <a:buNone/>
            </a:pPr>
            <a:endParaRPr lang="en-US" sz="1800" dirty="0" smtClean="0"/>
          </a:p>
          <a:p>
            <a:r>
              <a:rPr lang="en-US" dirty="0" smtClean="0"/>
              <a:t>This proposal uses a 16 point FFT in a b/w of ~250kHz</a:t>
            </a:r>
          </a:p>
          <a:p>
            <a:pPr lvl="1"/>
            <a:r>
              <a:rPr lang="en-US" dirty="0" smtClean="0"/>
              <a:t>So complexity is very low – (O) 64</a:t>
            </a:r>
          </a:p>
          <a:p>
            <a:pPr lvl="1"/>
            <a:r>
              <a:rPr lang="en-US" dirty="0" smtClean="0"/>
              <a:t>Many simple FIR filters require more </a:t>
            </a:r>
            <a:br>
              <a:rPr lang="en-US" dirty="0" smtClean="0"/>
            </a:br>
            <a:r>
              <a:rPr lang="en-US" dirty="0" smtClean="0"/>
              <a:t>computation than this FFT</a:t>
            </a:r>
          </a:p>
          <a:p>
            <a:pPr lvl="1"/>
            <a:r>
              <a:rPr lang="en-US" dirty="0" smtClean="0"/>
              <a:t>3000 times less complex than UWB</a:t>
            </a:r>
          </a:p>
          <a:p>
            <a:pPr lvl="1"/>
            <a:endParaRPr lang="en-US" dirty="0" smtClean="0"/>
          </a:p>
        </p:txBody>
      </p:sp>
      <p:graphicFrame>
        <p:nvGraphicFramePr>
          <p:cNvPr id="8" name="Table 7"/>
          <p:cNvGraphicFramePr>
            <a:graphicFrameLocks noGrp="1"/>
          </p:cNvGraphicFramePr>
          <p:nvPr/>
        </p:nvGraphicFramePr>
        <p:xfrm>
          <a:off x="4648200" y="5638800"/>
          <a:ext cx="4152899" cy="647700"/>
        </p:xfrm>
        <a:graphic>
          <a:graphicData uri="http://schemas.openxmlformats.org/drawingml/2006/table">
            <a:tbl>
              <a:tblPr>
                <a:tableStyleId>{35758FB7-9AC5-4552-8A53-C91805E547FA}</a:tableStyleId>
              </a:tblPr>
              <a:tblGrid>
                <a:gridCol w="621825"/>
                <a:gridCol w="609134"/>
                <a:gridCol w="751900"/>
                <a:gridCol w="786798"/>
                <a:gridCol w="774108"/>
                <a:gridCol w="609134"/>
              </a:tblGrid>
              <a:tr h="323850">
                <a:tc>
                  <a:txBody>
                    <a:bodyPr/>
                    <a:lstStyle/>
                    <a:p>
                      <a:pPr algn="ctr" fontAlgn="ctr"/>
                      <a:r>
                        <a:rPr lang="en-US" sz="1000" u="none" strike="noStrike" dirty="0"/>
                        <a:t>System</a:t>
                      </a:r>
                      <a:endParaRPr lang="en-US" sz="1000" b="1" i="0" u="none" strike="noStrike" dirty="0">
                        <a:solidFill>
                          <a:srgbClr val="FFFFFF"/>
                        </a:solidFill>
                        <a:latin typeface="Arial"/>
                      </a:endParaRPr>
                    </a:p>
                  </a:txBody>
                  <a:tcPr marL="9525" marR="9525" marT="9525" marB="0" anchor="ctr"/>
                </a:tc>
                <a:tc>
                  <a:txBody>
                    <a:bodyPr/>
                    <a:lstStyle/>
                    <a:p>
                      <a:pPr algn="ctr" fontAlgn="ctr"/>
                      <a:r>
                        <a:rPr lang="en-US" sz="1000" u="none" strike="noStrike" dirty="0"/>
                        <a:t># FFT Points</a:t>
                      </a:r>
                      <a:endParaRPr lang="en-US" sz="1000" b="1" i="0" u="none" strike="noStrike" dirty="0">
                        <a:solidFill>
                          <a:srgbClr val="FFFFFF"/>
                        </a:solidFill>
                        <a:latin typeface="Arial"/>
                      </a:endParaRPr>
                    </a:p>
                  </a:txBody>
                  <a:tcPr marL="9525" marR="9525" marT="9525" marB="0" anchor="ctr"/>
                </a:tc>
                <a:tc>
                  <a:txBody>
                    <a:bodyPr/>
                    <a:lstStyle/>
                    <a:p>
                      <a:pPr algn="ctr" fontAlgn="ctr"/>
                      <a:r>
                        <a:rPr lang="en-US" sz="1000" u="none" strike="noStrike" dirty="0"/>
                        <a:t>Complexity (O)</a:t>
                      </a:r>
                      <a:endParaRPr lang="en-US" sz="1000" b="1" i="0" u="none" strike="noStrike" dirty="0">
                        <a:solidFill>
                          <a:srgbClr val="FFFFFF"/>
                        </a:solidFill>
                        <a:latin typeface="Arial"/>
                      </a:endParaRPr>
                    </a:p>
                  </a:txBody>
                  <a:tcPr marL="9525" marR="9525" marT="9525" marB="0" anchor="ctr"/>
                </a:tc>
                <a:tc>
                  <a:txBody>
                    <a:bodyPr/>
                    <a:lstStyle/>
                    <a:p>
                      <a:pPr algn="ctr" fontAlgn="ctr"/>
                      <a:r>
                        <a:rPr lang="en-US" sz="1000" u="none" strike="noStrike" dirty="0"/>
                        <a:t>Symbol rate</a:t>
                      </a:r>
                      <a:endParaRPr lang="en-US" sz="1000" b="1" i="0" u="none" strike="noStrike" dirty="0">
                        <a:solidFill>
                          <a:srgbClr val="FFFFFF"/>
                        </a:solidFill>
                        <a:latin typeface="Arial"/>
                      </a:endParaRPr>
                    </a:p>
                  </a:txBody>
                  <a:tcPr marL="9525" marR="9525" marT="9525" marB="0" anchor="ctr"/>
                </a:tc>
                <a:tc>
                  <a:txBody>
                    <a:bodyPr/>
                    <a:lstStyle/>
                    <a:p>
                      <a:pPr algn="ctr" fontAlgn="ctr"/>
                      <a:r>
                        <a:rPr lang="en-US" sz="1000" u="none" strike="noStrike"/>
                        <a:t>Complexity x Rate</a:t>
                      </a:r>
                      <a:endParaRPr lang="en-US" sz="1000" b="1" i="0" u="none" strike="noStrike">
                        <a:solidFill>
                          <a:srgbClr val="FFFFFF"/>
                        </a:solidFill>
                        <a:latin typeface="Arial"/>
                      </a:endParaRPr>
                    </a:p>
                  </a:txBody>
                  <a:tcPr marL="9525" marR="9525" marT="9525" marB="0" anchor="ctr"/>
                </a:tc>
                <a:tc>
                  <a:txBody>
                    <a:bodyPr/>
                    <a:lstStyle/>
                    <a:p>
                      <a:pPr algn="ctr" fontAlgn="ctr"/>
                      <a:r>
                        <a:rPr lang="en-US" sz="1000" u="none" strike="noStrike"/>
                        <a:t>Ratio</a:t>
                      </a:r>
                      <a:endParaRPr lang="en-US" sz="1000" b="1" i="0" u="none" strike="noStrike">
                        <a:solidFill>
                          <a:srgbClr val="FFFFFF"/>
                        </a:solidFill>
                        <a:latin typeface="Arial"/>
                      </a:endParaRPr>
                    </a:p>
                  </a:txBody>
                  <a:tcPr marL="9525" marR="9525" marT="9525" marB="0" anchor="ctr"/>
                </a:tc>
              </a:tr>
              <a:tr h="161925">
                <a:tc>
                  <a:txBody>
                    <a:bodyPr/>
                    <a:lstStyle/>
                    <a:p>
                      <a:pPr algn="l" fontAlgn="ctr"/>
                      <a:r>
                        <a:rPr lang="en-US" sz="1000" u="none" strike="noStrike"/>
                        <a:t>UWB</a:t>
                      </a:r>
                      <a:endParaRPr lang="en-US" sz="1000" b="0" i="0" u="none" strike="noStrike">
                        <a:solidFill>
                          <a:srgbClr val="000000"/>
                        </a:solidFill>
                        <a:latin typeface="Arial"/>
                      </a:endParaRPr>
                    </a:p>
                  </a:txBody>
                  <a:tcPr marL="9525" marR="9525" marT="9525" marB="0" anchor="ctr"/>
                </a:tc>
                <a:tc>
                  <a:txBody>
                    <a:bodyPr/>
                    <a:lstStyle/>
                    <a:p>
                      <a:pPr algn="ctr" fontAlgn="ctr"/>
                      <a:r>
                        <a:rPr lang="en-US" sz="1000" u="none" strike="noStrike"/>
                        <a:t>128</a:t>
                      </a:r>
                      <a:endParaRPr lang="en-US" sz="1000" b="0" i="0" u="none" strike="noStrike">
                        <a:solidFill>
                          <a:srgbClr val="000000"/>
                        </a:solidFill>
                        <a:latin typeface="Arial"/>
                      </a:endParaRPr>
                    </a:p>
                  </a:txBody>
                  <a:tcPr marL="9525" marR="9525" marT="9525" marB="0" anchor="ctr"/>
                </a:tc>
                <a:tc>
                  <a:txBody>
                    <a:bodyPr/>
                    <a:lstStyle/>
                    <a:p>
                      <a:pPr algn="ctr" fontAlgn="ctr"/>
                      <a:r>
                        <a:rPr lang="en-US" sz="1000" u="none" strike="noStrike"/>
                        <a:t>896</a:t>
                      </a:r>
                      <a:endParaRPr lang="en-US" sz="1000" b="0" i="0" u="none" strike="noStrike">
                        <a:solidFill>
                          <a:srgbClr val="000000"/>
                        </a:solidFill>
                        <a:latin typeface="Arial"/>
                      </a:endParaRPr>
                    </a:p>
                  </a:txBody>
                  <a:tcPr marL="9525" marR="9525" marT="9525" marB="0" anchor="ctr"/>
                </a:tc>
                <a:tc>
                  <a:txBody>
                    <a:bodyPr/>
                    <a:lstStyle/>
                    <a:p>
                      <a:pPr algn="ctr" fontAlgn="ctr"/>
                      <a:r>
                        <a:rPr lang="en-US" sz="1000" u="none" strike="noStrike" dirty="0"/>
                        <a:t>3333333.33</a:t>
                      </a:r>
                      <a:endParaRPr lang="en-US" sz="1000" b="0" i="0" u="none" strike="noStrike" dirty="0">
                        <a:solidFill>
                          <a:srgbClr val="000000"/>
                        </a:solidFill>
                        <a:latin typeface="Arial"/>
                      </a:endParaRPr>
                    </a:p>
                  </a:txBody>
                  <a:tcPr marL="9525" marR="9525" marT="9525" marB="0" anchor="ctr"/>
                </a:tc>
                <a:tc>
                  <a:txBody>
                    <a:bodyPr/>
                    <a:lstStyle/>
                    <a:p>
                      <a:pPr algn="ctr" fontAlgn="ctr"/>
                      <a:r>
                        <a:rPr lang="en-US" sz="1000" u="none" strike="noStrike" dirty="0"/>
                        <a:t>2986.67</a:t>
                      </a:r>
                      <a:endParaRPr lang="en-US" sz="1000" b="0" i="0" u="none" strike="noStrike" dirty="0">
                        <a:solidFill>
                          <a:srgbClr val="000000"/>
                        </a:solidFill>
                        <a:latin typeface="Arial"/>
                      </a:endParaRPr>
                    </a:p>
                  </a:txBody>
                  <a:tcPr marL="9525" marR="9525" marT="9525" marB="0" anchor="ctr"/>
                </a:tc>
                <a:tc>
                  <a:txBody>
                    <a:bodyPr/>
                    <a:lstStyle/>
                    <a:p>
                      <a:pPr algn="ctr" fontAlgn="ctr"/>
                      <a:r>
                        <a:rPr lang="en-US" sz="1000" u="none" strike="noStrike" dirty="0"/>
                        <a:t>1</a:t>
                      </a:r>
                      <a:endParaRPr lang="en-US" sz="1000" b="0" i="0" u="none" strike="noStrike" dirty="0">
                        <a:solidFill>
                          <a:srgbClr val="000000"/>
                        </a:solidFill>
                        <a:latin typeface="Arial"/>
                      </a:endParaRPr>
                    </a:p>
                  </a:txBody>
                  <a:tcPr marL="9525" marR="9525" marT="9525" marB="0" anchor="ctr"/>
                </a:tc>
              </a:tr>
              <a:tr h="161925">
                <a:tc>
                  <a:txBody>
                    <a:bodyPr/>
                    <a:lstStyle/>
                    <a:p>
                      <a:pPr algn="l" fontAlgn="ctr"/>
                      <a:r>
                        <a:rPr lang="en-US" sz="1000" u="none" strike="noStrike"/>
                        <a:t>SUN</a:t>
                      </a:r>
                      <a:endParaRPr lang="en-US" sz="1000" b="0" i="0" u="none" strike="noStrike">
                        <a:solidFill>
                          <a:srgbClr val="000000"/>
                        </a:solidFill>
                        <a:latin typeface="Arial"/>
                      </a:endParaRPr>
                    </a:p>
                  </a:txBody>
                  <a:tcPr marL="9525" marR="9525" marT="9525" marB="0" anchor="ctr"/>
                </a:tc>
                <a:tc>
                  <a:txBody>
                    <a:bodyPr/>
                    <a:lstStyle/>
                    <a:p>
                      <a:pPr algn="ctr" fontAlgn="ctr"/>
                      <a:r>
                        <a:rPr lang="en-US" sz="1000" u="none" strike="noStrike"/>
                        <a:t>16</a:t>
                      </a:r>
                      <a:endParaRPr lang="en-US" sz="1000" b="0" i="0" u="none" strike="noStrike">
                        <a:solidFill>
                          <a:srgbClr val="000000"/>
                        </a:solidFill>
                        <a:latin typeface="Arial"/>
                      </a:endParaRPr>
                    </a:p>
                  </a:txBody>
                  <a:tcPr marL="9525" marR="9525" marT="9525" marB="0" anchor="ctr"/>
                </a:tc>
                <a:tc>
                  <a:txBody>
                    <a:bodyPr/>
                    <a:lstStyle/>
                    <a:p>
                      <a:pPr algn="ctr" fontAlgn="ctr"/>
                      <a:r>
                        <a:rPr lang="en-US" sz="1000" u="none" strike="noStrike"/>
                        <a:t>64</a:t>
                      </a:r>
                      <a:endParaRPr lang="en-US" sz="1000" b="0" i="0" u="none" strike="noStrike">
                        <a:solidFill>
                          <a:srgbClr val="000000"/>
                        </a:solidFill>
                        <a:latin typeface="Arial"/>
                      </a:endParaRPr>
                    </a:p>
                  </a:txBody>
                  <a:tcPr marL="9525" marR="9525" marT="9525" marB="0" anchor="ctr"/>
                </a:tc>
                <a:tc>
                  <a:txBody>
                    <a:bodyPr/>
                    <a:lstStyle/>
                    <a:p>
                      <a:pPr algn="ctr" fontAlgn="ctr"/>
                      <a:r>
                        <a:rPr lang="en-US" sz="1000" u="none" strike="noStrike"/>
                        <a:t>15000</a:t>
                      </a:r>
                      <a:endParaRPr lang="en-US" sz="1000" b="0" i="0" u="none" strike="noStrike">
                        <a:solidFill>
                          <a:srgbClr val="000000"/>
                        </a:solidFill>
                        <a:latin typeface="Arial"/>
                      </a:endParaRPr>
                    </a:p>
                  </a:txBody>
                  <a:tcPr marL="9525" marR="9525" marT="9525" marB="0" anchor="ctr"/>
                </a:tc>
                <a:tc>
                  <a:txBody>
                    <a:bodyPr/>
                    <a:lstStyle/>
                    <a:p>
                      <a:pPr algn="ctr" fontAlgn="ctr"/>
                      <a:r>
                        <a:rPr lang="en-US" sz="1000" u="none" strike="noStrike"/>
                        <a:t>0.96</a:t>
                      </a:r>
                      <a:endParaRPr lang="en-US" sz="1000" b="0" i="0" u="none" strike="noStrike">
                        <a:solidFill>
                          <a:srgbClr val="000000"/>
                        </a:solidFill>
                        <a:latin typeface="Arial"/>
                      </a:endParaRPr>
                    </a:p>
                  </a:txBody>
                  <a:tcPr marL="9525" marR="9525" marT="9525" marB="0" anchor="ctr"/>
                </a:tc>
                <a:tc>
                  <a:txBody>
                    <a:bodyPr/>
                    <a:lstStyle/>
                    <a:p>
                      <a:pPr algn="ctr" fontAlgn="ctr"/>
                      <a:r>
                        <a:rPr lang="en-US" sz="1000" u="none" strike="noStrike" dirty="0"/>
                        <a:t>3111</a:t>
                      </a:r>
                      <a:endParaRPr lang="en-US" sz="1000" b="0" i="0" u="none" strike="noStrike" dirty="0">
                        <a:solidFill>
                          <a:srgbClr val="000000"/>
                        </a:solidFill>
                        <a:latin typeface="Arial"/>
                      </a:endParaRPr>
                    </a:p>
                  </a:txBody>
                  <a:tcPr marL="9525" marR="9525" marT="9525" marB="0" anchor="ctr"/>
                </a:tc>
              </a:tr>
            </a:tbl>
          </a:graphicData>
        </a:graphic>
      </p:graphicFrame>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8</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many carriers?</a:t>
            </a:r>
            <a:endParaRPr lang="en-US" dirty="0"/>
          </a:p>
        </p:txBody>
      </p:sp>
      <p:sp>
        <p:nvSpPr>
          <p:cNvPr id="3" name="Content Placeholder 2"/>
          <p:cNvSpPr>
            <a:spLocks noGrp="1"/>
          </p:cNvSpPr>
          <p:nvPr>
            <p:ph idx="1"/>
          </p:nvPr>
        </p:nvSpPr>
        <p:spPr>
          <a:xfrm>
            <a:off x="685800" y="1371600"/>
            <a:ext cx="6781800" cy="4876800"/>
          </a:xfrm>
        </p:spPr>
        <p:txBody>
          <a:bodyPr/>
          <a:lstStyle/>
          <a:p>
            <a:r>
              <a:rPr lang="en-US" sz="1600" dirty="0" smtClean="0"/>
              <a:t>FFT tone time Lower bound based on multipath of  ~10us</a:t>
            </a:r>
          </a:p>
          <a:p>
            <a:pPr lvl="1"/>
            <a:r>
              <a:rPr lang="en-US" sz="1400" dirty="0" smtClean="0"/>
              <a:t>Covered by cyclic prefix</a:t>
            </a:r>
          </a:p>
          <a:p>
            <a:pPr lvl="1"/>
            <a:r>
              <a:rPr lang="en-US" sz="1400" dirty="0" smtClean="0"/>
              <a:t>Tone  length should be about 5x cyclic prefix – symbol length ~ 10+50  = 60us </a:t>
            </a:r>
          </a:p>
          <a:p>
            <a:pPr lvl="1"/>
            <a:r>
              <a:rPr lang="en-US" sz="1400" i="1" dirty="0" smtClean="0"/>
              <a:t>Lower bound  tone time = 50us</a:t>
            </a:r>
          </a:p>
          <a:p>
            <a:pPr lvl="1"/>
            <a:endParaRPr lang="en-US" sz="800" i="1" dirty="0" smtClean="0"/>
          </a:p>
          <a:p>
            <a:r>
              <a:rPr lang="en-US" sz="1600" dirty="0" smtClean="0"/>
              <a:t>Symbol time Upper bound based on</a:t>
            </a:r>
          </a:p>
          <a:p>
            <a:pPr lvl="1"/>
            <a:r>
              <a:rPr lang="en-US" sz="1400" dirty="0" smtClean="0"/>
              <a:t>Channel coherence time at max fading rate of 80Hz </a:t>
            </a:r>
          </a:p>
          <a:p>
            <a:pPr lvl="2"/>
            <a:r>
              <a:rPr lang="en-US" sz="1100" dirty="0" smtClean="0"/>
              <a:t>(~1400us for BPSK, ~590 us for QPSK, ~104us for 64 QAM)</a:t>
            </a:r>
          </a:p>
          <a:p>
            <a:pPr lvl="2"/>
            <a:r>
              <a:rPr lang="en-US" sz="1100" dirty="0" smtClean="0"/>
              <a:t>Upper bound 590 us</a:t>
            </a:r>
          </a:p>
          <a:p>
            <a:pPr lvl="1"/>
            <a:r>
              <a:rPr lang="en-US" sz="1400" b="1" dirty="0" smtClean="0"/>
              <a:t>Choose as short as possible</a:t>
            </a:r>
          </a:p>
          <a:p>
            <a:pPr lvl="2"/>
            <a:r>
              <a:rPr lang="en-US" sz="1000" dirty="0" smtClean="0"/>
              <a:t>Limit complexity of frequency correction</a:t>
            </a:r>
          </a:p>
          <a:p>
            <a:pPr lvl="2"/>
            <a:r>
              <a:rPr lang="en-US" sz="1000" dirty="0" smtClean="0"/>
              <a:t>Limit Complexity of FFT</a:t>
            </a:r>
          </a:p>
          <a:p>
            <a:pPr lvl="2"/>
            <a:r>
              <a:rPr lang="en-US" sz="1000" dirty="0" smtClean="0"/>
              <a:t>No performance advantage in going above Lower bound</a:t>
            </a:r>
          </a:p>
          <a:p>
            <a:pPr lvl="1">
              <a:buNone/>
            </a:pPr>
            <a:endParaRPr lang="en-US" sz="1000" dirty="0" smtClean="0"/>
          </a:p>
          <a:p>
            <a:r>
              <a:rPr lang="en-US" sz="1600" dirty="0" smtClean="0"/>
              <a:t>Channel spacing of 300kHz to provide many collision domains for slow packet-by-packet frequency hopping</a:t>
            </a:r>
          </a:p>
          <a:p>
            <a:pPr lvl="1"/>
            <a:r>
              <a:rPr lang="en-US" sz="1400" dirty="0" smtClean="0"/>
              <a:t>Well suited to this application</a:t>
            </a:r>
          </a:p>
          <a:p>
            <a:pPr lvl="1"/>
            <a:r>
              <a:rPr lang="en-US" sz="1400" dirty="0" smtClean="0"/>
              <a:t>Use 250 kHz signaling b/w to allow adjacent channel</a:t>
            </a:r>
          </a:p>
          <a:p>
            <a:endParaRPr lang="en-US" sz="800" dirty="0" smtClean="0"/>
          </a:p>
          <a:p>
            <a:r>
              <a:rPr lang="en-US" sz="1600" dirty="0" smtClean="0"/>
              <a:t>(250kHz*50us = 12)  &lt;  Number of carriers  &lt;= Closest 2</a:t>
            </a:r>
            <a:r>
              <a:rPr lang="en-US" sz="1600" baseline="30000" dirty="0" smtClean="0"/>
              <a:t>n</a:t>
            </a:r>
            <a:r>
              <a:rPr lang="en-US" sz="1600" dirty="0" smtClean="0"/>
              <a:t> </a:t>
            </a:r>
            <a:r>
              <a:rPr lang="en-US" sz="1600" b="1" dirty="0" smtClean="0"/>
              <a:t>= 16 carriers</a:t>
            </a:r>
          </a:p>
          <a:p>
            <a:endParaRPr lang="en-US" sz="1100" dirty="0" smtClean="0"/>
          </a:p>
        </p:txBody>
      </p:sp>
      <p:sp>
        <p:nvSpPr>
          <p:cNvPr id="4" name="Date Placeholder 3"/>
          <p:cNvSpPr>
            <a:spLocks noGrp="1"/>
          </p:cNvSpPr>
          <p:nvPr>
            <p:ph type="dt" sz="half" idx="10"/>
          </p:nvPr>
        </p:nvSpPr>
        <p:spPr/>
        <p:txBody>
          <a:bodyPr/>
          <a:lstStyle/>
          <a:p>
            <a:r>
              <a:rPr lang="en-US" smtClean="0"/>
              <a:t>May 2009</a:t>
            </a:r>
            <a:endParaRPr lang="en-US" dirty="0"/>
          </a:p>
        </p:txBody>
      </p:sp>
      <p:sp>
        <p:nvSpPr>
          <p:cNvPr id="5" name="Footer Placeholder 4"/>
          <p:cNvSpPr>
            <a:spLocks noGrp="1"/>
          </p:cNvSpPr>
          <p:nvPr>
            <p:ph type="ftr" sz="quarter" idx="11"/>
          </p:nvPr>
        </p:nvSpPr>
        <p:spPr/>
        <p:txBody>
          <a:bodyPr/>
          <a:lstStyle/>
          <a:p>
            <a:r>
              <a:rPr lang="en-US" smtClean="0"/>
              <a:t>Steve Shearer  (self)</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9</a:t>
            </a:fld>
            <a:endParaRPr lang="en-US" dirty="0"/>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5542</TotalTime>
  <Words>2888</Words>
  <Application>Microsoft Office PowerPoint</Application>
  <PresentationFormat>On-screen Show (4:3)</PresentationFormat>
  <Paragraphs>603</Paragraphs>
  <Slides>28</Slides>
  <Notes>24</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IEEE-P802_15</vt:lpstr>
      <vt:lpstr>Slide 1</vt:lpstr>
      <vt:lpstr>Affordable OFDM a low cost multi carrier system for Smart Utility Networks</vt:lpstr>
      <vt:lpstr>Introduction</vt:lpstr>
      <vt:lpstr>Contents</vt:lpstr>
      <vt:lpstr>Requirements of the PAR</vt:lpstr>
      <vt:lpstr>This Proposal meets the PAR</vt:lpstr>
      <vt:lpstr>Basic Parameters</vt:lpstr>
      <vt:lpstr>Multicarrier Systems</vt:lpstr>
      <vt:lpstr>How many carriers?</vt:lpstr>
      <vt:lpstr>What kind of Modulation?</vt:lpstr>
      <vt:lpstr>Why Differential PSK?</vt:lpstr>
      <vt:lpstr>Multicarrier Modulation</vt:lpstr>
      <vt:lpstr>Cyclic Prefix</vt:lpstr>
      <vt:lpstr>Channel coding</vt:lpstr>
      <vt:lpstr>Choice of Convolutional Code</vt:lpstr>
      <vt:lpstr>Puncturing for Flexible data rates</vt:lpstr>
      <vt:lpstr>Frequency Spreading</vt:lpstr>
      <vt:lpstr>Frequency De-spreading</vt:lpstr>
      <vt:lpstr>Reference Transmitter Diagram</vt:lpstr>
      <vt:lpstr>Spectral Properties</vt:lpstr>
      <vt:lpstr>Compatibility</vt:lpstr>
      <vt:lpstr>Data Structure</vt:lpstr>
      <vt:lpstr>Frame Synchronization</vt:lpstr>
      <vt:lpstr>PHY Header</vt:lpstr>
      <vt:lpstr>Data Unit (PSDU)</vt:lpstr>
      <vt:lpstr>Implementation</vt:lpstr>
      <vt:lpstr>Conclusions</vt:lpstr>
      <vt:lpstr>Thank You</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Steve Shearer</dc:creator>
  <cp:keywords/>
  <dc:description>&lt;doc#ddd&gt;</dc:description>
  <cp:lastModifiedBy> </cp:lastModifiedBy>
  <cp:revision>40</cp:revision>
  <cp:lastPrinted>1998-02-10T13:28:06Z</cp:lastPrinted>
  <dcterms:created xsi:type="dcterms:W3CDTF">2009-05-01T05:01:30Z</dcterms:created>
  <dcterms:modified xsi:type="dcterms:W3CDTF">2009-05-13T15:12:31Z</dcterms:modified>
</cp:coreProperties>
</file>