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9" r:id="rId2"/>
    <p:sldId id="258" r:id="rId3"/>
    <p:sldId id="256" r:id="rId4"/>
    <p:sldId id="296"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17" autoAdjust="0"/>
    <p:restoredTop sz="86502" autoAdjust="0"/>
  </p:normalViewPr>
  <p:slideViewPr>
    <p:cSldViewPr>
      <p:cViewPr>
        <p:scale>
          <a:sx n="100" d="100"/>
          <a:sy n="100" d="100"/>
        </p:scale>
        <p:origin x="-450" y="-48"/>
      </p:cViewPr>
      <p:guideLst>
        <p:guide orient="horz" pos="2160"/>
        <p:guide pos="2880"/>
      </p:guideLst>
    </p:cSldViewPr>
  </p:slideViewPr>
  <p:outlineViewPr>
    <p:cViewPr>
      <p:scale>
        <a:sx n="33" d="100"/>
        <a:sy n="33" d="100"/>
      </p:scale>
      <p:origin x="0" y="576"/>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13" Type="http://schemas.openxmlformats.org/officeDocument/2006/relationships/slide" Target="slides/slide15.xml"/><Relationship Id="rId18" Type="http://schemas.openxmlformats.org/officeDocument/2006/relationships/slide" Target="slides/slide20.xml"/><Relationship Id="rId3" Type="http://schemas.openxmlformats.org/officeDocument/2006/relationships/slide" Target="slides/slide5.xml"/><Relationship Id="rId21" Type="http://schemas.openxmlformats.org/officeDocument/2006/relationships/slide" Target="slides/slide23.xml"/><Relationship Id="rId7" Type="http://schemas.openxmlformats.org/officeDocument/2006/relationships/slide" Target="slides/slide9.xml"/><Relationship Id="rId12" Type="http://schemas.openxmlformats.org/officeDocument/2006/relationships/slide" Target="slides/slide14.xml"/><Relationship Id="rId17" Type="http://schemas.openxmlformats.org/officeDocument/2006/relationships/slide" Target="slides/slide19.xml"/><Relationship Id="rId2" Type="http://schemas.openxmlformats.org/officeDocument/2006/relationships/slide" Target="slides/slide4.xml"/><Relationship Id="rId16" Type="http://schemas.openxmlformats.org/officeDocument/2006/relationships/slide" Target="slides/slide18.xml"/><Relationship Id="rId20" Type="http://schemas.openxmlformats.org/officeDocument/2006/relationships/slide" Target="slides/slide22.xml"/><Relationship Id="rId1" Type="http://schemas.openxmlformats.org/officeDocument/2006/relationships/slide" Target="slides/slide3.xml"/><Relationship Id="rId6" Type="http://schemas.openxmlformats.org/officeDocument/2006/relationships/slide" Target="slides/slide8.xml"/><Relationship Id="rId11" Type="http://schemas.openxmlformats.org/officeDocument/2006/relationships/slide" Target="slides/slide13.xml"/><Relationship Id="rId5" Type="http://schemas.openxmlformats.org/officeDocument/2006/relationships/slide" Target="slides/slide7.xml"/><Relationship Id="rId15" Type="http://schemas.openxmlformats.org/officeDocument/2006/relationships/slide" Target="slides/slide17.xml"/><Relationship Id="rId10" Type="http://schemas.openxmlformats.org/officeDocument/2006/relationships/slide" Target="slides/slide12.xml"/><Relationship Id="rId19" Type="http://schemas.openxmlformats.org/officeDocument/2006/relationships/slide" Target="slides/slide21.xml"/><Relationship Id="rId4" Type="http://schemas.openxmlformats.org/officeDocument/2006/relationships/slide" Target="slides/slide6.xml"/><Relationship Id="rId9" Type="http://schemas.openxmlformats.org/officeDocument/2006/relationships/slide" Target="slides/slide11.xml"/><Relationship Id="rId14" Type="http://schemas.openxmlformats.org/officeDocument/2006/relationships/slide" Target="slides/slide16.xml"/><Relationship Id="rId22" Type="http://schemas.openxmlformats.org/officeDocument/2006/relationships/slide" Target="slides/slide24.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istrator\Desktop\JobSeeking2009\PG&amp;E\15.4\OFDMImplementation\OFDMconfi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100" b="1" dirty="0"/>
              <a:t>Processing time for Complex FFT's on a low cost microcontroller</a:t>
            </a:r>
          </a:p>
        </c:rich>
      </c:tx>
      <c:layout/>
    </c:title>
    <c:plotArea>
      <c:layout/>
      <c:scatterChart>
        <c:scatterStyle val="lineMarker"/>
        <c:ser>
          <c:idx val="0"/>
          <c:order val="0"/>
          <c:tx>
            <c:v>low cost microcontroller</c:v>
          </c:tx>
          <c:xVal>
            <c:numRef>
              <c:f>Sheet4!$C$16:$C$19</c:f>
              <c:numCache>
                <c:formatCode>General</c:formatCode>
                <c:ptCount val="4"/>
                <c:pt idx="0">
                  <c:v>256</c:v>
                </c:pt>
                <c:pt idx="1">
                  <c:v>128</c:v>
                </c:pt>
                <c:pt idx="2">
                  <c:v>64</c:v>
                </c:pt>
                <c:pt idx="3">
                  <c:v>16</c:v>
                </c:pt>
              </c:numCache>
            </c:numRef>
          </c:xVal>
          <c:yVal>
            <c:numRef>
              <c:f>Sheet4!$E$16:$E$19</c:f>
              <c:numCache>
                <c:formatCode>0</c:formatCode>
                <c:ptCount val="4"/>
                <c:pt idx="0">
                  <c:v>635</c:v>
                </c:pt>
                <c:pt idx="1">
                  <c:v>282</c:v>
                </c:pt>
                <c:pt idx="2">
                  <c:v>124</c:v>
                </c:pt>
                <c:pt idx="3">
                  <c:v>21.12</c:v>
                </c:pt>
              </c:numCache>
            </c:numRef>
          </c:yVal>
        </c:ser>
        <c:axId val="163243136"/>
        <c:axId val="163245056"/>
      </c:scatterChart>
      <c:valAx>
        <c:axId val="163243136"/>
        <c:scaling>
          <c:orientation val="minMax"/>
        </c:scaling>
        <c:axPos val="b"/>
        <c:title>
          <c:tx>
            <c:rich>
              <a:bodyPr/>
              <a:lstStyle/>
              <a:p>
                <a:pPr>
                  <a:defRPr/>
                </a:pPr>
                <a:r>
                  <a:rPr lang="en-US"/>
                  <a:t>number of FFT points</a:t>
                </a:r>
              </a:p>
            </c:rich>
          </c:tx>
          <c:layout/>
        </c:title>
        <c:numFmt formatCode="General" sourceLinked="1"/>
        <c:majorTickMark val="none"/>
        <c:tickLblPos val="nextTo"/>
        <c:crossAx val="163245056"/>
        <c:crosses val="autoZero"/>
        <c:crossBetween val="midCat"/>
      </c:valAx>
      <c:valAx>
        <c:axId val="163245056"/>
        <c:scaling>
          <c:orientation val="minMax"/>
        </c:scaling>
        <c:axPos val="l"/>
        <c:title>
          <c:tx>
            <c:rich>
              <a:bodyPr rot="-5400000" vert="horz"/>
              <a:lstStyle/>
              <a:p>
                <a:pPr>
                  <a:defRPr/>
                </a:pPr>
                <a:r>
                  <a:rPr lang="en-US"/>
                  <a:t>Processing time (us)</a:t>
                </a:r>
              </a:p>
            </c:rich>
          </c:tx>
          <c:layout/>
        </c:title>
        <c:numFmt formatCode="0" sourceLinked="1"/>
        <c:majorTickMark val="none"/>
        <c:tickLblPos val="nextTo"/>
        <c:crossAx val="163243136"/>
        <c:crosses val="autoZero"/>
        <c:crossBetween val="midCat"/>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802.15-&lt;doc#  &gt;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FC8CB3D-2DEA-4713-855B-1683CD3818F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802.15-&lt;doc#  &gt;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112927DC-CEDC-4185-9BD0-058953945366}"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2933700" y="8985250"/>
            <a:ext cx="801688" cy="184666"/>
          </a:xfrm>
        </p:spPr>
        <p:txBody>
          <a:bodyPr/>
          <a:lstStyle/>
          <a:p>
            <a:fld id="{A709CA51-B682-4600-A5C0-D3385DA2D97F}"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802.15-&lt;doc#  &gt;</a:t>
            </a:r>
            <a:endParaRPr lang="en-US"/>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4BAF8B1-1E4C-4177-9CA1-9D9C283A246E}" type="slidenum">
              <a:rPr lang="en-US"/>
              <a:pPr/>
              <a:t>3</a:t>
            </a:fld>
            <a:endParaRPr lang="en-US"/>
          </a:p>
        </p:txBody>
      </p:sp>
      <p:sp>
        <p:nvSpPr>
          <p:cNvPr id="24578" name="Rectangle 2"/>
          <p:cNvSpPr>
            <a:spLocks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2009</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B133F3F-1568-4A63-A4B0-C0784D63CD1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371600"/>
            <a:ext cx="7772400" cy="487680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81000"/>
            <a:ext cx="1600200" cy="215444"/>
          </a:xfrm>
        </p:spPr>
        <p:txBody>
          <a:bodyPr/>
          <a:lstStyle>
            <a:lvl1pPr>
              <a:defRPr/>
            </a:lvl1pPr>
          </a:lstStyle>
          <a:p>
            <a:r>
              <a:rPr lang="en-US" smtClean="0"/>
              <a:t>May 2009</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EF94911A-BE22-4C04-A233-7E5FABEE56B2}"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2009</a:t>
            </a:r>
            <a:endParaRPr lang="en-US"/>
          </a:p>
        </p:txBody>
      </p:sp>
      <p:sp>
        <p:nvSpPr>
          <p:cNvPr id="3" name="Footer Placeholder 2"/>
          <p:cNvSpPr>
            <a:spLocks noGrp="1"/>
          </p:cNvSpPr>
          <p:nvPr>
            <p:ph type="ftr" sz="quarter" idx="11"/>
          </p:nvPr>
        </p:nvSpPr>
        <p:spPr/>
        <p:txBody>
          <a:bodyPr/>
          <a:lstStyle>
            <a:lvl1pPr>
              <a:defRPr/>
            </a:lvl1pPr>
          </a:lstStyle>
          <a:p>
            <a:r>
              <a:rPr lang="en-US" smtClean="0"/>
              <a:t>Steve Shearer  (self)</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191DEC2F-9671-4EFB-9105-AE5A51E94FE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May 2009</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Steve Shearer  (self)</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BF6EB66-D9F9-4FD5-8E44-F022D2F0B623}" type="slidenum">
              <a:rPr lang="en-US"/>
              <a:pPr/>
              <a:t>‹#›</a:t>
            </a:fld>
            <a:endParaRPr lang="en-US"/>
          </a:p>
        </p:txBody>
      </p:sp>
      <p:sp>
        <p:nvSpPr>
          <p:cNvPr id="1031" name="Rectangle 7"/>
          <p:cNvSpPr>
            <a:spLocks noChangeArrowheads="1"/>
          </p:cNvSpPr>
          <p:nvPr/>
        </p:nvSpPr>
        <p:spPr bwMode="auto">
          <a:xfrm>
            <a:off x="3581400" y="396875"/>
            <a:ext cx="48768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a:t>
            </a:r>
            <a:r>
              <a:rPr lang="en-US" sz="1400" b="1" i="0" u="none" strike="noStrike" kern="1200" dirty="0" smtClean="0">
                <a:solidFill>
                  <a:schemeClr val="tx1"/>
                </a:solidFill>
                <a:latin typeface="Times New Roman" pitchFamily="18" charset="0"/>
                <a:ea typeface="+mn-ea"/>
                <a:cs typeface="+mn-cs"/>
              </a:rPr>
              <a:t> 15-09-0289-00-004g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81000"/>
            <a:ext cx="1600200" cy="215444"/>
          </a:xfrm>
        </p:spPr>
        <p:txBody>
          <a:bodyPr/>
          <a:lstStyle/>
          <a:p>
            <a:r>
              <a:rPr lang="en-US" smtClean="0"/>
              <a:t>May 2009</a:t>
            </a:r>
            <a:endParaRPr lang="en-US" dirty="0"/>
          </a:p>
        </p:txBody>
      </p:sp>
      <p:sp>
        <p:nvSpPr>
          <p:cNvPr id="5" name="Footer Placeholder 2"/>
          <p:cNvSpPr>
            <a:spLocks noGrp="1"/>
          </p:cNvSpPr>
          <p:nvPr>
            <p:ph type="ftr" sz="quarter" idx="11"/>
          </p:nvPr>
        </p:nvSpPr>
        <p:spPr/>
        <p:txBody>
          <a:bodyPr/>
          <a:lstStyle/>
          <a:p>
            <a:r>
              <a:rPr lang="en-US" smtClean="0"/>
              <a:t>Steve Shearer  (self)</a:t>
            </a:r>
            <a:endParaRPr lang="en-US"/>
          </a:p>
        </p:txBody>
      </p:sp>
      <p:sp>
        <p:nvSpPr>
          <p:cNvPr id="6" name="Slide Number Placeholder 3"/>
          <p:cNvSpPr>
            <a:spLocks noGrp="1"/>
          </p:cNvSpPr>
          <p:nvPr>
            <p:ph type="sldNum" sz="quarter" idx="12"/>
          </p:nvPr>
        </p:nvSpPr>
        <p:spPr/>
        <p:txBody>
          <a:bodyPr/>
          <a:lstStyle/>
          <a:p>
            <a:r>
              <a:rPr lang="en-US"/>
              <a:t>Slide </a:t>
            </a:r>
            <a:fld id="{40E7FAAC-E613-4366-A2FA-1E3AB53A3E66}" type="slidenum">
              <a:rPr lang="en-US"/>
              <a:pPr/>
              <a:t>1</a:t>
            </a:fld>
            <a:endParaRPr lang="en-US"/>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 </a:t>
            </a:r>
            <a:r>
              <a:rPr lang="en-US" sz="1600" dirty="0" smtClean="0"/>
              <a:t>Affordable OFDM for SUN Networks</a:t>
            </a:r>
            <a:r>
              <a:rPr lang="en-US" sz="1600" dirty="0">
                <a:solidFill>
                  <a:schemeClr val="tx2"/>
                </a:solidFill>
              </a:rPr>
              <a:t>	</a:t>
            </a:r>
          </a:p>
          <a:p>
            <a:r>
              <a:rPr lang="en-US" sz="1600" b="1" dirty="0">
                <a:solidFill>
                  <a:schemeClr val="tx2"/>
                </a:solidFill>
              </a:rPr>
              <a:t>Date Submitted: </a:t>
            </a:r>
            <a:r>
              <a:rPr lang="en-US" sz="1600" dirty="0">
                <a:solidFill>
                  <a:schemeClr val="tx2"/>
                </a:solidFill>
              </a:rPr>
              <a:t> </a:t>
            </a:r>
            <a:r>
              <a:rPr lang="en-US" sz="1600" dirty="0" smtClean="0"/>
              <a:t>1 May 2009</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t>Steve Shearer</a:t>
            </a:r>
            <a:r>
              <a:rPr lang="en-US" sz="1600" dirty="0" smtClean="0">
                <a:solidFill>
                  <a:schemeClr val="tx2"/>
                </a:solidFill>
              </a:rPr>
              <a:t>,  </a:t>
            </a:r>
            <a:r>
              <a:rPr lang="en-US" sz="1600" dirty="0" smtClean="0"/>
              <a:t>self</a:t>
            </a:r>
            <a:endParaRPr lang="en-US" sz="1600" dirty="0"/>
          </a:p>
          <a:p>
            <a:r>
              <a:rPr lang="en-US" sz="1600" dirty="0" smtClean="0">
                <a:solidFill>
                  <a:schemeClr val="tx2"/>
                </a:solidFill>
              </a:rPr>
              <a:t>Address:  </a:t>
            </a:r>
            <a:r>
              <a:rPr lang="en-US" sz="1600" dirty="0" smtClean="0"/>
              <a:t>Pleasanton, CA, USA</a:t>
            </a:r>
            <a:r>
              <a:rPr lang="en-US" sz="1600" dirty="0"/>
              <a:t> </a:t>
            </a:r>
          </a:p>
          <a:p>
            <a:r>
              <a:rPr lang="en-US" sz="1600" dirty="0">
                <a:solidFill>
                  <a:schemeClr val="tx2"/>
                </a:solidFill>
              </a:rPr>
              <a:t>Voice</a:t>
            </a:r>
            <a:r>
              <a:rPr lang="en-US" sz="1600" dirty="0" smtClean="0">
                <a:solidFill>
                  <a:schemeClr val="tx2"/>
                </a:solidFill>
              </a:rPr>
              <a:t>: </a:t>
            </a:r>
            <a:r>
              <a:rPr lang="en-US" sz="1600" dirty="0" smtClean="0"/>
              <a:t>(408) 417 1137</a:t>
            </a:r>
            <a:r>
              <a:rPr lang="en-US" sz="1600" dirty="0"/>
              <a:t> </a:t>
            </a:r>
            <a:r>
              <a:rPr lang="en-US" sz="1600" dirty="0" smtClean="0">
                <a:solidFill>
                  <a:schemeClr val="tx2"/>
                </a:solidFill>
              </a:rPr>
              <a:t>, </a:t>
            </a:r>
            <a:r>
              <a:rPr lang="en-US" sz="1600" dirty="0">
                <a:solidFill>
                  <a:schemeClr val="tx2"/>
                </a:solidFill>
              </a:rPr>
              <a:t>FAX: </a:t>
            </a:r>
            <a:r>
              <a:rPr lang="en-US" sz="1600" dirty="0" smtClean="0">
                <a:solidFill>
                  <a:schemeClr val="tx2"/>
                </a:solidFill>
              </a:rPr>
              <a:t>[], E-Mail: </a:t>
            </a:r>
            <a:r>
              <a:rPr lang="en-US" sz="1600" dirty="0" err="1" smtClean="0"/>
              <a:t>Shearer_inc</a:t>
            </a:r>
            <a:r>
              <a:rPr lang="en-US" sz="1600" dirty="0" smtClean="0"/>
              <a:t>  @  yahoo.com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altLang="ko-KR" sz="1600" dirty="0" smtClean="0">
                <a:solidFill>
                  <a:schemeClr val="tx2"/>
                </a:solidFill>
                <a:ea typeface="굴림" pitchFamily="50" charset="-127"/>
              </a:rPr>
              <a:t>[802.15.4g] TG4g Call for Proposals, 2 February, 2009</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T</a:t>
            </a:r>
            <a:r>
              <a:rPr lang="en-US" sz="1600" dirty="0" smtClean="0">
                <a:solidFill>
                  <a:schemeClr val="tx2"/>
                </a:solidFill>
              </a:rPr>
              <a:t>his presentation demonstrates that an OFDM system that is properly configured to the application at hand, can lead to a highly efficient, low complexity PHY suitable for Smart Utility Networks. It </a:t>
            </a:r>
            <a:r>
              <a:rPr lang="en-US" sz="1600" dirty="0" smtClean="0"/>
              <a:t>gives some insight to the simple methods that have been used to create the SUN OFDM PHY proposal that could be implemented on a low cost off-the-shelf microcontroller.</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altLang="ko-KR" sz="1600" dirty="0" smtClean="0">
                <a:solidFill>
                  <a:schemeClr val="tx2"/>
                </a:solidFill>
                <a:ea typeface="굴림" pitchFamily="50" charset="-127"/>
              </a:rPr>
              <a:t> Technical Proposal to be discussed by IEEE 802.15 TG4g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3"/>
          <a:srcRect/>
          <a:stretch>
            <a:fillRect/>
          </a:stretch>
        </p:blipFill>
        <p:spPr bwMode="auto">
          <a:xfrm>
            <a:off x="4495800" y="3733800"/>
            <a:ext cx="3608205" cy="241813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Cyclic Prefix</a:t>
            </a:r>
            <a:endParaRPr lang="en-US" dirty="0"/>
          </a:p>
        </p:txBody>
      </p:sp>
      <p:sp>
        <p:nvSpPr>
          <p:cNvPr id="3" name="Content Placeholder 2"/>
          <p:cNvSpPr>
            <a:spLocks noGrp="1"/>
          </p:cNvSpPr>
          <p:nvPr>
            <p:ph idx="1"/>
          </p:nvPr>
        </p:nvSpPr>
        <p:spPr>
          <a:xfrm>
            <a:off x="457200" y="1600201"/>
            <a:ext cx="7467600" cy="1447799"/>
          </a:xfrm>
        </p:spPr>
        <p:txBody>
          <a:bodyPr>
            <a:normAutofit/>
          </a:bodyPr>
          <a:lstStyle/>
          <a:p>
            <a:r>
              <a:rPr lang="en-US" sz="1800" dirty="0" smtClean="0"/>
              <a:t>A cyclic prefix is added by copying some of the last samples of the symbol to the front </a:t>
            </a:r>
          </a:p>
          <a:p>
            <a:pPr lvl="1"/>
            <a:r>
              <a:rPr lang="en-US" sz="1400" dirty="0" smtClean="0"/>
              <a:t>Protects against multipath by making the received signal look like it underwent a circular convolution with the channel impulse response</a:t>
            </a:r>
            <a:endParaRPr lang="en-US" sz="1800" dirty="0" smtClean="0"/>
          </a:p>
        </p:txBody>
      </p:sp>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10</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Differential PSK?</a:t>
            </a:r>
            <a:endParaRPr lang="en-US" dirty="0"/>
          </a:p>
        </p:txBody>
      </p:sp>
      <p:sp>
        <p:nvSpPr>
          <p:cNvPr id="3" name="Content Placeholder 2"/>
          <p:cNvSpPr>
            <a:spLocks noGrp="1"/>
          </p:cNvSpPr>
          <p:nvPr>
            <p:ph idx="1"/>
          </p:nvPr>
        </p:nvSpPr>
        <p:spPr>
          <a:xfrm>
            <a:off x="457200" y="1371600"/>
            <a:ext cx="6172200" cy="5334000"/>
          </a:xfrm>
        </p:spPr>
        <p:txBody>
          <a:bodyPr>
            <a:normAutofit fontScale="55000" lnSpcReduction="20000"/>
          </a:bodyPr>
          <a:lstStyle/>
          <a:p>
            <a:r>
              <a:rPr lang="en-US" dirty="0" smtClean="0"/>
              <a:t>Packets can be as long as 2047 octets</a:t>
            </a:r>
          </a:p>
          <a:p>
            <a:pPr lvl="1"/>
            <a:r>
              <a:rPr lang="en-US" dirty="0" smtClean="0"/>
              <a:t>Time on the channel at lowest data rate &gt; 0.7 seconds</a:t>
            </a:r>
          </a:p>
          <a:p>
            <a:pPr lvl="1"/>
            <a:r>
              <a:rPr lang="en-US" dirty="0" smtClean="0"/>
              <a:t>Highly probable that the fading rate is higher than 1/0.7 = 1.5Hz – which means that the channel has changed phase by the end of the burst </a:t>
            </a:r>
          </a:p>
          <a:p>
            <a:pPr lvl="1"/>
            <a:r>
              <a:rPr lang="en-US" dirty="0" smtClean="0"/>
              <a:t>Coherent demodulation requires channel tracking and this adds unwanted complexity</a:t>
            </a:r>
          </a:p>
          <a:p>
            <a:pPr lvl="1"/>
            <a:endParaRPr lang="en-US" sz="1300" dirty="0" smtClean="0"/>
          </a:p>
          <a:p>
            <a:r>
              <a:rPr lang="en-US" i="1" dirty="0" smtClean="0"/>
              <a:t>No equalizer is required</a:t>
            </a:r>
          </a:p>
          <a:p>
            <a:pPr lvl="1"/>
            <a:r>
              <a:rPr lang="en-US" dirty="0" smtClean="0"/>
              <a:t>Differential PSK is immune to channel phase changes</a:t>
            </a:r>
          </a:p>
          <a:p>
            <a:endParaRPr lang="en-US" sz="1300" dirty="0" smtClean="0"/>
          </a:p>
          <a:p>
            <a:r>
              <a:rPr lang="en-US" dirty="0" smtClean="0"/>
              <a:t>There is some performance loss when compared to coherent demodulation</a:t>
            </a:r>
          </a:p>
          <a:p>
            <a:pPr lvl="1"/>
            <a:r>
              <a:rPr lang="en-US" dirty="0" smtClean="0"/>
              <a:t>T</a:t>
            </a:r>
            <a:r>
              <a:rPr lang="en-US" dirty="0" smtClean="0"/>
              <a:t>his loss is small – a few dB in AWGN BER</a:t>
            </a:r>
          </a:p>
          <a:p>
            <a:pPr lvl="1"/>
            <a:endParaRPr lang="en-US" sz="1100" dirty="0" smtClean="0"/>
          </a:p>
          <a:p>
            <a:r>
              <a:rPr lang="en-US" dirty="0" smtClean="0"/>
              <a:t>But complexity </a:t>
            </a:r>
            <a:r>
              <a:rPr lang="en-US" dirty="0" smtClean="0"/>
              <a:t>is very low </a:t>
            </a:r>
          </a:p>
          <a:p>
            <a:pPr lvl="1"/>
            <a:r>
              <a:rPr lang="en-US" dirty="0" smtClean="0"/>
              <a:t>One complex multiply per </a:t>
            </a:r>
            <a:r>
              <a:rPr lang="en-US" dirty="0" smtClean="0"/>
              <a:t>PSK symbol at 15kHz rate</a:t>
            </a:r>
            <a:endParaRPr lang="en-US" dirty="0" smtClean="0"/>
          </a:p>
          <a:p>
            <a:pPr lvl="1"/>
            <a:endParaRPr lang="en-US" sz="1100" dirty="0" smtClean="0"/>
          </a:p>
          <a:p>
            <a:r>
              <a:rPr lang="en-US" dirty="0" smtClean="0"/>
              <a:t>And there is a subtle advantage...</a:t>
            </a:r>
          </a:p>
          <a:p>
            <a:pPr lvl="1"/>
            <a:r>
              <a:rPr lang="en-US" dirty="0" smtClean="0"/>
              <a:t>T</a:t>
            </a:r>
            <a:r>
              <a:rPr lang="en-US" dirty="0" smtClean="0"/>
              <a:t>he demodulated symbol is weighted by the previous symbol which is effectively a channel estimate </a:t>
            </a:r>
            <a:endParaRPr lang="en-US" dirty="0" smtClean="0"/>
          </a:p>
          <a:p>
            <a:pPr lvl="1"/>
            <a:r>
              <a:rPr lang="en-US" dirty="0" smtClean="0"/>
              <a:t>This means that the result makes an optimal soft decision</a:t>
            </a:r>
          </a:p>
          <a:p>
            <a:pPr lvl="1"/>
            <a:r>
              <a:rPr lang="en-US" dirty="0" smtClean="0"/>
              <a:t>And soft decision Viterbi decoding gains back </a:t>
            </a:r>
            <a:r>
              <a:rPr lang="en-US" b="1" dirty="0" smtClean="0"/>
              <a:t>many</a:t>
            </a:r>
            <a:r>
              <a:rPr lang="en-US" dirty="0" smtClean="0"/>
              <a:t> dB in Packet Error Rate performance</a:t>
            </a:r>
          </a:p>
          <a:p>
            <a:pPr lvl="1"/>
            <a:endParaRPr lang="en-US" dirty="0" smtClean="0"/>
          </a:p>
        </p:txBody>
      </p:sp>
      <p:pic>
        <p:nvPicPr>
          <p:cNvPr id="5" name="Picture 4" descr="706px-DPSK_BER_curves_svg.png"/>
          <p:cNvPicPr>
            <a:picLocks noChangeAspect="1"/>
          </p:cNvPicPr>
          <p:nvPr/>
        </p:nvPicPr>
        <p:blipFill>
          <a:blip r:embed="rId3" cstate="print"/>
          <a:stretch>
            <a:fillRect/>
          </a:stretch>
        </p:blipFill>
        <p:spPr>
          <a:xfrm>
            <a:off x="6781800" y="2286000"/>
            <a:ext cx="2040991" cy="1647825"/>
          </a:xfrm>
          <a:prstGeom prst="rect">
            <a:avLst/>
          </a:prstGeom>
        </p:spPr>
      </p:pic>
      <p:pic>
        <p:nvPicPr>
          <p:cNvPr id="1026" name="Picture 2"/>
          <p:cNvPicPr>
            <a:picLocks noChangeAspect="1" noChangeArrowheads="1"/>
          </p:cNvPicPr>
          <p:nvPr/>
        </p:nvPicPr>
        <p:blipFill>
          <a:blip r:embed="rId4"/>
          <a:srcRect/>
          <a:stretch>
            <a:fillRect/>
          </a:stretch>
        </p:blipFill>
        <p:spPr bwMode="auto">
          <a:xfrm>
            <a:off x="6643725" y="4267200"/>
            <a:ext cx="2500275" cy="2084388"/>
          </a:xfrm>
          <a:prstGeom prst="rect">
            <a:avLst/>
          </a:prstGeom>
          <a:noFill/>
          <a:ln w="9525">
            <a:noFill/>
            <a:miter lim="800000"/>
            <a:headEnd/>
            <a:tailEnd/>
          </a:ln>
          <a:effectLst/>
        </p:spPr>
      </p:pic>
      <p:cxnSp>
        <p:nvCxnSpPr>
          <p:cNvPr id="10" name="Straight Arrow Connector 9"/>
          <p:cNvCxnSpPr/>
          <p:nvPr/>
        </p:nvCxnSpPr>
        <p:spPr>
          <a:xfrm>
            <a:off x="8305800" y="3657600"/>
            <a:ext cx="228600" cy="1588"/>
          </a:xfrm>
          <a:prstGeom prst="straightConnector1">
            <a:avLst/>
          </a:prstGeom>
          <a:ln w="12700">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7467600" y="5105400"/>
            <a:ext cx="304800" cy="1588"/>
          </a:xfrm>
          <a:prstGeom prst="straightConnector1">
            <a:avLst/>
          </a:prstGeom>
          <a:ln w="12700">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p:cNvSpPr>
            <a:spLocks noGrp="1"/>
          </p:cNvSpPr>
          <p:nvPr>
            <p:ph type="dt" sz="half" idx="10"/>
          </p:nvPr>
        </p:nvSpPr>
        <p:spPr/>
        <p:txBody>
          <a:bodyPr/>
          <a:lstStyle/>
          <a:p>
            <a:r>
              <a:rPr lang="en-US" smtClean="0"/>
              <a:t>May 2009</a:t>
            </a:r>
            <a:endParaRPr lang="en-US" dirty="0"/>
          </a:p>
        </p:txBody>
      </p:sp>
      <p:sp>
        <p:nvSpPr>
          <p:cNvPr id="9" name="Slide Number Placeholder 8"/>
          <p:cNvSpPr>
            <a:spLocks noGrp="1"/>
          </p:cNvSpPr>
          <p:nvPr>
            <p:ph type="sldNum" sz="quarter" idx="12"/>
          </p:nvPr>
        </p:nvSpPr>
        <p:spPr/>
        <p:txBody>
          <a:bodyPr/>
          <a:lstStyle/>
          <a:p>
            <a:r>
              <a:rPr lang="en-US" smtClean="0"/>
              <a:t>Slide </a:t>
            </a:r>
            <a:fld id="{EF94911A-BE22-4C04-A233-7E5FABEE56B2}" type="slidenum">
              <a:rPr lang="en-US" smtClean="0"/>
              <a:pPr/>
              <a:t>11</a:t>
            </a:fld>
            <a:endParaRPr lang="en-US" dirty="0"/>
          </a:p>
        </p:txBody>
      </p:sp>
      <p:sp>
        <p:nvSpPr>
          <p:cNvPr id="11" name="Footer Placeholder 10"/>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coding</a:t>
            </a:r>
            <a:endParaRPr lang="en-US" dirty="0"/>
          </a:p>
        </p:txBody>
      </p:sp>
      <p:sp>
        <p:nvSpPr>
          <p:cNvPr id="3" name="Content Placeholder 2"/>
          <p:cNvSpPr>
            <a:spLocks noGrp="1"/>
          </p:cNvSpPr>
          <p:nvPr>
            <p:ph idx="1"/>
          </p:nvPr>
        </p:nvSpPr>
        <p:spPr>
          <a:xfrm>
            <a:off x="457200" y="1524000"/>
            <a:ext cx="6172200" cy="4724400"/>
          </a:xfrm>
        </p:spPr>
        <p:txBody>
          <a:bodyPr>
            <a:normAutofit fontScale="62500" lnSpcReduction="20000"/>
          </a:bodyPr>
          <a:lstStyle/>
          <a:p>
            <a:r>
              <a:rPr lang="en-US" dirty="0" smtClean="0"/>
              <a:t>Packet Error Rate degrades as packet length increases</a:t>
            </a:r>
          </a:p>
          <a:p>
            <a:pPr lvl="1"/>
            <a:r>
              <a:rPr lang="en-US" dirty="0" smtClean="0"/>
              <a:t>In a pseudo static, non dispersive channel, this degradation can be minimal even for </a:t>
            </a:r>
            <a:r>
              <a:rPr lang="en-US" dirty="0" err="1" smtClean="0"/>
              <a:t>uncoded</a:t>
            </a:r>
            <a:r>
              <a:rPr lang="en-US" dirty="0" smtClean="0"/>
              <a:t> systems</a:t>
            </a:r>
          </a:p>
          <a:p>
            <a:endParaRPr lang="en-US" sz="1100" dirty="0" smtClean="0"/>
          </a:p>
          <a:p>
            <a:r>
              <a:rPr lang="en-US" dirty="0" smtClean="0"/>
              <a:t>However, any multipath, fading, or interference can have devastating effects on the </a:t>
            </a:r>
            <a:r>
              <a:rPr lang="en-US" dirty="0" err="1" smtClean="0"/>
              <a:t>uncoded</a:t>
            </a:r>
            <a:r>
              <a:rPr lang="en-US" dirty="0" smtClean="0"/>
              <a:t> PER</a:t>
            </a:r>
          </a:p>
          <a:p>
            <a:endParaRPr lang="en-US" sz="1100" dirty="0" smtClean="0"/>
          </a:p>
          <a:p>
            <a:r>
              <a:rPr lang="en-US" dirty="0" smtClean="0"/>
              <a:t>Channel coding offers vast improvement, especially for long packets</a:t>
            </a:r>
          </a:p>
          <a:p>
            <a:endParaRPr lang="en-US" sz="1000" dirty="0" smtClean="0"/>
          </a:p>
          <a:p>
            <a:r>
              <a:rPr lang="en-US" dirty="0" smtClean="0"/>
              <a:t>Paging systems have used BCH or </a:t>
            </a:r>
            <a:r>
              <a:rPr lang="en-US" dirty="0" err="1" smtClean="0"/>
              <a:t>Golay</a:t>
            </a:r>
            <a:r>
              <a:rPr lang="en-US" dirty="0" smtClean="0"/>
              <a:t> </a:t>
            </a:r>
            <a:br>
              <a:rPr lang="en-US" dirty="0" smtClean="0"/>
            </a:br>
            <a:r>
              <a:rPr lang="en-US" dirty="0" smtClean="0"/>
              <a:t>codes since the 1980’s</a:t>
            </a:r>
          </a:p>
          <a:p>
            <a:pPr lvl="1"/>
            <a:r>
              <a:rPr lang="en-US" dirty="0" smtClean="0"/>
              <a:t>But they have limited performance</a:t>
            </a:r>
          </a:p>
          <a:p>
            <a:endParaRPr lang="en-US" sz="1000" dirty="0" smtClean="0"/>
          </a:p>
          <a:p>
            <a:r>
              <a:rPr lang="en-US" dirty="0" smtClean="0"/>
              <a:t>Convolutional codes  offer significantly </a:t>
            </a:r>
            <a:br>
              <a:rPr lang="en-US" dirty="0" smtClean="0"/>
            </a:br>
            <a:r>
              <a:rPr lang="en-US" dirty="0" smtClean="0"/>
              <a:t>better performance</a:t>
            </a:r>
          </a:p>
          <a:p>
            <a:pPr lvl="1"/>
            <a:r>
              <a:rPr lang="en-US" dirty="0" smtClean="0"/>
              <a:t>And with modern hardware, they are </a:t>
            </a:r>
            <a:br>
              <a:rPr lang="en-US" dirty="0" smtClean="0"/>
            </a:br>
            <a:r>
              <a:rPr lang="en-US" dirty="0" smtClean="0"/>
              <a:t>easy to implement</a:t>
            </a:r>
          </a:p>
          <a:p>
            <a:endParaRPr lang="en-US" dirty="0" smtClean="0"/>
          </a:p>
          <a:p>
            <a:endParaRPr lang="en-US" dirty="0" smtClean="0"/>
          </a:p>
          <a:p>
            <a:pPr lvl="1"/>
            <a:endParaRPr lang="en-US" dirty="0"/>
          </a:p>
        </p:txBody>
      </p:sp>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12</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pic>
        <p:nvPicPr>
          <p:cNvPr id="9" name="Picture 2"/>
          <p:cNvPicPr>
            <a:picLocks noChangeAspect="1" noChangeArrowheads="1"/>
          </p:cNvPicPr>
          <p:nvPr/>
        </p:nvPicPr>
        <p:blipFill>
          <a:blip r:embed="rId3"/>
          <a:srcRect/>
          <a:stretch>
            <a:fillRect/>
          </a:stretch>
        </p:blipFill>
        <p:spPr bwMode="auto">
          <a:xfrm>
            <a:off x="5943600" y="3810000"/>
            <a:ext cx="3048698" cy="2541588"/>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81000" y="457200"/>
            <a:ext cx="8229600" cy="1143000"/>
          </a:xfrm>
        </p:spPr>
        <p:txBody>
          <a:bodyPr/>
          <a:lstStyle/>
          <a:p>
            <a:pPr eaLnBrk="1" hangingPunct="1"/>
            <a:r>
              <a:rPr lang="en-US" dirty="0" smtClean="0"/>
              <a:t>Choice of Convolutional Code</a:t>
            </a:r>
          </a:p>
        </p:txBody>
      </p:sp>
      <p:sp>
        <p:nvSpPr>
          <p:cNvPr id="10243" name="Content Placeholder 2"/>
          <p:cNvSpPr>
            <a:spLocks noGrp="1"/>
          </p:cNvSpPr>
          <p:nvPr>
            <p:ph idx="1"/>
          </p:nvPr>
        </p:nvSpPr>
        <p:spPr>
          <a:xfrm>
            <a:off x="381000" y="1524000"/>
            <a:ext cx="7848600" cy="4876800"/>
          </a:xfrm>
        </p:spPr>
        <p:txBody>
          <a:bodyPr>
            <a:normAutofit fontScale="92500" lnSpcReduction="10000"/>
          </a:bodyPr>
          <a:lstStyle/>
          <a:p>
            <a:pPr eaLnBrk="1" hangingPunct="1"/>
            <a:r>
              <a:rPr lang="en-US" sz="2400" dirty="0" smtClean="0"/>
              <a:t>Coding Gain generally increases with </a:t>
            </a:r>
            <a:r>
              <a:rPr lang="en-US" sz="2400" dirty="0" smtClean="0"/>
              <a:t>code constraint length K</a:t>
            </a:r>
            <a:endParaRPr lang="en-US" sz="2400" dirty="0" smtClean="0"/>
          </a:p>
          <a:p>
            <a:pPr lvl="1"/>
            <a:r>
              <a:rPr lang="en-US" sz="2000" dirty="0" smtClean="0"/>
              <a:t>Unfortunately, decoder </a:t>
            </a:r>
            <a:r>
              <a:rPr lang="en-US" sz="2000" dirty="0" smtClean="0"/>
              <a:t>complexity increases exponentially with constraint </a:t>
            </a:r>
            <a:r>
              <a:rPr lang="en-US" sz="2000" dirty="0" smtClean="0"/>
              <a:t>length</a:t>
            </a:r>
          </a:p>
          <a:p>
            <a:pPr lvl="1"/>
            <a:endParaRPr lang="en-US" sz="600" dirty="0" smtClean="0"/>
          </a:p>
          <a:p>
            <a:r>
              <a:rPr lang="en-US" sz="2400" dirty="0" smtClean="0"/>
              <a:t>The SUN application must balance performance with cost</a:t>
            </a:r>
            <a:endParaRPr lang="en-US" sz="2400" dirty="0" smtClean="0"/>
          </a:p>
          <a:p>
            <a:pPr eaLnBrk="1" hangingPunct="1"/>
            <a:endParaRPr lang="en-US" sz="600" dirty="0" smtClean="0"/>
          </a:p>
          <a:p>
            <a:pPr eaLnBrk="1" hangingPunct="1"/>
            <a:r>
              <a:rPr lang="en-US" sz="2400" dirty="0" smtClean="0"/>
              <a:t>Choose </a:t>
            </a:r>
            <a:r>
              <a:rPr lang="en-US" sz="2400" dirty="0" smtClean="0"/>
              <a:t>a ½ rate, K=5 </a:t>
            </a:r>
            <a:r>
              <a:rPr lang="en-US" sz="2400" dirty="0" smtClean="0"/>
              <a:t>code as a </a:t>
            </a:r>
            <a:r>
              <a:rPr lang="en-US" sz="2400" dirty="0" smtClean="0"/>
              <a:t/>
            </a:r>
            <a:br>
              <a:rPr lang="en-US" sz="2400" dirty="0" smtClean="0"/>
            </a:br>
            <a:r>
              <a:rPr lang="en-US" sz="2400" dirty="0" smtClean="0"/>
              <a:t>good balance </a:t>
            </a:r>
            <a:r>
              <a:rPr lang="en-US" sz="2400" dirty="0" smtClean="0"/>
              <a:t>between gain </a:t>
            </a:r>
            <a:r>
              <a:rPr lang="en-US" sz="2400" dirty="0" smtClean="0"/>
              <a:t/>
            </a:r>
            <a:br>
              <a:rPr lang="en-US" sz="2400" dirty="0" smtClean="0"/>
            </a:br>
            <a:r>
              <a:rPr lang="en-US" sz="2400" dirty="0" smtClean="0"/>
              <a:t>and complexity</a:t>
            </a:r>
            <a:endParaRPr lang="en-US" sz="2400" dirty="0" smtClean="0"/>
          </a:p>
          <a:p>
            <a:pPr lvl="1" eaLnBrk="1" hangingPunct="1"/>
            <a:r>
              <a:rPr lang="en-US" sz="2000" dirty="0" smtClean="0"/>
              <a:t>16 states</a:t>
            </a:r>
          </a:p>
          <a:p>
            <a:pPr lvl="1" eaLnBrk="1" hangingPunct="1"/>
            <a:r>
              <a:rPr lang="en-US" sz="2000" dirty="0" smtClean="0"/>
              <a:t>G</a:t>
            </a:r>
            <a:r>
              <a:rPr lang="en-US" sz="2000" baseline="-25000" dirty="0" smtClean="0"/>
              <a:t>1,2</a:t>
            </a:r>
            <a:r>
              <a:rPr lang="en-US" sz="2000" dirty="0" smtClean="0"/>
              <a:t> = [35, 23], </a:t>
            </a:r>
            <a:r>
              <a:rPr lang="en-US" sz="2000" dirty="0" err="1" smtClean="0"/>
              <a:t>D</a:t>
            </a:r>
            <a:r>
              <a:rPr lang="en-US" sz="2000" baseline="-25000" dirty="0" err="1" smtClean="0"/>
              <a:t>free</a:t>
            </a:r>
            <a:r>
              <a:rPr lang="en-US" sz="2000" dirty="0" smtClean="0"/>
              <a:t>=7</a:t>
            </a:r>
          </a:p>
          <a:p>
            <a:pPr lvl="1" eaLnBrk="1" hangingPunct="1"/>
            <a:r>
              <a:rPr lang="en-US" sz="2000" dirty="0" smtClean="0"/>
              <a:t>Hard decision gain = 2.4dB</a:t>
            </a:r>
          </a:p>
          <a:p>
            <a:pPr lvl="1" eaLnBrk="1" hangingPunct="1"/>
            <a:r>
              <a:rPr lang="en-US" sz="2000" dirty="0" smtClean="0"/>
              <a:t>Soft decision gain ~ 4.4dB</a:t>
            </a:r>
          </a:p>
          <a:p>
            <a:pPr lvl="1" eaLnBrk="1" hangingPunct="1"/>
            <a:endParaRPr lang="en-US" sz="600" dirty="0" smtClean="0"/>
          </a:p>
          <a:p>
            <a:pPr eaLnBrk="1" hangingPunct="1"/>
            <a:r>
              <a:rPr lang="en-US" sz="2400" dirty="0" smtClean="0"/>
              <a:t>Decoder complexity </a:t>
            </a:r>
            <a:r>
              <a:rPr lang="en-US" sz="2400" dirty="0" smtClean="0"/>
              <a:t>is </a:t>
            </a:r>
            <a:r>
              <a:rPr lang="en-US" sz="2400" dirty="0" smtClean="0"/>
              <a:t/>
            </a:r>
            <a:br>
              <a:rPr lang="en-US" sz="2400" dirty="0" smtClean="0"/>
            </a:br>
            <a:r>
              <a:rPr lang="en-US" sz="2400" dirty="0" smtClean="0"/>
              <a:t>4000x </a:t>
            </a:r>
            <a:r>
              <a:rPr lang="en-US" sz="2400" dirty="0" smtClean="0"/>
              <a:t>lower </a:t>
            </a:r>
            <a:r>
              <a:rPr lang="en-US" sz="2400" dirty="0" smtClean="0"/>
              <a:t>than WLAN</a:t>
            </a:r>
            <a:endParaRPr lang="en-US" sz="2400" dirty="0" smtClean="0"/>
          </a:p>
        </p:txBody>
      </p:sp>
      <p:pic>
        <p:nvPicPr>
          <p:cNvPr id="10244" name="Picture 6"/>
          <p:cNvPicPr>
            <a:picLocks noChangeAspect="1" noChangeArrowheads="1"/>
          </p:cNvPicPr>
          <p:nvPr/>
        </p:nvPicPr>
        <p:blipFill>
          <a:blip r:embed="rId3"/>
          <a:srcRect/>
          <a:stretch>
            <a:fillRect/>
          </a:stretch>
        </p:blipFill>
        <p:spPr bwMode="auto">
          <a:xfrm>
            <a:off x="4333875" y="3028950"/>
            <a:ext cx="4810125" cy="382905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13</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Puncturing for</a:t>
            </a:r>
            <a:r>
              <a:rPr lang="en-US" baseline="0" dirty="0" smtClean="0"/>
              <a:t> Flexible data rates</a:t>
            </a:r>
            <a:endParaRPr lang="en-US" dirty="0"/>
          </a:p>
        </p:txBody>
      </p:sp>
      <p:sp>
        <p:nvSpPr>
          <p:cNvPr id="3" name="Content Placeholder 2"/>
          <p:cNvSpPr>
            <a:spLocks noGrp="1"/>
          </p:cNvSpPr>
          <p:nvPr>
            <p:ph idx="1"/>
          </p:nvPr>
        </p:nvSpPr>
        <p:spPr>
          <a:xfrm>
            <a:off x="457200" y="1676400"/>
            <a:ext cx="8229600" cy="2514600"/>
          </a:xfrm>
        </p:spPr>
        <p:txBody>
          <a:bodyPr>
            <a:normAutofit fontScale="62500" lnSpcReduction="20000"/>
          </a:bodyPr>
          <a:lstStyle/>
          <a:p>
            <a:r>
              <a:rPr lang="en-US" dirty="0" smtClean="0"/>
              <a:t>Puncturing is a process of removing redundancy to increase the coding rate</a:t>
            </a:r>
          </a:p>
          <a:p>
            <a:pPr lvl="1"/>
            <a:r>
              <a:rPr lang="en-US" dirty="0" smtClean="0"/>
              <a:t>Bits are removed before transmission</a:t>
            </a:r>
          </a:p>
          <a:p>
            <a:pPr lvl="1"/>
            <a:r>
              <a:rPr lang="en-US" dirty="0" smtClean="0"/>
              <a:t>And replaced with dummy bits on reception</a:t>
            </a:r>
          </a:p>
          <a:p>
            <a:pPr lvl="1"/>
            <a:endParaRPr lang="en-US" sz="1100" dirty="0" smtClean="0"/>
          </a:p>
          <a:p>
            <a:r>
              <a:rPr lang="en-US" dirty="0" smtClean="0"/>
              <a:t>This is a well researched area </a:t>
            </a:r>
            <a:r>
              <a:rPr lang="en-US" sz="2500" dirty="0" smtClean="0"/>
              <a:t>(</a:t>
            </a:r>
            <a:r>
              <a:rPr lang="en-US" sz="2500" dirty="0" err="1" smtClean="0"/>
              <a:t>Hagenauer</a:t>
            </a:r>
            <a:r>
              <a:rPr lang="en-US" sz="2500" dirty="0" smtClean="0"/>
              <a:t> </a:t>
            </a:r>
            <a:r>
              <a:rPr lang="en-US" sz="2500" dirty="0" smtClean="0"/>
              <a:t>et al.)</a:t>
            </a:r>
            <a:endParaRPr lang="en-US" dirty="0" smtClean="0"/>
          </a:p>
          <a:p>
            <a:pPr lvl="1"/>
            <a:r>
              <a:rPr lang="en-US" dirty="0" smtClean="0"/>
              <a:t>Used in many systems</a:t>
            </a:r>
          </a:p>
          <a:p>
            <a:pPr lvl="1"/>
            <a:endParaRPr lang="en-US" sz="1100" dirty="0" smtClean="0"/>
          </a:p>
          <a:p>
            <a:r>
              <a:rPr lang="en-US" dirty="0" smtClean="0"/>
              <a:t>Easy to implement using array indexing </a:t>
            </a:r>
            <a:br>
              <a:rPr lang="en-US" dirty="0" smtClean="0"/>
            </a:br>
            <a:r>
              <a:rPr lang="en-US" dirty="0" smtClean="0"/>
              <a:t>operations</a:t>
            </a:r>
            <a:endParaRPr lang="en-US" dirty="0"/>
          </a:p>
        </p:txBody>
      </p:sp>
      <p:pic>
        <p:nvPicPr>
          <p:cNvPr id="2050" name="Picture 2"/>
          <p:cNvPicPr>
            <a:picLocks noChangeAspect="1" noChangeArrowheads="1"/>
          </p:cNvPicPr>
          <p:nvPr/>
        </p:nvPicPr>
        <p:blipFill>
          <a:blip r:embed="rId3"/>
          <a:srcRect/>
          <a:stretch>
            <a:fillRect/>
          </a:stretch>
        </p:blipFill>
        <p:spPr bwMode="auto">
          <a:xfrm>
            <a:off x="762000" y="4267200"/>
            <a:ext cx="2847975" cy="1675721"/>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5791200" y="3429000"/>
            <a:ext cx="2962275" cy="2714876"/>
          </a:xfrm>
          <a:prstGeom prst="rect">
            <a:avLst/>
          </a:prstGeom>
          <a:noFill/>
          <a:ln w="9525">
            <a:noFill/>
            <a:miter lim="800000"/>
            <a:headEnd/>
            <a:tailEnd/>
          </a:ln>
          <a:effectLst/>
        </p:spPr>
      </p:pic>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14</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Spreading</a:t>
            </a:r>
            <a:endParaRPr lang="en-US" dirty="0"/>
          </a:p>
        </p:txBody>
      </p:sp>
      <p:sp>
        <p:nvSpPr>
          <p:cNvPr id="3" name="Content Placeholder 2"/>
          <p:cNvSpPr>
            <a:spLocks noGrp="1"/>
          </p:cNvSpPr>
          <p:nvPr>
            <p:ph idx="1"/>
          </p:nvPr>
        </p:nvSpPr>
        <p:spPr>
          <a:xfrm>
            <a:off x="457200" y="1447800"/>
            <a:ext cx="8077200" cy="4876800"/>
          </a:xfrm>
        </p:spPr>
        <p:txBody>
          <a:bodyPr>
            <a:normAutofit fontScale="55000" lnSpcReduction="20000"/>
          </a:bodyPr>
          <a:lstStyle/>
          <a:p>
            <a:r>
              <a:rPr lang="en-US" dirty="0" smtClean="0"/>
              <a:t>Frequency spreading is a method of replicating DPSK symbols on different carriers</a:t>
            </a:r>
          </a:p>
          <a:p>
            <a:pPr lvl="1"/>
            <a:r>
              <a:rPr lang="en-US" dirty="0" smtClean="0"/>
              <a:t>It </a:t>
            </a:r>
            <a:r>
              <a:rPr lang="en-US" dirty="0" smtClean="0"/>
              <a:t>p</a:t>
            </a:r>
            <a:r>
              <a:rPr lang="en-US" dirty="0" smtClean="0"/>
              <a:t>rotects against frequency selective fading</a:t>
            </a:r>
          </a:p>
          <a:p>
            <a:pPr lvl="1"/>
            <a:r>
              <a:rPr lang="en-US" dirty="0" smtClean="0"/>
              <a:t>Enhances SNR performance in AWGN channels</a:t>
            </a:r>
          </a:p>
          <a:p>
            <a:pPr lvl="1">
              <a:buNone/>
            </a:pPr>
            <a:endParaRPr lang="en-US" sz="1100" dirty="0" smtClean="0"/>
          </a:p>
          <a:p>
            <a:r>
              <a:rPr lang="en-US" dirty="0" smtClean="0"/>
              <a:t>The diagram indicates how the left half of the spectrum is replicated using conjugated versions of the PSK symbols</a:t>
            </a:r>
          </a:p>
          <a:p>
            <a:endParaRPr lang="en-US" dirty="0" smtClean="0"/>
          </a:p>
          <a:p>
            <a:endParaRPr lang="en-US" dirty="0" smtClean="0"/>
          </a:p>
          <a:p>
            <a:endParaRPr lang="en-US" dirty="0" smtClean="0"/>
          </a:p>
          <a:p>
            <a:endParaRPr lang="en-US" dirty="0" smtClean="0"/>
          </a:p>
          <a:p>
            <a:endParaRPr lang="en-US" dirty="0" smtClean="0"/>
          </a:p>
          <a:p>
            <a:r>
              <a:rPr lang="en-US" dirty="0" smtClean="0"/>
              <a:t>The subtle advantage of this method is that it enforces Hermitian symmetry and results in a time domain signal that contains only real components</a:t>
            </a:r>
          </a:p>
          <a:p>
            <a:pPr lvl="1"/>
            <a:r>
              <a:rPr lang="en-US" dirty="0" smtClean="0"/>
              <a:t>This can be an advantage in reducing radio complexity for systems that implement only the lower data rates</a:t>
            </a:r>
          </a:p>
          <a:p>
            <a:endParaRPr lang="en-US" sz="1100" dirty="0" smtClean="0"/>
          </a:p>
          <a:p>
            <a:r>
              <a:rPr lang="en-US" dirty="0" smtClean="0"/>
              <a:t>DPSK </a:t>
            </a:r>
            <a:r>
              <a:rPr lang="en-US" dirty="0" smtClean="0"/>
              <a:t>symbols can be optimally recombined at the receiver with little computational overhead</a:t>
            </a:r>
          </a:p>
          <a:p>
            <a:pPr lvl="1"/>
            <a:r>
              <a:rPr lang="en-US" dirty="0" smtClean="0"/>
              <a:t>One complex addition per carrier</a:t>
            </a:r>
          </a:p>
          <a:p>
            <a:pPr lvl="1"/>
            <a:endParaRPr lang="en-US" dirty="0"/>
          </a:p>
        </p:txBody>
      </p:sp>
      <p:pic>
        <p:nvPicPr>
          <p:cNvPr id="7169" name="Picture 1"/>
          <p:cNvPicPr>
            <a:picLocks noChangeAspect="1" noChangeArrowheads="1"/>
          </p:cNvPicPr>
          <p:nvPr/>
        </p:nvPicPr>
        <p:blipFill>
          <a:blip r:embed="rId3"/>
          <a:srcRect/>
          <a:stretch>
            <a:fillRect/>
          </a:stretch>
        </p:blipFill>
        <p:spPr bwMode="auto">
          <a:xfrm>
            <a:off x="1676400" y="3200400"/>
            <a:ext cx="5772150" cy="85725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15</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De-spreading</a:t>
            </a:r>
            <a:endParaRPr lang="en-US" dirty="0"/>
          </a:p>
        </p:txBody>
      </p:sp>
      <p:sp>
        <p:nvSpPr>
          <p:cNvPr id="3" name="Content Placeholder 2"/>
          <p:cNvSpPr>
            <a:spLocks noGrp="1"/>
          </p:cNvSpPr>
          <p:nvPr>
            <p:ph idx="1"/>
          </p:nvPr>
        </p:nvSpPr>
        <p:spPr>
          <a:xfrm>
            <a:off x="457200" y="1600200"/>
            <a:ext cx="6858000" cy="1600200"/>
          </a:xfrm>
        </p:spPr>
        <p:txBody>
          <a:bodyPr>
            <a:normAutofit fontScale="62500" lnSpcReduction="20000"/>
          </a:bodyPr>
          <a:lstStyle/>
          <a:p>
            <a:r>
              <a:rPr lang="en-US" dirty="0" smtClean="0"/>
              <a:t>Frequency de-spreading at the receiver can be accomplished as follows</a:t>
            </a:r>
          </a:p>
          <a:p>
            <a:endParaRPr lang="en-US" sz="1000" dirty="0" smtClean="0"/>
          </a:p>
          <a:p>
            <a:r>
              <a:rPr lang="en-US" dirty="0" smtClean="0"/>
              <a:t>This method is elegant because</a:t>
            </a:r>
          </a:p>
          <a:p>
            <a:pPr lvl="1"/>
            <a:r>
              <a:rPr lang="en-US" dirty="0" smtClean="0"/>
              <a:t>It achieves channel weighted (maximal ratio) combining </a:t>
            </a:r>
          </a:p>
          <a:p>
            <a:pPr lvl="1"/>
            <a:r>
              <a:rPr lang="en-US" dirty="0" smtClean="0"/>
              <a:t>And is extremely simple</a:t>
            </a:r>
            <a:endParaRPr lang="en-US" dirty="0"/>
          </a:p>
        </p:txBody>
      </p:sp>
      <p:pic>
        <p:nvPicPr>
          <p:cNvPr id="51203" name="Picture 3"/>
          <p:cNvPicPr>
            <a:picLocks noChangeAspect="1" noChangeArrowheads="1"/>
          </p:cNvPicPr>
          <p:nvPr/>
        </p:nvPicPr>
        <p:blipFill>
          <a:blip r:embed="rId3"/>
          <a:srcRect/>
          <a:stretch>
            <a:fillRect/>
          </a:stretch>
        </p:blipFill>
        <p:spPr bwMode="auto">
          <a:xfrm>
            <a:off x="3962400" y="3218004"/>
            <a:ext cx="4476750" cy="3220896"/>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16</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Transmitter Diagram</a:t>
            </a:r>
            <a:endParaRPr lang="en-US" dirty="0"/>
          </a:p>
        </p:txBody>
      </p:sp>
      <p:sp>
        <p:nvSpPr>
          <p:cNvPr id="3" name="Content Placeholder 2"/>
          <p:cNvSpPr>
            <a:spLocks noGrp="1"/>
          </p:cNvSpPr>
          <p:nvPr>
            <p:ph idx="1"/>
          </p:nvPr>
        </p:nvSpPr>
        <p:spPr>
          <a:xfrm>
            <a:off x="457200" y="1676399"/>
            <a:ext cx="7620000" cy="914401"/>
          </a:xfrm>
        </p:spPr>
        <p:txBody>
          <a:bodyPr>
            <a:normAutofit/>
          </a:bodyPr>
          <a:lstStyle/>
          <a:p>
            <a:r>
              <a:rPr lang="en-US" sz="2000" dirty="0" smtClean="0"/>
              <a:t>Summary of transmitter signal processing  </a:t>
            </a:r>
            <a:endParaRPr lang="en-US" sz="2000" dirty="0"/>
          </a:p>
        </p:txBody>
      </p:sp>
      <p:pic>
        <p:nvPicPr>
          <p:cNvPr id="8194" name="Picture 2"/>
          <p:cNvPicPr>
            <a:picLocks noChangeAspect="1" noChangeArrowheads="1"/>
          </p:cNvPicPr>
          <p:nvPr/>
        </p:nvPicPr>
        <p:blipFill>
          <a:blip r:embed="rId3"/>
          <a:srcRect/>
          <a:stretch>
            <a:fillRect/>
          </a:stretch>
        </p:blipFill>
        <p:spPr bwMode="auto">
          <a:xfrm>
            <a:off x="914400" y="2971800"/>
            <a:ext cx="7286625" cy="2695575"/>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17</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Spectral Properties</a:t>
            </a:r>
            <a:endParaRPr lang="en-US" dirty="0"/>
          </a:p>
        </p:txBody>
      </p:sp>
      <p:sp>
        <p:nvSpPr>
          <p:cNvPr id="3" name="Content Placeholder 2"/>
          <p:cNvSpPr>
            <a:spLocks noGrp="1"/>
          </p:cNvSpPr>
          <p:nvPr>
            <p:ph idx="1"/>
          </p:nvPr>
        </p:nvSpPr>
        <p:spPr>
          <a:xfrm>
            <a:off x="381000" y="1828800"/>
            <a:ext cx="6629400" cy="990600"/>
          </a:xfrm>
        </p:spPr>
        <p:txBody>
          <a:bodyPr>
            <a:normAutofit/>
          </a:bodyPr>
          <a:lstStyle/>
          <a:p>
            <a:r>
              <a:rPr lang="en-US" sz="2000" dirty="0" smtClean="0"/>
              <a:t>Comparison with </a:t>
            </a:r>
            <a:r>
              <a:rPr lang="en-US" sz="2000" dirty="0" smtClean="0"/>
              <a:t>adjacent channel and 100kbps </a:t>
            </a:r>
            <a:r>
              <a:rPr lang="en-US" sz="2000" dirty="0" smtClean="0"/>
              <a:t>MSK </a:t>
            </a:r>
            <a:r>
              <a:rPr lang="en-US" sz="2000" dirty="0" smtClean="0"/>
              <a:t>as references</a:t>
            </a:r>
            <a:endParaRPr lang="en-US" sz="2000" dirty="0"/>
          </a:p>
        </p:txBody>
      </p:sp>
      <p:pic>
        <p:nvPicPr>
          <p:cNvPr id="25601" name="Picture 1"/>
          <p:cNvPicPr>
            <a:picLocks noChangeAspect="1" noChangeArrowheads="1"/>
          </p:cNvPicPr>
          <p:nvPr/>
        </p:nvPicPr>
        <p:blipFill>
          <a:blip r:embed="rId3"/>
          <a:srcRect/>
          <a:stretch>
            <a:fillRect/>
          </a:stretch>
        </p:blipFill>
        <p:spPr bwMode="auto">
          <a:xfrm>
            <a:off x="4114800" y="2743200"/>
            <a:ext cx="4874342" cy="36576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18</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Structure</a:t>
            </a:r>
            <a:endParaRPr lang="en-US" dirty="0"/>
          </a:p>
        </p:txBody>
      </p:sp>
      <p:sp>
        <p:nvSpPr>
          <p:cNvPr id="3" name="Content Placeholder 2"/>
          <p:cNvSpPr>
            <a:spLocks noGrp="1"/>
          </p:cNvSpPr>
          <p:nvPr>
            <p:ph idx="1"/>
          </p:nvPr>
        </p:nvSpPr>
        <p:spPr>
          <a:xfrm>
            <a:off x="457200" y="1828799"/>
            <a:ext cx="5943600" cy="2057401"/>
          </a:xfrm>
        </p:spPr>
        <p:txBody>
          <a:bodyPr>
            <a:normAutofit/>
          </a:bodyPr>
          <a:lstStyle/>
          <a:p>
            <a:r>
              <a:rPr lang="en-US" sz="2000" dirty="0" smtClean="0"/>
              <a:t>Packets are made up of:-</a:t>
            </a:r>
          </a:p>
          <a:p>
            <a:pPr lvl="1"/>
            <a:r>
              <a:rPr lang="en-US" sz="1800" dirty="0" smtClean="0"/>
              <a:t>Synchronization sequence using 100 kbps MSK</a:t>
            </a:r>
          </a:p>
          <a:p>
            <a:pPr lvl="1"/>
            <a:r>
              <a:rPr lang="en-US" sz="1800" dirty="0" smtClean="0"/>
              <a:t>PHY header coded for robustness</a:t>
            </a:r>
          </a:p>
          <a:p>
            <a:pPr lvl="1"/>
            <a:r>
              <a:rPr lang="en-US" sz="1800" dirty="0" smtClean="0"/>
              <a:t>Variable length data payload coded according to data rate</a:t>
            </a:r>
            <a:r>
              <a:rPr lang="en-US" sz="1800" dirty="0" smtClean="0"/>
              <a:t> </a:t>
            </a:r>
            <a:endParaRPr lang="en-US" dirty="0"/>
          </a:p>
        </p:txBody>
      </p:sp>
      <p:pic>
        <p:nvPicPr>
          <p:cNvPr id="23554" name="Picture 2"/>
          <p:cNvPicPr>
            <a:picLocks noChangeAspect="1" noChangeArrowheads="1"/>
          </p:cNvPicPr>
          <p:nvPr/>
        </p:nvPicPr>
        <p:blipFill>
          <a:blip r:embed="rId3"/>
          <a:srcRect/>
          <a:stretch>
            <a:fillRect/>
          </a:stretch>
        </p:blipFill>
        <p:spPr bwMode="auto">
          <a:xfrm>
            <a:off x="1905000" y="4038600"/>
            <a:ext cx="5229225" cy="10668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19</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p>
            <a:r>
              <a:rPr lang="en-US"/>
              <a:t>Slide </a:t>
            </a:r>
            <a:fld id="{D5E0EC07-AA78-49D5-A9B1-D694610D6B19}"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Affordable OFDM</a:t>
            </a:r>
            <a:br>
              <a:rPr lang="en-US" dirty="0" smtClean="0"/>
            </a:br>
            <a:r>
              <a:rPr lang="en-US" sz="2400" dirty="0" smtClean="0"/>
              <a:t>a low cost multi carrier system for Smart Utility Networks</a:t>
            </a:r>
            <a:endParaRPr lang="en-US" dirty="0"/>
          </a:p>
        </p:txBody>
      </p:sp>
      <p:sp>
        <p:nvSpPr>
          <p:cNvPr id="26627" name="Rectangle 3"/>
          <p:cNvSpPr>
            <a:spLocks noGrp="1" noChangeArrowheads="1"/>
          </p:cNvSpPr>
          <p:nvPr>
            <p:ph type="subTitle" idx="1"/>
          </p:nvPr>
        </p:nvSpPr>
        <p:spPr/>
        <p:txBody>
          <a:bodyPr/>
          <a:lstStyle/>
          <a:p>
            <a:r>
              <a:rPr lang="en-US" sz="2400" dirty="0" smtClean="0"/>
              <a:t>Steve Shearer</a:t>
            </a:r>
          </a:p>
          <a:p>
            <a:r>
              <a:rPr lang="en-US" sz="1600" dirty="0" smtClean="0"/>
              <a:t>May</a:t>
            </a:r>
            <a:r>
              <a:rPr lang="en-US" sz="1600" dirty="0" smtClean="0"/>
              <a:t> 2009</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Synchronization</a:t>
            </a:r>
            <a:endParaRPr lang="en-US" dirty="0"/>
          </a:p>
        </p:txBody>
      </p:sp>
      <p:sp>
        <p:nvSpPr>
          <p:cNvPr id="3" name="Content Placeholder 2"/>
          <p:cNvSpPr>
            <a:spLocks noGrp="1"/>
          </p:cNvSpPr>
          <p:nvPr>
            <p:ph idx="1"/>
          </p:nvPr>
        </p:nvSpPr>
        <p:spPr>
          <a:xfrm>
            <a:off x="457200" y="1828800"/>
            <a:ext cx="8229600" cy="3657600"/>
          </a:xfrm>
        </p:spPr>
        <p:txBody>
          <a:bodyPr>
            <a:normAutofit fontScale="55000" lnSpcReduction="20000"/>
          </a:bodyPr>
          <a:lstStyle/>
          <a:p>
            <a:r>
              <a:rPr lang="en-US" sz="3600" dirty="0" smtClean="0"/>
              <a:t>Preamble uses a 1 0 1 0… sequence</a:t>
            </a:r>
          </a:p>
          <a:p>
            <a:pPr lvl="1"/>
            <a:r>
              <a:rPr lang="en-US" sz="2900" dirty="0" smtClean="0"/>
              <a:t>Used for bit timing and coarse frequency correction </a:t>
            </a:r>
          </a:p>
          <a:p>
            <a:pPr lvl="1"/>
            <a:endParaRPr lang="en-US" sz="2900" dirty="0" smtClean="0"/>
          </a:p>
          <a:p>
            <a:r>
              <a:rPr lang="en-US" sz="3600" dirty="0" smtClean="0"/>
              <a:t>Followed by two inverted Barker words and a non-inverted Barker word</a:t>
            </a:r>
          </a:p>
          <a:p>
            <a:pPr lvl="1"/>
            <a:r>
              <a:rPr lang="en-US" sz="2900" dirty="0" smtClean="0"/>
              <a:t>The first Barker word can be used to wake up the processor</a:t>
            </a:r>
          </a:p>
          <a:p>
            <a:pPr lvl="1"/>
            <a:r>
              <a:rPr lang="en-US" sz="2900" dirty="0" smtClean="0"/>
              <a:t>The second and third are used for fine frequency estimation</a:t>
            </a:r>
          </a:p>
          <a:p>
            <a:pPr lvl="1"/>
            <a:endParaRPr lang="en-US" sz="2900" dirty="0" smtClean="0"/>
          </a:p>
          <a:p>
            <a:pPr lvl="1"/>
            <a:endParaRPr lang="en-US" sz="2900" dirty="0" smtClean="0"/>
          </a:p>
          <a:p>
            <a:pPr lvl="1"/>
            <a:endParaRPr lang="en-US" sz="2900" dirty="0" smtClean="0"/>
          </a:p>
          <a:p>
            <a:pPr lvl="1"/>
            <a:endParaRPr lang="en-US" sz="2900" dirty="0" smtClean="0"/>
          </a:p>
          <a:p>
            <a:pPr lvl="1"/>
            <a:endParaRPr lang="en-US" sz="2900" dirty="0" smtClean="0"/>
          </a:p>
          <a:p>
            <a:pPr lvl="1"/>
            <a:endParaRPr lang="en-US" sz="2900" dirty="0" smtClean="0"/>
          </a:p>
          <a:p>
            <a:r>
              <a:rPr lang="en-US" sz="3600" dirty="0" smtClean="0"/>
              <a:t>Modulation method is 100 kbps </a:t>
            </a:r>
            <a:r>
              <a:rPr lang="en-US" sz="3600" dirty="0" smtClean="0"/>
              <a:t>PSK</a:t>
            </a:r>
            <a:endParaRPr lang="en-US" sz="3600" dirty="0" smtClean="0"/>
          </a:p>
          <a:p>
            <a:pPr lvl="1"/>
            <a:endParaRPr lang="en-US" dirty="0" smtClean="0"/>
          </a:p>
          <a:p>
            <a:pPr lvl="1"/>
            <a:endParaRPr lang="en-US" dirty="0" smtClean="0"/>
          </a:p>
          <a:p>
            <a:pPr lvl="1"/>
            <a:endParaRPr lang="en-US" dirty="0" smtClean="0"/>
          </a:p>
          <a:p>
            <a:pPr lvl="1"/>
            <a:endParaRPr lang="en-US" dirty="0"/>
          </a:p>
        </p:txBody>
      </p:sp>
      <p:pic>
        <p:nvPicPr>
          <p:cNvPr id="47107" name="Picture 3"/>
          <p:cNvPicPr>
            <a:picLocks noChangeAspect="1" noChangeArrowheads="1"/>
          </p:cNvPicPr>
          <p:nvPr/>
        </p:nvPicPr>
        <p:blipFill>
          <a:blip r:embed="rId3"/>
          <a:srcRect/>
          <a:stretch>
            <a:fillRect/>
          </a:stretch>
        </p:blipFill>
        <p:spPr bwMode="auto">
          <a:xfrm>
            <a:off x="2209800" y="3733800"/>
            <a:ext cx="3067050" cy="7239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20</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2" name="Picture 4"/>
          <p:cNvPicPr>
            <a:picLocks noChangeAspect="1" noChangeArrowheads="1"/>
          </p:cNvPicPr>
          <p:nvPr/>
        </p:nvPicPr>
        <p:blipFill>
          <a:blip r:embed="rId3"/>
          <a:srcRect/>
          <a:stretch>
            <a:fillRect/>
          </a:stretch>
        </p:blipFill>
        <p:spPr bwMode="auto">
          <a:xfrm>
            <a:off x="762000" y="3505200"/>
            <a:ext cx="7086600" cy="766601"/>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PHY Header</a:t>
            </a:r>
            <a:endParaRPr lang="en-US" dirty="0"/>
          </a:p>
        </p:txBody>
      </p:sp>
      <p:sp>
        <p:nvSpPr>
          <p:cNvPr id="3" name="Content Placeholder 2"/>
          <p:cNvSpPr>
            <a:spLocks noGrp="1"/>
          </p:cNvSpPr>
          <p:nvPr>
            <p:ph idx="1"/>
          </p:nvPr>
        </p:nvSpPr>
        <p:spPr>
          <a:xfrm>
            <a:off x="533400" y="1295400"/>
            <a:ext cx="6400800" cy="5257800"/>
          </a:xfrm>
        </p:spPr>
        <p:txBody>
          <a:bodyPr>
            <a:noAutofit/>
          </a:bodyPr>
          <a:lstStyle/>
          <a:p>
            <a:r>
              <a:rPr lang="en-US" sz="1800" dirty="0" smtClean="0"/>
              <a:t>The PHY header contains 6 fields</a:t>
            </a:r>
          </a:p>
          <a:p>
            <a:pPr lvl="1">
              <a:spcBef>
                <a:spcPts val="0"/>
              </a:spcBef>
            </a:pPr>
            <a:r>
              <a:rPr lang="en-US" sz="1400" dirty="0" smtClean="0"/>
              <a:t>Rate field specifies the data rate of the payload frame</a:t>
            </a:r>
          </a:p>
          <a:p>
            <a:pPr lvl="1">
              <a:spcBef>
                <a:spcPts val="0"/>
              </a:spcBef>
            </a:pPr>
            <a:r>
              <a:rPr lang="en-US" sz="1400" dirty="0" smtClean="0"/>
              <a:t>Length specifies the length of the payload</a:t>
            </a:r>
          </a:p>
          <a:p>
            <a:pPr lvl="1">
              <a:spcBef>
                <a:spcPts val="0"/>
              </a:spcBef>
            </a:pPr>
            <a:r>
              <a:rPr lang="en-US" sz="1400" dirty="0" smtClean="0"/>
              <a:t>Scrambling seed</a:t>
            </a:r>
          </a:p>
          <a:p>
            <a:pPr lvl="1">
              <a:spcBef>
                <a:spcPts val="0"/>
              </a:spcBef>
            </a:pPr>
            <a:r>
              <a:rPr lang="en-US" sz="1400" dirty="0" smtClean="0"/>
              <a:t>Message type</a:t>
            </a:r>
          </a:p>
          <a:p>
            <a:pPr lvl="1">
              <a:spcBef>
                <a:spcPts val="0"/>
              </a:spcBef>
            </a:pPr>
            <a:r>
              <a:rPr lang="en-US" sz="1400" dirty="0" smtClean="0"/>
              <a:t>Header Check sequence</a:t>
            </a:r>
          </a:p>
          <a:p>
            <a:pPr lvl="2">
              <a:spcBef>
                <a:spcPts val="0"/>
              </a:spcBef>
            </a:pPr>
            <a:r>
              <a:rPr lang="en-US" sz="1200" dirty="0" smtClean="0"/>
              <a:t>16 bit CRC taken over the data fields only</a:t>
            </a:r>
          </a:p>
          <a:p>
            <a:pPr lvl="2">
              <a:spcBef>
                <a:spcPts val="0"/>
              </a:spcBef>
            </a:pPr>
            <a:r>
              <a:rPr lang="en-US" sz="1200" dirty="0" smtClean="0"/>
              <a:t>Avoids erroneous decoding of payloads and saves power consumption</a:t>
            </a:r>
          </a:p>
          <a:p>
            <a:pPr lvl="1">
              <a:spcBef>
                <a:spcPts val="0"/>
              </a:spcBef>
            </a:pPr>
            <a:r>
              <a:rPr lang="en-US" sz="1400" dirty="0" smtClean="0"/>
              <a:t>Tail bits for Viterbi decoder flushing</a:t>
            </a:r>
          </a:p>
          <a:p>
            <a:pPr lvl="1"/>
            <a:endParaRPr lang="en-US" sz="1400" dirty="0" smtClean="0"/>
          </a:p>
          <a:p>
            <a:pPr lvl="1"/>
            <a:endParaRPr lang="en-US" sz="1400" dirty="0" smtClean="0"/>
          </a:p>
          <a:p>
            <a:pPr>
              <a:buNone/>
            </a:pPr>
            <a:endParaRPr lang="en-US" sz="1600" dirty="0" smtClean="0"/>
          </a:p>
          <a:p>
            <a:endParaRPr lang="en-US" sz="1800" dirty="0" smtClean="0"/>
          </a:p>
          <a:p>
            <a:r>
              <a:rPr lang="en-US" sz="1800" dirty="0" smtClean="0"/>
              <a:t>Encoded at the lowest data rate for robustness</a:t>
            </a:r>
          </a:p>
          <a:p>
            <a:pPr lvl="1">
              <a:spcBef>
                <a:spcPts val="0"/>
              </a:spcBef>
            </a:pPr>
            <a:r>
              <a:rPr lang="en-US" sz="1400" dirty="0" smtClean="0"/>
              <a:t>One reference symbol pre-pended for DPSK</a:t>
            </a:r>
          </a:p>
          <a:p>
            <a:pPr lvl="1">
              <a:spcBef>
                <a:spcPts val="0"/>
              </a:spcBef>
            </a:pPr>
            <a:r>
              <a:rPr lang="en-US" sz="1400" dirty="0" smtClean="0"/>
              <a:t>Total of 29 symbols</a:t>
            </a:r>
            <a:endParaRPr lang="en-US" sz="1400" dirty="0"/>
          </a:p>
        </p:txBody>
      </p:sp>
      <p:pic>
        <p:nvPicPr>
          <p:cNvPr id="48131" name="Picture 3"/>
          <p:cNvPicPr>
            <a:picLocks noChangeAspect="1" noChangeArrowheads="1"/>
          </p:cNvPicPr>
          <p:nvPr/>
        </p:nvPicPr>
        <p:blipFill>
          <a:blip r:embed="rId4"/>
          <a:srcRect/>
          <a:stretch>
            <a:fillRect/>
          </a:stretch>
        </p:blipFill>
        <p:spPr bwMode="auto">
          <a:xfrm>
            <a:off x="838200" y="5334000"/>
            <a:ext cx="7162800" cy="990050"/>
          </a:xfrm>
          <a:prstGeom prst="rect">
            <a:avLst/>
          </a:prstGeom>
          <a:noFill/>
          <a:ln w="9525">
            <a:noFill/>
            <a:miter lim="800000"/>
            <a:headEnd/>
            <a:tailEnd/>
          </a:ln>
          <a:effectLst/>
        </p:spPr>
      </p:pic>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21</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Unit (PSDU)</a:t>
            </a:r>
            <a:endParaRPr lang="en-US" dirty="0"/>
          </a:p>
        </p:txBody>
      </p:sp>
      <p:sp>
        <p:nvSpPr>
          <p:cNvPr id="3" name="Content Placeholder 2"/>
          <p:cNvSpPr>
            <a:spLocks noGrp="1"/>
          </p:cNvSpPr>
          <p:nvPr>
            <p:ph idx="1"/>
          </p:nvPr>
        </p:nvSpPr>
        <p:spPr>
          <a:xfrm>
            <a:off x="457200" y="1447801"/>
            <a:ext cx="4800600" cy="1828800"/>
          </a:xfrm>
        </p:spPr>
        <p:txBody>
          <a:bodyPr>
            <a:normAutofit fontScale="62500" lnSpcReduction="20000"/>
          </a:bodyPr>
          <a:lstStyle/>
          <a:p>
            <a:r>
              <a:rPr lang="en-US" dirty="0" smtClean="0"/>
              <a:t>Frame Payload</a:t>
            </a:r>
          </a:p>
          <a:p>
            <a:pPr lvl="1"/>
            <a:r>
              <a:rPr lang="en-US" dirty="0" smtClean="0"/>
              <a:t>8 to 2047 octets </a:t>
            </a:r>
          </a:p>
          <a:p>
            <a:r>
              <a:rPr lang="en-US" dirty="0" smtClean="0"/>
              <a:t>CRC</a:t>
            </a:r>
          </a:p>
          <a:p>
            <a:pPr lvl="1"/>
            <a:r>
              <a:rPr lang="en-US" dirty="0" smtClean="0"/>
              <a:t>32 bit IEEE CRC for error detection</a:t>
            </a:r>
          </a:p>
          <a:p>
            <a:r>
              <a:rPr lang="en-US" dirty="0" smtClean="0"/>
              <a:t>Tail and Pad bits</a:t>
            </a:r>
          </a:p>
          <a:p>
            <a:pPr lvl="1"/>
            <a:r>
              <a:rPr lang="en-US" dirty="0" smtClean="0"/>
              <a:t>Used to clear encoder memory</a:t>
            </a:r>
            <a:endParaRPr lang="en-US" dirty="0"/>
          </a:p>
        </p:txBody>
      </p:sp>
      <p:pic>
        <p:nvPicPr>
          <p:cNvPr id="5" name="Picture 2"/>
          <p:cNvPicPr>
            <a:picLocks noChangeAspect="1" noChangeArrowheads="1"/>
          </p:cNvPicPr>
          <p:nvPr/>
        </p:nvPicPr>
        <p:blipFill>
          <a:blip r:embed="rId3"/>
          <a:srcRect/>
          <a:stretch>
            <a:fillRect/>
          </a:stretch>
        </p:blipFill>
        <p:spPr bwMode="auto">
          <a:xfrm>
            <a:off x="2057400" y="4495800"/>
            <a:ext cx="5048250" cy="819150"/>
          </a:xfrm>
          <a:prstGeom prst="rect">
            <a:avLst/>
          </a:prstGeom>
          <a:noFill/>
          <a:ln w="9525">
            <a:noFill/>
            <a:miter lim="800000"/>
            <a:headEnd/>
            <a:tailEnd/>
          </a:ln>
          <a:effectLst/>
        </p:spPr>
      </p:pic>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22</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5867400" y="3733800"/>
          <a:ext cx="3028949" cy="286702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idx="1"/>
          </p:nvPr>
        </p:nvSpPr>
        <p:spPr>
          <a:xfrm>
            <a:off x="457200" y="1371600"/>
            <a:ext cx="5791200" cy="3505200"/>
          </a:xfrm>
        </p:spPr>
        <p:txBody>
          <a:bodyPr>
            <a:normAutofit fontScale="55000" lnSpcReduction="20000"/>
          </a:bodyPr>
          <a:lstStyle/>
          <a:p>
            <a:r>
              <a:rPr lang="en-US" dirty="0" smtClean="0"/>
              <a:t>Computation requirements of this proposal are well suited to implementation on a cheap 30MIPS microcontroller</a:t>
            </a:r>
          </a:p>
          <a:p>
            <a:endParaRPr lang="en-US" dirty="0" smtClean="0"/>
          </a:p>
          <a:p>
            <a:r>
              <a:rPr lang="en-US" dirty="0" smtClean="0"/>
              <a:t>Published data indicates that the 16 pt FFT could complete in 21us</a:t>
            </a:r>
          </a:p>
          <a:p>
            <a:pPr lvl="1"/>
            <a:r>
              <a:rPr lang="en-US" dirty="0" smtClean="0"/>
              <a:t>Approximately 1/3 of the necessary 66us between FFT’s</a:t>
            </a:r>
          </a:p>
          <a:p>
            <a:pPr lvl="1"/>
            <a:r>
              <a:rPr lang="en-US" dirty="0" smtClean="0"/>
              <a:t>The remaining  2/3 of the processor cycles can be used for the remaining modem functions</a:t>
            </a:r>
            <a:endParaRPr lang="en-US" dirty="0" smtClean="0"/>
          </a:p>
          <a:p>
            <a:pPr>
              <a:buNone/>
            </a:pPr>
            <a:endParaRPr lang="en-US" dirty="0" smtClean="0"/>
          </a:p>
          <a:p>
            <a:r>
              <a:rPr lang="en-US" dirty="0" smtClean="0"/>
              <a:t>Many of these microcontrollers also contain ADC’s, DAC’s, and other hardware suitable for this application</a:t>
            </a:r>
          </a:p>
          <a:p>
            <a:pPr lvl="1"/>
            <a:r>
              <a:rPr lang="en-US" dirty="0" smtClean="0"/>
              <a:t>This would enable a single chip baseband/protocol stack implementation</a:t>
            </a:r>
          </a:p>
        </p:txBody>
      </p:sp>
      <p:graphicFrame>
        <p:nvGraphicFramePr>
          <p:cNvPr id="7" name="Table 6"/>
          <p:cNvGraphicFramePr>
            <a:graphicFrameLocks noGrp="1"/>
          </p:cNvGraphicFramePr>
          <p:nvPr/>
        </p:nvGraphicFramePr>
        <p:xfrm>
          <a:off x="533400" y="5029200"/>
          <a:ext cx="4318001" cy="1181100"/>
        </p:xfrm>
        <a:graphic>
          <a:graphicData uri="http://schemas.openxmlformats.org/drawingml/2006/table">
            <a:tbl>
              <a:tblPr/>
              <a:tblGrid>
                <a:gridCol w="672112"/>
                <a:gridCol w="710156"/>
                <a:gridCol w="672112"/>
                <a:gridCol w="523106"/>
                <a:gridCol w="941590"/>
                <a:gridCol w="798925"/>
              </a:tblGrid>
              <a:tr h="371475">
                <a:tc>
                  <a:txBody>
                    <a:bodyPr/>
                    <a:lstStyle/>
                    <a:p>
                      <a:pPr algn="l" fontAlgn="ctr"/>
                      <a:endParaRPr lang="en-US" sz="1000" b="0" i="0" u="none" strike="noStrike">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latin typeface="Arial"/>
                        </a:rPr>
                        <a:t>Complex FFT points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en-US" sz="1000" b="1" i="0" u="none" strike="noStrike">
                          <a:latin typeface="Arial"/>
                        </a:rPr>
                        <a:t>Processor cycles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en-US" sz="1000" b="1" i="0" u="none" strike="noStrike">
                          <a:latin typeface="Arial"/>
                        </a:rPr>
                        <a:t>Time (us)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en-US" sz="1000" b="1" i="0" u="none" strike="noStrike">
                          <a:latin typeface="Arial"/>
                        </a:rPr>
                        <a:t>Complexity (O) using nlog2n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en-US" sz="1000" b="1" i="0" u="none" strike="noStrike">
                          <a:latin typeface="Arial"/>
                        </a:rPr>
                        <a:t>Ratio of cycles to (O)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r h="161925">
                <a:tc rowSpan="3">
                  <a:txBody>
                    <a:bodyPr/>
                    <a:lstStyle/>
                    <a:p>
                      <a:pPr algn="ctr" fontAlgn="ctr"/>
                      <a:r>
                        <a:rPr lang="en-US" sz="1000" b="1" i="0" u="none" strike="noStrike">
                          <a:solidFill>
                            <a:srgbClr val="000000"/>
                          </a:solidFill>
                          <a:latin typeface="Arial"/>
                        </a:rPr>
                        <a:t>Published data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256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19055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635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2048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a:rPr>
                        <a:t>0.31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vMerge="1">
                  <a:txBody>
                    <a:bodyPr/>
                    <a:lstStyle/>
                    <a:p>
                      <a:endParaRPr lang="en-US"/>
                    </a:p>
                  </a:txBody>
                  <a:tcPr/>
                </a:tc>
                <a:tc>
                  <a:txBody>
                    <a:bodyPr/>
                    <a:lstStyle/>
                    <a:p>
                      <a:pPr algn="ctr" fontAlgn="ctr"/>
                      <a:r>
                        <a:rPr lang="en-US" sz="1000" b="0" i="0" u="none" strike="noStrike">
                          <a:solidFill>
                            <a:srgbClr val="000000"/>
                          </a:solidFill>
                          <a:latin typeface="Arial"/>
                        </a:rPr>
                        <a:t>128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8485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282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896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a:rPr>
                        <a:t>0.31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vMerge="1">
                  <a:txBody>
                    <a:bodyPr/>
                    <a:lstStyle/>
                    <a:p>
                      <a:endParaRPr lang="en-US"/>
                    </a:p>
                  </a:txBody>
                  <a:tcPr/>
                </a:tc>
                <a:tc>
                  <a:txBody>
                    <a:bodyPr/>
                    <a:lstStyle/>
                    <a:p>
                      <a:pPr algn="ctr" fontAlgn="ctr"/>
                      <a:r>
                        <a:rPr lang="en-US" sz="1000" b="0" i="0" u="none" strike="noStrike">
                          <a:solidFill>
                            <a:srgbClr val="000000"/>
                          </a:solidFill>
                          <a:latin typeface="Arial"/>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3739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124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384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a:rPr>
                        <a:t>0.32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3850">
                <a:tc>
                  <a:txBody>
                    <a:bodyPr/>
                    <a:lstStyle/>
                    <a:p>
                      <a:pPr algn="ctr" fontAlgn="ctr"/>
                      <a:r>
                        <a:rPr lang="en-US" sz="1000" b="1" i="0" u="none" strike="noStrike">
                          <a:latin typeface="Arial"/>
                        </a:rPr>
                        <a:t>estimated for SUN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a:solidFill>
                            <a:srgbClr val="000000"/>
                          </a:solidFill>
                          <a:latin typeface="Arial"/>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a:solidFill>
                            <a:srgbClr val="000000"/>
                          </a:solidFill>
                          <a:latin typeface="Arial"/>
                        </a:rPr>
                        <a:t>623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a:solidFill>
                            <a:srgbClr val="000000"/>
                          </a:solidFill>
                          <a:latin typeface="Arial"/>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a:solidFill>
                            <a:srgbClr val="000000"/>
                          </a:solidFill>
                          <a:latin typeface="Arial"/>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dirty="0">
                          <a:solidFill>
                            <a:srgbClr val="000000"/>
                          </a:solidFill>
                          <a:latin typeface="Arial"/>
                        </a:rPr>
                        <a:t>0.33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bl>
          </a:graphicData>
        </a:graphic>
      </p:graphicFrame>
      <p:sp>
        <p:nvSpPr>
          <p:cNvPr id="6" name="Date Placeholder 5"/>
          <p:cNvSpPr>
            <a:spLocks noGrp="1"/>
          </p:cNvSpPr>
          <p:nvPr>
            <p:ph type="dt" sz="half" idx="10"/>
          </p:nvPr>
        </p:nvSpPr>
        <p:spPr/>
        <p:txBody>
          <a:bodyPr/>
          <a:lstStyle/>
          <a:p>
            <a:r>
              <a:rPr lang="en-US" smtClean="0"/>
              <a:t>May 2009</a:t>
            </a:r>
            <a:endParaRPr lang="en-US" dirty="0"/>
          </a:p>
        </p:txBody>
      </p:sp>
      <p:sp>
        <p:nvSpPr>
          <p:cNvPr id="8" name="Slide Number Placeholder 7"/>
          <p:cNvSpPr>
            <a:spLocks noGrp="1"/>
          </p:cNvSpPr>
          <p:nvPr>
            <p:ph type="sldNum" sz="quarter" idx="12"/>
          </p:nvPr>
        </p:nvSpPr>
        <p:spPr/>
        <p:txBody>
          <a:bodyPr/>
          <a:lstStyle/>
          <a:p>
            <a:r>
              <a:rPr lang="en-US" smtClean="0"/>
              <a:t>Slide </a:t>
            </a:r>
            <a:fld id="{EF94911A-BE22-4C04-A233-7E5FABEE56B2}" type="slidenum">
              <a:rPr lang="en-US" smtClean="0"/>
              <a:pPr/>
              <a:t>23</a:t>
            </a:fld>
            <a:endParaRPr lang="en-US" dirty="0"/>
          </a:p>
        </p:txBody>
      </p:sp>
      <p:sp>
        <p:nvSpPr>
          <p:cNvPr id="9" name="Footer Placeholder 8"/>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676400"/>
            <a:ext cx="8229600" cy="4800600"/>
          </a:xfrm>
        </p:spPr>
        <p:txBody>
          <a:bodyPr>
            <a:normAutofit fontScale="55000" lnSpcReduction="20000"/>
          </a:bodyPr>
          <a:lstStyle/>
          <a:p>
            <a:r>
              <a:rPr lang="en-US" dirty="0" smtClean="0"/>
              <a:t>We have shown how several signal processing concepts can be appropriately scaled to provide </a:t>
            </a:r>
            <a:r>
              <a:rPr lang="en-US" dirty="0" smtClean="0"/>
              <a:t>a low complexity SUN PHY layer </a:t>
            </a:r>
          </a:p>
          <a:p>
            <a:pPr lvl="1"/>
            <a:r>
              <a:rPr lang="en-US" dirty="0" smtClean="0"/>
              <a:t>Robust </a:t>
            </a:r>
            <a:r>
              <a:rPr lang="en-US" dirty="0" smtClean="0"/>
              <a:t>differential modulation schemes offering soft decision outputs with low </a:t>
            </a:r>
            <a:r>
              <a:rPr lang="en-US" dirty="0" smtClean="0"/>
              <a:t>complexity</a:t>
            </a:r>
          </a:p>
          <a:p>
            <a:pPr lvl="1"/>
            <a:r>
              <a:rPr lang="en-US" dirty="0" smtClean="0"/>
              <a:t>Efficient multicarrier generation</a:t>
            </a:r>
          </a:p>
          <a:p>
            <a:pPr lvl="1"/>
            <a:r>
              <a:rPr lang="en-US" dirty="0" smtClean="0"/>
              <a:t>A lightweight channel coding scheme providing high performance and flexible data rates</a:t>
            </a:r>
          </a:p>
          <a:p>
            <a:pPr>
              <a:buNone/>
            </a:pPr>
            <a:endParaRPr lang="en-US" dirty="0" smtClean="0"/>
          </a:p>
          <a:p>
            <a:r>
              <a:rPr lang="en-US" dirty="0" smtClean="0"/>
              <a:t>This proposal offers the following advantages:-</a:t>
            </a:r>
          </a:p>
          <a:p>
            <a:pPr lvl="1"/>
            <a:r>
              <a:rPr lang="en-US" dirty="0" smtClean="0"/>
              <a:t>PAR compliant and cost effective </a:t>
            </a:r>
          </a:p>
          <a:p>
            <a:pPr lvl="1"/>
            <a:r>
              <a:rPr lang="en-US" dirty="0" smtClean="0"/>
              <a:t>A</a:t>
            </a:r>
            <a:r>
              <a:rPr lang="en-US" dirty="0" smtClean="0"/>
              <a:t>mple ability to overcome multipath, fading , spatial nulls and co-channel interference</a:t>
            </a:r>
          </a:p>
          <a:p>
            <a:pPr lvl="1"/>
            <a:r>
              <a:rPr lang="en-US" dirty="0" smtClean="0"/>
              <a:t>High spectral efficiency, low adjacent channel interference</a:t>
            </a:r>
          </a:p>
          <a:p>
            <a:pPr lvl="1"/>
            <a:r>
              <a:rPr lang="en-US" dirty="0" smtClean="0"/>
              <a:t>W</a:t>
            </a:r>
            <a:r>
              <a:rPr lang="en-US" dirty="0" smtClean="0"/>
              <a:t>ell suited to software modem implementation for fast time-to-market</a:t>
            </a:r>
          </a:p>
          <a:p>
            <a:pPr lvl="1"/>
            <a:r>
              <a:rPr lang="en-US" dirty="0" smtClean="0"/>
              <a:t>D</a:t>
            </a:r>
            <a:r>
              <a:rPr lang="en-US" dirty="0" smtClean="0"/>
              <a:t>imensioned </a:t>
            </a:r>
            <a:r>
              <a:rPr lang="en-US" dirty="0" smtClean="0"/>
              <a:t>to cover both short and long range links</a:t>
            </a:r>
            <a:endParaRPr lang="en-US" dirty="0" smtClean="0"/>
          </a:p>
          <a:p>
            <a:pPr lvl="1"/>
            <a:endParaRPr lang="en-US" dirty="0" smtClean="0"/>
          </a:p>
          <a:p>
            <a:r>
              <a:rPr lang="en-US" dirty="0" smtClean="0"/>
              <a:t>This proposal offers robust performance to the higher layers of the protocol stack  and we believe it will offer 100% coverage in a well planned system</a:t>
            </a:r>
          </a:p>
          <a:p>
            <a:pPr lvl="1"/>
            <a:endParaRPr lang="en-US" dirty="0" smtClean="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Slide Number Placeholder 4"/>
          <p:cNvSpPr>
            <a:spLocks noGrp="1"/>
          </p:cNvSpPr>
          <p:nvPr>
            <p:ph type="sldNum" sz="quarter" idx="12"/>
          </p:nvPr>
        </p:nvSpPr>
        <p:spPr/>
        <p:txBody>
          <a:bodyPr/>
          <a:lstStyle/>
          <a:p>
            <a:r>
              <a:rPr lang="en-US" smtClean="0"/>
              <a:t>Slide </a:t>
            </a:r>
            <a:fld id="{EF94911A-BE22-4C04-A233-7E5FABEE56B2}" type="slidenum">
              <a:rPr lang="en-US" smtClean="0"/>
              <a:pPr/>
              <a:t>24</a:t>
            </a:fld>
            <a:endParaRPr lang="en-US" dirty="0"/>
          </a:p>
        </p:txBody>
      </p:sp>
      <p:sp>
        <p:nvSpPr>
          <p:cNvPr id="6" name="Footer Placeholder 5"/>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sz="3200" dirty="0" smtClean="0"/>
              <a:t>Introduction</a:t>
            </a:r>
            <a:endParaRPr lang="en-US" sz="3200" dirty="0"/>
          </a:p>
        </p:txBody>
      </p:sp>
      <p:sp>
        <p:nvSpPr>
          <p:cNvPr id="4099" name="Rectangle 3"/>
          <p:cNvSpPr>
            <a:spLocks noGrp="1" noChangeArrowheads="1"/>
          </p:cNvSpPr>
          <p:nvPr>
            <p:ph idx="1"/>
          </p:nvPr>
        </p:nvSpPr>
        <p:spPr>
          <a:ln/>
        </p:spPr>
        <p:txBody>
          <a:bodyPr/>
          <a:lstStyle/>
          <a:p>
            <a:r>
              <a:rPr lang="en-US" sz="1800" dirty="0" smtClean="0"/>
              <a:t>There are many concerns about the inherent complexity of OFDM systems</a:t>
            </a:r>
          </a:p>
          <a:p>
            <a:pPr lvl="1"/>
            <a:r>
              <a:rPr lang="en-US" sz="1800" dirty="0" smtClean="0"/>
              <a:t>These concerns often arise from analysis of particular OFDM systems that are highly inappropriate for this application</a:t>
            </a:r>
          </a:p>
          <a:p>
            <a:pPr lvl="1"/>
            <a:endParaRPr lang="en-US" sz="700" dirty="0" smtClean="0"/>
          </a:p>
          <a:p>
            <a:r>
              <a:rPr lang="en-US" sz="1800" dirty="0" smtClean="0"/>
              <a:t>The purpose of this presentation is to demonstrate that an OFDM system, that is properly configured to the application at hand, can lead to a highly efficient, low complexity PHY</a:t>
            </a:r>
          </a:p>
          <a:p>
            <a:pPr lvl="1"/>
            <a:r>
              <a:rPr lang="en-US" sz="1800" dirty="0" smtClean="0"/>
              <a:t>We believe that this proposal can be implemented on an off-the-shelf microcontroller at very low cost</a:t>
            </a:r>
          </a:p>
          <a:p>
            <a:pPr lvl="1"/>
            <a:endParaRPr lang="en-US" sz="700" dirty="0" smtClean="0"/>
          </a:p>
          <a:p>
            <a:r>
              <a:rPr lang="en-US" sz="1800" dirty="0" smtClean="0"/>
              <a:t>This presentation gives some insight to the simple methods that have been used to create the SUN OFDM PHY proposal</a:t>
            </a:r>
          </a:p>
          <a:p>
            <a:pPr lvl="1"/>
            <a:r>
              <a:rPr lang="en-US" sz="1800" dirty="0" smtClean="0"/>
              <a:t>And shows how this proposal is compatible with the existing standard and some new proposals</a:t>
            </a:r>
          </a:p>
          <a:p>
            <a:pPr lvl="1"/>
            <a:endParaRPr lang="en-US" sz="700" dirty="0" smtClean="0"/>
          </a:p>
          <a:p>
            <a:r>
              <a:rPr lang="en-US" sz="1800" dirty="0" smtClean="0"/>
              <a:t>We believe that this proposal is elegant in its simplicity, and is worthy of consideration as an option for the new Smart Utility Networks PHY, which will likely become a universally adopted standard</a:t>
            </a:r>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smtClean="0"/>
              <a:t>Steve Shearer  (self)</a:t>
            </a:r>
            <a:endParaRPr lang="en-US"/>
          </a:p>
        </p:txBody>
      </p:sp>
      <p:sp>
        <p:nvSpPr>
          <p:cNvPr id="6" name="Slide Number Placeholder 5"/>
          <p:cNvSpPr>
            <a:spLocks noGrp="1"/>
          </p:cNvSpPr>
          <p:nvPr>
            <p:ph type="sldNum" sz="quarter" idx="12"/>
          </p:nvPr>
        </p:nvSpPr>
        <p:spPr/>
        <p:txBody>
          <a:bodyPr/>
          <a:lstStyle/>
          <a:p>
            <a:r>
              <a:rPr lang="en-US"/>
              <a:t>Slide </a:t>
            </a:r>
            <a:fld id="{F6CEB8FA-53F3-4563-A481-E4A4FCB78201}" type="slidenum">
              <a:rPr lang="en-US"/>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a:xfrm>
            <a:off x="685800" y="1371600"/>
            <a:ext cx="7772400" cy="3962400"/>
          </a:xfrm>
        </p:spPr>
        <p:txBody>
          <a:bodyPr>
            <a:normAutofit fontScale="62500" lnSpcReduction="20000"/>
          </a:bodyPr>
          <a:lstStyle/>
          <a:p>
            <a:r>
              <a:rPr lang="en-US" dirty="0" smtClean="0"/>
              <a:t>Proposal meets the requirements of the PAR</a:t>
            </a:r>
          </a:p>
          <a:p>
            <a:endParaRPr lang="en-US" dirty="0" smtClean="0"/>
          </a:p>
          <a:p>
            <a:r>
              <a:rPr lang="en-US" dirty="0" smtClean="0"/>
              <a:t>Multicarrier systems</a:t>
            </a:r>
          </a:p>
          <a:p>
            <a:pPr lvl="1"/>
            <a:r>
              <a:rPr lang="en-US" dirty="0" smtClean="0"/>
              <a:t>Modulation methods</a:t>
            </a:r>
          </a:p>
          <a:p>
            <a:pPr lvl="1"/>
            <a:r>
              <a:rPr lang="en-US" dirty="0" smtClean="0"/>
              <a:t>Channel coding</a:t>
            </a:r>
          </a:p>
          <a:p>
            <a:pPr lvl="1"/>
            <a:r>
              <a:rPr lang="en-US" dirty="0" smtClean="0"/>
              <a:t>Reference transmitter diagram</a:t>
            </a:r>
          </a:p>
          <a:p>
            <a:pPr lvl="1"/>
            <a:endParaRPr lang="en-US" dirty="0" smtClean="0"/>
          </a:p>
          <a:p>
            <a:r>
              <a:rPr lang="en-US" dirty="0" smtClean="0"/>
              <a:t>Data structure</a:t>
            </a:r>
          </a:p>
          <a:p>
            <a:pPr lvl="1"/>
            <a:r>
              <a:rPr lang="en-US" dirty="0" smtClean="0"/>
              <a:t>Preamble</a:t>
            </a:r>
          </a:p>
          <a:p>
            <a:pPr lvl="1"/>
            <a:r>
              <a:rPr lang="en-US" dirty="0" smtClean="0"/>
              <a:t>PHY Header</a:t>
            </a:r>
          </a:p>
          <a:p>
            <a:pPr lvl="1"/>
            <a:r>
              <a:rPr lang="en-US" dirty="0" smtClean="0"/>
              <a:t>Data payload</a:t>
            </a:r>
          </a:p>
          <a:p>
            <a:pPr lvl="1"/>
            <a:endParaRPr lang="en-US" dirty="0" smtClean="0"/>
          </a:p>
          <a:p>
            <a:r>
              <a:rPr lang="en-US" dirty="0" smtClean="0"/>
              <a:t>Low cost Hardware implementation</a:t>
            </a:r>
          </a:p>
          <a:p>
            <a:pPr lvl="1"/>
            <a:endParaRPr lang="en-US" dirty="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Slide Number Placeholder 4"/>
          <p:cNvSpPr>
            <a:spLocks noGrp="1"/>
          </p:cNvSpPr>
          <p:nvPr>
            <p:ph type="sldNum" sz="quarter" idx="12"/>
          </p:nvPr>
        </p:nvSpPr>
        <p:spPr/>
        <p:txBody>
          <a:bodyPr/>
          <a:lstStyle/>
          <a:p>
            <a:r>
              <a:rPr lang="en-US" smtClean="0"/>
              <a:t>Slide </a:t>
            </a:r>
            <a:fld id="{EF94911A-BE22-4C04-A233-7E5FABEE56B2}" type="slidenum">
              <a:rPr lang="en-US" smtClean="0"/>
              <a:pPr/>
              <a:t>4</a:t>
            </a:fld>
            <a:endParaRPr lang="en-US" dirty="0"/>
          </a:p>
        </p:txBody>
      </p:sp>
      <p:sp>
        <p:nvSpPr>
          <p:cNvPr id="6" name="Footer Placeholder 5"/>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of the PAR</a:t>
            </a:r>
            <a:endParaRPr lang="en-US" dirty="0"/>
          </a:p>
        </p:txBody>
      </p:sp>
      <p:sp>
        <p:nvSpPr>
          <p:cNvPr id="3" name="Content Placeholder 2"/>
          <p:cNvSpPr>
            <a:spLocks noGrp="1"/>
          </p:cNvSpPr>
          <p:nvPr>
            <p:ph idx="1"/>
          </p:nvPr>
        </p:nvSpPr>
        <p:spPr>
          <a:xfrm>
            <a:off x="685800" y="1447800"/>
            <a:ext cx="7924800" cy="4724400"/>
          </a:xfrm>
        </p:spPr>
        <p:txBody>
          <a:bodyPr>
            <a:normAutofit fontScale="55000" lnSpcReduction="20000"/>
          </a:bodyPr>
          <a:lstStyle/>
          <a:p>
            <a:r>
              <a:rPr lang="en-US" dirty="0" smtClean="0"/>
              <a:t>Operation </a:t>
            </a:r>
            <a:r>
              <a:rPr lang="en-US" dirty="0" smtClean="0"/>
              <a:t>in any of the regionally available license exempt frequency bands, such as 700MHz to 1GHz, and the 2.4 GHz </a:t>
            </a:r>
            <a:r>
              <a:rPr lang="en-US" dirty="0" smtClean="0"/>
              <a:t>band.</a:t>
            </a:r>
          </a:p>
          <a:p>
            <a:endParaRPr lang="en-US" sz="1100" dirty="0" smtClean="0"/>
          </a:p>
          <a:p>
            <a:r>
              <a:rPr lang="en-US" dirty="0" smtClean="0"/>
              <a:t>Data </a:t>
            </a:r>
            <a:r>
              <a:rPr lang="en-US" dirty="0" smtClean="0"/>
              <a:t>rate of at least 40 </a:t>
            </a:r>
            <a:r>
              <a:rPr lang="en-US" dirty="0" err="1" smtClean="0"/>
              <a:t>kbits</a:t>
            </a:r>
            <a:r>
              <a:rPr lang="en-US" dirty="0" smtClean="0"/>
              <a:t> per second but not more than 1000 </a:t>
            </a:r>
            <a:r>
              <a:rPr lang="en-US" dirty="0" err="1" smtClean="0"/>
              <a:t>kbits</a:t>
            </a:r>
            <a:r>
              <a:rPr lang="en-US" dirty="0" smtClean="0"/>
              <a:t> per </a:t>
            </a:r>
            <a:r>
              <a:rPr lang="en-US" dirty="0" smtClean="0"/>
              <a:t>second</a:t>
            </a:r>
          </a:p>
          <a:p>
            <a:endParaRPr lang="en-US" sz="1100" dirty="0" smtClean="0"/>
          </a:p>
          <a:p>
            <a:r>
              <a:rPr lang="en-US" dirty="0" smtClean="0"/>
              <a:t>Achieve </a:t>
            </a:r>
            <a:r>
              <a:rPr lang="en-US" dirty="0" smtClean="0"/>
              <a:t>the optimal energy efficient link margin given the environmental conditions encountered in Smart Metering deployments</a:t>
            </a:r>
            <a:r>
              <a:rPr lang="en-US" dirty="0" smtClean="0"/>
              <a:t>.</a:t>
            </a:r>
          </a:p>
          <a:p>
            <a:endParaRPr lang="en-US" sz="1100" dirty="0" smtClean="0"/>
          </a:p>
          <a:p>
            <a:r>
              <a:rPr lang="en-US" dirty="0" smtClean="0"/>
              <a:t>Principally </a:t>
            </a:r>
            <a:r>
              <a:rPr lang="en-US" dirty="0" smtClean="0"/>
              <a:t>outdoor </a:t>
            </a:r>
            <a:r>
              <a:rPr lang="en-US" dirty="0" smtClean="0"/>
              <a:t>communications</a:t>
            </a:r>
          </a:p>
          <a:p>
            <a:pPr lvl="1"/>
            <a:r>
              <a:rPr lang="en-US" dirty="0" smtClean="0"/>
              <a:t>highly obstructed, high multipath locations with inflexible antenna </a:t>
            </a:r>
            <a:r>
              <a:rPr lang="en-US" dirty="0" smtClean="0"/>
              <a:t>orientation</a:t>
            </a:r>
          </a:p>
          <a:p>
            <a:pPr lvl="1"/>
            <a:r>
              <a:rPr lang="en-US" dirty="0" smtClean="0"/>
              <a:t>Applications for Wireless Smart Metering Utility Network further intensify the need for maximum </a:t>
            </a:r>
            <a:r>
              <a:rPr lang="en-US" dirty="0" smtClean="0"/>
              <a:t>range</a:t>
            </a:r>
          </a:p>
          <a:p>
            <a:pPr lvl="1"/>
            <a:r>
              <a:rPr lang="en-US" dirty="0" smtClean="0"/>
              <a:t>Wireless Smart Metering Utility Network requirement of 100% </a:t>
            </a:r>
            <a:r>
              <a:rPr lang="en-US" dirty="0" smtClean="0"/>
              <a:t>coverage</a:t>
            </a:r>
          </a:p>
          <a:p>
            <a:pPr lvl="1"/>
            <a:r>
              <a:rPr lang="en-US" dirty="0" smtClean="0"/>
              <a:t>ability to provide long-range point-to-point circuits available for </a:t>
            </a:r>
            <a:r>
              <a:rPr lang="en-US" dirty="0" smtClean="0"/>
              <a:t>meshing</a:t>
            </a:r>
          </a:p>
          <a:p>
            <a:pPr lvl="1"/>
            <a:endParaRPr lang="en-US" sz="1100" dirty="0" smtClean="0"/>
          </a:p>
          <a:p>
            <a:r>
              <a:rPr lang="en-US" dirty="0" smtClean="0"/>
              <a:t>PHY </a:t>
            </a:r>
            <a:r>
              <a:rPr lang="en-US" dirty="0" smtClean="0"/>
              <a:t>frame sizes up to a minimum of 1500 </a:t>
            </a:r>
            <a:r>
              <a:rPr lang="en-US" dirty="0" smtClean="0"/>
              <a:t>octets</a:t>
            </a:r>
          </a:p>
          <a:p>
            <a:endParaRPr lang="en-US" sz="1100" dirty="0" smtClean="0"/>
          </a:p>
          <a:p>
            <a:r>
              <a:rPr lang="en-US" dirty="0" smtClean="0"/>
              <a:t>Simultaneous </a:t>
            </a:r>
            <a:r>
              <a:rPr lang="en-US" dirty="0" smtClean="0"/>
              <a:t>operation for at least 3 co-located orthogonal </a:t>
            </a:r>
            <a:r>
              <a:rPr lang="en-US" dirty="0" smtClean="0"/>
              <a:t>networks</a:t>
            </a:r>
          </a:p>
          <a:p>
            <a:endParaRPr lang="en-US" sz="1100" dirty="0" smtClean="0"/>
          </a:p>
          <a:p>
            <a:r>
              <a:rPr lang="en-US" dirty="0" smtClean="0"/>
              <a:t>Connectivity </a:t>
            </a:r>
            <a:r>
              <a:rPr lang="en-US" dirty="0" smtClean="0"/>
              <a:t>to at least one thousand direct neighbors characteristic of dense urban </a:t>
            </a:r>
            <a:r>
              <a:rPr lang="en-US" dirty="0" smtClean="0"/>
              <a:t>deployment</a:t>
            </a:r>
            <a:endParaRPr lang="en-US" dirty="0" smtClean="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Slide Number Placeholder 4"/>
          <p:cNvSpPr>
            <a:spLocks noGrp="1"/>
          </p:cNvSpPr>
          <p:nvPr>
            <p:ph type="sldNum" sz="quarter" idx="12"/>
          </p:nvPr>
        </p:nvSpPr>
        <p:spPr/>
        <p:txBody>
          <a:bodyPr/>
          <a:lstStyle/>
          <a:p>
            <a:r>
              <a:rPr lang="en-US" smtClean="0"/>
              <a:t>Slide </a:t>
            </a:r>
            <a:fld id="{EF94911A-BE22-4C04-A233-7E5FABEE56B2}" type="slidenum">
              <a:rPr lang="en-US" smtClean="0"/>
              <a:pPr/>
              <a:t>5</a:t>
            </a:fld>
            <a:endParaRPr lang="en-US" dirty="0"/>
          </a:p>
        </p:txBody>
      </p:sp>
      <p:sp>
        <p:nvSpPr>
          <p:cNvPr id="6" name="Footer Placeholder 5"/>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a:t>
            </a:r>
            <a:r>
              <a:rPr lang="en-US" dirty="0" smtClean="0"/>
              <a:t>Proposal meets the PAR</a:t>
            </a:r>
            <a:endParaRPr lang="en-US" dirty="0"/>
          </a:p>
        </p:txBody>
      </p:sp>
      <p:sp>
        <p:nvSpPr>
          <p:cNvPr id="3" name="Content Placeholder 2"/>
          <p:cNvSpPr>
            <a:spLocks noGrp="1"/>
          </p:cNvSpPr>
          <p:nvPr>
            <p:ph idx="1"/>
          </p:nvPr>
        </p:nvSpPr>
        <p:spPr>
          <a:xfrm>
            <a:off x="685800" y="1600200"/>
            <a:ext cx="7772400" cy="4724400"/>
          </a:xfrm>
        </p:spPr>
        <p:txBody>
          <a:bodyPr>
            <a:normAutofit fontScale="55000" lnSpcReduction="20000"/>
          </a:bodyPr>
          <a:lstStyle/>
          <a:p>
            <a:r>
              <a:rPr lang="en-US" dirty="0" smtClean="0"/>
              <a:t>It i</a:t>
            </a:r>
            <a:r>
              <a:rPr lang="en-US" dirty="0" smtClean="0"/>
              <a:t>s applicable to the 700, 800, 900 MHz and 2.4Ghz bands</a:t>
            </a:r>
          </a:p>
          <a:p>
            <a:endParaRPr lang="en-US" sz="1100" dirty="0" smtClean="0"/>
          </a:p>
          <a:p>
            <a:r>
              <a:rPr lang="en-US" dirty="0" smtClean="0"/>
              <a:t>Supports data rates from 22.5 kbps to 360 kbps</a:t>
            </a:r>
          </a:p>
          <a:p>
            <a:endParaRPr lang="en-US" sz="1100" dirty="0" smtClean="0"/>
          </a:p>
          <a:p>
            <a:r>
              <a:rPr lang="en-US" dirty="0" smtClean="0"/>
              <a:t>Achieves very good energy efficient link margin</a:t>
            </a:r>
          </a:p>
          <a:p>
            <a:endParaRPr lang="en-US" sz="1100" dirty="0" smtClean="0"/>
          </a:p>
          <a:p>
            <a:r>
              <a:rPr lang="en-US" dirty="0" smtClean="0"/>
              <a:t>Designed for outdoor environments because it addresses</a:t>
            </a:r>
          </a:p>
          <a:p>
            <a:pPr lvl="1"/>
            <a:r>
              <a:rPr lang="en-US" dirty="0" smtClean="0"/>
              <a:t>Multipath by using long symbol times and a cyclic prefix</a:t>
            </a:r>
          </a:p>
          <a:p>
            <a:pPr lvl="1"/>
            <a:r>
              <a:rPr lang="en-US" dirty="0" smtClean="0"/>
              <a:t>Spatial nulls by using slow frequency hopping</a:t>
            </a:r>
            <a:endParaRPr lang="en-US" dirty="0" smtClean="0"/>
          </a:p>
          <a:p>
            <a:pPr lvl="1"/>
            <a:r>
              <a:rPr lang="en-US" dirty="0" smtClean="0"/>
              <a:t>F</a:t>
            </a:r>
            <a:r>
              <a:rPr lang="en-US" dirty="0" smtClean="0"/>
              <a:t>ading </a:t>
            </a:r>
            <a:r>
              <a:rPr lang="en-US" dirty="0" smtClean="0"/>
              <a:t>by employing channel coding </a:t>
            </a:r>
            <a:r>
              <a:rPr lang="en-US" dirty="0" smtClean="0"/>
              <a:t>for improved packet error performance</a:t>
            </a:r>
          </a:p>
          <a:p>
            <a:pPr lvl="1"/>
            <a:r>
              <a:rPr lang="en-US" dirty="0" smtClean="0"/>
              <a:t>Provides long range where necessary</a:t>
            </a:r>
          </a:p>
          <a:p>
            <a:pPr lvl="1"/>
            <a:endParaRPr lang="en-US" sz="1100" dirty="0" smtClean="0"/>
          </a:p>
          <a:p>
            <a:r>
              <a:rPr lang="en-US" dirty="0" smtClean="0"/>
              <a:t>Supports packet sizes up to 2047 octets with low PER in outdoor environments</a:t>
            </a:r>
          </a:p>
          <a:p>
            <a:endParaRPr lang="en-US" sz="1100" dirty="0" smtClean="0"/>
          </a:p>
          <a:p>
            <a:r>
              <a:rPr lang="en-US" dirty="0" smtClean="0"/>
              <a:t>Is </a:t>
            </a:r>
            <a:r>
              <a:rPr lang="en-US" dirty="0" smtClean="0"/>
              <a:t>adjacent channel </a:t>
            </a:r>
            <a:r>
              <a:rPr lang="en-US" dirty="0" smtClean="0"/>
              <a:t>friendly to </a:t>
            </a:r>
            <a:r>
              <a:rPr lang="en-US" dirty="0" smtClean="0"/>
              <a:t>allow co-located orthogonal </a:t>
            </a:r>
            <a:r>
              <a:rPr lang="en-US" dirty="0" smtClean="0"/>
              <a:t>networks</a:t>
            </a:r>
          </a:p>
          <a:p>
            <a:endParaRPr lang="en-US" sz="1100" dirty="0" smtClean="0"/>
          </a:p>
          <a:p>
            <a:r>
              <a:rPr lang="en-US" dirty="0" smtClean="0"/>
              <a:t>Supports connectivity  to multiple neighbors</a:t>
            </a:r>
            <a:endParaRPr lang="en-US" dirty="0" smtClean="0"/>
          </a:p>
          <a:p>
            <a:endParaRPr lang="en-US" dirty="0" smtClean="0"/>
          </a:p>
          <a:p>
            <a:r>
              <a:rPr lang="en-US" dirty="0" smtClean="0"/>
              <a:t>Complexity is low enough that it could be implemented as a software modem on a number of cheap microcontrollers</a:t>
            </a:r>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Slide Number Placeholder 4"/>
          <p:cNvSpPr>
            <a:spLocks noGrp="1"/>
          </p:cNvSpPr>
          <p:nvPr>
            <p:ph type="sldNum" sz="quarter" idx="12"/>
          </p:nvPr>
        </p:nvSpPr>
        <p:spPr/>
        <p:txBody>
          <a:bodyPr/>
          <a:lstStyle/>
          <a:p>
            <a:r>
              <a:rPr lang="en-US" smtClean="0"/>
              <a:t>Slide </a:t>
            </a:r>
            <a:fld id="{EF94911A-BE22-4C04-A233-7E5FABEE56B2}" type="slidenum">
              <a:rPr lang="en-US" smtClean="0"/>
              <a:pPr/>
              <a:t>6</a:t>
            </a:fld>
            <a:endParaRPr lang="en-US" dirty="0"/>
          </a:p>
        </p:txBody>
      </p:sp>
      <p:sp>
        <p:nvSpPr>
          <p:cNvPr id="6" name="Footer Placeholder 5"/>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Parameters</a:t>
            </a:r>
            <a:endParaRPr lang="en-US" dirty="0"/>
          </a:p>
        </p:txBody>
      </p:sp>
      <p:sp>
        <p:nvSpPr>
          <p:cNvPr id="3" name="Content Placeholder 2"/>
          <p:cNvSpPr>
            <a:spLocks noGrp="1"/>
          </p:cNvSpPr>
          <p:nvPr>
            <p:ph idx="1"/>
          </p:nvPr>
        </p:nvSpPr>
        <p:spPr>
          <a:xfrm>
            <a:off x="457200" y="1676400"/>
            <a:ext cx="4648200" cy="4572000"/>
          </a:xfrm>
        </p:spPr>
        <p:txBody>
          <a:bodyPr>
            <a:normAutofit fontScale="55000" lnSpcReduction="20000"/>
          </a:bodyPr>
          <a:lstStyle/>
          <a:p>
            <a:r>
              <a:rPr lang="en-US" dirty="0" smtClean="0"/>
              <a:t>16 pt </a:t>
            </a:r>
            <a:r>
              <a:rPr lang="en-US" dirty="0" smtClean="0"/>
              <a:t>FFT</a:t>
            </a:r>
          </a:p>
          <a:p>
            <a:pPr lvl="1"/>
            <a:r>
              <a:rPr lang="en-US" dirty="0" smtClean="0"/>
              <a:t>12 active carriers giving 24 or 12 bits per symbol </a:t>
            </a:r>
            <a:r>
              <a:rPr lang="en-US" dirty="0" smtClean="0"/>
              <a:t>u</a:t>
            </a:r>
            <a:r>
              <a:rPr lang="en-US" dirty="0" smtClean="0"/>
              <a:t>sing DBPSK or pi/4 DQPSK per carrier</a:t>
            </a:r>
          </a:p>
          <a:p>
            <a:pPr lvl="1"/>
            <a:r>
              <a:rPr lang="en-US" dirty="0" smtClean="0"/>
              <a:t>Carrier spacing = 18.75kHz</a:t>
            </a:r>
          </a:p>
          <a:p>
            <a:pPr lvl="1"/>
            <a:r>
              <a:rPr lang="en-US" dirty="0" smtClean="0"/>
              <a:t>Signaling </a:t>
            </a:r>
            <a:r>
              <a:rPr lang="en-US" dirty="0" smtClean="0"/>
              <a:t>b/w = </a:t>
            </a:r>
            <a:r>
              <a:rPr lang="en-US" dirty="0" smtClean="0"/>
              <a:t>243.75kHz</a:t>
            </a:r>
          </a:p>
          <a:p>
            <a:pPr lvl="1"/>
            <a:r>
              <a:rPr lang="en-US" dirty="0" smtClean="0"/>
              <a:t>Channel spacing = 300kHz</a:t>
            </a:r>
            <a:endParaRPr lang="en-US" dirty="0" smtClean="0"/>
          </a:p>
          <a:p>
            <a:pPr lvl="1"/>
            <a:endParaRPr lang="en-US" dirty="0" smtClean="0"/>
          </a:p>
          <a:p>
            <a:r>
              <a:rPr lang="en-US" dirty="0" smtClean="0"/>
              <a:t>FFT rate is 15 k transforms/s</a:t>
            </a:r>
          </a:p>
          <a:p>
            <a:pPr lvl="1"/>
            <a:r>
              <a:rPr lang="en-US" dirty="0" smtClean="0"/>
              <a:t>OFDM Symbol time = 66.66us</a:t>
            </a:r>
          </a:p>
          <a:p>
            <a:pPr lvl="1"/>
            <a:r>
              <a:rPr lang="en-US" dirty="0" smtClean="0"/>
              <a:t>Maximum data rate = 360kbps</a:t>
            </a:r>
          </a:p>
          <a:p>
            <a:pPr lvl="1"/>
            <a:r>
              <a:rPr lang="en-US" dirty="0" smtClean="0"/>
              <a:t>Multipath tolerance &gt; 20us</a:t>
            </a:r>
            <a:endParaRPr lang="en-US" dirty="0" smtClean="0"/>
          </a:p>
          <a:p>
            <a:pPr lvl="1">
              <a:buNone/>
            </a:pPr>
            <a:endParaRPr lang="en-US" dirty="0" smtClean="0"/>
          </a:p>
          <a:p>
            <a:r>
              <a:rPr lang="en-US" dirty="0" smtClean="0"/>
              <a:t>Slow packet-by-packet frequency hopping to mitigate spatial nulls</a:t>
            </a:r>
          </a:p>
          <a:p>
            <a:endParaRPr lang="en-US" dirty="0" smtClean="0"/>
          </a:p>
          <a:p>
            <a:r>
              <a:rPr lang="en-US" dirty="0" smtClean="0"/>
              <a:t>Complexity is three orders of magnitude lower than WLAN</a:t>
            </a:r>
          </a:p>
        </p:txBody>
      </p:sp>
      <p:graphicFrame>
        <p:nvGraphicFramePr>
          <p:cNvPr id="4" name="Table 3"/>
          <p:cNvGraphicFramePr>
            <a:graphicFrameLocks noGrp="1"/>
          </p:cNvGraphicFramePr>
          <p:nvPr/>
        </p:nvGraphicFramePr>
        <p:xfrm>
          <a:off x="5715000" y="5105400"/>
          <a:ext cx="2933700" cy="1295400"/>
        </p:xfrm>
        <a:graphic>
          <a:graphicData uri="http://schemas.openxmlformats.org/drawingml/2006/table">
            <a:tbl>
              <a:tblPr/>
              <a:tblGrid>
                <a:gridCol w="1244600"/>
                <a:gridCol w="850900"/>
                <a:gridCol w="838200"/>
              </a:tblGrid>
              <a:tr h="161925">
                <a:tc>
                  <a:txBody>
                    <a:bodyPr/>
                    <a:lstStyle/>
                    <a:p>
                      <a:pPr marL="0" marR="0" algn="ctr">
                        <a:spcBef>
                          <a:spcPts val="0"/>
                        </a:spcBef>
                        <a:spcAft>
                          <a:spcPts val="0"/>
                        </a:spcAft>
                      </a:pPr>
                      <a:r>
                        <a:rPr lang="en-US" sz="1000" b="1" dirty="0">
                          <a:latin typeface="Arial"/>
                          <a:ea typeface="Times New Roman"/>
                        </a:rPr>
                        <a:t>Data Rate (kbps)</a:t>
                      </a:r>
                      <a:endParaRPr lang="en-US" sz="1000" dirty="0">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latin typeface="Arial"/>
                          <a:ea typeface="Times New Roman"/>
                        </a:rPr>
                        <a:t>Modulation</a:t>
                      </a:r>
                      <a:endParaRPr lang="en-US" sz="1000">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latin typeface="Arial"/>
                          <a:ea typeface="Times New Roman"/>
                        </a:rPr>
                        <a:t>Code Rate</a:t>
                      </a:r>
                      <a:endParaRPr lang="en-US" sz="1000">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000">
                          <a:latin typeface="Arial"/>
                          <a:ea typeface="Times New Roman"/>
                        </a:rPr>
                        <a:t>360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rPr>
                        <a:t>pi/4 DQPSK</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rPr>
                        <a:t>uncoded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000">
                          <a:latin typeface="Arial"/>
                          <a:ea typeface="Times New Roman"/>
                        </a:rPr>
                        <a:t>240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rPr>
                        <a:t>pi/4 DQPSK</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rPr>
                        <a:t>2/3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000">
                          <a:latin typeface="Arial"/>
                          <a:ea typeface="Times New Roman"/>
                        </a:rPr>
                        <a:t>180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rPr>
                        <a:t>pi/4 DQPSK</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rPr>
                        <a:t>1/2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000">
                          <a:latin typeface="Arial"/>
                          <a:ea typeface="Times New Roman"/>
                        </a:rPr>
                        <a:t>120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a:ea typeface="Times New Roman"/>
                        </a:rPr>
                        <a:t>DBPSK</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rPr>
                        <a:t>2/3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000">
                          <a:latin typeface="Arial"/>
                          <a:ea typeface="Times New Roman"/>
                        </a:rPr>
                        <a:t>90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rPr>
                        <a:t>DBPSK</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rPr>
                        <a:t>1/2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000">
                          <a:latin typeface="Arial"/>
                          <a:ea typeface="Times New Roman"/>
                        </a:rPr>
                        <a:t>45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rPr>
                        <a:t>DBPSK</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rPr>
                        <a:t>1/4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marL="0" marR="0" algn="ctr">
                        <a:spcBef>
                          <a:spcPts val="0"/>
                        </a:spcBef>
                        <a:spcAft>
                          <a:spcPts val="0"/>
                        </a:spcAft>
                      </a:pPr>
                      <a:r>
                        <a:rPr lang="en-US" sz="1000">
                          <a:latin typeface="Arial"/>
                          <a:ea typeface="Times New Roman"/>
                        </a:rPr>
                        <a:t>22.5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rPr>
                        <a:t>DBPSK</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a:ea typeface="Times New Roman"/>
                        </a:rPr>
                        <a:t>1/8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Content Placeholder 2"/>
          <p:cNvSpPr txBox="1">
            <a:spLocks/>
          </p:cNvSpPr>
          <p:nvPr/>
        </p:nvSpPr>
        <p:spPr>
          <a:xfrm>
            <a:off x="5181600" y="1676400"/>
            <a:ext cx="3352800" cy="2514600"/>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900" b="0" i="0" u="none" strike="noStrike" kern="1200" cap="none" spc="0" normalizeH="0" baseline="0" noProof="0" dirty="0" smtClean="0">
                <a:ln>
                  <a:noFill/>
                </a:ln>
                <a:solidFill>
                  <a:schemeClr val="tx1"/>
                </a:solidFill>
                <a:effectLst/>
                <a:uLnTx/>
                <a:uFillTx/>
                <a:latin typeface="Calibri" pitchFamily="34" charset="0"/>
              </a:rPr>
              <a:t>Channel Coding derived from ½ rate K=5 convolutional mother code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500" b="0" i="0" u="none" strike="noStrike" kern="1200" cap="none" spc="0" normalizeH="0" baseline="0" noProof="0" dirty="0" smtClean="0">
                <a:ln>
                  <a:noFill/>
                </a:ln>
                <a:solidFill>
                  <a:schemeClr val="tx1"/>
                </a:solidFill>
                <a:effectLst/>
                <a:uLnTx/>
                <a:uFillTx/>
                <a:latin typeface="Calibri" pitchFamily="34" charset="0"/>
              </a:rPr>
              <a:t>Puncturing and frequency diversity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500" b="0" i="0" u="none" strike="noStrike" kern="1200" cap="none" spc="0" normalizeH="0" baseline="0" noProof="0" dirty="0" smtClean="0">
                <a:ln>
                  <a:noFill/>
                </a:ln>
                <a:solidFill>
                  <a:schemeClr val="tx1"/>
                </a:solidFill>
                <a:effectLst/>
                <a:uLnTx/>
                <a:uFillTx/>
                <a:latin typeface="Calibri" pitchFamily="34" charset="0"/>
              </a:rPr>
              <a:t>coding rates from 2/3 through to 1/8</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500" b="0" i="0" u="none" strike="noStrike" kern="1200" cap="none" spc="0" normalizeH="0" baseline="0" noProof="0" dirty="0" smtClean="0">
                <a:ln>
                  <a:noFill/>
                </a:ln>
                <a:solidFill>
                  <a:schemeClr val="tx1"/>
                </a:solidFill>
                <a:effectLst/>
                <a:uLnTx/>
                <a:uFillTx/>
                <a:latin typeface="Calibri" pitchFamily="34" charset="0"/>
              </a:rPr>
              <a:t>Soft decision decoding for higher performance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500" b="0" i="0" u="none" strike="noStrike" kern="1200" cap="none" spc="0" normalizeH="0" baseline="0" noProof="0" dirty="0" smtClean="0">
                <a:ln>
                  <a:noFill/>
                </a:ln>
                <a:solidFill>
                  <a:schemeClr val="tx1"/>
                </a:solidFill>
                <a:effectLst/>
                <a:uLnTx/>
                <a:uFillTx/>
                <a:latin typeface="Calibri" pitchFamily="34" charset="0"/>
              </a:rPr>
              <a:t>Minimum data rate is 22.5 kbps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7</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Multicarrier Systems</a:t>
            </a:r>
            <a:endParaRPr lang="en-US" dirty="0"/>
          </a:p>
        </p:txBody>
      </p:sp>
      <p:sp>
        <p:nvSpPr>
          <p:cNvPr id="3" name="Content Placeholder 2"/>
          <p:cNvSpPr>
            <a:spLocks noGrp="1"/>
          </p:cNvSpPr>
          <p:nvPr>
            <p:ph idx="1"/>
          </p:nvPr>
        </p:nvSpPr>
        <p:spPr>
          <a:xfrm>
            <a:off x="457200" y="1447800"/>
            <a:ext cx="8229600" cy="5105400"/>
          </a:xfrm>
        </p:spPr>
        <p:txBody>
          <a:bodyPr>
            <a:normAutofit fontScale="55000" lnSpcReduction="20000"/>
          </a:bodyPr>
          <a:lstStyle/>
          <a:p>
            <a:r>
              <a:rPr lang="en-US" dirty="0" smtClean="0"/>
              <a:t>The available bandwidth is split into multiple carriers</a:t>
            </a:r>
          </a:p>
          <a:p>
            <a:pPr lvl="1"/>
            <a:r>
              <a:rPr lang="en-US" dirty="0" smtClean="0"/>
              <a:t>Each carrier is separately modulated</a:t>
            </a:r>
          </a:p>
          <a:p>
            <a:pPr lvl="1"/>
            <a:endParaRPr lang="en-US" sz="1800" dirty="0" smtClean="0"/>
          </a:p>
          <a:p>
            <a:r>
              <a:rPr lang="en-US" dirty="0" smtClean="0"/>
              <a:t>Lengthens the symbol time without reducing the data rate</a:t>
            </a:r>
          </a:p>
          <a:p>
            <a:pPr lvl="1"/>
            <a:r>
              <a:rPr lang="en-US" dirty="0" smtClean="0"/>
              <a:t>Mitigates multipath</a:t>
            </a:r>
          </a:p>
          <a:p>
            <a:pPr lvl="1"/>
            <a:r>
              <a:rPr lang="en-US" dirty="0" smtClean="0"/>
              <a:t>Offers inherent frequency diversity</a:t>
            </a:r>
          </a:p>
          <a:p>
            <a:pPr lvl="1"/>
            <a:endParaRPr lang="en-US" sz="1800" dirty="0" smtClean="0"/>
          </a:p>
          <a:p>
            <a:r>
              <a:rPr lang="en-US" dirty="0" smtClean="0"/>
              <a:t>Many systems use multicarrier methods configured to the application requirements</a:t>
            </a:r>
          </a:p>
          <a:p>
            <a:pPr lvl="1"/>
            <a:r>
              <a:rPr lang="en-US" dirty="0" smtClean="0"/>
              <a:t>UWB 1.5GHz b/w,      WLAN 20MHz b/w, …    TETRA PMR 25kHz b/w</a:t>
            </a:r>
          </a:p>
          <a:p>
            <a:pPr lvl="1"/>
            <a:r>
              <a:rPr lang="en-US" dirty="0" smtClean="0"/>
              <a:t>Many of these are designed for long battery life</a:t>
            </a:r>
          </a:p>
          <a:p>
            <a:pPr lvl="1"/>
            <a:endParaRPr lang="en-US" sz="1800" dirty="0" smtClean="0"/>
          </a:p>
          <a:p>
            <a:r>
              <a:rPr lang="en-US" dirty="0" smtClean="0"/>
              <a:t>An FFT is a computationally efficient way to generate a multicarrier signal </a:t>
            </a:r>
          </a:p>
          <a:p>
            <a:pPr lvl="1"/>
            <a:r>
              <a:rPr lang="en-US" dirty="0" smtClean="0"/>
              <a:t>Added advantage that the carriers are orthogonal (OFDM)</a:t>
            </a:r>
          </a:p>
          <a:p>
            <a:pPr lvl="1"/>
            <a:r>
              <a:rPr lang="en-US" dirty="0" smtClean="0"/>
              <a:t>Complexity is (O) nlog</a:t>
            </a:r>
            <a:r>
              <a:rPr lang="en-US" baseline="-25000" dirty="0" smtClean="0"/>
              <a:t>2</a:t>
            </a:r>
            <a:r>
              <a:rPr lang="en-US" dirty="0" smtClean="0"/>
              <a:t>(n) </a:t>
            </a:r>
          </a:p>
          <a:p>
            <a:pPr lvl="1">
              <a:buNone/>
            </a:pPr>
            <a:endParaRPr lang="en-US" sz="1800" dirty="0" smtClean="0"/>
          </a:p>
          <a:p>
            <a:r>
              <a:rPr lang="en-US" dirty="0" smtClean="0"/>
              <a:t>This proposal uses a 16 point FFT in a b/w of ~250kHz</a:t>
            </a:r>
          </a:p>
          <a:p>
            <a:pPr lvl="1"/>
            <a:r>
              <a:rPr lang="en-US" dirty="0" smtClean="0"/>
              <a:t>So complexity is very low – (O) 64</a:t>
            </a:r>
          </a:p>
          <a:p>
            <a:pPr lvl="1"/>
            <a:r>
              <a:rPr lang="en-US" dirty="0" smtClean="0"/>
              <a:t>Many simple FIR filters require more </a:t>
            </a:r>
            <a:br>
              <a:rPr lang="en-US" dirty="0" smtClean="0"/>
            </a:br>
            <a:r>
              <a:rPr lang="en-US" dirty="0" smtClean="0"/>
              <a:t>computation than this FFT</a:t>
            </a:r>
          </a:p>
          <a:p>
            <a:pPr lvl="1"/>
            <a:r>
              <a:rPr lang="en-US" dirty="0" smtClean="0"/>
              <a:t>3000 times less complex than UWB</a:t>
            </a:r>
          </a:p>
          <a:p>
            <a:pPr lvl="1"/>
            <a:endParaRPr lang="en-US" dirty="0" smtClean="0"/>
          </a:p>
        </p:txBody>
      </p:sp>
      <p:graphicFrame>
        <p:nvGraphicFramePr>
          <p:cNvPr id="8" name="Table 7"/>
          <p:cNvGraphicFramePr>
            <a:graphicFrameLocks noGrp="1"/>
          </p:cNvGraphicFramePr>
          <p:nvPr/>
        </p:nvGraphicFramePr>
        <p:xfrm>
          <a:off x="4648200" y="5638800"/>
          <a:ext cx="4152899" cy="647700"/>
        </p:xfrm>
        <a:graphic>
          <a:graphicData uri="http://schemas.openxmlformats.org/drawingml/2006/table">
            <a:tbl>
              <a:tblPr/>
              <a:tblGrid>
                <a:gridCol w="621825"/>
                <a:gridCol w="609134"/>
                <a:gridCol w="751900"/>
                <a:gridCol w="786798"/>
                <a:gridCol w="774108"/>
                <a:gridCol w="609134"/>
              </a:tblGrid>
              <a:tr h="323850">
                <a:tc>
                  <a:txBody>
                    <a:bodyPr/>
                    <a:lstStyle/>
                    <a:p>
                      <a:pPr algn="ctr" fontAlgn="ctr"/>
                      <a:r>
                        <a:rPr lang="en-US" sz="1000" b="1" i="0" u="none" strike="noStrike">
                          <a:solidFill>
                            <a:srgbClr val="FFFFFF"/>
                          </a:solidFill>
                          <a:latin typeface="Arial"/>
                        </a:rPr>
                        <a:t>System</a:t>
                      </a:r>
                    </a:p>
                  </a:txBody>
                  <a:tcPr marL="9525" marR="9525" marT="9525"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BACC6"/>
                    </a:solidFill>
                  </a:tcPr>
                </a:tc>
                <a:tc>
                  <a:txBody>
                    <a:bodyPr/>
                    <a:lstStyle/>
                    <a:p>
                      <a:pPr algn="ctr" fontAlgn="ctr"/>
                      <a:r>
                        <a:rPr lang="en-US" sz="1000" b="1" i="0" u="none" strike="noStrike">
                          <a:solidFill>
                            <a:srgbClr val="FFFFFF"/>
                          </a:solidFill>
                          <a:latin typeface="Arial"/>
                        </a:rPr>
                        <a:t># FFT Points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BACC6"/>
                    </a:solidFill>
                  </a:tcPr>
                </a:tc>
                <a:tc>
                  <a:txBody>
                    <a:bodyPr/>
                    <a:lstStyle/>
                    <a:p>
                      <a:pPr algn="ctr" fontAlgn="ctr"/>
                      <a:r>
                        <a:rPr lang="en-US" sz="1000" b="1" i="0" u="none" strike="noStrike">
                          <a:solidFill>
                            <a:srgbClr val="FFFFFF"/>
                          </a:solidFill>
                          <a:latin typeface="Arial"/>
                        </a:rPr>
                        <a:t>Complexity (O)</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BACC6"/>
                    </a:solidFill>
                  </a:tcPr>
                </a:tc>
                <a:tc>
                  <a:txBody>
                    <a:bodyPr/>
                    <a:lstStyle/>
                    <a:p>
                      <a:pPr algn="ctr" fontAlgn="ctr"/>
                      <a:r>
                        <a:rPr lang="en-US" sz="1000" b="1" i="0" u="none" strike="noStrike">
                          <a:solidFill>
                            <a:srgbClr val="FFFFFF"/>
                          </a:solidFill>
                          <a:latin typeface="Arial"/>
                        </a:rPr>
                        <a:t>Symbol rate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BACC6"/>
                    </a:solidFill>
                  </a:tcPr>
                </a:tc>
                <a:tc>
                  <a:txBody>
                    <a:bodyPr/>
                    <a:lstStyle/>
                    <a:p>
                      <a:pPr algn="ctr" fontAlgn="ctr"/>
                      <a:r>
                        <a:rPr lang="en-US" sz="1000" b="1" i="0" u="none" strike="noStrike">
                          <a:solidFill>
                            <a:srgbClr val="FFFFFF"/>
                          </a:solidFill>
                          <a:latin typeface="Arial"/>
                        </a:rPr>
                        <a:t>Complexity x Rate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BACC6"/>
                    </a:solidFill>
                  </a:tcPr>
                </a:tc>
                <a:tc>
                  <a:txBody>
                    <a:bodyPr/>
                    <a:lstStyle/>
                    <a:p>
                      <a:pPr algn="ctr" fontAlgn="ctr"/>
                      <a:r>
                        <a:rPr lang="en-US" sz="1000" b="1" i="0" u="none" strike="noStrike">
                          <a:solidFill>
                            <a:srgbClr val="FFFFFF"/>
                          </a:solidFill>
                          <a:latin typeface="Arial"/>
                        </a:rPr>
                        <a:t>Ratio</a:t>
                      </a:r>
                    </a:p>
                  </a:txBody>
                  <a:tcPr marL="9525" marR="9525" marT="9525"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BACC6"/>
                    </a:solidFill>
                  </a:tcPr>
                </a:tc>
              </a:tr>
              <a:tr h="161925">
                <a:tc>
                  <a:txBody>
                    <a:bodyPr/>
                    <a:lstStyle/>
                    <a:p>
                      <a:pPr algn="l" fontAlgn="ctr"/>
                      <a:r>
                        <a:rPr lang="en-US" sz="1000" b="0" i="0" u="none" strike="noStrike">
                          <a:solidFill>
                            <a:srgbClr val="000000"/>
                          </a:solidFill>
                          <a:latin typeface="Arial"/>
                        </a:rPr>
                        <a:t>UWB</a:t>
                      </a:r>
                    </a:p>
                  </a:txBody>
                  <a:tcPr marL="9525" marR="9525" marT="9525"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128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896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3333333.33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2986.67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1</a:t>
                      </a:r>
                    </a:p>
                  </a:txBody>
                  <a:tcPr marL="9525" marR="9525" marT="9525"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6DDE8"/>
                    </a:solidFill>
                  </a:tcPr>
                </a:tc>
              </a:tr>
              <a:tr h="161925">
                <a:tc>
                  <a:txBody>
                    <a:bodyPr/>
                    <a:lstStyle/>
                    <a:p>
                      <a:pPr algn="l" fontAlgn="ctr"/>
                      <a:r>
                        <a:rPr lang="en-US" sz="1000" b="0" i="0" u="none" strike="noStrike">
                          <a:solidFill>
                            <a:srgbClr val="000000"/>
                          </a:solidFill>
                          <a:latin typeface="Arial"/>
                        </a:rPr>
                        <a:t>SUN</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BEEF3"/>
                    </a:solidFill>
                  </a:tcPr>
                </a:tc>
                <a:tc>
                  <a:txBody>
                    <a:bodyPr/>
                    <a:lstStyle/>
                    <a:p>
                      <a:pPr algn="ctr" fontAlgn="ctr"/>
                      <a:r>
                        <a:rPr lang="en-US" sz="1000" b="0" i="0" u="none" strike="noStrike">
                          <a:solidFill>
                            <a:srgbClr val="000000"/>
                          </a:solidFill>
                          <a:latin typeface="Arial"/>
                        </a:rPr>
                        <a:t>16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BEEF3"/>
                    </a:solidFill>
                  </a:tcPr>
                </a:tc>
                <a:tc>
                  <a:txBody>
                    <a:bodyPr/>
                    <a:lstStyle/>
                    <a:p>
                      <a:pPr algn="ctr" fontAlgn="ctr"/>
                      <a:r>
                        <a:rPr lang="en-US" sz="1000" b="0" i="0" u="none" strike="noStrike">
                          <a:solidFill>
                            <a:srgbClr val="000000"/>
                          </a:solidFill>
                          <a:latin typeface="Arial"/>
                        </a:rPr>
                        <a:t>64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BEEF3"/>
                    </a:solidFill>
                  </a:tcPr>
                </a:tc>
                <a:tc>
                  <a:txBody>
                    <a:bodyPr/>
                    <a:lstStyle/>
                    <a:p>
                      <a:pPr algn="ctr" fontAlgn="ctr"/>
                      <a:r>
                        <a:rPr lang="en-US" sz="1000" b="0" i="0" u="none" strike="noStrike">
                          <a:solidFill>
                            <a:srgbClr val="000000"/>
                          </a:solidFill>
                          <a:latin typeface="Arial"/>
                        </a:rPr>
                        <a:t>15000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BEEF3"/>
                    </a:solidFill>
                  </a:tcPr>
                </a:tc>
                <a:tc>
                  <a:txBody>
                    <a:bodyPr/>
                    <a:lstStyle/>
                    <a:p>
                      <a:pPr algn="ctr" fontAlgn="ctr"/>
                      <a:r>
                        <a:rPr lang="en-US" sz="1000" b="0" i="0" u="none" strike="noStrike">
                          <a:solidFill>
                            <a:srgbClr val="000000"/>
                          </a:solidFill>
                          <a:latin typeface="Arial"/>
                        </a:rPr>
                        <a:t>0.96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BEEF3"/>
                    </a:solidFill>
                  </a:tcPr>
                </a:tc>
                <a:tc>
                  <a:txBody>
                    <a:bodyPr/>
                    <a:lstStyle/>
                    <a:p>
                      <a:pPr algn="ctr" fontAlgn="ctr"/>
                      <a:r>
                        <a:rPr lang="en-US" sz="1000" b="0" i="0" u="none" strike="noStrike" dirty="0">
                          <a:solidFill>
                            <a:srgbClr val="000000"/>
                          </a:solidFill>
                          <a:latin typeface="Arial"/>
                        </a:rPr>
                        <a:t>3111</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BEEF3"/>
                    </a:solidFill>
                  </a:tcPr>
                </a:tc>
              </a:tr>
            </a:tbl>
          </a:graphicData>
        </a:graphic>
      </p:graphicFrame>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8</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Multicarrier Modulation</a:t>
            </a:r>
            <a:endParaRPr lang="en-US" dirty="0"/>
          </a:p>
        </p:txBody>
      </p:sp>
      <p:sp>
        <p:nvSpPr>
          <p:cNvPr id="3" name="Content Placeholder 2"/>
          <p:cNvSpPr>
            <a:spLocks noGrp="1"/>
          </p:cNvSpPr>
          <p:nvPr>
            <p:ph idx="1"/>
          </p:nvPr>
        </p:nvSpPr>
        <p:spPr>
          <a:xfrm>
            <a:off x="609600" y="1676400"/>
            <a:ext cx="7620000" cy="4267200"/>
          </a:xfrm>
        </p:spPr>
        <p:txBody>
          <a:bodyPr>
            <a:normAutofit fontScale="55000" lnSpcReduction="20000"/>
          </a:bodyPr>
          <a:lstStyle/>
          <a:p>
            <a:r>
              <a:rPr lang="en-US" dirty="0" smtClean="0"/>
              <a:t>This proposal modulates each carrier using differential PSK</a:t>
            </a:r>
          </a:p>
          <a:p>
            <a:endParaRPr lang="en-US" dirty="0" smtClean="0"/>
          </a:p>
          <a:p>
            <a:r>
              <a:rPr lang="en-US" dirty="0" smtClean="0"/>
              <a:t>The PSK symbols are mapped onto the frequency domain as follows:-</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Several frequencies are nulled out</a:t>
            </a:r>
          </a:p>
          <a:p>
            <a:pPr lvl="1"/>
            <a:r>
              <a:rPr lang="en-US" dirty="0" smtClean="0"/>
              <a:t>The nulled DC component helps in the implementation of cheap, zero-IF receivers</a:t>
            </a:r>
          </a:p>
          <a:p>
            <a:pPr lvl="1"/>
            <a:r>
              <a:rPr lang="en-US" dirty="0" smtClean="0"/>
              <a:t>The nulled frequencies at the band edges significantly ease filtering complexity for adjacent channel performance</a:t>
            </a:r>
          </a:p>
          <a:p>
            <a:pPr lvl="1"/>
            <a:endParaRPr lang="en-US" dirty="0" smtClean="0"/>
          </a:p>
          <a:p>
            <a:r>
              <a:rPr lang="en-US" dirty="0" smtClean="0"/>
              <a:t>A 16 point Inverse FFT produces the time domain samples</a:t>
            </a:r>
          </a:p>
        </p:txBody>
      </p:sp>
      <p:pic>
        <p:nvPicPr>
          <p:cNvPr id="3075" name="Picture 3"/>
          <p:cNvPicPr>
            <a:picLocks noChangeAspect="1" noChangeArrowheads="1"/>
          </p:cNvPicPr>
          <p:nvPr/>
        </p:nvPicPr>
        <p:blipFill>
          <a:blip r:embed="rId3"/>
          <a:srcRect/>
          <a:stretch>
            <a:fillRect/>
          </a:stretch>
        </p:blipFill>
        <p:spPr bwMode="auto">
          <a:xfrm>
            <a:off x="762000" y="2667000"/>
            <a:ext cx="7048500" cy="12573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9</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801</TotalTime>
  <Words>2442</Words>
  <Application>Microsoft PowerPoint</Application>
  <PresentationFormat>On-screen Show (4:3)</PresentationFormat>
  <Paragraphs>522</Paragraphs>
  <Slides>24</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Times New Roman</vt:lpstr>
      <vt:lpstr>Arial</vt:lpstr>
      <vt:lpstr>IEEE-P802_15</vt:lpstr>
      <vt:lpstr>Slide 1</vt:lpstr>
      <vt:lpstr>Affordable OFDM a low cost multi carrier system for Smart Utility Networks</vt:lpstr>
      <vt:lpstr>Introduction</vt:lpstr>
      <vt:lpstr>Contents</vt:lpstr>
      <vt:lpstr>Requirements of the PAR</vt:lpstr>
      <vt:lpstr>This Proposal meets the PAR</vt:lpstr>
      <vt:lpstr>Basic Parameters</vt:lpstr>
      <vt:lpstr>Multicarrier Systems</vt:lpstr>
      <vt:lpstr>Multicarrier Modulation</vt:lpstr>
      <vt:lpstr>Cyclic Prefix</vt:lpstr>
      <vt:lpstr>Why Differential PSK?</vt:lpstr>
      <vt:lpstr>Channel coding</vt:lpstr>
      <vt:lpstr>Choice of Convolutional Code</vt:lpstr>
      <vt:lpstr>Puncturing for Flexible data rates</vt:lpstr>
      <vt:lpstr>Frequency Spreading</vt:lpstr>
      <vt:lpstr>Frequency De-spreading</vt:lpstr>
      <vt:lpstr>Reference Transmitter Diagram</vt:lpstr>
      <vt:lpstr>Spectral Properties</vt:lpstr>
      <vt:lpstr>Data Structure</vt:lpstr>
      <vt:lpstr>Frame Synchronization</vt:lpstr>
      <vt:lpstr>PHY Header</vt:lpstr>
      <vt:lpstr>Data Unit (PSDU)</vt:lpstr>
      <vt:lpstr>Implementation</vt:lpstr>
      <vt:lpstr>Conclusions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Steve Shearer</dc:creator>
  <cp:keywords/>
  <dc:description>&lt;doc#ddd&gt;</dc:description>
  <cp:lastModifiedBy> </cp:lastModifiedBy>
  <cp:revision>8</cp:revision>
  <cp:lastPrinted>1998-02-10T13:28:06Z</cp:lastPrinted>
  <dcterms:created xsi:type="dcterms:W3CDTF">2009-05-01T05:01:30Z</dcterms:created>
  <dcterms:modified xsi:type="dcterms:W3CDTF">2009-05-01T18:22:33Z</dcterms:modified>
</cp:coreProperties>
</file>