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6" r:id="rId3"/>
    <p:sldId id="261" r:id="rId4"/>
    <p:sldId id="260" r:id="rId5"/>
    <p:sldId id="262"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4" d="100"/>
          <a:sy n="74" d="100"/>
        </p:scale>
        <p:origin x="-87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dirty="0"/>
              <a:t>Page </a:t>
            </a:r>
            <a:fld id="{8AD6F0D7-955A-4741-A1E3-446CE0DC5914}" type="slidenum">
              <a:rPr lang="en-US"/>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dirty="0"/>
              <a:t>Page </a:t>
            </a:r>
            <a:fld id="{68349D86-3D77-49BD-8166-FF87A6EB5E0B}" type="slidenum">
              <a:rPr lang="en-US"/>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802.15-&lt;doc#&gt;</a:t>
            </a:r>
          </a:p>
        </p:txBody>
      </p:sp>
      <p:sp>
        <p:nvSpPr>
          <p:cNvPr id="5" name="Rectangle 3"/>
          <p:cNvSpPr>
            <a:spLocks noGrp="1" noChangeArrowheads="1"/>
          </p:cNvSpPr>
          <p:nvPr>
            <p:ph type="dt" idx="1"/>
          </p:nvPr>
        </p:nvSpPr>
        <p:spPr>
          <a:ln/>
        </p:spPr>
        <p:txBody>
          <a:bodyPr/>
          <a:lstStyle/>
          <a:p>
            <a:r>
              <a:rPr lang="en-US" dirty="0"/>
              <a:t>&lt;month year&gt;</a:t>
            </a:r>
          </a:p>
        </p:txBody>
      </p:sp>
      <p:sp>
        <p:nvSpPr>
          <p:cNvPr id="6" name="Rectangle 6"/>
          <p:cNvSpPr>
            <a:spLocks noGrp="1" noChangeArrowheads="1"/>
          </p:cNvSpPr>
          <p:nvPr>
            <p:ph type="ftr" sz="quarter" idx="4"/>
          </p:nvPr>
        </p:nvSpPr>
        <p:spPr>
          <a:ln/>
        </p:spPr>
        <p:txBody>
          <a:bodyPr/>
          <a:lstStyle/>
          <a:p>
            <a:pPr lvl="4"/>
            <a:r>
              <a:rPr lang="en-US" dirty="0"/>
              <a:t>&lt;author&gt;, &lt;company&gt;</a:t>
            </a:r>
          </a:p>
        </p:txBody>
      </p:sp>
      <p:sp>
        <p:nvSpPr>
          <p:cNvPr id="7" name="Rectangle 7"/>
          <p:cNvSpPr>
            <a:spLocks noGrp="1" noChangeArrowheads="1"/>
          </p:cNvSpPr>
          <p:nvPr>
            <p:ph type="sldNum" sz="quarter" idx="5"/>
          </p:nvPr>
        </p:nvSpPr>
        <p:spPr>
          <a:ln/>
        </p:spPr>
        <p:txBody>
          <a:bodyPr/>
          <a:lstStyle/>
          <a:p>
            <a:r>
              <a:rPr lang="en-US" dirty="0"/>
              <a:t>Page </a:t>
            </a:r>
            <a:fld id="{02D2223C-58C9-40E0-88AA-11DF0F91CCEB}" type="slidenum">
              <a:rPr lang="en-US"/>
              <a:pPr/>
              <a:t>2</a:t>
            </a:fld>
            <a:endParaRPr 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81000"/>
            <a:ext cx="1600200" cy="215444"/>
          </a:xfrm>
        </p:spPr>
        <p:txBody>
          <a:bodyPr/>
          <a:lstStyle>
            <a:lvl1pPr>
              <a:defRPr/>
            </a:lvl1pPr>
          </a:lstStyle>
          <a:p>
            <a:r>
              <a:rPr lang="en-US" dirty="0" smtClean="0"/>
              <a:t>March 2009</a:t>
            </a:r>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Steve Shellhammer, (Qualcomm)</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E3973540-383F-4778-9D0E-C656B1338092}"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March 2009</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Steve Shellhammer, (Qualcomm)</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9747804F-9C17-432B-B607-401A0276C1C3}"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t>&lt;month year&gt;</a:t>
            </a:r>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dirty="0" smtClean="0"/>
              <a:t>Steve Shellhammer, (Qualcomm)</a:t>
            </a:r>
            <a:endParaRPr lang="en-US" dirty="0"/>
          </a:p>
        </p:txBody>
      </p:sp>
      <p:sp>
        <p:nvSpPr>
          <p:cNvPr id="4" name="Slide Number Placeholder 3"/>
          <p:cNvSpPr>
            <a:spLocks noGrp="1"/>
          </p:cNvSpPr>
          <p:nvPr>
            <p:ph type="sldNum" sz="quarter" idx="12"/>
          </p:nvPr>
        </p:nvSpPr>
        <p:spPr/>
        <p:txBody>
          <a:bodyPr/>
          <a:lstStyle>
            <a:lvl1pPr>
              <a:defRPr/>
            </a:lvl1pPr>
          </a:lstStyle>
          <a:p>
            <a:r>
              <a:rPr lang="en-US" dirty="0"/>
              <a:t>Slide </a:t>
            </a:r>
            <a:fld id="{D1F53C78-656A-4582-BA5F-768D3749CC23}"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March 2009</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Steve Shellhammer,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A0650A26-2B16-432C-BD0C-9C2DD9069109}" type="slidenum">
              <a:rPr lang="en-US"/>
              <a:pPr/>
              <a:t>‹#›</a:t>
            </a:fld>
            <a:endParaRPr lang="en-US" dirty="0"/>
          </a:p>
        </p:txBody>
      </p:sp>
      <p:sp>
        <p:nvSpPr>
          <p:cNvPr id="1031" name="Rectangle 7"/>
          <p:cNvSpPr>
            <a:spLocks noChangeArrowheads="1"/>
          </p:cNvSpPr>
          <p:nvPr/>
        </p:nvSpPr>
        <p:spPr bwMode="auto">
          <a:xfrm>
            <a:off x="4495800" y="396875"/>
            <a:ext cx="3962400" cy="215444"/>
          </a:xfrm>
          <a:prstGeom prst="rect">
            <a:avLst/>
          </a:prstGeom>
          <a:noFill/>
          <a:ln w="9525">
            <a:noFill/>
            <a:miter lim="800000"/>
            <a:headEnd/>
            <a:tailEnd/>
          </a:ln>
          <a:effectLst/>
        </p:spPr>
        <p:txBody>
          <a:bodyPr lIns="0" tIns="0" rIns="0" bIns="0" anchor="b">
            <a:spAutoFit/>
          </a:bodyPr>
          <a:lstStyle/>
          <a:p>
            <a:pPr lvl="4" algn="r"/>
            <a:r>
              <a:rPr lang="en-US" sz="1400" b="1" dirty="0"/>
              <a:t>doc.: IEEE </a:t>
            </a:r>
            <a:r>
              <a:rPr lang="en-US" sz="1400" b="1" dirty="0" smtClean="0"/>
              <a:t>802.15-09/220r0</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81000"/>
            <a:ext cx="1600200" cy="215444"/>
          </a:xfrm>
        </p:spPr>
        <p:txBody>
          <a:bodyPr/>
          <a:lstStyle/>
          <a:p>
            <a:r>
              <a:rPr lang="en-US" dirty="0" smtClean="0"/>
              <a:t>March 2009</a:t>
            </a:r>
            <a:endParaRPr lang="en-US" dirty="0"/>
          </a:p>
        </p:txBody>
      </p:sp>
      <p:sp>
        <p:nvSpPr>
          <p:cNvPr id="5" name="Footer Placeholder 2"/>
          <p:cNvSpPr>
            <a:spLocks noGrp="1"/>
          </p:cNvSpPr>
          <p:nvPr>
            <p:ph type="ftr" sz="quarter" idx="11"/>
          </p:nvPr>
        </p:nvSpPr>
        <p:spPr/>
        <p:txBody>
          <a:bodyPr/>
          <a:lstStyle/>
          <a:p>
            <a:r>
              <a:rPr lang="en-US" dirty="0" smtClean="0"/>
              <a:t>Steve Shellhammer, (Qualcomm)</a:t>
            </a:r>
            <a:endParaRPr lang="en-US" dirty="0"/>
          </a:p>
        </p:txBody>
      </p:sp>
      <p:sp>
        <p:nvSpPr>
          <p:cNvPr id="6" name="Slide Number Placeholder 3"/>
          <p:cNvSpPr>
            <a:spLocks noGrp="1"/>
          </p:cNvSpPr>
          <p:nvPr>
            <p:ph type="sldNum" sz="quarter" idx="12"/>
          </p:nvPr>
        </p:nvSpPr>
        <p:spPr/>
        <p:txBody>
          <a:bodyPr/>
          <a:lstStyle/>
          <a:p>
            <a:r>
              <a:rPr lang="en-US" dirty="0"/>
              <a:t>Slide </a:t>
            </a:r>
            <a:fld id="{49070A6D-8564-4947-A087-858AC6250B8F}" type="slidenum">
              <a:rPr lang="en-US"/>
              <a:pPr/>
              <a:t>1</a:t>
            </a:fld>
            <a:endParaRPr lang="en-US" dirty="0"/>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p:spPr>
        <p:txBody>
          <a:bodyPr wrap="none" anchor="ctr"/>
          <a:lstStyle/>
          <a:p>
            <a:pPr algn="ctr"/>
            <a:r>
              <a:rPr lang="en-US" sz="1400" dirty="0">
                <a:solidFill>
                  <a:schemeClr val="accent2"/>
                </a:solidFill>
              </a:rPr>
              <a:t>NOTE: Update all </a:t>
            </a:r>
            <a:r>
              <a:rPr lang="en-US" sz="1400" dirty="0">
                <a:solidFill>
                  <a:srgbClr val="FF0000"/>
                </a:solidFill>
              </a:rPr>
              <a:t>red</a:t>
            </a:r>
            <a:r>
              <a:rPr lang="en-US" sz="1400" dirty="0">
                <a:solidFill>
                  <a:schemeClr val="accent2"/>
                </a:solidFill>
              </a:rPr>
              <a:t> fields replacing with your information; they are required. This is a manual update in appropriate</a:t>
            </a:r>
          </a:p>
          <a:p>
            <a:pPr algn="ctr"/>
            <a:r>
              <a:rPr lang="en-US" sz="1400" dirty="0">
                <a:solidFill>
                  <a:schemeClr val="accent2"/>
                </a:solidFill>
              </a:rPr>
              <a:t>fields.  All Blue fields are informational and are to be deleted. </a:t>
            </a:r>
            <a:r>
              <a:rPr lang="en-US" sz="1400" dirty="0">
                <a:solidFill>
                  <a:schemeClr val="tx2"/>
                </a:solidFill>
              </a:rPr>
              <a:t>Black</a:t>
            </a:r>
            <a:r>
              <a:rPr lang="en-US" sz="1400" dirty="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IEEE 802.15.2 Reaffirmation Ballot Summary</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March 11, 2009]</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Steve Shellhammer</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Qualcomm</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5775 Morehouse Drive, San Diego CA 92121</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(858) 658-1874</a:t>
            </a:r>
            <a:r>
              <a:rPr lang="en-US" sz="1600" dirty="0" smtClean="0">
                <a:solidFill>
                  <a:schemeClr val="tx2"/>
                </a:solidFill>
              </a:rPr>
              <a:t>], </a:t>
            </a:r>
            <a:r>
              <a:rPr lang="en-US" sz="1600" dirty="0">
                <a:solidFill>
                  <a:schemeClr val="tx2"/>
                </a:solidFill>
              </a:rPr>
              <a:t>FAX: </a:t>
            </a:r>
            <a:r>
              <a:rPr lang="en-US" sz="1600" dirty="0" smtClean="0">
                <a:solidFill>
                  <a:schemeClr val="tx2"/>
                </a:solidFill>
              </a:rPr>
              <a:t>[</a:t>
            </a:r>
            <a:r>
              <a:rPr lang="en-US" sz="1600" dirty="0" smtClean="0">
                <a:solidFill>
                  <a:srgbClr val="FF0000"/>
                </a:solidFill>
              </a:rPr>
              <a:t>(858) 651-5786 </a:t>
            </a:r>
            <a:r>
              <a:rPr lang="en-US" sz="1600" dirty="0" smtClean="0">
                <a:solidFill>
                  <a:schemeClr val="tx2"/>
                </a:solidFill>
              </a:rPr>
              <a:t>], E-Mail:[</a:t>
            </a:r>
            <a:r>
              <a:rPr lang="en-US" sz="1600" dirty="0" smtClean="0">
                <a:solidFill>
                  <a:srgbClr val="FF0000"/>
                </a:solidFill>
              </a:rPr>
              <a:t>shellhammer@ieee.org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IEEE Std 802.15.2-2003</a:t>
            </a:r>
            <a:r>
              <a:rPr lang="en-US" sz="1600" dirty="0" smtClean="0">
                <a:solidFill>
                  <a:schemeClr val="tx2"/>
                </a:solidFill>
              </a:rPr>
              <a:t>]</a:t>
            </a:r>
            <a:endParaRPr lang="en-US" sz="1600" dirty="0">
              <a:solidFill>
                <a:schemeClr val="tx2"/>
              </a:solidFill>
            </a:endParaRP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“General Contributions”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Summary of 802.15.2 reaffirmation ballot.</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March 2009</a:t>
            </a:r>
            <a:endParaRPr lang="en-US" dirty="0"/>
          </a:p>
        </p:txBody>
      </p:sp>
      <p:sp>
        <p:nvSpPr>
          <p:cNvPr id="5" name="Footer Placeholder 4"/>
          <p:cNvSpPr>
            <a:spLocks noGrp="1"/>
          </p:cNvSpPr>
          <p:nvPr>
            <p:ph type="ftr" sz="quarter" idx="11"/>
          </p:nvPr>
        </p:nvSpPr>
        <p:spPr/>
        <p:txBody>
          <a:bodyPr/>
          <a:lstStyle/>
          <a:p>
            <a:r>
              <a:rPr lang="en-US" dirty="0" smtClean="0"/>
              <a:t>Steve Shellhammer, (Qualcomm)</a:t>
            </a:r>
            <a:endParaRPr lang="en-US" dirty="0"/>
          </a:p>
        </p:txBody>
      </p:sp>
      <p:sp>
        <p:nvSpPr>
          <p:cNvPr id="6" name="Slide Number Placeholder 5"/>
          <p:cNvSpPr>
            <a:spLocks noGrp="1"/>
          </p:cNvSpPr>
          <p:nvPr>
            <p:ph type="sldNum" sz="quarter" idx="12"/>
          </p:nvPr>
        </p:nvSpPr>
        <p:spPr/>
        <p:txBody>
          <a:bodyPr/>
          <a:lstStyle/>
          <a:p>
            <a:r>
              <a:rPr lang="en-US" dirty="0"/>
              <a:t>Slide </a:t>
            </a:r>
            <a:fld id="{420EF35F-CEB2-40AA-9890-1CC75B8FCD0E}" type="slidenum">
              <a:rPr lang="en-US"/>
              <a:pPr/>
              <a:t>2</a:t>
            </a:fld>
            <a:endParaRPr lang="en-US" dirty="0"/>
          </a:p>
        </p:txBody>
      </p:sp>
      <p:sp>
        <p:nvSpPr>
          <p:cNvPr id="4098" name="Rectangle 2"/>
          <p:cNvSpPr>
            <a:spLocks noGrp="1" noChangeArrowheads="1"/>
          </p:cNvSpPr>
          <p:nvPr>
            <p:ph type="title"/>
          </p:nvPr>
        </p:nvSpPr>
        <p:spPr>
          <a:xfrm>
            <a:off x="685800" y="609600"/>
            <a:ext cx="7772400" cy="609600"/>
          </a:xfrm>
          <a:ln/>
        </p:spPr>
        <p:txBody>
          <a:bodyPr/>
          <a:lstStyle/>
          <a:p>
            <a:r>
              <a:rPr lang="en-US" sz="3200" dirty="0" smtClean="0"/>
              <a:t>Reaffirmation</a:t>
            </a:r>
            <a:endParaRPr lang="en-US" sz="3200" dirty="0"/>
          </a:p>
        </p:txBody>
      </p:sp>
      <p:sp>
        <p:nvSpPr>
          <p:cNvPr id="4099" name="Rectangle 3"/>
          <p:cNvSpPr>
            <a:spLocks noGrp="1" noChangeArrowheads="1"/>
          </p:cNvSpPr>
          <p:nvPr>
            <p:ph type="body" idx="1"/>
          </p:nvPr>
        </p:nvSpPr>
        <p:spPr>
          <a:xfrm>
            <a:off x="685800" y="1295400"/>
            <a:ext cx="8001000" cy="5029200"/>
          </a:xfrm>
          <a:ln/>
        </p:spPr>
        <p:txBody>
          <a:bodyPr/>
          <a:lstStyle/>
          <a:p>
            <a:pPr fontAlgn="t"/>
            <a:r>
              <a:rPr lang="en-US" sz="1800" b="1" dirty="0">
                <a:solidFill>
                  <a:schemeClr val="tx1"/>
                </a:solidFill>
                <a:latin typeface="+mn-lt"/>
                <a:ea typeface="+mn-ea"/>
                <a:cs typeface="+mn-cs"/>
              </a:rPr>
              <a:t>Ballot Open Date:</a:t>
            </a:r>
            <a:r>
              <a:rPr lang="en-US" sz="1800" dirty="0">
                <a:solidFill>
                  <a:schemeClr val="tx1"/>
                </a:solidFill>
                <a:latin typeface="+mn-lt"/>
                <a:ea typeface="+mn-ea"/>
                <a:cs typeface="+mn-cs"/>
              </a:rPr>
              <a:t> </a:t>
            </a:r>
            <a:r>
              <a:rPr lang="en-US" sz="1800" dirty="0" smtClean="0">
                <a:solidFill>
                  <a:schemeClr val="tx1"/>
                </a:solidFill>
                <a:latin typeface="+mn-lt"/>
                <a:ea typeface="+mn-ea"/>
                <a:cs typeface="+mn-cs"/>
              </a:rPr>
              <a:t>08-Dec-2008</a:t>
            </a:r>
          </a:p>
          <a:p>
            <a:pPr fontAlgn="t"/>
            <a:r>
              <a:rPr lang="en-US" sz="1800" b="1" dirty="0" smtClean="0">
                <a:solidFill>
                  <a:schemeClr val="tx1"/>
                </a:solidFill>
                <a:latin typeface="+mn-lt"/>
                <a:ea typeface="+mn-ea"/>
                <a:cs typeface="+mn-cs"/>
              </a:rPr>
              <a:t>Ballot </a:t>
            </a:r>
            <a:r>
              <a:rPr lang="en-US" sz="1800" b="1" dirty="0">
                <a:solidFill>
                  <a:schemeClr val="tx1"/>
                </a:solidFill>
                <a:latin typeface="+mn-lt"/>
                <a:ea typeface="+mn-ea"/>
                <a:cs typeface="+mn-cs"/>
              </a:rPr>
              <a:t>Close Date:</a:t>
            </a:r>
            <a:r>
              <a:rPr lang="en-US" sz="1800" dirty="0">
                <a:solidFill>
                  <a:schemeClr val="tx1"/>
                </a:solidFill>
                <a:latin typeface="+mn-lt"/>
                <a:ea typeface="+mn-ea"/>
                <a:cs typeface="+mn-cs"/>
              </a:rPr>
              <a:t> 07-Jan-2009 </a:t>
            </a:r>
            <a:endParaRPr lang="en-US" sz="1800" dirty="0" smtClean="0"/>
          </a:p>
          <a:p>
            <a:pPr fontAlgn="t"/>
            <a:r>
              <a:rPr lang="en-US" sz="1800" b="1" dirty="0" smtClean="0">
                <a:solidFill>
                  <a:schemeClr val="tx1"/>
                </a:solidFill>
                <a:latin typeface="+mn-lt"/>
                <a:ea typeface="+mn-ea"/>
                <a:cs typeface="+mn-cs"/>
              </a:rPr>
              <a:t>RESPONSE </a:t>
            </a:r>
            <a:r>
              <a:rPr lang="en-US" sz="1800" b="1" dirty="0">
                <a:solidFill>
                  <a:schemeClr val="tx1"/>
                </a:solidFill>
                <a:latin typeface="+mn-lt"/>
                <a:ea typeface="+mn-ea"/>
                <a:cs typeface="+mn-cs"/>
              </a:rPr>
              <a:t>RATE</a:t>
            </a:r>
            <a:r>
              <a:rPr lang="en-US" sz="1800" dirty="0">
                <a:solidFill>
                  <a:schemeClr val="tx1"/>
                </a:solidFill>
                <a:latin typeface="+mn-lt"/>
                <a:ea typeface="+mn-ea"/>
                <a:cs typeface="+mn-cs"/>
              </a:rPr>
              <a:t> This ballot has met the 75% returned ballot requirement. </a:t>
            </a:r>
          </a:p>
          <a:p>
            <a:pPr fontAlgn="t"/>
            <a:r>
              <a:rPr lang="en-US" sz="1800" dirty="0" smtClean="0">
                <a:solidFill>
                  <a:schemeClr val="tx1"/>
                </a:solidFill>
                <a:latin typeface="+mn-lt"/>
                <a:ea typeface="+mn-ea"/>
                <a:cs typeface="+mn-cs"/>
              </a:rPr>
              <a:t>105 </a:t>
            </a:r>
            <a:r>
              <a:rPr lang="en-US" sz="1800" dirty="0">
                <a:solidFill>
                  <a:schemeClr val="tx1"/>
                </a:solidFill>
                <a:latin typeface="+mn-lt"/>
                <a:ea typeface="+mn-ea"/>
                <a:cs typeface="+mn-cs"/>
              </a:rPr>
              <a:t>eligible people in this ballot group. </a:t>
            </a:r>
          </a:p>
          <a:p>
            <a:pPr fontAlgn="t"/>
            <a:r>
              <a:rPr lang="en-US" sz="1800" dirty="0" smtClean="0">
                <a:solidFill>
                  <a:schemeClr val="tx1"/>
                </a:solidFill>
                <a:latin typeface="+mn-lt"/>
                <a:ea typeface="+mn-ea"/>
                <a:cs typeface="+mn-cs"/>
              </a:rPr>
              <a:t>69 </a:t>
            </a:r>
            <a:r>
              <a:rPr lang="en-US" sz="1800" dirty="0">
                <a:solidFill>
                  <a:schemeClr val="tx1"/>
                </a:solidFill>
                <a:latin typeface="+mn-lt"/>
                <a:ea typeface="+mn-ea"/>
                <a:cs typeface="+mn-cs"/>
              </a:rPr>
              <a:t>affirmative </a:t>
            </a:r>
            <a:r>
              <a:rPr lang="en-US" sz="1800" dirty="0" smtClean="0">
                <a:solidFill>
                  <a:schemeClr val="tx1"/>
                </a:solidFill>
                <a:latin typeface="+mn-lt"/>
                <a:ea typeface="+mn-ea"/>
                <a:cs typeface="+mn-cs"/>
              </a:rPr>
              <a:t>votes</a:t>
            </a:r>
          </a:p>
          <a:p>
            <a:pPr fontAlgn="t"/>
            <a:r>
              <a:rPr lang="en-US" sz="1800" dirty="0" smtClean="0">
                <a:solidFill>
                  <a:schemeClr val="tx1"/>
                </a:solidFill>
                <a:latin typeface="+mn-lt"/>
                <a:ea typeface="+mn-ea"/>
                <a:cs typeface="+mn-cs"/>
              </a:rPr>
              <a:t>3 </a:t>
            </a:r>
            <a:r>
              <a:rPr lang="en-US" sz="1800" dirty="0">
                <a:solidFill>
                  <a:schemeClr val="tx1"/>
                </a:solidFill>
                <a:latin typeface="+mn-lt"/>
                <a:ea typeface="+mn-ea"/>
                <a:cs typeface="+mn-cs"/>
              </a:rPr>
              <a:t>negative votes with </a:t>
            </a:r>
            <a:r>
              <a:rPr lang="en-US" sz="1800" dirty="0" smtClean="0">
                <a:solidFill>
                  <a:schemeClr val="tx1"/>
                </a:solidFill>
                <a:latin typeface="+mn-lt"/>
                <a:ea typeface="+mn-ea"/>
                <a:cs typeface="+mn-cs"/>
              </a:rPr>
              <a:t>comments</a:t>
            </a:r>
          </a:p>
          <a:p>
            <a:pPr fontAlgn="t"/>
            <a:r>
              <a:rPr lang="en-US" sz="1800" dirty="0" smtClean="0">
                <a:solidFill>
                  <a:schemeClr val="tx1"/>
                </a:solidFill>
                <a:latin typeface="+mn-lt"/>
                <a:ea typeface="+mn-ea"/>
                <a:cs typeface="+mn-cs"/>
              </a:rPr>
              <a:t>1 </a:t>
            </a:r>
            <a:r>
              <a:rPr lang="en-US" sz="1800" dirty="0">
                <a:solidFill>
                  <a:schemeClr val="tx1"/>
                </a:solidFill>
                <a:latin typeface="+mn-lt"/>
                <a:ea typeface="+mn-ea"/>
                <a:cs typeface="+mn-cs"/>
              </a:rPr>
              <a:t>negative votes without </a:t>
            </a:r>
            <a:r>
              <a:rPr lang="en-US" sz="1800" dirty="0" smtClean="0">
                <a:solidFill>
                  <a:schemeClr val="tx1"/>
                </a:solidFill>
                <a:latin typeface="+mn-lt"/>
                <a:ea typeface="+mn-ea"/>
                <a:cs typeface="+mn-cs"/>
              </a:rPr>
              <a:t>comments</a:t>
            </a:r>
          </a:p>
          <a:p>
            <a:pPr fontAlgn="t"/>
            <a:r>
              <a:rPr lang="en-US" sz="1800" dirty="0" smtClean="0">
                <a:solidFill>
                  <a:schemeClr val="tx1"/>
                </a:solidFill>
                <a:latin typeface="+mn-lt"/>
                <a:ea typeface="+mn-ea"/>
                <a:cs typeface="+mn-cs"/>
              </a:rPr>
              <a:t>11 </a:t>
            </a:r>
            <a:r>
              <a:rPr lang="en-US" sz="1800" dirty="0">
                <a:solidFill>
                  <a:schemeClr val="tx1"/>
                </a:solidFill>
                <a:latin typeface="+mn-lt"/>
                <a:ea typeface="+mn-ea"/>
                <a:cs typeface="+mn-cs"/>
              </a:rPr>
              <a:t>abstention </a:t>
            </a:r>
            <a:r>
              <a:rPr lang="en-US" sz="1800" dirty="0" smtClean="0">
                <a:solidFill>
                  <a:schemeClr val="tx1"/>
                </a:solidFill>
                <a:latin typeface="+mn-lt"/>
                <a:ea typeface="+mn-ea"/>
                <a:cs typeface="+mn-cs"/>
              </a:rPr>
              <a:t>votes</a:t>
            </a:r>
          </a:p>
          <a:p>
            <a:pPr fontAlgn="t"/>
            <a:r>
              <a:rPr lang="en-US" sz="1800" dirty="0" smtClean="0">
                <a:solidFill>
                  <a:schemeClr val="tx1"/>
                </a:solidFill>
                <a:latin typeface="+mn-lt"/>
                <a:ea typeface="+mn-ea"/>
                <a:cs typeface="+mn-cs"/>
              </a:rPr>
              <a:t>84 </a:t>
            </a:r>
            <a:r>
              <a:rPr lang="en-US" sz="1800" dirty="0">
                <a:solidFill>
                  <a:schemeClr val="tx1"/>
                </a:solidFill>
                <a:latin typeface="+mn-lt"/>
                <a:ea typeface="+mn-ea"/>
                <a:cs typeface="+mn-cs"/>
              </a:rPr>
              <a:t>votes received = 80% returned </a:t>
            </a:r>
            <a:endParaRPr lang="en-US" sz="1800" dirty="0" smtClean="0">
              <a:solidFill>
                <a:schemeClr val="tx1"/>
              </a:solidFill>
              <a:latin typeface="+mn-lt"/>
              <a:ea typeface="+mn-ea"/>
              <a:cs typeface="+mn-cs"/>
            </a:endParaRPr>
          </a:p>
          <a:p>
            <a:pPr fontAlgn="t"/>
            <a:r>
              <a:rPr lang="en-US" sz="1800" dirty="0" smtClean="0">
                <a:solidFill>
                  <a:schemeClr val="tx1"/>
                </a:solidFill>
                <a:latin typeface="+mn-lt"/>
                <a:ea typeface="+mn-ea"/>
                <a:cs typeface="+mn-cs"/>
              </a:rPr>
              <a:t>13</a:t>
            </a:r>
            <a:r>
              <a:rPr lang="en-US" sz="1800" dirty="0">
                <a:solidFill>
                  <a:schemeClr val="tx1"/>
                </a:solidFill>
                <a:latin typeface="+mn-lt"/>
                <a:ea typeface="+mn-ea"/>
                <a:cs typeface="+mn-cs"/>
              </a:rPr>
              <a:t>% </a:t>
            </a:r>
            <a:r>
              <a:rPr lang="en-US" sz="1800" dirty="0" smtClean="0">
                <a:solidFill>
                  <a:schemeClr val="tx1"/>
                </a:solidFill>
                <a:latin typeface="+mn-lt"/>
                <a:ea typeface="+mn-ea"/>
                <a:cs typeface="+mn-cs"/>
              </a:rPr>
              <a:t>abstention</a:t>
            </a:r>
          </a:p>
          <a:p>
            <a:pPr fontAlgn="t"/>
            <a:r>
              <a:rPr lang="en-US" sz="1800" b="1" dirty="0" smtClean="0">
                <a:solidFill>
                  <a:schemeClr val="tx1"/>
                </a:solidFill>
                <a:latin typeface="+mn-lt"/>
                <a:ea typeface="+mn-ea"/>
                <a:cs typeface="+mn-cs"/>
              </a:rPr>
              <a:t>APPROVAL </a:t>
            </a:r>
            <a:r>
              <a:rPr lang="en-US" sz="1800" b="1" dirty="0">
                <a:solidFill>
                  <a:schemeClr val="tx1"/>
                </a:solidFill>
                <a:latin typeface="+mn-lt"/>
                <a:ea typeface="+mn-ea"/>
                <a:cs typeface="+mn-cs"/>
              </a:rPr>
              <a:t>RATE</a:t>
            </a:r>
            <a:r>
              <a:rPr lang="en-US" sz="1800" dirty="0">
                <a:solidFill>
                  <a:schemeClr val="tx1"/>
                </a:solidFill>
                <a:latin typeface="+mn-lt"/>
                <a:ea typeface="+mn-ea"/>
                <a:cs typeface="+mn-cs"/>
              </a:rPr>
              <a:t> The 75% affirmation requirement is being met. </a:t>
            </a:r>
          </a:p>
          <a:p>
            <a:r>
              <a:rPr lang="en-US" sz="1800" dirty="0">
                <a:solidFill>
                  <a:schemeClr val="tx1"/>
                </a:solidFill>
                <a:latin typeface="+mn-lt"/>
                <a:ea typeface="+mn-ea"/>
                <a:cs typeface="+mn-cs"/>
              </a:rPr>
              <a:t>69 affirmative </a:t>
            </a:r>
            <a:r>
              <a:rPr lang="en-US" sz="1800" dirty="0" smtClean="0">
                <a:solidFill>
                  <a:schemeClr val="tx1"/>
                </a:solidFill>
                <a:latin typeface="+mn-lt"/>
                <a:ea typeface="+mn-ea"/>
                <a:cs typeface="+mn-cs"/>
              </a:rPr>
              <a:t>votes</a:t>
            </a:r>
          </a:p>
          <a:p>
            <a:r>
              <a:rPr lang="en-US" sz="1800" dirty="0" smtClean="0">
                <a:solidFill>
                  <a:schemeClr val="tx1"/>
                </a:solidFill>
                <a:latin typeface="+mn-lt"/>
                <a:ea typeface="+mn-ea"/>
                <a:cs typeface="+mn-cs"/>
              </a:rPr>
              <a:t>3 </a:t>
            </a:r>
            <a:r>
              <a:rPr lang="en-US" sz="1800" dirty="0">
                <a:solidFill>
                  <a:schemeClr val="tx1"/>
                </a:solidFill>
                <a:latin typeface="+mn-lt"/>
                <a:ea typeface="+mn-ea"/>
                <a:cs typeface="+mn-cs"/>
              </a:rPr>
              <a:t>negative votes with </a:t>
            </a:r>
            <a:r>
              <a:rPr lang="en-US" sz="1800" dirty="0" smtClean="0">
                <a:solidFill>
                  <a:schemeClr val="tx1"/>
                </a:solidFill>
                <a:latin typeface="+mn-lt"/>
                <a:ea typeface="+mn-ea"/>
                <a:cs typeface="+mn-cs"/>
              </a:rPr>
              <a:t>comments</a:t>
            </a:r>
          </a:p>
          <a:p>
            <a:r>
              <a:rPr lang="en-US" sz="1800" dirty="0" smtClean="0">
                <a:solidFill>
                  <a:schemeClr val="tx1"/>
                </a:solidFill>
                <a:latin typeface="+mn-lt"/>
                <a:ea typeface="+mn-ea"/>
                <a:cs typeface="+mn-cs"/>
              </a:rPr>
              <a:t>72 </a:t>
            </a:r>
            <a:r>
              <a:rPr lang="en-US" sz="1800" dirty="0">
                <a:solidFill>
                  <a:schemeClr val="tx1"/>
                </a:solidFill>
                <a:latin typeface="+mn-lt"/>
                <a:ea typeface="+mn-ea"/>
                <a:cs typeface="+mn-cs"/>
              </a:rPr>
              <a:t>votes = </a:t>
            </a:r>
            <a:r>
              <a:rPr lang="en-US" sz="1800" dirty="0" smtClean="0">
                <a:solidFill>
                  <a:schemeClr val="tx1"/>
                </a:solidFill>
                <a:latin typeface="+mn-lt"/>
                <a:ea typeface="+mn-ea"/>
                <a:cs typeface="+mn-cs"/>
              </a:rPr>
              <a:t>95.8% </a:t>
            </a:r>
            <a:r>
              <a:rPr lang="en-US" sz="1800" dirty="0">
                <a:solidFill>
                  <a:schemeClr val="tx1"/>
                </a:solidFill>
                <a:latin typeface="+mn-lt"/>
                <a:ea typeface="+mn-ea"/>
                <a:cs typeface="+mn-cs"/>
              </a:rPr>
              <a:t>affirmative</a:t>
            </a: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Reaffirmation Comments</a:t>
            </a:r>
            <a:endParaRPr lang="en-US" dirty="0"/>
          </a:p>
        </p:txBody>
      </p:sp>
      <p:graphicFrame>
        <p:nvGraphicFramePr>
          <p:cNvPr id="7" name="Content Placeholder 6"/>
          <p:cNvGraphicFramePr>
            <a:graphicFrameLocks noGrp="1"/>
          </p:cNvGraphicFramePr>
          <p:nvPr>
            <p:ph idx="1"/>
          </p:nvPr>
        </p:nvGraphicFramePr>
        <p:xfrm>
          <a:off x="1828800" y="1981200"/>
          <a:ext cx="5257800" cy="1483360"/>
        </p:xfrm>
        <a:graphic>
          <a:graphicData uri="http://schemas.openxmlformats.org/drawingml/2006/table">
            <a:tbl>
              <a:tblPr firstRow="1" bandRow="1">
                <a:tableStyleId>{F5AB1C69-6EDB-4FF4-983F-18BD219EF322}</a:tableStyleId>
              </a:tblPr>
              <a:tblGrid>
                <a:gridCol w="3886200"/>
                <a:gridCol w="1371600"/>
              </a:tblGrid>
              <a:tr h="370840">
                <a:tc>
                  <a:txBody>
                    <a:bodyPr/>
                    <a:lstStyle/>
                    <a:p>
                      <a:r>
                        <a:rPr lang="en-US" b="0" dirty="0" smtClean="0">
                          <a:solidFill>
                            <a:sysClr val="windowText" lastClr="000000"/>
                          </a:solidFill>
                        </a:rPr>
                        <a:t>Technical Comments</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0" dirty="0" smtClean="0">
                          <a:solidFill>
                            <a:sysClr val="windowText" lastClr="000000"/>
                          </a:solidFill>
                        </a:rPr>
                        <a:t>5</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b="0" dirty="0" smtClean="0">
                          <a:solidFill>
                            <a:sysClr val="windowText" lastClr="000000"/>
                          </a:solidFill>
                        </a:rPr>
                        <a:t>General Comments</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0" dirty="0" smtClean="0">
                          <a:solidFill>
                            <a:sysClr val="windowText" lastClr="000000"/>
                          </a:solidFill>
                        </a:rPr>
                        <a:t>3</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b="0" dirty="0" smtClean="0">
                          <a:solidFill>
                            <a:sysClr val="windowText" lastClr="000000"/>
                          </a:solidFill>
                        </a:rPr>
                        <a:t>Editorial Comments</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0" dirty="0" smtClean="0">
                          <a:solidFill>
                            <a:sysClr val="windowText" lastClr="000000"/>
                          </a:solidFill>
                        </a:rPr>
                        <a:t>15</a:t>
                      </a:r>
                      <a:endParaRPr lang="en-US"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b="1" dirty="0" smtClean="0">
                          <a:solidFill>
                            <a:sysClr val="windowText" lastClr="000000"/>
                          </a:solidFill>
                        </a:rPr>
                        <a:t>Total Comments</a:t>
                      </a:r>
                      <a:endParaRPr lang="en-US" b="1"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ysClr val="windowText" lastClr="000000"/>
                          </a:solidFill>
                        </a:rPr>
                        <a:t>23</a:t>
                      </a:r>
                      <a:endParaRPr lang="en-US" b="1"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4" name="Date Placeholder 3"/>
          <p:cNvSpPr>
            <a:spLocks noGrp="1"/>
          </p:cNvSpPr>
          <p:nvPr>
            <p:ph type="dt" sz="half" idx="10"/>
          </p:nvPr>
        </p:nvSpPr>
        <p:spPr/>
        <p:txBody>
          <a:bodyPr/>
          <a:lstStyle/>
          <a:p>
            <a:r>
              <a:rPr lang="en-US" dirty="0" smtClean="0"/>
              <a:t>March 2009</a:t>
            </a:r>
            <a:endParaRPr lang="en-US" dirty="0"/>
          </a:p>
        </p:txBody>
      </p:sp>
      <p:sp>
        <p:nvSpPr>
          <p:cNvPr id="5" name="Footer Placeholder 4"/>
          <p:cNvSpPr>
            <a:spLocks noGrp="1"/>
          </p:cNvSpPr>
          <p:nvPr>
            <p:ph type="ftr" sz="quarter" idx="11"/>
          </p:nvPr>
        </p:nvSpPr>
        <p:spPr/>
        <p:txBody>
          <a:bodyPr/>
          <a:lstStyle/>
          <a:p>
            <a:r>
              <a:rPr lang="en-US" dirty="0" smtClean="0"/>
              <a:t>Steve Shellhammer, (Qualcomm)</a:t>
            </a:r>
            <a:endParaRPr lang="en-US" dirty="0"/>
          </a:p>
        </p:txBody>
      </p:sp>
      <p:sp>
        <p:nvSpPr>
          <p:cNvPr id="6" name="Slide Number Placeholder 5"/>
          <p:cNvSpPr>
            <a:spLocks noGrp="1"/>
          </p:cNvSpPr>
          <p:nvPr>
            <p:ph type="sldNum" sz="quarter" idx="12"/>
          </p:nvPr>
        </p:nvSpPr>
        <p:spPr/>
        <p:txBody>
          <a:bodyPr/>
          <a:lstStyle/>
          <a:p>
            <a:r>
              <a:rPr lang="en-US" dirty="0" smtClean="0"/>
              <a:t>Slide </a:t>
            </a:r>
            <a:fld id="{9747804F-9C17-432B-B607-401A0276C1C3}" type="slidenum">
              <a:rPr lang="en-US" smtClean="0"/>
              <a:pPr/>
              <a:t>3</a:t>
            </a:fld>
            <a:endParaRPr lang="en-US" dirty="0"/>
          </a:p>
        </p:txBody>
      </p:sp>
      <p:sp>
        <p:nvSpPr>
          <p:cNvPr id="8" name="Content Placeholder 2"/>
          <p:cNvSpPr txBox="1">
            <a:spLocks/>
          </p:cNvSpPr>
          <p:nvPr/>
        </p:nvSpPr>
        <p:spPr bwMode="auto">
          <a:xfrm>
            <a:off x="685800" y="5334000"/>
            <a:ext cx="7010400" cy="762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Comment resolutions provided in document IEEE 802.15-09/106r0</a:t>
            </a: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Recirculation</a:t>
            </a:r>
            <a:endParaRPr lang="en-US" dirty="0"/>
          </a:p>
        </p:txBody>
      </p:sp>
      <p:sp>
        <p:nvSpPr>
          <p:cNvPr id="3" name="Content Placeholder 2"/>
          <p:cNvSpPr>
            <a:spLocks noGrp="1"/>
          </p:cNvSpPr>
          <p:nvPr>
            <p:ph idx="1"/>
          </p:nvPr>
        </p:nvSpPr>
        <p:spPr>
          <a:xfrm>
            <a:off x="685800" y="1295400"/>
            <a:ext cx="7772400" cy="4953000"/>
          </a:xfrm>
        </p:spPr>
        <p:txBody>
          <a:bodyPr/>
          <a:lstStyle/>
          <a:p>
            <a:pPr fontAlgn="t"/>
            <a:r>
              <a:rPr lang="en-US" sz="1800" b="1" dirty="0">
                <a:solidFill>
                  <a:schemeClr val="tx1"/>
                </a:solidFill>
                <a:latin typeface="+mn-lt"/>
                <a:ea typeface="+mn-ea"/>
                <a:cs typeface="+mn-cs"/>
              </a:rPr>
              <a:t>Ballot Open Date:</a:t>
            </a:r>
            <a:r>
              <a:rPr lang="en-US" sz="1800" dirty="0">
                <a:solidFill>
                  <a:schemeClr val="tx1"/>
                </a:solidFill>
                <a:latin typeface="+mn-lt"/>
                <a:ea typeface="+mn-ea"/>
                <a:cs typeface="+mn-cs"/>
              </a:rPr>
              <a:t> </a:t>
            </a:r>
            <a:r>
              <a:rPr lang="en-US" sz="1800" dirty="0" smtClean="0">
                <a:solidFill>
                  <a:schemeClr val="tx1"/>
                </a:solidFill>
                <a:latin typeface="+mn-lt"/>
                <a:ea typeface="+mn-ea"/>
                <a:cs typeface="+mn-cs"/>
              </a:rPr>
              <a:t>26-Feb-2009</a:t>
            </a:r>
          </a:p>
          <a:p>
            <a:pPr fontAlgn="t"/>
            <a:r>
              <a:rPr lang="en-US" sz="1800" b="1" dirty="0" smtClean="0">
                <a:solidFill>
                  <a:schemeClr val="tx1"/>
                </a:solidFill>
                <a:latin typeface="+mn-lt"/>
                <a:ea typeface="+mn-ea"/>
                <a:cs typeface="+mn-cs"/>
              </a:rPr>
              <a:t>Ballot </a:t>
            </a:r>
            <a:r>
              <a:rPr lang="en-US" sz="1800" b="1" dirty="0">
                <a:solidFill>
                  <a:schemeClr val="tx1"/>
                </a:solidFill>
                <a:latin typeface="+mn-lt"/>
                <a:ea typeface="+mn-ea"/>
                <a:cs typeface="+mn-cs"/>
              </a:rPr>
              <a:t>Close Date:</a:t>
            </a:r>
            <a:r>
              <a:rPr lang="en-US" sz="1800" dirty="0">
                <a:solidFill>
                  <a:schemeClr val="tx1"/>
                </a:solidFill>
                <a:latin typeface="+mn-lt"/>
                <a:ea typeface="+mn-ea"/>
                <a:cs typeface="+mn-cs"/>
              </a:rPr>
              <a:t> </a:t>
            </a:r>
            <a:r>
              <a:rPr lang="en-US" sz="1800" dirty="0" smtClean="0">
                <a:solidFill>
                  <a:schemeClr val="tx1"/>
                </a:solidFill>
                <a:latin typeface="+mn-lt"/>
                <a:ea typeface="+mn-ea"/>
                <a:cs typeface="+mn-cs"/>
              </a:rPr>
              <a:t>08-Mar-2009</a:t>
            </a:r>
          </a:p>
          <a:p>
            <a:pPr fontAlgn="t"/>
            <a:r>
              <a:rPr lang="en-US" sz="1800" b="1" dirty="0" smtClean="0">
                <a:solidFill>
                  <a:schemeClr val="tx1"/>
                </a:solidFill>
                <a:latin typeface="+mn-lt"/>
                <a:ea typeface="+mn-ea"/>
                <a:cs typeface="+mn-cs"/>
              </a:rPr>
              <a:t>RESPONSE </a:t>
            </a:r>
            <a:r>
              <a:rPr lang="en-US" sz="1800" b="1" dirty="0">
                <a:solidFill>
                  <a:schemeClr val="tx1"/>
                </a:solidFill>
                <a:latin typeface="+mn-lt"/>
                <a:ea typeface="+mn-ea"/>
                <a:cs typeface="+mn-cs"/>
              </a:rPr>
              <a:t>RATE</a:t>
            </a:r>
            <a:r>
              <a:rPr lang="en-US" sz="1800" dirty="0">
                <a:solidFill>
                  <a:schemeClr val="tx1"/>
                </a:solidFill>
                <a:latin typeface="+mn-lt"/>
                <a:ea typeface="+mn-ea"/>
                <a:cs typeface="+mn-cs"/>
              </a:rPr>
              <a:t> This ballot has met the 75% returned ballot requirement. </a:t>
            </a:r>
          </a:p>
          <a:p>
            <a:pPr fontAlgn="t"/>
            <a:r>
              <a:rPr lang="en-US" sz="1800" dirty="0" smtClean="0">
                <a:solidFill>
                  <a:schemeClr val="tx1"/>
                </a:solidFill>
                <a:latin typeface="+mn-lt"/>
                <a:ea typeface="+mn-ea"/>
                <a:cs typeface="+mn-cs"/>
              </a:rPr>
              <a:t>105 </a:t>
            </a:r>
            <a:r>
              <a:rPr lang="en-US" sz="1800" dirty="0">
                <a:solidFill>
                  <a:schemeClr val="tx1"/>
                </a:solidFill>
                <a:latin typeface="+mn-lt"/>
                <a:ea typeface="+mn-ea"/>
                <a:cs typeface="+mn-cs"/>
              </a:rPr>
              <a:t>eligible people in this ballot group. </a:t>
            </a:r>
          </a:p>
          <a:p>
            <a:pPr fontAlgn="t"/>
            <a:r>
              <a:rPr lang="en-US" sz="1800" dirty="0" smtClean="0">
                <a:solidFill>
                  <a:schemeClr val="tx1"/>
                </a:solidFill>
                <a:latin typeface="+mn-lt"/>
                <a:ea typeface="+mn-ea"/>
                <a:cs typeface="+mn-cs"/>
              </a:rPr>
              <a:t>71 </a:t>
            </a:r>
            <a:r>
              <a:rPr lang="en-US" sz="1800" dirty="0">
                <a:solidFill>
                  <a:schemeClr val="tx1"/>
                </a:solidFill>
                <a:latin typeface="+mn-lt"/>
                <a:ea typeface="+mn-ea"/>
                <a:cs typeface="+mn-cs"/>
              </a:rPr>
              <a:t>affirmative </a:t>
            </a:r>
            <a:r>
              <a:rPr lang="en-US" sz="1800" dirty="0" smtClean="0">
                <a:solidFill>
                  <a:schemeClr val="tx1"/>
                </a:solidFill>
                <a:latin typeface="+mn-lt"/>
                <a:ea typeface="+mn-ea"/>
                <a:cs typeface="+mn-cs"/>
              </a:rPr>
              <a:t>votes</a:t>
            </a:r>
          </a:p>
          <a:p>
            <a:pPr fontAlgn="t"/>
            <a:r>
              <a:rPr lang="en-US" sz="1800" dirty="0" smtClean="0">
                <a:solidFill>
                  <a:schemeClr val="tx1"/>
                </a:solidFill>
                <a:latin typeface="+mn-lt"/>
                <a:ea typeface="+mn-ea"/>
                <a:cs typeface="+mn-cs"/>
              </a:rPr>
              <a:t>3 </a:t>
            </a:r>
            <a:r>
              <a:rPr lang="en-US" sz="1800" dirty="0">
                <a:solidFill>
                  <a:schemeClr val="tx1"/>
                </a:solidFill>
                <a:latin typeface="+mn-lt"/>
                <a:ea typeface="+mn-ea"/>
                <a:cs typeface="+mn-cs"/>
              </a:rPr>
              <a:t>negative votes with </a:t>
            </a:r>
            <a:r>
              <a:rPr lang="en-US" sz="1800" dirty="0" smtClean="0">
                <a:solidFill>
                  <a:schemeClr val="tx1"/>
                </a:solidFill>
                <a:latin typeface="+mn-lt"/>
                <a:ea typeface="+mn-ea"/>
                <a:cs typeface="+mn-cs"/>
              </a:rPr>
              <a:t>comments</a:t>
            </a:r>
          </a:p>
          <a:p>
            <a:pPr fontAlgn="t"/>
            <a:r>
              <a:rPr lang="en-US" sz="1800" dirty="0" smtClean="0">
                <a:solidFill>
                  <a:schemeClr val="tx1"/>
                </a:solidFill>
                <a:latin typeface="+mn-lt"/>
                <a:ea typeface="+mn-ea"/>
                <a:cs typeface="+mn-cs"/>
              </a:rPr>
              <a:t>1 </a:t>
            </a:r>
            <a:r>
              <a:rPr lang="en-US" sz="1800" dirty="0">
                <a:solidFill>
                  <a:schemeClr val="tx1"/>
                </a:solidFill>
                <a:latin typeface="+mn-lt"/>
                <a:ea typeface="+mn-ea"/>
                <a:cs typeface="+mn-cs"/>
              </a:rPr>
              <a:t>negative votes without </a:t>
            </a:r>
            <a:r>
              <a:rPr lang="en-US" sz="1800" dirty="0" smtClean="0">
                <a:solidFill>
                  <a:schemeClr val="tx1"/>
                </a:solidFill>
                <a:latin typeface="+mn-lt"/>
                <a:ea typeface="+mn-ea"/>
                <a:cs typeface="+mn-cs"/>
              </a:rPr>
              <a:t>comments</a:t>
            </a:r>
          </a:p>
          <a:p>
            <a:pPr fontAlgn="t"/>
            <a:r>
              <a:rPr lang="en-US" sz="1800" dirty="0" smtClean="0">
                <a:solidFill>
                  <a:schemeClr val="tx1"/>
                </a:solidFill>
                <a:latin typeface="+mn-lt"/>
                <a:ea typeface="+mn-ea"/>
                <a:cs typeface="+mn-cs"/>
              </a:rPr>
              <a:t>10 </a:t>
            </a:r>
            <a:r>
              <a:rPr lang="en-US" sz="1800" dirty="0">
                <a:solidFill>
                  <a:schemeClr val="tx1"/>
                </a:solidFill>
                <a:latin typeface="+mn-lt"/>
                <a:ea typeface="+mn-ea"/>
                <a:cs typeface="+mn-cs"/>
              </a:rPr>
              <a:t>abstention </a:t>
            </a:r>
            <a:r>
              <a:rPr lang="en-US" sz="1800" dirty="0" smtClean="0">
                <a:solidFill>
                  <a:schemeClr val="tx1"/>
                </a:solidFill>
                <a:latin typeface="+mn-lt"/>
                <a:ea typeface="+mn-ea"/>
                <a:cs typeface="+mn-cs"/>
              </a:rPr>
              <a:t>votes</a:t>
            </a:r>
          </a:p>
          <a:p>
            <a:pPr fontAlgn="t"/>
            <a:r>
              <a:rPr lang="en-US" sz="1800" dirty="0" smtClean="0">
                <a:solidFill>
                  <a:schemeClr val="tx1"/>
                </a:solidFill>
                <a:latin typeface="+mn-lt"/>
                <a:ea typeface="+mn-ea"/>
                <a:cs typeface="+mn-cs"/>
              </a:rPr>
              <a:t>85 </a:t>
            </a:r>
            <a:r>
              <a:rPr lang="en-US" sz="1800" dirty="0">
                <a:solidFill>
                  <a:schemeClr val="tx1"/>
                </a:solidFill>
                <a:latin typeface="+mn-lt"/>
                <a:ea typeface="+mn-ea"/>
                <a:cs typeface="+mn-cs"/>
              </a:rPr>
              <a:t>votes received = 80% </a:t>
            </a:r>
            <a:r>
              <a:rPr lang="en-US" sz="1800" dirty="0" smtClean="0">
                <a:solidFill>
                  <a:schemeClr val="tx1"/>
                </a:solidFill>
                <a:latin typeface="+mn-lt"/>
                <a:ea typeface="+mn-ea"/>
                <a:cs typeface="+mn-cs"/>
              </a:rPr>
              <a:t>returned</a:t>
            </a:r>
          </a:p>
          <a:p>
            <a:pPr fontAlgn="t"/>
            <a:r>
              <a:rPr lang="en-US" sz="1800" dirty="0" smtClean="0">
                <a:solidFill>
                  <a:schemeClr val="tx1"/>
                </a:solidFill>
                <a:latin typeface="+mn-lt"/>
                <a:ea typeface="+mn-ea"/>
                <a:cs typeface="+mn-cs"/>
              </a:rPr>
              <a:t>11</a:t>
            </a:r>
            <a:r>
              <a:rPr lang="en-US" sz="1800" dirty="0">
                <a:solidFill>
                  <a:schemeClr val="tx1"/>
                </a:solidFill>
                <a:latin typeface="+mn-lt"/>
                <a:ea typeface="+mn-ea"/>
                <a:cs typeface="+mn-cs"/>
              </a:rPr>
              <a:t>% </a:t>
            </a:r>
            <a:r>
              <a:rPr lang="en-US" sz="1800" dirty="0" smtClean="0">
                <a:solidFill>
                  <a:schemeClr val="tx1"/>
                </a:solidFill>
                <a:latin typeface="+mn-lt"/>
                <a:ea typeface="+mn-ea"/>
                <a:cs typeface="+mn-cs"/>
              </a:rPr>
              <a:t>abstention</a:t>
            </a:r>
          </a:p>
          <a:p>
            <a:pPr fontAlgn="t"/>
            <a:r>
              <a:rPr lang="en-US" sz="1800" b="1" dirty="0" smtClean="0">
                <a:solidFill>
                  <a:schemeClr val="tx1"/>
                </a:solidFill>
                <a:latin typeface="+mn-lt"/>
                <a:ea typeface="+mn-ea"/>
                <a:cs typeface="+mn-cs"/>
              </a:rPr>
              <a:t>APPROVAL </a:t>
            </a:r>
            <a:r>
              <a:rPr lang="en-US" sz="1800" b="1" dirty="0">
                <a:solidFill>
                  <a:schemeClr val="tx1"/>
                </a:solidFill>
                <a:latin typeface="+mn-lt"/>
                <a:ea typeface="+mn-ea"/>
                <a:cs typeface="+mn-cs"/>
              </a:rPr>
              <a:t>RATE</a:t>
            </a:r>
            <a:r>
              <a:rPr lang="en-US" sz="1800" dirty="0">
                <a:solidFill>
                  <a:schemeClr val="tx1"/>
                </a:solidFill>
                <a:latin typeface="+mn-lt"/>
                <a:ea typeface="+mn-ea"/>
                <a:cs typeface="+mn-cs"/>
              </a:rPr>
              <a:t> The 75% affirmation requirement is being met. </a:t>
            </a:r>
          </a:p>
          <a:p>
            <a:r>
              <a:rPr lang="en-US" sz="1800" dirty="0">
                <a:solidFill>
                  <a:schemeClr val="tx1"/>
                </a:solidFill>
                <a:latin typeface="+mn-lt"/>
                <a:ea typeface="+mn-ea"/>
                <a:cs typeface="+mn-cs"/>
              </a:rPr>
              <a:t>71 affirmative </a:t>
            </a:r>
            <a:r>
              <a:rPr lang="en-US" sz="1800" dirty="0" smtClean="0">
                <a:solidFill>
                  <a:schemeClr val="tx1"/>
                </a:solidFill>
                <a:latin typeface="+mn-lt"/>
                <a:ea typeface="+mn-ea"/>
                <a:cs typeface="+mn-cs"/>
              </a:rPr>
              <a:t>votes</a:t>
            </a:r>
          </a:p>
          <a:p>
            <a:r>
              <a:rPr lang="en-US" sz="1800" dirty="0" smtClean="0">
                <a:solidFill>
                  <a:schemeClr val="tx1"/>
                </a:solidFill>
                <a:latin typeface="+mn-lt"/>
                <a:ea typeface="+mn-ea"/>
                <a:cs typeface="+mn-cs"/>
              </a:rPr>
              <a:t>3 </a:t>
            </a:r>
            <a:r>
              <a:rPr lang="en-US" sz="1800" dirty="0">
                <a:solidFill>
                  <a:schemeClr val="tx1"/>
                </a:solidFill>
                <a:latin typeface="+mn-lt"/>
                <a:ea typeface="+mn-ea"/>
                <a:cs typeface="+mn-cs"/>
              </a:rPr>
              <a:t>negative votes with </a:t>
            </a:r>
            <a:r>
              <a:rPr lang="en-US" sz="1800" dirty="0" smtClean="0">
                <a:solidFill>
                  <a:schemeClr val="tx1"/>
                </a:solidFill>
                <a:latin typeface="+mn-lt"/>
                <a:ea typeface="+mn-ea"/>
                <a:cs typeface="+mn-cs"/>
              </a:rPr>
              <a:t>comments</a:t>
            </a:r>
          </a:p>
          <a:p>
            <a:r>
              <a:rPr lang="en-US" sz="1800" dirty="0" smtClean="0">
                <a:solidFill>
                  <a:schemeClr val="tx1"/>
                </a:solidFill>
                <a:latin typeface="+mn-lt"/>
                <a:ea typeface="+mn-ea"/>
                <a:cs typeface="+mn-cs"/>
              </a:rPr>
              <a:t>74 </a:t>
            </a:r>
            <a:r>
              <a:rPr lang="en-US" sz="1800" dirty="0">
                <a:solidFill>
                  <a:schemeClr val="tx1"/>
                </a:solidFill>
                <a:latin typeface="+mn-lt"/>
                <a:ea typeface="+mn-ea"/>
                <a:cs typeface="+mn-cs"/>
              </a:rPr>
              <a:t>votes = </a:t>
            </a:r>
            <a:r>
              <a:rPr lang="en-US" sz="1800" dirty="0" smtClean="0">
                <a:solidFill>
                  <a:schemeClr val="tx1"/>
                </a:solidFill>
                <a:latin typeface="+mn-lt"/>
                <a:ea typeface="+mn-ea"/>
                <a:cs typeface="+mn-cs"/>
              </a:rPr>
              <a:t>95.9% </a:t>
            </a:r>
            <a:r>
              <a:rPr lang="en-US" sz="1800" dirty="0">
                <a:solidFill>
                  <a:schemeClr val="tx1"/>
                </a:solidFill>
                <a:latin typeface="+mn-lt"/>
                <a:ea typeface="+mn-ea"/>
                <a:cs typeface="+mn-cs"/>
              </a:rPr>
              <a:t>affirmative</a:t>
            </a:r>
            <a:endParaRPr lang="en-US" sz="1800" dirty="0"/>
          </a:p>
        </p:txBody>
      </p:sp>
      <p:sp>
        <p:nvSpPr>
          <p:cNvPr id="4" name="Date Placeholder 3"/>
          <p:cNvSpPr>
            <a:spLocks noGrp="1"/>
          </p:cNvSpPr>
          <p:nvPr>
            <p:ph type="dt" sz="half" idx="10"/>
          </p:nvPr>
        </p:nvSpPr>
        <p:spPr/>
        <p:txBody>
          <a:bodyPr/>
          <a:lstStyle/>
          <a:p>
            <a:r>
              <a:rPr lang="en-US" dirty="0" smtClean="0"/>
              <a:t>March 2009</a:t>
            </a:r>
            <a:endParaRPr lang="en-US" dirty="0"/>
          </a:p>
        </p:txBody>
      </p:sp>
      <p:sp>
        <p:nvSpPr>
          <p:cNvPr id="5" name="Footer Placeholder 4"/>
          <p:cNvSpPr>
            <a:spLocks noGrp="1"/>
          </p:cNvSpPr>
          <p:nvPr>
            <p:ph type="ftr" sz="quarter" idx="11"/>
          </p:nvPr>
        </p:nvSpPr>
        <p:spPr/>
        <p:txBody>
          <a:bodyPr/>
          <a:lstStyle/>
          <a:p>
            <a:r>
              <a:rPr lang="en-US" dirty="0" smtClean="0"/>
              <a:t>Steve Shellhammer, (Qualcomm)</a:t>
            </a:r>
            <a:endParaRPr lang="en-US" dirty="0"/>
          </a:p>
        </p:txBody>
      </p:sp>
      <p:sp>
        <p:nvSpPr>
          <p:cNvPr id="6" name="Slide Number Placeholder 5"/>
          <p:cNvSpPr>
            <a:spLocks noGrp="1"/>
          </p:cNvSpPr>
          <p:nvPr>
            <p:ph type="sldNum" sz="quarter" idx="12"/>
          </p:nvPr>
        </p:nvSpPr>
        <p:spPr/>
        <p:txBody>
          <a:bodyPr/>
          <a:lstStyle/>
          <a:p>
            <a:r>
              <a:rPr lang="en-US" dirty="0" smtClean="0"/>
              <a:t>Slide </a:t>
            </a:r>
            <a:fld id="{9747804F-9C17-432B-B607-401A0276C1C3}"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Recirculation Comment</a:t>
            </a:r>
            <a:endParaRPr lang="en-US" dirty="0"/>
          </a:p>
        </p:txBody>
      </p:sp>
      <p:sp>
        <p:nvSpPr>
          <p:cNvPr id="3" name="Content Placeholder 2"/>
          <p:cNvSpPr>
            <a:spLocks noGrp="1"/>
          </p:cNvSpPr>
          <p:nvPr>
            <p:ph idx="1"/>
          </p:nvPr>
        </p:nvSpPr>
        <p:spPr/>
        <p:txBody>
          <a:bodyPr/>
          <a:lstStyle/>
          <a:p>
            <a:r>
              <a:rPr lang="en-US" sz="2800" dirty="0" smtClean="0"/>
              <a:t>No change in comments </a:t>
            </a:r>
            <a:r>
              <a:rPr lang="en-US" sz="2800" dirty="0" smtClean="0"/>
              <a:t>in recirculation</a:t>
            </a:r>
            <a:endParaRPr lang="en-US" sz="2800" dirty="0" smtClean="0"/>
          </a:p>
          <a:p>
            <a:r>
              <a:rPr lang="en-US" sz="2800" dirty="0" smtClean="0"/>
              <a:t>No new </a:t>
            </a:r>
            <a:r>
              <a:rPr lang="en-US" sz="2800" dirty="0" smtClean="0"/>
              <a:t>comments in recirculation</a:t>
            </a:r>
            <a:endParaRPr lang="en-US" sz="2800" dirty="0" smtClean="0"/>
          </a:p>
          <a:p>
            <a:r>
              <a:rPr lang="en-US" sz="2800" dirty="0" smtClean="0"/>
              <a:t>No new </a:t>
            </a:r>
            <a:r>
              <a:rPr lang="en-US" sz="2800" i="1" dirty="0" smtClean="0"/>
              <a:t>No </a:t>
            </a:r>
            <a:r>
              <a:rPr lang="en-US" sz="2800" i="1" dirty="0" smtClean="0"/>
              <a:t>votes </a:t>
            </a:r>
            <a:r>
              <a:rPr lang="en-US" sz="2800" dirty="0" smtClean="0"/>
              <a:t>in recirculation</a:t>
            </a:r>
            <a:endParaRPr lang="en-US" sz="2800" dirty="0"/>
          </a:p>
        </p:txBody>
      </p:sp>
      <p:sp>
        <p:nvSpPr>
          <p:cNvPr id="4" name="Date Placeholder 3"/>
          <p:cNvSpPr>
            <a:spLocks noGrp="1"/>
          </p:cNvSpPr>
          <p:nvPr>
            <p:ph type="dt" sz="half" idx="10"/>
          </p:nvPr>
        </p:nvSpPr>
        <p:spPr/>
        <p:txBody>
          <a:bodyPr/>
          <a:lstStyle/>
          <a:p>
            <a:r>
              <a:rPr lang="en-US" dirty="0" smtClean="0"/>
              <a:t>March 2009</a:t>
            </a:r>
            <a:endParaRPr lang="en-US" dirty="0"/>
          </a:p>
        </p:txBody>
      </p:sp>
      <p:sp>
        <p:nvSpPr>
          <p:cNvPr id="5" name="Footer Placeholder 4"/>
          <p:cNvSpPr>
            <a:spLocks noGrp="1"/>
          </p:cNvSpPr>
          <p:nvPr>
            <p:ph type="ftr" sz="quarter" idx="11"/>
          </p:nvPr>
        </p:nvSpPr>
        <p:spPr/>
        <p:txBody>
          <a:bodyPr/>
          <a:lstStyle/>
          <a:p>
            <a:r>
              <a:rPr lang="en-US" dirty="0" smtClean="0"/>
              <a:t>Steve Shellhammer, (Qualcomm)</a:t>
            </a:r>
            <a:endParaRPr lang="en-US" dirty="0"/>
          </a:p>
        </p:txBody>
      </p:sp>
      <p:sp>
        <p:nvSpPr>
          <p:cNvPr id="6" name="Slide Number Placeholder 5"/>
          <p:cNvSpPr>
            <a:spLocks noGrp="1"/>
          </p:cNvSpPr>
          <p:nvPr>
            <p:ph type="sldNum" sz="quarter" idx="12"/>
          </p:nvPr>
        </p:nvSpPr>
        <p:spPr/>
        <p:txBody>
          <a:bodyPr/>
          <a:lstStyle/>
          <a:p>
            <a:r>
              <a:rPr lang="en-US" dirty="0" smtClean="0"/>
              <a:t>Slide </a:t>
            </a:r>
            <a:fld id="{9747804F-9C17-432B-B607-401A0276C1C3}"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a:t>
            </a:r>
            <a:endParaRPr lang="en-US" dirty="0"/>
          </a:p>
        </p:txBody>
      </p:sp>
      <p:sp>
        <p:nvSpPr>
          <p:cNvPr id="3" name="Content Placeholder 2"/>
          <p:cNvSpPr>
            <a:spLocks noGrp="1"/>
          </p:cNvSpPr>
          <p:nvPr>
            <p:ph idx="1"/>
          </p:nvPr>
        </p:nvSpPr>
        <p:spPr/>
        <p:txBody>
          <a:bodyPr/>
          <a:lstStyle/>
          <a:p>
            <a:r>
              <a:rPr lang="en-US" sz="2800" dirty="0" smtClean="0"/>
              <a:t>Move to forward Std 802.15.2 reaffirmation to RevCom</a:t>
            </a:r>
          </a:p>
          <a:p>
            <a:r>
              <a:rPr lang="en-US" sz="2800" dirty="0" smtClean="0"/>
              <a:t>Move:	</a:t>
            </a:r>
            <a:endParaRPr lang="en-US" sz="2800" dirty="0" smtClean="0"/>
          </a:p>
          <a:p>
            <a:r>
              <a:rPr lang="en-US" sz="2800" dirty="0" smtClean="0"/>
              <a:t>Second:	</a:t>
            </a:r>
            <a:endParaRPr lang="en-US" sz="2800" dirty="0" smtClean="0"/>
          </a:p>
          <a:p>
            <a:r>
              <a:rPr lang="en-US" sz="2800" dirty="0" smtClean="0"/>
              <a:t>Yes:	</a:t>
            </a:r>
            <a:endParaRPr lang="en-US" sz="2800" dirty="0" smtClean="0"/>
          </a:p>
          <a:p>
            <a:r>
              <a:rPr lang="en-US" sz="2800" dirty="0" smtClean="0"/>
              <a:t>No:		</a:t>
            </a:r>
            <a:endParaRPr lang="en-US" sz="2800" dirty="0" smtClean="0"/>
          </a:p>
          <a:p>
            <a:r>
              <a:rPr lang="en-US" sz="2800" dirty="0" smtClean="0"/>
              <a:t>Abstain:	</a:t>
            </a:r>
            <a:endParaRPr lang="en-US" sz="2800" dirty="0" smtClean="0"/>
          </a:p>
        </p:txBody>
      </p:sp>
      <p:sp>
        <p:nvSpPr>
          <p:cNvPr id="4" name="Date Placeholder 3"/>
          <p:cNvSpPr>
            <a:spLocks noGrp="1"/>
          </p:cNvSpPr>
          <p:nvPr>
            <p:ph type="dt" sz="half" idx="10"/>
          </p:nvPr>
        </p:nvSpPr>
        <p:spPr/>
        <p:txBody>
          <a:bodyPr/>
          <a:lstStyle/>
          <a:p>
            <a:r>
              <a:rPr lang="en-US" dirty="0" smtClean="0"/>
              <a:t>March 2009</a:t>
            </a:r>
            <a:endParaRPr lang="en-US" dirty="0"/>
          </a:p>
        </p:txBody>
      </p:sp>
      <p:sp>
        <p:nvSpPr>
          <p:cNvPr id="5" name="Footer Placeholder 4"/>
          <p:cNvSpPr>
            <a:spLocks noGrp="1"/>
          </p:cNvSpPr>
          <p:nvPr>
            <p:ph type="ftr" sz="quarter" idx="11"/>
          </p:nvPr>
        </p:nvSpPr>
        <p:spPr/>
        <p:txBody>
          <a:bodyPr/>
          <a:lstStyle/>
          <a:p>
            <a:r>
              <a:rPr lang="en-US" dirty="0" smtClean="0"/>
              <a:t>Steve Shellhammer, (Qualcomm)</a:t>
            </a:r>
            <a:endParaRPr lang="en-US" dirty="0"/>
          </a:p>
        </p:txBody>
      </p:sp>
      <p:sp>
        <p:nvSpPr>
          <p:cNvPr id="6" name="Slide Number Placeholder 5"/>
          <p:cNvSpPr>
            <a:spLocks noGrp="1"/>
          </p:cNvSpPr>
          <p:nvPr>
            <p:ph type="sldNum" sz="quarter" idx="12"/>
          </p:nvPr>
        </p:nvSpPr>
        <p:spPr/>
        <p:txBody>
          <a:bodyPr/>
          <a:lstStyle/>
          <a:p>
            <a:r>
              <a:rPr lang="en-US" dirty="0" smtClean="0"/>
              <a:t>Slide </a:t>
            </a:r>
            <a:fld id="{9747804F-9C17-432B-B607-401A0276C1C3}" type="slidenum">
              <a:rPr lang="en-US" smtClean="0"/>
              <a:pPr/>
              <a:t>6</a:t>
            </a:fld>
            <a:endParaRPr lang="en-US" dirty="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42</TotalTime>
  <Words>365</Words>
  <Application>Microsoft PowerPoint</Application>
  <PresentationFormat>On-screen Show (4:3)</PresentationFormat>
  <Paragraphs>90</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IEEE-P802_15</vt:lpstr>
      <vt:lpstr>Slide 1</vt:lpstr>
      <vt:lpstr>Reaffirmation</vt:lpstr>
      <vt:lpstr>Reaffirmation Comments</vt:lpstr>
      <vt:lpstr>Recirculation</vt:lpstr>
      <vt:lpstr>Recirculation Comment</vt:lpstr>
      <vt:lpstr>WG Motion</vt:lpstr>
    </vt:vector>
  </TitlesOfParts>
  <Company>Qualcomm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Qualcomm</dc:creator>
  <cp:keywords/>
  <dc:description>&lt;doc#&gt;</dc:description>
  <cp:lastModifiedBy>Qualcomm</cp:lastModifiedBy>
  <cp:revision>23</cp:revision>
  <cp:lastPrinted>1998-02-10T13:28:06Z</cp:lastPrinted>
  <dcterms:created xsi:type="dcterms:W3CDTF">2009-03-11T18:49:31Z</dcterms:created>
  <dcterms:modified xsi:type="dcterms:W3CDTF">2009-03-12T05:29:40Z</dcterms:modified>
</cp:coreProperties>
</file>