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9"/>
  </p:notesMasterIdLst>
  <p:handoutMasterIdLst>
    <p:handoutMasterId r:id="rId30"/>
  </p:handoutMasterIdLst>
  <p:sldIdLst>
    <p:sldId id="259" r:id="rId3"/>
    <p:sldId id="258" r:id="rId4"/>
    <p:sldId id="309" r:id="rId5"/>
    <p:sldId id="278" r:id="rId6"/>
    <p:sldId id="310" r:id="rId7"/>
    <p:sldId id="277" r:id="rId8"/>
    <p:sldId id="279" r:id="rId9"/>
    <p:sldId id="289" r:id="rId10"/>
    <p:sldId id="284" r:id="rId11"/>
    <p:sldId id="293" r:id="rId12"/>
    <p:sldId id="294" r:id="rId13"/>
    <p:sldId id="311" r:id="rId14"/>
    <p:sldId id="297" r:id="rId15"/>
    <p:sldId id="295" r:id="rId16"/>
    <p:sldId id="296" r:id="rId17"/>
    <p:sldId id="298" r:id="rId18"/>
    <p:sldId id="299" r:id="rId19"/>
    <p:sldId id="300" r:id="rId20"/>
    <p:sldId id="285" r:id="rId21"/>
    <p:sldId id="307" r:id="rId22"/>
    <p:sldId id="315" r:id="rId23"/>
    <p:sldId id="308" r:id="rId24"/>
    <p:sldId id="312" r:id="rId25"/>
    <p:sldId id="313" r:id="rId26"/>
    <p:sldId id="314" r:id="rId27"/>
    <p:sldId id="276"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121" autoAdjust="0"/>
  </p:normalViewPr>
  <p:slideViewPr>
    <p:cSldViewPr>
      <p:cViewPr varScale="1">
        <p:scale>
          <a:sx n="75" d="100"/>
          <a:sy n="75"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77EE54C-2A3C-41F9-9787-EAC02604F91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AF4FF6E-5CEF-4892-8755-EB00A2823EF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AA6BFD3-07A2-40C1-B2C3-DC79019FF1B6}" type="slidenum">
              <a:rPr lang="en-US"/>
              <a:pPr/>
              <a:t>1</a:t>
            </a:fld>
            <a:endParaRPr lang="en-US"/>
          </a:p>
        </p:txBody>
      </p:sp>
      <p:sp>
        <p:nvSpPr>
          <p:cNvPr id="28674" name="Rectangle 2"/>
          <p:cNvSpPr>
            <a:spLocks noGrp="1" noRot="1" noChangeAspect="1" noChangeArrowheads="1" noTextEdit="1"/>
          </p:cNvSpPr>
          <p:nvPr>
            <p:ph type="sldImg"/>
          </p:nvPr>
        </p:nvSpPr>
        <p:spPr>
          <a:xfrm>
            <a:off x="1154113" y="701675"/>
            <a:ext cx="4625975" cy="3468688"/>
          </a:xfrm>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10</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11</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txBox="1">
            <a:spLocks noGrp="1" noChangeArrowheads="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70659" name="Rectangle 3"/>
          <p:cNvSpPr txBox="1">
            <a:spLocks noGrp="1" noChangeArrowheads="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70660" name="Rectangle 6"/>
          <p:cNvSpPr txBox="1">
            <a:spLocks noGrp="1" noChangeArrowheads="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70661" name="Rectangle 7"/>
          <p:cNvSpPr txBox="1">
            <a:spLocks noGrp="1" noChangeArrowheads="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86E9F88-C6C5-48DB-ACC6-B0426FB81EE0}" type="slidenum">
              <a:rPr lang="en-US"/>
              <a:pPr algn="r" defTabSz="933450" eaLnBrk="0" hangingPunct="0"/>
              <a:t>17</a:t>
            </a:fld>
            <a:endParaRPr lang="en-US"/>
          </a:p>
        </p:txBody>
      </p:sp>
      <p:sp>
        <p:nvSpPr>
          <p:cNvPr id="70662" name="Rectangle 2"/>
          <p:cNvSpPr>
            <a:spLocks noGrp="1" noRot="1" noChangeAspect="1" noChangeArrowheads="1" noTextEdit="1"/>
          </p:cNvSpPr>
          <p:nvPr>
            <p:ph type="sldImg"/>
          </p:nvPr>
        </p:nvSpPr>
        <p:spPr>
          <a:xfrm>
            <a:off x="1154113" y="701675"/>
            <a:ext cx="4625975" cy="3468688"/>
          </a:xfrm>
          <a:ln/>
        </p:spPr>
      </p:sp>
      <p:sp>
        <p:nvSpPr>
          <p:cNvPr id="706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t>doc.: IEEE 802.15-&lt;doc#&gt;</a:t>
            </a:r>
          </a:p>
        </p:txBody>
      </p:sp>
      <p:sp>
        <p:nvSpPr>
          <p:cNvPr id="33795" name="Rectangle 3"/>
          <p:cNvSpPr>
            <a:spLocks noGrp="1" noChangeArrowheads="1"/>
          </p:cNvSpPr>
          <p:nvPr>
            <p:ph type="dt" sz="quarter" idx="1"/>
          </p:nvPr>
        </p:nvSpPr>
        <p:spPr>
          <a:noFill/>
        </p:spPr>
        <p:txBody>
          <a:bodyPr/>
          <a:lstStyle/>
          <a:p>
            <a:r>
              <a:rPr lang="en-US" smtClean="0"/>
              <a:t>&lt;month year&gt;</a:t>
            </a:r>
          </a:p>
        </p:txBody>
      </p:sp>
      <p:sp>
        <p:nvSpPr>
          <p:cNvPr id="33796" name="Rectangle 6"/>
          <p:cNvSpPr>
            <a:spLocks noGrp="1" noChangeArrowheads="1"/>
          </p:cNvSpPr>
          <p:nvPr>
            <p:ph type="ftr" sz="quarter" idx="4"/>
          </p:nvPr>
        </p:nvSpPr>
        <p:spPr>
          <a:noFill/>
        </p:spPr>
        <p:txBody>
          <a:bodyPr/>
          <a:lstStyle/>
          <a:p>
            <a:pPr lvl="4"/>
            <a:r>
              <a:rPr lang="en-US" smtClean="0"/>
              <a:t>&lt;author&gt;, &lt;company&gt;</a:t>
            </a:r>
          </a:p>
        </p:txBody>
      </p:sp>
      <p:sp>
        <p:nvSpPr>
          <p:cNvPr id="33797" name="Rectangle 7"/>
          <p:cNvSpPr>
            <a:spLocks noGrp="1" noChangeArrowheads="1"/>
          </p:cNvSpPr>
          <p:nvPr>
            <p:ph type="sldNum" sz="quarter" idx="5"/>
          </p:nvPr>
        </p:nvSpPr>
        <p:spPr>
          <a:noFill/>
        </p:spPr>
        <p:txBody>
          <a:bodyPr/>
          <a:lstStyle/>
          <a:p>
            <a:r>
              <a:rPr lang="en-US" smtClean="0"/>
              <a:t>Page </a:t>
            </a:r>
            <a:fld id="{D517E211-CB18-41AD-9F3F-1839525B2F80}" type="slidenum">
              <a:rPr lang="en-US" smtClean="0"/>
              <a:pPr/>
              <a:t>18</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308D3A7-DDDF-4624-ADE5-2E96044AD100}" type="slidenum">
              <a:rPr lang="en-US"/>
              <a:pPr/>
              <a:t>2</a:t>
            </a:fld>
            <a:endParaRPr lang="en-US"/>
          </a:p>
        </p:txBody>
      </p:sp>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txBox="1">
            <a:spLocks noGrp="1" noChangeArrowheads="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74755" name="Rectangle 3"/>
          <p:cNvSpPr txBox="1">
            <a:spLocks noGrp="1" noChangeArrowheads="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74756" name="Rectangle 6"/>
          <p:cNvSpPr txBox="1">
            <a:spLocks noGrp="1" noChangeArrowheads="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74757" name="Rectangle 7"/>
          <p:cNvSpPr txBox="1">
            <a:spLocks noGrp="1" noChangeArrowheads="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F09389-8B4E-4719-B723-8833FB53715C}" type="slidenum">
              <a:rPr lang="en-US"/>
              <a:pPr algn="r" defTabSz="933450" eaLnBrk="0" hangingPunct="0"/>
              <a:t>20</a:t>
            </a:fld>
            <a:endParaRPr lang="en-US"/>
          </a:p>
        </p:txBody>
      </p:sp>
      <p:sp>
        <p:nvSpPr>
          <p:cNvPr id="74758" name="Rectangle 2"/>
          <p:cNvSpPr>
            <a:spLocks noGrp="1" noRot="1" noChangeAspect="1" noChangeArrowheads="1" noTextEdit="1"/>
          </p:cNvSpPr>
          <p:nvPr>
            <p:ph type="sldImg"/>
          </p:nvPr>
        </p:nvSpPr>
        <p:spPr>
          <a:xfrm>
            <a:off x="1154113" y="701675"/>
            <a:ext cx="4625975" cy="3468688"/>
          </a:xfrm>
          <a:ln/>
        </p:spPr>
      </p:sp>
      <p:sp>
        <p:nvSpPr>
          <p:cNvPr id="747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21</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22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23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24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25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71E4EAA-E909-4D19-A103-F2982F0A1DE1}" type="slidenum">
              <a:rPr lang="en-US"/>
              <a:pPr/>
              <a:t>26</a:t>
            </a:fld>
            <a:endParaRPr lang="en-US"/>
          </a:p>
        </p:txBody>
      </p:sp>
      <p:sp>
        <p:nvSpPr>
          <p:cNvPr id="64514" name="Rectangle 2"/>
          <p:cNvSpPr>
            <a:spLocks noGrp="1" noRot="1" noChangeAspect="1" noChangeArrowheads="1" noTextEdit="1"/>
          </p:cNvSpPr>
          <p:nvPr>
            <p:ph type="sldImg"/>
          </p:nvPr>
        </p:nvSpPr>
        <p:spPr>
          <a:xfrm>
            <a:off x="1154113" y="701675"/>
            <a:ext cx="4625975" cy="3468688"/>
          </a:xfrm>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p:spPr>
        <p:txBody>
          <a:bodyPr/>
          <a:lstStyle/>
          <a:p>
            <a:endParaRPr lang="en-US" smtClean="0"/>
          </a:p>
        </p:txBody>
      </p:sp>
      <p:sp>
        <p:nvSpPr>
          <p:cNvPr id="29700" name="Header Placeholder 3"/>
          <p:cNvSpPr>
            <a:spLocks noGrp="1"/>
          </p:cNvSpPr>
          <p:nvPr>
            <p:ph type="hdr" sz="quarter"/>
          </p:nvPr>
        </p:nvSpPr>
        <p:spPr>
          <a:noFill/>
        </p:spPr>
        <p:txBody>
          <a:bodyPr/>
          <a:lstStyle/>
          <a:p>
            <a:r>
              <a:rPr lang="en-US"/>
              <a:t>doc.: IEEE 802.15-&lt;15-09-0157-00-004e&gt;</a:t>
            </a:r>
          </a:p>
        </p:txBody>
      </p:sp>
      <p:sp>
        <p:nvSpPr>
          <p:cNvPr id="29701" name="Date Placeholder 4"/>
          <p:cNvSpPr>
            <a:spLocks noGrp="1"/>
          </p:cNvSpPr>
          <p:nvPr>
            <p:ph type="dt" sz="quarter" idx="1"/>
          </p:nvPr>
        </p:nvSpPr>
        <p:spPr>
          <a:noFill/>
        </p:spPr>
        <p:txBody>
          <a:bodyPr/>
          <a:lstStyle/>
          <a:p>
            <a:r>
              <a:rPr lang="en-US"/>
              <a:t>&lt;month year&gt;</a:t>
            </a:r>
          </a:p>
        </p:txBody>
      </p:sp>
      <p:sp>
        <p:nvSpPr>
          <p:cNvPr id="29702" name="Slide Number Placeholder 5"/>
          <p:cNvSpPr>
            <a:spLocks noGrp="1"/>
          </p:cNvSpPr>
          <p:nvPr>
            <p:ph type="sldNum" sz="quarter" idx="5"/>
          </p:nvPr>
        </p:nvSpPr>
        <p:spPr>
          <a:noFill/>
        </p:spPr>
        <p:txBody>
          <a:bodyPr/>
          <a:lstStyle/>
          <a:p>
            <a:r>
              <a:rPr lang="en-US"/>
              <a:t>Page </a:t>
            </a:r>
            <a:fld id="{05580EB5-DF17-4069-89ED-BC8AF3224AD0}"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2D09CC8E-F523-44AA-8FDB-986829ADAE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13 May, 2008</a:t>
            </a:r>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9095BF55-436A-488B-A70E-DB060911603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1A2347FD-D0EC-4023-8C48-77D82C67CDB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3/11/2009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3/11/2009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12F9A-21EF-4D0B-B57D-4CFB6C02E9A6}" type="datetimeFigureOut">
              <a:rPr lang="en-US" smtClean="0"/>
              <a:pPr/>
              <a:t>3/11/2009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912F9A-21EF-4D0B-B57D-4CFB6C02E9A6}" type="datetimeFigureOut">
              <a:rPr lang="en-US" smtClean="0"/>
              <a:pPr/>
              <a:t>3/11/2009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912F9A-21EF-4D0B-B57D-4CFB6C02E9A6}" type="datetimeFigureOut">
              <a:rPr lang="en-US" smtClean="0"/>
              <a:pPr/>
              <a:t>3/11/2009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912F9A-21EF-4D0B-B57D-4CFB6C02E9A6}" type="datetimeFigureOut">
              <a:rPr lang="en-US" smtClean="0"/>
              <a:pPr/>
              <a:t>3/11/2009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12F9A-21EF-4D0B-B57D-4CFB6C02E9A6}" type="datetimeFigureOut">
              <a:rPr lang="en-US" smtClean="0"/>
              <a:pPr/>
              <a:t>3/11/2009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3/11/2009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36F71719-85D9-48A9-871D-60DCB38F35B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3/11/2009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3/11/2009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3/11/2009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BACE3E19-9C19-45AD-9868-2406E5D029D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5F7B1D64-C791-40F0-8AE5-2FC6E76427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15 July, 2008</a:t>
            </a:r>
            <a:endParaRPr lang="en-US" dirty="0"/>
          </a:p>
        </p:txBody>
      </p:sp>
      <p:sp>
        <p:nvSpPr>
          <p:cNvPr id="8" name="Footer Placeholder 7"/>
          <p:cNvSpPr>
            <a:spLocks noGrp="1"/>
          </p:cNvSpPr>
          <p:nvPr>
            <p:ph type="ftr" sz="quarter" idx="11"/>
          </p:nvPr>
        </p:nvSpPr>
        <p:spPr/>
        <p:txBody>
          <a:bodyPr/>
          <a:lstStyle>
            <a:lvl1pPr>
              <a:defRPr/>
            </a:lvl1pPr>
          </a:lstStyle>
          <a:p>
            <a:r>
              <a:rPr lang="en-US"/>
              <a:t>Wei Hong, Arch Rock Corporation</a:t>
            </a:r>
          </a:p>
        </p:txBody>
      </p:sp>
      <p:sp>
        <p:nvSpPr>
          <p:cNvPr id="9" name="Slide Number Placeholder 8"/>
          <p:cNvSpPr>
            <a:spLocks noGrp="1"/>
          </p:cNvSpPr>
          <p:nvPr>
            <p:ph type="sldNum" sz="quarter" idx="12"/>
          </p:nvPr>
        </p:nvSpPr>
        <p:spPr/>
        <p:txBody>
          <a:bodyPr/>
          <a:lstStyle>
            <a:lvl1pPr>
              <a:defRPr/>
            </a:lvl1pPr>
          </a:lstStyle>
          <a:p>
            <a:r>
              <a:rPr lang="en-US"/>
              <a:t>Slide </a:t>
            </a:r>
            <a:fld id="{CC82FC84-4C5B-4A24-9673-973B2683BE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15 July, 2008</a:t>
            </a:r>
            <a:endParaRPr lang="en-US" dirty="0"/>
          </a:p>
        </p:txBody>
      </p:sp>
      <p:sp>
        <p:nvSpPr>
          <p:cNvPr id="4" name="Footer Placeholder 3"/>
          <p:cNvSpPr>
            <a:spLocks noGrp="1"/>
          </p:cNvSpPr>
          <p:nvPr>
            <p:ph type="ftr" sz="quarter" idx="11"/>
          </p:nvPr>
        </p:nvSpPr>
        <p:spPr/>
        <p:txBody>
          <a:bodyPr/>
          <a:lstStyle>
            <a:lvl1pPr>
              <a:defRPr/>
            </a:lvl1pPr>
          </a:lstStyle>
          <a:p>
            <a:r>
              <a:rPr lang="en-US"/>
              <a:t>Wei Hong, Arch Rock Corporation</a:t>
            </a:r>
          </a:p>
        </p:txBody>
      </p:sp>
      <p:sp>
        <p:nvSpPr>
          <p:cNvPr id="5" name="Slide Number Placeholder 4"/>
          <p:cNvSpPr>
            <a:spLocks noGrp="1"/>
          </p:cNvSpPr>
          <p:nvPr>
            <p:ph type="sldNum" sz="quarter" idx="12"/>
          </p:nvPr>
        </p:nvSpPr>
        <p:spPr/>
        <p:txBody>
          <a:bodyPr/>
          <a:lstStyle>
            <a:lvl1pPr>
              <a:defRPr/>
            </a:lvl1pPr>
          </a:lstStyle>
          <a:p>
            <a:r>
              <a:rPr lang="en-US"/>
              <a:t>Slide </a:t>
            </a:r>
            <a:fld id="{4EF656DF-AD0F-4372-89D0-7DFB09D1C5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5444"/>
          </a:xfrm>
        </p:spPr>
        <p:txBody>
          <a:bodyPr/>
          <a:lstStyle>
            <a:lvl1pPr>
              <a:defRPr/>
            </a:lvl1pPr>
          </a:lstStyle>
          <a:p>
            <a:r>
              <a:rPr lang="en-US" dirty="0" smtClean="0"/>
              <a:t>15 July, 2008</a:t>
            </a:r>
            <a:endParaRPr lang="en-US" dirty="0"/>
          </a:p>
        </p:txBody>
      </p:sp>
      <p:sp>
        <p:nvSpPr>
          <p:cNvPr id="3" name="Footer Placeholder 2"/>
          <p:cNvSpPr>
            <a:spLocks noGrp="1"/>
          </p:cNvSpPr>
          <p:nvPr>
            <p:ph type="ftr" sz="quarter" idx="11"/>
          </p:nvPr>
        </p:nvSpPr>
        <p:spPr/>
        <p:txBody>
          <a:bodyPr/>
          <a:lstStyle>
            <a:lvl1pPr>
              <a:defRPr/>
            </a:lvl1pPr>
          </a:lstStyle>
          <a:p>
            <a:r>
              <a:rPr lang="en-US"/>
              <a:t>Wei Hong, Arch Rock Corporation</a:t>
            </a:r>
          </a:p>
        </p:txBody>
      </p:sp>
      <p:sp>
        <p:nvSpPr>
          <p:cNvPr id="4" name="Slide Number Placeholder 3"/>
          <p:cNvSpPr>
            <a:spLocks noGrp="1"/>
          </p:cNvSpPr>
          <p:nvPr>
            <p:ph type="sldNum" sz="quarter" idx="12"/>
          </p:nvPr>
        </p:nvSpPr>
        <p:spPr/>
        <p:txBody>
          <a:bodyPr/>
          <a:lstStyle>
            <a:lvl1pPr>
              <a:defRPr/>
            </a:lvl1pPr>
          </a:lstStyle>
          <a:p>
            <a:r>
              <a:rPr lang="en-US"/>
              <a:t>Slide </a:t>
            </a:r>
            <a:fld id="{298D5259-DCBD-455C-8E71-C75B76DB7E3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9C9A8574-7685-4B9F-8DE2-25CE4837356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13082E4C-9895-4C66-A39B-D10B9F2FB0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15 July, 2008</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Wei Hong, Arch Rock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69F54801-6E0B-4DBE-9E18-D7E393180A87}" type="slidenum">
              <a:rPr lang="en-US"/>
              <a:pPr/>
              <a:t>‹#›</a:t>
            </a:fld>
            <a:endParaRPr lang="en-US"/>
          </a:p>
        </p:txBody>
      </p:sp>
      <p:sp>
        <p:nvSpPr>
          <p:cNvPr id="1031" name="Rectangle 7"/>
          <p:cNvSpPr>
            <a:spLocks noChangeArrowheads="1"/>
          </p:cNvSpPr>
          <p:nvPr/>
        </p:nvSpPr>
        <p:spPr bwMode="auto">
          <a:xfrm>
            <a:off x="4495800" y="396875"/>
            <a:ext cx="3962400" cy="215444"/>
          </a:xfrm>
          <a:prstGeom prst="rect">
            <a:avLst/>
          </a:prstGeom>
          <a:noFill/>
          <a:ln w="9525">
            <a:noFill/>
            <a:miter lim="800000"/>
            <a:headEnd/>
            <a:tailEnd/>
          </a:ln>
          <a:effectLst/>
        </p:spPr>
        <p:txBody>
          <a:bodyPr lIns="0" tIns="0" rIns="0" bIns="0" anchor="b">
            <a:spAutoFit/>
          </a:bodyPr>
          <a:lstStyle/>
          <a:p>
            <a:pPr lvl="4" algn="r"/>
            <a:r>
              <a:rPr lang="en-US" sz="1400" b="1" dirty="0" smtClean="0"/>
              <a:t>IEEE </a:t>
            </a:r>
            <a:r>
              <a:rPr lang="en-US" sz="1200" b="1" i="0" u="none" strike="noStrike" kern="1200" dirty="0" smtClean="0">
                <a:solidFill>
                  <a:schemeClr val="tx1"/>
                </a:solidFill>
                <a:latin typeface="Times New Roman" pitchFamily="18" charset="0"/>
                <a:ea typeface="+mn-ea"/>
                <a:cs typeface="+mn-cs"/>
              </a:rPr>
              <a:t>15-08-0822-00-004e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12F9A-21EF-4D0B-B57D-4CFB6C02E9A6}" type="datetimeFigureOut">
              <a:rPr lang="en-US" smtClean="0"/>
              <a:pPr/>
              <a:t>3/11/2009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59F97-1362-408E-8DB8-C0D042AF16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a:xfrm>
            <a:off x="685800" y="381000"/>
            <a:ext cx="1600200" cy="215444"/>
          </a:xfrm>
        </p:spPr>
        <p:txBody>
          <a:bodyPr/>
          <a:lstStyle/>
          <a:p>
            <a:r>
              <a:rPr lang="en-US" dirty="0" smtClean="0"/>
              <a:t>11 March, 2009</a:t>
            </a:r>
            <a:endParaRPr lang="en-US" dirty="0"/>
          </a:p>
        </p:txBody>
      </p:sp>
      <p:sp>
        <p:nvSpPr>
          <p:cNvPr id="4" name="Footer Placeholder 2"/>
          <p:cNvSpPr>
            <a:spLocks noGrp="1"/>
          </p:cNvSpPr>
          <p:nvPr>
            <p:ph type="ftr" sz="quarter" idx="11"/>
          </p:nvPr>
        </p:nvSpPr>
        <p:spPr/>
        <p:txBody>
          <a:bodyPr/>
          <a:lstStyle/>
          <a:p>
            <a:r>
              <a:rPr lang="en-US"/>
              <a:t>Wei Hong, Arch Rock Corporation</a:t>
            </a:r>
          </a:p>
        </p:txBody>
      </p:sp>
      <p:sp>
        <p:nvSpPr>
          <p:cNvPr id="5" name="Slide Number Placeholder 3"/>
          <p:cNvSpPr>
            <a:spLocks noGrp="1"/>
          </p:cNvSpPr>
          <p:nvPr>
            <p:ph type="sldNum" sz="quarter" idx="12"/>
          </p:nvPr>
        </p:nvSpPr>
        <p:spPr/>
        <p:txBody>
          <a:bodyPr/>
          <a:lstStyle/>
          <a:p>
            <a:r>
              <a:rPr lang="en-US"/>
              <a:t>Slide </a:t>
            </a:r>
            <a:fld id="{9B119731-D27F-439D-A3D1-C152D5A848D2}" type="slidenum">
              <a:rPr lang="en-US"/>
              <a:pPr/>
              <a:t>1</a:t>
            </a:fld>
            <a:endParaRPr lang="en-US"/>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Low Energy Subgroup Report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March, 2009</a:t>
            </a:r>
            <a:r>
              <a:rPr lang="en-US" sz="1600" dirty="0">
                <a:solidFill>
                  <a:schemeClr val="tx2"/>
                </a:solidFill>
              </a:rPr>
              <a:t>	</a:t>
            </a:r>
          </a:p>
          <a:p>
            <a:r>
              <a:rPr lang="en-US" sz="1600" b="1" dirty="0">
                <a:solidFill>
                  <a:schemeClr val="tx2"/>
                </a:solidFill>
              </a:rPr>
              <a:t>Source:</a:t>
            </a:r>
            <a:r>
              <a:rPr lang="en-US" sz="1600" dirty="0">
                <a:solidFill>
                  <a:schemeClr val="tx2"/>
                </a:solidFill>
              </a:rPr>
              <a:t> Wei Hong,  Company: Arch Rock Corporation</a:t>
            </a:r>
          </a:p>
          <a:p>
            <a:r>
              <a:rPr lang="en-US" sz="1600" dirty="0">
                <a:solidFill>
                  <a:schemeClr val="tx2"/>
                </a:solidFill>
              </a:rPr>
              <a:t>Address: 501 2</a:t>
            </a:r>
            <a:r>
              <a:rPr lang="en-US" sz="1600" baseline="30000" dirty="0">
                <a:solidFill>
                  <a:schemeClr val="tx2"/>
                </a:solidFill>
              </a:rPr>
              <a:t>nd</a:t>
            </a:r>
            <a:r>
              <a:rPr lang="en-US" sz="1600" dirty="0">
                <a:solidFill>
                  <a:schemeClr val="tx2"/>
                </a:solidFill>
              </a:rPr>
              <a:t> Street, Suite 410, San Francisco, CA 94707, USA</a:t>
            </a:r>
          </a:p>
          <a:p>
            <a:r>
              <a:rPr lang="en-US" sz="1600" dirty="0">
                <a:solidFill>
                  <a:schemeClr val="tx2"/>
                </a:solidFill>
              </a:rPr>
              <a:t>Voice: 415-692-0828,  FAX: 415-278-0441, E-Mail: whong@archrock.com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Final Proposal for </a:t>
            </a:r>
            <a:r>
              <a:rPr lang="en-US" sz="1600" dirty="0">
                <a:solidFill>
                  <a:schemeClr val="tx2"/>
                </a:solidFill>
              </a:rPr>
              <a:t>802.15.4e</a:t>
            </a: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Proposal review and subgroup status update.</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Subgroup update for </a:t>
            </a:r>
            <a:r>
              <a:rPr lang="en-US" sz="1600" dirty="0" smtClean="0">
                <a:solidFill>
                  <a:schemeClr val="tx2"/>
                </a:solidFill>
              </a:rPr>
              <a:t>802.15.4e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10</a:t>
            </a:fld>
            <a:endParaRPr lang="en-US"/>
          </a:p>
        </p:txBody>
      </p:sp>
      <p:sp>
        <p:nvSpPr>
          <p:cNvPr id="4098" name="Rectangle 2"/>
          <p:cNvSpPr>
            <a:spLocks noGrp="1" noChangeArrowheads="1"/>
          </p:cNvSpPr>
          <p:nvPr>
            <p:ph type="title"/>
          </p:nvPr>
        </p:nvSpPr>
        <p:spPr>
          <a:noFill/>
          <a:ln/>
        </p:spPr>
        <p:txBody>
          <a:bodyPr/>
          <a:lstStyle/>
          <a:p>
            <a:r>
              <a:rPr lang="en-US" sz="3200" dirty="0" smtClean="0"/>
              <a:t>Coordinated Sampled Listening (CSL) Over 802.15.4</a:t>
            </a:r>
            <a:endParaRPr lang="en-US" sz="3200" dirty="0"/>
          </a:p>
        </p:txBody>
      </p:sp>
      <p:sp>
        <p:nvSpPr>
          <p:cNvPr id="4099" name="Rectangle 3"/>
          <p:cNvSpPr>
            <a:spLocks noGrp="1" noChangeArrowheads="1"/>
          </p:cNvSpPr>
          <p:nvPr>
            <p:ph type="body" idx="1"/>
          </p:nvPr>
        </p:nvSpPr>
        <p:spPr>
          <a:noFill/>
          <a:ln/>
        </p:spPr>
        <p:txBody>
          <a:bodyPr>
            <a:normAutofit fontScale="92500" lnSpcReduction="10000"/>
          </a:bodyPr>
          <a:lstStyle/>
          <a:p>
            <a:r>
              <a:rPr lang="en-US" sz="2400" dirty="0" smtClean="0"/>
              <a:t>Wakeup signal</a:t>
            </a:r>
          </a:p>
          <a:p>
            <a:pPr lvl="1"/>
            <a:r>
              <a:rPr lang="en-US" sz="2000" dirty="0" smtClean="0"/>
              <a:t>Back-to-back 15.4 </a:t>
            </a:r>
            <a:r>
              <a:rPr lang="en-US" sz="2000" dirty="0" smtClean="0"/>
              <a:t>frame (</a:t>
            </a:r>
            <a:r>
              <a:rPr lang="en-US" sz="2000" i="1" dirty="0" smtClean="0"/>
              <a:t>wakeup</a:t>
            </a:r>
            <a:r>
              <a:rPr lang="en-US" sz="2000" dirty="0" smtClean="0"/>
              <a:t> frame)</a:t>
            </a:r>
            <a:endParaRPr lang="en-US" sz="2000" dirty="0" smtClean="0"/>
          </a:p>
          <a:p>
            <a:pPr lvl="1"/>
            <a:endParaRPr lang="en-US" sz="2000" dirty="0" smtClean="0"/>
          </a:p>
          <a:p>
            <a:pPr lvl="1"/>
            <a:endParaRPr lang="en-US" sz="2000" dirty="0" smtClean="0"/>
          </a:p>
          <a:p>
            <a:pPr lvl="1"/>
            <a:r>
              <a:rPr lang="en-US" sz="2000" dirty="0" smtClean="0"/>
              <a:t>Introduce a new frame type in 15.4e</a:t>
            </a:r>
          </a:p>
          <a:p>
            <a:pPr lvl="1"/>
            <a:r>
              <a:rPr lang="en-US" sz="2000" dirty="0" smtClean="0"/>
              <a:t>Can be a data frame for backward compatibility</a:t>
            </a:r>
          </a:p>
          <a:p>
            <a:pPr lvl="1"/>
            <a:r>
              <a:rPr lang="en-US" sz="2000" dirty="0" smtClean="0"/>
              <a:t>CSMA only at the beginning of </a:t>
            </a:r>
            <a:r>
              <a:rPr lang="en-US" sz="2000" dirty="0" smtClean="0"/>
              <a:t>wakeup </a:t>
            </a:r>
            <a:r>
              <a:rPr lang="en-US" sz="2000" dirty="0" smtClean="0"/>
              <a:t>sequence</a:t>
            </a:r>
          </a:p>
          <a:p>
            <a:r>
              <a:rPr lang="en-US" sz="2400" dirty="0" smtClean="0"/>
              <a:t>Channel sampling</a:t>
            </a:r>
          </a:p>
          <a:p>
            <a:pPr lvl="1"/>
            <a:r>
              <a:rPr lang="en-US" sz="2000" dirty="0" smtClean="0"/>
              <a:t>Staged-wakeup of receiver based on RSSI threshold and SFD detection</a:t>
            </a:r>
          </a:p>
          <a:p>
            <a:pPr lvl="1"/>
            <a:r>
              <a:rPr lang="en-US" sz="2000" dirty="0" smtClean="0"/>
              <a:t>Receive </a:t>
            </a:r>
            <a:r>
              <a:rPr lang="en-US" sz="2000" dirty="0" smtClean="0"/>
              <a:t>wakeup frame</a:t>
            </a:r>
            <a:endParaRPr lang="en-US" sz="2000" dirty="0" smtClean="0"/>
          </a:p>
          <a:p>
            <a:pPr lvl="2"/>
            <a:r>
              <a:rPr lang="en-US" sz="1600" dirty="0" smtClean="0"/>
              <a:t>Abort if DST is for someone else, otherwise</a:t>
            </a:r>
          </a:p>
          <a:p>
            <a:pPr lvl="2"/>
            <a:r>
              <a:rPr lang="en-US" sz="1600" dirty="0" smtClean="0"/>
              <a:t>Turn off receiver until rendezvous time (</a:t>
            </a:r>
            <a:r>
              <a:rPr lang="en-US" sz="1600" dirty="0" err="1" smtClean="0"/>
              <a:t>RZTime</a:t>
            </a:r>
            <a:r>
              <a:rPr lang="en-US" sz="1600" dirty="0" smtClean="0"/>
              <a:t>) then receive data frame</a:t>
            </a:r>
          </a:p>
        </p:txBody>
      </p:sp>
      <p:sp>
        <p:nvSpPr>
          <p:cNvPr id="7" name="Rectangle 38"/>
          <p:cNvSpPr>
            <a:spLocks/>
          </p:cNvSpPr>
          <p:nvPr/>
        </p:nvSpPr>
        <p:spPr bwMode="auto">
          <a:xfrm>
            <a:off x="685800" y="2819400"/>
            <a:ext cx="16256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Preamble</a:t>
            </a:r>
          </a:p>
        </p:txBody>
      </p:sp>
      <p:sp>
        <p:nvSpPr>
          <p:cNvPr id="8" name="Rectangle 39"/>
          <p:cNvSpPr>
            <a:spLocks/>
          </p:cNvSpPr>
          <p:nvPr/>
        </p:nvSpPr>
        <p:spPr bwMode="auto">
          <a:xfrm>
            <a:off x="23114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SFD</a:t>
            </a:r>
          </a:p>
        </p:txBody>
      </p:sp>
      <p:sp>
        <p:nvSpPr>
          <p:cNvPr id="9" name="Rectangle 40"/>
          <p:cNvSpPr>
            <a:spLocks/>
          </p:cNvSpPr>
          <p:nvPr/>
        </p:nvSpPr>
        <p:spPr bwMode="auto">
          <a:xfrm>
            <a:off x="1447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4</a:t>
            </a:r>
          </a:p>
        </p:txBody>
      </p:sp>
      <p:sp>
        <p:nvSpPr>
          <p:cNvPr id="10" name="Rectangle 41"/>
          <p:cNvSpPr>
            <a:spLocks/>
          </p:cNvSpPr>
          <p:nvPr/>
        </p:nvSpPr>
        <p:spPr bwMode="auto">
          <a:xfrm>
            <a:off x="27178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Len</a:t>
            </a:r>
          </a:p>
        </p:txBody>
      </p:sp>
      <p:sp>
        <p:nvSpPr>
          <p:cNvPr id="11" name="Rectangle 42"/>
          <p:cNvSpPr>
            <a:spLocks/>
          </p:cNvSpPr>
          <p:nvPr/>
        </p:nvSpPr>
        <p:spPr bwMode="auto">
          <a:xfrm>
            <a:off x="31242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FCF</a:t>
            </a:r>
          </a:p>
        </p:txBody>
      </p:sp>
      <p:sp>
        <p:nvSpPr>
          <p:cNvPr id="12" name="Rectangle 43"/>
          <p:cNvSpPr>
            <a:spLocks/>
          </p:cNvSpPr>
          <p:nvPr/>
        </p:nvSpPr>
        <p:spPr bwMode="auto">
          <a:xfrm>
            <a:off x="39370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DSN</a:t>
            </a:r>
          </a:p>
        </p:txBody>
      </p:sp>
      <p:sp>
        <p:nvSpPr>
          <p:cNvPr id="13" name="Rectangle 44"/>
          <p:cNvSpPr>
            <a:spLocks/>
          </p:cNvSpPr>
          <p:nvPr/>
        </p:nvSpPr>
        <p:spPr bwMode="auto">
          <a:xfrm>
            <a:off x="2463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4" name="Rectangle 45"/>
          <p:cNvSpPr>
            <a:spLocks/>
          </p:cNvSpPr>
          <p:nvPr/>
        </p:nvSpPr>
        <p:spPr bwMode="auto">
          <a:xfrm>
            <a:off x="28702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5" name="Rectangle 46"/>
          <p:cNvSpPr>
            <a:spLocks/>
          </p:cNvSpPr>
          <p:nvPr/>
        </p:nvSpPr>
        <p:spPr bwMode="auto">
          <a:xfrm>
            <a:off x="3479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16" name="Rectangle 47"/>
          <p:cNvSpPr>
            <a:spLocks/>
          </p:cNvSpPr>
          <p:nvPr/>
        </p:nvSpPr>
        <p:spPr bwMode="auto">
          <a:xfrm>
            <a:off x="40894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7" name="Rectangle 48"/>
          <p:cNvSpPr>
            <a:spLocks/>
          </p:cNvSpPr>
          <p:nvPr/>
        </p:nvSpPr>
        <p:spPr bwMode="auto">
          <a:xfrm>
            <a:off x="4343400" y="2819400"/>
            <a:ext cx="8128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a:solidFill>
                  <a:schemeClr val="tx1"/>
                </a:solidFill>
                <a:effectLst>
                  <a:outerShdw blurRad="38100" dist="38100" dir="2700000" algn="tl">
                    <a:srgbClr val="FFFFFF"/>
                  </a:outerShdw>
                </a:effectLst>
                <a:ea typeface="Gill Sans" charset="0"/>
                <a:cs typeface="Gill Sans" charset="0"/>
              </a:rPr>
              <a:t>DSTPAN</a:t>
            </a:r>
          </a:p>
        </p:txBody>
      </p:sp>
      <p:sp>
        <p:nvSpPr>
          <p:cNvPr id="18" name="Rectangle 49"/>
          <p:cNvSpPr>
            <a:spLocks/>
          </p:cNvSpPr>
          <p:nvPr/>
        </p:nvSpPr>
        <p:spPr bwMode="auto">
          <a:xfrm>
            <a:off x="51562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a:t>
            </a:r>
          </a:p>
        </p:txBody>
      </p:sp>
      <p:sp>
        <p:nvSpPr>
          <p:cNvPr id="19" name="Rectangle 50"/>
          <p:cNvSpPr>
            <a:spLocks/>
          </p:cNvSpPr>
          <p:nvPr/>
        </p:nvSpPr>
        <p:spPr bwMode="auto">
          <a:xfrm>
            <a:off x="46990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0" name="Rectangle 51"/>
          <p:cNvSpPr>
            <a:spLocks/>
          </p:cNvSpPr>
          <p:nvPr/>
        </p:nvSpPr>
        <p:spPr bwMode="auto">
          <a:xfrm>
            <a:off x="5511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1" name="Rectangle 52"/>
          <p:cNvSpPr>
            <a:spLocks/>
          </p:cNvSpPr>
          <p:nvPr/>
        </p:nvSpPr>
        <p:spPr bwMode="auto">
          <a:xfrm>
            <a:off x="59690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err="1" smtClean="0">
                <a:solidFill>
                  <a:schemeClr val="tx1"/>
                </a:solidFill>
                <a:effectLst>
                  <a:outerShdw blurRad="38100" dist="38100" dir="2700000" algn="tl">
                    <a:srgbClr val="FFFFFF"/>
                  </a:outerShdw>
                </a:effectLst>
                <a:ea typeface="Gill Sans" charset="0"/>
                <a:cs typeface="Gill Sans" charset="0"/>
              </a:rPr>
              <a:t>RZTime</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2" name="Rectangle 53"/>
          <p:cNvSpPr>
            <a:spLocks/>
          </p:cNvSpPr>
          <p:nvPr/>
        </p:nvSpPr>
        <p:spPr bwMode="auto">
          <a:xfrm>
            <a:off x="6781800" y="2819400"/>
            <a:ext cx="3810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smtClean="0">
                <a:solidFill>
                  <a:schemeClr val="tx1"/>
                </a:solidFill>
                <a:effectLst>
                  <a:outerShdw blurRad="38100" dist="38100" dir="2700000" algn="tl">
                    <a:srgbClr val="FFFFFF"/>
                  </a:outerShdw>
                </a:effectLst>
                <a:ea typeface="Gill Sans" charset="0"/>
                <a:cs typeface="Gill Sans" charset="0"/>
              </a:rPr>
              <a:t>Chan</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3" name="Rectangle 54"/>
          <p:cNvSpPr>
            <a:spLocks/>
          </p:cNvSpPr>
          <p:nvPr/>
        </p:nvSpPr>
        <p:spPr bwMode="auto">
          <a:xfrm>
            <a:off x="63246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4" name="Rectangle 55"/>
          <p:cNvSpPr>
            <a:spLocks/>
          </p:cNvSpPr>
          <p:nvPr/>
        </p:nvSpPr>
        <p:spPr bwMode="auto">
          <a:xfrm>
            <a:off x="6934200" y="2584450"/>
            <a:ext cx="89768" cy="215444"/>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smtClean="0">
                <a:ea typeface="Gill Sans" charset="0"/>
                <a:cs typeface="Gill Sans" charset="0"/>
              </a:rPr>
              <a:t>1</a:t>
            </a:r>
            <a:endParaRPr lang="en-US" sz="1400" i="1" dirty="0">
              <a:solidFill>
                <a:schemeClr val="tx1"/>
              </a:solidFill>
              <a:ea typeface="Gill Sans" charset="0"/>
              <a:cs typeface="Gill Sans" charset="0"/>
            </a:endParaRPr>
          </a:p>
        </p:txBody>
      </p:sp>
      <p:sp>
        <p:nvSpPr>
          <p:cNvPr id="25" name="Rectangle 53"/>
          <p:cNvSpPr>
            <a:spLocks/>
          </p:cNvSpPr>
          <p:nvPr/>
        </p:nvSpPr>
        <p:spPr bwMode="auto">
          <a:xfrm>
            <a:off x="71628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CRC</a:t>
            </a:r>
          </a:p>
        </p:txBody>
      </p:sp>
      <p:sp>
        <p:nvSpPr>
          <p:cNvPr id="27" name="Rectangle 54"/>
          <p:cNvSpPr>
            <a:spLocks/>
          </p:cNvSpPr>
          <p:nvPr/>
        </p:nvSpPr>
        <p:spPr bwMode="auto">
          <a:xfrm>
            <a:off x="7391400" y="251460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cxnSp>
        <p:nvCxnSpPr>
          <p:cNvPr id="29" name="Straight Connector 28"/>
          <p:cNvCxnSpPr/>
          <p:nvPr/>
        </p:nvCxnSpPr>
        <p:spPr bwMode="auto">
          <a:xfrm rot="5400000" flipH="1" flipV="1">
            <a:off x="7010400" y="24384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6781800" y="2209800"/>
            <a:ext cx="1066800" cy="338554"/>
          </a:xfrm>
          <a:prstGeom prst="rect">
            <a:avLst/>
          </a:prstGeom>
          <a:noFill/>
        </p:spPr>
        <p:txBody>
          <a:bodyPr wrap="square" rtlCol="0">
            <a:spAutoFit/>
          </a:bodyPr>
          <a:lstStyle/>
          <a:p>
            <a:r>
              <a:rPr lang="en-US" sz="1600" dirty="0" smtClean="0"/>
              <a:t>optional</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11</a:t>
            </a:fld>
            <a:endParaRPr lang="en-US"/>
          </a:p>
        </p:txBody>
      </p:sp>
      <p:sp>
        <p:nvSpPr>
          <p:cNvPr id="4098" name="Rectangle 2"/>
          <p:cNvSpPr>
            <a:spLocks noGrp="1" noChangeArrowheads="1"/>
          </p:cNvSpPr>
          <p:nvPr>
            <p:ph type="title"/>
          </p:nvPr>
        </p:nvSpPr>
        <p:spPr>
          <a:noFill/>
          <a:ln/>
        </p:spPr>
        <p:txBody>
          <a:bodyPr/>
          <a:lstStyle/>
          <a:p>
            <a:r>
              <a:rPr lang="en-US" sz="3200" dirty="0" smtClean="0"/>
              <a:t>Key Properties of Basic CSL</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Overhearing cost ≤ cost of receiving 1 </a:t>
            </a:r>
            <a:r>
              <a:rPr lang="en-US" sz="2400" dirty="0" smtClean="0"/>
              <a:t>wakeup frame</a:t>
            </a:r>
            <a:endParaRPr lang="en-US" sz="2400" dirty="0" smtClean="0"/>
          </a:p>
          <a:p>
            <a:r>
              <a:rPr lang="en-US" sz="2400" dirty="0" smtClean="0"/>
              <a:t>Receive cost ≤ cost of receiving 1 </a:t>
            </a:r>
            <a:r>
              <a:rPr lang="en-US" sz="2400" dirty="0" smtClean="0"/>
              <a:t>wakeup</a:t>
            </a:r>
            <a:r>
              <a:rPr lang="en-US" sz="2400" dirty="0" smtClean="0"/>
              <a:t> </a:t>
            </a:r>
            <a:r>
              <a:rPr lang="en-US" sz="2400" dirty="0" smtClean="0"/>
              <a:t>+ 1 data</a:t>
            </a:r>
          </a:p>
          <a:p>
            <a:r>
              <a:rPr lang="en-US" sz="2400" dirty="0" smtClean="0"/>
              <a:t>Wakeup frame sequence is not needed for sending </a:t>
            </a:r>
            <a:r>
              <a:rPr lang="en-US" sz="2400" dirty="0" smtClean="0"/>
              <a:t>to a non-duty cycled FFD</a:t>
            </a:r>
          </a:p>
          <a:p>
            <a:endParaRPr lang="en-US" sz="2400" dirty="0" smtClean="0"/>
          </a:p>
          <a:p>
            <a:r>
              <a:rPr lang="en-US" sz="2400" dirty="0" smtClean="0"/>
              <a:t>Wakeup frame sequence is not needed once synchronized with receiver’s channel sample schedule</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12</a:t>
            </a:fld>
            <a:endParaRPr lang="en-US"/>
          </a:p>
        </p:txBody>
      </p:sp>
      <p:sp>
        <p:nvSpPr>
          <p:cNvPr id="4098" name="Rectangle 2"/>
          <p:cNvSpPr>
            <a:spLocks noGrp="1" noChangeArrowheads="1"/>
          </p:cNvSpPr>
          <p:nvPr>
            <p:ph type="title"/>
          </p:nvPr>
        </p:nvSpPr>
        <p:spPr>
          <a:noFill/>
          <a:ln/>
        </p:spPr>
        <p:txBody>
          <a:bodyPr/>
          <a:lstStyle/>
          <a:p>
            <a:r>
              <a:rPr lang="en-US" sz="3200" dirty="0" smtClean="0"/>
              <a:t>How to Broadcast</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Always send wakeup frame sequence</a:t>
            </a:r>
          </a:p>
          <a:p>
            <a:r>
              <a:rPr lang="en-US" sz="2400" dirty="0" smtClean="0"/>
              <a:t>Set DST in wakeup frames to FF </a:t>
            </a:r>
            <a:endParaRPr lang="en-US"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13</a:t>
            </a:fld>
            <a:endParaRPr lang="en-US"/>
          </a:p>
        </p:txBody>
      </p:sp>
      <p:sp>
        <p:nvSpPr>
          <p:cNvPr id="4098" name="Rectangle 2"/>
          <p:cNvSpPr>
            <a:spLocks noGrp="1" noChangeArrowheads="1"/>
          </p:cNvSpPr>
          <p:nvPr>
            <p:ph type="title"/>
          </p:nvPr>
        </p:nvSpPr>
        <p:spPr>
          <a:noFill/>
          <a:ln/>
        </p:spPr>
        <p:txBody>
          <a:bodyPr/>
          <a:lstStyle/>
          <a:p>
            <a:r>
              <a:rPr lang="en-US" sz="3200" dirty="0" smtClean="0"/>
              <a:t>Secure and Robust </a:t>
            </a:r>
            <a:r>
              <a:rPr lang="en-US" sz="3200" dirty="0" smtClean="0"/>
              <a:t>Acknowledgement</a:t>
            </a:r>
            <a:br>
              <a:rPr lang="en-US" sz="3200" dirty="0" smtClean="0"/>
            </a:br>
            <a:r>
              <a:rPr lang="en-US" sz="2800" dirty="0" smtClean="0">
                <a:solidFill>
                  <a:schemeClr val="accent2"/>
                </a:solidFill>
              </a:rPr>
              <a:t>(to be incorporated with Overhead Reduction/Security Proposal)</a:t>
            </a:r>
            <a:endParaRPr lang="en-US" sz="3200" dirty="0">
              <a:solidFill>
                <a:schemeClr val="accent2"/>
              </a:solidFill>
            </a:endParaRPr>
          </a:p>
        </p:txBody>
      </p:sp>
      <p:sp>
        <p:nvSpPr>
          <p:cNvPr id="4099" name="Rectangle 3"/>
          <p:cNvSpPr>
            <a:spLocks noGrp="1" noChangeArrowheads="1"/>
          </p:cNvSpPr>
          <p:nvPr>
            <p:ph type="body" idx="1"/>
          </p:nvPr>
        </p:nvSpPr>
        <p:spPr>
          <a:xfrm>
            <a:off x="685800" y="1981200"/>
            <a:ext cx="7772400" cy="4648200"/>
          </a:xfrm>
          <a:noFill/>
          <a:ln/>
        </p:spPr>
        <p:txBody>
          <a:bodyPr>
            <a:normAutofit lnSpcReduction="10000"/>
          </a:bodyPr>
          <a:lstStyle/>
          <a:p>
            <a:r>
              <a:rPr lang="en-US" sz="2400" dirty="0" smtClean="0"/>
              <a:t>Problems in current 15.4 ACK frame</a:t>
            </a:r>
          </a:p>
          <a:p>
            <a:pPr lvl="1"/>
            <a:r>
              <a:rPr lang="en-US" sz="2000" dirty="0" smtClean="0"/>
              <a:t>Lack of addressing information </a:t>
            </a:r>
            <a:r>
              <a:rPr lang="en-US" sz="2000" dirty="0" smtClean="0">
                <a:sym typeface="Wingdings" pitchFamily="2" charset="2"/>
              </a:rPr>
              <a:t> </a:t>
            </a:r>
            <a:r>
              <a:rPr lang="en-US" sz="2000" dirty="0" smtClean="0"/>
              <a:t>false positives</a:t>
            </a:r>
          </a:p>
          <a:p>
            <a:pPr lvl="1"/>
            <a:r>
              <a:rPr lang="en-US" sz="2000" dirty="0" smtClean="0"/>
              <a:t>Lack of security </a:t>
            </a:r>
            <a:r>
              <a:rPr lang="en-US" sz="2000" dirty="0" smtClean="0">
                <a:sym typeface="Wingdings" pitchFamily="2" charset="2"/>
              </a:rPr>
              <a:t> </a:t>
            </a:r>
            <a:r>
              <a:rPr lang="en-US" sz="2000" dirty="0" smtClean="0"/>
              <a:t>vulnerability to link-layer attacks</a:t>
            </a:r>
          </a:p>
          <a:p>
            <a:pPr lvl="1"/>
            <a:r>
              <a:rPr lang="en-US" sz="2000" dirty="0" smtClean="0"/>
              <a:t>Lack of payload </a:t>
            </a:r>
            <a:r>
              <a:rPr lang="en-US" sz="2000" dirty="0" smtClean="0">
                <a:sym typeface="Wingdings" pitchFamily="2" charset="2"/>
              </a:rPr>
              <a:t> difficulty to piggyback neighbor info</a:t>
            </a:r>
          </a:p>
          <a:p>
            <a:r>
              <a:rPr lang="en-US" sz="2400" dirty="0" smtClean="0">
                <a:sym typeface="Wingdings" pitchFamily="2" charset="2"/>
              </a:rPr>
              <a:t>New ACK </a:t>
            </a:r>
            <a:r>
              <a:rPr lang="en-US" sz="2400" dirty="0" smtClean="0">
                <a:sym typeface="Wingdings" pitchFamily="2" charset="2"/>
              </a:rPr>
              <a:t>frame</a:t>
            </a:r>
            <a:endParaRPr lang="en-US" sz="2400" dirty="0" smtClean="0">
              <a:sym typeface="Wingdings" pitchFamily="2" charset="2"/>
            </a:endParaRPr>
          </a:p>
          <a:p>
            <a:endParaRPr lang="en-US" sz="2400" dirty="0" smtClean="0">
              <a:sym typeface="Wingdings" pitchFamily="2" charset="2"/>
            </a:endParaRPr>
          </a:p>
          <a:p>
            <a:endParaRPr lang="en-US" sz="2400" dirty="0" smtClean="0">
              <a:sym typeface="Wingdings" pitchFamily="2" charset="2"/>
            </a:endParaRPr>
          </a:p>
          <a:p>
            <a:pPr lvl="1"/>
            <a:r>
              <a:rPr lang="en-US" sz="2000" dirty="0" smtClean="0"/>
              <a:t>Same as data frame except frame type is ACK</a:t>
            </a:r>
          </a:p>
          <a:p>
            <a:pPr lvl="1"/>
            <a:r>
              <a:rPr lang="en-US" sz="2000" dirty="0" smtClean="0"/>
              <a:t>Addressing + DSN to eliminate ambiguity</a:t>
            </a:r>
          </a:p>
          <a:p>
            <a:pPr lvl="1"/>
            <a:r>
              <a:rPr lang="en-US" sz="2000" dirty="0" smtClean="0"/>
              <a:t>Same security modes as data frame</a:t>
            </a:r>
          </a:p>
          <a:p>
            <a:pPr lvl="1"/>
            <a:r>
              <a:rPr lang="en-US" sz="2000" dirty="0" smtClean="0"/>
              <a:t>Payload for piggybacking schedule information</a:t>
            </a:r>
          </a:p>
          <a:p>
            <a:pPr lvl="1"/>
            <a:r>
              <a:rPr lang="en-US" sz="2000" dirty="0" smtClean="0"/>
              <a:t>Relax ACK timing requirement</a:t>
            </a:r>
          </a:p>
        </p:txBody>
      </p:sp>
      <p:sp>
        <p:nvSpPr>
          <p:cNvPr id="48" name="Rectangle 56"/>
          <p:cNvSpPr>
            <a:spLocks/>
          </p:cNvSpPr>
          <p:nvPr/>
        </p:nvSpPr>
        <p:spPr bwMode="auto">
          <a:xfrm>
            <a:off x="431800" y="4114800"/>
            <a:ext cx="1467556"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Preamble</a:t>
            </a:r>
          </a:p>
        </p:txBody>
      </p:sp>
      <p:sp>
        <p:nvSpPr>
          <p:cNvPr id="49" name="Rectangle 57"/>
          <p:cNvSpPr>
            <a:spLocks/>
          </p:cNvSpPr>
          <p:nvPr/>
        </p:nvSpPr>
        <p:spPr bwMode="auto">
          <a:xfrm>
            <a:off x="1899356"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SFD</a:t>
            </a:r>
          </a:p>
        </p:txBody>
      </p:sp>
      <p:sp>
        <p:nvSpPr>
          <p:cNvPr id="50" name="Rectangle 58"/>
          <p:cNvSpPr>
            <a:spLocks/>
          </p:cNvSpPr>
          <p:nvPr/>
        </p:nvSpPr>
        <p:spPr bwMode="auto">
          <a:xfrm>
            <a:off x="1066690"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4</a:t>
            </a:r>
          </a:p>
        </p:txBody>
      </p:sp>
      <p:sp>
        <p:nvSpPr>
          <p:cNvPr id="51" name="Rectangle 59"/>
          <p:cNvSpPr>
            <a:spLocks/>
          </p:cNvSpPr>
          <p:nvPr/>
        </p:nvSpPr>
        <p:spPr bwMode="auto">
          <a:xfrm>
            <a:off x="2266244"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Len</a:t>
            </a:r>
          </a:p>
        </p:txBody>
      </p:sp>
      <p:sp>
        <p:nvSpPr>
          <p:cNvPr id="52" name="Rectangle 60"/>
          <p:cNvSpPr>
            <a:spLocks/>
          </p:cNvSpPr>
          <p:nvPr/>
        </p:nvSpPr>
        <p:spPr bwMode="auto">
          <a:xfrm>
            <a:off x="2633133" y="411480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FCF</a:t>
            </a:r>
          </a:p>
        </p:txBody>
      </p:sp>
      <p:sp>
        <p:nvSpPr>
          <p:cNvPr id="53" name="Rectangle 61"/>
          <p:cNvSpPr>
            <a:spLocks/>
          </p:cNvSpPr>
          <p:nvPr/>
        </p:nvSpPr>
        <p:spPr bwMode="auto">
          <a:xfrm>
            <a:off x="3366911"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DSN</a:t>
            </a:r>
          </a:p>
        </p:txBody>
      </p:sp>
      <p:sp>
        <p:nvSpPr>
          <p:cNvPr id="54" name="Rectangle 62"/>
          <p:cNvSpPr>
            <a:spLocks/>
          </p:cNvSpPr>
          <p:nvPr/>
        </p:nvSpPr>
        <p:spPr bwMode="auto">
          <a:xfrm>
            <a:off x="1983912"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5" name="Rectangle 63"/>
          <p:cNvSpPr>
            <a:spLocks/>
          </p:cNvSpPr>
          <p:nvPr/>
        </p:nvSpPr>
        <p:spPr bwMode="auto">
          <a:xfrm>
            <a:off x="2350801"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6" name="Rectangle 64"/>
          <p:cNvSpPr>
            <a:spLocks/>
          </p:cNvSpPr>
          <p:nvPr/>
        </p:nvSpPr>
        <p:spPr bwMode="auto">
          <a:xfrm>
            <a:off x="2901135"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57" name="Rectangle 65"/>
          <p:cNvSpPr>
            <a:spLocks/>
          </p:cNvSpPr>
          <p:nvPr/>
        </p:nvSpPr>
        <p:spPr bwMode="auto">
          <a:xfrm>
            <a:off x="3451468"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8" name="Rectangle 66"/>
          <p:cNvSpPr>
            <a:spLocks/>
          </p:cNvSpPr>
          <p:nvPr/>
        </p:nvSpPr>
        <p:spPr bwMode="auto">
          <a:xfrm>
            <a:off x="3733800" y="4114800"/>
            <a:ext cx="1117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Addressing</a:t>
            </a:r>
          </a:p>
        </p:txBody>
      </p:sp>
      <p:sp>
        <p:nvSpPr>
          <p:cNvPr id="59" name="Rectangle 67"/>
          <p:cNvSpPr>
            <a:spLocks/>
          </p:cNvSpPr>
          <p:nvPr/>
        </p:nvSpPr>
        <p:spPr bwMode="auto">
          <a:xfrm>
            <a:off x="3937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0" name="Rectangle 68"/>
          <p:cNvSpPr>
            <a:spLocks/>
          </p:cNvSpPr>
          <p:nvPr/>
        </p:nvSpPr>
        <p:spPr bwMode="auto">
          <a:xfrm>
            <a:off x="4851400" y="4114800"/>
            <a:ext cx="12192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Security Header</a:t>
            </a:r>
          </a:p>
        </p:txBody>
      </p:sp>
      <p:sp>
        <p:nvSpPr>
          <p:cNvPr id="61" name="Rectangle 69"/>
          <p:cNvSpPr>
            <a:spLocks/>
          </p:cNvSpPr>
          <p:nvPr/>
        </p:nvSpPr>
        <p:spPr bwMode="auto">
          <a:xfrm>
            <a:off x="5080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2" name="Rectangle 70"/>
          <p:cNvSpPr>
            <a:spLocks/>
          </p:cNvSpPr>
          <p:nvPr/>
        </p:nvSpPr>
        <p:spPr bwMode="auto">
          <a:xfrm>
            <a:off x="6070600" y="4114800"/>
            <a:ext cx="10668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Payload</a:t>
            </a:r>
          </a:p>
        </p:txBody>
      </p:sp>
      <p:sp>
        <p:nvSpPr>
          <p:cNvPr id="63" name="Rectangle 71"/>
          <p:cNvSpPr>
            <a:spLocks/>
          </p:cNvSpPr>
          <p:nvPr/>
        </p:nvSpPr>
        <p:spPr bwMode="auto">
          <a:xfrm>
            <a:off x="6223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4" name="Rectangle 72"/>
          <p:cNvSpPr>
            <a:spLocks/>
          </p:cNvSpPr>
          <p:nvPr/>
        </p:nvSpPr>
        <p:spPr bwMode="auto">
          <a:xfrm>
            <a:off x="7137400" y="4114800"/>
            <a:ext cx="863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MIC</a:t>
            </a:r>
          </a:p>
        </p:txBody>
      </p:sp>
      <p:sp>
        <p:nvSpPr>
          <p:cNvPr id="65" name="Rectangle 73"/>
          <p:cNvSpPr>
            <a:spLocks/>
          </p:cNvSpPr>
          <p:nvPr/>
        </p:nvSpPr>
        <p:spPr bwMode="auto">
          <a:xfrm>
            <a:off x="72898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6" name="Rectangle 74"/>
          <p:cNvSpPr>
            <a:spLocks/>
          </p:cNvSpPr>
          <p:nvPr/>
        </p:nvSpPr>
        <p:spPr bwMode="auto">
          <a:xfrm>
            <a:off x="8001000" y="411480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CRC</a:t>
            </a:r>
          </a:p>
        </p:txBody>
      </p:sp>
      <p:sp>
        <p:nvSpPr>
          <p:cNvPr id="67" name="Rectangle 75"/>
          <p:cNvSpPr>
            <a:spLocks/>
          </p:cNvSpPr>
          <p:nvPr/>
        </p:nvSpPr>
        <p:spPr bwMode="auto">
          <a:xfrm>
            <a:off x="8269002"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14</a:t>
            </a:fld>
            <a:endParaRPr lang="en-US"/>
          </a:p>
        </p:txBody>
      </p:sp>
      <p:sp>
        <p:nvSpPr>
          <p:cNvPr id="4098" name="Rectangle 2"/>
          <p:cNvSpPr>
            <a:spLocks noGrp="1" noChangeArrowheads="1"/>
          </p:cNvSpPr>
          <p:nvPr>
            <p:ph type="title"/>
          </p:nvPr>
        </p:nvSpPr>
        <p:spPr>
          <a:noFill/>
          <a:ln/>
        </p:spPr>
        <p:txBody>
          <a:bodyPr/>
          <a:lstStyle/>
          <a:p>
            <a:r>
              <a:rPr lang="en-US" sz="3200" dirty="0" smtClean="0"/>
              <a:t>Local Scheduling</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Include channel sampling phase and period in ACK payload</a:t>
            </a:r>
          </a:p>
          <a:p>
            <a:r>
              <a:rPr lang="en-US" sz="2400" dirty="0" smtClean="0"/>
              <a:t>Sender wait to transmit right before receiver’s next channel sampling time</a:t>
            </a:r>
          </a:p>
          <a:p>
            <a:endParaRPr lang="en-US" sz="2400" dirty="0" smtClean="0"/>
          </a:p>
        </p:txBody>
      </p:sp>
      <p:sp>
        <p:nvSpPr>
          <p:cNvPr id="7" name="Rectangle 1"/>
          <p:cNvSpPr>
            <a:spLocks/>
          </p:cNvSpPr>
          <p:nvPr/>
        </p:nvSpPr>
        <p:spPr bwMode="auto">
          <a:xfrm>
            <a:off x="278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8" name="Rectangle 2"/>
          <p:cNvSpPr>
            <a:spLocks/>
          </p:cNvSpPr>
          <p:nvPr/>
        </p:nvSpPr>
        <p:spPr bwMode="auto">
          <a:xfrm>
            <a:off x="341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9" name="Rectangle 3"/>
          <p:cNvSpPr>
            <a:spLocks/>
          </p:cNvSpPr>
          <p:nvPr/>
        </p:nvSpPr>
        <p:spPr bwMode="auto">
          <a:xfrm>
            <a:off x="405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0" name="Rectangle 4"/>
          <p:cNvSpPr>
            <a:spLocks/>
          </p:cNvSpPr>
          <p:nvPr/>
        </p:nvSpPr>
        <p:spPr bwMode="auto">
          <a:xfrm>
            <a:off x="468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1" name="Rectangle 5"/>
          <p:cNvSpPr>
            <a:spLocks/>
          </p:cNvSpPr>
          <p:nvPr/>
        </p:nvSpPr>
        <p:spPr bwMode="auto">
          <a:xfrm>
            <a:off x="532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2" name="Rectangle 6"/>
          <p:cNvSpPr>
            <a:spLocks/>
          </p:cNvSpPr>
          <p:nvPr/>
        </p:nvSpPr>
        <p:spPr bwMode="auto">
          <a:xfrm>
            <a:off x="595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3" name="Rectangle 7"/>
          <p:cNvSpPr>
            <a:spLocks/>
          </p:cNvSpPr>
          <p:nvPr/>
        </p:nvSpPr>
        <p:spPr bwMode="auto">
          <a:xfrm>
            <a:off x="659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4" name="Rectangle 8"/>
          <p:cNvSpPr>
            <a:spLocks/>
          </p:cNvSpPr>
          <p:nvPr/>
        </p:nvSpPr>
        <p:spPr bwMode="auto">
          <a:xfrm>
            <a:off x="722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5" name="Rectangle 9"/>
          <p:cNvSpPr>
            <a:spLocks/>
          </p:cNvSpPr>
          <p:nvPr/>
        </p:nvSpPr>
        <p:spPr bwMode="auto">
          <a:xfrm>
            <a:off x="786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6" name="Rectangle 10"/>
          <p:cNvSpPr>
            <a:spLocks/>
          </p:cNvSpPr>
          <p:nvPr/>
        </p:nvSpPr>
        <p:spPr bwMode="auto">
          <a:xfrm>
            <a:off x="2146300" y="55118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8" name="Rectangle 12"/>
          <p:cNvSpPr>
            <a:spLocks/>
          </p:cNvSpPr>
          <p:nvPr/>
        </p:nvSpPr>
        <p:spPr bwMode="auto">
          <a:xfrm>
            <a:off x="3479800" y="54991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9" name="Rectangle 13"/>
          <p:cNvSpPr>
            <a:spLocks/>
          </p:cNvSpPr>
          <p:nvPr/>
        </p:nvSpPr>
        <p:spPr bwMode="auto">
          <a:xfrm>
            <a:off x="8312150" y="61404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20" name="Rectangle 14"/>
          <p:cNvSpPr>
            <a:spLocks/>
          </p:cNvSpPr>
          <p:nvPr/>
        </p:nvSpPr>
        <p:spPr bwMode="auto">
          <a:xfrm>
            <a:off x="935038" y="420370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21" name="Rectangle 15"/>
          <p:cNvSpPr>
            <a:spLocks/>
          </p:cNvSpPr>
          <p:nvPr/>
        </p:nvSpPr>
        <p:spPr bwMode="auto">
          <a:xfrm>
            <a:off x="779463" y="56070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23" name="Rectangle 17"/>
          <p:cNvSpPr>
            <a:spLocks/>
          </p:cNvSpPr>
          <p:nvPr/>
        </p:nvSpPr>
        <p:spPr bwMode="auto">
          <a:xfrm>
            <a:off x="37592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4" name="Rectangle 18"/>
          <p:cNvSpPr>
            <a:spLocks/>
          </p:cNvSpPr>
          <p:nvPr/>
        </p:nvSpPr>
        <p:spPr bwMode="auto">
          <a:xfrm>
            <a:off x="60198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5" name="Line 19"/>
          <p:cNvSpPr>
            <a:spLocks noChangeShapeType="1"/>
          </p:cNvSpPr>
          <p:nvPr/>
        </p:nvSpPr>
        <p:spPr bwMode="auto">
          <a:xfrm rot="10800000" flipH="1">
            <a:off x="2146300" y="61468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26" name="Line 20"/>
          <p:cNvSpPr>
            <a:spLocks noChangeShapeType="1"/>
          </p:cNvSpPr>
          <p:nvPr/>
        </p:nvSpPr>
        <p:spPr bwMode="auto">
          <a:xfrm>
            <a:off x="37973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29" name="Line 23"/>
          <p:cNvSpPr>
            <a:spLocks noChangeShapeType="1"/>
          </p:cNvSpPr>
          <p:nvPr/>
        </p:nvSpPr>
        <p:spPr bwMode="auto">
          <a:xfrm>
            <a:off x="60452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30" name="Rectangle 24"/>
          <p:cNvSpPr>
            <a:spLocks/>
          </p:cNvSpPr>
          <p:nvPr/>
        </p:nvSpPr>
        <p:spPr bwMode="auto">
          <a:xfrm>
            <a:off x="2133600" y="3581400"/>
            <a:ext cx="12620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dirty="0">
                <a:solidFill>
                  <a:schemeClr val="tx1"/>
                </a:solidFill>
                <a:ea typeface="Gill Sans" charset="0"/>
                <a:cs typeface="Gill Sans" charset="0"/>
              </a:rPr>
              <a:t>unscheduled</a:t>
            </a:r>
          </a:p>
        </p:txBody>
      </p:sp>
      <p:sp>
        <p:nvSpPr>
          <p:cNvPr id="31" name="Line 25"/>
          <p:cNvSpPr>
            <a:spLocks noChangeShapeType="1"/>
          </p:cNvSpPr>
          <p:nvPr/>
        </p:nvSpPr>
        <p:spPr bwMode="auto">
          <a:xfrm rot="10800000">
            <a:off x="3192463" y="379571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32" name="Rectangle 26"/>
          <p:cNvSpPr>
            <a:spLocks/>
          </p:cNvSpPr>
          <p:nvPr/>
        </p:nvSpPr>
        <p:spPr bwMode="auto">
          <a:xfrm>
            <a:off x="4800600" y="3505200"/>
            <a:ext cx="10334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dirty="0">
                <a:solidFill>
                  <a:schemeClr val="tx1"/>
                </a:solidFill>
                <a:ea typeface="Gill Sans" charset="0"/>
                <a:cs typeface="Gill Sans" charset="0"/>
              </a:rPr>
              <a:t>scheduled</a:t>
            </a:r>
          </a:p>
        </p:txBody>
      </p:sp>
      <p:sp>
        <p:nvSpPr>
          <p:cNvPr id="33" name="Line 27"/>
          <p:cNvSpPr>
            <a:spLocks noChangeShapeType="1"/>
          </p:cNvSpPr>
          <p:nvPr/>
        </p:nvSpPr>
        <p:spPr bwMode="auto">
          <a:xfrm rot="10800000">
            <a:off x="5681663" y="379571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34" name="Rectangle 28"/>
          <p:cNvSpPr>
            <a:spLocks/>
          </p:cNvSpPr>
          <p:nvPr/>
        </p:nvSpPr>
        <p:spPr bwMode="auto">
          <a:xfrm>
            <a:off x="8312150" y="474980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35" name="Line 29"/>
          <p:cNvSpPr>
            <a:spLocks noChangeShapeType="1"/>
          </p:cNvSpPr>
          <p:nvPr/>
        </p:nvSpPr>
        <p:spPr bwMode="auto">
          <a:xfrm rot="10800000" flipH="1">
            <a:off x="2146300" y="4741863"/>
            <a:ext cx="6350000" cy="1587"/>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27" name="Rectangle 21"/>
          <p:cNvSpPr>
            <a:spLocks/>
          </p:cNvSpPr>
          <p:nvPr/>
        </p:nvSpPr>
        <p:spPr bwMode="auto">
          <a:xfrm>
            <a:off x="5956300" y="4108450"/>
            <a:ext cx="63500" cy="635000"/>
          </a:xfrm>
          <a:prstGeom prst="rect">
            <a:avLst/>
          </a:prstGeom>
          <a:solidFill>
            <a:srgbClr val="E6E6E6"/>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8" name="Rectangle 22"/>
          <p:cNvSpPr>
            <a:spLocks/>
          </p:cNvSpPr>
          <p:nvPr/>
        </p:nvSpPr>
        <p:spPr bwMode="auto">
          <a:xfrm>
            <a:off x="6019800" y="41084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7" name="Rectangle 11"/>
          <p:cNvSpPr>
            <a:spLocks/>
          </p:cNvSpPr>
          <p:nvPr/>
        </p:nvSpPr>
        <p:spPr bwMode="auto">
          <a:xfrm>
            <a:off x="3124200" y="410845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2" name="Rectangle 16"/>
          <p:cNvSpPr>
            <a:spLocks/>
          </p:cNvSpPr>
          <p:nvPr/>
        </p:nvSpPr>
        <p:spPr bwMode="auto">
          <a:xfrm>
            <a:off x="3759200" y="41084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15</a:t>
            </a:fld>
            <a:endParaRPr lang="en-US"/>
          </a:p>
        </p:txBody>
      </p:sp>
      <p:sp>
        <p:nvSpPr>
          <p:cNvPr id="4098" name="Rectangle 2"/>
          <p:cNvSpPr>
            <a:spLocks noGrp="1" noChangeArrowheads="1"/>
          </p:cNvSpPr>
          <p:nvPr>
            <p:ph type="title"/>
          </p:nvPr>
        </p:nvSpPr>
        <p:spPr>
          <a:noFill/>
          <a:ln/>
        </p:spPr>
        <p:txBody>
          <a:bodyPr/>
          <a:lstStyle/>
          <a:p>
            <a:r>
              <a:rPr lang="en-US" sz="3200" dirty="0" smtClean="0"/>
              <a:t>Local Scheduling (cont)</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Short </a:t>
            </a:r>
            <a:r>
              <a:rPr lang="en-US" sz="2400" dirty="0" smtClean="0"/>
              <a:t>wakeup frame sequence</a:t>
            </a:r>
            <a:r>
              <a:rPr lang="en-US" sz="2400" dirty="0" smtClean="0"/>
              <a:t> </a:t>
            </a:r>
            <a:r>
              <a:rPr lang="en-US" sz="2400" dirty="0" smtClean="0"/>
              <a:t>before transmission to guard against synchronization error</a:t>
            </a:r>
          </a:p>
          <a:p>
            <a:r>
              <a:rPr lang="en-US" sz="2400" dirty="0" smtClean="0"/>
              <a:t>Worst case bounded by channel sample interval</a:t>
            </a:r>
          </a:p>
          <a:p>
            <a:r>
              <a:rPr lang="en-US" sz="2400" dirty="0" smtClean="0"/>
              <a:t>Schedule information as a hint, not required</a:t>
            </a:r>
          </a:p>
          <a:p>
            <a:r>
              <a:rPr lang="en-US" sz="2400" dirty="0" smtClean="0"/>
              <a:t>Each node determines its own schedule</a:t>
            </a:r>
          </a:p>
          <a:p>
            <a:r>
              <a:rPr lang="en-US" sz="2400" dirty="0" smtClean="0"/>
              <a:t>Each node decides which neighbors’ schedules to track</a:t>
            </a:r>
          </a:p>
          <a:p>
            <a:r>
              <a:rPr lang="en-US" sz="2400" dirty="0" smtClean="0"/>
              <a:t>Global synchronization manager not required although can be incorporated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16</a:t>
            </a:fld>
            <a:endParaRPr lang="en-US"/>
          </a:p>
        </p:txBody>
      </p:sp>
      <p:sp>
        <p:nvSpPr>
          <p:cNvPr id="4098" name="Rectangle 2"/>
          <p:cNvSpPr>
            <a:spLocks noGrp="1" noChangeArrowheads="1"/>
          </p:cNvSpPr>
          <p:nvPr>
            <p:ph type="title"/>
          </p:nvPr>
        </p:nvSpPr>
        <p:spPr>
          <a:noFill/>
          <a:ln/>
        </p:spPr>
        <p:txBody>
          <a:bodyPr/>
          <a:lstStyle/>
          <a:p>
            <a:r>
              <a:rPr lang="en-US" sz="3200" dirty="0" smtClean="0"/>
              <a:t>Streaming over Sampled Listening</a:t>
            </a:r>
            <a:endParaRPr lang="en-US" sz="3200" dirty="0"/>
          </a:p>
        </p:txBody>
      </p:sp>
      <p:sp>
        <p:nvSpPr>
          <p:cNvPr id="4099" name="Rectangle 3"/>
          <p:cNvSpPr>
            <a:spLocks noGrp="1" noChangeArrowheads="1"/>
          </p:cNvSpPr>
          <p:nvPr>
            <p:ph type="body" idx="1"/>
          </p:nvPr>
        </p:nvSpPr>
        <p:spPr>
          <a:xfrm>
            <a:off x="685800" y="1981200"/>
            <a:ext cx="7772400" cy="1981200"/>
          </a:xfrm>
          <a:noFill/>
          <a:ln/>
        </p:spPr>
        <p:txBody>
          <a:bodyPr>
            <a:normAutofit fontScale="85000" lnSpcReduction="10000"/>
          </a:bodyPr>
          <a:lstStyle/>
          <a:p>
            <a:r>
              <a:rPr lang="en-US" sz="2400" dirty="0" smtClean="0"/>
              <a:t>Set Frame Pending bit in 15.4 header when communicating multiple frames back-to-back to the same destinations</a:t>
            </a:r>
          </a:p>
          <a:p>
            <a:r>
              <a:rPr lang="en-US" sz="2400" dirty="0" smtClean="0"/>
              <a:t>Receiver keeps listening when Frame Pending bit is set</a:t>
            </a:r>
          </a:p>
          <a:p>
            <a:r>
              <a:rPr lang="en-US" sz="2400" dirty="0" smtClean="0"/>
              <a:t>Sender only </a:t>
            </a:r>
            <a:r>
              <a:rPr lang="en-US" sz="2400" dirty="0" smtClean="0"/>
              <a:t>send wakeup sequence</a:t>
            </a:r>
            <a:r>
              <a:rPr lang="en-US" sz="2400" dirty="0" smtClean="0"/>
              <a:t> </a:t>
            </a:r>
            <a:r>
              <a:rPr lang="en-US" sz="2400" dirty="0" smtClean="0"/>
              <a:t>at the beginning of stream</a:t>
            </a:r>
          </a:p>
          <a:p>
            <a:r>
              <a:rPr lang="en-US" sz="2400" dirty="0" smtClean="0"/>
              <a:t>Better throughput and efficiency</a:t>
            </a:r>
          </a:p>
          <a:p>
            <a:pPr>
              <a:buNone/>
            </a:pPr>
            <a:endParaRPr lang="en-US" sz="2400" dirty="0" smtClean="0"/>
          </a:p>
        </p:txBody>
      </p:sp>
      <p:sp>
        <p:nvSpPr>
          <p:cNvPr id="36" name="Rectangle 30"/>
          <p:cNvSpPr>
            <a:spLocks/>
          </p:cNvSpPr>
          <p:nvPr/>
        </p:nvSpPr>
        <p:spPr bwMode="auto">
          <a:xfrm>
            <a:off x="270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7" name="Rectangle 31"/>
          <p:cNvSpPr>
            <a:spLocks/>
          </p:cNvSpPr>
          <p:nvPr/>
        </p:nvSpPr>
        <p:spPr bwMode="auto">
          <a:xfrm>
            <a:off x="334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8" name="Rectangle 32"/>
          <p:cNvSpPr>
            <a:spLocks/>
          </p:cNvSpPr>
          <p:nvPr/>
        </p:nvSpPr>
        <p:spPr bwMode="auto">
          <a:xfrm>
            <a:off x="397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9" name="Rectangle 33"/>
          <p:cNvSpPr>
            <a:spLocks/>
          </p:cNvSpPr>
          <p:nvPr/>
        </p:nvSpPr>
        <p:spPr bwMode="auto">
          <a:xfrm>
            <a:off x="461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0" name="Rectangle 34"/>
          <p:cNvSpPr>
            <a:spLocks/>
          </p:cNvSpPr>
          <p:nvPr/>
        </p:nvSpPr>
        <p:spPr bwMode="auto">
          <a:xfrm>
            <a:off x="524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1" name="Rectangle 35"/>
          <p:cNvSpPr>
            <a:spLocks/>
          </p:cNvSpPr>
          <p:nvPr/>
        </p:nvSpPr>
        <p:spPr bwMode="auto">
          <a:xfrm>
            <a:off x="588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2" name="Rectangle 36"/>
          <p:cNvSpPr>
            <a:spLocks/>
          </p:cNvSpPr>
          <p:nvPr/>
        </p:nvSpPr>
        <p:spPr bwMode="auto">
          <a:xfrm>
            <a:off x="651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3" name="Rectangle 37"/>
          <p:cNvSpPr>
            <a:spLocks/>
          </p:cNvSpPr>
          <p:nvPr/>
        </p:nvSpPr>
        <p:spPr bwMode="auto">
          <a:xfrm>
            <a:off x="715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4" name="Rectangle 38"/>
          <p:cNvSpPr>
            <a:spLocks/>
          </p:cNvSpPr>
          <p:nvPr/>
        </p:nvSpPr>
        <p:spPr bwMode="auto">
          <a:xfrm>
            <a:off x="778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5" name="Rectangle 39"/>
          <p:cNvSpPr>
            <a:spLocks/>
          </p:cNvSpPr>
          <p:nvPr/>
        </p:nvSpPr>
        <p:spPr bwMode="auto">
          <a:xfrm>
            <a:off x="2070100" y="55880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6" name="Rectangle 40"/>
          <p:cNvSpPr>
            <a:spLocks/>
          </p:cNvSpPr>
          <p:nvPr/>
        </p:nvSpPr>
        <p:spPr bwMode="auto">
          <a:xfrm>
            <a:off x="3048000" y="441325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7" name="Rectangle 41"/>
          <p:cNvSpPr>
            <a:spLocks/>
          </p:cNvSpPr>
          <p:nvPr/>
        </p:nvSpPr>
        <p:spPr bwMode="auto">
          <a:xfrm>
            <a:off x="3403600" y="55753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8" name="Rectangle 42"/>
          <p:cNvSpPr>
            <a:spLocks/>
          </p:cNvSpPr>
          <p:nvPr/>
        </p:nvSpPr>
        <p:spPr bwMode="auto">
          <a:xfrm>
            <a:off x="858838" y="450850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49" name="Rectangle 43"/>
          <p:cNvSpPr>
            <a:spLocks/>
          </p:cNvSpPr>
          <p:nvPr/>
        </p:nvSpPr>
        <p:spPr bwMode="auto">
          <a:xfrm>
            <a:off x="703263" y="56832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50" name="Rectangle 44"/>
          <p:cNvSpPr>
            <a:spLocks/>
          </p:cNvSpPr>
          <p:nvPr/>
        </p:nvSpPr>
        <p:spPr bwMode="auto">
          <a:xfrm>
            <a:off x="36830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1" name="Rectangle 45"/>
          <p:cNvSpPr>
            <a:spLocks/>
          </p:cNvSpPr>
          <p:nvPr/>
        </p:nvSpPr>
        <p:spPr bwMode="auto">
          <a:xfrm>
            <a:off x="36830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2" name="Rectangle 46"/>
          <p:cNvSpPr>
            <a:spLocks/>
          </p:cNvSpPr>
          <p:nvPr/>
        </p:nvSpPr>
        <p:spPr bwMode="auto">
          <a:xfrm>
            <a:off x="5943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3" name="Line 47"/>
          <p:cNvSpPr>
            <a:spLocks noChangeShapeType="1"/>
          </p:cNvSpPr>
          <p:nvPr/>
        </p:nvSpPr>
        <p:spPr bwMode="auto">
          <a:xfrm>
            <a:off x="3771900" y="46482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56" name="Line 50"/>
          <p:cNvSpPr>
            <a:spLocks noChangeShapeType="1"/>
          </p:cNvSpPr>
          <p:nvPr/>
        </p:nvSpPr>
        <p:spPr bwMode="auto">
          <a:xfrm>
            <a:off x="5969000" y="46482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57" name="Rectangle 51"/>
          <p:cNvSpPr>
            <a:spLocks/>
          </p:cNvSpPr>
          <p:nvPr/>
        </p:nvSpPr>
        <p:spPr bwMode="auto">
          <a:xfrm>
            <a:off x="37465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8" name="Rectangle 52"/>
          <p:cNvSpPr>
            <a:spLocks/>
          </p:cNvSpPr>
          <p:nvPr/>
        </p:nvSpPr>
        <p:spPr bwMode="auto">
          <a:xfrm>
            <a:off x="38100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4" name="Rectangle 58"/>
          <p:cNvSpPr>
            <a:spLocks/>
          </p:cNvSpPr>
          <p:nvPr/>
        </p:nvSpPr>
        <p:spPr bwMode="auto">
          <a:xfrm>
            <a:off x="37465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5" name="Rectangle 59"/>
          <p:cNvSpPr>
            <a:spLocks/>
          </p:cNvSpPr>
          <p:nvPr/>
        </p:nvSpPr>
        <p:spPr bwMode="auto">
          <a:xfrm>
            <a:off x="38100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6" name="Rectangle 60"/>
          <p:cNvSpPr>
            <a:spLocks/>
          </p:cNvSpPr>
          <p:nvPr/>
        </p:nvSpPr>
        <p:spPr bwMode="auto">
          <a:xfrm>
            <a:off x="6007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7" name="Rectangle 61"/>
          <p:cNvSpPr>
            <a:spLocks/>
          </p:cNvSpPr>
          <p:nvPr/>
        </p:nvSpPr>
        <p:spPr bwMode="auto">
          <a:xfrm>
            <a:off x="6070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8" name="Rectangle 62"/>
          <p:cNvSpPr>
            <a:spLocks/>
          </p:cNvSpPr>
          <p:nvPr/>
        </p:nvSpPr>
        <p:spPr bwMode="auto">
          <a:xfrm>
            <a:off x="6134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9" name="Rectangle 63"/>
          <p:cNvSpPr>
            <a:spLocks/>
          </p:cNvSpPr>
          <p:nvPr/>
        </p:nvSpPr>
        <p:spPr bwMode="auto">
          <a:xfrm>
            <a:off x="6197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70" name="Rectangle 64"/>
          <p:cNvSpPr>
            <a:spLocks/>
          </p:cNvSpPr>
          <p:nvPr/>
        </p:nvSpPr>
        <p:spPr bwMode="auto">
          <a:xfrm>
            <a:off x="6261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71" name="Rectangle 65"/>
          <p:cNvSpPr>
            <a:spLocks/>
          </p:cNvSpPr>
          <p:nvPr/>
        </p:nvSpPr>
        <p:spPr bwMode="auto">
          <a:xfrm>
            <a:off x="2438400" y="3886200"/>
            <a:ext cx="1211870" cy="276999"/>
          </a:xfrm>
          <a:prstGeom prst="rect">
            <a:avLst/>
          </a:prstGeom>
          <a:noFill/>
          <a:ln w="12700">
            <a:noFill/>
            <a:miter lim="800000"/>
            <a:headEnd type="none" w="med" len="med"/>
            <a:tailEnd type="none" w="med" len="med"/>
          </a:ln>
        </p:spPr>
        <p:txBody>
          <a:bodyPr wrap="none" lIns="0" tIns="0" rIns="0" bIns="0" anchor="ctr">
            <a:spAutoFit/>
          </a:bodyPr>
          <a:lstStyle/>
          <a:p>
            <a:r>
              <a:rPr lang="en-US" sz="1800" dirty="0" smtClean="0">
                <a:ea typeface="Gill Sans" charset="0"/>
                <a:cs typeface="Gill Sans" charset="0"/>
              </a:rPr>
              <a:t>frame</a:t>
            </a:r>
            <a:r>
              <a:rPr lang="en-US" sz="1800" dirty="0" smtClean="0">
                <a:solidFill>
                  <a:schemeClr val="tx1"/>
                </a:solidFill>
                <a:ea typeface="Gill Sans" charset="0"/>
                <a:cs typeface="Gill Sans" charset="0"/>
              </a:rPr>
              <a:t> </a:t>
            </a:r>
            <a:r>
              <a:rPr lang="en-US" sz="1800" dirty="0">
                <a:solidFill>
                  <a:schemeClr val="tx1"/>
                </a:solidFill>
                <a:ea typeface="Gill Sans" charset="0"/>
                <a:cs typeface="Gill Sans" charset="0"/>
              </a:rPr>
              <a:t>stream</a:t>
            </a:r>
          </a:p>
        </p:txBody>
      </p:sp>
      <p:sp>
        <p:nvSpPr>
          <p:cNvPr id="72" name="Line 66"/>
          <p:cNvSpPr>
            <a:spLocks noChangeShapeType="1"/>
          </p:cNvSpPr>
          <p:nvPr/>
        </p:nvSpPr>
        <p:spPr bwMode="auto">
          <a:xfrm rot="10800000">
            <a:off x="3402013" y="4095750"/>
            <a:ext cx="314325" cy="314325"/>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3" name="Rectangle 67"/>
          <p:cNvSpPr>
            <a:spLocks/>
          </p:cNvSpPr>
          <p:nvPr/>
        </p:nvSpPr>
        <p:spPr bwMode="auto">
          <a:xfrm>
            <a:off x="8235950" y="62166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74" name="Line 68"/>
          <p:cNvSpPr>
            <a:spLocks noChangeShapeType="1"/>
          </p:cNvSpPr>
          <p:nvPr/>
        </p:nvSpPr>
        <p:spPr bwMode="auto">
          <a:xfrm>
            <a:off x="2070100" y="62230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75" name="Rectangle 69"/>
          <p:cNvSpPr>
            <a:spLocks/>
          </p:cNvSpPr>
          <p:nvPr/>
        </p:nvSpPr>
        <p:spPr bwMode="auto">
          <a:xfrm>
            <a:off x="8235950" y="505460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76" name="Line 70"/>
          <p:cNvSpPr>
            <a:spLocks noChangeShapeType="1"/>
          </p:cNvSpPr>
          <p:nvPr/>
        </p:nvSpPr>
        <p:spPr bwMode="auto">
          <a:xfrm rot="10800000" flipH="1">
            <a:off x="2070100" y="504825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54" name="Rectangle 48"/>
          <p:cNvSpPr>
            <a:spLocks/>
          </p:cNvSpPr>
          <p:nvPr/>
        </p:nvSpPr>
        <p:spPr bwMode="auto">
          <a:xfrm>
            <a:off x="5880100" y="4413250"/>
            <a:ext cx="63500" cy="635000"/>
          </a:xfrm>
          <a:prstGeom prst="rect">
            <a:avLst/>
          </a:prstGeom>
          <a:solidFill>
            <a:srgbClr val="E6E6E6"/>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5" name="Rectangle 49"/>
          <p:cNvSpPr>
            <a:spLocks/>
          </p:cNvSpPr>
          <p:nvPr/>
        </p:nvSpPr>
        <p:spPr bwMode="auto">
          <a:xfrm>
            <a:off x="5943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9" name="Rectangle 53"/>
          <p:cNvSpPr>
            <a:spLocks/>
          </p:cNvSpPr>
          <p:nvPr/>
        </p:nvSpPr>
        <p:spPr bwMode="auto">
          <a:xfrm>
            <a:off x="6007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0" name="Rectangle 54"/>
          <p:cNvSpPr>
            <a:spLocks/>
          </p:cNvSpPr>
          <p:nvPr/>
        </p:nvSpPr>
        <p:spPr bwMode="auto">
          <a:xfrm>
            <a:off x="6070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1" name="Rectangle 55"/>
          <p:cNvSpPr>
            <a:spLocks/>
          </p:cNvSpPr>
          <p:nvPr/>
        </p:nvSpPr>
        <p:spPr bwMode="auto">
          <a:xfrm>
            <a:off x="6134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2" name="Rectangle 56"/>
          <p:cNvSpPr>
            <a:spLocks/>
          </p:cNvSpPr>
          <p:nvPr/>
        </p:nvSpPr>
        <p:spPr bwMode="auto">
          <a:xfrm>
            <a:off x="6197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3" name="Rectangle 57"/>
          <p:cNvSpPr>
            <a:spLocks/>
          </p:cNvSpPr>
          <p:nvPr/>
        </p:nvSpPr>
        <p:spPr bwMode="auto">
          <a:xfrm>
            <a:off x="6261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3"/>
          <p:cNvSpPr txBox="1">
            <a:spLocks noGrp="1"/>
          </p:cNvSpPr>
          <p:nvPr/>
        </p:nvSpPr>
        <p:spPr bwMode="auto">
          <a:xfrm>
            <a:off x="685800" y="381000"/>
            <a:ext cx="1600200" cy="215444"/>
          </a:xfrm>
          <a:prstGeom prst="rect">
            <a:avLst/>
          </a:prstGeom>
          <a:noFill/>
          <a:ln w="9525">
            <a:noFill/>
            <a:miter lim="800000"/>
            <a:headEnd/>
            <a:tailEnd/>
          </a:ln>
        </p:spPr>
        <p:txBody>
          <a:bodyPr lIns="0" tIns="0" rIns="0" bIns="0" anchor="b">
            <a:spAutoFit/>
          </a:bodyPr>
          <a:lstStyle/>
          <a:p>
            <a:r>
              <a:rPr lang="en-US" sz="1400" dirty="0" smtClean="0"/>
              <a:t>11 March, 2009</a:t>
            </a:r>
            <a:endParaRPr lang="en-US" sz="1400" dirty="0"/>
          </a:p>
        </p:txBody>
      </p:sp>
      <p:sp>
        <p:nvSpPr>
          <p:cNvPr id="69635" name="Footer Placeholder 4"/>
          <p:cNvSpPr txBox="1">
            <a:spLocks noGrp="1"/>
          </p:cNvSpPr>
          <p:nvPr/>
        </p:nvSpPr>
        <p:spPr bwMode="auto">
          <a:xfrm>
            <a:off x="5486400" y="6475413"/>
            <a:ext cx="3124200" cy="182562"/>
          </a:xfrm>
          <a:prstGeom prst="rect">
            <a:avLst/>
          </a:prstGeom>
          <a:noFill/>
          <a:ln w="9525">
            <a:noFill/>
            <a:miter lim="800000"/>
            <a:headEnd/>
            <a:tailEnd/>
          </a:ln>
        </p:spPr>
        <p:txBody>
          <a:bodyPr lIns="0" tIns="0" rIns="0" bIns="0">
            <a:spAutoFit/>
          </a:bodyPr>
          <a:lstStyle/>
          <a:p>
            <a:pPr algn="r" eaLnBrk="0" hangingPunct="0"/>
            <a:r>
              <a:rPr lang="en-US"/>
              <a:t>Wei Hong, Arch Rock Corporation</a:t>
            </a:r>
          </a:p>
        </p:txBody>
      </p:sp>
      <p:sp>
        <p:nvSpPr>
          <p:cNvPr id="6963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7305FE2-A550-4D19-94B8-F99922EA194C}" type="slidenum">
              <a:rPr lang="en-US"/>
              <a:pPr algn="ctr" eaLnBrk="0" hangingPunct="0"/>
              <a:t>17</a:t>
            </a:fld>
            <a:endParaRPr lang="en-US"/>
          </a:p>
        </p:txBody>
      </p:sp>
      <p:sp>
        <p:nvSpPr>
          <p:cNvPr id="69637" name="Rectangle 2"/>
          <p:cNvSpPr>
            <a:spLocks noGrp="1" noChangeArrowheads="1"/>
          </p:cNvSpPr>
          <p:nvPr>
            <p:ph type="title" idx="4294967295"/>
          </p:nvPr>
        </p:nvSpPr>
        <p:spPr/>
        <p:txBody>
          <a:bodyPr/>
          <a:lstStyle/>
          <a:p>
            <a:r>
              <a:rPr lang="en-US" sz="3200" dirty="0" smtClean="0"/>
              <a:t>Multi-channel Operation</a:t>
            </a:r>
          </a:p>
        </p:txBody>
      </p:sp>
      <p:sp>
        <p:nvSpPr>
          <p:cNvPr id="69668" name="Rectangle 36"/>
          <p:cNvSpPr>
            <a:spLocks noChangeArrowheads="1"/>
          </p:cNvSpPr>
          <p:nvPr/>
        </p:nvSpPr>
        <p:spPr bwMode="auto">
          <a:xfrm>
            <a:off x="685800" y="1981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dirty="0">
                <a:latin typeface="Arial" charset="0"/>
              </a:rPr>
              <a:t>Generalize single-channel operation</a:t>
            </a:r>
          </a:p>
          <a:p>
            <a:pPr marL="742950" lvl="1" indent="-285750" eaLnBrk="0" hangingPunct="0">
              <a:spcBef>
                <a:spcPct val="20000"/>
              </a:spcBef>
              <a:buFontTx/>
              <a:buChar char="–"/>
            </a:pPr>
            <a:r>
              <a:rPr lang="en-US" sz="2000" dirty="0" smtClean="0">
                <a:latin typeface="Arial" charset="0"/>
              </a:rPr>
              <a:t>Wakeup</a:t>
            </a:r>
            <a:r>
              <a:rPr lang="en-US" sz="2000" dirty="0" smtClean="0">
                <a:latin typeface="Arial" charset="0"/>
              </a:rPr>
              <a:t> </a:t>
            </a:r>
            <a:r>
              <a:rPr lang="en-US" sz="2000" dirty="0">
                <a:latin typeface="Arial" charset="0"/>
              </a:rPr>
              <a:t>frame optionally contains channel for data frame</a:t>
            </a:r>
          </a:p>
          <a:p>
            <a:pPr marL="742950" lvl="1" indent="-285750" eaLnBrk="0" hangingPunct="0">
              <a:spcBef>
                <a:spcPct val="20000"/>
              </a:spcBef>
              <a:buFontTx/>
              <a:buChar char="–"/>
            </a:pPr>
            <a:r>
              <a:rPr lang="en-US" sz="2000" dirty="0">
                <a:latin typeface="Arial" charset="0"/>
              </a:rPr>
              <a:t>ACK optionally contains channel information with schedule</a:t>
            </a:r>
          </a:p>
          <a:p>
            <a:pPr marL="342900" indent="-342900" eaLnBrk="0" hangingPunct="0">
              <a:spcBef>
                <a:spcPct val="20000"/>
              </a:spcBef>
              <a:buFontTx/>
              <a:buChar char="•"/>
            </a:pPr>
            <a:endParaRPr lang="en-US" sz="2400" dirty="0">
              <a:latin typeface="Arial" charset="0"/>
            </a:endParaRPr>
          </a:p>
          <a:p>
            <a:pPr marL="342900" indent="-342900" eaLnBrk="0" hangingPunct="0">
              <a:spcBef>
                <a:spcPct val="20000"/>
              </a:spcBef>
              <a:buFontTx/>
              <a:buChar char="•"/>
            </a:pPr>
            <a:endParaRPr lang="en-US" sz="2400" dirty="0" smtClean="0">
              <a:latin typeface="Arial" charset="0"/>
            </a:endParaRPr>
          </a:p>
          <a:p>
            <a:pPr marL="342900" indent="-342900" eaLnBrk="0" hangingPunct="0">
              <a:spcBef>
                <a:spcPct val="20000"/>
              </a:spcBef>
              <a:buFontTx/>
              <a:buChar char="•"/>
            </a:pPr>
            <a:r>
              <a:rPr lang="en-US" sz="2400" dirty="0" smtClean="0">
                <a:latin typeface="Arial" charset="0"/>
              </a:rPr>
              <a:t>Simple </a:t>
            </a:r>
            <a:r>
              <a:rPr lang="en-US" sz="2400" dirty="0">
                <a:latin typeface="Arial" charset="0"/>
              </a:rPr>
              <a:t>extension, but maintains all design principles</a:t>
            </a:r>
          </a:p>
          <a:p>
            <a:pPr marL="742950" lvl="1" indent="-285750" eaLnBrk="0" hangingPunct="0">
              <a:spcBef>
                <a:spcPct val="20000"/>
              </a:spcBef>
              <a:buFontTx/>
              <a:buChar char="–"/>
            </a:pPr>
            <a:r>
              <a:rPr lang="en-US" sz="2000" dirty="0">
                <a:latin typeface="Arial" charset="0"/>
              </a:rPr>
              <a:t>Purely local interactions</a:t>
            </a:r>
          </a:p>
          <a:p>
            <a:pPr marL="742950" lvl="1" indent="-285750" eaLnBrk="0" hangingPunct="0">
              <a:spcBef>
                <a:spcPct val="20000"/>
              </a:spcBef>
              <a:buFontTx/>
              <a:buChar char="–"/>
            </a:pPr>
            <a:r>
              <a:rPr lang="en-US" sz="2000" dirty="0">
                <a:latin typeface="Arial" charset="0"/>
              </a:rPr>
              <a:t>No added overhead in the common case</a:t>
            </a:r>
          </a:p>
          <a:p>
            <a:pPr marL="742950" lvl="1" indent="-285750" eaLnBrk="0" hangingPunct="0">
              <a:spcBef>
                <a:spcPct val="20000"/>
              </a:spcBef>
              <a:buFontTx/>
              <a:buChar char="–"/>
            </a:pPr>
            <a:r>
              <a:rPr lang="en-US" sz="2000" dirty="0">
                <a:latin typeface="Arial" charset="0"/>
              </a:rPr>
              <a:t>Allow communication when no information is known</a:t>
            </a:r>
          </a:p>
          <a:p>
            <a:pPr marL="1085850" lvl="2" indent="-228600" eaLnBrk="0" hangingPunct="0">
              <a:spcBef>
                <a:spcPct val="20000"/>
              </a:spcBef>
              <a:buFontTx/>
              <a:buChar char="•"/>
            </a:pPr>
            <a:r>
              <a:rPr lang="en-US" sz="1800" dirty="0">
                <a:latin typeface="Arial" charset="0"/>
              </a:rPr>
              <a:t>Robust, low-latency</a:t>
            </a:r>
          </a:p>
          <a:p>
            <a:pPr marL="1085850" lvl="2" indent="-228600" eaLnBrk="0" hangingPunct="0">
              <a:spcBef>
                <a:spcPct val="20000"/>
              </a:spcBef>
              <a:buFontTx/>
              <a:buChar char="•"/>
            </a:pPr>
            <a:r>
              <a:rPr lang="en-US" sz="1800" dirty="0" smtClean="0">
                <a:latin typeface="Arial" charset="0"/>
              </a:rPr>
              <a:t>Low-energy join </a:t>
            </a:r>
            <a:r>
              <a:rPr lang="en-US" sz="1800" dirty="0">
                <a:latin typeface="Arial" charset="0"/>
              </a:rPr>
              <a:t>and discovery</a:t>
            </a:r>
          </a:p>
        </p:txBody>
      </p:sp>
      <p:sp>
        <p:nvSpPr>
          <p:cNvPr id="7" name="Rectangle 74"/>
          <p:cNvSpPr>
            <a:spLocks/>
          </p:cNvSpPr>
          <p:nvPr/>
        </p:nvSpPr>
        <p:spPr bwMode="auto">
          <a:xfrm>
            <a:off x="4066822" y="3352800"/>
            <a:ext cx="809978" cy="419450"/>
          </a:xfrm>
          <a:prstGeom prst="rect">
            <a:avLst/>
          </a:prstGeom>
          <a:solidFill>
            <a:srgbClr val="FFFF00"/>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outerShdw blurRad="38100" dist="38100" dir="2700000" algn="tl">
                    <a:srgbClr val="FFFFFF"/>
                  </a:outerShdw>
                </a:effectLst>
                <a:uLnTx/>
                <a:uFillTx/>
                <a:ea typeface="Gill Sans" charset="0"/>
                <a:cs typeface="Gill Sans" charset="0"/>
              </a:rPr>
              <a:t>ChanMask</a:t>
            </a:r>
            <a:endPar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endParaRPr>
          </a:p>
        </p:txBody>
      </p:sp>
      <p:sp>
        <p:nvSpPr>
          <p:cNvPr id="8" name="Rectangle 75"/>
          <p:cNvSpPr>
            <a:spLocks/>
          </p:cNvSpPr>
          <p:nvPr/>
        </p:nvSpPr>
        <p:spPr bwMode="auto">
          <a:xfrm>
            <a:off x="3505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9" name="Rectangle 74"/>
          <p:cNvSpPr>
            <a:spLocks/>
          </p:cNvSpPr>
          <p:nvPr/>
        </p:nvSpPr>
        <p:spPr bwMode="auto">
          <a:xfrm>
            <a:off x="3276600" y="3352800"/>
            <a:ext cx="7620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Period</a:t>
            </a:r>
          </a:p>
        </p:txBody>
      </p:sp>
      <p:sp>
        <p:nvSpPr>
          <p:cNvPr id="10" name="Rectangle 75"/>
          <p:cNvSpPr>
            <a:spLocks/>
          </p:cNvSpPr>
          <p:nvPr/>
        </p:nvSpPr>
        <p:spPr bwMode="auto">
          <a:xfrm>
            <a:off x="4267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11" name="Rectangle 74"/>
          <p:cNvSpPr>
            <a:spLocks/>
          </p:cNvSpPr>
          <p:nvPr/>
        </p:nvSpPr>
        <p:spPr bwMode="auto">
          <a:xfrm>
            <a:off x="2438400" y="3352800"/>
            <a:ext cx="8099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Phase </a:t>
            </a:r>
          </a:p>
        </p:txBody>
      </p:sp>
      <p:sp>
        <p:nvSpPr>
          <p:cNvPr id="12" name="Rectangle 75"/>
          <p:cNvSpPr>
            <a:spLocks/>
          </p:cNvSpPr>
          <p:nvPr/>
        </p:nvSpPr>
        <p:spPr bwMode="auto">
          <a:xfrm>
            <a:off x="2743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11 March, 2009</a:t>
            </a:r>
            <a:endParaRPr lang="en-US" dirty="0"/>
          </a:p>
        </p:txBody>
      </p:sp>
      <p:sp>
        <p:nvSpPr>
          <p:cNvPr id="16387" name="Footer Placeholder 4"/>
          <p:cNvSpPr>
            <a:spLocks noGrp="1"/>
          </p:cNvSpPr>
          <p:nvPr>
            <p:ph type="ftr" sz="quarter" idx="11"/>
          </p:nvPr>
        </p:nvSpPr>
        <p:spPr>
          <a:noFill/>
        </p:spPr>
        <p:txBody>
          <a:bodyPr/>
          <a:lstStyle/>
          <a:p>
            <a:r>
              <a:rPr lang="en-US" smtClean="0"/>
              <a:t>Wei Hong, Arch Rock Corporation</a:t>
            </a:r>
          </a:p>
        </p:txBody>
      </p:sp>
      <p:sp>
        <p:nvSpPr>
          <p:cNvPr id="16388" name="Slide Number Placeholder 5"/>
          <p:cNvSpPr>
            <a:spLocks noGrp="1"/>
          </p:cNvSpPr>
          <p:nvPr>
            <p:ph type="sldNum" sz="quarter" idx="12"/>
          </p:nvPr>
        </p:nvSpPr>
        <p:spPr>
          <a:xfrm>
            <a:off x="4395788" y="6475413"/>
            <a:ext cx="428625" cy="182562"/>
          </a:xfrm>
          <a:noFill/>
        </p:spPr>
        <p:txBody>
          <a:bodyPr/>
          <a:lstStyle/>
          <a:p>
            <a:r>
              <a:rPr lang="en-US" smtClean="0"/>
              <a:t>Slide </a:t>
            </a:r>
            <a:fld id="{5AAA4980-E6BE-46D4-87D8-74683D91AF26}" type="slidenum">
              <a:rPr lang="en-US" smtClean="0"/>
              <a:pPr/>
              <a:t>18</a:t>
            </a:fld>
            <a:endParaRPr lang="en-US" smtClean="0"/>
          </a:p>
        </p:txBody>
      </p:sp>
      <p:sp>
        <p:nvSpPr>
          <p:cNvPr id="16389" name="Rectangle 2"/>
          <p:cNvSpPr>
            <a:spLocks noGrp="1" noChangeArrowheads="1"/>
          </p:cNvSpPr>
          <p:nvPr>
            <p:ph type="title"/>
          </p:nvPr>
        </p:nvSpPr>
        <p:spPr/>
        <p:txBody>
          <a:bodyPr/>
          <a:lstStyle/>
          <a:p>
            <a:r>
              <a:rPr lang="en-US" sz="3200" dirty="0" smtClean="0"/>
              <a:t>Multi-channel Operation (cont)</a:t>
            </a:r>
          </a:p>
        </p:txBody>
      </p:sp>
      <p:sp>
        <p:nvSpPr>
          <p:cNvPr id="16390" name="Rectangle 3"/>
          <p:cNvSpPr>
            <a:spLocks noGrp="1" noChangeArrowheads="1"/>
          </p:cNvSpPr>
          <p:nvPr>
            <p:ph type="body" idx="1"/>
          </p:nvPr>
        </p:nvSpPr>
        <p:spPr>
          <a:xfrm>
            <a:off x="685800" y="1828800"/>
            <a:ext cx="7772400" cy="609600"/>
          </a:xfrm>
        </p:spPr>
        <p:txBody>
          <a:bodyPr/>
          <a:lstStyle/>
          <a:p>
            <a:r>
              <a:rPr lang="en-US" sz="2400" smtClean="0"/>
              <a:t>Spread channel samples across </a:t>
            </a:r>
            <a:r>
              <a:rPr lang="en-US" sz="2400" i="1" smtClean="0"/>
              <a:t>c</a:t>
            </a:r>
            <a:r>
              <a:rPr lang="en-US" sz="2400" smtClean="0"/>
              <a:t> channels</a:t>
            </a:r>
          </a:p>
        </p:txBody>
      </p:sp>
      <p:sp>
        <p:nvSpPr>
          <p:cNvPr id="16392" name="Line 8"/>
          <p:cNvSpPr>
            <a:spLocks noChangeShapeType="1"/>
          </p:cNvSpPr>
          <p:nvPr/>
        </p:nvSpPr>
        <p:spPr bwMode="auto">
          <a:xfrm>
            <a:off x="1600200" y="58674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393" name="Rectangle 9"/>
          <p:cNvSpPr>
            <a:spLocks noChangeArrowheads="1"/>
          </p:cNvSpPr>
          <p:nvPr/>
        </p:nvSpPr>
        <p:spPr bwMode="auto">
          <a:xfrm>
            <a:off x="1905000" y="54864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394" name="Rectangle 10"/>
          <p:cNvSpPr>
            <a:spLocks noChangeArrowheads="1"/>
          </p:cNvSpPr>
          <p:nvPr/>
        </p:nvSpPr>
        <p:spPr bwMode="auto">
          <a:xfrm>
            <a:off x="2819400" y="54864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395" name="Rectangle 11"/>
          <p:cNvSpPr>
            <a:spLocks noChangeArrowheads="1"/>
          </p:cNvSpPr>
          <p:nvPr/>
        </p:nvSpPr>
        <p:spPr bwMode="auto">
          <a:xfrm>
            <a:off x="3733800" y="54864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397" name="Rectangle 13"/>
          <p:cNvSpPr>
            <a:spLocks noChangeArrowheads="1"/>
          </p:cNvSpPr>
          <p:nvPr/>
        </p:nvSpPr>
        <p:spPr bwMode="auto">
          <a:xfrm>
            <a:off x="4648200" y="54864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398" name="Rectangle 14"/>
          <p:cNvSpPr>
            <a:spLocks noChangeArrowheads="1"/>
          </p:cNvSpPr>
          <p:nvPr/>
        </p:nvSpPr>
        <p:spPr bwMode="auto">
          <a:xfrm>
            <a:off x="5562600" y="54864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399" name="Rectangle 15"/>
          <p:cNvSpPr>
            <a:spLocks noChangeArrowheads="1"/>
          </p:cNvSpPr>
          <p:nvPr/>
        </p:nvSpPr>
        <p:spPr bwMode="auto">
          <a:xfrm>
            <a:off x="6477000" y="54864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00" name="Line 16"/>
          <p:cNvSpPr>
            <a:spLocks noChangeShapeType="1"/>
          </p:cNvSpPr>
          <p:nvPr/>
        </p:nvSpPr>
        <p:spPr bwMode="auto">
          <a:xfrm>
            <a:off x="1600200" y="53340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01" name="Rectangle 17"/>
          <p:cNvSpPr>
            <a:spLocks noChangeArrowheads="1"/>
          </p:cNvSpPr>
          <p:nvPr/>
        </p:nvSpPr>
        <p:spPr bwMode="auto">
          <a:xfrm>
            <a:off x="3352800" y="4953000"/>
            <a:ext cx="2743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6096000" y="54864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03" name="Rectangle 19"/>
          <p:cNvSpPr>
            <a:spLocks noChangeArrowheads="1"/>
          </p:cNvSpPr>
          <p:nvPr/>
        </p:nvSpPr>
        <p:spPr bwMode="auto">
          <a:xfrm>
            <a:off x="6096000" y="49530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05" name="Rectangle 3"/>
          <p:cNvSpPr>
            <a:spLocks noChangeArrowheads="1"/>
          </p:cNvSpPr>
          <p:nvPr/>
        </p:nvSpPr>
        <p:spPr bwMode="auto">
          <a:xfrm>
            <a:off x="685800" y="4495800"/>
            <a:ext cx="8458200" cy="533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a:latin typeface="Arial" charset="0"/>
              </a:rPr>
              <a:t>Increase transmit cost by </a:t>
            </a:r>
            <a:r>
              <a:rPr lang="en-US" sz="2400" i="1">
                <a:latin typeface="Arial" charset="0"/>
              </a:rPr>
              <a:t>c</a:t>
            </a:r>
            <a:r>
              <a:rPr lang="en-US" sz="2400">
                <a:latin typeface="Arial" charset="0"/>
              </a:rPr>
              <a:t> times when nothing is known</a:t>
            </a:r>
          </a:p>
        </p:txBody>
      </p:sp>
      <p:sp>
        <p:nvSpPr>
          <p:cNvPr id="16432" name="Line 48"/>
          <p:cNvSpPr>
            <a:spLocks noChangeShapeType="1"/>
          </p:cNvSpPr>
          <p:nvPr/>
        </p:nvSpPr>
        <p:spPr bwMode="auto">
          <a:xfrm>
            <a:off x="1600200" y="40386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33" name="Rectangle 49"/>
          <p:cNvSpPr>
            <a:spLocks noChangeArrowheads="1"/>
          </p:cNvSpPr>
          <p:nvPr/>
        </p:nvSpPr>
        <p:spPr bwMode="auto">
          <a:xfrm>
            <a:off x="1905000" y="36576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34" name="Rectangle 50"/>
          <p:cNvSpPr>
            <a:spLocks noChangeArrowheads="1"/>
          </p:cNvSpPr>
          <p:nvPr/>
        </p:nvSpPr>
        <p:spPr bwMode="auto">
          <a:xfrm>
            <a:off x="2819400" y="36576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435" name="Rectangle 51"/>
          <p:cNvSpPr>
            <a:spLocks noChangeArrowheads="1"/>
          </p:cNvSpPr>
          <p:nvPr/>
        </p:nvSpPr>
        <p:spPr bwMode="auto">
          <a:xfrm>
            <a:off x="3733800" y="36576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36" name="Rectangle 52"/>
          <p:cNvSpPr>
            <a:spLocks noChangeArrowheads="1"/>
          </p:cNvSpPr>
          <p:nvPr/>
        </p:nvSpPr>
        <p:spPr bwMode="auto">
          <a:xfrm>
            <a:off x="4648200" y="36576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37" name="Rectangle 53"/>
          <p:cNvSpPr>
            <a:spLocks noChangeArrowheads="1"/>
          </p:cNvSpPr>
          <p:nvPr/>
        </p:nvSpPr>
        <p:spPr bwMode="auto">
          <a:xfrm>
            <a:off x="5562600" y="36576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438" name="Rectangle 54"/>
          <p:cNvSpPr>
            <a:spLocks noChangeArrowheads="1"/>
          </p:cNvSpPr>
          <p:nvPr/>
        </p:nvSpPr>
        <p:spPr bwMode="auto">
          <a:xfrm>
            <a:off x="6477000" y="36576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39" name="Line 55"/>
          <p:cNvSpPr>
            <a:spLocks noChangeShapeType="1"/>
          </p:cNvSpPr>
          <p:nvPr/>
        </p:nvSpPr>
        <p:spPr bwMode="auto">
          <a:xfrm>
            <a:off x="1600200" y="35052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40" name="Rectangle 56"/>
          <p:cNvSpPr>
            <a:spLocks noChangeArrowheads="1"/>
          </p:cNvSpPr>
          <p:nvPr/>
        </p:nvSpPr>
        <p:spPr bwMode="auto">
          <a:xfrm>
            <a:off x="4648200" y="31242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41" name="Rectangle 3"/>
          <p:cNvSpPr>
            <a:spLocks noChangeArrowheads="1"/>
          </p:cNvSpPr>
          <p:nvPr/>
        </p:nvSpPr>
        <p:spPr bwMode="auto">
          <a:xfrm>
            <a:off x="685800" y="2667000"/>
            <a:ext cx="7772400" cy="533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a:latin typeface="Arial" charset="0"/>
              </a:rPr>
              <a:t>No increase in cost when receiver schedule is known</a:t>
            </a:r>
          </a:p>
        </p:txBody>
      </p:sp>
      <p:sp>
        <p:nvSpPr>
          <p:cNvPr id="16442" name="Rectangle 58"/>
          <p:cNvSpPr>
            <a:spLocks noChangeArrowheads="1"/>
          </p:cNvSpPr>
          <p:nvPr/>
        </p:nvSpPr>
        <p:spPr bwMode="auto">
          <a:xfrm>
            <a:off x="4724400" y="36576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43" name="Rectangle 59"/>
          <p:cNvSpPr>
            <a:spLocks noChangeArrowheads="1"/>
          </p:cNvSpPr>
          <p:nvPr/>
        </p:nvSpPr>
        <p:spPr bwMode="auto">
          <a:xfrm>
            <a:off x="4724400" y="31242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44" name="Text Box 60"/>
          <p:cNvSpPr txBox="1">
            <a:spLocks noChangeArrowheads="1"/>
          </p:cNvSpPr>
          <p:nvPr/>
        </p:nvSpPr>
        <p:spPr bwMode="auto">
          <a:xfrm>
            <a:off x="625475" y="3236913"/>
            <a:ext cx="898525" cy="274637"/>
          </a:xfrm>
          <a:prstGeom prst="rect">
            <a:avLst/>
          </a:prstGeom>
          <a:noFill/>
          <a:ln w="9525">
            <a:noFill/>
            <a:miter lim="800000"/>
            <a:headEnd/>
            <a:tailEnd/>
          </a:ln>
          <a:effectLst/>
        </p:spPr>
        <p:txBody>
          <a:bodyPr wrap="none">
            <a:spAutoFit/>
          </a:bodyPr>
          <a:lstStyle/>
          <a:p>
            <a:r>
              <a:rPr lang="en-US"/>
              <a:t>Transmitter</a:t>
            </a:r>
          </a:p>
        </p:txBody>
      </p:sp>
      <p:sp>
        <p:nvSpPr>
          <p:cNvPr id="16445" name="Text Box 61"/>
          <p:cNvSpPr txBox="1">
            <a:spLocks noChangeArrowheads="1"/>
          </p:cNvSpPr>
          <p:nvPr/>
        </p:nvSpPr>
        <p:spPr bwMode="auto">
          <a:xfrm>
            <a:off x="642938" y="3763963"/>
            <a:ext cx="728662" cy="274637"/>
          </a:xfrm>
          <a:prstGeom prst="rect">
            <a:avLst/>
          </a:prstGeom>
          <a:noFill/>
          <a:ln w="9525">
            <a:noFill/>
            <a:miter lim="800000"/>
            <a:headEnd/>
            <a:tailEnd/>
          </a:ln>
          <a:effectLst/>
        </p:spPr>
        <p:txBody>
          <a:bodyPr wrap="none">
            <a:spAutoFit/>
          </a:bodyPr>
          <a:lstStyle/>
          <a:p>
            <a:r>
              <a:rPr lang="en-US"/>
              <a:t>Receiver</a:t>
            </a:r>
          </a:p>
        </p:txBody>
      </p:sp>
      <p:sp>
        <p:nvSpPr>
          <p:cNvPr id="16446" name="Text Box 62"/>
          <p:cNvSpPr txBox="1">
            <a:spLocks noChangeArrowheads="1"/>
          </p:cNvSpPr>
          <p:nvPr/>
        </p:nvSpPr>
        <p:spPr bwMode="auto">
          <a:xfrm>
            <a:off x="685800" y="5029200"/>
            <a:ext cx="898525" cy="274638"/>
          </a:xfrm>
          <a:prstGeom prst="rect">
            <a:avLst/>
          </a:prstGeom>
          <a:noFill/>
          <a:ln w="9525">
            <a:noFill/>
            <a:miter lim="800000"/>
            <a:headEnd/>
            <a:tailEnd/>
          </a:ln>
          <a:effectLst/>
        </p:spPr>
        <p:txBody>
          <a:bodyPr wrap="none">
            <a:spAutoFit/>
          </a:bodyPr>
          <a:lstStyle/>
          <a:p>
            <a:r>
              <a:rPr lang="en-US"/>
              <a:t>Transmitter</a:t>
            </a:r>
          </a:p>
        </p:txBody>
      </p:sp>
      <p:sp>
        <p:nvSpPr>
          <p:cNvPr id="16447" name="Text Box 63"/>
          <p:cNvSpPr txBox="1">
            <a:spLocks noChangeArrowheads="1"/>
          </p:cNvSpPr>
          <p:nvPr/>
        </p:nvSpPr>
        <p:spPr bwMode="auto">
          <a:xfrm>
            <a:off x="703263" y="5556250"/>
            <a:ext cx="728662" cy="274638"/>
          </a:xfrm>
          <a:prstGeom prst="rect">
            <a:avLst/>
          </a:prstGeom>
          <a:noFill/>
          <a:ln w="9525">
            <a:noFill/>
            <a:miter lim="800000"/>
            <a:headEnd/>
            <a:tailEnd/>
          </a:ln>
          <a:effectLst/>
        </p:spPr>
        <p:txBody>
          <a:bodyPr wrap="none">
            <a:spAutoFit/>
          </a:bodyPr>
          <a:lstStyle/>
          <a:p>
            <a:r>
              <a:rPr lang="en-US"/>
              <a:t>Receiver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19</a:t>
            </a:fld>
            <a:endParaRPr lang="en-US"/>
          </a:p>
        </p:txBody>
      </p:sp>
      <p:sp>
        <p:nvSpPr>
          <p:cNvPr id="4098" name="Rectangle 2"/>
          <p:cNvSpPr>
            <a:spLocks noGrp="1" noChangeArrowheads="1"/>
          </p:cNvSpPr>
          <p:nvPr>
            <p:ph type="title"/>
          </p:nvPr>
        </p:nvSpPr>
        <p:spPr>
          <a:noFill/>
          <a:ln/>
        </p:spPr>
        <p:txBody>
          <a:bodyPr/>
          <a:lstStyle/>
          <a:p>
            <a:r>
              <a:rPr lang="en-US" sz="3200" dirty="0" smtClean="0"/>
              <a:t>Proposal Summary</a:t>
            </a:r>
            <a:endParaRPr lang="en-US" sz="3200" dirty="0"/>
          </a:p>
        </p:txBody>
      </p:sp>
      <p:sp>
        <p:nvSpPr>
          <p:cNvPr id="4099" name="Rectangle 3"/>
          <p:cNvSpPr>
            <a:spLocks noGrp="1" noChangeArrowheads="1"/>
          </p:cNvSpPr>
          <p:nvPr>
            <p:ph type="body" idx="1"/>
          </p:nvPr>
        </p:nvSpPr>
        <p:spPr>
          <a:noFill/>
          <a:ln/>
        </p:spPr>
        <p:txBody>
          <a:bodyPr>
            <a:normAutofit fontScale="92500"/>
          </a:bodyPr>
          <a:lstStyle/>
          <a:p>
            <a:r>
              <a:rPr lang="en-US" sz="2400" dirty="0" smtClean="0"/>
              <a:t>Wakeup</a:t>
            </a:r>
            <a:r>
              <a:rPr lang="en-US" sz="2400" dirty="0" smtClean="0"/>
              <a:t> </a:t>
            </a:r>
            <a:r>
              <a:rPr lang="en-US" sz="2400" dirty="0" smtClean="0"/>
              <a:t>Frame: one new frame type</a:t>
            </a:r>
          </a:p>
          <a:p>
            <a:endParaRPr lang="en-US" sz="2400" dirty="0" smtClean="0"/>
          </a:p>
          <a:p>
            <a:endParaRPr lang="en-US" sz="2400" dirty="0" smtClean="0"/>
          </a:p>
          <a:p>
            <a:r>
              <a:rPr lang="en-US" sz="2400" dirty="0" smtClean="0"/>
              <a:t>Secure ACK Frame: extend existing ACK frame</a:t>
            </a:r>
          </a:p>
          <a:p>
            <a:pPr lvl="1"/>
            <a:endParaRPr lang="en-US" sz="2000" dirty="0" smtClean="0"/>
          </a:p>
          <a:p>
            <a:pPr lvl="1"/>
            <a:endParaRPr lang="en-US" sz="2000" dirty="0" smtClean="0"/>
          </a:p>
          <a:p>
            <a:pPr lvl="1"/>
            <a:endParaRPr lang="en-US" sz="2000" dirty="0" smtClean="0"/>
          </a:p>
          <a:p>
            <a:endParaRPr lang="en-US" sz="2400" dirty="0" smtClean="0"/>
          </a:p>
          <a:p>
            <a:endParaRPr lang="en-US" sz="2400" dirty="0" smtClean="0"/>
          </a:p>
          <a:p>
            <a:r>
              <a:rPr lang="en-US" sz="2400" dirty="0" smtClean="0"/>
              <a:t>Add Coordinated Sampled Listening (CSL) to 15.4e MAC</a:t>
            </a:r>
          </a:p>
        </p:txBody>
      </p:sp>
      <p:sp>
        <p:nvSpPr>
          <p:cNvPr id="7" name="Rectangle 38"/>
          <p:cNvSpPr>
            <a:spLocks/>
          </p:cNvSpPr>
          <p:nvPr/>
        </p:nvSpPr>
        <p:spPr bwMode="auto">
          <a:xfrm>
            <a:off x="863600" y="2667000"/>
            <a:ext cx="16256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Preamble</a:t>
            </a:r>
          </a:p>
        </p:txBody>
      </p:sp>
      <p:sp>
        <p:nvSpPr>
          <p:cNvPr id="8" name="Rectangle 39"/>
          <p:cNvSpPr>
            <a:spLocks/>
          </p:cNvSpPr>
          <p:nvPr/>
        </p:nvSpPr>
        <p:spPr bwMode="auto">
          <a:xfrm>
            <a:off x="24892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SFD</a:t>
            </a:r>
          </a:p>
        </p:txBody>
      </p:sp>
      <p:sp>
        <p:nvSpPr>
          <p:cNvPr id="9" name="Rectangle 40"/>
          <p:cNvSpPr>
            <a:spLocks/>
          </p:cNvSpPr>
          <p:nvPr/>
        </p:nvSpPr>
        <p:spPr bwMode="auto">
          <a:xfrm>
            <a:off x="1625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4</a:t>
            </a:r>
          </a:p>
        </p:txBody>
      </p:sp>
      <p:sp>
        <p:nvSpPr>
          <p:cNvPr id="10" name="Rectangle 41"/>
          <p:cNvSpPr>
            <a:spLocks/>
          </p:cNvSpPr>
          <p:nvPr/>
        </p:nvSpPr>
        <p:spPr bwMode="auto">
          <a:xfrm>
            <a:off x="28956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Len</a:t>
            </a:r>
          </a:p>
        </p:txBody>
      </p:sp>
      <p:sp>
        <p:nvSpPr>
          <p:cNvPr id="11" name="Rectangle 42"/>
          <p:cNvSpPr>
            <a:spLocks/>
          </p:cNvSpPr>
          <p:nvPr/>
        </p:nvSpPr>
        <p:spPr bwMode="auto">
          <a:xfrm>
            <a:off x="33020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FCF</a:t>
            </a:r>
          </a:p>
        </p:txBody>
      </p:sp>
      <p:sp>
        <p:nvSpPr>
          <p:cNvPr id="12" name="Rectangle 43"/>
          <p:cNvSpPr>
            <a:spLocks/>
          </p:cNvSpPr>
          <p:nvPr/>
        </p:nvSpPr>
        <p:spPr bwMode="auto">
          <a:xfrm>
            <a:off x="41148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DSN</a:t>
            </a:r>
          </a:p>
        </p:txBody>
      </p:sp>
      <p:sp>
        <p:nvSpPr>
          <p:cNvPr id="13" name="Rectangle 44"/>
          <p:cNvSpPr>
            <a:spLocks/>
          </p:cNvSpPr>
          <p:nvPr/>
        </p:nvSpPr>
        <p:spPr bwMode="auto">
          <a:xfrm>
            <a:off x="2641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4" name="Rectangle 45"/>
          <p:cNvSpPr>
            <a:spLocks/>
          </p:cNvSpPr>
          <p:nvPr/>
        </p:nvSpPr>
        <p:spPr bwMode="auto">
          <a:xfrm>
            <a:off x="30480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5" name="Rectangle 46"/>
          <p:cNvSpPr>
            <a:spLocks/>
          </p:cNvSpPr>
          <p:nvPr/>
        </p:nvSpPr>
        <p:spPr bwMode="auto">
          <a:xfrm>
            <a:off x="3657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16" name="Rectangle 47"/>
          <p:cNvSpPr>
            <a:spLocks/>
          </p:cNvSpPr>
          <p:nvPr/>
        </p:nvSpPr>
        <p:spPr bwMode="auto">
          <a:xfrm>
            <a:off x="42672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7" name="Rectangle 48"/>
          <p:cNvSpPr>
            <a:spLocks/>
          </p:cNvSpPr>
          <p:nvPr/>
        </p:nvSpPr>
        <p:spPr bwMode="auto">
          <a:xfrm>
            <a:off x="4521200" y="2667000"/>
            <a:ext cx="8128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a:solidFill>
                  <a:schemeClr val="tx1"/>
                </a:solidFill>
                <a:effectLst>
                  <a:outerShdw blurRad="38100" dist="38100" dir="2700000" algn="tl">
                    <a:srgbClr val="FFFFFF"/>
                  </a:outerShdw>
                </a:effectLst>
                <a:ea typeface="Gill Sans" charset="0"/>
                <a:cs typeface="Gill Sans" charset="0"/>
              </a:rPr>
              <a:t>DSTPAN</a:t>
            </a:r>
          </a:p>
        </p:txBody>
      </p:sp>
      <p:sp>
        <p:nvSpPr>
          <p:cNvPr id="18" name="Rectangle 49"/>
          <p:cNvSpPr>
            <a:spLocks/>
          </p:cNvSpPr>
          <p:nvPr/>
        </p:nvSpPr>
        <p:spPr bwMode="auto">
          <a:xfrm>
            <a:off x="53340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a:t>
            </a:r>
          </a:p>
        </p:txBody>
      </p:sp>
      <p:sp>
        <p:nvSpPr>
          <p:cNvPr id="19" name="Rectangle 50"/>
          <p:cNvSpPr>
            <a:spLocks/>
          </p:cNvSpPr>
          <p:nvPr/>
        </p:nvSpPr>
        <p:spPr bwMode="auto">
          <a:xfrm>
            <a:off x="48768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0" name="Rectangle 51"/>
          <p:cNvSpPr>
            <a:spLocks/>
          </p:cNvSpPr>
          <p:nvPr/>
        </p:nvSpPr>
        <p:spPr bwMode="auto">
          <a:xfrm>
            <a:off x="5689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1" name="Rectangle 52"/>
          <p:cNvSpPr>
            <a:spLocks/>
          </p:cNvSpPr>
          <p:nvPr/>
        </p:nvSpPr>
        <p:spPr bwMode="auto">
          <a:xfrm>
            <a:off x="61468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err="1" smtClean="0">
                <a:solidFill>
                  <a:schemeClr val="tx1"/>
                </a:solidFill>
                <a:effectLst>
                  <a:outerShdw blurRad="38100" dist="38100" dir="2700000" algn="tl">
                    <a:srgbClr val="FFFFFF"/>
                  </a:outerShdw>
                </a:effectLst>
                <a:ea typeface="Gill Sans" charset="0"/>
                <a:cs typeface="Gill Sans" charset="0"/>
              </a:rPr>
              <a:t>RZTime</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2" name="Rectangle 53"/>
          <p:cNvSpPr>
            <a:spLocks/>
          </p:cNvSpPr>
          <p:nvPr/>
        </p:nvSpPr>
        <p:spPr bwMode="auto">
          <a:xfrm>
            <a:off x="6959600" y="2667000"/>
            <a:ext cx="3810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smtClean="0">
                <a:solidFill>
                  <a:schemeClr val="tx1"/>
                </a:solidFill>
                <a:effectLst>
                  <a:outerShdw blurRad="38100" dist="38100" dir="2700000" algn="tl">
                    <a:srgbClr val="FFFFFF"/>
                  </a:outerShdw>
                </a:effectLst>
                <a:ea typeface="Gill Sans" charset="0"/>
                <a:cs typeface="Gill Sans" charset="0"/>
              </a:rPr>
              <a:t>Chan</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3" name="Rectangle 54"/>
          <p:cNvSpPr>
            <a:spLocks/>
          </p:cNvSpPr>
          <p:nvPr/>
        </p:nvSpPr>
        <p:spPr bwMode="auto">
          <a:xfrm>
            <a:off x="65024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4" name="Rectangle 55"/>
          <p:cNvSpPr>
            <a:spLocks/>
          </p:cNvSpPr>
          <p:nvPr/>
        </p:nvSpPr>
        <p:spPr bwMode="auto">
          <a:xfrm>
            <a:off x="7112000" y="2432050"/>
            <a:ext cx="89768" cy="215444"/>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smtClean="0">
                <a:ea typeface="Gill Sans" charset="0"/>
                <a:cs typeface="Gill Sans" charset="0"/>
              </a:rPr>
              <a:t>1</a:t>
            </a:r>
            <a:endParaRPr lang="en-US" sz="1400" i="1" dirty="0">
              <a:solidFill>
                <a:schemeClr val="tx1"/>
              </a:solidFill>
              <a:ea typeface="Gill Sans" charset="0"/>
              <a:cs typeface="Gill Sans" charset="0"/>
            </a:endParaRPr>
          </a:p>
        </p:txBody>
      </p:sp>
      <p:sp>
        <p:nvSpPr>
          <p:cNvPr id="25" name="Rectangle 53"/>
          <p:cNvSpPr>
            <a:spLocks/>
          </p:cNvSpPr>
          <p:nvPr/>
        </p:nvSpPr>
        <p:spPr bwMode="auto">
          <a:xfrm>
            <a:off x="73406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CRC</a:t>
            </a:r>
          </a:p>
        </p:txBody>
      </p:sp>
      <p:sp>
        <p:nvSpPr>
          <p:cNvPr id="26" name="Rectangle 54"/>
          <p:cNvSpPr>
            <a:spLocks/>
          </p:cNvSpPr>
          <p:nvPr/>
        </p:nvSpPr>
        <p:spPr bwMode="auto">
          <a:xfrm>
            <a:off x="7569200" y="236220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cxnSp>
        <p:nvCxnSpPr>
          <p:cNvPr id="27" name="Straight Connector 26"/>
          <p:cNvCxnSpPr/>
          <p:nvPr/>
        </p:nvCxnSpPr>
        <p:spPr bwMode="auto">
          <a:xfrm rot="5400000" flipH="1" flipV="1">
            <a:off x="7188200" y="22860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TextBox 27"/>
          <p:cNvSpPr txBox="1"/>
          <p:nvPr/>
        </p:nvSpPr>
        <p:spPr>
          <a:xfrm>
            <a:off x="6959600" y="1981200"/>
            <a:ext cx="1066800" cy="338554"/>
          </a:xfrm>
          <a:prstGeom prst="rect">
            <a:avLst/>
          </a:prstGeom>
          <a:noFill/>
        </p:spPr>
        <p:txBody>
          <a:bodyPr wrap="square" rtlCol="0">
            <a:spAutoFit/>
          </a:bodyPr>
          <a:lstStyle/>
          <a:p>
            <a:r>
              <a:rPr lang="en-US" sz="1600" dirty="0" smtClean="0"/>
              <a:t>optional</a:t>
            </a:r>
            <a:endParaRPr lang="en-US" sz="1600" dirty="0"/>
          </a:p>
        </p:txBody>
      </p:sp>
      <p:sp>
        <p:nvSpPr>
          <p:cNvPr id="29" name="Rectangle 56"/>
          <p:cNvSpPr>
            <a:spLocks/>
          </p:cNvSpPr>
          <p:nvPr/>
        </p:nvSpPr>
        <p:spPr bwMode="auto">
          <a:xfrm>
            <a:off x="431800" y="4000150"/>
            <a:ext cx="1467556"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Preamble</a:t>
            </a:r>
          </a:p>
        </p:txBody>
      </p:sp>
      <p:sp>
        <p:nvSpPr>
          <p:cNvPr id="30" name="Rectangle 57"/>
          <p:cNvSpPr>
            <a:spLocks/>
          </p:cNvSpPr>
          <p:nvPr/>
        </p:nvSpPr>
        <p:spPr bwMode="auto">
          <a:xfrm>
            <a:off x="1899356"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SFD</a:t>
            </a:r>
          </a:p>
        </p:txBody>
      </p:sp>
      <p:sp>
        <p:nvSpPr>
          <p:cNvPr id="31" name="Rectangle 58"/>
          <p:cNvSpPr>
            <a:spLocks/>
          </p:cNvSpPr>
          <p:nvPr/>
        </p:nvSpPr>
        <p:spPr bwMode="auto">
          <a:xfrm>
            <a:off x="1066690"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4</a:t>
            </a:r>
          </a:p>
        </p:txBody>
      </p:sp>
      <p:sp>
        <p:nvSpPr>
          <p:cNvPr id="32" name="Rectangle 59"/>
          <p:cNvSpPr>
            <a:spLocks/>
          </p:cNvSpPr>
          <p:nvPr/>
        </p:nvSpPr>
        <p:spPr bwMode="auto">
          <a:xfrm>
            <a:off x="2266244"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Len</a:t>
            </a:r>
          </a:p>
        </p:txBody>
      </p:sp>
      <p:sp>
        <p:nvSpPr>
          <p:cNvPr id="33" name="Rectangle 60"/>
          <p:cNvSpPr>
            <a:spLocks/>
          </p:cNvSpPr>
          <p:nvPr/>
        </p:nvSpPr>
        <p:spPr bwMode="auto">
          <a:xfrm>
            <a:off x="2633133" y="400015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FCF</a:t>
            </a:r>
          </a:p>
        </p:txBody>
      </p:sp>
      <p:sp>
        <p:nvSpPr>
          <p:cNvPr id="34" name="Rectangle 61"/>
          <p:cNvSpPr>
            <a:spLocks/>
          </p:cNvSpPr>
          <p:nvPr/>
        </p:nvSpPr>
        <p:spPr bwMode="auto">
          <a:xfrm>
            <a:off x="3366911"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DSN</a:t>
            </a:r>
          </a:p>
        </p:txBody>
      </p:sp>
      <p:sp>
        <p:nvSpPr>
          <p:cNvPr id="35" name="Rectangle 62"/>
          <p:cNvSpPr>
            <a:spLocks/>
          </p:cNvSpPr>
          <p:nvPr/>
        </p:nvSpPr>
        <p:spPr bwMode="auto">
          <a:xfrm>
            <a:off x="1983912"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6" name="Rectangle 63"/>
          <p:cNvSpPr>
            <a:spLocks/>
          </p:cNvSpPr>
          <p:nvPr/>
        </p:nvSpPr>
        <p:spPr bwMode="auto">
          <a:xfrm>
            <a:off x="2350801"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7" name="Rectangle 64"/>
          <p:cNvSpPr>
            <a:spLocks/>
          </p:cNvSpPr>
          <p:nvPr/>
        </p:nvSpPr>
        <p:spPr bwMode="auto">
          <a:xfrm>
            <a:off x="2901135"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38" name="Rectangle 65"/>
          <p:cNvSpPr>
            <a:spLocks/>
          </p:cNvSpPr>
          <p:nvPr/>
        </p:nvSpPr>
        <p:spPr bwMode="auto">
          <a:xfrm>
            <a:off x="3451468"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9" name="Rectangle 66"/>
          <p:cNvSpPr>
            <a:spLocks/>
          </p:cNvSpPr>
          <p:nvPr/>
        </p:nvSpPr>
        <p:spPr bwMode="auto">
          <a:xfrm>
            <a:off x="3733800" y="4000150"/>
            <a:ext cx="1117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Addressing</a:t>
            </a:r>
          </a:p>
        </p:txBody>
      </p:sp>
      <p:sp>
        <p:nvSpPr>
          <p:cNvPr id="40" name="Rectangle 67"/>
          <p:cNvSpPr>
            <a:spLocks/>
          </p:cNvSpPr>
          <p:nvPr/>
        </p:nvSpPr>
        <p:spPr bwMode="auto">
          <a:xfrm>
            <a:off x="39370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1" name="Rectangle 68"/>
          <p:cNvSpPr>
            <a:spLocks/>
          </p:cNvSpPr>
          <p:nvPr/>
        </p:nvSpPr>
        <p:spPr bwMode="auto">
          <a:xfrm>
            <a:off x="4851400" y="4000150"/>
            <a:ext cx="12192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Security Header</a:t>
            </a:r>
          </a:p>
        </p:txBody>
      </p:sp>
      <p:sp>
        <p:nvSpPr>
          <p:cNvPr id="42" name="Rectangle 69"/>
          <p:cNvSpPr>
            <a:spLocks/>
          </p:cNvSpPr>
          <p:nvPr/>
        </p:nvSpPr>
        <p:spPr bwMode="auto">
          <a:xfrm>
            <a:off x="50800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3" name="Rectangle 70"/>
          <p:cNvSpPr>
            <a:spLocks/>
          </p:cNvSpPr>
          <p:nvPr/>
        </p:nvSpPr>
        <p:spPr bwMode="auto">
          <a:xfrm>
            <a:off x="6070600" y="4000150"/>
            <a:ext cx="10668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Payload</a:t>
            </a:r>
          </a:p>
        </p:txBody>
      </p:sp>
      <p:sp>
        <p:nvSpPr>
          <p:cNvPr id="44" name="Rectangle 71"/>
          <p:cNvSpPr>
            <a:spLocks/>
          </p:cNvSpPr>
          <p:nvPr/>
        </p:nvSpPr>
        <p:spPr bwMode="auto">
          <a:xfrm flipH="1">
            <a:off x="6324600" y="3695350"/>
            <a:ext cx="253935" cy="215444"/>
          </a:xfrm>
          <a:prstGeom prst="rect">
            <a:avLst/>
          </a:prstGeom>
          <a:noFill/>
          <a:ln w="12700">
            <a:noFill/>
            <a:miter lim="800000"/>
            <a:headEnd type="none" w="med" len="med"/>
            <a:tailEnd type="none" w="med" len="med"/>
          </a:ln>
        </p:spPr>
        <p:txBody>
          <a:bodyPr wrap="squar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i="1" kern="0" dirty="0" smtClean="0">
                <a:solidFill>
                  <a:srgbClr val="000000"/>
                </a:solidFill>
                <a:ea typeface="Gill Sans" charset="0"/>
                <a:cs typeface="Gill Sans" charset="0"/>
              </a:rPr>
              <a:t>6</a:t>
            </a:r>
            <a:endParaRPr kumimoji="0" lang="en-US" sz="1400" b="0" i="1" u="none" strike="noStrike" kern="0" cap="none" spc="0" normalizeH="0" baseline="0" noProof="0" dirty="0" smtClean="0">
              <a:ln>
                <a:noFill/>
              </a:ln>
              <a:solidFill>
                <a:srgbClr val="000000"/>
              </a:solidFill>
              <a:effectLst/>
              <a:uLnTx/>
              <a:uFillTx/>
              <a:ea typeface="Gill Sans" charset="0"/>
              <a:cs typeface="Gill Sans" charset="0"/>
            </a:endParaRPr>
          </a:p>
        </p:txBody>
      </p:sp>
      <p:sp>
        <p:nvSpPr>
          <p:cNvPr id="45" name="Rectangle 72"/>
          <p:cNvSpPr>
            <a:spLocks/>
          </p:cNvSpPr>
          <p:nvPr/>
        </p:nvSpPr>
        <p:spPr bwMode="auto">
          <a:xfrm>
            <a:off x="7137400" y="4000150"/>
            <a:ext cx="863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MIC</a:t>
            </a:r>
          </a:p>
        </p:txBody>
      </p:sp>
      <p:sp>
        <p:nvSpPr>
          <p:cNvPr id="46" name="Rectangle 73"/>
          <p:cNvSpPr>
            <a:spLocks/>
          </p:cNvSpPr>
          <p:nvPr/>
        </p:nvSpPr>
        <p:spPr bwMode="auto">
          <a:xfrm>
            <a:off x="72898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7" name="Rectangle 74"/>
          <p:cNvSpPr>
            <a:spLocks/>
          </p:cNvSpPr>
          <p:nvPr/>
        </p:nvSpPr>
        <p:spPr bwMode="auto">
          <a:xfrm>
            <a:off x="8001000" y="400015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CRC</a:t>
            </a:r>
          </a:p>
        </p:txBody>
      </p:sp>
      <p:sp>
        <p:nvSpPr>
          <p:cNvPr id="48" name="Rectangle 75"/>
          <p:cNvSpPr>
            <a:spLocks/>
          </p:cNvSpPr>
          <p:nvPr/>
        </p:nvSpPr>
        <p:spPr bwMode="auto">
          <a:xfrm>
            <a:off x="8269002"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51" name="Rectangle 74"/>
          <p:cNvSpPr>
            <a:spLocks/>
          </p:cNvSpPr>
          <p:nvPr/>
        </p:nvSpPr>
        <p:spPr bwMode="auto">
          <a:xfrm>
            <a:off x="7038622" y="4838350"/>
            <a:ext cx="809978" cy="419450"/>
          </a:xfrm>
          <a:prstGeom prst="rect">
            <a:avLst/>
          </a:prstGeom>
          <a:solidFill>
            <a:srgbClr val="FFFF00"/>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outerShdw blurRad="38100" dist="38100" dir="2700000" algn="tl">
                    <a:srgbClr val="FFFFFF"/>
                  </a:outerShdw>
                </a:effectLst>
                <a:uLnTx/>
                <a:uFillTx/>
                <a:ea typeface="Gill Sans" charset="0"/>
                <a:cs typeface="Gill Sans" charset="0"/>
              </a:rPr>
              <a:t>ChanMask</a:t>
            </a:r>
            <a:endPar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endParaRPr>
          </a:p>
        </p:txBody>
      </p:sp>
      <p:sp>
        <p:nvSpPr>
          <p:cNvPr id="52" name="Rectangle 75"/>
          <p:cNvSpPr>
            <a:spLocks/>
          </p:cNvSpPr>
          <p:nvPr/>
        </p:nvSpPr>
        <p:spPr bwMode="auto">
          <a:xfrm>
            <a:off x="6477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53" name="Rectangle 74"/>
          <p:cNvSpPr>
            <a:spLocks/>
          </p:cNvSpPr>
          <p:nvPr/>
        </p:nvSpPr>
        <p:spPr bwMode="auto">
          <a:xfrm>
            <a:off x="6248400" y="4838350"/>
            <a:ext cx="7620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Period</a:t>
            </a:r>
          </a:p>
        </p:txBody>
      </p:sp>
      <p:sp>
        <p:nvSpPr>
          <p:cNvPr id="54" name="Rectangle 75"/>
          <p:cNvSpPr>
            <a:spLocks/>
          </p:cNvSpPr>
          <p:nvPr/>
        </p:nvSpPr>
        <p:spPr bwMode="auto">
          <a:xfrm>
            <a:off x="7239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55" name="Rectangle 74"/>
          <p:cNvSpPr>
            <a:spLocks/>
          </p:cNvSpPr>
          <p:nvPr/>
        </p:nvSpPr>
        <p:spPr bwMode="auto">
          <a:xfrm>
            <a:off x="5410200" y="4838350"/>
            <a:ext cx="8099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Phase </a:t>
            </a:r>
          </a:p>
        </p:txBody>
      </p:sp>
      <p:sp>
        <p:nvSpPr>
          <p:cNvPr id="56" name="Rectangle 75"/>
          <p:cNvSpPr>
            <a:spLocks/>
          </p:cNvSpPr>
          <p:nvPr/>
        </p:nvSpPr>
        <p:spPr bwMode="auto">
          <a:xfrm>
            <a:off x="5715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cxnSp>
        <p:nvCxnSpPr>
          <p:cNvPr id="58" name="Straight Connector 57"/>
          <p:cNvCxnSpPr/>
          <p:nvPr/>
        </p:nvCxnSpPr>
        <p:spPr bwMode="auto">
          <a:xfrm flipV="1">
            <a:off x="5410200" y="4457350"/>
            <a:ext cx="6858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rot="10800000">
            <a:off x="7162800" y="4457350"/>
            <a:ext cx="6858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rot="5400000" flipH="1" flipV="1">
            <a:off x="7924800" y="48768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7848600" y="4572000"/>
            <a:ext cx="1066800" cy="338554"/>
          </a:xfrm>
          <a:prstGeom prst="rect">
            <a:avLst/>
          </a:prstGeom>
          <a:noFill/>
        </p:spPr>
        <p:txBody>
          <a:bodyPr wrap="square" rtlCol="0">
            <a:spAutoFit/>
          </a:bodyPr>
          <a:lstStyle/>
          <a:p>
            <a:r>
              <a:rPr lang="en-US" sz="1600" dirty="0" smtClean="0"/>
              <a:t>optional</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a:t>
            </a:r>
            <a:r>
              <a:rPr lang="en-US" dirty="0" smtClean="0"/>
              <a:t>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0109B0CB-97B6-4280-B5C3-7FF39FAED50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sz="3200" dirty="0" smtClean="0"/>
              <a:t>Low Energy Subgroup Report</a:t>
            </a:r>
            <a:endParaRPr lang="en-US" sz="3200" dirty="0"/>
          </a:p>
        </p:txBody>
      </p:sp>
      <p:sp>
        <p:nvSpPr>
          <p:cNvPr id="26627" name="Rectangle 3"/>
          <p:cNvSpPr>
            <a:spLocks noGrp="1" noChangeArrowheads="1"/>
          </p:cNvSpPr>
          <p:nvPr>
            <p:ph type="subTitle" idx="1"/>
          </p:nvPr>
        </p:nvSpPr>
        <p:spPr/>
        <p:txBody>
          <a:bodyPr/>
          <a:lstStyle/>
          <a:p>
            <a:r>
              <a:rPr lang="en-US" sz="2400" dirty="0"/>
              <a:t>Wei </a:t>
            </a:r>
            <a:r>
              <a:rPr lang="en-US" sz="2400" dirty="0" smtClean="0"/>
              <a:t>Hong</a:t>
            </a:r>
            <a:endParaRPr lang="en-US" sz="2400" dirty="0" smtClean="0"/>
          </a:p>
          <a:p>
            <a:r>
              <a:rPr lang="en-US" sz="2400" dirty="0" smtClean="0"/>
              <a:t>Arch Rock Corp</a:t>
            </a:r>
            <a:r>
              <a:rPr lang="en-US" sz="2400" dirty="0" smtClean="0"/>
              <a:t>.</a:t>
            </a: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txBox="1">
            <a:spLocks noGrp="1"/>
          </p:cNvSpPr>
          <p:nvPr/>
        </p:nvSpPr>
        <p:spPr bwMode="auto">
          <a:xfrm>
            <a:off x="685800" y="381000"/>
            <a:ext cx="1600200" cy="215444"/>
          </a:xfrm>
          <a:prstGeom prst="rect">
            <a:avLst/>
          </a:prstGeom>
          <a:noFill/>
          <a:ln w="9525">
            <a:noFill/>
            <a:miter lim="800000"/>
            <a:headEnd/>
            <a:tailEnd/>
          </a:ln>
        </p:spPr>
        <p:txBody>
          <a:bodyPr lIns="0" tIns="0" rIns="0" bIns="0" anchor="b">
            <a:spAutoFit/>
          </a:bodyPr>
          <a:lstStyle/>
          <a:p>
            <a:r>
              <a:rPr lang="en-US" sz="1400" dirty="0" smtClean="0"/>
              <a:t>11 March, 2009</a:t>
            </a:r>
            <a:endParaRPr lang="en-US" sz="1400" dirty="0"/>
          </a:p>
        </p:txBody>
      </p:sp>
      <p:sp>
        <p:nvSpPr>
          <p:cNvPr id="73731" name="Footer Placeholder 4"/>
          <p:cNvSpPr txBox="1">
            <a:spLocks noGrp="1"/>
          </p:cNvSpPr>
          <p:nvPr/>
        </p:nvSpPr>
        <p:spPr bwMode="auto">
          <a:xfrm>
            <a:off x="5486400" y="6475413"/>
            <a:ext cx="3124200" cy="182562"/>
          </a:xfrm>
          <a:prstGeom prst="rect">
            <a:avLst/>
          </a:prstGeom>
          <a:noFill/>
          <a:ln w="9525">
            <a:noFill/>
            <a:miter lim="800000"/>
            <a:headEnd/>
            <a:tailEnd/>
          </a:ln>
        </p:spPr>
        <p:txBody>
          <a:bodyPr lIns="0" tIns="0" rIns="0" bIns="0">
            <a:spAutoFit/>
          </a:bodyPr>
          <a:lstStyle/>
          <a:p>
            <a:pPr algn="r" eaLnBrk="0" hangingPunct="0"/>
            <a:r>
              <a:rPr lang="en-US"/>
              <a:t>Wei Hong, Arch Rock Corporation</a:t>
            </a:r>
          </a:p>
        </p:txBody>
      </p:sp>
      <p:sp>
        <p:nvSpPr>
          <p:cNvPr id="7373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D6D40EF0-903F-465E-B4BA-9813FCD05FE8}" type="slidenum">
              <a:rPr lang="en-US"/>
              <a:pPr algn="ctr" eaLnBrk="0" hangingPunct="0"/>
              <a:t>20</a:t>
            </a:fld>
            <a:endParaRPr lang="en-US"/>
          </a:p>
        </p:txBody>
      </p:sp>
      <p:sp>
        <p:nvSpPr>
          <p:cNvPr id="73733" name="Rectangle 2"/>
          <p:cNvSpPr>
            <a:spLocks noGrp="1" noChangeArrowheads="1"/>
          </p:cNvSpPr>
          <p:nvPr>
            <p:ph type="title" idx="4294967295"/>
          </p:nvPr>
        </p:nvSpPr>
        <p:spPr/>
        <p:txBody>
          <a:bodyPr/>
          <a:lstStyle/>
          <a:p>
            <a:r>
              <a:rPr lang="en-US" sz="3200" dirty="0" smtClean="0"/>
              <a:t>New PIB Attributes</a:t>
            </a:r>
          </a:p>
        </p:txBody>
      </p:sp>
      <p:sp>
        <p:nvSpPr>
          <p:cNvPr id="73734" name="Rectangle 6"/>
          <p:cNvSpPr>
            <a:spLocks noChangeArrowheads="1"/>
          </p:cNvSpPr>
          <p:nvPr/>
        </p:nvSpPr>
        <p:spPr bwMode="auto">
          <a:xfrm>
            <a:off x="685800" y="1981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pPr>
            <a:endParaRPr lang="en-US" sz="2000" dirty="0">
              <a:latin typeface="Arial" charset="0"/>
            </a:endParaRPr>
          </a:p>
        </p:txBody>
      </p:sp>
      <p:graphicFrame>
        <p:nvGraphicFramePr>
          <p:cNvPr id="7" name="Table 6"/>
          <p:cNvGraphicFramePr>
            <a:graphicFrameLocks noGrp="1"/>
          </p:cNvGraphicFramePr>
          <p:nvPr/>
        </p:nvGraphicFramePr>
        <p:xfrm>
          <a:off x="533400" y="1600200"/>
          <a:ext cx="8153400" cy="4000500"/>
        </p:xfrm>
        <a:graphic>
          <a:graphicData uri="http://schemas.openxmlformats.org/drawingml/2006/table">
            <a:tbl>
              <a:tblPr firstRow="1" bandRow="1">
                <a:tableStyleId>{00A15C55-8517-42AA-B614-E9B94910E393}</a:tableStyleId>
              </a:tblPr>
              <a:tblGrid>
                <a:gridCol w="1981200"/>
                <a:gridCol w="838200"/>
                <a:gridCol w="1257300"/>
                <a:gridCol w="1358900"/>
                <a:gridCol w="1498600"/>
                <a:gridCol w="1219200"/>
              </a:tblGrid>
              <a:tr h="800100">
                <a:tc>
                  <a:txBody>
                    <a:bodyPr/>
                    <a:lstStyle/>
                    <a:p>
                      <a:pPr algn="ctr"/>
                      <a:r>
                        <a:rPr lang="en-US" dirty="0" smtClean="0"/>
                        <a:t>Attribute</a:t>
                      </a:r>
                      <a:endParaRPr lang="en-US" dirty="0"/>
                    </a:p>
                  </a:txBody>
                  <a:tcPr anchor="ctr" anchorCtr="1"/>
                </a:tc>
                <a:tc>
                  <a:txBody>
                    <a:bodyPr/>
                    <a:lstStyle/>
                    <a:p>
                      <a:pPr algn="ctr"/>
                      <a:r>
                        <a:rPr lang="en-US" dirty="0" smtClean="0"/>
                        <a:t>Identifier</a:t>
                      </a:r>
                      <a:endParaRPr lang="en-US" dirty="0"/>
                    </a:p>
                  </a:txBody>
                  <a:tcPr anchor="ctr" anchorCtr="1"/>
                </a:tc>
                <a:tc>
                  <a:txBody>
                    <a:bodyPr/>
                    <a:lstStyle/>
                    <a:p>
                      <a:pPr algn="ctr"/>
                      <a:r>
                        <a:rPr lang="en-US" dirty="0" smtClean="0"/>
                        <a:t>Type</a:t>
                      </a:r>
                      <a:endParaRPr lang="en-US" dirty="0"/>
                    </a:p>
                  </a:txBody>
                  <a:tcPr anchor="ctr" anchorCtr="1"/>
                </a:tc>
                <a:tc>
                  <a:txBody>
                    <a:bodyPr/>
                    <a:lstStyle/>
                    <a:p>
                      <a:pPr algn="ctr"/>
                      <a:r>
                        <a:rPr lang="en-US" dirty="0" smtClean="0"/>
                        <a:t>Range</a:t>
                      </a:r>
                      <a:endParaRPr lang="en-US" dirty="0"/>
                    </a:p>
                  </a:txBody>
                  <a:tcPr anchor="ctr" anchorCtr="1"/>
                </a:tc>
                <a:tc>
                  <a:txBody>
                    <a:bodyPr/>
                    <a:lstStyle/>
                    <a:p>
                      <a:pPr algn="ctr"/>
                      <a:r>
                        <a:rPr lang="en-US" dirty="0" smtClean="0"/>
                        <a:t>Description</a:t>
                      </a:r>
                      <a:endParaRPr lang="en-US" dirty="0"/>
                    </a:p>
                  </a:txBody>
                  <a:tcPr anchor="ctr" anchorCtr="1"/>
                </a:tc>
                <a:tc>
                  <a:txBody>
                    <a:bodyPr/>
                    <a:lstStyle/>
                    <a:p>
                      <a:pPr algn="ctr"/>
                      <a:r>
                        <a:rPr lang="en-US" dirty="0" smtClean="0"/>
                        <a:t>Default</a:t>
                      </a:r>
                      <a:endParaRPr lang="en-US" dirty="0"/>
                    </a:p>
                  </a:txBody>
                  <a:tcPr anchor="ctr" anchorCtr="1"/>
                </a:tc>
              </a:tr>
              <a:tr h="800100">
                <a:tc>
                  <a:txBody>
                    <a:bodyPr/>
                    <a:lstStyle/>
                    <a:p>
                      <a:pPr algn="ctr"/>
                      <a:r>
                        <a:rPr lang="en-US" dirty="0" err="1" smtClean="0"/>
                        <a:t>cslSamplePeriod</a:t>
                      </a:r>
                      <a:endParaRPr lang="en-US" dirty="0"/>
                    </a:p>
                  </a:txBody>
                  <a:tcPr anchor="ctr" anchorCtr="1"/>
                </a:tc>
                <a:tc>
                  <a:txBody>
                    <a:bodyPr/>
                    <a:lstStyle/>
                    <a:p>
                      <a:pPr algn="ctr"/>
                      <a:endParaRPr lang="en-US" dirty="0"/>
                    </a:p>
                  </a:txBody>
                  <a:tcPr anchor="ctr" anchorCtr="1"/>
                </a:tc>
                <a:tc>
                  <a:txBody>
                    <a:bodyPr/>
                    <a:lstStyle/>
                    <a:p>
                      <a:pPr algn="ctr"/>
                      <a:r>
                        <a:rPr lang="en-US" dirty="0" smtClean="0"/>
                        <a:t>Integer</a:t>
                      </a:r>
                      <a:endParaRPr lang="en-US" dirty="0"/>
                    </a:p>
                  </a:txBody>
                  <a:tcPr anchor="ctr" anchorCtr="1"/>
                </a:tc>
                <a:tc>
                  <a:txBody>
                    <a:bodyPr/>
                    <a:lstStyle/>
                    <a:p>
                      <a:pPr algn="ctr"/>
                      <a:r>
                        <a:rPr lang="en-US" dirty="0" smtClean="0"/>
                        <a:t>0-1023</a:t>
                      </a:r>
                      <a:endParaRPr lang="en-US" dirty="0"/>
                    </a:p>
                  </a:txBody>
                  <a:tcPr anchor="ctr" anchorCtr="1"/>
                </a:tc>
                <a:tc>
                  <a:txBody>
                    <a:bodyPr/>
                    <a:lstStyle/>
                    <a:p>
                      <a:pPr algn="l"/>
                      <a:r>
                        <a:rPr lang="en-US" dirty="0" smtClean="0"/>
                        <a:t>Sampled listening period in </a:t>
                      </a:r>
                      <a:r>
                        <a:rPr lang="en-US" dirty="0" err="1" smtClean="0"/>
                        <a:t>ms.</a:t>
                      </a:r>
                      <a:r>
                        <a:rPr lang="en-US" dirty="0" smtClean="0"/>
                        <a:t>  0 means always listening.</a:t>
                      </a:r>
                      <a:endParaRPr lang="en-US" dirty="0"/>
                    </a:p>
                  </a:txBody>
                  <a:tcPr anchor="ctr" anchorCtr="1"/>
                </a:tc>
                <a:tc>
                  <a:txBody>
                    <a:bodyPr/>
                    <a:lstStyle/>
                    <a:p>
                      <a:pPr algn="ctr"/>
                      <a:r>
                        <a:rPr lang="en-US" dirty="0" smtClean="0"/>
                        <a:t>0</a:t>
                      </a:r>
                    </a:p>
                    <a:p>
                      <a:pPr algn="ctr"/>
                      <a:r>
                        <a:rPr lang="en-US" dirty="0" smtClean="0"/>
                        <a:t>(2006</a:t>
                      </a:r>
                      <a:r>
                        <a:rPr lang="en-US" baseline="0" dirty="0" smtClean="0"/>
                        <a:t> behavior)</a:t>
                      </a:r>
                      <a:endParaRPr lang="en-US" dirty="0"/>
                    </a:p>
                  </a:txBody>
                  <a:tcPr anchor="ctr" anchorCtr="1"/>
                </a:tc>
              </a:tr>
              <a:tr h="800100">
                <a:tc>
                  <a:txBody>
                    <a:bodyPr/>
                    <a:lstStyle/>
                    <a:p>
                      <a:pPr algn="ctr"/>
                      <a:r>
                        <a:rPr lang="en-US" dirty="0" err="1" smtClean="0"/>
                        <a:t>cslChannelMask</a:t>
                      </a:r>
                      <a:endParaRPr lang="en-US" dirty="0"/>
                    </a:p>
                  </a:txBody>
                  <a:tcPr anchor="ctr" anchorCtr="1"/>
                </a:tc>
                <a:tc>
                  <a:txBody>
                    <a:bodyPr/>
                    <a:lstStyle/>
                    <a:p>
                      <a:pPr algn="ctr"/>
                      <a:endParaRPr lang="en-US"/>
                    </a:p>
                  </a:txBody>
                  <a:tcPr anchor="ctr" anchorCtr="1"/>
                </a:tc>
                <a:tc>
                  <a:txBody>
                    <a:bodyPr/>
                    <a:lstStyle/>
                    <a:p>
                      <a:pPr algn="ctr"/>
                      <a:r>
                        <a:rPr lang="en-US" dirty="0" smtClean="0"/>
                        <a:t>Integer</a:t>
                      </a:r>
                      <a:endParaRPr lang="en-US" dirty="0"/>
                    </a:p>
                  </a:txBody>
                  <a:tcPr anchor="ctr" anchorCtr="1"/>
                </a:tc>
                <a:tc>
                  <a:txBody>
                    <a:bodyPr/>
                    <a:lstStyle/>
                    <a:p>
                      <a:pPr algn="ctr"/>
                      <a:endParaRPr lang="en-US" dirty="0"/>
                    </a:p>
                  </a:txBody>
                  <a:tcPr anchor="ctr" anchorCtr="1"/>
                </a:tc>
                <a:tc>
                  <a:txBody>
                    <a:bodyPr/>
                    <a:lstStyle/>
                    <a:p>
                      <a:pPr algn="l"/>
                      <a:r>
                        <a:rPr lang="en-US" dirty="0" smtClean="0"/>
                        <a:t>16-bit Bitmask for the channels to be used</a:t>
                      </a:r>
                      <a:endParaRPr lang="en-US" dirty="0"/>
                    </a:p>
                  </a:txBody>
                  <a:tcPr anchor="ctr" anchorCtr="1"/>
                </a:tc>
                <a:tc>
                  <a:txBody>
                    <a:bodyPr/>
                    <a:lstStyle/>
                    <a:p>
                      <a:pPr algn="ctr"/>
                      <a:r>
                        <a:rPr lang="en-US" dirty="0" smtClean="0"/>
                        <a:t>0</a:t>
                      </a:r>
                    </a:p>
                    <a:p>
                      <a:pPr algn="ctr"/>
                      <a:r>
                        <a:rPr lang="en-US" dirty="0" smtClean="0"/>
                        <a:t>(single</a:t>
                      </a:r>
                      <a:r>
                        <a:rPr lang="en-US" baseline="0" dirty="0" smtClean="0"/>
                        <a:t> channel as in 2006)</a:t>
                      </a:r>
                      <a:endParaRPr lang="en-US" dirty="0"/>
                    </a:p>
                  </a:txBody>
                  <a:tcPr anchor="ctr" anchorCtr="1"/>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21</a:t>
            </a:fld>
            <a:endParaRPr lang="en-US"/>
          </a:p>
        </p:txBody>
      </p:sp>
      <p:sp>
        <p:nvSpPr>
          <p:cNvPr id="4098" name="Rectangle 2"/>
          <p:cNvSpPr>
            <a:spLocks noGrp="1" noChangeArrowheads="1"/>
          </p:cNvSpPr>
          <p:nvPr>
            <p:ph type="title"/>
          </p:nvPr>
        </p:nvSpPr>
        <p:spPr>
          <a:noFill/>
          <a:ln/>
        </p:spPr>
        <p:txBody>
          <a:bodyPr/>
          <a:lstStyle/>
          <a:p>
            <a:r>
              <a:rPr lang="en-US" sz="3200" dirty="0" smtClean="0"/>
              <a:t>Low-Energy PAN Maintenance</a:t>
            </a:r>
            <a:br>
              <a:rPr lang="en-US" sz="3200" dirty="0" smtClean="0"/>
            </a:br>
            <a:r>
              <a:rPr lang="en-US" sz="2800" dirty="0" smtClean="0">
                <a:solidFill>
                  <a:schemeClr val="accent2"/>
                </a:solidFill>
              </a:rPr>
              <a:t>(proposed by </a:t>
            </a:r>
            <a:r>
              <a:rPr lang="en-US" sz="2800" dirty="0" err="1" smtClean="0">
                <a:solidFill>
                  <a:schemeClr val="accent2"/>
                </a:solidFill>
              </a:rPr>
              <a:t>Vinno</a:t>
            </a:r>
            <a:r>
              <a:rPr lang="en-US" sz="2800" dirty="0" smtClean="0">
                <a:solidFill>
                  <a:schemeClr val="accent2"/>
                </a:solidFill>
              </a:rPr>
              <a:t>, SIMIT and </a:t>
            </a:r>
            <a:r>
              <a:rPr lang="en-US" sz="2800" dirty="0" err="1" smtClean="0">
                <a:solidFill>
                  <a:schemeClr val="accent2"/>
                </a:solidFill>
              </a:rPr>
              <a:t>Huawei</a:t>
            </a:r>
            <a:r>
              <a:rPr lang="en-US" sz="2800" dirty="0" smtClean="0">
                <a:solidFill>
                  <a:schemeClr val="accent2"/>
                </a:solidFill>
              </a:rPr>
              <a:t>)</a:t>
            </a:r>
            <a:endParaRPr lang="en-US" sz="3200" dirty="0">
              <a:solidFill>
                <a:schemeClr val="accent2"/>
              </a:solidFill>
            </a:endParaRPr>
          </a:p>
        </p:txBody>
      </p:sp>
      <p:sp>
        <p:nvSpPr>
          <p:cNvPr id="4099" name="Rectangle 3"/>
          <p:cNvSpPr>
            <a:spLocks noGrp="1" noChangeArrowheads="1"/>
          </p:cNvSpPr>
          <p:nvPr>
            <p:ph type="body" idx="1"/>
          </p:nvPr>
        </p:nvSpPr>
        <p:spPr>
          <a:noFill/>
          <a:ln/>
        </p:spPr>
        <p:txBody>
          <a:bodyPr>
            <a:normAutofit/>
          </a:bodyPr>
          <a:lstStyle/>
          <a:p>
            <a:r>
              <a:rPr lang="en-US" sz="2400" dirty="0" smtClean="0"/>
              <a:t>Node performs active/passiv</a:t>
            </a:r>
            <a:r>
              <a:rPr lang="en-US" sz="2400" dirty="0" smtClean="0"/>
              <a:t>e/orphaned channel scan via sampled listening in low duty cycle</a:t>
            </a:r>
          </a:p>
          <a:p>
            <a:r>
              <a:rPr lang="en-US" sz="2400" dirty="0" smtClean="0"/>
              <a:t>Coordinator transmit wakeup frame sequence before each beacon frame</a:t>
            </a:r>
          </a:p>
          <a:p>
            <a:r>
              <a:rPr lang="en-US" sz="2400" dirty="0" err="1" smtClean="0"/>
              <a:t>Prepend</a:t>
            </a:r>
            <a:r>
              <a:rPr lang="en-US" sz="2400" dirty="0" smtClean="0"/>
              <a:t> beacon request command frame with wakeup command sequence to low-energy coordinators</a:t>
            </a:r>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22</a:t>
            </a:fld>
            <a:endParaRPr lang="en-US"/>
          </a:p>
        </p:txBody>
      </p:sp>
      <p:sp>
        <p:nvSpPr>
          <p:cNvPr id="4098" name="Rectangle 2"/>
          <p:cNvSpPr>
            <a:spLocks noGrp="1" noChangeArrowheads="1"/>
          </p:cNvSpPr>
          <p:nvPr>
            <p:ph type="title"/>
          </p:nvPr>
        </p:nvSpPr>
        <p:spPr>
          <a:noFill/>
          <a:ln/>
        </p:spPr>
        <p:txBody>
          <a:bodyPr/>
          <a:lstStyle/>
          <a:p>
            <a:r>
              <a:rPr lang="en-US" sz="3200" dirty="0" smtClean="0"/>
              <a:t>Answers to Subgroup Questions</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Changes to Standard</a:t>
            </a:r>
          </a:p>
          <a:p>
            <a:r>
              <a:rPr lang="en-US" sz="2400" dirty="0" smtClean="0"/>
              <a:t>Backward Compatibility Description</a:t>
            </a:r>
          </a:p>
          <a:p>
            <a:r>
              <a:rPr lang="en-US" sz="2400" dirty="0" smtClean="0"/>
              <a:t>Application Support Levels</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23</a:t>
            </a:fld>
            <a:endParaRPr lang="en-US"/>
          </a:p>
        </p:txBody>
      </p:sp>
      <p:sp>
        <p:nvSpPr>
          <p:cNvPr id="4098" name="Rectangle 2"/>
          <p:cNvSpPr>
            <a:spLocks noGrp="1" noChangeArrowheads="1"/>
          </p:cNvSpPr>
          <p:nvPr>
            <p:ph type="title"/>
          </p:nvPr>
        </p:nvSpPr>
        <p:spPr>
          <a:noFill/>
          <a:ln/>
        </p:spPr>
        <p:txBody>
          <a:bodyPr/>
          <a:lstStyle/>
          <a:p>
            <a:r>
              <a:rPr lang="en-US" sz="3200" dirty="0" smtClean="0"/>
              <a:t>Changes To Standard</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7.2 MAC frame formats</a:t>
            </a:r>
          </a:p>
          <a:p>
            <a:pPr lvl="1"/>
            <a:r>
              <a:rPr lang="en-US" sz="1800" dirty="0" smtClean="0"/>
              <a:t>Add Wakeup frame and new ACK frame</a:t>
            </a:r>
          </a:p>
          <a:p>
            <a:r>
              <a:rPr lang="en-US" sz="2400" dirty="0" smtClean="0"/>
              <a:t>7.4.2 MAC PIB attributes</a:t>
            </a:r>
          </a:p>
          <a:p>
            <a:pPr lvl="1"/>
            <a:r>
              <a:rPr lang="en-US" sz="1800" dirty="0" smtClean="0"/>
              <a:t>Add </a:t>
            </a:r>
            <a:r>
              <a:rPr lang="en-US" sz="1800" dirty="0" err="1" smtClean="0"/>
              <a:t>cslSamplePeriod</a:t>
            </a:r>
            <a:r>
              <a:rPr lang="en-US" sz="1800" dirty="0" smtClean="0"/>
              <a:t> and </a:t>
            </a:r>
            <a:r>
              <a:rPr lang="en-US" sz="1800" dirty="0" err="1" smtClean="0"/>
              <a:t>cslChannelMask</a:t>
            </a:r>
            <a:endParaRPr lang="en-US" sz="1800" dirty="0" smtClean="0"/>
          </a:p>
          <a:p>
            <a:r>
              <a:rPr lang="en-US" sz="2400" dirty="0" smtClean="0"/>
              <a:t>7.5.2 Starting and maintaining PANs</a:t>
            </a:r>
          </a:p>
          <a:p>
            <a:pPr lvl="1"/>
            <a:r>
              <a:rPr lang="en-US" sz="1800" dirty="0" smtClean="0"/>
              <a:t>Add low-energy channel scan option</a:t>
            </a:r>
          </a:p>
          <a:p>
            <a:r>
              <a:rPr lang="en-US" sz="2400" dirty="0" smtClean="0"/>
              <a:t>7.5.6 Transmission, reception, and Acknowledgement</a:t>
            </a:r>
          </a:p>
          <a:p>
            <a:pPr lvl="1"/>
            <a:r>
              <a:rPr lang="en-US" sz="1800" dirty="0" smtClean="0"/>
              <a:t>Add CSL mechanism</a:t>
            </a:r>
            <a:endParaRPr lang="en-US" sz="1800" dirty="0" smtClean="0"/>
          </a:p>
          <a:p>
            <a:pPr lvl="1"/>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24</a:t>
            </a:fld>
            <a:endParaRPr lang="en-US"/>
          </a:p>
        </p:txBody>
      </p:sp>
      <p:sp>
        <p:nvSpPr>
          <p:cNvPr id="4098" name="Rectangle 2"/>
          <p:cNvSpPr>
            <a:spLocks noGrp="1" noChangeArrowheads="1"/>
          </p:cNvSpPr>
          <p:nvPr>
            <p:ph type="title"/>
          </p:nvPr>
        </p:nvSpPr>
        <p:spPr>
          <a:noFill/>
          <a:ln/>
        </p:spPr>
        <p:txBody>
          <a:bodyPr/>
          <a:lstStyle/>
          <a:p>
            <a:r>
              <a:rPr lang="en-US" sz="3200" dirty="0" smtClean="0"/>
              <a:t>Backward Compatibility Description</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err="1" smtClean="0"/>
              <a:t>cslSamplePeriod</a:t>
            </a:r>
            <a:r>
              <a:rPr lang="en-US" sz="2400" dirty="0" smtClean="0"/>
              <a:t> defaults to 0 – identical behavior as 15.4 2006</a:t>
            </a:r>
          </a:p>
          <a:p>
            <a:r>
              <a:rPr lang="en-US" sz="2400" dirty="0" smtClean="0"/>
              <a:t>Sampled Listening when </a:t>
            </a:r>
            <a:r>
              <a:rPr lang="en-US" sz="2400" dirty="0" err="1" smtClean="0"/>
              <a:t>cslSamplePeriod</a:t>
            </a:r>
            <a:r>
              <a:rPr lang="en-US" sz="2400" dirty="0" smtClean="0"/>
              <a:t> &gt; 0</a:t>
            </a:r>
            <a:endParaRPr lang="en-US" sz="1600" dirty="0" smtClean="0"/>
          </a:p>
          <a:p>
            <a:pPr lvl="1"/>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25</a:t>
            </a:fld>
            <a:endParaRPr lang="en-US"/>
          </a:p>
        </p:txBody>
      </p:sp>
      <p:sp>
        <p:nvSpPr>
          <p:cNvPr id="4098" name="Rectangle 2"/>
          <p:cNvSpPr>
            <a:spLocks noGrp="1" noChangeArrowheads="1"/>
          </p:cNvSpPr>
          <p:nvPr>
            <p:ph type="title"/>
          </p:nvPr>
        </p:nvSpPr>
        <p:spPr>
          <a:noFill/>
          <a:ln/>
        </p:spPr>
        <p:txBody>
          <a:bodyPr/>
          <a:lstStyle/>
          <a:p>
            <a:r>
              <a:rPr lang="en-US" sz="3200" dirty="0" smtClean="0"/>
              <a:t>Application Support Levels</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Add Low Energy option to all contention-based channel access modes in 15.4</a:t>
            </a:r>
          </a:p>
          <a:p>
            <a:r>
              <a:rPr lang="en-US" sz="2400" dirty="0" smtClean="0"/>
              <a:t>Can benefit all intended applications in 15.4e</a:t>
            </a:r>
          </a:p>
          <a:p>
            <a:r>
              <a:rPr lang="en-US" sz="2400" dirty="0" smtClean="0"/>
              <a:t>In particular to applications with</a:t>
            </a:r>
          </a:p>
          <a:p>
            <a:pPr lvl="1"/>
            <a:r>
              <a:rPr lang="en-US" sz="1800" dirty="0" smtClean="0"/>
              <a:t>Mobility</a:t>
            </a:r>
          </a:p>
          <a:p>
            <a:pPr lvl="1"/>
            <a:r>
              <a:rPr lang="en-US" sz="1800" dirty="0" smtClean="0"/>
              <a:t>Unpredictable network load</a:t>
            </a:r>
          </a:p>
          <a:p>
            <a:pPr lvl="1"/>
            <a:r>
              <a:rPr lang="en-US" sz="1800" dirty="0" smtClean="0"/>
              <a:t>Dynamic network environment</a:t>
            </a:r>
          </a:p>
          <a:p>
            <a:pPr lvl="1"/>
            <a:r>
              <a:rPr lang="en-US" sz="1800" dirty="0" smtClean="0"/>
              <a:t>Low-energy operations in entire network life cycle</a:t>
            </a:r>
            <a:endParaRPr lang="en-US" sz="1800" dirty="0" smtClean="0"/>
          </a:p>
          <a:p>
            <a:pPr lvl="1"/>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DEA4E2EB-39FF-41F2-8129-26BB169584B1}" type="slidenum">
              <a:rPr lang="en-US"/>
              <a:pPr/>
              <a:t>26</a:t>
            </a:fld>
            <a:endParaRPr lang="en-US"/>
          </a:p>
        </p:txBody>
      </p:sp>
      <p:sp>
        <p:nvSpPr>
          <p:cNvPr id="63490" name="Rectangle 2"/>
          <p:cNvSpPr>
            <a:spLocks noGrp="1" noChangeArrowheads="1"/>
          </p:cNvSpPr>
          <p:nvPr>
            <p:ph type="title"/>
          </p:nvPr>
        </p:nvSpPr>
        <p:spPr>
          <a:noFill/>
          <a:ln/>
        </p:spPr>
        <p:txBody>
          <a:bodyPr/>
          <a:lstStyle/>
          <a:p>
            <a:r>
              <a:rPr lang="en-US" sz="3200"/>
              <a:t>Thanks You</a:t>
            </a:r>
          </a:p>
        </p:txBody>
      </p:sp>
      <p:sp>
        <p:nvSpPr>
          <p:cNvPr id="63491" name="Rectangle 3"/>
          <p:cNvSpPr>
            <a:spLocks noGrp="1" noChangeArrowheads="1"/>
          </p:cNvSpPr>
          <p:nvPr>
            <p:ph type="body" idx="1"/>
          </p:nvPr>
        </p:nvSpPr>
        <p:spPr>
          <a:noFill/>
          <a:ln/>
        </p:spPr>
        <p:txBody>
          <a:bodyPr/>
          <a:lstStyle/>
          <a:p>
            <a:r>
              <a:rPr lang="en-US" sz="2800" dirty="0"/>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p:cNvSpPr>
            <a:spLocks noGrp="1"/>
          </p:cNvSpPr>
          <p:nvPr>
            <p:ph type="dt" sz="quarter" idx="10"/>
          </p:nvPr>
        </p:nvSpPr>
        <p:spPr>
          <a:noFill/>
        </p:spPr>
        <p:txBody>
          <a:bodyPr/>
          <a:lstStyle/>
          <a:p>
            <a:r>
              <a:rPr lang="en-US" dirty="0" smtClean="0"/>
              <a:t>11 March, 2009</a:t>
            </a:r>
            <a:endParaRPr lang="en-US" dirty="0"/>
          </a:p>
        </p:txBody>
      </p:sp>
      <p:sp>
        <p:nvSpPr>
          <p:cNvPr id="15363" name="Footer Placeholder 2"/>
          <p:cNvSpPr>
            <a:spLocks noGrp="1"/>
          </p:cNvSpPr>
          <p:nvPr>
            <p:ph type="ftr" sz="quarter" idx="11"/>
          </p:nvPr>
        </p:nvSpPr>
        <p:spPr>
          <a:noFill/>
        </p:spPr>
        <p:txBody>
          <a:bodyPr/>
          <a:lstStyle/>
          <a:p>
            <a:r>
              <a:rPr lang="en-US"/>
              <a:t>&lt;Pat Kinney&gt;, &lt;Kinney Consulting LLC&gt;</a:t>
            </a:r>
          </a:p>
        </p:txBody>
      </p:sp>
      <p:sp>
        <p:nvSpPr>
          <p:cNvPr id="15364" name="Slide Number Placeholder 3"/>
          <p:cNvSpPr>
            <a:spLocks noGrp="1"/>
          </p:cNvSpPr>
          <p:nvPr>
            <p:ph type="sldNum" sz="quarter" idx="12"/>
          </p:nvPr>
        </p:nvSpPr>
        <p:spPr>
          <a:noFill/>
        </p:spPr>
        <p:txBody>
          <a:bodyPr/>
          <a:lstStyle/>
          <a:p>
            <a:r>
              <a:rPr lang="en-US"/>
              <a:t>Slide </a:t>
            </a:r>
            <a:fld id="{6A58D8AD-6704-43F0-8BA7-04389C48AFAE}" type="slidenum">
              <a:rPr lang="en-US"/>
              <a:pPr/>
              <a:t>3</a:t>
            </a:fld>
            <a:endParaRPr lang="en-US"/>
          </a:p>
        </p:txBody>
      </p:sp>
      <p:sp>
        <p:nvSpPr>
          <p:cNvPr id="15365" name="Line 2"/>
          <p:cNvSpPr>
            <a:spLocks noChangeShapeType="1"/>
          </p:cNvSpPr>
          <p:nvPr/>
        </p:nvSpPr>
        <p:spPr bwMode="auto">
          <a:xfrm flipV="1">
            <a:off x="3886200" y="4114800"/>
            <a:ext cx="0" cy="1981200"/>
          </a:xfrm>
          <a:prstGeom prst="line">
            <a:avLst/>
          </a:prstGeom>
          <a:noFill/>
          <a:ln w="9525">
            <a:solidFill>
              <a:schemeClr val="tx1"/>
            </a:solidFill>
            <a:round/>
            <a:headEnd/>
            <a:tailEnd/>
          </a:ln>
        </p:spPr>
        <p:txBody>
          <a:bodyPr/>
          <a:lstStyle/>
          <a:p>
            <a:endParaRPr lang="en-US"/>
          </a:p>
        </p:txBody>
      </p:sp>
      <p:sp>
        <p:nvSpPr>
          <p:cNvPr id="15366"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5367"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5368"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5369"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5370"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pPr eaLnBrk="1" hangingPunct="1"/>
            <a:r>
              <a:rPr lang="en-US" sz="1400" b="1">
                <a:ea typeface="ＭＳ Ｐゴシック" pitchFamily="-111" charset="-128"/>
              </a:rPr>
              <a:t>nonbeacon-enabled PAN</a:t>
            </a:r>
          </a:p>
        </p:txBody>
      </p:sp>
      <p:sp>
        <p:nvSpPr>
          <p:cNvPr id="15371"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pPr eaLnBrk="1" hangingPunct="1"/>
            <a:r>
              <a:rPr lang="en-US" sz="1400" b="1">
                <a:ea typeface="ＭＳ Ｐゴシック" pitchFamily="-111" charset="-128"/>
              </a:rPr>
              <a:t>beacon-enabled PAN</a:t>
            </a:r>
          </a:p>
        </p:txBody>
      </p:sp>
      <p:sp>
        <p:nvSpPr>
          <p:cNvPr id="15372"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ea typeface="ＭＳ Ｐゴシック" pitchFamily="-111" charset="-128"/>
              </a:rPr>
              <a:t>E-GTS</a:t>
            </a:r>
          </a:p>
        </p:txBody>
      </p:sp>
      <p:sp>
        <p:nvSpPr>
          <p:cNvPr id="15373"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ea typeface="ＭＳ Ｐゴシック" pitchFamily="-111" charset="-128"/>
              </a:rPr>
              <a:t>TDMA</a:t>
            </a:r>
          </a:p>
        </p:txBody>
      </p:sp>
      <p:sp>
        <p:nvSpPr>
          <p:cNvPr id="15374" name="Text Box 11"/>
          <p:cNvSpPr txBox="1">
            <a:spLocks noChangeArrowheads="1"/>
          </p:cNvSpPr>
          <p:nvPr/>
        </p:nvSpPr>
        <p:spPr bwMode="auto">
          <a:xfrm>
            <a:off x="838200" y="2819400"/>
            <a:ext cx="1582738" cy="304800"/>
          </a:xfrm>
          <a:prstGeom prst="rect">
            <a:avLst/>
          </a:prstGeom>
          <a:noFill/>
          <a:ln w="9525">
            <a:noFill/>
            <a:miter lim="800000"/>
            <a:headEnd/>
            <a:tailEnd/>
          </a:ln>
        </p:spPr>
        <p:txBody>
          <a:bodyPr wrap="none">
            <a:spAutoFit/>
          </a:bodyPr>
          <a:lstStyle/>
          <a:p>
            <a:pPr eaLnBrk="1" hangingPunct="1"/>
            <a:r>
              <a:rPr lang="en-US" sz="1400" b="1">
                <a:ea typeface="ＭＳ Ｐゴシック" pitchFamily="-111" charset="-128"/>
              </a:rPr>
              <a:t>Contention Access</a:t>
            </a:r>
          </a:p>
        </p:txBody>
      </p:sp>
      <p:sp>
        <p:nvSpPr>
          <p:cNvPr id="15375"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pPr eaLnBrk="1" hangingPunct="1"/>
            <a:r>
              <a:rPr lang="en-US" sz="1400" b="1">
                <a:ea typeface="ＭＳ Ｐゴシック" pitchFamily="-111" charset="-128"/>
              </a:rPr>
              <a:t>Contention Access</a:t>
            </a:r>
          </a:p>
        </p:txBody>
      </p:sp>
      <p:sp>
        <p:nvSpPr>
          <p:cNvPr id="15376" name="Text Box 13"/>
          <p:cNvSpPr txBox="1">
            <a:spLocks noChangeArrowheads="1"/>
          </p:cNvSpPr>
          <p:nvPr/>
        </p:nvSpPr>
        <p:spPr bwMode="auto">
          <a:xfrm>
            <a:off x="3352800" y="6019800"/>
            <a:ext cx="1073150" cy="396875"/>
          </a:xfrm>
          <a:prstGeom prst="rect">
            <a:avLst/>
          </a:prstGeom>
          <a:noFill/>
          <a:ln w="9525">
            <a:noFill/>
            <a:miter lim="800000"/>
            <a:headEnd/>
            <a:tailEnd/>
          </a:ln>
        </p:spPr>
        <p:txBody>
          <a:bodyPr wrap="none">
            <a:spAutoFit/>
          </a:bodyPr>
          <a:lstStyle/>
          <a:p>
            <a:pPr eaLnBrk="1" hangingPunct="1"/>
            <a:r>
              <a:rPr lang="en-US" sz="2000" b="1">
                <a:ea typeface="ＭＳ Ｐゴシック" pitchFamily="-111" charset="-128"/>
              </a:rPr>
              <a:t>802.15.4</a:t>
            </a:r>
          </a:p>
        </p:txBody>
      </p:sp>
      <p:sp>
        <p:nvSpPr>
          <p:cNvPr id="15377"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pPr eaLnBrk="1" hangingPunct="1"/>
            <a:r>
              <a:rPr lang="en-US" sz="1400" b="1">
                <a:ea typeface="ＭＳ Ｐゴシック" pitchFamily="-111" charset="-128"/>
              </a:rPr>
              <a:t>Contention-Free</a:t>
            </a:r>
          </a:p>
        </p:txBody>
      </p:sp>
      <p:sp>
        <p:nvSpPr>
          <p:cNvPr id="15378"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pPr eaLnBrk="1" hangingPunct="1"/>
            <a:r>
              <a:rPr lang="en-US" sz="1400" b="1">
                <a:ea typeface="ＭＳ Ｐゴシック" pitchFamily="-111" charset="-128"/>
              </a:rPr>
              <a:t>Contention-Free</a:t>
            </a:r>
          </a:p>
        </p:txBody>
      </p:sp>
      <p:sp>
        <p:nvSpPr>
          <p:cNvPr id="15379"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15380" name="Text Box 17"/>
          <p:cNvSpPr txBox="1">
            <a:spLocks noChangeArrowheads="1"/>
          </p:cNvSpPr>
          <p:nvPr/>
        </p:nvSpPr>
        <p:spPr bwMode="auto">
          <a:xfrm>
            <a:off x="2209800" y="660400"/>
            <a:ext cx="1090613" cy="517525"/>
          </a:xfrm>
          <a:prstGeom prst="rect">
            <a:avLst/>
          </a:prstGeom>
          <a:noFill/>
          <a:ln w="9525">
            <a:noFill/>
            <a:miter lim="800000"/>
            <a:headEnd/>
            <a:tailEnd/>
          </a:ln>
        </p:spPr>
        <p:txBody>
          <a:bodyPr wrap="none">
            <a:spAutoFit/>
          </a:bodyPr>
          <a:lstStyle/>
          <a:p>
            <a:pPr eaLnBrk="1" hangingPunct="1"/>
            <a:r>
              <a:rPr lang="en-US" sz="1400" b="1">
                <a:solidFill>
                  <a:schemeClr val="accent2"/>
                </a:solidFill>
                <a:ea typeface="ＭＳ Ｐゴシック" pitchFamily="-111" charset="-128"/>
              </a:rPr>
              <a:t>Factory</a:t>
            </a:r>
            <a:br>
              <a:rPr lang="en-US" sz="1400" b="1">
                <a:solidFill>
                  <a:schemeClr val="accent2"/>
                </a:solidFill>
                <a:ea typeface="ＭＳ Ｐゴシック" pitchFamily="-111" charset="-128"/>
              </a:rPr>
            </a:br>
            <a:r>
              <a:rPr lang="en-US" sz="1400" b="1">
                <a:solidFill>
                  <a:schemeClr val="accent2"/>
                </a:solidFill>
                <a:ea typeface="ＭＳ Ｐゴシック" pitchFamily="-111" charset="-128"/>
              </a:rPr>
              <a:t>Automation</a:t>
            </a:r>
          </a:p>
        </p:txBody>
      </p:sp>
      <p:sp>
        <p:nvSpPr>
          <p:cNvPr id="15381"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pPr eaLnBrk="1" hangingPunct="1"/>
            <a:r>
              <a:rPr lang="en-US" sz="1400" b="1">
                <a:solidFill>
                  <a:srgbClr val="FF0000"/>
                </a:solidFill>
                <a:ea typeface="ＭＳ Ｐゴシック" pitchFamily="-111" charset="-128"/>
              </a:rPr>
              <a:t>ISA, HCF</a:t>
            </a:r>
          </a:p>
        </p:txBody>
      </p:sp>
      <p:sp>
        <p:nvSpPr>
          <p:cNvPr id="15382"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pPr eaLnBrk="1" hangingPunct="1"/>
            <a:r>
              <a:rPr lang="en-US" sz="1400" b="1">
                <a:solidFill>
                  <a:srgbClr val="FF0000"/>
                </a:solidFill>
                <a:ea typeface="ＭＳ Ｐゴシック" pitchFamily="-111" charset="-128"/>
              </a:rPr>
              <a:t>ZigBee, 802.15.5</a:t>
            </a:r>
          </a:p>
        </p:txBody>
      </p:sp>
      <p:sp>
        <p:nvSpPr>
          <p:cNvPr id="15383"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ea typeface="ＭＳ Ｐゴシック" pitchFamily="-111" charset="-128"/>
              </a:rPr>
              <a:t>Overhead Reduction/Security</a:t>
            </a:r>
          </a:p>
        </p:txBody>
      </p:sp>
      <p:sp>
        <p:nvSpPr>
          <p:cNvPr id="15384" name="Text Box 21"/>
          <p:cNvSpPr txBox="1">
            <a:spLocks noChangeArrowheads="1"/>
          </p:cNvSpPr>
          <p:nvPr/>
        </p:nvSpPr>
        <p:spPr bwMode="auto">
          <a:xfrm>
            <a:off x="3962400" y="4953000"/>
            <a:ext cx="1260281" cy="338554"/>
          </a:xfrm>
          <a:prstGeom prst="rect">
            <a:avLst/>
          </a:prstGeom>
          <a:noFill/>
          <a:ln w="9525">
            <a:noFill/>
            <a:miter lim="800000"/>
            <a:headEnd/>
            <a:tailEnd/>
          </a:ln>
        </p:spPr>
        <p:txBody>
          <a:bodyPr wrap="none">
            <a:spAutoFit/>
          </a:bodyPr>
          <a:lstStyle/>
          <a:p>
            <a:pPr eaLnBrk="1" hangingPunct="1"/>
            <a:r>
              <a:rPr lang="en-US" sz="1600" b="1" dirty="0">
                <a:solidFill>
                  <a:schemeClr val="accent2"/>
                </a:solidFill>
                <a:ea typeface="ＭＳ Ｐゴシック" pitchFamily="-111" charset="-128"/>
              </a:rPr>
              <a:t>Low Energy</a:t>
            </a:r>
          </a:p>
        </p:txBody>
      </p:sp>
      <p:sp>
        <p:nvSpPr>
          <p:cNvPr id="15385"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pPr eaLnBrk="1" hangingPunct="1"/>
            <a:r>
              <a:rPr lang="en-US" sz="1400" b="1">
                <a:solidFill>
                  <a:schemeClr val="accent2"/>
                </a:solidFill>
                <a:ea typeface="ＭＳ Ｐゴシック" pitchFamily="-111" charset="-128"/>
              </a:rPr>
              <a:t>Channel Diversity</a:t>
            </a:r>
          </a:p>
        </p:txBody>
      </p:sp>
      <p:sp>
        <p:nvSpPr>
          <p:cNvPr id="26" name="Oval 25"/>
          <p:cNvSpPr/>
          <p:nvPr/>
        </p:nvSpPr>
        <p:spPr bwMode="auto">
          <a:xfrm>
            <a:off x="3886200" y="4953000"/>
            <a:ext cx="1371600" cy="381000"/>
          </a:xfrm>
          <a:prstGeom prst="ellipse">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Text Box 21"/>
          <p:cNvSpPr txBox="1">
            <a:spLocks noChangeArrowheads="1"/>
          </p:cNvSpPr>
          <p:nvPr/>
        </p:nvSpPr>
        <p:spPr bwMode="auto">
          <a:xfrm>
            <a:off x="6781800" y="3505200"/>
            <a:ext cx="1914307" cy="338554"/>
          </a:xfrm>
          <a:prstGeom prst="rect">
            <a:avLst/>
          </a:prstGeom>
          <a:noFill/>
          <a:ln w="9525">
            <a:noFill/>
            <a:miter lim="800000"/>
            <a:headEnd/>
            <a:tailEnd/>
          </a:ln>
        </p:spPr>
        <p:txBody>
          <a:bodyPr wrap="none">
            <a:spAutoFit/>
          </a:bodyPr>
          <a:lstStyle/>
          <a:p>
            <a:pPr eaLnBrk="1" hangingPunct="1"/>
            <a:r>
              <a:rPr lang="en-US" sz="1600" b="1" dirty="0">
                <a:solidFill>
                  <a:schemeClr val="accent2"/>
                </a:solidFill>
                <a:ea typeface="ＭＳ Ｐゴシック" pitchFamily="-111" charset="-128"/>
              </a:rPr>
              <a:t>Low </a:t>
            </a:r>
            <a:r>
              <a:rPr lang="en-US" sz="1600" b="1" dirty="0" smtClean="0">
                <a:solidFill>
                  <a:schemeClr val="accent2"/>
                </a:solidFill>
                <a:ea typeface="ＭＳ Ｐゴシック" pitchFamily="-111" charset="-128"/>
              </a:rPr>
              <a:t>Energy CSMA</a:t>
            </a:r>
            <a:endParaRPr lang="en-US" sz="1600" b="1" dirty="0">
              <a:solidFill>
                <a:schemeClr val="accent2"/>
              </a:solidFill>
              <a:ea typeface="ＭＳ Ｐゴシック" pitchFamily="-111" charset="-128"/>
            </a:endParaRPr>
          </a:p>
        </p:txBody>
      </p:sp>
      <p:sp>
        <p:nvSpPr>
          <p:cNvPr id="28" name="Oval 27"/>
          <p:cNvSpPr/>
          <p:nvPr/>
        </p:nvSpPr>
        <p:spPr bwMode="auto">
          <a:xfrm>
            <a:off x="6629400" y="3276600"/>
            <a:ext cx="2133600" cy="762000"/>
          </a:xfrm>
          <a:prstGeom prst="ellipse">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Text Box 21"/>
          <p:cNvSpPr txBox="1">
            <a:spLocks noChangeArrowheads="1"/>
          </p:cNvSpPr>
          <p:nvPr/>
        </p:nvSpPr>
        <p:spPr bwMode="auto">
          <a:xfrm>
            <a:off x="381000" y="3200400"/>
            <a:ext cx="2178802" cy="584775"/>
          </a:xfrm>
          <a:prstGeom prst="rect">
            <a:avLst/>
          </a:prstGeom>
          <a:noFill/>
          <a:ln w="9525">
            <a:noFill/>
            <a:miter lim="800000"/>
            <a:headEnd/>
            <a:tailEnd/>
          </a:ln>
        </p:spPr>
        <p:txBody>
          <a:bodyPr wrap="none">
            <a:spAutoFit/>
          </a:bodyPr>
          <a:lstStyle/>
          <a:p>
            <a:pPr eaLnBrk="1" hangingPunct="1"/>
            <a:r>
              <a:rPr lang="en-US" sz="1600" b="1" dirty="0">
                <a:solidFill>
                  <a:schemeClr val="accent2"/>
                </a:solidFill>
                <a:ea typeface="ＭＳ Ｐゴシック" pitchFamily="-111" charset="-128"/>
              </a:rPr>
              <a:t>Low </a:t>
            </a:r>
            <a:r>
              <a:rPr lang="en-US" sz="1600" b="1" dirty="0" smtClean="0">
                <a:solidFill>
                  <a:schemeClr val="accent2"/>
                </a:solidFill>
                <a:ea typeface="ＭＳ Ｐゴシック" pitchFamily="-111" charset="-128"/>
              </a:rPr>
              <a:t>Energy CAP</a:t>
            </a:r>
          </a:p>
          <a:p>
            <a:pPr eaLnBrk="1" hangingPunct="1"/>
            <a:r>
              <a:rPr lang="en-US" sz="1600" b="1" dirty="0" smtClean="0">
                <a:solidFill>
                  <a:schemeClr val="accent2"/>
                </a:solidFill>
                <a:ea typeface="ＭＳ Ｐゴシック" pitchFamily="-111" charset="-128"/>
              </a:rPr>
              <a:t>Low Energy Discovery</a:t>
            </a:r>
            <a:endParaRPr lang="en-US" sz="1600" b="1" dirty="0">
              <a:solidFill>
                <a:schemeClr val="accent2"/>
              </a:solidFill>
              <a:ea typeface="ＭＳ Ｐゴシック" pitchFamily="-111" charset="-128"/>
            </a:endParaRPr>
          </a:p>
        </p:txBody>
      </p:sp>
      <p:sp>
        <p:nvSpPr>
          <p:cNvPr id="32" name="Oval 31"/>
          <p:cNvSpPr/>
          <p:nvPr/>
        </p:nvSpPr>
        <p:spPr bwMode="auto">
          <a:xfrm>
            <a:off x="228600" y="3124200"/>
            <a:ext cx="2438400" cy="762000"/>
          </a:xfrm>
          <a:prstGeom prst="ellipse">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ppt_x"/>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28" grpId="0" animBg="1"/>
      <p:bldP spid="31"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4</a:t>
            </a:fld>
            <a:endParaRPr lang="en-US"/>
          </a:p>
        </p:txBody>
      </p:sp>
      <p:sp>
        <p:nvSpPr>
          <p:cNvPr id="4098" name="Rectangle 2"/>
          <p:cNvSpPr>
            <a:spLocks noGrp="1" noChangeArrowheads="1"/>
          </p:cNvSpPr>
          <p:nvPr>
            <p:ph type="title"/>
          </p:nvPr>
        </p:nvSpPr>
        <p:spPr>
          <a:noFill/>
          <a:ln/>
        </p:spPr>
        <p:txBody>
          <a:bodyPr/>
          <a:lstStyle/>
          <a:p>
            <a:r>
              <a:rPr lang="en-US" sz="3200" dirty="0" smtClean="0"/>
              <a:t>Subgroup Members</a:t>
            </a:r>
            <a:endParaRPr lang="en-US" sz="3200" dirty="0"/>
          </a:p>
        </p:txBody>
      </p:sp>
      <p:sp>
        <p:nvSpPr>
          <p:cNvPr id="4099" name="Rectangle 3"/>
          <p:cNvSpPr>
            <a:spLocks noGrp="1" noChangeArrowheads="1"/>
          </p:cNvSpPr>
          <p:nvPr>
            <p:ph type="body" idx="1"/>
          </p:nvPr>
        </p:nvSpPr>
        <p:spPr>
          <a:noFill/>
          <a:ln/>
        </p:spPr>
        <p:txBody>
          <a:bodyPr>
            <a:normAutofit fontScale="92500" lnSpcReduction="10000"/>
          </a:bodyPr>
          <a:lstStyle/>
          <a:p>
            <a:r>
              <a:rPr lang="en-US" sz="2400" dirty="0" smtClean="0"/>
              <a:t>Mike McInnis (Boeing)</a:t>
            </a:r>
          </a:p>
          <a:p>
            <a:r>
              <a:rPr lang="en-US" sz="2400" dirty="0" smtClean="0"/>
              <a:t>Rene Struik (</a:t>
            </a:r>
            <a:r>
              <a:rPr lang="en-US" sz="2400" dirty="0" err="1" smtClean="0"/>
              <a:t>Certicom</a:t>
            </a:r>
            <a:r>
              <a:rPr lang="en-US" sz="2400" dirty="0" smtClean="0"/>
              <a:t>)</a:t>
            </a:r>
            <a:endParaRPr lang="en-US" sz="2400" dirty="0" smtClean="0"/>
          </a:p>
          <a:p>
            <a:r>
              <a:rPr lang="en-US" sz="2400" dirty="0" smtClean="0"/>
              <a:t>Ben Rolfe (Blind Creek)</a:t>
            </a:r>
          </a:p>
          <a:p>
            <a:r>
              <a:rPr lang="en-US" sz="2400" dirty="0" smtClean="0"/>
              <a:t>Betty Zhao (</a:t>
            </a:r>
            <a:r>
              <a:rPr lang="en-US" sz="2400" dirty="0" err="1" smtClean="0"/>
              <a:t>Hua</a:t>
            </a:r>
            <a:r>
              <a:rPr lang="en-US" sz="2400" dirty="0" smtClean="0"/>
              <a:t> Wei)</a:t>
            </a:r>
          </a:p>
          <a:p>
            <a:r>
              <a:rPr lang="en-US" sz="2400" dirty="0" smtClean="0"/>
              <a:t>Liang Li (</a:t>
            </a:r>
            <a:r>
              <a:rPr lang="en-US" sz="2400" dirty="0" err="1" smtClean="0"/>
              <a:t>Vinno</a:t>
            </a:r>
            <a:r>
              <a:rPr lang="en-US" sz="2400" dirty="0" smtClean="0"/>
              <a:t>, Chinese WPAN)</a:t>
            </a:r>
          </a:p>
          <a:p>
            <a:r>
              <a:rPr lang="en-US" sz="2400" dirty="0" smtClean="0"/>
              <a:t>Corné van </a:t>
            </a:r>
            <a:r>
              <a:rPr lang="en-US" sz="2400" dirty="0" smtClean="0"/>
              <a:t>Puijenbroek (</a:t>
            </a:r>
            <a:r>
              <a:rPr lang="en-US" sz="2400" dirty="0" err="1" smtClean="0"/>
              <a:t>Nanotron</a:t>
            </a:r>
            <a:r>
              <a:rPr lang="en-US" sz="2400" dirty="0" smtClean="0"/>
              <a:t>)</a:t>
            </a:r>
          </a:p>
          <a:p>
            <a:r>
              <a:rPr lang="en-US" sz="2400" dirty="0" smtClean="0"/>
              <a:t>Barbara Staehle </a:t>
            </a:r>
            <a:r>
              <a:rPr lang="en-US" sz="2400" dirty="0" smtClean="0"/>
              <a:t>(</a:t>
            </a:r>
            <a:r>
              <a:rPr lang="en-US" sz="2400" dirty="0" err="1" smtClean="0"/>
              <a:t>U</a:t>
            </a:r>
            <a:r>
              <a:rPr lang="en-US" sz="2400" dirty="0" err="1" smtClean="0"/>
              <a:t>ni</a:t>
            </a:r>
            <a:r>
              <a:rPr lang="en-US" sz="2400" dirty="0" smtClean="0"/>
              <a:t> </a:t>
            </a:r>
            <a:r>
              <a:rPr lang="en-US" sz="2400" dirty="0" err="1" smtClean="0"/>
              <a:t>Wuerzburg</a:t>
            </a:r>
            <a:r>
              <a:rPr lang="en-US" sz="2400" dirty="0" smtClean="0"/>
              <a:t>)</a:t>
            </a:r>
          </a:p>
          <a:p>
            <a:r>
              <a:rPr lang="en-US" sz="2400" dirty="0" smtClean="0"/>
              <a:t>Kris Pister (UC Berkeley, Dust Networks)</a:t>
            </a:r>
          </a:p>
          <a:p>
            <a:r>
              <a:rPr lang="en-US" sz="2400" dirty="0" smtClean="0"/>
              <a:t>David Culler (UC Berkeley, Arch Rock)</a:t>
            </a:r>
          </a:p>
          <a:p>
            <a:r>
              <a:rPr lang="en-US" sz="2400" dirty="0" smtClean="0"/>
              <a:t>Jonathan Hui (Arch Rock)</a:t>
            </a:r>
          </a:p>
          <a:p>
            <a:r>
              <a:rPr lang="en-US" sz="2400" dirty="0" smtClean="0"/>
              <a:t>ETGS</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5</a:t>
            </a:fld>
            <a:endParaRPr lang="en-US"/>
          </a:p>
        </p:txBody>
      </p:sp>
      <p:sp>
        <p:nvSpPr>
          <p:cNvPr id="4098" name="Rectangle 2"/>
          <p:cNvSpPr>
            <a:spLocks noGrp="1" noChangeArrowheads="1"/>
          </p:cNvSpPr>
          <p:nvPr>
            <p:ph type="title"/>
          </p:nvPr>
        </p:nvSpPr>
        <p:spPr>
          <a:noFill/>
          <a:ln/>
        </p:spPr>
        <p:txBody>
          <a:bodyPr/>
          <a:lstStyle/>
          <a:p>
            <a:r>
              <a:rPr lang="en-US" sz="3200" dirty="0" smtClean="0"/>
              <a:t>Key Extensions To 802.15.4</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Low-energy(LE) </a:t>
            </a:r>
            <a:r>
              <a:rPr lang="en-US" sz="2400" dirty="0" smtClean="0"/>
              <a:t>FFD-FFD communication</a:t>
            </a:r>
          </a:p>
          <a:p>
            <a:r>
              <a:rPr lang="en-US" sz="2400" dirty="0" smtClean="0"/>
              <a:t>LE </a:t>
            </a:r>
            <a:r>
              <a:rPr lang="en-US" sz="2400" dirty="0" smtClean="0"/>
              <a:t>FFD – </a:t>
            </a:r>
            <a:r>
              <a:rPr lang="en-US" sz="2400" dirty="0" smtClean="0"/>
              <a:t>LE </a:t>
            </a:r>
            <a:r>
              <a:rPr lang="en-US" sz="2400" dirty="0" smtClean="0"/>
              <a:t>RFD communication</a:t>
            </a:r>
            <a:endParaRPr lang="en-US" sz="2000" dirty="0" smtClean="0"/>
          </a:p>
          <a:p>
            <a:r>
              <a:rPr lang="en-US" sz="2400" dirty="0" smtClean="0"/>
              <a:t>Secure ACK with integrity</a:t>
            </a:r>
          </a:p>
          <a:p>
            <a:r>
              <a:rPr lang="en-US" sz="2400" dirty="0" smtClean="0"/>
              <a:t>Multi-channel communication</a:t>
            </a:r>
          </a:p>
          <a:p>
            <a:r>
              <a:rPr lang="en-US" sz="2400" dirty="0" smtClean="0"/>
              <a:t>Responsive, low-power operation</a:t>
            </a: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6</a:t>
            </a:fld>
            <a:endParaRPr lang="en-US"/>
          </a:p>
        </p:txBody>
      </p:sp>
      <p:sp>
        <p:nvSpPr>
          <p:cNvPr id="4098" name="Rectangle 2"/>
          <p:cNvSpPr>
            <a:spLocks noGrp="1" noChangeArrowheads="1"/>
          </p:cNvSpPr>
          <p:nvPr>
            <p:ph type="title"/>
          </p:nvPr>
        </p:nvSpPr>
        <p:spPr>
          <a:noFill/>
          <a:ln/>
        </p:spPr>
        <p:txBody>
          <a:bodyPr/>
          <a:lstStyle/>
          <a:p>
            <a:r>
              <a:rPr lang="en-US" sz="3200" dirty="0" smtClean="0"/>
              <a:t>Guiding Principles</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Permit migration path from current hardware</a:t>
            </a:r>
          </a:p>
          <a:p>
            <a:r>
              <a:rPr lang="en-US" sz="2400" dirty="0" smtClean="0"/>
              <a:t>MUST be possible to operate in low power in entire network lifecycle</a:t>
            </a:r>
          </a:p>
          <a:p>
            <a:pPr lvl="1"/>
            <a:r>
              <a:rPr lang="en-US" sz="2000" dirty="0" smtClean="0"/>
              <a:t>associate, discovery, join, recovery, etc.</a:t>
            </a:r>
          </a:p>
          <a:p>
            <a:r>
              <a:rPr lang="en-US" sz="2400" dirty="0" smtClean="0"/>
              <a:t>Facilitate efficient upper-layer protocols </a:t>
            </a:r>
          </a:p>
          <a:p>
            <a:pPr lvl="1"/>
            <a:r>
              <a:rPr lang="en-US" sz="2000" dirty="0" smtClean="0"/>
              <a:t>including IP and other industrial protocols</a:t>
            </a:r>
          </a:p>
          <a:p>
            <a:pPr lvl="1"/>
            <a:r>
              <a:rPr lang="en-US" sz="2000" dirty="0" smtClean="0"/>
              <a:t>Routing and local connectivity</a:t>
            </a:r>
          </a:p>
          <a:p>
            <a:r>
              <a:rPr lang="en-US" sz="2400" dirty="0" smtClean="0"/>
              <a:t>Able to operate without central control</a:t>
            </a:r>
          </a:p>
          <a:p>
            <a:r>
              <a:rPr lang="en-US" sz="2400" dirty="0" smtClean="0"/>
              <a:t>Simple baseline implementations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7</a:t>
            </a:fld>
            <a:endParaRPr lang="en-US"/>
          </a:p>
        </p:txBody>
      </p:sp>
      <p:sp>
        <p:nvSpPr>
          <p:cNvPr id="4098" name="Rectangle 2"/>
          <p:cNvSpPr>
            <a:spLocks noGrp="1" noChangeArrowheads="1"/>
          </p:cNvSpPr>
          <p:nvPr>
            <p:ph type="title"/>
          </p:nvPr>
        </p:nvSpPr>
        <p:spPr>
          <a:noFill/>
          <a:ln/>
        </p:spPr>
        <p:txBody>
          <a:bodyPr/>
          <a:lstStyle/>
          <a:p>
            <a:r>
              <a:rPr lang="en-US" sz="3200" dirty="0" smtClean="0"/>
              <a:t>Key To </a:t>
            </a:r>
            <a:r>
              <a:rPr lang="en-US" sz="3200" dirty="0" smtClean="0"/>
              <a:t>Low-energy </a:t>
            </a:r>
            <a:r>
              <a:rPr lang="en-US" sz="3200" dirty="0" smtClean="0"/>
              <a:t>Mesh</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Low </a:t>
            </a:r>
            <a:r>
              <a:rPr lang="en-US" sz="2400" dirty="0" smtClean="0"/>
              <a:t>energy</a:t>
            </a:r>
            <a:r>
              <a:rPr lang="en-US" sz="2400" dirty="0" smtClean="0"/>
              <a:t>: </a:t>
            </a:r>
            <a:r>
              <a:rPr lang="en-US" sz="2400" dirty="0" smtClean="0"/>
              <a:t>&lt; 1% duty cycle, multi-year battery life</a:t>
            </a:r>
          </a:p>
          <a:p>
            <a:r>
              <a:rPr lang="en-US" sz="2400" dirty="0" smtClean="0"/>
              <a:t>Minimize idle listening</a:t>
            </a:r>
          </a:p>
          <a:p>
            <a:pPr lvl="1">
              <a:buNone/>
            </a:pPr>
            <a:r>
              <a:rPr lang="en-US" sz="4000" i="1" dirty="0" err="1" smtClean="0"/>
              <a:t>P</a:t>
            </a:r>
            <a:r>
              <a:rPr lang="en-US" sz="4000" i="1" baseline="-25000" dirty="0" err="1" smtClean="0"/>
              <a:t>total</a:t>
            </a:r>
            <a:r>
              <a:rPr lang="en-US" sz="2000" i="1" dirty="0" smtClean="0"/>
              <a:t> = </a:t>
            </a:r>
            <a:r>
              <a:rPr lang="en-US" sz="4000" dirty="0" err="1" smtClean="0">
                <a:solidFill>
                  <a:srgbClr val="FF0000"/>
                </a:solidFill>
              </a:rPr>
              <a:t>P</a:t>
            </a:r>
            <a:r>
              <a:rPr lang="en-US" sz="4000" baseline="-25000" dirty="0" err="1" smtClean="0">
                <a:solidFill>
                  <a:srgbClr val="FF0000"/>
                </a:solidFill>
              </a:rPr>
              <a:t>listen</a:t>
            </a:r>
            <a:r>
              <a:rPr lang="en-US" sz="2000" dirty="0" smtClean="0"/>
              <a:t> </a:t>
            </a:r>
            <a:r>
              <a:rPr lang="en-US" sz="2000" i="1" dirty="0" smtClean="0"/>
              <a:t> +  </a:t>
            </a:r>
            <a:r>
              <a:rPr lang="en-US" sz="2000" i="1" dirty="0" err="1" smtClean="0"/>
              <a:t>P</a:t>
            </a:r>
            <a:r>
              <a:rPr lang="en-US" sz="2000" i="1" baseline="-25000" dirty="0" err="1" smtClean="0"/>
              <a:t>rx</a:t>
            </a:r>
            <a:r>
              <a:rPr lang="en-US" sz="2000" i="1" dirty="0" smtClean="0"/>
              <a:t> + </a:t>
            </a:r>
            <a:r>
              <a:rPr lang="en-US" sz="2000" i="1" dirty="0" err="1" smtClean="0"/>
              <a:t>P</a:t>
            </a:r>
            <a:r>
              <a:rPr lang="en-US" sz="2000" i="1" baseline="-25000" dirty="0" err="1" smtClean="0"/>
              <a:t>tx</a:t>
            </a:r>
            <a:endParaRPr lang="en-US" sz="2000" i="1" baseline="-25000" dirty="0" smtClean="0"/>
          </a:p>
          <a:p>
            <a:endParaRPr lang="en-US" sz="2000" i="1" baseline="-25000" dirty="0" smtClean="0"/>
          </a:p>
          <a:p>
            <a:r>
              <a:rPr lang="en-US" sz="2400" dirty="0" smtClean="0"/>
              <a:t>Low-energy </a:t>
            </a:r>
            <a:r>
              <a:rPr lang="en-US" sz="2400" dirty="0" smtClean="0"/>
              <a:t>RFD</a:t>
            </a:r>
          </a:p>
          <a:p>
            <a:pPr lvl="1"/>
            <a:r>
              <a:rPr lang="en-US" sz="2000" dirty="0" smtClean="0"/>
              <a:t>turn off radio when not transmitting</a:t>
            </a:r>
          </a:p>
          <a:p>
            <a:r>
              <a:rPr lang="en-US" sz="2400" dirty="0" smtClean="0"/>
              <a:t>Low-energy </a:t>
            </a:r>
            <a:r>
              <a:rPr lang="en-US" sz="2400" dirty="0" smtClean="0"/>
              <a:t>FFD</a:t>
            </a:r>
          </a:p>
          <a:p>
            <a:pPr lvl="1"/>
            <a:r>
              <a:rPr lang="en-US" sz="2000" dirty="0" smtClean="0"/>
              <a:t>How to duty-cycle the radio while forwarding traffic from other FFDs and RFDs?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8</a:t>
            </a:fld>
            <a:endParaRPr lang="en-US"/>
          </a:p>
        </p:txBody>
      </p:sp>
      <p:sp>
        <p:nvSpPr>
          <p:cNvPr id="4098" name="Rectangle 2"/>
          <p:cNvSpPr>
            <a:spLocks noGrp="1" noChangeArrowheads="1"/>
          </p:cNvSpPr>
          <p:nvPr>
            <p:ph type="title"/>
          </p:nvPr>
        </p:nvSpPr>
        <p:spPr>
          <a:noFill/>
          <a:ln/>
        </p:spPr>
        <p:txBody>
          <a:bodyPr/>
          <a:lstStyle/>
          <a:p>
            <a:r>
              <a:rPr lang="en-US" sz="3200" dirty="0" smtClean="0"/>
              <a:t>Basic Sampled Listening</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Sampled Listening</a:t>
            </a:r>
          </a:p>
          <a:p>
            <a:pPr lvl="1"/>
            <a:r>
              <a:rPr lang="en-US" sz="2000" dirty="0" smtClean="0"/>
              <a:t>DARPA Packet Radio 1987</a:t>
            </a:r>
          </a:p>
          <a:p>
            <a:pPr lvl="1"/>
            <a:r>
              <a:rPr lang="en-US" sz="2000" dirty="0" smtClean="0"/>
              <a:t>Aloha-PS, B-MAC, X-MAC, etc.</a:t>
            </a:r>
          </a:p>
        </p:txBody>
      </p:sp>
      <p:sp>
        <p:nvSpPr>
          <p:cNvPr id="41" name="Rectangle 1"/>
          <p:cNvSpPr>
            <a:spLocks/>
          </p:cNvSpPr>
          <p:nvPr/>
        </p:nvSpPr>
        <p:spPr bwMode="auto">
          <a:xfrm>
            <a:off x="255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2" name="Rectangle 2"/>
          <p:cNvSpPr>
            <a:spLocks/>
          </p:cNvSpPr>
          <p:nvPr/>
        </p:nvSpPr>
        <p:spPr bwMode="auto">
          <a:xfrm>
            <a:off x="318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3" name="Rectangle 3"/>
          <p:cNvSpPr>
            <a:spLocks/>
          </p:cNvSpPr>
          <p:nvPr/>
        </p:nvSpPr>
        <p:spPr bwMode="auto">
          <a:xfrm>
            <a:off x="382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4" name="Rectangle 4"/>
          <p:cNvSpPr>
            <a:spLocks/>
          </p:cNvSpPr>
          <p:nvPr/>
        </p:nvSpPr>
        <p:spPr bwMode="auto">
          <a:xfrm>
            <a:off x="445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5" name="Rectangle 5"/>
          <p:cNvSpPr>
            <a:spLocks/>
          </p:cNvSpPr>
          <p:nvPr/>
        </p:nvSpPr>
        <p:spPr bwMode="auto">
          <a:xfrm>
            <a:off x="509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6" name="Rectangle 6"/>
          <p:cNvSpPr>
            <a:spLocks/>
          </p:cNvSpPr>
          <p:nvPr/>
        </p:nvSpPr>
        <p:spPr bwMode="auto">
          <a:xfrm>
            <a:off x="572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7" name="Rectangle 7"/>
          <p:cNvSpPr>
            <a:spLocks/>
          </p:cNvSpPr>
          <p:nvPr/>
        </p:nvSpPr>
        <p:spPr bwMode="auto">
          <a:xfrm>
            <a:off x="636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8" name="Rectangle 8"/>
          <p:cNvSpPr>
            <a:spLocks/>
          </p:cNvSpPr>
          <p:nvPr/>
        </p:nvSpPr>
        <p:spPr bwMode="auto">
          <a:xfrm>
            <a:off x="699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9" name="Rectangle 9"/>
          <p:cNvSpPr>
            <a:spLocks/>
          </p:cNvSpPr>
          <p:nvPr/>
        </p:nvSpPr>
        <p:spPr bwMode="auto">
          <a:xfrm>
            <a:off x="763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0" name="Rectangle 10"/>
          <p:cNvSpPr>
            <a:spLocks/>
          </p:cNvSpPr>
          <p:nvPr/>
        </p:nvSpPr>
        <p:spPr bwMode="auto">
          <a:xfrm>
            <a:off x="1917700" y="55118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1" name="Rectangle 11"/>
          <p:cNvSpPr>
            <a:spLocks/>
          </p:cNvSpPr>
          <p:nvPr/>
        </p:nvSpPr>
        <p:spPr bwMode="auto">
          <a:xfrm>
            <a:off x="2895600" y="381000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2" name="Rectangle 12"/>
          <p:cNvSpPr>
            <a:spLocks/>
          </p:cNvSpPr>
          <p:nvPr/>
        </p:nvSpPr>
        <p:spPr bwMode="auto">
          <a:xfrm>
            <a:off x="3251200" y="54991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3" name="Rectangle 13"/>
          <p:cNvSpPr>
            <a:spLocks/>
          </p:cNvSpPr>
          <p:nvPr/>
        </p:nvSpPr>
        <p:spPr bwMode="auto">
          <a:xfrm>
            <a:off x="6184900" y="381000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4" name="Rectangle 14"/>
          <p:cNvSpPr>
            <a:spLocks/>
          </p:cNvSpPr>
          <p:nvPr/>
        </p:nvSpPr>
        <p:spPr bwMode="auto">
          <a:xfrm>
            <a:off x="6426200" y="5499100"/>
            <a:ext cx="3937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5" name="Rectangle 15"/>
          <p:cNvSpPr>
            <a:spLocks/>
          </p:cNvSpPr>
          <p:nvPr/>
        </p:nvSpPr>
        <p:spPr bwMode="auto">
          <a:xfrm>
            <a:off x="8083550" y="61404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56" name="Rectangle 16"/>
          <p:cNvSpPr>
            <a:spLocks/>
          </p:cNvSpPr>
          <p:nvPr/>
        </p:nvSpPr>
        <p:spPr bwMode="auto">
          <a:xfrm>
            <a:off x="8083550" y="44513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57" name="Rectangle 17"/>
          <p:cNvSpPr>
            <a:spLocks/>
          </p:cNvSpPr>
          <p:nvPr/>
        </p:nvSpPr>
        <p:spPr bwMode="auto">
          <a:xfrm>
            <a:off x="706438" y="390525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58" name="Rectangle 18"/>
          <p:cNvSpPr>
            <a:spLocks/>
          </p:cNvSpPr>
          <p:nvPr/>
        </p:nvSpPr>
        <p:spPr bwMode="auto">
          <a:xfrm>
            <a:off x="550863" y="56070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59" name="Rectangle 19"/>
          <p:cNvSpPr>
            <a:spLocks/>
          </p:cNvSpPr>
          <p:nvPr/>
        </p:nvSpPr>
        <p:spPr bwMode="auto">
          <a:xfrm>
            <a:off x="3530600" y="38100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0" name="Rectangle 20"/>
          <p:cNvSpPr>
            <a:spLocks/>
          </p:cNvSpPr>
          <p:nvPr/>
        </p:nvSpPr>
        <p:spPr bwMode="auto">
          <a:xfrm>
            <a:off x="35306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1" name="Rectangle 21"/>
          <p:cNvSpPr>
            <a:spLocks/>
          </p:cNvSpPr>
          <p:nvPr/>
        </p:nvSpPr>
        <p:spPr bwMode="auto">
          <a:xfrm>
            <a:off x="6819900" y="38100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2" name="Rectangle 22"/>
          <p:cNvSpPr>
            <a:spLocks/>
          </p:cNvSpPr>
          <p:nvPr/>
        </p:nvSpPr>
        <p:spPr bwMode="auto">
          <a:xfrm>
            <a:off x="68199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3" name="Line 23"/>
          <p:cNvSpPr>
            <a:spLocks noChangeShapeType="1"/>
          </p:cNvSpPr>
          <p:nvPr/>
        </p:nvSpPr>
        <p:spPr bwMode="auto">
          <a:xfrm rot="10800000" flipH="1">
            <a:off x="1917700" y="4443413"/>
            <a:ext cx="6350000" cy="1587"/>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64" name="Line 24"/>
          <p:cNvSpPr>
            <a:spLocks noChangeShapeType="1"/>
          </p:cNvSpPr>
          <p:nvPr/>
        </p:nvSpPr>
        <p:spPr bwMode="auto">
          <a:xfrm rot="10800000" flipH="1">
            <a:off x="1917700" y="61468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65" name="Rectangle 25"/>
          <p:cNvSpPr>
            <a:spLocks/>
          </p:cNvSpPr>
          <p:nvPr/>
        </p:nvSpPr>
        <p:spPr bwMode="auto">
          <a:xfrm>
            <a:off x="5045075" y="3124200"/>
            <a:ext cx="1377950"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wakeup signal</a:t>
            </a:r>
          </a:p>
        </p:txBody>
      </p:sp>
      <p:sp>
        <p:nvSpPr>
          <p:cNvPr id="66" name="Line 26"/>
          <p:cNvSpPr>
            <a:spLocks noChangeShapeType="1"/>
          </p:cNvSpPr>
          <p:nvPr/>
        </p:nvSpPr>
        <p:spPr bwMode="auto">
          <a:xfrm rot="10800000">
            <a:off x="6176963" y="348456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67" name="Rectangle 27"/>
          <p:cNvSpPr>
            <a:spLocks/>
          </p:cNvSpPr>
          <p:nvPr/>
        </p:nvSpPr>
        <p:spPr bwMode="auto">
          <a:xfrm>
            <a:off x="6888163" y="3124200"/>
            <a:ext cx="10969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data frame</a:t>
            </a:r>
          </a:p>
        </p:txBody>
      </p:sp>
      <p:sp>
        <p:nvSpPr>
          <p:cNvPr id="68" name="Line 28"/>
          <p:cNvSpPr>
            <a:spLocks noChangeShapeType="1"/>
          </p:cNvSpPr>
          <p:nvPr/>
        </p:nvSpPr>
        <p:spPr bwMode="auto">
          <a:xfrm rot="10800000" flipH="1">
            <a:off x="6883400" y="3484563"/>
            <a:ext cx="311150" cy="311150"/>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69" name="Rectangle 29"/>
          <p:cNvSpPr>
            <a:spLocks/>
          </p:cNvSpPr>
          <p:nvPr/>
        </p:nvSpPr>
        <p:spPr bwMode="auto">
          <a:xfrm>
            <a:off x="3732213" y="4800600"/>
            <a:ext cx="1514475"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channel sample</a:t>
            </a:r>
          </a:p>
        </p:txBody>
      </p:sp>
      <p:sp>
        <p:nvSpPr>
          <p:cNvPr id="70" name="Line 30"/>
          <p:cNvSpPr>
            <a:spLocks noChangeShapeType="1"/>
          </p:cNvSpPr>
          <p:nvPr/>
        </p:nvSpPr>
        <p:spPr bwMode="auto">
          <a:xfrm rot="10800000">
            <a:off x="4773613" y="5168900"/>
            <a:ext cx="314325" cy="314325"/>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1" name="Rectangle 31"/>
          <p:cNvSpPr>
            <a:spLocks/>
          </p:cNvSpPr>
          <p:nvPr/>
        </p:nvSpPr>
        <p:spPr bwMode="auto">
          <a:xfrm>
            <a:off x="6935788" y="4813300"/>
            <a:ext cx="1000125"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reception</a:t>
            </a:r>
          </a:p>
        </p:txBody>
      </p:sp>
      <p:sp>
        <p:nvSpPr>
          <p:cNvPr id="72" name="Line 32"/>
          <p:cNvSpPr>
            <a:spLocks noChangeShapeType="1"/>
          </p:cNvSpPr>
          <p:nvPr/>
        </p:nvSpPr>
        <p:spPr bwMode="auto">
          <a:xfrm rot="10800000" flipH="1">
            <a:off x="6883400" y="5173663"/>
            <a:ext cx="311150"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3" name="Line 77"/>
          <p:cNvSpPr>
            <a:spLocks noChangeShapeType="1"/>
          </p:cNvSpPr>
          <p:nvPr/>
        </p:nvSpPr>
        <p:spPr bwMode="auto">
          <a:xfrm>
            <a:off x="35687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74" name="Line 78"/>
          <p:cNvSpPr>
            <a:spLocks noChangeShapeType="1"/>
          </p:cNvSpPr>
          <p:nvPr/>
        </p:nvSpPr>
        <p:spPr bwMode="auto">
          <a:xfrm>
            <a:off x="68580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11 March, 2009</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9</a:t>
            </a:fld>
            <a:endParaRPr lang="en-US"/>
          </a:p>
        </p:txBody>
      </p:sp>
      <p:sp>
        <p:nvSpPr>
          <p:cNvPr id="4098" name="Rectangle 2"/>
          <p:cNvSpPr>
            <a:spLocks noGrp="1" noChangeArrowheads="1"/>
          </p:cNvSpPr>
          <p:nvPr>
            <p:ph type="title"/>
          </p:nvPr>
        </p:nvSpPr>
        <p:spPr>
          <a:noFill/>
          <a:ln/>
        </p:spPr>
        <p:txBody>
          <a:bodyPr/>
          <a:lstStyle/>
          <a:p>
            <a:r>
              <a:rPr lang="en-US" sz="3200" dirty="0" smtClean="0"/>
              <a:t>Advantages of Sampled Listening</a:t>
            </a:r>
            <a:endParaRPr lang="en-US" sz="3200" dirty="0"/>
          </a:p>
        </p:txBody>
      </p:sp>
      <p:sp>
        <p:nvSpPr>
          <p:cNvPr id="4099" name="Rectangle 3"/>
          <p:cNvSpPr>
            <a:spLocks noGrp="1" noChangeArrowheads="1"/>
          </p:cNvSpPr>
          <p:nvPr>
            <p:ph type="body" idx="1"/>
          </p:nvPr>
        </p:nvSpPr>
        <p:spPr>
          <a:noFill/>
          <a:ln/>
        </p:spPr>
        <p:txBody>
          <a:bodyPr>
            <a:normAutofit lnSpcReduction="10000"/>
          </a:bodyPr>
          <a:lstStyle/>
          <a:p>
            <a:r>
              <a:rPr lang="en-US" sz="2400" dirty="0" smtClean="0"/>
              <a:t>Always-on illusion</a:t>
            </a:r>
          </a:p>
          <a:p>
            <a:pPr lvl="1"/>
            <a:r>
              <a:rPr lang="en-US" sz="2000" dirty="0" smtClean="0"/>
              <a:t>Good for IP</a:t>
            </a:r>
          </a:p>
          <a:p>
            <a:pPr lvl="1"/>
            <a:r>
              <a:rPr lang="en-US" sz="2000" dirty="0" smtClean="0"/>
              <a:t>Good for manageability</a:t>
            </a:r>
          </a:p>
          <a:p>
            <a:pPr lvl="1"/>
            <a:r>
              <a:rPr lang="en-US" sz="2000" dirty="0" smtClean="0"/>
              <a:t>Good for asynchronous, event-driven communication</a:t>
            </a:r>
          </a:p>
          <a:p>
            <a:pPr lvl="1"/>
            <a:r>
              <a:rPr lang="en-US" sz="2000" dirty="0" smtClean="0"/>
              <a:t>Good for mobility and discovery</a:t>
            </a:r>
          </a:p>
          <a:p>
            <a:r>
              <a:rPr lang="en-US" sz="2400" dirty="0" smtClean="0"/>
              <a:t>Shifting overhead to transmissions</a:t>
            </a:r>
          </a:p>
          <a:p>
            <a:pPr lvl="1"/>
            <a:r>
              <a:rPr lang="en-US" sz="2000" dirty="0" smtClean="0"/>
              <a:t>Good tradeoff for infrequent communication</a:t>
            </a:r>
          </a:p>
          <a:p>
            <a:r>
              <a:rPr lang="en-US" sz="2400" dirty="0" smtClean="0"/>
              <a:t>Simplicity</a:t>
            </a:r>
          </a:p>
          <a:p>
            <a:pPr lvl="1"/>
            <a:r>
              <a:rPr lang="en-US" sz="2000" dirty="0" smtClean="0"/>
              <a:t>Stateless: no prior synchronization of time and state required</a:t>
            </a:r>
          </a:p>
          <a:p>
            <a:pPr lvl="1"/>
            <a:r>
              <a:rPr lang="en-US" sz="2000" dirty="0" smtClean="0"/>
              <a:t>No routing required</a:t>
            </a:r>
          </a:p>
          <a:p>
            <a:r>
              <a:rPr lang="en-US" sz="2400" dirty="0" smtClean="0"/>
              <a:t>Other </a:t>
            </a:r>
            <a:r>
              <a:rPr lang="en-US" sz="2400" dirty="0" smtClean="0"/>
              <a:t>low-energy </a:t>
            </a:r>
            <a:r>
              <a:rPr lang="en-US" sz="2400" dirty="0" smtClean="0"/>
              <a:t>techniques can be layered on top</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5119</TotalTime>
  <Words>1904</Words>
  <Application>Microsoft PowerPoint</Application>
  <PresentationFormat>On-screen Show (4:3)</PresentationFormat>
  <Paragraphs>510</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IEEE-P802_15</vt:lpstr>
      <vt:lpstr>Custom Design</vt:lpstr>
      <vt:lpstr>Slide 1</vt:lpstr>
      <vt:lpstr>Low Energy Subgroup Report</vt:lpstr>
      <vt:lpstr>Slide 3</vt:lpstr>
      <vt:lpstr>Subgroup Members</vt:lpstr>
      <vt:lpstr>Key Extensions To 802.15.4</vt:lpstr>
      <vt:lpstr>Guiding Principles</vt:lpstr>
      <vt:lpstr>Key To Low-energy Mesh</vt:lpstr>
      <vt:lpstr>Basic Sampled Listening</vt:lpstr>
      <vt:lpstr>Advantages of Sampled Listening</vt:lpstr>
      <vt:lpstr>Coordinated Sampled Listening (CSL) Over 802.15.4</vt:lpstr>
      <vt:lpstr>Key Properties of Basic CSL</vt:lpstr>
      <vt:lpstr>How to Broadcast</vt:lpstr>
      <vt:lpstr>Secure and Robust Acknowledgement (to be incorporated with Overhead Reduction/Security Proposal)</vt:lpstr>
      <vt:lpstr>Local Scheduling</vt:lpstr>
      <vt:lpstr>Local Scheduling (cont)</vt:lpstr>
      <vt:lpstr>Streaming over Sampled Listening</vt:lpstr>
      <vt:lpstr>Multi-channel Operation</vt:lpstr>
      <vt:lpstr>Multi-channel Operation (cont)</vt:lpstr>
      <vt:lpstr>Proposal Summary</vt:lpstr>
      <vt:lpstr>New PIB Attributes</vt:lpstr>
      <vt:lpstr>Low-Energy PAN Maintenance (proposed by Vinno, SIMIT and Huawei)</vt:lpstr>
      <vt:lpstr>Answers to Subgroup Questions</vt:lpstr>
      <vt:lpstr>Changes To Standard</vt:lpstr>
      <vt:lpstr>Backward Compatibility Description</vt:lpstr>
      <vt:lpstr>Application Support Levels</vt:lpstr>
      <vt:lpstr>Thanks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Wei Hong</dc:creator>
  <cp:keywords/>
  <dc:description>&lt;doc#&gt;</dc:description>
  <cp:lastModifiedBy>Wei Hong</cp:lastModifiedBy>
  <cp:revision>208</cp:revision>
  <cp:lastPrinted>1998-02-10T13:28:06Z</cp:lastPrinted>
  <dcterms:created xsi:type="dcterms:W3CDTF">2008-05-12T20:23:23Z</dcterms:created>
  <dcterms:modified xsi:type="dcterms:W3CDTF">2009-03-11T19:43:03Z</dcterms:modified>
</cp:coreProperties>
</file>