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3"/>
  </p:notesMasterIdLst>
  <p:handoutMasterIdLst>
    <p:handoutMasterId r:id="rId24"/>
  </p:handoutMasterIdLst>
  <p:sldIdLst>
    <p:sldId id="259" r:id="rId3"/>
    <p:sldId id="258" r:id="rId4"/>
    <p:sldId id="278" r:id="rId5"/>
    <p:sldId id="277" r:id="rId6"/>
    <p:sldId id="279" r:id="rId7"/>
    <p:sldId id="289" r:id="rId8"/>
    <p:sldId id="284" r:id="rId9"/>
    <p:sldId id="293" r:id="rId10"/>
    <p:sldId id="294" r:id="rId11"/>
    <p:sldId id="297" r:id="rId12"/>
    <p:sldId id="295" r:id="rId13"/>
    <p:sldId id="296" r:id="rId14"/>
    <p:sldId id="298" r:id="rId15"/>
    <p:sldId id="299" r:id="rId16"/>
    <p:sldId id="300" r:id="rId17"/>
    <p:sldId id="285" r:id="rId18"/>
    <p:sldId id="302" r:id="rId19"/>
    <p:sldId id="307" r:id="rId20"/>
    <p:sldId id="308" r:id="rId21"/>
    <p:sldId id="276"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showOutlineIcons="0">
    <p:restoredLeft sz="15620"/>
    <p:restoredTop sz="96121" autoAdjust="0"/>
  </p:normalViewPr>
  <p:slideViewPr>
    <p:cSldViewPr>
      <p:cViewPr varScale="1">
        <p:scale>
          <a:sx n="79" d="100"/>
          <a:sy n="79" d="100"/>
        </p:scale>
        <p:origin x="-87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F77EE54C-2A3C-41F9-9787-EAC02604F91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CAF4FF6E-5CEF-4892-8755-EB00A2823EF4}"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2AA6BFD3-07A2-40C1-B2C3-DC79019FF1B6}" type="slidenum">
              <a:rPr lang="en-US"/>
              <a:pPr/>
              <a:t>1</a:t>
            </a:fld>
            <a:endParaRPr lang="en-US"/>
          </a:p>
        </p:txBody>
      </p:sp>
      <p:sp>
        <p:nvSpPr>
          <p:cNvPr id="28674" name="Rectangle 2"/>
          <p:cNvSpPr>
            <a:spLocks noGrp="1" noRot="1" noChangeAspect="1" noChangeArrowheads="1" noTextEdit="1"/>
          </p:cNvSpPr>
          <p:nvPr>
            <p:ph type="sldImg"/>
          </p:nvPr>
        </p:nvSpPr>
        <p:spPr>
          <a:xfrm>
            <a:off x="1154113" y="701675"/>
            <a:ext cx="4625975" cy="3468688"/>
          </a:xfrm>
          <a:ln/>
        </p:spPr>
      </p:sp>
      <p:sp>
        <p:nvSpPr>
          <p:cNvPr id="28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10</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11</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12</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13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txBox="1">
            <a:spLocks noGrp="1" noChangeArrowheads="1"/>
          </p:cNvSpPr>
          <p:nvPr/>
        </p:nvSpPr>
        <p:spPr bwMode="auto">
          <a:xfrm>
            <a:off x="3467100" y="98425"/>
            <a:ext cx="2814638" cy="212725"/>
          </a:xfrm>
          <a:prstGeom prst="rect">
            <a:avLst/>
          </a:prstGeom>
          <a:noFill/>
          <a:ln w="9525">
            <a:noFill/>
            <a:miter lim="800000"/>
            <a:headEnd/>
            <a:tailEnd/>
          </a:ln>
        </p:spPr>
        <p:txBody>
          <a:bodyPr lIns="0" tIns="0" rIns="0" bIns="0" anchor="b">
            <a:spAutoFit/>
          </a:bodyPr>
          <a:lstStyle/>
          <a:p>
            <a:pPr algn="r" defTabSz="933450" eaLnBrk="0" hangingPunct="0"/>
            <a:r>
              <a:rPr lang="en-US" sz="1400" b="1"/>
              <a:t>doc.: IEEE 802.15-&lt;doc#&gt;</a:t>
            </a:r>
          </a:p>
        </p:txBody>
      </p:sp>
      <p:sp>
        <p:nvSpPr>
          <p:cNvPr id="70659" name="Rectangle 3"/>
          <p:cNvSpPr txBox="1">
            <a:spLocks noGrp="1" noChangeArrowheads="1"/>
          </p:cNvSpPr>
          <p:nvPr/>
        </p:nvSpPr>
        <p:spPr bwMode="auto">
          <a:xfrm>
            <a:off x="654050" y="98425"/>
            <a:ext cx="2736850" cy="212725"/>
          </a:xfrm>
          <a:prstGeom prst="rect">
            <a:avLst/>
          </a:prstGeom>
          <a:noFill/>
          <a:ln w="9525">
            <a:noFill/>
            <a:miter lim="800000"/>
            <a:headEnd/>
            <a:tailEnd/>
          </a:ln>
        </p:spPr>
        <p:txBody>
          <a:bodyPr lIns="0" tIns="0" rIns="0" bIns="0" anchor="b">
            <a:spAutoFit/>
          </a:bodyPr>
          <a:lstStyle/>
          <a:p>
            <a:pPr defTabSz="933450" eaLnBrk="0" hangingPunct="0"/>
            <a:r>
              <a:rPr lang="en-US" sz="1400" b="1"/>
              <a:t>&lt;month year&gt;</a:t>
            </a:r>
          </a:p>
        </p:txBody>
      </p:sp>
      <p:sp>
        <p:nvSpPr>
          <p:cNvPr id="70660" name="Rectangle 6"/>
          <p:cNvSpPr txBox="1">
            <a:spLocks noGrp="1" noChangeArrowheads="1"/>
          </p:cNvSpPr>
          <p:nvPr/>
        </p:nvSpPr>
        <p:spPr bwMode="auto">
          <a:xfrm>
            <a:off x="3771900" y="8985250"/>
            <a:ext cx="2509838" cy="182563"/>
          </a:xfrm>
          <a:prstGeom prst="rect">
            <a:avLst/>
          </a:prstGeom>
          <a:noFill/>
          <a:ln w="9525">
            <a:noFill/>
            <a:miter lim="800000"/>
            <a:headEnd/>
            <a:tailEnd/>
          </a:ln>
        </p:spPr>
        <p:txBody>
          <a:bodyPr lIns="0" tIns="0" rIns="0" bIns="0">
            <a:spAutoFit/>
          </a:bodyPr>
          <a:lstStyle/>
          <a:p>
            <a:pPr marL="457200" lvl="4" algn="r" defTabSz="933450" eaLnBrk="0" hangingPunct="0"/>
            <a:r>
              <a:rPr lang="en-US"/>
              <a:t>&lt;author&gt;, &lt;company&gt;</a:t>
            </a:r>
          </a:p>
        </p:txBody>
      </p:sp>
      <p:sp>
        <p:nvSpPr>
          <p:cNvPr id="70661" name="Rectangle 7"/>
          <p:cNvSpPr txBox="1">
            <a:spLocks noGrp="1" noChangeArrowheads="1"/>
          </p:cNvSpPr>
          <p:nvPr/>
        </p:nvSpPr>
        <p:spPr bwMode="auto">
          <a:xfrm>
            <a:off x="2933700" y="8985250"/>
            <a:ext cx="801688" cy="182563"/>
          </a:xfrm>
          <a:prstGeom prst="rect">
            <a:avLst/>
          </a:prstGeom>
          <a:noFill/>
          <a:ln w="9525">
            <a:noFill/>
            <a:miter lim="800000"/>
            <a:headEnd/>
            <a:tailEnd/>
          </a:ln>
        </p:spPr>
        <p:txBody>
          <a:bodyPr lIns="0" tIns="0" rIns="0" bIns="0">
            <a:spAutoFit/>
          </a:bodyPr>
          <a:lstStyle/>
          <a:p>
            <a:pPr algn="r" defTabSz="933450" eaLnBrk="0" hangingPunct="0"/>
            <a:r>
              <a:rPr lang="en-US"/>
              <a:t>Page </a:t>
            </a:r>
            <a:fld id="{986E9F88-C6C5-48DB-ACC6-B0426FB81EE0}" type="slidenum">
              <a:rPr lang="en-US"/>
              <a:pPr algn="r" defTabSz="933450" eaLnBrk="0" hangingPunct="0"/>
              <a:t>14</a:t>
            </a:fld>
            <a:endParaRPr lang="en-US"/>
          </a:p>
        </p:txBody>
      </p:sp>
      <p:sp>
        <p:nvSpPr>
          <p:cNvPr id="70662" name="Rectangle 2"/>
          <p:cNvSpPr>
            <a:spLocks noGrp="1" noRot="1" noChangeAspect="1" noChangeArrowheads="1" noTextEdit="1"/>
          </p:cNvSpPr>
          <p:nvPr>
            <p:ph type="sldImg"/>
          </p:nvPr>
        </p:nvSpPr>
        <p:spPr>
          <a:xfrm>
            <a:off x="1154113" y="701675"/>
            <a:ext cx="4625975" cy="3468688"/>
          </a:xfrm>
          <a:ln/>
        </p:spPr>
      </p:sp>
      <p:sp>
        <p:nvSpPr>
          <p:cNvPr id="706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p>
            <a:r>
              <a:rPr lang="en-US" smtClean="0"/>
              <a:t>doc.: IEEE 802.15-&lt;doc#&gt;</a:t>
            </a:r>
          </a:p>
        </p:txBody>
      </p:sp>
      <p:sp>
        <p:nvSpPr>
          <p:cNvPr id="33795" name="Rectangle 3"/>
          <p:cNvSpPr>
            <a:spLocks noGrp="1" noChangeArrowheads="1"/>
          </p:cNvSpPr>
          <p:nvPr>
            <p:ph type="dt" sz="quarter" idx="1"/>
          </p:nvPr>
        </p:nvSpPr>
        <p:spPr>
          <a:noFill/>
        </p:spPr>
        <p:txBody>
          <a:bodyPr/>
          <a:lstStyle/>
          <a:p>
            <a:r>
              <a:rPr lang="en-US" smtClean="0"/>
              <a:t>&lt;month year&gt;</a:t>
            </a:r>
          </a:p>
        </p:txBody>
      </p:sp>
      <p:sp>
        <p:nvSpPr>
          <p:cNvPr id="33796" name="Rectangle 6"/>
          <p:cNvSpPr>
            <a:spLocks noGrp="1" noChangeArrowheads="1"/>
          </p:cNvSpPr>
          <p:nvPr>
            <p:ph type="ftr" sz="quarter" idx="4"/>
          </p:nvPr>
        </p:nvSpPr>
        <p:spPr>
          <a:noFill/>
        </p:spPr>
        <p:txBody>
          <a:bodyPr/>
          <a:lstStyle/>
          <a:p>
            <a:pPr lvl="4"/>
            <a:r>
              <a:rPr lang="en-US" smtClean="0"/>
              <a:t>&lt;author&gt;, &lt;company&gt;</a:t>
            </a:r>
          </a:p>
        </p:txBody>
      </p:sp>
      <p:sp>
        <p:nvSpPr>
          <p:cNvPr id="33797" name="Rectangle 7"/>
          <p:cNvSpPr>
            <a:spLocks noGrp="1" noChangeArrowheads="1"/>
          </p:cNvSpPr>
          <p:nvPr>
            <p:ph type="sldNum" sz="quarter" idx="5"/>
          </p:nvPr>
        </p:nvSpPr>
        <p:spPr>
          <a:noFill/>
        </p:spPr>
        <p:txBody>
          <a:bodyPr/>
          <a:lstStyle/>
          <a:p>
            <a:r>
              <a:rPr lang="en-US" smtClean="0"/>
              <a:t>Page </a:t>
            </a:r>
            <a:fld id="{D517E211-CB18-41AD-9F3F-1839525B2F80}" type="slidenum">
              <a:rPr lang="en-US" smtClean="0"/>
              <a:pPr/>
              <a:t>15</a:t>
            </a:fld>
            <a:endParaRPr lang="en-US" smtClean="0"/>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16</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17</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txBox="1">
            <a:spLocks noGrp="1" noChangeArrowheads="1"/>
          </p:cNvSpPr>
          <p:nvPr/>
        </p:nvSpPr>
        <p:spPr bwMode="auto">
          <a:xfrm>
            <a:off x="3467100" y="98425"/>
            <a:ext cx="2814638" cy="212725"/>
          </a:xfrm>
          <a:prstGeom prst="rect">
            <a:avLst/>
          </a:prstGeom>
          <a:noFill/>
          <a:ln w="9525">
            <a:noFill/>
            <a:miter lim="800000"/>
            <a:headEnd/>
            <a:tailEnd/>
          </a:ln>
        </p:spPr>
        <p:txBody>
          <a:bodyPr lIns="0" tIns="0" rIns="0" bIns="0" anchor="b">
            <a:spAutoFit/>
          </a:bodyPr>
          <a:lstStyle/>
          <a:p>
            <a:pPr algn="r" defTabSz="933450" eaLnBrk="0" hangingPunct="0"/>
            <a:r>
              <a:rPr lang="en-US" sz="1400" b="1"/>
              <a:t>doc.: IEEE 802.15-&lt;doc#&gt;</a:t>
            </a:r>
          </a:p>
        </p:txBody>
      </p:sp>
      <p:sp>
        <p:nvSpPr>
          <p:cNvPr id="74755" name="Rectangle 3"/>
          <p:cNvSpPr txBox="1">
            <a:spLocks noGrp="1" noChangeArrowheads="1"/>
          </p:cNvSpPr>
          <p:nvPr/>
        </p:nvSpPr>
        <p:spPr bwMode="auto">
          <a:xfrm>
            <a:off x="654050" y="98425"/>
            <a:ext cx="2736850" cy="212725"/>
          </a:xfrm>
          <a:prstGeom prst="rect">
            <a:avLst/>
          </a:prstGeom>
          <a:noFill/>
          <a:ln w="9525">
            <a:noFill/>
            <a:miter lim="800000"/>
            <a:headEnd/>
            <a:tailEnd/>
          </a:ln>
        </p:spPr>
        <p:txBody>
          <a:bodyPr lIns="0" tIns="0" rIns="0" bIns="0" anchor="b">
            <a:spAutoFit/>
          </a:bodyPr>
          <a:lstStyle/>
          <a:p>
            <a:pPr defTabSz="933450" eaLnBrk="0" hangingPunct="0"/>
            <a:r>
              <a:rPr lang="en-US" sz="1400" b="1"/>
              <a:t>&lt;month year&gt;</a:t>
            </a:r>
          </a:p>
        </p:txBody>
      </p:sp>
      <p:sp>
        <p:nvSpPr>
          <p:cNvPr id="74756" name="Rectangle 6"/>
          <p:cNvSpPr txBox="1">
            <a:spLocks noGrp="1" noChangeArrowheads="1"/>
          </p:cNvSpPr>
          <p:nvPr/>
        </p:nvSpPr>
        <p:spPr bwMode="auto">
          <a:xfrm>
            <a:off x="3771900" y="8985250"/>
            <a:ext cx="2509838" cy="182563"/>
          </a:xfrm>
          <a:prstGeom prst="rect">
            <a:avLst/>
          </a:prstGeom>
          <a:noFill/>
          <a:ln w="9525">
            <a:noFill/>
            <a:miter lim="800000"/>
            <a:headEnd/>
            <a:tailEnd/>
          </a:ln>
        </p:spPr>
        <p:txBody>
          <a:bodyPr lIns="0" tIns="0" rIns="0" bIns="0">
            <a:spAutoFit/>
          </a:bodyPr>
          <a:lstStyle/>
          <a:p>
            <a:pPr marL="457200" lvl="4" algn="r" defTabSz="933450" eaLnBrk="0" hangingPunct="0"/>
            <a:r>
              <a:rPr lang="en-US"/>
              <a:t>&lt;author&gt;, &lt;company&gt;</a:t>
            </a:r>
          </a:p>
        </p:txBody>
      </p:sp>
      <p:sp>
        <p:nvSpPr>
          <p:cNvPr id="74757" name="Rectangle 7"/>
          <p:cNvSpPr txBox="1">
            <a:spLocks noGrp="1" noChangeArrowheads="1"/>
          </p:cNvSpPr>
          <p:nvPr/>
        </p:nvSpPr>
        <p:spPr bwMode="auto">
          <a:xfrm>
            <a:off x="2933700" y="8985250"/>
            <a:ext cx="801688" cy="182563"/>
          </a:xfrm>
          <a:prstGeom prst="rect">
            <a:avLst/>
          </a:prstGeom>
          <a:noFill/>
          <a:ln w="9525">
            <a:noFill/>
            <a:miter lim="800000"/>
            <a:headEnd/>
            <a:tailEnd/>
          </a:ln>
        </p:spPr>
        <p:txBody>
          <a:bodyPr lIns="0" tIns="0" rIns="0" bIns="0">
            <a:spAutoFit/>
          </a:bodyPr>
          <a:lstStyle/>
          <a:p>
            <a:pPr algn="r" defTabSz="933450" eaLnBrk="0" hangingPunct="0"/>
            <a:r>
              <a:rPr lang="en-US"/>
              <a:t>Page </a:t>
            </a:r>
            <a:fld id="{97F09389-8B4E-4719-B723-8833FB53715C}" type="slidenum">
              <a:rPr lang="en-US"/>
              <a:pPr algn="r" defTabSz="933450" eaLnBrk="0" hangingPunct="0"/>
              <a:t>18</a:t>
            </a:fld>
            <a:endParaRPr lang="en-US"/>
          </a:p>
        </p:txBody>
      </p:sp>
      <p:sp>
        <p:nvSpPr>
          <p:cNvPr id="74758" name="Rectangle 2"/>
          <p:cNvSpPr>
            <a:spLocks noGrp="1" noRot="1" noChangeAspect="1" noChangeArrowheads="1" noTextEdit="1"/>
          </p:cNvSpPr>
          <p:nvPr>
            <p:ph type="sldImg"/>
          </p:nvPr>
        </p:nvSpPr>
        <p:spPr>
          <a:xfrm>
            <a:off x="1154113" y="701675"/>
            <a:ext cx="4625975" cy="3468688"/>
          </a:xfrm>
          <a:ln/>
        </p:spPr>
      </p:sp>
      <p:sp>
        <p:nvSpPr>
          <p:cNvPr id="7475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19</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F308D3A7-DDDF-4624-ADE5-2E96044AD100}" type="slidenum">
              <a:rPr lang="en-US"/>
              <a:pPr/>
              <a:t>2</a:t>
            </a:fld>
            <a:endParaRPr lang="en-US"/>
          </a:p>
        </p:txBody>
      </p:sp>
      <p:sp>
        <p:nvSpPr>
          <p:cNvPr id="29698" name="Rectangle 2"/>
          <p:cNvSpPr>
            <a:spLocks noGrp="1" noRot="1" noChangeAspect="1" noChangeArrowheads="1" noTextEdit="1"/>
          </p:cNvSpPr>
          <p:nvPr>
            <p:ph type="sldImg"/>
          </p:nvPr>
        </p:nvSpPr>
        <p:spPr>
          <a:xfrm>
            <a:off x="1154113" y="701675"/>
            <a:ext cx="4625975" cy="3468688"/>
          </a:xfrm>
          <a:ln/>
        </p:spPr>
      </p:sp>
      <p:sp>
        <p:nvSpPr>
          <p:cNvPr id="29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271E4EAA-E909-4D19-A103-F2982F0A1DE1}" type="slidenum">
              <a:rPr lang="en-US"/>
              <a:pPr/>
              <a:t>20</a:t>
            </a:fld>
            <a:endParaRPr lang="en-US"/>
          </a:p>
        </p:txBody>
      </p:sp>
      <p:sp>
        <p:nvSpPr>
          <p:cNvPr id="64514" name="Rectangle 2"/>
          <p:cNvSpPr>
            <a:spLocks noGrp="1" noRot="1" noChangeAspect="1" noChangeArrowheads="1" noTextEdit="1"/>
          </p:cNvSpPr>
          <p:nvPr>
            <p:ph type="sldImg"/>
          </p:nvPr>
        </p:nvSpPr>
        <p:spPr>
          <a:xfrm>
            <a:off x="1154113" y="701675"/>
            <a:ext cx="4625975" cy="3468688"/>
          </a:xfrm>
          <a:ln/>
        </p:spPr>
      </p:sp>
      <p:sp>
        <p:nvSpPr>
          <p:cNvPr id="645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4</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5</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6</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7</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8</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E3CFF8E4-0D47-4844-9AAD-44923E043693}" type="slidenum">
              <a:rPr lang="en-US"/>
              <a:pPr/>
              <a:t>9</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dirty="0" smtClean="0"/>
              <a:t>15 July, 2008</a:t>
            </a:r>
            <a:endParaRPr lang="en-US" dirty="0"/>
          </a:p>
        </p:txBody>
      </p:sp>
      <p:sp>
        <p:nvSpPr>
          <p:cNvPr id="5" name="Footer Placeholder 4"/>
          <p:cNvSpPr>
            <a:spLocks noGrp="1"/>
          </p:cNvSpPr>
          <p:nvPr>
            <p:ph type="ftr" sz="quarter" idx="11"/>
          </p:nvPr>
        </p:nvSpPr>
        <p:spPr/>
        <p:txBody>
          <a:bodyPr/>
          <a:lstStyle>
            <a:lvl1pPr>
              <a:defRPr/>
            </a:lvl1pPr>
          </a:lstStyle>
          <a:p>
            <a:r>
              <a:rPr lang="en-US"/>
              <a:t>Wei Hong, Arch Rock Corporation</a:t>
            </a:r>
          </a:p>
        </p:txBody>
      </p:sp>
      <p:sp>
        <p:nvSpPr>
          <p:cNvPr id="6" name="Slide Number Placeholder 5"/>
          <p:cNvSpPr>
            <a:spLocks noGrp="1"/>
          </p:cNvSpPr>
          <p:nvPr>
            <p:ph type="sldNum" sz="quarter" idx="12"/>
          </p:nvPr>
        </p:nvSpPr>
        <p:spPr/>
        <p:txBody>
          <a:bodyPr/>
          <a:lstStyle>
            <a:lvl1pPr>
              <a:defRPr/>
            </a:lvl1pPr>
          </a:lstStyle>
          <a:p>
            <a:r>
              <a:rPr lang="en-US"/>
              <a:t>Slide </a:t>
            </a:r>
            <a:fld id="{2D09CC8E-F523-44AA-8FDB-986829ADAE3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13 May, 2008</a:t>
            </a:r>
          </a:p>
        </p:txBody>
      </p:sp>
      <p:sp>
        <p:nvSpPr>
          <p:cNvPr id="5" name="Footer Placeholder 4"/>
          <p:cNvSpPr>
            <a:spLocks noGrp="1"/>
          </p:cNvSpPr>
          <p:nvPr>
            <p:ph type="ftr" sz="quarter" idx="11"/>
          </p:nvPr>
        </p:nvSpPr>
        <p:spPr/>
        <p:txBody>
          <a:bodyPr/>
          <a:lstStyle>
            <a:lvl1pPr>
              <a:defRPr/>
            </a:lvl1pPr>
          </a:lstStyle>
          <a:p>
            <a:r>
              <a:rPr lang="en-US"/>
              <a:t>Wei Hong, Arch Rock Corporation</a:t>
            </a:r>
          </a:p>
        </p:txBody>
      </p:sp>
      <p:sp>
        <p:nvSpPr>
          <p:cNvPr id="6" name="Slide Number Placeholder 5"/>
          <p:cNvSpPr>
            <a:spLocks noGrp="1"/>
          </p:cNvSpPr>
          <p:nvPr>
            <p:ph type="sldNum" sz="quarter" idx="12"/>
          </p:nvPr>
        </p:nvSpPr>
        <p:spPr/>
        <p:txBody>
          <a:bodyPr/>
          <a:lstStyle>
            <a:lvl1pPr>
              <a:defRPr/>
            </a:lvl1pPr>
          </a:lstStyle>
          <a:p>
            <a:r>
              <a:rPr lang="en-US"/>
              <a:t>Slide </a:t>
            </a:r>
            <a:fld id="{9095BF55-436A-488B-A70E-DB060911603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15 July, 2008</a:t>
            </a:r>
            <a:endParaRPr lang="en-US" dirty="0"/>
          </a:p>
        </p:txBody>
      </p:sp>
      <p:sp>
        <p:nvSpPr>
          <p:cNvPr id="5" name="Footer Placeholder 4"/>
          <p:cNvSpPr>
            <a:spLocks noGrp="1"/>
          </p:cNvSpPr>
          <p:nvPr>
            <p:ph type="ftr" sz="quarter" idx="11"/>
          </p:nvPr>
        </p:nvSpPr>
        <p:spPr/>
        <p:txBody>
          <a:bodyPr/>
          <a:lstStyle>
            <a:lvl1pPr>
              <a:defRPr/>
            </a:lvl1pPr>
          </a:lstStyle>
          <a:p>
            <a:r>
              <a:rPr lang="en-US"/>
              <a:t>Wei Hong, Arch Rock Corporation</a:t>
            </a:r>
          </a:p>
        </p:txBody>
      </p:sp>
      <p:sp>
        <p:nvSpPr>
          <p:cNvPr id="6" name="Slide Number Placeholder 5"/>
          <p:cNvSpPr>
            <a:spLocks noGrp="1"/>
          </p:cNvSpPr>
          <p:nvPr>
            <p:ph type="sldNum" sz="quarter" idx="12"/>
          </p:nvPr>
        </p:nvSpPr>
        <p:spPr/>
        <p:txBody>
          <a:bodyPr/>
          <a:lstStyle>
            <a:lvl1pPr>
              <a:defRPr/>
            </a:lvl1pPr>
          </a:lstStyle>
          <a:p>
            <a:r>
              <a:rPr lang="en-US"/>
              <a:t>Slide </a:t>
            </a:r>
            <a:fld id="{1A2347FD-D0EC-4023-8C48-77D82C67CDB5}"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F912F9A-21EF-4D0B-B57D-4CFB6C02E9A6}" type="datetimeFigureOut">
              <a:rPr lang="en-US" smtClean="0"/>
              <a:pPr/>
              <a:t>11/13/2008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912F9A-21EF-4D0B-B57D-4CFB6C02E9A6}" type="datetimeFigureOut">
              <a:rPr lang="en-US" smtClean="0"/>
              <a:pPr/>
              <a:t>11/13/2008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912F9A-21EF-4D0B-B57D-4CFB6C02E9A6}" type="datetimeFigureOut">
              <a:rPr lang="en-US" smtClean="0"/>
              <a:pPr/>
              <a:t>11/13/2008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F912F9A-21EF-4D0B-B57D-4CFB6C02E9A6}" type="datetimeFigureOut">
              <a:rPr lang="en-US" smtClean="0"/>
              <a:pPr/>
              <a:t>11/13/2008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F912F9A-21EF-4D0B-B57D-4CFB6C02E9A6}" type="datetimeFigureOut">
              <a:rPr lang="en-US" smtClean="0"/>
              <a:pPr/>
              <a:t>11/13/2008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F912F9A-21EF-4D0B-B57D-4CFB6C02E9A6}" type="datetimeFigureOut">
              <a:rPr lang="en-US" smtClean="0"/>
              <a:pPr/>
              <a:t>11/13/2008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912F9A-21EF-4D0B-B57D-4CFB6C02E9A6}" type="datetimeFigureOut">
              <a:rPr lang="en-US" smtClean="0"/>
              <a:pPr/>
              <a:t>11/13/2008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912F9A-21EF-4D0B-B57D-4CFB6C02E9A6}" type="datetimeFigureOut">
              <a:rPr lang="en-US" smtClean="0"/>
              <a:pPr/>
              <a:t>11/13/2008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15 July, 2008</a:t>
            </a:r>
            <a:endParaRPr lang="en-US" dirty="0"/>
          </a:p>
        </p:txBody>
      </p:sp>
      <p:sp>
        <p:nvSpPr>
          <p:cNvPr id="5" name="Footer Placeholder 4"/>
          <p:cNvSpPr>
            <a:spLocks noGrp="1"/>
          </p:cNvSpPr>
          <p:nvPr>
            <p:ph type="ftr" sz="quarter" idx="11"/>
          </p:nvPr>
        </p:nvSpPr>
        <p:spPr/>
        <p:txBody>
          <a:bodyPr/>
          <a:lstStyle>
            <a:lvl1pPr>
              <a:defRPr/>
            </a:lvl1pPr>
          </a:lstStyle>
          <a:p>
            <a:r>
              <a:rPr lang="en-US"/>
              <a:t>Wei Hong, Arch Rock Corporation</a:t>
            </a:r>
          </a:p>
        </p:txBody>
      </p:sp>
      <p:sp>
        <p:nvSpPr>
          <p:cNvPr id="6" name="Slide Number Placeholder 5"/>
          <p:cNvSpPr>
            <a:spLocks noGrp="1"/>
          </p:cNvSpPr>
          <p:nvPr>
            <p:ph type="sldNum" sz="quarter" idx="12"/>
          </p:nvPr>
        </p:nvSpPr>
        <p:spPr/>
        <p:txBody>
          <a:bodyPr/>
          <a:lstStyle>
            <a:lvl1pPr>
              <a:defRPr/>
            </a:lvl1pPr>
          </a:lstStyle>
          <a:p>
            <a:r>
              <a:rPr lang="en-US"/>
              <a:t>Slide </a:t>
            </a:r>
            <a:fld id="{36F71719-85D9-48A9-871D-60DCB38F35B8}"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912F9A-21EF-4D0B-B57D-4CFB6C02E9A6}" type="datetimeFigureOut">
              <a:rPr lang="en-US" smtClean="0"/>
              <a:pPr/>
              <a:t>11/13/2008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912F9A-21EF-4D0B-B57D-4CFB6C02E9A6}" type="datetimeFigureOut">
              <a:rPr lang="en-US" smtClean="0"/>
              <a:pPr/>
              <a:t>11/13/2008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912F9A-21EF-4D0B-B57D-4CFB6C02E9A6}" type="datetimeFigureOut">
              <a:rPr lang="en-US" smtClean="0"/>
              <a:pPr/>
              <a:t>11/13/2008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059F97-1362-408E-8DB8-C0D042AF16D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15 July, 2008</a:t>
            </a:r>
            <a:endParaRPr lang="en-US" dirty="0"/>
          </a:p>
        </p:txBody>
      </p:sp>
      <p:sp>
        <p:nvSpPr>
          <p:cNvPr id="5" name="Footer Placeholder 4"/>
          <p:cNvSpPr>
            <a:spLocks noGrp="1"/>
          </p:cNvSpPr>
          <p:nvPr>
            <p:ph type="ftr" sz="quarter" idx="11"/>
          </p:nvPr>
        </p:nvSpPr>
        <p:spPr/>
        <p:txBody>
          <a:bodyPr/>
          <a:lstStyle>
            <a:lvl1pPr>
              <a:defRPr/>
            </a:lvl1pPr>
          </a:lstStyle>
          <a:p>
            <a:r>
              <a:rPr lang="en-US"/>
              <a:t>Wei Hong, Arch Rock Corporation</a:t>
            </a:r>
          </a:p>
        </p:txBody>
      </p:sp>
      <p:sp>
        <p:nvSpPr>
          <p:cNvPr id="6" name="Slide Number Placeholder 5"/>
          <p:cNvSpPr>
            <a:spLocks noGrp="1"/>
          </p:cNvSpPr>
          <p:nvPr>
            <p:ph type="sldNum" sz="quarter" idx="12"/>
          </p:nvPr>
        </p:nvSpPr>
        <p:spPr/>
        <p:txBody>
          <a:bodyPr/>
          <a:lstStyle>
            <a:lvl1pPr>
              <a:defRPr/>
            </a:lvl1pPr>
          </a:lstStyle>
          <a:p>
            <a:r>
              <a:rPr lang="en-US"/>
              <a:t>Slide </a:t>
            </a:r>
            <a:fld id="{BACE3E19-9C19-45AD-9868-2406E5D029DE}"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dirty="0" smtClean="0"/>
              <a:t>15 July, 2008</a:t>
            </a:r>
            <a:endParaRPr lang="en-US" dirty="0"/>
          </a:p>
        </p:txBody>
      </p:sp>
      <p:sp>
        <p:nvSpPr>
          <p:cNvPr id="6" name="Footer Placeholder 5"/>
          <p:cNvSpPr>
            <a:spLocks noGrp="1"/>
          </p:cNvSpPr>
          <p:nvPr>
            <p:ph type="ftr" sz="quarter" idx="11"/>
          </p:nvPr>
        </p:nvSpPr>
        <p:spPr/>
        <p:txBody>
          <a:bodyPr/>
          <a:lstStyle>
            <a:lvl1pPr>
              <a:defRPr/>
            </a:lvl1pPr>
          </a:lstStyle>
          <a:p>
            <a:r>
              <a:rPr lang="en-US"/>
              <a:t>Wei Hong, Arch Rock Corporation</a:t>
            </a:r>
          </a:p>
        </p:txBody>
      </p:sp>
      <p:sp>
        <p:nvSpPr>
          <p:cNvPr id="7" name="Slide Number Placeholder 6"/>
          <p:cNvSpPr>
            <a:spLocks noGrp="1"/>
          </p:cNvSpPr>
          <p:nvPr>
            <p:ph type="sldNum" sz="quarter" idx="12"/>
          </p:nvPr>
        </p:nvSpPr>
        <p:spPr/>
        <p:txBody>
          <a:bodyPr/>
          <a:lstStyle>
            <a:lvl1pPr>
              <a:defRPr/>
            </a:lvl1pPr>
          </a:lstStyle>
          <a:p>
            <a:r>
              <a:rPr lang="en-US"/>
              <a:t>Slide </a:t>
            </a:r>
            <a:fld id="{5F7B1D64-C791-40F0-8AE5-2FC6E76427C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15 July, 2008</a:t>
            </a:r>
            <a:endParaRPr lang="en-US" dirty="0"/>
          </a:p>
        </p:txBody>
      </p:sp>
      <p:sp>
        <p:nvSpPr>
          <p:cNvPr id="8" name="Footer Placeholder 7"/>
          <p:cNvSpPr>
            <a:spLocks noGrp="1"/>
          </p:cNvSpPr>
          <p:nvPr>
            <p:ph type="ftr" sz="quarter" idx="11"/>
          </p:nvPr>
        </p:nvSpPr>
        <p:spPr/>
        <p:txBody>
          <a:bodyPr/>
          <a:lstStyle>
            <a:lvl1pPr>
              <a:defRPr/>
            </a:lvl1pPr>
          </a:lstStyle>
          <a:p>
            <a:r>
              <a:rPr lang="en-US"/>
              <a:t>Wei Hong, Arch Rock Corporation</a:t>
            </a:r>
          </a:p>
        </p:txBody>
      </p:sp>
      <p:sp>
        <p:nvSpPr>
          <p:cNvPr id="9" name="Slide Number Placeholder 8"/>
          <p:cNvSpPr>
            <a:spLocks noGrp="1"/>
          </p:cNvSpPr>
          <p:nvPr>
            <p:ph type="sldNum" sz="quarter" idx="12"/>
          </p:nvPr>
        </p:nvSpPr>
        <p:spPr/>
        <p:txBody>
          <a:bodyPr/>
          <a:lstStyle>
            <a:lvl1pPr>
              <a:defRPr/>
            </a:lvl1pPr>
          </a:lstStyle>
          <a:p>
            <a:r>
              <a:rPr lang="en-US"/>
              <a:t>Slide </a:t>
            </a:r>
            <a:fld id="{CC82FC84-4C5B-4A24-9673-973B2683BEB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dirty="0" smtClean="0"/>
              <a:t>15 July, 2008</a:t>
            </a:r>
            <a:endParaRPr lang="en-US" dirty="0"/>
          </a:p>
        </p:txBody>
      </p:sp>
      <p:sp>
        <p:nvSpPr>
          <p:cNvPr id="4" name="Footer Placeholder 3"/>
          <p:cNvSpPr>
            <a:spLocks noGrp="1"/>
          </p:cNvSpPr>
          <p:nvPr>
            <p:ph type="ftr" sz="quarter" idx="11"/>
          </p:nvPr>
        </p:nvSpPr>
        <p:spPr/>
        <p:txBody>
          <a:bodyPr/>
          <a:lstStyle>
            <a:lvl1pPr>
              <a:defRPr/>
            </a:lvl1pPr>
          </a:lstStyle>
          <a:p>
            <a:r>
              <a:rPr lang="en-US"/>
              <a:t>Wei Hong, Arch Rock Corporation</a:t>
            </a:r>
          </a:p>
        </p:txBody>
      </p:sp>
      <p:sp>
        <p:nvSpPr>
          <p:cNvPr id="5" name="Slide Number Placeholder 4"/>
          <p:cNvSpPr>
            <a:spLocks noGrp="1"/>
          </p:cNvSpPr>
          <p:nvPr>
            <p:ph type="sldNum" sz="quarter" idx="12"/>
          </p:nvPr>
        </p:nvSpPr>
        <p:spPr/>
        <p:txBody>
          <a:bodyPr/>
          <a:lstStyle>
            <a:lvl1pPr>
              <a:defRPr/>
            </a:lvl1pPr>
          </a:lstStyle>
          <a:p>
            <a:r>
              <a:rPr lang="en-US"/>
              <a:t>Slide </a:t>
            </a:r>
            <a:fld id="{4EF656DF-AD0F-4372-89D0-7DFB09D1C50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81000"/>
            <a:ext cx="1600200" cy="215444"/>
          </a:xfrm>
        </p:spPr>
        <p:txBody>
          <a:bodyPr/>
          <a:lstStyle>
            <a:lvl1pPr>
              <a:defRPr/>
            </a:lvl1pPr>
          </a:lstStyle>
          <a:p>
            <a:r>
              <a:rPr lang="en-US" dirty="0" smtClean="0"/>
              <a:t>15 July, 2008</a:t>
            </a:r>
            <a:endParaRPr lang="en-US" dirty="0"/>
          </a:p>
        </p:txBody>
      </p:sp>
      <p:sp>
        <p:nvSpPr>
          <p:cNvPr id="3" name="Footer Placeholder 2"/>
          <p:cNvSpPr>
            <a:spLocks noGrp="1"/>
          </p:cNvSpPr>
          <p:nvPr>
            <p:ph type="ftr" sz="quarter" idx="11"/>
          </p:nvPr>
        </p:nvSpPr>
        <p:spPr/>
        <p:txBody>
          <a:bodyPr/>
          <a:lstStyle>
            <a:lvl1pPr>
              <a:defRPr/>
            </a:lvl1pPr>
          </a:lstStyle>
          <a:p>
            <a:r>
              <a:rPr lang="en-US"/>
              <a:t>Wei Hong, Arch Rock Corporation</a:t>
            </a:r>
          </a:p>
        </p:txBody>
      </p:sp>
      <p:sp>
        <p:nvSpPr>
          <p:cNvPr id="4" name="Slide Number Placeholder 3"/>
          <p:cNvSpPr>
            <a:spLocks noGrp="1"/>
          </p:cNvSpPr>
          <p:nvPr>
            <p:ph type="sldNum" sz="quarter" idx="12"/>
          </p:nvPr>
        </p:nvSpPr>
        <p:spPr/>
        <p:txBody>
          <a:bodyPr/>
          <a:lstStyle>
            <a:lvl1pPr>
              <a:defRPr/>
            </a:lvl1pPr>
          </a:lstStyle>
          <a:p>
            <a:r>
              <a:rPr lang="en-US"/>
              <a:t>Slide </a:t>
            </a:r>
            <a:fld id="{298D5259-DCBD-455C-8E71-C75B76DB7E3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15 July, 2008</a:t>
            </a:r>
            <a:endParaRPr lang="en-US" dirty="0"/>
          </a:p>
        </p:txBody>
      </p:sp>
      <p:sp>
        <p:nvSpPr>
          <p:cNvPr id="6" name="Footer Placeholder 5"/>
          <p:cNvSpPr>
            <a:spLocks noGrp="1"/>
          </p:cNvSpPr>
          <p:nvPr>
            <p:ph type="ftr" sz="quarter" idx="11"/>
          </p:nvPr>
        </p:nvSpPr>
        <p:spPr/>
        <p:txBody>
          <a:bodyPr/>
          <a:lstStyle>
            <a:lvl1pPr>
              <a:defRPr/>
            </a:lvl1pPr>
          </a:lstStyle>
          <a:p>
            <a:r>
              <a:rPr lang="en-US"/>
              <a:t>Wei Hong, Arch Rock Corporation</a:t>
            </a:r>
          </a:p>
        </p:txBody>
      </p:sp>
      <p:sp>
        <p:nvSpPr>
          <p:cNvPr id="7" name="Slide Number Placeholder 6"/>
          <p:cNvSpPr>
            <a:spLocks noGrp="1"/>
          </p:cNvSpPr>
          <p:nvPr>
            <p:ph type="sldNum" sz="quarter" idx="12"/>
          </p:nvPr>
        </p:nvSpPr>
        <p:spPr/>
        <p:txBody>
          <a:bodyPr/>
          <a:lstStyle>
            <a:lvl1pPr>
              <a:defRPr/>
            </a:lvl1pPr>
          </a:lstStyle>
          <a:p>
            <a:r>
              <a:rPr lang="en-US"/>
              <a:t>Slide </a:t>
            </a:r>
            <a:fld id="{9C9A8574-7685-4B9F-8DE2-25CE4837356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15 July, 2008</a:t>
            </a:r>
            <a:endParaRPr lang="en-US" dirty="0"/>
          </a:p>
        </p:txBody>
      </p:sp>
      <p:sp>
        <p:nvSpPr>
          <p:cNvPr id="6" name="Footer Placeholder 5"/>
          <p:cNvSpPr>
            <a:spLocks noGrp="1"/>
          </p:cNvSpPr>
          <p:nvPr>
            <p:ph type="ftr" sz="quarter" idx="11"/>
          </p:nvPr>
        </p:nvSpPr>
        <p:spPr/>
        <p:txBody>
          <a:bodyPr/>
          <a:lstStyle>
            <a:lvl1pPr>
              <a:defRPr/>
            </a:lvl1pPr>
          </a:lstStyle>
          <a:p>
            <a:r>
              <a:rPr lang="en-US"/>
              <a:t>Wei Hong, Arch Rock Corporation</a:t>
            </a:r>
          </a:p>
        </p:txBody>
      </p:sp>
      <p:sp>
        <p:nvSpPr>
          <p:cNvPr id="7" name="Slide Number Placeholder 6"/>
          <p:cNvSpPr>
            <a:spLocks noGrp="1"/>
          </p:cNvSpPr>
          <p:nvPr>
            <p:ph type="sldNum" sz="quarter" idx="12"/>
          </p:nvPr>
        </p:nvSpPr>
        <p:spPr/>
        <p:txBody>
          <a:bodyPr/>
          <a:lstStyle>
            <a:lvl1pPr>
              <a:defRPr/>
            </a:lvl1pPr>
          </a:lstStyle>
          <a:p>
            <a:r>
              <a:rPr lang="en-US"/>
              <a:t>Slide </a:t>
            </a:r>
            <a:fld id="{13082E4C-9895-4C66-A39B-D10B9F2FB0D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15 July, 2008</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a:t>Wei Hong, Arch Rock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69F54801-6E0B-4DBE-9E18-D7E393180A87}" type="slidenum">
              <a:rPr lang="en-US"/>
              <a:pPr/>
              <a:t>‹#›</a:t>
            </a:fld>
            <a:endParaRPr lang="en-US"/>
          </a:p>
        </p:txBody>
      </p:sp>
      <p:sp>
        <p:nvSpPr>
          <p:cNvPr id="1031" name="Rectangle 7"/>
          <p:cNvSpPr>
            <a:spLocks noChangeArrowheads="1"/>
          </p:cNvSpPr>
          <p:nvPr/>
        </p:nvSpPr>
        <p:spPr bwMode="auto">
          <a:xfrm>
            <a:off x="4495800" y="396875"/>
            <a:ext cx="3962400" cy="215444"/>
          </a:xfrm>
          <a:prstGeom prst="rect">
            <a:avLst/>
          </a:prstGeom>
          <a:noFill/>
          <a:ln w="9525">
            <a:noFill/>
            <a:miter lim="800000"/>
            <a:headEnd/>
            <a:tailEnd/>
          </a:ln>
          <a:effectLst/>
        </p:spPr>
        <p:txBody>
          <a:bodyPr lIns="0" tIns="0" rIns="0" bIns="0" anchor="b">
            <a:spAutoFit/>
          </a:bodyPr>
          <a:lstStyle/>
          <a:p>
            <a:pPr lvl="4" algn="r"/>
            <a:r>
              <a:rPr lang="en-US" sz="1400" b="1" dirty="0" smtClean="0"/>
              <a:t>IEEE </a:t>
            </a:r>
            <a:r>
              <a:rPr lang="en-US" sz="1200" b="1" i="0" u="none" strike="noStrike" kern="1200" dirty="0" smtClean="0">
                <a:solidFill>
                  <a:schemeClr val="tx1"/>
                </a:solidFill>
                <a:latin typeface="Times New Roman" pitchFamily="18" charset="0"/>
                <a:ea typeface="+mn-ea"/>
                <a:cs typeface="+mn-cs"/>
              </a:rPr>
              <a:t>15-08-0822-00-004e</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912F9A-21EF-4D0B-B57D-4CFB6C02E9A6}" type="datetimeFigureOut">
              <a:rPr lang="en-US" smtClean="0"/>
              <a:pPr/>
              <a:t>11/13/2008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059F97-1362-408E-8DB8-C0D042AF16D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a:xfrm>
            <a:off x="685800" y="381000"/>
            <a:ext cx="1600200" cy="215444"/>
          </a:xfrm>
        </p:spPr>
        <p:txBody>
          <a:bodyPr/>
          <a:lstStyle/>
          <a:p>
            <a:r>
              <a:rPr lang="en-US" dirty="0" smtClean="0"/>
              <a:t>13 November, </a:t>
            </a:r>
            <a:r>
              <a:rPr lang="en-US" dirty="0"/>
              <a:t>2008</a:t>
            </a:r>
          </a:p>
        </p:txBody>
      </p:sp>
      <p:sp>
        <p:nvSpPr>
          <p:cNvPr id="4" name="Footer Placeholder 2"/>
          <p:cNvSpPr>
            <a:spLocks noGrp="1"/>
          </p:cNvSpPr>
          <p:nvPr>
            <p:ph type="ftr" sz="quarter" idx="11"/>
          </p:nvPr>
        </p:nvSpPr>
        <p:spPr/>
        <p:txBody>
          <a:bodyPr/>
          <a:lstStyle/>
          <a:p>
            <a:r>
              <a:rPr lang="en-US"/>
              <a:t>Wei Hong, Arch Rock Corporation</a:t>
            </a:r>
          </a:p>
        </p:txBody>
      </p:sp>
      <p:sp>
        <p:nvSpPr>
          <p:cNvPr id="5" name="Slide Number Placeholder 3"/>
          <p:cNvSpPr>
            <a:spLocks noGrp="1"/>
          </p:cNvSpPr>
          <p:nvPr>
            <p:ph type="sldNum" sz="quarter" idx="12"/>
          </p:nvPr>
        </p:nvSpPr>
        <p:spPr/>
        <p:txBody>
          <a:bodyPr/>
          <a:lstStyle/>
          <a:p>
            <a:r>
              <a:rPr lang="en-US"/>
              <a:t>Slide </a:t>
            </a:r>
            <a:fld id="{9B119731-D27F-439D-A3D1-C152D5A848D2}" type="slidenum">
              <a:rPr lang="en-US"/>
              <a:pPr/>
              <a:t>1</a:t>
            </a:fld>
            <a:endParaRPr lang="en-US"/>
          </a:p>
        </p:txBody>
      </p:sp>
      <p:sp>
        <p:nvSpPr>
          <p:cNvPr id="27651" name="Rectangle 3"/>
          <p:cNvSpPr>
            <a:spLocks noChangeArrowheads="1"/>
          </p:cNvSpPr>
          <p:nvPr/>
        </p:nvSpPr>
        <p:spPr bwMode="auto">
          <a:xfrm>
            <a:off x="152400" y="609600"/>
            <a:ext cx="8991600" cy="5227072"/>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Locally-scheduled low-power extensions to 802.15.4 for supporting scalable </a:t>
            </a:r>
            <a:r>
              <a:rPr lang="en-US" sz="1600" dirty="0" smtClean="0">
                <a:solidFill>
                  <a:schemeClr val="tx2"/>
                </a:solidFill>
              </a:rPr>
              <a:t>WPANs (Recap)</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13 November, </a:t>
            </a:r>
            <a:r>
              <a:rPr lang="en-US" sz="1600" dirty="0">
                <a:solidFill>
                  <a:schemeClr val="tx2"/>
                </a:solidFill>
              </a:rPr>
              <a:t>2008	</a:t>
            </a:r>
          </a:p>
          <a:p>
            <a:r>
              <a:rPr lang="en-US" sz="1600" b="1" dirty="0">
                <a:solidFill>
                  <a:schemeClr val="tx2"/>
                </a:solidFill>
              </a:rPr>
              <a:t>Source:</a:t>
            </a:r>
            <a:r>
              <a:rPr lang="en-US" sz="1600" dirty="0">
                <a:solidFill>
                  <a:schemeClr val="tx2"/>
                </a:solidFill>
              </a:rPr>
              <a:t> Wei Hong,  Company: Arch Rock Corporation</a:t>
            </a:r>
          </a:p>
          <a:p>
            <a:r>
              <a:rPr lang="en-US" sz="1600" dirty="0">
                <a:solidFill>
                  <a:schemeClr val="tx2"/>
                </a:solidFill>
              </a:rPr>
              <a:t>Address: 501 2</a:t>
            </a:r>
            <a:r>
              <a:rPr lang="en-US" sz="1600" baseline="30000" dirty="0">
                <a:solidFill>
                  <a:schemeClr val="tx2"/>
                </a:solidFill>
              </a:rPr>
              <a:t>nd</a:t>
            </a:r>
            <a:r>
              <a:rPr lang="en-US" sz="1600" dirty="0">
                <a:solidFill>
                  <a:schemeClr val="tx2"/>
                </a:solidFill>
              </a:rPr>
              <a:t> Street, Suite 410, San Francisco, CA 94707, USA</a:t>
            </a:r>
          </a:p>
          <a:p>
            <a:r>
              <a:rPr lang="en-US" sz="1600" dirty="0">
                <a:solidFill>
                  <a:schemeClr val="tx2"/>
                </a:solidFill>
              </a:rPr>
              <a:t>Voice: 415-692-0828,  FAX: 415-278-0441, E-Mail: whong@archrock.com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Final Proposal for </a:t>
            </a:r>
            <a:r>
              <a:rPr lang="en-US" sz="1600" dirty="0">
                <a:solidFill>
                  <a:schemeClr val="tx2"/>
                </a:solidFill>
              </a:rPr>
              <a:t>802.15.4e</a:t>
            </a:r>
          </a:p>
          <a:p>
            <a:pPr>
              <a:spcBef>
                <a:spcPts val="100"/>
              </a:spcBef>
              <a:spcAft>
                <a:spcPts val="100"/>
              </a:spcAft>
            </a:pP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This talk proposes locally-scheduled low-power extensions to 802.15.4 for supporting scalable WPANs.</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Final Proposal for 802.15.4e</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13 November, 2008</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10</a:t>
            </a:fld>
            <a:endParaRPr lang="en-US"/>
          </a:p>
        </p:txBody>
      </p:sp>
      <p:sp>
        <p:nvSpPr>
          <p:cNvPr id="4098" name="Rectangle 2"/>
          <p:cNvSpPr>
            <a:spLocks noGrp="1" noChangeArrowheads="1"/>
          </p:cNvSpPr>
          <p:nvPr>
            <p:ph type="title"/>
          </p:nvPr>
        </p:nvSpPr>
        <p:spPr>
          <a:noFill/>
          <a:ln/>
        </p:spPr>
        <p:txBody>
          <a:bodyPr/>
          <a:lstStyle/>
          <a:p>
            <a:r>
              <a:rPr lang="en-US" sz="3200" dirty="0" smtClean="0"/>
              <a:t>Secure and Robust Acknowledgement</a:t>
            </a:r>
            <a:endParaRPr lang="en-US" sz="3200" dirty="0"/>
          </a:p>
        </p:txBody>
      </p:sp>
      <p:sp>
        <p:nvSpPr>
          <p:cNvPr id="4099" name="Rectangle 3"/>
          <p:cNvSpPr>
            <a:spLocks noGrp="1" noChangeArrowheads="1"/>
          </p:cNvSpPr>
          <p:nvPr>
            <p:ph type="body" idx="1"/>
          </p:nvPr>
        </p:nvSpPr>
        <p:spPr>
          <a:xfrm>
            <a:off x="685800" y="1981200"/>
            <a:ext cx="7772400" cy="4648200"/>
          </a:xfrm>
          <a:noFill/>
          <a:ln/>
        </p:spPr>
        <p:txBody>
          <a:bodyPr>
            <a:normAutofit lnSpcReduction="10000"/>
          </a:bodyPr>
          <a:lstStyle/>
          <a:p>
            <a:r>
              <a:rPr lang="en-US" sz="2400" dirty="0" smtClean="0"/>
              <a:t>Problems in current 15.4 ACK frame</a:t>
            </a:r>
          </a:p>
          <a:p>
            <a:pPr lvl="1"/>
            <a:r>
              <a:rPr lang="en-US" sz="2000" dirty="0" smtClean="0"/>
              <a:t>Lack of addressing information </a:t>
            </a:r>
            <a:r>
              <a:rPr lang="en-US" sz="2000" dirty="0" smtClean="0">
                <a:sym typeface="Wingdings" pitchFamily="2" charset="2"/>
              </a:rPr>
              <a:t> </a:t>
            </a:r>
            <a:r>
              <a:rPr lang="en-US" sz="2000" dirty="0" smtClean="0"/>
              <a:t>false positives</a:t>
            </a:r>
          </a:p>
          <a:p>
            <a:pPr lvl="1"/>
            <a:r>
              <a:rPr lang="en-US" sz="2000" dirty="0" smtClean="0"/>
              <a:t>Lack of security </a:t>
            </a:r>
            <a:r>
              <a:rPr lang="en-US" sz="2000" dirty="0" smtClean="0">
                <a:sym typeface="Wingdings" pitchFamily="2" charset="2"/>
              </a:rPr>
              <a:t> </a:t>
            </a:r>
            <a:r>
              <a:rPr lang="en-US" sz="2000" dirty="0" smtClean="0"/>
              <a:t>vulnerability to link-layer attacks</a:t>
            </a:r>
          </a:p>
          <a:p>
            <a:pPr lvl="1"/>
            <a:r>
              <a:rPr lang="en-US" sz="2000" dirty="0" smtClean="0"/>
              <a:t>Lack of payload </a:t>
            </a:r>
            <a:r>
              <a:rPr lang="en-US" sz="2000" dirty="0" smtClean="0">
                <a:sym typeface="Wingdings" pitchFamily="2" charset="2"/>
              </a:rPr>
              <a:t> difficulty to piggyback neighbor info</a:t>
            </a:r>
          </a:p>
          <a:p>
            <a:r>
              <a:rPr lang="en-US" sz="2400" dirty="0" smtClean="0">
                <a:sym typeface="Wingdings" pitchFamily="2" charset="2"/>
              </a:rPr>
              <a:t>New ACK frame</a:t>
            </a:r>
          </a:p>
          <a:p>
            <a:endParaRPr lang="en-US" sz="2400" dirty="0" smtClean="0">
              <a:sym typeface="Wingdings" pitchFamily="2" charset="2"/>
            </a:endParaRPr>
          </a:p>
          <a:p>
            <a:endParaRPr lang="en-US" sz="2400" dirty="0" smtClean="0">
              <a:sym typeface="Wingdings" pitchFamily="2" charset="2"/>
            </a:endParaRPr>
          </a:p>
          <a:p>
            <a:pPr lvl="1"/>
            <a:r>
              <a:rPr lang="en-US" sz="2000" dirty="0" smtClean="0"/>
              <a:t>Same as data frame except frame type is ACK</a:t>
            </a:r>
          </a:p>
          <a:p>
            <a:pPr lvl="1"/>
            <a:r>
              <a:rPr lang="en-US" sz="2000" dirty="0" smtClean="0"/>
              <a:t>Addressing + DSN to eliminate ambiguity</a:t>
            </a:r>
          </a:p>
          <a:p>
            <a:pPr lvl="1"/>
            <a:r>
              <a:rPr lang="en-US" sz="2000" dirty="0" smtClean="0"/>
              <a:t>Same security modes as data frame</a:t>
            </a:r>
          </a:p>
          <a:p>
            <a:pPr lvl="1"/>
            <a:r>
              <a:rPr lang="en-US" sz="2000" dirty="0" smtClean="0"/>
              <a:t>Payload for piggybacking schedule information</a:t>
            </a:r>
          </a:p>
          <a:p>
            <a:pPr lvl="1"/>
            <a:r>
              <a:rPr lang="en-US" sz="2000" dirty="0" smtClean="0"/>
              <a:t>Relax ACK timing requirement</a:t>
            </a:r>
          </a:p>
        </p:txBody>
      </p:sp>
      <p:sp>
        <p:nvSpPr>
          <p:cNvPr id="48" name="Rectangle 56"/>
          <p:cNvSpPr>
            <a:spLocks/>
          </p:cNvSpPr>
          <p:nvPr/>
        </p:nvSpPr>
        <p:spPr bwMode="auto">
          <a:xfrm>
            <a:off x="431800" y="4114800"/>
            <a:ext cx="1467556"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outerShdw blurRad="38100" dist="38100" dir="2700000" algn="tl">
                    <a:srgbClr val="FFFFFF"/>
                  </a:outerShdw>
                </a:effectLst>
                <a:uLnTx/>
                <a:uFillTx/>
                <a:ea typeface="Gill Sans" charset="0"/>
                <a:cs typeface="Gill Sans" charset="0"/>
              </a:rPr>
              <a:t>Preamble</a:t>
            </a:r>
          </a:p>
        </p:txBody>
      </p:sp>
      <p:sp>
        <p:nvSpPr>
          <p:cNvPr id="49" name="Rectangle 57"/>
          <p:cNvSpPr>
            <a:spLocks/>
          </p:cNvSpPr>
          <p:nvPr/>
        </p:nvSpPr>
        <p:spPr bwMode="auto">
          <a:xfrm>
            <a:off x="1899356" y="4114800"/>
            <a:ext cx="366889"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outerShdw blurRad="38100" dist="38100" dir="2700000" algn="tl">
                    <a:srgbClr val="FFFFFF"/>
                  </a:outerShdw>
                </a:effectLst>
                <a:uLnTx/>
                <a:uFillTx/>
                <a:ea typeface="Gill Sans" charset="0"/>
                <a:cs typeface="Gill Sans" charset="0"/>
              </a:rPr>
              <a:t>SFD</a:t>
            </a:r>
          </a:p>
        </p:txBody>
      </p:sp>
      <p:sp>
        <p:nvSpPr>
          <p:cNvPr id="50" name="Rectangle 58"/>
          <p:cNvSpPr>
            <a:spLocks/>
          </p:cNvSpPr>
          <p:nvPr/>
        </p:nvSpPr>
        <p:spPr bwMode="auto">
          <a:xfrm>
            <a:off x="1066690" y="377225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smtClean="0">
                <a:ln>
                  <a:noFill/>
                </a:ln>
                <a:solidFill>
                  <a:srgbClr val="000000"/>
                </a:solidFill>
                <a:effectLst/>
                <a:uLnTx/>
                <a:uFillTx/>
                <a:ea typeface="Gill Sans" charset="0"/>
                <a:cs typeface="Gill Sans" charset="0"/>
              </a:rPr>
              <a:t>4</a:t>
            </a:r>
          </a:p>
        </p:txBody>
      </p:sp>
      <p:sp>
        <p:nvSpPr>
          <p:cNvPr id="51" name="Rectangle 59"/>
          <p:cNvSpPr>
            <a:spLocks/>
          </p:cNvSpPr>
          <p:nvPr/>
        </p:nvSpPr>
        <p:spPr bwMode="auto">
          <a:xfrm>
            <a:off x="2266244" y="4114800"/>
            <a:ext cx="366889"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smtClean="0">
                <a:ln>
                  <a:noFill/>
                </a:ln>
                <a:solidFill>
                  <a:srgbClr val="000000"/>
                </a:solidFill>
                <a:effectLst>
                  <a:outerShdw blurRad="38100" dist="38100" dir="2700000" algn="tl">
                    <a:srgbClr val="FFFFFF"/>
                  </a:outerShdw>
                </a:effectLst>
                <a:uLnTx/>
                <a:uFillTx/>
                <a:ea typeface="Gill Sans" charset="0"/>
                <a:cs typeface="Gill Sans" charset="0"/>
              </a:rPr>
              <a:t>Len</a:t>
            </a:r>
          </a:p>
        </p:txBody>
      </p:sp>
      <p:sp>
        <p:nvSpPr>
          <p:cNvPr id="52" name="Rectangle 60"/>
          <p:cNvSpPr>
            <a:spLocks/>
          </p:cNvSpPr>
          <p:nvPr/>
        </p:nvSpPr>
        <p:spPr bwMode="auto">
          <a:xfrm>
            <a:off x="2633133" y="4114800"/>
            <a:ext cx="733778"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smtClean="0">
                <a:ln>
                  <a:noFill/>
                </a:ln>
                <a:solidFill>
                  <a:srgbClr val="000000"/>
                </a:solidFill>
                <a:effectLst>
                  <a:outerShdw blurRad="38100" dist="38100" dir="2700000" algn="tl">
                    <a:srgbClr val="FFFFFF"/>
                  </a:outerShdw>
                </a:effectLst>
                <a:uLnTx/>
                <a:uFillTx/>
                <a:ea typeface="Gill Sans" charset="0"/>
                <a:cs typeface="Gill Sans" charset="0"/>
              </a:rPr>
              <a:t>FCF</a:t>
            </a:r>
          </a:p>
        </p:txBody>
      </p:sp>
      <p:sp>
        <p:nvSpPr>
          <p:cNvPr id="53" name="Rectangle 61"/>
          <p:cNvSpPr>
            <a:spLocks/>
          </p:cNvSpPr>
          <p:nvPr/>
        </p:nvSpPr>
        <p:spPr bwMode="auto">
          <a:xfrm>
            <a:off x="3366911" y="4114800"/>
            <a:ext cx="366889"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outerShdw blurRad="38100" dist="38100" dir="2700000" algn="tl">
                    <a:srgbClr val="FFFFFF"/>
                  </a:outerShdw>
                </a:effectLst>
                <a:uLnTx/>
                <a:uFillTx/>
                <a:ea typeface="Gill Sans" charset="0"/>
                <a:cs typeface="Gill Sans" charset="0"/>
              </a:rPr>
              <a:t>DSN</a:t>
            </a:r>
          </a:p>
        </p:txBody>
      </p:sp>
      <p:sp>
        <p:nvSpPr>
          <p:cNvPr id="54" name="Rectangle 62"/>
          <p:cNvSpPr>
            <a:spLocks/>
          </p:cNvSpPr>
          <p:nvPr/>
        </p:nvSpPr>
        <p:spPr bwMode="auto">
          <a:xfrm>
            <a:off x="1983912" y="377225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smtClean="0">
                <a:ln>
                  <a:noFill/>
                </a:ln>
                <a:solidFill>
                  <a:srgbClr val="000000"/>
                </a:solidFill>
                <a:effectLst/>
                <a:uLnTx/>
                <a:uFillTx/>
                <a:ea typeface="Gill Sans" charset="0"/>
                <a:cs typeface="Gill Sans" charset="0"/>
              </a:rPr>
              <a:t>1</a:t>
            </a:r>
          </a:p>
        </p:txBody>
      </p:sp>
      <p:sp>
        <p:nvSpPr>
          <p:cNvPr id="55" name="Rectangle 63"/>
          <p:cNvSpPr>
            <a:spLocks/>
          </p:cNvSpPr>
          <p:nvPr/>
        </p:nvSpPr>
        <p:spPr bwMode="auto">
          <a:xfrm>
            <a:off x="2350801" y="377225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smtClean="0">
                <a:ln>
                  <a:noFill/>
                </a:ln>
                <a:solidFill>
                  <a:srgbClr val="000000"/>
                </a:solidFill>
                <a:effectLst/>
                <a:uLnTx/>
                <a:uFillTx/>
                <a:ea typeface="Gill Sans" charset="0"/>
                <a:cs typeface="Gill Sans" charset="0"/>
              </a:rPr>
              <a:t>1</a:t>
            </a:r>
          </a:p>
        </p:txBody>
      </p:sp>
      <p:sp>
        <p:nvSpPr>
          <p:cNvPr id="56" name="Rectangle 64"/>
          <p:cNvSpPr>
            <a:spLocks/>
          </p:cNvSpPr>
          <p:nvPr/>
        </p:nvSpPr>
        <p:spPr bwMode="auto">
          <a:xfrm>
            <a:off x="2901135" y="377225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smtClean="0">
                <a:ln>
                  <a:noFill/>
                </a:ln>
                <a:solidFill>
                  <a:srgbClr val="000000"/>
                </a:solidFill>
                <a:effectLst/>
                <a:uLnTx/>
                <a:uFillTx/>
                <a:ea typeface="Gill Sans" charset="0"/>
                <a:cs typeface="Gill Sans" charset="0"/>
              </a:rPr>
              <a:t>2</a:t>
            </a:r>
          </a:p>
        </p:txBody>
      </p:sp>
      <p:sp>
        <p:nvSpPr>
          <p:cNvPr id="57" name="Rectangle 65"/>
          <p:cNvSpPr>
            <a:spLocks/>
          </p:cNvSpPr>
          <p:nvPr/>
        </p:nvSpPr>
        <p:spPr bwMode="auto">
          <a:xfrm>
            <a:off x="3451468" y="377225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smtClean="0">
                <a:ln>
                  <a:noFill/>
                </a:ln>
                <a:solidFill>
                  <a:srgbClr val="000000"/>
                </a:solidFill>
                <a:effectLst/>
                <a:uLnTx/>
                <a:uFillTx/>
                <a:ea typeface="Gill Sans" charset="0"/>
                <a:cs typeface="Gill Sans" charset="0"/>
              </a:rPr>
              <a:t>1</a:t>
            </a:r>
          </a:p>
        </p:txBody>
      </p:sp>
      <p:sp>
        <p:nvSpPr>
          <p:cNvPr id="58" name="Rectangle 66"/>
          <p:cNvSpPr>
            <a:spLocks/>
          </p:cNvSpPr>
          <p:nvPr/>
        </p:nvSpPr>
        <p:spPr bwMode="auto">
          <a:xfrm>
            <a:off x="3733800" y="4114800"/>
            <a:ext cx="1117600"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outerShdw blurRad="38100" dist="38100" dir="2700000" algn="tl">
                    <a:srgbClr val="FFFFFF"/>
                  </a:outerShdw>
                </a:effectLst>
                <a:uLnTx/>
                <a:uFillTx/>
                <a:ea typeface="Gill Sans" charset="0"/>
                <a:cs typeface="Gill Sans" charset="0"/>
              </a:rPr>
              <a:t>Addressing</a:t>
            </a:r>
          </a:p>
        </p:txBody>
      </p:sp>
      <p:sp>
        <p:nvSpPr>
          <p:cNvPr id="59" name="Rectangle 67"/>
          <p:cNvSpPr>
            <a:spLocks/>
          </p:cNvSpPr>
          <p:nvPr/>
        </p:nvSpPr>
        <p:spPr bwMode="auto">
          <a:xfrm>
            <a:off x="3937000" y="3772250"/>
            <a:ext cx="573264"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smtClean="0">
                <a:ln>
                  <a:noFill/>
                </a:ln>
                <a:solidFill>
                  <a:srgbClr val="000000"/>
                </a:solidFill>
                <a:effectLst/>
                <a:uLnTx/>
                <a:uFillTx/>
                <a:ea typeface="Gill Sans" charset="0"/>
                <a:cs typeface="Gill Sans" charset="0"/>
              </a:rPr>
              <a:t>variable</a:t>
            </a:r>
          </a:p>
        </p:txBody>
      </p:sp>
      <p:sp>
        <p:nvSpPr>
          <p:cNvPr id="60" name="Rectangle 68"/>
          <p:cNvSpPr>
            <a:spLocks/>
          </p:cNvSpPr>
          <p:nvPr/>
        </p:nvSpPr>
        <p:spPr bwMode="auto">
          <a:xfrm>
            <a:off x="4851400" y="4114800"/>
            <a:ext cx="1219200"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smtClean="0">
                <a:ln>
                  <a:noFill/>
                </a:ln>
                <a:solidFill>
                  <a:srgbClr val="000000"/>
                </a:solidFill>
                <a:effectLst>
                  <a:outerShdw blurRad="38100" dist="38100" dir="2700000" algn="tl">
                    <a:srgbClr val="FFFFFF"/>
                  </a:outerShdw>
                </a:effectLst>
                <a:uLnTx/>
                <a:uFillTx/>
                <a:ea typeface="Gill Sans" charset="0"/>
                <a:cs typeface="Gill Sans" charset="0"/>
              </a:rPr>
              <a:t>Security Header</a:t>
            </a:r>
          </a:p>
        </p:txBody>
      </p:sp>
      <p:sp>
        <p:nvSpPr>
          <p:cNvPr id="61" name="Rectangle 69"/>
          <p:cNvSpPr>
            <a:spLocks/>
          </p:cNvSpPr>
          <p:nvPr/>
        </p:nvSpPr>
        <p:spPr bwMode="auto">
          <a:xfrm>
            <a:off x="5080000" y="3772250"/>
            <a:ext cx="573264"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smtClean="0">
                <a:ln>
                  <a:noFill/>
                </a:ln>
                <a:solidFill>
                  <a:srgbClr val="000000"/>
                </a:solidFill>
                <a:effectLst/>
                <a:uLnTx/>
                <a:uFillTx/>
                <a:ea typeface="Gill Sans" charset="0"/>
                <a:cs typeface="Gill Sans" charset="0"/>
              </a:rPr>
              <a:t>variable</a:t>
            </a:r>
          </a:p>
        </p:txBody>
      </p:sp>
      <p:sp>
        <p:nvSpPr>
          <p:cNvPr id="62" name="Rectangle 70"/>
          <p:cNvSpPr>
            <a:spLocks/>
          </p:cNvSpPr>
          <p:nvPr/>
        </p:nvSpPr>
        <p:spPr bwMode="auto">
          <a:xfrm>
            <a:off x="6070600" y="4114800"/>
            <a:ext cx="1066800"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smtClean="0">
                <a:ln>
                  <a:noFill/>
                </a:ln>
                <a:solidFill>
                  <a:srgbClr val="000000"/>
                </a:solidFill>
                <a:effectLst>
                  <a:outerShdw blurRad="38100" dist="38100" dir="2700000" algn="tl">
                    <a:srgbClr val="FFFFFF"/>
                  </a:outerShdw>
                </a:effectLst>
                <a:uLnTx/>
                <a:uFillTx/>
                <a:ea typeface="Gill Sans" charset="0"/>
                <a:cs typeface="Gill Sans" charset="0"/>
              </a:rPr>
              <a:t>Payload</a:t>
            </a:r>
          </a:p>
        </p:txBody>
      </p:sp>
      <p:sp>
        <p:nvSpPr>
          <p:cNvPr id="63" name="Rectangle 71"/>
          <p:cNvSpPr>
            <a:spLocks/>
          </p:cNvSpPr>
          <p:nvPr/>
        </p:nvSpPr>
        <p:spPr bwMode="auto">
          <a:xfrm>
            <a:off x="6223000" y="3772250"/>
            <a:ext cx="573264"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smtClean="0">
                <a:ln>
                  <a:noFill/>
                </a:ln>
                <a:solidFill>
                  <a:srgbClr val="000000"/>
                </a:solidFill>
                <a:effectLst/>
                <a:uLnTx/>
                <a:uFillTx/>
                <a:ea typeface="Gill Sans" charset="0"/>
                <a:cs typeface="Gill Sans" charset="0"/>
              </a:rPr>
              <a:t>variable</a:t>
            </a:r>
          </a:p>
        </p:txBody>
      </p:sp>
      <p:sp>
        <p:nvSpPr>
          <p:cNvPr id="64" name="Rectangle 72"/>
          <p:cNvSpPr>
            <a:spLocks/>
          </p:cNvSpPr>
          <p:nvPr/>
        </p:nvSpPr>
        <p:spPr bwMode="auto">
          <a:xfrm>
            <a:off x="7137400" y="4114800"/>
            <a:ext cx="863600"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smtClean="0">
                <a:ln>
                  <a:noFill/>
                </a:ln>
                <a:solidFill>
                  <a:srgbClr val="000000"/>
                </a:solidFill>
                <a:effectLst>
                  <a:outerShdw blurRad="38100" dist="38100" dir="2700000" algn="tl">
                    <a:srgbClr val="FFFFFF"/>
                  </a:outerShdw>
                </a:effectLst>
                <a:uLnTx/>
                <a:uFillTx/>
                <a:ea typeface="Gill Sans" charset="0"/>
                <a:cs typeface="Gill Sans" charset="0"/>
              </a:rPr>
              <a:t>MIC</a:t>
            </a:r>
          </a:p>
        </p:txBody>
      </p:sp>
      <p:sp>
        <p:nvSpPr>
          <p:cNvPr id="65" name="Rectangle 73"/>
          <p:cNvSpPr>
            <a:spLocks/>
          </p:cNvSpPr>
          <p:nvPr/>
        </p:nvSpPr>
        <p:spPr bwMode="auto">
          <a:xfrm>
            <a:off x="7289800" y="3772250"/>
            <a:ext cx="573264"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smtClean="0">
                <a:ln>
                  <a:noFill/>
                </a:ln>
                <a:solidFill>
                  <a:srgbClr val="000000"/>
                </a:solidFill>
                <a:effectLst/>
                <a:uLnTx/>
                <a:uFillTx/>
                <a:ea typeface="Gill Sans" charset="0"/>
                <a:cs typeface="Gill Sans" charset="0"/>
              </a:rPr>
              <a:t>variable</a:t>
            </a:r>
          </a:p>
        </p:txBody>
      </p:sp>
      <p:sp>
        <p:nvSpPr>
          <p:cNvPr id="66" name="Rectangle 74"/>
          <p:cNvSpPr>
            <a:spLocks/>
          </p:cNvSpPr>
          <p:nvPr/>
        </p:nvSpPr>
        <p:spPr bwMode="auto">
          <a:xfrm>
            <a:off x="8001000" y="4114800"/>
            <a:ext cx="733778"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outerShdw blurRad="38100" dist="38100" dir="2700000" algn="tl">
                    <a:srgbClr val="FFFFFF"/>
                  </a:outerShdw>
                </a:effectLst>
                <a:uLnTx/>
                <a:uFillTx/>
                <a:ea typeface="Gill Sans" charset="0"/>
                <a:cs typeface="Gill Sans" charset="0"/>
              </a:rPr>
              <a:t>CRC</a:t>
            </a:r>
          </a:p>
        </p:txBody>
      </p:sp>
      <p:sp>
        <p:nvSpPr>
          <p:cNvPr id="67" name="Rectangle 75"/>
          <p:cNvSpPr>
            <a:spLocks/>
          </p:cNvSpPr>
          <p:nvPr/>
        </p:nvSpPr>
        <p:spPr bwMode="auto">
          <a:xfrm>
            <a:off x="8269002" y="377225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smtClean="0">
                <a:ln>
                  <a:noFill/>
                </a:ln>
                <a:solidFill>
                  <a:srgbClr val="000000"/>
                </a:solidFill>
                <a:effectLst/>
                <a:uLnTx/>
                <a:uFillTx/>
                <a:ea typeface="Gill Sans" charset="0"/>
                <a:cs typeface="Gill Sans" charset="0"/>
              </a:rPr>
              <a:t>2</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13 November, 2008</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11</a:t>
            </a:fld>
            <a:endParaRPr lang="en-US"/>
          </a:p>
        </p:txBody>
      </p:sp>
      <p:sp>
        <p:nvSpPr>
          <p:cNvPr id="4098" name="Rectangle 2"/>
          <p:cNvSpPr>
            <a:spLocks noGrp="1" noChangeArrowheads="1"/>
          </p:cNvSpPr>
          <p:nvPr>
            <p:ph type="title"/>
          </p:nvPr>
        </p:nvSpPr>
        <p:spPr>
          <a:noFill/>
          <a:ln/>
        </p:spPr>
        <p:txBody>
          <a:bodyPr/>
          <a:lstStyle/>
          <a:p>
            <a:r>
              <a:rPr lang="en-US" sz="3200" dirty="0" smtClean="0"/>
              <a:t>Local Scheduling</a:t>
            </a:r>
            <a:endParaRPr lang="en-US" sz="3200" dirty="0"/>
          </a:p>
        </p:txBody>
      </p:sp>
      <p:sp>
        <p:nvSpPr>
          <p:cNvPr id="4099" name="Rectangle 3"/>
          <p:cNvSpPr>
            <a:spLocks noGrp="1" noChangeArrowheads="1"/>
          </p:cNvSpPr>
          <p:nvPr>
            <p:ph type="body" idx="1"/>
          </p:nvPr>
        </p:nvSpPr>
        <p:spPr>
          <a:noFill/>
          <a:ln/>
        </p:spPr>
        <p:txBody>
          <a:bodyPr>
            <a:normAutofit/>
          </a:bodyPr>
          <a:lstStyle/>
          <a:p>
            <a:r>
              <a:rPr lang="en-US" sz="2400" dirty="0" smtClean="0"/>
              <a:t>Include channel sampling phase and period in ACK payload</a:t>
            </a:r>
          </a:p>
          <a:p>
            <a:r>
              <a:rPr lang="en-US" sz="2400" dirty="0" smtClean="0"/>
              <a:t>Sender wait to transmit right before receiver’s next channel sampling time</a:t>
            </a:r>
          </a:p>
          <a:p>
            <a:endParaRPr lang="en-US" sz="2400" dirty="0" smtClean="0"/>
          </a:p>
        </p:txBody>
      </p:sp>
      <p:sp>
        <p:nvSpPr>
          <p:cNvPr id="7" name="Rectangle 1"/>
          <p:cNvSpPr>
            <a:spLocks/>
          </p:cNvSpPr>
          <p:nvPr/>
        </p:nvSpPr>
        <p:spPr bwMode="auto">
          <a:xfrm>
            <a:off x="27813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8" name="Rectangle 2"/>
          <p:cNvSpPr>
            <a:spLocks/>
          </p:cNvSpPr>
          <p:nvPr/>
        </p:nvSpPr>
        <p:spPr bwMode="auto">
          <a:xfrm>
            <a:off x="34163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9" name="Rectangle 3"/>
          <p:cNvSpPr>
            <a:spLocks/>
          </p:cNvSpPr>
          <p:nvPr/>
        </p:nvSpPr>
        <p:spPr bwMode="auto">
          <a:xfrm>
            <a:off x="40513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10" name="Rectangle 4"/>
          <p:cNvSpPr>
            <a:spLocks/>
          </p:cNvSpPr>
          <p:nvPr/>
        </p:nvSpPr>
        <p:spPr bwMode="auto">
          <a:xfrm>
            <a:off x="46863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11" name="Rectangle 5"/>
          <p:cNvSpPr>
            <a:spLocks/>
          </p:cNvSpPr>
          <p:nvPr/>
        </p:nvSpPr>
        <p:spPr bwMode="auto">
          <a:xfrm>
            <a:off x="53213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12" name="Rectangle 6"/>
          <p:cNvSpPr>
            <a:spLocks/>
          </p:cNvSpPr>
          <p:nvPr/>
        </p:nvSpPr>
        <p:spPr bwMode="auto">
          <a:xfrm>
            <a:off x="59563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13" name="Rectangle 7"/>
          <p:cNvSpPr>
            <a:spLocks/>
          </p:cNvSpPr>
          <p:nvPr/>
        </p:nvSpPr>
        <p:spPr bwMode="auto">
          <a:xfrm>
            <a:off x="65913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14" name="Rectangle 8"/>
          <p:cNvSpPr>
            <a:spLocks/>
          </p:cNvSpPr>
          <p:nvPr/>
        </p:nvSpPr>
        <p:spPr bwMode="auto">
          <a:xfrm>
            <a:off x="72263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15" name="Rectangle 9"/>
          <p:cNvSpPr>
            <a:spLocks/>
          </p:cNvSpPr>
          <p:nvPr/>
        </p:nvSpPr>
        <p:spPr bwMode="auto">
          <a:xfrm>
            <a:off x="78613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16" name="Rectangle 10"/>
          <p:cNvSpPr>
            <a:spLocks/>
          </p:cNvSpPr>
          <p:nvPr/>
        </p:nvSpPr>
        <p:spPr bwMode="auto">
          <a:xfrm>
            <a:off x="2146300" y="55118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18" name="Rectangle 12"/>
          <p:cNvSpPr>
            <a:spLocks/>
          </p:cNvSpPr>
          <p:nvPr/>
        </p:nvSpPr>
        <p:spPr bwMode="auto">
          <a:xfrm>
            <a:off x="3479800" y="5499100"/>
            <a:ext cx="279400" cy="635000"/>
          </a:xfrm>
          <a:prstGeom prst="rect">
            <a:avLst/>
          </a:prstGeom>
          <a:solidFill>
            <a:schemeClr val="accent1"/>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19" name="Rectangle 13"/>
          <p:cNvSpPr>
            <a:spLocks/>
          </p:cNvSpPr>
          <p:nvPr/>
        </p:nvSpPr>
        <p:spPr bwMode="auto">
          <a:xfrm>
            <a:off x="8312150" y="6140450"/>
            <a:ext cx="177800" cy="355600"/>
          </a:xfrm>
          <a:prstGeom prst="rect">
            <a:avLst/>
          </a:prstGeom>
          <a:noFill/>
          <a:ln w="12700">
            <a:noFill/>
            <a:miter lim="800000"/>
            <a:headEnd type="none" w="med" len="med"/>
            <a:tailEnd type="none" w="med" len="med"/>
          </a:ln>
          <a:effectLst>
            <a:outerShdw dist="76199" dir="2700000" algn="ctr" rotWithShape="0">
              <a:schemeClr val="bg2">
                <a:alpha val="75000"/>
              </a:schemeClr>
            </a:outerShdw>
          </a:effectLst>
        </p:spPr>
        <p:txBody>
          <a:bodyPr wrap="none" lIns="0" tIns="0" rIns="0" bIns="0" anchor="ctr">
            <a:spAutoFit/>
          </a:bodyPr>
          <a:lstStyle/>
          <a:p>
            <a:r>
              <a:rPr lang="en-US" sz="1800" i="1">
                <a:solidFill>
                  <a:schemeClr val="tx1"/>
                </a:solidFill>
                <a:ea typeface="Gill Sans" charset="0"/>
                <a:cs typeface="Gill Sans" charset="0"/>
              </a:rPr>
              <a:t>t</a:t>
            </a:r>
          </a:p>
        </p:txBody>
      </p:sp>
      <p:sp>
        <p:nvSpPr>
          <p:cNvPr id="20" name="Rectangle 14"/>
          <p:cNvSpPr>
            <a:spLocks/>
          </p:cNvSpPr>
          <p:nvPr/>
        </p:nvSpPr>
        <p:spPr bwMode="auto">
          <a:xfrm>
            <a:off x="935038" y="4203700"/>
            <a:ext cx="952500" cy="457200"/>
          </a:xfrm>
          <a:prstGeom prst="rect">
            <a:avLst/>
          </a:prstGeom>
          <a:noFill/>
          <a:ln w="12700">
            <a:noFill/>
            <a:miter lim="800000"/>
            <a:headEnd type="none" w="med" len="med"/>
            <a:tailEnd type="none" w="med" len="med"/>
          </a:ln>
        </p:spPr>
        <p:txBody>
          <a:bodyPr wrap="none" lIns="0" tIns="0" rIns="0" bIns="0" anchor="ctr">
            <a:spAutoFit/>
          </a:bodyPr>
          <a:lstStyle/>
          <a:p>
            <a:pPr algn="r"/>
            <a:r>
              <a:rPr lang="en-US" sz="2400">
                <a:solidFill>
                  <a:schemeClr val="tx1"/>
                </a:solidFill>
                <a:ea typeface="Gill Sans" charset="0"/>
                <a:cs typeface="Gill Sans" charset="0"/>
              </a:rPr>
              <a:t>sender</a:t>
            </a:r>
          </a:p>
        </p:txBody>
      </p:sp>
      <p:sp>
        <p:nvSpPr>
          <p:cNvPr id="21" name="Rectangle 15"/>
          <p:cNvSpPr>
            <a:spLocks/>
          </p:cNvSpPr>
          <p:nvPr/>
        </p:nvSpPr>
        <p:spPr bwMode="auto">
          <a:xfrm>
            <a:off x="779463" y="5607050"/>
            <a:ext cx="1114425" cy="457200"/>
          </a:xfrm>
          <a:prstGeom prst="rect">
            <a:avLst/>
          </a:prstGeom>
          <a:noFill/>
          <a:ln w="12700">
            <a:noFill/>
            <a:miter lim="800000"/>
            <a:headEnd type="none" w="med" len="med"/>
            <a:tailEnd type="none" w="med" len="med"/>
          </a:ln>
        </p:spPr>
        <p:txBody>
          <a:bodyPr wrap="none" lIns="0" tIns="0" rIns="0" bIns="0" anchor="ctr">
            <a:spAutoFit/>
          </a:bodyPr>
          <a:lstStyle/>
          <a:p>
            <a:pPr algn="r"/>
            <a:r>
              <a:rPr lang="en-US" sz="2400">
                <a:solidFill>
                  <a:schemeClr val="tx1"/>
                </a:solidFill>
                <a:ea typeface="Gill Sans" charset="0"/>
                <a:cs typeface="Gill Sans" charset="0"/>
              </a:rPr>
              <a:t>receiver</a:t>
            </a:r>
          </a:p>
        </p:txBody>
      </p:sp>
      <p:sp>
        <p:nvSpPr>
          <p:cNvPr id="23" name="Rectangle 17"/>
          <p:cNvSpPr>
            <a:spLocks/>
          </p:cNvSpPr>
          <p:nvPr/>
        </p:nvSpPr>
        <p:spPr bwMode="auto">
          <a:xfrm>
            <a:off x="3759200" y="549910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24" name="Rectangle 18"/>
          <p:cNvSpPr>
            <a:spLocks/>
          </p:cNvSpPr>
          <p:nvPr/>
        </p:nvSpPr>
        <p:spPr bwMode="auto">
          <a:xfrm>
            <a:off x="6019800" y="549910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25" name="Line 19"/>
          <p:cNvSpPr>
            <a:spLocks noChangeShapeType="1"/>
          </p:cNvSpPr>
          <p:nvPr/>
        </p:nvSpPr>
        <p:spPr bwMode="auto">
          <a:xfrm rot="10800000" flipH="1">
            <a:off x="2146300" y="6146800"/>
            <a:ext cx="6350000" cy="0"/>
          </a:xfrm>
          <a:prstGeom prst="line">
            <a:avLst/>
          </a:prstGeom>
          <a:noFill/>
          <a:ln w="38100">
            <a:solidFill>
              <a:schemeClr val="tx1"/>
            </a:solidFill>
            <a:prstDash val="solid"/>
            <a:round/>
            <a:headEnd type="none" w="med" len="med"/>
            <a:tailEnd type="stealth" w="med" len="med"/>
          </a:ln>
          <a:effectLst>
            <a:outerShdw dist="76199" dir="2700000" algn="ctr" rotWithShape="0">
              <a:schemeClr val="bg2">
                <a:alpha val="75000"/>
              </a:schemeClr>
            </a:outerShdw>
          </a:effectLst>
        </p:spPr>
        <p:txBody>
          <a:bodyPr/>
          <a:lstStyle/>
          <a:p>
            <a:endParaRPr lang="en-US"/>
          </a:p>
        </p:txBody>
      </p:sp>
      <p:sp>
        <p:nvSpPr>
          <p:cNvPr id="26" name="Line 20"/>
          <p:cNvSpPr>
            <a:spLocks noChangeShapeType="1"/>
          </p:cNvSpPr>
          <p:nvPr/>
        </p:nvSpPr>
        <p:spPr bwMode="auto">
          <a:xfrm>
            <a:off x="3797300" y="4572000"/>
            <a:ext cx="0" cy="847725"/>
          </a:xfrm>
          <a:prstGeom prst="line">
            <a:avLst/>
          </a:prstGeom>
          <a:noFill/>
          <a:ln w="25400">
            <a:solidFill>
              <a:schemeClr val="tx1"/>
            </a:solidFill>
            <a:prstDash val="solid"/>
            <a:round/>
            <a:headEnd type="none" w="med" len="med"/>
            <a:tailEnd type="stealth" w="med" len="med"/>
          </a:ln>
        </p:spPr>
        <p:txBody>
          <a:bodyPr/>
          <a:lstStyle/>
          <a:p>
            <a:endParaRPr lang="en-US"/>
          </a:p>
        </p:txBody>
      </p:sp>
      <p:sp>
        <p:nvSpPr>
          <p:cNvPr id="29" name="Line 23"/>
          <p:cNvSpPr>
            <a:spLocks noChangeShapeType="1"/>
          </p:cNvSpPr>
          <p:nvPr/>
        </p:nvSpPr>
        <p:spPr bwMode="auto">
          <a:xfrm>
            <a:off x="6045200" y="4572000"/>
            <a:ext cx="0" cy="847725"/>
          </a:xfrm>
          <a:prstGeom prst="line">
            <a:avLst/>
          </a:prstGeom>
          <a:noFill/>
          <a:ln w="25400">
            <a:solidFill>
              <a:schemeClr val="tx1"/>
            </a:solidFill>
            <a:prstDash val="solid"/>
            <a:round/>
            <a:headEnd type="none" w="med" len="med"/>
            <a:tailEnd type="stealth" w="med" len="med"/>
          </a:ln>
        </p:spPr>
        <p:txBody>
          <a:bodyPr/>
          <a:lstStyle/>
          <a:p>
            <a:endParaRPr lang="en-US"/>
          </a:p>
        </p:txBody>
      </p:sp>
      <p:sp>
        <p:nvSpPr>
          <p:cNvPr id="30" name="Rectangle 24"/>
          <p:cNvSpPr>
            <a:spLocks/>
          </p:cNvSpPr>
          <p:nvPr/>
        </p:nvSpPr>
        <p:spPr bwMode="auto">
          <a:xfrm>
            <a:off x="2133600" y="3581400"/>
            <a:ext cx="1262062" cy="368300"/>
          </a:xfrm>
          <a:prstGeom prst="rect">
            <a:avLst/>
          </a:prstGeom>
          <a:noFill/>
          <a:ln w="12700">
            <a:noFill/>
            <a:miter lim="800000"/>
            <a:headEnd type="none" w="med" len="med"/>
            <a:tailEnd type="none" w="med" len="med"/>
          </a:ln>
        </p:spPr>
        <p:txBody>
          <a:bodyPr wrap="none" lIns="0" tIns="0" rIns="0" bIns="0" anchor="ctr">
            <a:spAutoFit/>
          </a:bodyPr>
          <a:lstStyle/>
          <a:p>
            <a:r>
              <a:rPr lang="en-US" sz="1800" dirty="0">
                <a:solidFill>
                  <a:schemeClr val="tx1"/>
                </a:solidFill>
                <a:ea typeface="Gill Sans" charset="0"/>
                <a:cs typeface="Gill Sans" charset="0"/>
              </a:rPr>
              <a:t>unscheduled</a:t>
            </a:r>
          </a:p>
        </p:txBody>
      </p:sp>
      <p:sp>
        <p:nvSpPr>
          <p:cNvPr id="31" name="Line 25"/>
          <p:cNvSpPr>
            <a:spLocks noChangeShapeType="1"/>
          </p:cNvSpPr>
          <p:nvPr/>
        </p:nvSpPr>
        <p:spPr bwMode="auto">
          <a:xfrm rot="10800000">
            <a:off x="3192463" y="3795713"/>
            <a:ext cx="312737" cy="312737"/>
          </a:xfrm>
          <a:prstGeom prst="line">
            <a:avLst/>
          </a:prstGeom>
          <a:noFill/>
          <a:ln w="12700">
            <a:solidFill>
              <a:schemeClr val="tx1"/>
            </a:solidFill>
            <a:prstDash val="solid"/>
            <a:round/>
            <a:headEnd type="stealth" w="med" len="med"/>
            <a:tailEnd type="none" w="med" len="med"/>
          </a:ln>
        </p:spPr>
        <p:txBody>
          <a:bodyPr/>
          <a:lstStyle/>
          <a:p>
            <a:endParaRPr lang="en-US"/>
          </a:p>
        </p:txBody>
      </p:sp>
      <p:sp>
        <p:nvSpPr>
          <p:cNvPr id="32" name="Rectangle 26"/>
          <p:cNvSpPr>
            <a:spLocks/>
          </p:cNvSpPr>
          <p:nvPr/>
        </p:nvSpPr>
        <p:spPr bwMode="auto">
          <a:xfrm>
            <a:off x="4800600" y="3505200"/>
            <a:ext cx="1033462" cy="368300"/>
          </a:xfrm>
          <a:prstGeom prst="rect">
            <a:avLst/>
          </a:prstGeom>
          <a:noFill/>
          <a:ln w="12700">
            <a:noFill/>
            <a:miter lim="800000"/>
            <a:headEnd type="none" w="med" len="med"/>
            <a:tailEnd type="none" w="med" len="med"/>
          </a:ln>
        </p:spPr>
        <p:txBody>
          <a:bodyPr wrap="none" lIns="0" tIns="0" rIns="0" bIns="0" anchor="ctr">
            <a:spAutoFit/>
          </a:bodyPr>
          <a:lstStyle/>
          <a:p>
            <a:r>
              <a:rPr lang="en-US" sz="1800" dirty="0">
                <a:solidFill>
                  <a:schemeClr val="tx1"/>
                </a:solidFill>
                <a:ea typeface="Gill Sans" charset="0"/>
                <a:cs typeface="Gill Sans" charset="0"/>
              </a:rPr>
              <a:t>scheduled</a:t>
            </a:r>
          </a:p>
        </p:txBody>
      </p:sp>
      <p:sp>
        <p:nvSpPr>
          <p:cNvPr id="33" name="Line 27"/>
          <p:cNvSpPr>
            <a:spLocks noChangeShapeType="1"/>
          </p:cNvSpPr>
          <p:nvPr/>
        </p:nvSpPr>
        <p:spPr bwMode="auto">
          <a:xfrm rot="10800000">
            <a:off x="5681663" y="3795713"/>
            <a:ext cx="312737" cy="312737"/>
          </a:xfrm>
          <a:prstGeom prst="line">
            <a:avLst/>
          </a:prstGeom>
          <a:noFill/>
          <a:ln w="12700">
            <a:solidFill>
              <a:schemeClr val="tx1"/>
            </a:solidFill>
            <a:prstDash val="solid"/>
            <a:round/>
            <a:headEnd type="stealth" w="med" len="med"/>
            <a:tailEnd type="none" w="med" len="med"/>
          </a:ln>
        </p:spPr>
        <p:txBody>
          <a:bodyPr/>
          <a:lstStyle/>
          <a:p>
            <a:endParaRPr lang="en-US"/>
          </a:p>
        </p:txBody>
      </p:sp>
      <p:sp>
        <p:nvSpPr>
          <p:cNvPr id="34" name="Rectangle 28"/>
          <p:cNvSpPr>
            <a:spLocks/>
          </p:cNvSpPr>
          <p:nvPr/>
        </p:nvSpPr>
        <p:spPr bwMode="auto">
          <a:xfrm>
            <a:off x="8312150" y="4749800"/>
            <a:ext cx="177800" cy="355600"/>
          </a:xfrm>
          <a:prstGeom prst="rect">
            <a:avLst/>
          </a:prstGeom>
          <a:noFill/>
          <a:ln w="12700">
            <a:noFill/>
            <a:miter lim="800000"/>
            <a:headEnd type="none" w="med" len="med"/>
            <a:tailEnd type="none" w="med" len="med"/>
          </a:ln>
          <a:effectLst>
            <a:outerShdw dist="76199" dir="2700000" algn="ctr" rotWithShape="0">
              <a:schemeClr val="bg2">
                <a:alpha val="75000"/>
              </a:schemeClr>
            </a:outerShdw>
          </a:effectLst>
        </p:spPr>
        <p:txBody>
          <a:bodyPr wrap="none" lIns="0" tIns="0" rIns="0" bIns="0" anchor="ctr">
            <a:spAutoFit/>
          </a:bodyPr>
          <a:lstStyle/>
          <a:p>
            <a:r>
              <a:rPr lang="en-US" sz="1800" i="1">
                <a:solidFill>
                  <a:schemeClr val="tx1"/>
                </a:solidFill>
                <a:ea typeface="Gill Sans" charset="0"/>
                <a:cs typeface="Gill Sans" charset="0"/>
              </a:rPr>
              <a:t>t</a:t>
            </a:r>
          </a:p>
        </p:txBody>
      </p:sp>
      <p:sp>
        <p:nvSpPr>
          <p:cNvPr id="35" name="Line 29"/>
          <p:cNvSpPr>
            <a:spLocks noChangeShapeType="1"/>
          </p:cNvSpPr>
          <p:nvPr/>
        </p:nvSpPr>
        <p:spPr bwMode="auto">
          <a:xfrm rot="10800000" flipH="1">
            <a:off x="2146300" y="4741863"/>
            <a:ext cx="6350000" cy="1587"/>
          </a:xfrm>
          <a:prstGeom prst="line">
            <a:avLst/>
          </a:prstGeom>
          <a:noFill/>
          <a:ln w="38100">
            <a:solidFill>
              <a:schemeClr val="tx1"/>
            </a:solidFill>
            <a:prstDash val="solid"/>
            <a:round/>
            <a:headEnd type="none" w="med" len="med"/>
            <a:tailEnd type="stealth" w="med" len="med"/>
          </a:ln>
          <a:effectLst>
            <a:outerShdw dist="76199" dir="2700000" algn="ctr" rotWithShape="0">
              <a:schemeClr val="bg2">
                <a:alpha val="75000"/>
              </a:schemeClr>
            </a:outerShdw>
          </a:effectLst>
        </p:spPr>
        <p:txBody>
          <a:bodyPr/>
          <a:lstStyle/>
          <a:p>
            <a:endParaRPr lang="en-US"/>
          </a:p>
        </p:txBody>
      </p:sp>
      <p:sp>
        <p:nvSpPr>
          <p:cNvPr id="27" name="Rectangle 21"/>
          <p:cNvSpPr>
            <a:spLocks/>
          </p:cNvSpPr>
          <p:nvPr/>
        </p:nvSpPr>
        <p:spPr bwMode="auto">
          <a:xfrm>
            <a:off x="5956300" y="4108450"/>
            <a:ext cx="63500" cy="635000"/>
          </a:xfrm>
          <a:prstGeom prst="rect">
            <a:avLst/>
          </a:prstGeom>
          <a:solidFill>
            <a:srgbClr val="E6E6E6"/>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28" name="Rectangle 22"/>
          <p:cNvSpPr>
            <a:spLocks/>
          </p:cNvSpPr>
          <p:nvPr/>
        </p:nvSpPr>
        <p:spPr bwMode="auto">
          <a:xfrm>
            <a:off x="6019800" y="410845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17" name="Rectangle 11"/>
          <p:cNvSpPr>
            <a:spLocks/>
          </p:cNvSpPr>
          <p:nvPr/>
        </p:nvSpPr>
        <p:spPr bwMode="auto">
          <a:xfrm>
            <a:off x="3124200" y="4108450"/>
            <a:ext cx="635000" cy="635000"/>
          </a:xfrm>
          <a:prstGeom prst="rect">
            <a:avLst/>
          </a:prstGeom>
          <a:solidFill>
            <a:schemeClr val="accent1"/>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22" name="Rectangle 16"/>
          <p:cNvSpPr>
            <a:spLocks/>
          </p:cNvSpPr>
          <p:nvPr/>
        </p:nvSpPr>
        <p:spPr bwMode="auto">
          <a:xfrm>
            <a:off x="3759200" y="410845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13 November, 2008</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12</a:t>
            </a:fld>
            <a:endParaRPr lang="en-US"/>
          </a:p>
        </p:txBody>
      </p:sp>
      <p:sp>
        <p:nvSpPr>
          <p:cNvPr id="4098" name="Rectangle 2"/>
          <p:cNvSpPr>
            <a:spLocks noGrp="1" noChangeArrowheads="1"/>
          </p:cNvSpPr>
          <p:nvPr>
            <p:ph type="title"/>
          </p:nvPr>
        </p:nvSpPr>
        <p:spPr>
          <a:noFill/>
          <a:ln/>
        </p:spPr>
        <p:txBody>
          <a:bodyPr/>
          <a:lstStyle/>
          <a:p>
            <a:r>
              <a:rPr lang="en-US" sz="3200" dirty="0" smtClean="0"/>
              <a:t>Local Scheduling (cont)</a:t>
            </a:r>
            <a:endParaRPr lang="en-US" sz="3200" dirty="0"/>
          </a:p>
        </p:txBody>
      </p:sp>
      <p:sp>
        <p:nvSpPr>
          <p:cNvPr id="4099" name="Rectangle 3"/>
          <p:cNvSpPr>
            <a:spLocks noGrp="1" noChangeArrowheads="1"/>
          </p:cNvSpPr>
          <p:nvPr>
            <p:ph type="body" idx="1"/>
          </p:nvPr>
        </p:nvSpPr>
        <p:spPr>
          <a:noFill/>
          <a:ln/>
        </p:spPr>
        <p:txBody>
          <a:bodyPr>
            <a:normAutofit/>
          </a:bodyPr>
          <a:lstStyle/>
          <a:p>
            <a:r>
              <a:rPr lang="en-US" sz="2400" dirty="0" smtClean="0"/>
              <a:t>Short chirps before transmission to guard against synchronization error</a:t>
            </a:r>
          </a:p>
          <a:p>
            <a:r>
              <a:rPr lang="en-US" sz="2400" dirty="0" smtClean="0"/>
              <a:t>Worst case bounded by channel sample interval</a:t>
            </a:r>
          </a:p>
          <a:p>
            <a:r>
              <a:rPr lang="en-US" sz="2400" dirty="0" smtClean="0"/>
              <a:t>Schedule information as a hint, not required</a:t>
            </a:r>
          </a:p>
          <a:p>
            <a:r>
              <a:rPr lang="en-US" sz="2400" dirty="0" smtClean="0"/>
              <a:t>Each node determines its own schedule</a:t>
            </a:r>
          </a:p>
          <a:p>
            <a:r>
              <a:rPr lang="en-US" sz="2400" dirty="0" smtClean="0"/>
              <a:t>Each node decides which neighbors’ schedules to track</a:t>
            </a:r>
          </a:p>
          <a:p>
            <a:r>
              <a:rPr lang="en-US" sz="2400" dirty="0" smtClean="0"/>
              <a:t>Global synchronization manager not required although can be incorporated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13 November, 2008</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13</a:t>
            </a:fld>
            <a:endParaRPr lang="en-US"/>
          </a:p>
        </p:txBody>
      </p:sp>
      <p:sp>
        <p:nvSpPr>
          <p:cNvPr id="4098" name="Rectangle 2"/>
          <p:cNvSpPr>
            <a:spLocks noGrp="1" noChangeArrowheads="1"/>
          </p:cNvSpPr>
          <p:nvPr>
            <p:ph type="title"/>
          </p:nvPr>
        </p:nvSpPr>
        <p:spPr>
          <a:noFill/>
          <a:ln/>
        </p:spPr>
        <p:txBody>
          <a:bodyPr/>
          <a:lstStyle/>
          <a:p>
            <a:r>
              <a:rPr lang="en-US" sz="3200" dirty="0" smtClean="0"/>
              <a:t>Streaming over Sampled Listening</a:t>
            </a:r>
            <a:endParaRPr lang="en-US" sz="3200" dirty="0"/>
          </a:p>
        </p:txBody>
      </p:sp>
      <p:sp>
        <p:nvSpPr>
          <p:cNvPr id="4099" name="Rectangle 3"/>
          <p:cNvSpPr>
            <a:spLocks noGrp="1" noChangeArrowheads="1"/>
          </p:cNvSpPr>
          <p:nvPr>
            <p:ph type="body" idx="1"/>
          </p:nvPr>
        </p:nvSpPr>
        <p:spPr>
          <a:xfrm>
            <a:off x="685800" y="1981200"/>
            <a:ext cx="7772400" cy="1981200"/>
          </a:xfrm>
          <a:noFill/>
          <a:ln/>
        </p:spPr>
        <p:txBody>
          <a:bodyPr>
            <a:normAutofit fontScale="92500" lnSpcReduction="20000"/>
          </a:bodyPr>
          <a:lstStyle/>
          <a:p>
            <a:r>
              <a:rPr lang="en-US" sz="2400" dirty="0" smtClean="0"/>
              <a:t>Set Frame Pending bit in 15.4 header when communicating multiple frames back-to-back to the same destinations</a:t>
            </a:r>
          </a:p>
          <a:p>
            <a:r>
              <a:rPr lang="en-US" sz="2400" dirty="0" smtClean="0"/>
              <a:t>Receiver keeps listening when Frame Pending bit is set</a:t>
            </a:r>
          </a:p>
          <a:p>
            <a:r>
              <a:rPr lang="en-US" sz="2400" dirty="0" smtClean="0"/>
              <a:t>Sender only chirps at the beginning of stream</a:t>
            </a:r>
          </a:p>
          <a:p>
            <a:r>
              <a:rPr lang="en-US" sz="2400" dirty="0" smtClean="0"/>
              <a:t>Better throughput and efficiency</a:t>
            </a:r>
          </a:p>
          <a:p>
            <a:pPr>
              <a:buNone/>
            </a:pPr>
            <a:endParaRPr lang="en-US" sz="2400" dirty="0" smtClean="0"/>
          </a:p>
        </p:txBody>
      </p:sp>
      <p:sp>
        <p:nvSpPr>
          <p:cNvPr id="36" name="Rectangle 30"/>
          <p:cNvSpPr>
            <a:spLocks/>
          </p:cNvSpPr>
          <p:nvPr/>
        </p:nvSpPr>
        <p:spPr bwMode="auto">
          <a:xfrm>
            <a:off x="2705100" y="55753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37" name="Rectangle 31"/>
          <p:cNvSpPr>
            <a:spLocks/>
          </p:cNvSpPr>
          <p:nvPr/>
        </p:nvSpPr>
        <p:spPr bwMode="auto">
          <a:xfrm>
            <a:off x="3340100" y="55753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38" name="Rectangle 32"/>
          <p:cNvSpPr>
            <a:spLocks/>
          </p:cNvSpPr>
          <p:nvPr/>
        </p:nvSpPr>
        <p:spPr bwMode="auto">
          <a:xfrm>
            <a:off x="3975100" y="55753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39" name="Rectangle 33"/>
          <p:cNvSpPr>
            <a:spLocks/>
          </p:cNvSpPr>
          <p:nvPr/>
        </p:nvSpPr>
        <p:spPr bwMode="auto">
          <a:xfrm>
            <a:off x="4610100" y="55753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0" name="Rectangle 34"/>
          <p:cNvSpPr>
            <a:spLocks/>
          </p:cNvSpPr>
          <p:nvPr/>
        </p:nvSpPr>
        <p:spPr bwMode="auto">
          <a:xfrm>
            <a:off x="5245100" y="55753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1" name="Rectangle 35"/>
          <p:cNvSpPr>
            <a:spLocks/>
          </p:cNvSpPr>
          <p:nvPr/>
        </p:nvSpPr>
        <p:spPr bwMode="auto">
          <a:xfrm>
            <a:off x="5880100" y="55753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2" name="Rectangle 36"/>
          <p:cNvSpPr>
            <a:spLocks/>
          </p:cNvSpPr>
          <p:nvPr/>
        </p:nvSpPr>
        <p:spPr bwMode="auto">
          <a:xfrm>
            <a:off x="6515100" y="55753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3" name="Rectangle 37"/>
          <p:cNvSpPr>
            <a:spLocks/>
          </p:cNvSpPr>
          <p:nvPr/>
        </p:nvSpPr>
        <p:spPr bwMode="auto">
          <a:xfrm>
            <a:off x="7150100" y="55753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4" name="Rectangle 38"/>
          <p:cNvSpPr>
            <a:spLocks/>
          </p:cNvSpPr>
          <p:nvPr/>
        </p:nvSpPr>
        <p:spPr bwMode="auto">
          <a:xfrm>
            <a:off x="7785100" y="55753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5" name="Rectangle 39"/>
          <p:cNvSpPr>
            <a:spLocks/>
          </p:cNvSpPr>
          <p:nvPr/>
        </p:nvSpPr>
        <p:spPr bwMode="auto">
          <a:xfrm>
            <a:off x="2070100" y="55880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6" name="Rectangle 40"/>
          <p:cNvSpPr>
            <a:spLocks/>
          </p:cNvSpPr>
          <p:nvPr/>
        </p:nvSpPr>
        <p:spPr bwMode="auto">
          <a:xfrm>
            <a:off x="3048000" y="4413250"/>
            <a:ext cx="635000" cy="635000"/>
          </a:xfrm>
          <a:prstGeom prst="rect">
            <a:avLst/>
          </a:prstGeom>
          <a:solidFill>
            <a:schemeClr val="accent1"/>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7" name="Rectangle 41"/>
          <p:cNvSpPr>
            <a:spLocks/>
          </p:cNvSpPr>
          <p:nvPr/>
        </p:nvSpPr>
        <p:spPr bwMode="auto">
          <a:xfrm>
            <a:off x="3403600" y="5575300"/>
            <a:ext cx="279400" cy="635000"/>
          </a:xfrm>
          <a:prstGeom prst="rect">
            <a:avLst/>
          </a:prstGeom>
          <a:solidFill>
            <a:schemeClr val="accent1"/>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8" name="Rectangle 42"/>
          <p:cNvSpPr>
            <a:spLocks/>
          </p:cNvSpPr>
          <p:nvPr/>
        </p:nvSpPr>
        <p:spPr bwMode="auto">
          <a:xfrm>
            <a:off x="858838" y="4508500"/>
            <a:ext cx="952500" cy="457200"/>
          </a:xfrm>
          <a:prstGeom prst="rect">
            <a:avLst/>
          </a:prstGeom>
          <a:noFill/>
          <a:ln w="12700">
            <a:noFill/>
            <a:miter lim="800000"/>
            <a:headEnd type="none" w="med" len="med"/>
            <a:tailEnd type="none" w="med" len="med"/>
          </a:ln>
        </p:spPr>
        <p:txBody>
          <a:bodyPr wrap="none" lIns="0" tIns="0" rIns="0" bIns="0" anchor="ctr">
            <a:spAutoFit/>
          </a:bodyPr>
          <a:lstStyle/>
          <a:p>
            <a:pPr algn="r"/>
            <a:r>
              <a:rPr lang="en-US" sz="2400">
                <a:solidFill>
                  <a:schemeClr val="tx1"/>
                </a:solidFill>
                <a:ea typeface="Gill Sans" charset="0"/>
                <a:cs typeface="Gill Sans" charset="0"/>
              </a:rPr>
              <a:t>sender</a:t>
            </a:r>
          </a:p>
        </p:txBody>
      </p:sp>
      <p:sp>
        <p:nvSpPr>
          <p:cNvPr id="49" name="Rectangle 43"/>
          <p:cNvSpPr>
            <a:spLocks/>
          </p:cNvSpPr>
          <p:nvPr/>
        </p:nvSpPr>
        <p:spPr bwMode="auto">
          <a:xfrm>
            <a:off x="703263" y="5683250"/>
            <a:ext cx="1114425" cy="457200"/>
          </a:xfrm>
          <a:prstGeom prst="rect">
            <a:avLst/>
          </a:prstGeom>
          <a:noFill/>
          <a:ln w="12700">
            <a:noFill/>
            <a:miter lim="800000"/>
            <a:headEnd type="none" w="med" len="med"/>
            <a:tailEnd type="none" w="med" len="med"/>
          </a:ln>
        </p:spPr>
        <p:txBody>
          <a:bodyPr wrap="none" lIns="0" tIns="0" rIns="0" bIns="0" anchor="ctr">
            <a:spAutoFit/>
          </a:bodyPr>
          <a:lstStyle/>
          <a:p>
            <a:pPr algn="r"/>
            <a:r>
              <a:rPr lang="en-US" sz="2400">
                <a:solidFill>
                  <a:schemeClr val="tx1"/>
                </a:solidFill>
                <a:ea typeface="Gill Sans" charset="0"/>
                <a:cs typeface="Gill Sans" charset="0"/>
              </a:rPr>
              <a:t>receiver</a:t>
            </a:r>
          </a:p>
        </p:txBody>
      </p:sp>
      <p:sp>
        <p:nvSpPr>
          <p:cNvPr id="50" name="Rectangle 44"/>
          <p:cNvSpPr>
            <a:spLocks/>
          </p:cNvSpPr>
          <p:nvPr/>
        </p:nvSpPr>
        <p:spPr bwMode="auto">
          <a:xfrm>
            <a:off x="3683000" y="441325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51" name="Rectangle 45"/>
          <p:cNvSpPr>
            <a:spLocks/>
          </p:cNvSpPr>
          <p:nvPr/>
        </p:nvSpPr>
        <p:spPr bwMode="auto">
          <a:xfrm>
            <a:off x="3683000" y="557530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52" name="Rectangle 46"/>
          <p:cNvSpPr>
            <a:spLocks/>
          </p:cNvSpPr>
          <p:nvPr/>
        </p:nvSpPr>
        <p:spPr bwMode="auto">
          <a:xfrm>
            <a:off x="5943600" y="557530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53" name="Line 47"/>
          <p:cNvSpPr>
            <a:spLocks noChangeShapeType="1"/>
          </p:cNvSpPr>
          <p:nvPr/>
        </p:nvSpPr>
        <p:spPr bwMode="auto">
          <a:xfrm>
            <a:off x="3771900" y="4648200"/>
            <a:ext cx="0" cy="847725"/>
          </a:xfrm>
          <a:prstGeom prst="line">
            <a:avLst/>
          </a:prstGeom>
          <a:noFill/>
          <a:ln w="25400">
            <a:solidFill>
              <a:schemeClr val="tx1"/>
            </a:solidFill>
            <a:prstDash val="solid"/>
            <a:round/>
            <a:headEnd type="none" w="med" len="med"/>
            <a:tailEnd type="stealth" w="med" len="med"/>
          </a:ln>
        </p:spPr>
        <p:txBody>
          <a:bodyPr/>
          <a:lstStyle/>
          <a:p>
            <a:endParaRPr lang="en-US"/>
          </a:p>
        </p:txBody>
      </p:sp>
      <p:sp>
        <p:nvSpPr>
          <p:cNvPr id="56" name="Line 50"/>
          <p:cNvSpPr>
            <a:spLocks noChangeShapeType="1"/>
          </p:cNvSpPr>
          <p:nvPr/>
        </p:nvSpPr>
        <p:spPr bwMode="auto">
          <a:xfrm>
            <a:off x="5969000" y="4648200"/>
            <a:ext cx="0" cy="847725"/>
          </a:xfrm>
          <a:prstGeom prst="line">
            <a:avLst/>
          </a:prstGeom>
          <a:noFill/>
          <a:ln w="25400">
            <a:solidFill>
              <a:schemeClr val="tx1"/>
            </a:solidFill>
            <a:prstDash val="solid"/>
            <a:round/>
            <a:headEnd type="none" w="med" len="med"/>
            <a:tailEnd type="stealth" w="med" len="med"/>
          </a:ln>
        </p:spPr>
        <p:txBody>
          <a:bodyPr/>
          <a:lstStyle/>
          <a:p>
            <a:endParaRPr lang="en-US"/>
          </a:p>
        </p:txBody>
      </p:sp>
      <p:sp>
        <p:nvSpPr>
          <p:cNvPr id="57" name="Rectangle 51"/>
          <p:cNvSpPr>
            <a:spLocks/>
          </p:cNvSpPr>
          <p:nvPr/>
        </p:nvSpPr>
        <p:spPr bwMode="auto">
          <a:xfrm>
            <a:off x="3746500" y="441325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58" name="Rectangle 52"/>
          <p:cNvSpPr>
            <a:spLocks/>
          </p:cNvSpPr>
          <p:nvPr/>
        </p:nvSpPr>
        <p:spPr bwMode="auto">
          <a:xfrm>
            <a:off x="3810000" y="441325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64" name="Rectangle 58"/>
          <p:cNvSpPr>
            <a:spLocks/>
          </p:cNvSpPr>
          <p:nvPr/>
        </p:nvSpPr>
        <p:spPr bwMode="auto">
          <a:xfrm>
            <a:off x="3746500" y="557530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65" name="Rectangle 59"/>
          <p:cNvSpPr>
            <a:spLocks/>
          </p:cNvSpPr>
          <p:nvPr/>
        </p:nvSpPr>
        <p:spPr bwMode="auto">
          <a:xfrm>
            <a:off x="3810000" y="557530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66" name="Rectangle 60"/>
          <p:cNvSpPr>
            <a:spLocks/>
          </p:cNvSpPr>
          <p:nvPr/>
        </p:nvSpPr>
        <p:spPr bwMode="auto">
          <a:xfrm>
            <a:off x="6007100" y="557530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67" name="Rectangle 61"/>
          <p:cNvSpPr>
            <a:spLocks/>
          </p:cNvSpPr>
          <p:nvPr/>
        </p:nvSpPr>
        <p:spPr bwMode="auto">
          <a:xfrm>
            <a:off x="6070600" y="557530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68" name="Rectangle 62"/>
          <p:cNvSpPr>
            <a:spLocks/>
          </p:cNvSpPr>
          <p:nvPr/>
        </p:nvSpPr>
        <p:spPr bwMode="auto">
          <a:xfrm>
            <a:off x="6134100" y="557530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69" name="Rectangle 63"/>
          <p:cNvSpPr>
            <a:spLocks/>
          </p:cNvSpPr>
          <p:nvPr/>
        </p:nvSpPr>
        <p:spPr bwMode="auto">
          <a:xfrm>
            <a:off x="6197600" y="557530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70" name="Rectangle 64"/>
          <p:cNvSpPr>
            <a:spLocks/>
          </p:cNvSpPr>
          <p:nvPr/>
        </p:nvSpPr>
        <p:spPr bwMode="auto">
          <a:xfrm>
            <a:off x="6261100" y="557530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71" name="Rectangle 65"/>
          <p:cNvSpPr>
            <a:spLocks/>
          </p:cNvSpPr>
          <p:nvPr/>
        </p:nvSpPr>
        <p:spPr bwMode="auto">
          <a:xfrm>
            <a:off x="2438400" y="3886200"/>
            <a:ext cx="1411288" cy="368300"/>
          </a:xfrm>
          <a:prstGeom prst="rect">
            <a:avLst/>
          </a:prstGeom>
          <a:noFill/>
          <a:ln w="12700">
            <a:noFill/>
            <a:miter lim="800000"/>
            <a:headEnd type="none" w="med" len="med"/>
            <a:tailEnd type="none" w="med" len="med"/>
          </a:ln>
        </p:spPr>
        <p:txBody>
          <a:bodyPr wrap="none" lIns="0" tIns="0" rIns="0" bIns="0" anchor="ctr">
            <a:spAutoFit/>
          </a:bodyPr>
          <a:lstStyle/>
          <a:p>
            <a:r>
              <a:rPr lang="en-US" sz="1800" dirty="0">
                <a:solidFill>
                  <a:schemeClr val="tx1"/>
                </a:solidFill>
                <a:ea typeface="Gill Sans" charset="0"/>
                <a:cs typeface="Gill Sans" charset="0"/>
              </a:rPr>
              <a:t>packet stream</a:t>
            </a:r>
          </a:p>
        </p:txBody>
      </p:sp>
      <p:sp>
        <p:nvSpPr>
          <p:cNvPr id="72" name="Line 66"/>
          <p:cNvSpPr>
            <a:spLocks noChangeShapeType="1"/>
          </p:cNvSpPr>
          <p:nvPr/>
        </p:nvSpPr>
        <p:spPr bwMode="auto">
          <a:xfrm rot="10800000">
            <a:off x="3402013" y="4095750"/>
            <a:ext cx="314325" cy="314325"/>
          </a:xfrm>
          <a:prstGeom prst="line">
            <a:avLst/>
          </a:prstGeom>
          <a:noFill/>
          <a:ln w="12700">
            <a:solidFill>
              <a:schemeClr val="tx1"/>
            </a:solidFill>
            <a:prstDash val="solid"/>
            <a:round/>
            <a:headEnd type="stealth" w="med" len="med"/>
            <a:tailEnd type="none" w="med" len="med"/>
          </a:ln>
        </p:spPr>
        <p:txBody>
          <a:bodyPr/>
          <a:lstStyle/>
          <a:p>
            <a:endParaRPr lang="en-US"/>
          </a:p>
        </p:txBody>
      </p:sp>
      <p:sp>
        <p:nvSpPr>
          <p:cNvPr id="73" name="Rectangle 67"/>
          <p:cNvSpPr>
            <a:spLocks/>
          </p:cNvSpPr>
          <p:nvPr/>
        </p:nvSpPr>
        <p:spPr bwMode="auto">
          <a:xfrm>
            <a:off x="8235950" y="6216650"/>
            <a:ext cx="177800" cy="355600"/>
          </a:xfrm>
          <a:prstGeom prst="rect">
            <a:avLst/>
          </a:prstGeom>
          <a:noFill/>
          <a:ln w="12700">
            <a:noFill/>
            <a:miter lim="800000"/>
            <a:headEnd type="none" w="med" len="med"/>
            <a:tailEnd type="none" w="med" len="med"/>
          </a:ln>
          <a:effectLst>
            <a:outerShdw dist="76199" dir="2700000" algn="ctr" rotWithShape="0">
              <a:schemeClr val="bg2">
                <a:alpha val="75000"/>
              </a:schemeClr>
            </a:outerShdw>
          </a:effectLst>
        </p:spPr>
        <p:txBody>
          <a:bodyPr wrap="none" lIns="0" tIns="0" rIns="0" bIns="0" anchor="ctr">
            <a:spAutoFit/>
          </a:bodyPr>
          <a:lstStyle/>
          <a:p>
            <a:r>
              <a:rPr lang="en-US" sz="1800" i="1">
                <a:solidFill>
                  <a:schemeClr val="tx1"/>
                </a:solidFill>
                <a:ea typeface="Gill Sans" charset="0"/>
                <a:cs typeface="Gill Sans" charset="0"/>
              </a:rPr>
              <a:t>t</a:t>
            </a:r>
          </a:p>
        </p:txBody>
      </p:sp>
      <p:sp>
        <p:nvSpPr>
          <p:cNvPr id="74" name="Line 68"/>
          <p:cNvSpPr>
            <a:spLocks noChangeShapeType="1"/>
          </p:cNvSpPr>
          <p:nvPr/>
        </p:nvSpPr>
        <p:spPr bwMode="auto">
          <a:xfrm>
            <a:off x="2070100" y="6223000"/>
            <a:ext cx="6350000" cy="0"/>
          </a:xfrm>
          <a:prstGeom prst="line">
            <a:avLst/>
          </a:prstGeom>
          <a:noFill/>
          <a:ln w="38100">
            <a:solidFill>
              <a:schemeClr val="tx1"/>
            </a:solidFill>
            <a:prstDash val="solid"/>
            <a:round/>
            <a:headEnd type="none" w="med" len="med"/>
            <a:tailEnd type="stealth" w="med" len="med"/>
          </a:ln>
          <a:effectLst>
            <a:outerShdw dist="76199" dir="2700000" algn="ctr" rotWithShape="0">
              <a:schemeClr val="bg2">
                <a:alpha val="75000"/>
              </a:schemeClr>
            </a:outerShdw>
          </a:effectLst>
        </p:spPr>
        <p:txBody>
          <a:bodyPr/>
          <a:lstStyle/>
          <a:p>
            <a:endParaRPr lang="en-US"/>
          </a:p>
        </p:txBody>
      </p:sp>
      <p:sp>
        <p:nvSpPr>
          <p:cNvPr id="75" name="Rectangle 69"/>
          <p:cNvSpPr>
            <a:spLocks/>
          </p:cNvSpPr>
          <p:nvPr/>
        </p:nvSpPr>
        <p:spPr bwMode="auto">
          <a:xfrm>
            <a:off x="8235950" y="5054600"/>
            <a:ext cx="177800" cy="355600"/>
          </a:xfrm>
          <a:prstGeom prst="rect">
            <a:avLst/>
          </a:prstGeom>
          <a:noFill/>
          <a:ln w="12700">
            <a:noFill/>
            <a:miter lim="800000"/>
            <a:headEnd type="none" w="med" len="med"/>
            <a:tailEnd type="none" w="med" len="med"/>
          </a:ln>
          <a:effectLst>
            <a:outerShdw dist="76199" dir="2700000" algn="ctr" rotWithShape="0">
              <a:schemeClr val="bg2">
                <a:alpha val="75000"/>
              </a:schemeClr>
            </a:outerShdw>
          </a:effectLst>
        </p:spPr>
        <p:txBody>
          <a:bodyPr wrap="none" lIns="0" tIns="0" rIns="0" bIns="0" anchor="ctr">
            <a:spAutoFit/>
          </a:bodyPr>
          <a:lstStyle/>
          <a:p>
            <a:r>
              <a:rPr lang="en-US" sz="1800" i="1">
                <a:solidFill>
                  <a:schemeClr val="tx1"/>
                </a:solidFill>
                <a:ea typeface="Gill Sans" charset="0"/>
                <a:cs typeface="Gill Sans" charset="0"/>
              </a:rPr>
              <a:t>t</a:t>
            </a:r>
          </a:p>
        </p:txBody>
      </p:sp>
      <p:sp>
        <p:nvSpPr>
          <p:cNvPr id="76" name="Line 70"/>
          <p:cNvSpPr>
            <a:spLocks noChangeShapeType="1"/>
          </p:cNvSpPr>
          <p:nvPr/>
        </p:nvSpPr>
        <p:spPr bwMode="auto">
          <a:xfrm rot="10800000" flipH="1">
            <a:off x="2070100" y="5048250"/>
            <a:ext cx="6350000" cy="0"/>
          </a:xfrm>
          <a:prstGeom prst="line">
            <a:avLst/>
          </a:prstGeom>
          <a:noFill/>
          <a:ln w="38100">
            <a:solidFill>
              <a:schemeClr val="tx1"/>
            </a:solidFill>
            <a:prstDash val="solid"/>
            <a:round/>
            <a:headEnd type="none" w="med" len="med"/>
            <a:tailEnd type="stealth" w="med" len="med"/>
          </a:ln>
          <a:effectLst>
            <a:outerShdw dist="76199" dir="2700000" algn="ctr" rotWithShape="0">
              <a:schemeClr val="bg2">
                <a:alpha val="75000"/>
              </a:schemeClr>
            </a:outerShdw>
          </a:effectLst>
        </p:spPr>
        <p:txBody>
          <a:bodyPr/>
          <a:lstStyle/>
          <a:p>
            <a:endParaRPr lang="en-US"/>
          </a:p>
        </p:txBody>
      </p:sp>
      <p:sp>
        <p:nvSpPr>
          <p:cNvPr id="54" name="Rectangle 48"/>
          <p:cNvSpPr>
            <a:spLocks/>
          </p:cNvSpPr>
          <p:nvPr/>
        </p:nvSpPr>
        <p:spPr bwMode="auto">
          <a:xfrm>
            <a:off x="5880100" y="4413250"/>
            <a:ext cx="63500" cy="635000"/>
          </a:xfrm>
          <a:prstGeom prst="rect">
            <a:avLst/>
          </a:prstGeom>
          <a:solidFill>
            <a:srgbClr val="E6E6E6"/>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55" name="Rectangle 49"/>
          <p:cNvSpPr>
            <a:spLocks/>
          </p:cNvSpPr>
          <p:nvPr/>
        </p:nvSpPr>
        <p:spPr bwMode="auto">
          <a:xfrm>
            <a:off x="5943600" y="441325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59" name="Rectangle 53"/>
          <p:cNvSpPr>
            <a:spLocks/>
          </p:cNvSpPr>
          <p:nvPr/>
        </p:nvSpPr>
        <p:spPr bwMode="auto">
          <a:xfrm>
            <a:off x="6007100" y="441325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60" name="Rectangle 54"/>
          <p:cNvSpPr>
            <a:spLocks/>
          </p:cNvSpPr>
          <p:nvPr/>
        </p:nvSpPr>
        <p:spPr bwMode="auto">
          <a:xfrm>
            <a:off x="6070600" y="441325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61" name="Rectangle 55"/>
          <p:cNvSpPr>
            <a:spLocks/>
          </p:cNvSpPr>
          <p:nvPr/>
        </p:nvSpPr>
        <p:spPr bwMode="auto">
          <a:xfrm>
            <a:off x="6134100" y="441325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62" name="Rectangle 56"/>
          <p:cNvSpPr>
            <a:spLocks/>
          </p:cNvSpPr>
          <p:nvPr/>
        </p:nvSpPr>
        <p:spPr bwMode="auto">
          <a:xfrm>
            <a:off x="6197600" y="441325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63" name="Rectangle 57"/>
          <p:cNvSpPr>
            <a:spLocks/>
          </p:cNvSpPr>
          <p:nvPr/>
        </p:nvSpPr>
        <p:spPr bwMode="auto">
          <a:xfrm>
            <a:off x="6261100" y="441325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Date Placeholder 3"/>
          <p:cNvSpPr txBox="1">
            <a:spLocks noGrp="1"/>
          </p:cNvSpPr>
          <p:nvPr/>
        </p:nvSpPr>
        <p:spPr bwMode="auto">
          <a:xfrm>
            <a:off x="685800" y="381000"/>
            <a:ext cx="1600200" cy="215444"/>
          </a:xfrm>
          <a:prstGeom prst="rect">
            <a:avLst/>
          </a:prstGeom>
          <a:noFill/>
          <a:ln w="9525">
            <a:noFill/>
            <a:miter lim="800000"/>
            <a:headEnd/>
            <a:tailEnd/>
          </a:ln>
        </p:spPr>
        <p:txBody>
          <a:bodyPr lIns="0" tIns="0" rIns="0" bIns="0" anchor="b">
            <a:spAutoFit/>
          </a:bodyPr>
          <a:lstStyle/>
          <a:p>
            <a:r>
              <a:rPr lang="en-US" sz="1400" dirty="0" smtClean="0"/>
              <a:t>13 November, 2008</a:t>
            </a:r>
            <a:endParaRPr lang="en-US" sz="1400" dirty="0"/>
          </a:p>
        </p:txBody>
      </p:sp>
      <p:sp>
        <p:nvSpPr>
          <p:cNvPr id="69635" name="Footer Placeholder 4"/>
          <p:cNvSpPr txBox="1">
            <a:spLocks noGrp="1"/>
          </p:cNvSpPr>
          <p:nvPr/>
        </p:nvSpPr>
        <p:spPr bwMode="auto">
          <a:xfrm>
            <a:off x="5486400" y="6475413"/>
            <a:ext cx="3124200" cy="182562"/>
          </a:xfrm>
          <a:prstGeom prst="rect">
            <a:avLst/>
          </a:prstGeom>
          <a:noFill/>
          <a:ln w="9525">
            <a:noFill/>
            <a:miter lim="800000"/>
            <a:headEnd/>
            <a:tailEnd/>
          </a:ln>
        </p:spPr>
        <p:txBody>
          <a:bodyPr lIns="0" tIns="0" rIns="0" bIns="0">
            <a:spAutoFit/>
          </a:bodyPr>
          <a:lstStyle/>
          <a:p>
            <a:pPr algn="r" eaLnBrk="0" hangingPunct="0"/>
            <a:r>
              <a:rPr lang="en-US"/>
              <a:t>Wei Hong, Arch Rock Corporation</a:t>
            </a:r>
          </a:p>
        </p:txBody>
      </p:sp>
      <p:sp>
        <p:nvSpPr>
          <p:cNvPr id="69636"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47305FE2-A550-4D19-94B8-F99922EA194C}" type="slidenum">
              <a:rPr lang="en-US"/>
              <a:pPr algn="ctr" eaLnBrk="0" hangingPunct="0"/>
              <a:t>14</a:t>
            </a:fld>
            <a:endParaRPr lang="en-US"/>
          </a:p>
        </p:txBody>
      </p:sp>
      <p:sp>
        <p:nvSpPr>
          <p:cNvPr id="69637" name="Rectangle 2"/>
          <p:cNvSpPr>
            <a:spLocks noGrp="1" noChangeArrowheads="1"/>
          </p:cNvSpPr>
          <p:nvPr>
            <p:ph type="title" idx="4294967295"/>
          </p:nvPr>
        </p:nvSpPr>
        <p:spPr/>
        <p:txBody>
          <a:bodyPr/>
          <a:lstStyle/>
          <a:p>
            <a:r>
              <a:rPr lang="en-US" sz="3200" dirty="0" smtClean="0"/>
              <a:t>Multi-channel Operation</a:t>
            </a:r>
          </a:p>
        </p:txBody>
      </p:sp>
      <p:sp>
        <p:nvSpPr>
          <p:cNvPr id="69668" name="Rectangle 36"/>
          <p:cNvSpPr>
            <a:spLocks noChangeArrowheads="1"/>
          </p:cNvSpPr>
          <p:nvPr/>
        </p:nvSpPr>
        <p:spPr bwMode="auto">
          <a:xfrm>
            <a:off x="685800" y="1981200"/>
            <a:ext cx="7772400" cy="41148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pPr>
            <a:r>
              <a:rPr lang="en-US" sz="2400" dirty="0">
                <a:latin typeface="Arial" charset="0"/>
              </a:rPr>
              <a:t>Generalize single-channel operation</a:t>
            </a:r>
          </a:p>
          <a:p>
            <a:pPr marL="742950" lvl="1" indent="-285750" eaLnBrk="0" hangingPunct="0">
              <a:spcBef>
                <a:spcPct val="20000"/>
              </a:spcBef>
              <a:buFontTx/>
              <a:buChar char="–"/>
            </a:pPr>
            <a:r>
              <a:rPr lang="en-US" sz="2000" dirty="0">
                <a:latin typeface="Arial" charset="0"/>
              </a:rPr>
              <a:t>Chirp frame optionally contains channel for data frame</a:t>
            </a:r>
          </a:p>
          <a:p>
            <a:pPr marL="742950" lvl="1" indent="-285750" eaLnBrk="0" hangingPunct="0">
              <a:spcBef>
                <a:spcPct val="20000"/>
              </a:spcBef>
              <a:buFontTx/>
              <a:buChar char="–"/>
            </a:pPr>
            <a:r>
              <a:rPr lang="en-US" sz="2000" dirty="0">
                <a:latin typeface="Arial" charset="0"/>
              </a:rPr>
              <a:t>ACK optionally contains channel information with schedule</a:t>
            </a:r>
          </a:p>
          <a:p>
            <a:pPr marL="342900" indent="-342900" eaLnBrk="0" hangingPunct="0">
              <a:spcBef>
                <a:spcPct val="20000"/>
              </a:spcBef>
              <a:buFontTx/>
              <a:buChar char="•"/>
            </a:pPr>
            <a:endParaRPr lang="en-US" sz="2400" dirty="0">
              <a:latin typeface="Arial" charset="0"/>
            </a:endParaRPr>
          </a:p>
          <a:p>
            <a:pPr marL="342900" indent="-342900" eaLnBrk="0" hangingPunct="0">
              <a:spcBef>
                <a:spcPct val="20000"/>
              </a:spcBef>
              <a:buFontTx/>
              <a:buChar char="•"/>
            </a:pPr>
            <a:endParaRPr lang="en-US" sz="2400" dirty="0" smtClean="0">
              <a:latin typeface="Arial" charset="0"/>
            </a:endParaRPr>
          </a:p>
          <a:p>
            <a:pPr marL="342900" indent="-342900" eaLnBrk="0" hangingPunct="0">
              <a:spcBef>
                <a:spcPct val="20000"/>
              </a:spcBef>
              <a:buFontTx/>
              <a:buChar char="•"/>
            </a:pPr>
            <a:r>
              <a:rPr lang="en-US" sz="2400" dirty="0" smtClean="0">
                <a:latin typeface="Arial" charset="0"/>
              </a:rPr>
              <a:t>Simple </a:t>
            </a:r>
            <a:r>
              <a:rPr lang="en-US" sz="2400" dirty="0">
                <a:latin typeface="Arial" charset="0"/>
              </a:rPr>
              <a:t>extension, but maintains all design principles</a:t>
            </a:r>
          </a:p>
          <a:p>
            <a:pPr marL="742950" lvl="1" indent="-285750" eaLnBrk="0" hangingPunct="0">
              <a:spcBef>
                <a:spcPct val="20000"/>
              </a:spcBef>
              <a:buFontTx/>
              <a:buChar char="–"/>
            </a:pPr>
            <a:r>
              <a:rPr lang="en-US" sz="2000" dirty="0">
                <a:latin typeface="Arial" charset="0"/>
              </a:rPr>
              <a:t>Purely local interactions</a:t>
            </a:r>
          </a:p>
          <a:p>
            <a:pPr marL="742950" lvl="1" indent="-285750" eaLnBrk="0" hangingPunct="0">
              <a:spcBef>
                <a:spcPct val="20000"/>
              </a:spcBef>
              <a:buFontTx/>
              <a:buChar char="–"/>
            </a:pPr>
            <a:r>
              <a:rPr lang="en-US" sz="2000" dirty="0">
                <a:latin typeface="Arial" charset="0"/>
              </a:rPr>
              <a:t>No added overhead in the common case</a:t>
            </a:r>
          </a:p>
          <a:p>
            <a:pPr marL="742950" lvl="1" indent="-285750" eaLnBrk="0" hangingPunct="0">
              <a:spcBef>
                <a:spcPct val="20000"/>
              </a:spcBef>
              <a:buFontTx/>
              <a:buChar char="–"/>
            </a:pPr>
            <a:r>
              <a:rPr lang="en-US" sz="2000" dirty="0">
                <a:latin typeface="Arial" charset="0"/>
              </a:rPr>
              <a:t>Allow communication when no information is known</a:t>
            </a:r>
          </a:p>
          <a:p>
            <a:pPr marL="1085850" lvl="2" indent="-228600" eaLnBrk="0" hangingPunct="0">
              <a:spcBef>
                <a:spcPct val="20000"/>
              </a:spcBef>
              <a:buFontTx/>
              <a:buChar char="•"/>
            </a:pPr>
            <a:r>
              <a:rPr lang="en-US" sz="1800" dirty="0">
                <a:latin typeface="Arial" charset="0"/>
              </a:rPr>
              <a:t>Robust, low-latency</a:t>
            </a:r>
          </a:p>
          <a:p>
            <a:pPr marL="1085850" lvl="2" indent="-228600" eaLnBrk="0" hangingPunct="0">
              <a:spcBef>
                <a:spcPct val="20000"/>
              </a:spcBef>
              <a:buFontTx/>
              <a:buChar char="•"/>
            </a:pPr>
            <a:r>
              <a:rPr lang="en-US" sz="1800" dirty="0">
                <a:latin typeface="Arial" charset="0"/>
              </a:rPr>
              <a:t>Low-power join and discovery</a:t>
            </a:r>
          </a:p>
        </p:txBody>
      </p:sp>
      <p:sp>
        <p:nvSpPr>
          <p:cNvPr id="7" name="Rectangle 74"/>
          <p:cNvSpPr>
            <a:spLocks/>
          </p:cNvSpPr>
          <p:nvPr/>
        </p:nvSpPr>
        <p:spPr bwMode="auto">
          <a:xfrm>
            <a:off x="4066822" y="3352800"/>
            <a:ext cx="809978" cy="419450"/>
          </a:xfrm>
          <a:prstGeom prst="rect">
            <a:avLst/>
          </a:prstGeom>
          <a:solidFill>
            <a:srgbClr val="FFFF00"/>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err="1" smtClean="0">
                <a:ln>
                  <a:noFill/>
                </a:ln>
                <a:solidFill>
                  <a:srgbClr val="000000"/>
                </a:solidFill>
                <a:effectLst>
                  <a:outerShdw blurRad="38100" dist="38100" dir="2700000" algn="tl">
                    <a:srgbClr val="FFFFFF"/>
                  </a:outerShdw>
                </a:effectLst>
                <a:uLnTx/>
                <a:uFillTx/>
                <a:ea typeface="Gill Sans" charset="0"/>
                <a:cs typeface="Gill Sans" charset="0"/>
              </a:rPr>
              <a:t>ChanMask</a:t>
            </a:r>
            <a:endParaRPr kumimoji="0" lang="en-US" sz="1400" b="0" i="0" u="none" strike="noStrike" kern="0" cap="none" spc="0" normalizeH="0" baseline="0" noProof="0" dirty="0" smtClean="0">
              <a:ln>
                <a:noFill/>
              </a:ln>
              <a:solidFill>
                <a:srgbClr val="000000"/>
              </a:solidFill>
              <a:effectLst>
                <a:outerShdw blurRad="38100" dist="38100" dir="2700000" algn="tl">
                  <a:srgbClr val="FFFFFF"/>
                </a:outerShdw>
              </a:effectLst>
              <a:uLnTx/>
              <a:uFillTx/>
              <a:ea typeface="Gill Sans" charset="0"/>
              <a:cs typeface="Gill Sans" charset="0"/>
            </a:endParaRPr>
          </a:p>
        </p:txBody>
      </p:sp>
      <p:sp>
        <p:nvSpPr>
          <p:cNvPr id="8" name="Rectangle 75"/>
          <p:cNvSpPr>
            <a:spLocks/>
          </p:cNvSpPr>
          <p:nvPr/>
        </p:nvSpPr>
        <p:spPr bwMode="auto">
          <a:xfrm>
            <a:off x="3505200" y="304800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smtClean="0">
                <a:ln>
                  <a:noFill/>
                </a:ln>
                <a:solidFill>
                  <a:srgbClr val="000000"/>
                </a:solidFill>
                <a:effectLst/>
                <a:uLnTx/>
                <a:uFillTx/>
                <a:ea typeface="Gill Sans" charset="0"/>
                <a:cs typeface="Gill Sans" charset="0"/>
              </a:rPr>
              <a:t>2</a:t>
            </a:r>
          </a:p>
        </p:txBody>
      </p:sp>
      <p:sp>
        <p:nvSpPr>
          <p:cNvPr id="9" name="Rectangle 74"/>
          <p:cNvSpPr>
            <a:spLocks/>
          </p:cNvSpPr>
          <p:nvPr/>
        </p:nvSpPr>
        <p:spPr bwMode="auto">
          <a:xfrm>
            <a:off x="3276600" y="3352800"/>
            <a:ext cx="762000"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outerShdw blurRad="38100" dist="38100" dir="2700000" algn="tl">
                    <a:srgbClr val="FFFFFF"/>
                  </a:outerShdw>
                </a:effectLst>
                <a:uLnTx/>
                <a:uFillTx/>
                <a:ea typeface="Gill Sans" charset="0"/>
                <a:cs typeface="Gill Sans" charset="0"/>
              </a:rPr>
              <a:t> Period</a:t>
            </a:r>
          </a:p>
        </p:txBody>
      </p:sp>
      <p:sp>
        <p:nvSpPr>
          <p:cNvPr id="10" name="Rectangle 75"/>
          <p:cNvSpPr>
            <a:spLocks/>
          </p:cNvSpPr>
          <p:nvPr/>
        </p:nvSpPr>
        <p:spPr bwMode="auto">
          <a:xfrm>
            <a:off x="4267200" y="304800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smtClean="0">
                <a:ln>
                  <a:noFill/>
                </a:ln>
                <a:solidFill>
                  <a:srgbClr val="000000"/>
                </a:solidFill>
                <a:effectLst/>
                <a:uLnTx/>
                <a:uFillTx/>
                <a:ea typeface="Gill Sans" charset="0"/>
                <a:cs typeface="Gill Sans" charset="0"/>
              </a:rPr>
              <a:t>2</a:t>
            </a:r>
          </a:p>
        </p:txBody>
      </p:sp>
      <p:sp>
        <p:nvSpPr>
          <p:cNvPr id="11" name="Rectangle 74"/>
          <p:cNvSpPr>
            <a:spLocks/>
          </p:cNvSpPr>
          <p:nvPr/>
        </p:nvSpPr>
        <p:spPr bwMode="auto">
          <a:xfrm>
            <a:off x="2438400" y="3352800"/>
            <a:ext cx="809978"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outerShdw blurRad="38100" dist="38100" dir="2700000" algn="tl">
                    <a:srgbClr val="FFFFFF"/>
                  </a:outerShdw>
                </a:effectLst>
                <a:uLnTx/>
                <a:uFillTx/>
                <a:ea typeface="Gill Sans" charset="0"/>
                <a:cs typeface="Gill Sans" charset="0"/>
              </a:rPr>
              <a:t> Phase </a:t>
            </a:r>
          </a:p>
        </p:txBody>
      </p:sp>
      <p:sp>
        <p:nvSpPr>
          <p:cNvPr id="12" name="Rectangle 75"/>
          <p:cNvSpPr>
            <a:spLocks/>
          </p:cNvSpPr>
          <p:nvPr/>
        </p:nvSpPr>
        <p:spPr bwMode="auto">
          <a:xfrm>
            <a:off x="2743200" y="304800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smtClean="0">
                <a:ln>
                  <a:noFill/>
                </a:ln>
                <a:solidFill>
                  <a:srgbClr val="000000"/>
                </a:solidFill>
                <a:effectLst/>
                <a:uLnTx/>
                <a:uFillTx/>
                <a:ea typeface="Gill Sans" charset="0"/>
                <a:cs typeface="Gill Sans" charset="0"/>
              </a:rPr>
              <a:t>2</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p>
            <a:r>
              <a:rPr lang="en-US" dirty="0" smtClean="0"/>
              <a:t>13 November, 2008</a:t>
            </a:r>
            <a:endParaRPr lang="en-US" dirty="0"/>
          </a:p>
        </p:txBody>
      </p:sp>
      <p:sp>
        <p:nvSpPr>
          <p:cNvPr id="16387" name="Footer Placeholder 4"/>
          <p:cNvSpPr>
            <a:spLocks noGrp="1"/>
          </p:cNvSpPr>
          <p:nvPr>
            <p:ph type="ftr" sz="quarter" idx="11"/>
          </p:nvPr>
        </p:nvSpPr>
        <p:spPr>
          <a:noFill/>
        </p:spPr>
        <p:txBody>
          <a:bodyPr/>
          <a:lstStyle/>
          <a:p>
            <a:r>
              <a:rPr lang="en-US" smtClean="0"/>
              <a:t>Wei Hong, Arch Rock Corporation</a:t>
            </a:r>
          </a:p>
        </p:txBody>
      </p:sp>
      <p:sp>
        <p:nvSpPr>
          <p:cNvPr id="16388" name="Slide Number Placeholder 5"/>
          <p:cNvSpPr>
            <a:spLocks noGrp="1"/>
          </p:cNvSpPr>
          <p:nvPr>
            <p:ph type="sldNum" sz="quarter" idx="12"/>
          </p:nvPr>
        </p:nvSpPr>
        <p:spPr>
          <a:xfrm>
            <a:off x="4395788" y="6475413"/>
            <a:ext cx="428625" cy="182562"/>
          </a:xfrm>
          <a:noFill/>
        </p:spPr>
        <p:txBody>
          <a:bodyPr/>
          <a:lstStyle/>
          <a:p>
            <a:r>
              <a:rPr lang="en-US" smtClean="0"/>
              <a:t>Slide </a:t>
            </a:r>
            <a:fld id="{5AAA4980-E6BE-46D4-87D8-74683D91AF26}" type="slidenum">
              <a:rPr lang="en-US" smtClean="0"/>
              <a:pPr/>
              <a:t>15</a:t>
            </a:fld>
            <a:endParaRPr lang="en-US" smtClean="0"/>
          </a:p>
        </p:txBody>
      </p:sp>
      <p:sp>
        <p:nvSpPr>
          <p:cNvPr id="16389" name="Rectangle 2"/>
          <p:cNvSpPr>
            <a:spLocks noGrp="1" noChangeArrowheads="1"/>
          </p:cNvSpPr>
          <p:nvPr>
            <p:ph type="title"/>
          </p:nvPr>
        </p:nvSpPr>
        <p:spPr/>
        <p:txBody>
          <a:bodyPr/>
          <a:lstStyle/>
          <a:p>
            <a:r>
              <a:rPr lang="en-US" sz="3200" dirty="0" smtClean="0"/>
              <a:t>Multi-channel Operation (cont)</a:t>
            </a:r>
          </a:p>
        </p:txBody>
      </p:sp>
      <p:sp>
        <p:nvSpPr>
          <p:cNvPr id="16390" name="Rectangle 3"/>
          <p:cNvSpPr>
            <a:spLocks noGrp="1" noChangeArrowheads="1"/>
          </p:cNvSpPr>
          <p:nvPr>
            <p:ph type="body" idx="1"/>
          </p:nvPr>
        </p:nvSpPr>
        <p:spPr>
          <a:xfrm>
            <a:off x="685800" y="1828800"/>
            <a:ext cx="7772400" cy="609600"/>
          </a:xfrm>
        </p:spPr>
        <p:txBody>
          <a:bodyPr/>
          <a:lstStyle/>
          <a:p>
            <a:r>
              <a:rPr lang="en-US" sz="2400" smtClean="0"/>
              <a:t>Spread channel samples across </a:t>
            </a:r>
            <a:r>
              <a:rPr lang="en-US" sz="2400" i="1" smtClean="0"/>
              <a:t>c</a:t>
            </a:r>
            <a:r>
              <a:rPr lang="en-US" sz="2400" smtClean="0"/>
              <a:t> channels</a:t>
            </a:r>
          </a:p>
        </p:txBody>
      </p:sp>
      <p:sp>
        <p:nvSpPr>
          <p:cNvPr id="16392" name="Line 8"/>
          <p:cNvSpPr>
            <a:spLocks noChangeShapeType="1"/>
          </p:cNvSpPr>
          <p:nvPr/>
        </p:nvSpPr>
        <p:spPr bwMode="auto">
          <a:xfrm>
            <a:off x="1600200" y="5867400"/>
            <a:ext cx="5638800" cy="0"/>
          </a:xfrm>
          <a:prstGeom prst="line">
            <a:avLst/>
          </a:prstGeom>
          <a:noFill/>
          <a:ln w="9525">
            <a:solidFill>
              <a:schemeClr val="tx1"/>
            </a:solidFill>
            <a:round/>
            <a:headEnd/>
            <a:tailEnd type="triangle" w="med" len="med"/>
          </a:ln>
          <a:effectLst/>
        </p:spPr>
        <p:txBody>
          <a:bodyPr/>
          <a:lstStyle/>
          <a:p>
            <a:endParaRPr lang="en-US"/>
          </a:p>
        </p:txBody>
      </p:sp>
      <p:sp>
        <p:nvSpPr>
          <p:cNvPr id="16393" name="Rectangle 9"/>
          <p:cNvSpPr>
            <a:spLocks noChangeArrowheads="1"/>
          </p:cNvSpPr>
          <p:nvPr/>
        </p:nvSpPr>
        <p:spPr bwMode="auto">
          <a:xfrm>
            <a:off x="1905000" y="5486400"/>
            <a:ext cx="76200" cy="381000"/>
          </a:xfrm>
          <a:prstGeom prst="rect">
            <a:avLst/>
          </a:prstGeom>
          <a:solidFill>
            <a:srgbClr val="3366FF"/>
          </a:solidFill>
          <a:ln w="9525">
            <a:solidFill>
              <a:schemeClr val="tx1"/>
            </a:solidFill>
            <a:miter lim="800000"/>
            <a:headEnd/>
            <a:tailEnd/>
          </a:ln>
          <a:effectLst/>
        </p:spPr>
        <p:txBody>
          <a:bodyPr wrap="none" anchor="ctr"/>
          <a:lstStyle/>
          <a:p>
            <a:endParaRPr lang="en-US"/>
          </a:p>
        </p:txBody>
      </p:sp>
      <p:sp>
        <p:nvSpPr>
          <p:cNvPr id="16394" name="Rectangle 10"/>
          <p:cNvSpPr>
            <a:spLocks noChangeArrowheads="1"/>
          </p:cNvSpPr>
          <p:nvPr/>
        </p:nvSpPr>
        <p:spPr bwMode="auto">
          <a:xfrm>
            <a:off x="2819400" y="5486400"/>
            <a:ext cx="76200" cy="381000"/>
          </a:xfrm>
          <a:prstGeom prst="rect">
            <a:avLst/>
          </a:prstGeom>
          <a:solidFill>
            <a:srgbClr val="00FF00"/>
          </a:solidFill>
          <a:ln w="9525">
            <a:solidFill>
              <a:schemeClr val="tx1"/>
            </a:solidFill>
            <a:miter lim="800000"/>
            <a:headEnd/>
            <a:tailEnd/>
          </a:ln>
          <a:effectLst/>
        </p:spPr>
        <p:txBody>
          <a:bodyPr wrap="none" anchor="ctr"/>
          <a:lstStyle/>
          <a:p>
            <a:endParaRPr lang="en-US"/>
          </a:p>
        </p:txBody>
      </p:sp>
      <p:sp>
        <p:nvSpPr>
          <p:cNvPr id="16395" name="Rectangle 11"/>
          <p:cNvSpPr>
            <a:spLocks noChangeArrowheads="1"/>
          </p:cNvSpPr>
          <p:nvPr/>
        </p:nvSpPr>
        <p:spPr bwMode="auto">
          <a:xfrm>
            <a:off x="3733800" y="5486400"/>
            <a:ext cx="76200" cy="381000"/>
          </a:xfrm>
          <a:prstGeom prst="rect">
            <a:avLst/>
          </a:prstGeom>
          <a:solidFill>
            <a:srgbClr val="FF0000"/>
          </a:solidFill>
          <a:ln w="9525">
            <a:solidFill>
              <a:schemeClr val="tx1"/>
            </a:solidFill>
            <a:miter lim="800000"/>
            <a:headEnd/>
            <a:tailEnd/>
          </a:ln>
          <a:effectLst/>
        </p:spPr>
        <p:txBody>
          <a:bodyPr wrap="none" anchor="ctr"/>
          <a:lstStyle/>
          <a:p>
            <a:endParaRPr lang="en-US"/>
          </a:p>
        </p:txBody>
      </p:sp>
      <p:sp>
        <p:nvSpPr>
          <p:cNvPr id="16397" name="Rectangle 13"/>
          <p:cNvSpPr>
            <a:spLocks noChangeArrowheads="1"/>
          </p:cNvSpPr>
          <p:nvPr/>
        </p:nvSpPr>
        <p:spPr bwMode="auto">
          <a:xfrm>
            <a:off x="4648200" y="5486400"/>
            <a:ext cx="76200" cy="381000"/>
          </a:xfrm>
          <a:prstGeom prst="rect">
            <a:avLst/>
          </a:prstGeom>
          <a:solidFill>
            <a:srgbClr val="3366FF"/>
          </a:solidFill>
          <a:ln w="9525">
            <a:solidFill>
              <a:schemeClr val="tx1"/>
            </a:solidFill>
            <a:miter lim="800000"/>
            <a:headEnd/>
            <a:tailEnd/>
          </a:ln>
          <a:effectLst/>
        </p:spPr>
        <p:txBody>
          <a:bodyPr wrap="none" anchor="ctr"/>
          <a:lstStyle/>
          <a:p>
            <a:endParaRPr lang="en-US"/>
          </a:p>
        </p:txBody>
      </p:sp>
      <p:sp>
        <p:nvSpPr>
          <p:cNvPr id="16398" name="Rectangle 14"/>
          <p:cNvSpPr>
            <a:spLocks noChangeArrowheads="1"/>
          </p:cNvSpPr>
          <p:nvPr/>
        </p:nvSpPr>
        <p:spPr bwMode="auto">
          <a:xfrm>
            <a:off x="5562600" y="5486400"/>
            <a:ext cx="76200" cy="381000"/>
          </a:xfrm>
          <a:prstGeom prst="rect">
            <a:avLst/>
          </a:prstGeom>
          <a:solidFill>
            <a:srgbClr val="00FF00"/>
          </a:solidFill>
          <a:ln w="9525">
            <a:solidFill>
              <a:schemeClr val="tx1"/>
            </a:solidFill>
            <a:miter lim="800000"/>
            <a:headEnd/>
            <a:tailEnd/>
          </a:ln>
          <a:effectLst/>
        </p:spPr>
        <p:txBody>
          <a:bodyPr wrap="none" anchor="ctr"/>
          <a:lstStyle/>
          <a:p>
            <a:endParaRPr lang="en-US"/>
          </a:p>
        </p:txBody>
      </p:sp>
      <p:sp>
        <p:nvSpPr>
          <p:cNvPr id="16399" name="Rectangle 15"/>
          <p:cNvSpPr>
            <a:spLocks noChangeArrowheads="1"/>
          </p:cNvSpPr>
          <p:nvPr/>
        </p:nvSpPr>
        <p:spPr bwMode="auto">
          <a:xfrm>
            <a:off x="6477000" y="5486400"/>
            <a:ext cx="76200" cy="381000"/>
          </a:xfrm>
          <a:prstGeom prst="rect">
            <a:avLst/>
          </a:prstGeom>
          <a:solidFill>
            <a:srgbClr val="FF0000"/>
          </a:solidFill>
          <a:ln w="9525">
            <a:solidFill>
              <a:schemeClr val="tx1"/>
            </a:solidFill>
            <a:miter lim="800000"/>
            <a:headEnd/>
            <a:tailEnd/>
          </a:ln>
          <a:effectLst/>
        </p:spPr>
        <p:txBody>
          <a:bodyPr wrap="none" anchor="ctr"/>
          <a:lstStyle/>
          <a:p>
            <a:endParaRPr lang="en-US"/>
          </a:p>
        </p:txBody>
      </p:sp>
      <p:sp>
        <p:nvSpPr>
          <p:cNvPr id="16400" name="Line 16"/>
          <p:cNvSpPr>
            <a:spLocks noChangeShapeType="1"/>
          </p:cNvSpPr>
          <p:nvPr/>
        </p:nvSpPr>
        <p:spPr bwMode="auto">
          <a:xfrm>
            <a:off x="1600200" y="5334000"/>
            <a:ext cx="5638800" cy="0"/>
          </a:xfrm>
          <a:prstGeom prst="line">
            <a:avLst/>
          </a:prstGeom>
          <a:noFill/>
          <a:ln w="9525">
            <a:solidFill>
              <a:schemeClr val="tx1"/>
            </a:solidFill>
            <a:round/>
            <a:headEnd/>
            <a:tailEnd type="triangle" w="med" len="med"/>
          </a:ln>
          <a:effectLst/>
        </p:spPr>
        <p:txBody>
          <a:bodyPr/>
          <a:lstStyle/>
          <a:p>
            <a:endParaRPr lang="en-US"/>
          </a:p>
        </p:txBody>
      </p:sp>
      <p:sp>
        <p:nvSpPr>
          <p:cNvPr id="16401" name="Rectangle 17"/>
          <p:cNvSpPr>
            <a:spLocks noChangeArrowheads="1"/>
          </p:cNvSpPr>
          <p:nvPr/>
        </p:nvSpPr>
        <p:spPr bwMode="auto">
          <a:xfrm>
            <a:off x="3352800" y="4953000"/>
            <a:ext cx="2743200" cy="381000"/>
          </a:xfrm>
          <a:prstGeom prst="rect">
            <a:avLst/>
          </a:prstGeom>
          <a:solidFill>
            <a:srgbClr val="3366FF"/>
          </a:solidFill>
          <a:ln w="9525">
            <a:solidFill>
              <a:schemeClr val="tx1"/>
            </a:solidFill>
            <a:miter lim="800000"/>
            <a:headEnd/>
            <a:tailEnd/>
          </a:ln>
          <a:effectLst/>
        </p:spPr>
        <p:txBody>
          <a:bodyPr wrap="none" anchor="ctr"/>
          <a:lstStyle/>
          <a:p>
            <a:endParaRPr lang="en-US"/>
          </a:p>
        </p:txBody>
      </p:sp>
      <p:sp>
        <p:nvSpPr>
          <p:cNvPr id="16402" name="Rectangle 18"/>
          <p:cNvSpPr>
            <a:spLocks noChangeArrowheads="1"/>
          </p:cNvSpPr>
          <p:nvPr/>
        </p:nvSpPr>
        <p:spPr bwMode="auto">
          <a:xfrm>
            <a:off x="6096000" y="5486400"/>
            <a:ext cx="76200" cy="381000"/>
          </a:xfrm>
          <a:prstGeom prst="rect">
            <a:avLst/>
          </a:prstGeom>
          <a:solidFill>
            <a:srgbClr val="FFCC99"/>
          </a:solidFill>
          <a:ln w="9525">
            <a:solidFill>
              <a:schemeClr val="tx1"/>
            </a:solidFill>
            <a:miter lim="800000"/>
            <a:headEnd/>
            <a:tailEnd/>
          </a:ln>
          <a:effectLst/>
        </p:spPr>
        <p:txBody>
          <a:bodyPr wrap="none" anchor="ctr"/>
          <a:lstStyle/>
          <a:p>
            <a:endParaRPr lang="en-US"/>
          </a:p>
        </p:txBody>
      </p:sp>
      <p:sp>
        <p:nvSpPr>
          <p:cNvPr id="16403" name="Rectangle 19"/>
          <p:cNvSpPr>
            <a:spLocks noChangeArrowheads="1"/>
          </p:cNvSpPr>
          <p:nvPr/>
        </p:nvSpPr>
        <p:spPr bwMode="auto">
          <a:xfrm>
            <a:off x="6096000" y="4953000"/>
            <a:ext cx="76200" cy="381000"/>
          </a:xfrm>
          <a:prstGeom prst="rect">
            <a:avLst/>
          </a:prstGeom>
          <a:solidFill>
            <a:srgbClr val="FFCC99"/>
          </a:solidFill>
          <a:ln w="9525">
            <a:solidFill>
              <a:schemeClr val="tx1"/>
            </a:solidFill>
            <a:miter lim="800000"/>
            <a:headEnd/>
            <a:tailEnd/>
          </a:ln>
          <a:effectLst/>
        </p:spPr>
        <p:txBody>
          <a:bodyPr wrap="none" anchor="ctr"/>
          <a:lstStyle/>
          <a:p>
            <a:endParaRPr lang="en-US"/>
          </a:p>
        </p:txBody>
      </p:sp>
      <p:sp>
        <p:nvSpPr>
          <p:cNvPr id="16405" name="Rectangle 3"/>
          <p:cNvSpPr>
            <a:spLocks noChangeArrowheads="1"/>
          </p:cNvSpPr>
          <p:nvPr/>
        </p:nvSpPr>
        <p:spPr bwMode="auto">
          <a:xfrm>
            <a:off x="685800" y="4495800"/>
            <a:ext cx="8458200" cy="533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pPr>
            <a:r>
              <a:rPr lang="en-US" sz="2400">
                <a:latin typeface="Arial" charset="0"/>
              </a:rPr>
              <a:t>Increase transmit cost by </a:t>
            </a:r>
            <a:r>
              <a:rPr lang="en-US" sz="2400" i="1">
                <a:latin typeface="Arial" charset="0"/>
              </a:rPr>
              <a:t>c</a:t>
            </a:r>
            <a:r>
              <a:rPr lang="en-US" sz="2400">
                <a:latin typeface="Arial" charset="0"/>
              </a:rPr>
              <a:t> times when nothing is known</a:t>
            </a:r>
          </a:p>
        </p:txBody>
      </p:sp>
      <p:sp>
        <p:nvSpPr>
          <p:cNvPr id="16432" name="Line 48"/>
          <p:cNvSpPr>
            <a:spLocks noChangeShapeType="1"/>
          </p:cNvSpPr>
          <p:nvPr/>
        </p:nvSpPr>
        <p:spPr bwMode="auto">
          <a:xfrm>
            <a:off x="1600200" y="4038600"/>
            <a:ext cx="5638800" cy="0"/>
          </a:xfrm>
          <a:prstGeom prst="line">
            <a:avLst/>
          </a:prstGeom>
          <a:noFill/>
          <a:ln w="9525">
            <a:solidFill>
              <a:schemeClr val="tx1"/>
            </a:solidFill>
            <a:round/>
            <a:headEnd/>
            <a:tailEnd type="triangle" w="med" len="med"/>
          </a:ln>
          <a:effectLst/>
        </p:spPr>
        <p:txBody>
          <a:bodyPr/>
          <a:lstStyle/>
          <a:p>
            <a:endParaRPr lang="en-US"/>
          </a:p>
        </p:txBody>
      </p:sp>
      <p:sp>
        <p:nvSpPr>
          <p:cNvPr id="16433" name="Rectangle 49"/>
          <p:cNvSpPr>
            <a:spLocks noChangeArrowheads="1"/>
          </p:cNvSpPr>
          <p:nvPr/>
        </p:nvSpPr>
        <p:spPr bwMode="auto">
          <a:xfrm>
            <a:off x="1905000" y="3657600"/>
            <a:ext cx="76200" cy="381000"/>
          </a:xfrm>
          <a:prstGeom prst="rect">
            <a:avLst/>
          </a:prstGeom>
          <a:solidFill>
            <a:srgbClr val="3366FF"/>
          </a:solidFill>
          <a:ln w="9525">
            <a:solidFill>
              <a:schemeClr val="tx1"/>
            </a:solidFill>
            <a:miter lim="800000"/>
            <a:headEnd/>
            <a:tailEnd/>
          </a:ln>
          <a:effectLst/>
        </p:spPr>
        <p:txBody>
          <a:bodyPr wrap="none" anchor="ctr"/>
          <a:lstStyle/>
          <a:p>
            <a:endParaRPr lang="en-US"/>
          </a:p>
        </p:txBody>
      </p:sp>
      <p:sp>
        <p:nvSpPr>
          <p:cNvPr id="16434" name="Rectangle 50"/>
          <p:cNvSpPr>
            <a:spLocks noChangeArrowheads="1"/>
          </p:cNvSpPr>
          <p:nvPr/>
        </p:nvSpPr>
        <p:spPr bwMode="auto">
          <a:xfrm>
            <a:off x="2819400" y="3657600"/>
            <a:ext cx="76200" cy="381000"/>
          </a:xfrm>
          <a:prstGeom prst="rect">
            <a:avLst/>
          </a:prstGeom>
          <a:solidFill>
            <a:srgbClr val="00FF00"/>
          </a:solidFill>
          <a:ln w="9525">
            <a:solidFill>
              <a:schemeClr val="tx1"/>
            </a:solidFill>
            <a:miter lim="800000"/>
            <a:headEnd/>
            <a:tailEnd/>
          </a:ln>
          <a:effectLst/>
        </p:spPr>
        <p:txBody>
          <a:bodyPr wrap="none" anchor="ctr"/>
          <a:lstStyle/>
          <a:p>
            <a:endParaRPr lang="en-US"/>
          </a:p>
        </p:txBody>
      </p:sp>
      <p:sp>
        <p:nvSpPr>
          <p:cNvPr id="16435" name="Rectangle 51"/>
          <p:cNvSpPr>
            <a:spLocks noChangeArrowheads="1"/>
          </p:cNvSpPr>
          <p:nvPr/>
        </p:nvSpPr>
        <p:spPr bwMode="auto">
          <a:xfrm>
            <a:off x="3733800" y="3657600"/>
            <a:ext cx="76200" cy="381000"/>
          </a:xfrm>
          <a:prstGeom prst="rect">
            <a:avLst/>
          </a:prstGeom>
          <a:solidFill>
            <a:srgbClr val="FF0000"/>
          </a:solidFill>
          <a:ln w="9525">
            <a:solidFill>
              <a:schemeClr val="tx1"/>
            </a:solidFill>
            <a:miter lim="800000"/>
            <a:headEnd/>
            <a:tailEnd/>
          </a:ln>
          <a:effectLst/>
        </p:spPr>
        <p:txBody>
          <a:bodyPr wrap="none" anchor="ctr"/>
          <a:lstStyle/>
          <a:p>
            <a:endParaRPr lang="en-US"/>
          </a:p>
        </p:txBody>
      </p:sp>
      <p:sp>
        <p:nvSpPr>
          <p:cNvPr id="16436" name="Rectangle 52"/>
          <p:cNvSpPr>
            <a:spLocks noChangeArrowheads="1"/>
          </p:cNvSpPr>
          <p:nvPr/>
        </p:nvSpPr>
        <p:spPr bwMode="auto">
          <a:xfrm>
            <a:off x="4648200" y="3657600"/>
            <a:ext cx="76200" cy="381000"/>
          </a:xfrm>
          <a:prstGeom prst="rect">
            <a:avLst/>
          </a:prstGeom>
          <a:solidFill>
            <a:srgbClr val="3366FF"/>
          </a:solidFill>
          <a:ln w="9525">
            <a:solidFill>
              <a:schemeClr val="tx1"/>
            </a:solidFill>
            <a:miter lim="800000"/>
            <a:headEnd/>
            <a:tailEnd/>
          </a:ln>
          <a:effectLst/>
        </p:spPr>
        <p:txBody>
          <a:bodyPr wrap="none" anchor="ctr"/>
          <a:lstStyle/>
          <a:p>
            <a:endParaRPr lang="en-US"/>
          </a:p>
        </p:txBody>
      </p:sp>
      <p:sp>
        <p:nvSpPr>
          <p:cNvPr id="16437" name="Rectangle 53"/>
          <p:cNvSpPr>
            <a:spLocks noChangeArrowheads="1"/>
          </p:cNvSpPr>
          <p:nvPr/>
        </p:nvSpPr>
        <p:spPr bwMode="auto">
          <a:xfrm>
            <a:off x="5562600" y="3657600"/>
            <a:ext cx="76200" cy="381000"/>
          </a:xfrm>
          <a:prstGeom prst="rect">
            <a:avLst/>
          </a:prstGeom>
          <a:solidFill>
            <a:srgbClr val="00FF00"/>
          </a:solidFill>
          <a:ln w="9525">
            <a:solidFill>
              <a:schemeClr val="tx1"/>
            </a:solidFill>
            <a:miter lim="800000"/>
            <a:headEnd/>
            <a:tailEnd/>
          </a:ln>
          <a:effectLst/>
        </p:spPr>
        <p:txBody>
          <a:bodyPr wrap="none" anchor="ctr"/>
          <a:lstStyle/>
          <a:p>
            <a:endParaRPr lang="en-US"/>
          </a:p>
        </p:txBody>
      </p:sp>
      <p:sp>
        <p:nvSpPr>
          <p:cNvPr id="16438" name="Rectangle 54"/>
          <p:cNvSpPr>
            <a:spLocks noChangeArrowheads="1"/>
          </p:cNvSpPr>
          <p:nvPr/>
        </p:nvSpPr>
        <p:spPr bwMode="auto">
          <a:xfrm>
            <a:off x="6477000" y="3657600"/>
            <a:ext cx="76200" cy="381000"/>
          </a:xfrm>
          <a:prstGeom prst="rect">
            <a:avLst/>
          </a:prstGeom>
          <a:solidFill>
            <a:srgbClr val="FF0000"/>
          </a:solidFill>
          <a:ln w="9525">
            <a:solidFill>
              <a:schemeClr val="tx1"/>
            </a:solidFill>
            <a:miter lim="800000"/>
            <a:headEnd/>
            <a:tailEnd/>
          </a:ln>
          <a:effectLst/>
        </p:spPr>
        <p:txBody>
          <a:bodyPr wrap="none" anchor="ctr"/>
          <a:lstStyle/>
          <a:p>
            <a:endParaRPr lang="en-US"/>
          </a:p>
        </p:txBody>
      </p:sp>
      <p:sp>
        <p:nvSpPr>
          <p:cNvPr id="16439" name="Line 55"/>
          <p:cNvSpPr>
            <a:spLocks noChangeShapeType="1"/>
          </p:cNvSpPr>
          <p:nvPr/>
        </p:nvSpPr>
        <p:spPr bwMode="auto">
          <a:xfrm>
            <a:off x="1600200" y="3505200"/>
            <a:ext cx="5638800" cy="0"/>
          </a:xfrm>
          <a:prstGeom prst="line">
            <a:avLst/>
          </a:prstGeom>
          <a:noFill/>
          <a:ln w="9525">
            <a:solidFill>
              <a:schemeClr val="tx1"/>
            </a:solidFill>
            <a:round/>
            <a:headEnd/>
            <a:tailEnd type="triangle" w="med" len="med"/>
          </a:ln>
          <a:effectLst/>
        </p:spPr>
        <p:txBody>
          <a:bodyPr/>
          <a:lstStyle/>
          <a:p>
            <a:endParaRPr lang="en-US"/>
          </a:p>
        </p:txBody>
      </p:sp>
      <p:sp>
        <p:nvSpPr>
          <p:cNvPr id="16440" name="Rectangle 56"/>
          <p:cNvSpPr>
            <a:spLocks noChangeArrowheads="1"/>
          </p:cNvSpPr>
          <p:nvPr/>
        </p:nvSpPr>
        <p:spPr bwMode="auto">
          <a:xfrm>
            <a:off x="4648200" y="3124200"/>
            <a:ext cx="76200" cy="381000"/>
          </a:xfrm>
          <a:prstGeom prst="rect">
            <a:avLst/>
          </a:prstGeom>
          <a:solidFill>
            <a:srgbClr val="3366FF"/>
          </a:solidFill>
          <a:ln w="9525">
            <a:solidFill>
              <a:schemeClr val="tx1"/>
            </a:solidFill>
            <a:miter lim="800000"/>
            <a:headEnd/>
            <a:tailEnd/>
          </a:ln>
          <a:effectLst/>
        </p:spPr>
        <p:txBody>
          <a:bodyPr wrap="none" anchor="ctr"/>
          <a:lstStyle/>
          <a:p>
            <a:endParaRPr lang="en-US"/>
          </a:p>
        </p:txBody>
      </p:sp>
      <p:sp>
        <p:nvSpPr>
          <p:cNvPr id="16441" name="Rectangle 3"/>
          <p:cNvSpPr>
            <a:spLocks noChangeArrowheads="1"/>
          </p:cNvSpPr>
          <p:nvPr/>
        </p:nvSpPr>
        <p:spPr bwMode="auto">
          <a:xfrm>
            <a:off x="685800" y="2667000"/>
            <a:ext cx="7772400" cy="533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pPr>
            <a:r>
              <a:rPr lang="en-US" sz="2400">
                <a:latin typeface="Arial" charset="0"/>
              </a:rPr>
              <a:t>No increase in cost when receiver schedule is known</a:t>
            </a:r>
          </a:p>
        </p:txBody>
      </p:sp>
      <p:sp>
        <p:nvSpPr>
          <p:cNvPr id="16442" name="Rectangle 58"/>
          <p:cNvSpPr>
            <a:spLocks noChangeArrowheads="1"/>
          </p:cNvSpPr>
          <p:nvPr/>
        </p:nvSpPr>
        <p:spPr bwMode="auto">
          <a:xfrm>
            <a:off x="4724400" y="3657600"/>
            <a:ext cx="76200" cy="381000"/>
          </a:xfrm>
          <a:prstGeom prst="rect">
            <a:avLst/>
          </a:prstGeom>
          <a:solidFill>
            <a:srgbClr val="FFCC99"/>
          </a:solidFill>
          <a:ln w="9525">
            <a:solidFill>
              <a:schemeClr val="tx1"/>
            </a:solidFill>
            <a:miter lim="800000"/>
            <a:headEnd/>
            <a:tailEnd/>
          </a:ln>
          <a:effectLst/>
        </p:spPr>
        <p:txBody>
          <a:bodyPr wrap="none" anchor="ctr"/>
          <a:lstStyle/>
          <a:p>
            <a:endParaRPr lang="en-US"/>
          </a:p>
        </p:txBody>
      </p:sp>
      <p:sp>
        <p:nvSpPr>
          <p:cNvPr id="16443" name="Rectangle 59"/>
          <p:cNvSpPr>
            <a:spLocks noChangeArrowheads="1"/>
          </p:cNvSpPr>
          <p:nvPr/>
        </p:nvSpPr>
        <p:spPr bwMode="auto">
          <a:xfrm>
            <a:off x="4724400" y="3124200"/>
            <a:ext cx="76200" cy="381000"/>
          </a:xfrm>
          <a:prstGeom prst="rect">
            <a:avLst/>
          </a:prstGeom>
          <a:solidFill>
            <a:srgbClr val="FFCC99"/>
          </a:solidFill>
          <a:ln w="9525">
            <a:solidFill>
              <a:schemeClr val="tx1"/>
            </a:solidFill>
            <a:miter lim="800000"/>
            <a:headEnd/>
            <a:tailEnd/>
          </a:ln>
          <a:effectLst/>
        </p:spPr>
        <p:txBody>
          <a:bodyPr wrap="none" anchor="ctr"/>
          <a:lstStyle/>
          <a:p>
            <a:endParaRPr lang="en-US"/>
          </a:p>
        </p:txBody>
      </p:sp>
      <p:sp>
        <p:nvSpPr>
          <p:cNvPr id="16444" name="Text Box 60"/>
          <p:cNvSpPr txBox="1">
            <a:spLocks noChangeArrowheads="1"/>
          </p:cNvSpPr>
          <p:nvPr/>
        </p:nvSpPr>
        <p:spPr bwMode="auto">
          <a:xfrm>
            <a:off x="625475" y="3236913"/>
            <a:ext cx="898525" cy="274637"/>
          </a:xfrm>
          <a:prstGeom prst="rect">
            <a:avLst/>
          </a:prstGeom>
          <a:noFill/>
          <a:ln w="9525">
            <a:noFill/>
            <a:miter lim="800000"/>
            <a:headEnd/>
            <a:tailEnd/>
          </a:ln>
          <a:effectLst/>
        </p:spPr>
        <p:txBody>
          <a:bodyPr wrap="none">
            <a:spAutoFit/>
          </a:bodyPr>
          <a:lstStyle/>
          <a:p>
            <a:r>
              <a:rPr lang="en-US"/>
              <a:t>Transmitter</a:t>
            </a:r>
          </a:p>
        </p:txBody>
      </p:sp>
      <p:sp>
        <p:nvSpPr>
          <p:cNvPr id="16445" name="Text Box 61"/>
          <p:cNvSpPr txBox="1">
            <a:spLocks noChangeArrowheads="1"/>
          </p:cNvSpPr>
          <p:nvPr/>
        </p:nvSpPr>
        <p:spPr bwMode="auto">
          <a:xfrm>
            <a:off x="642938" y="3763963"/>
            <a:ext cx="728662" cy="274637"/>
          </a:xfrm>
          <a:prstGeom prst="rect">
            <a:avLst/>
          </a:prstGeom>
          <a:noFill/>
          <a:ln w="9525">
            <a:noFill/>
            <a:miter lim="800000"/>
            <a:headEnd/>
            <a:tailEnd/>
          </a:ln>
          <a:effectLst/>
        </p:spPr>
        <p:txBody>
          <a:bodyPr wrap="none">
            <a:spAutoFit/>
          </a:bodyPr>
          <a:lstStyle/>
          <a:p>
            <a:r>
              <a:rPr lang="en-US"/>
              <a:t>Receiver</a:t>
            </a:r>
          </a:p>
        </p:txBody>
      </p:sp>
      <p:sp>
        <p:nvSpPr>
          <p:cNvPr id="16446" name="Text Box 62"/>
          <p:cNvSpPr txBox="1">
            <a:spLocks noChangeArrowheads="1"/>
          </p:cNvSpPr>
          <p:nvPr/>
        </p:nvSpPr>
        <p:spPr bwMode="auto">
          <a:xfrm>
            <a:off x="685800" y="5029200"/>
            <a:ext cx="898525" cy="274638"/>
          </a:xfrm>
          <a:prstGeom prst="rect">
            <a:avLst/>
          </a:prstGeom>
          <a:noFill/>
          <a:ln w="9525">
            <a:noFill/>
            <a:miter lim="800000"/>
            <a:headEnd/>
            <a:tailEnd/>
          </a:ln>
          <a:effectLst/>
        </p:spPr>
        <p:txBody>
          <a:bodyPr wrap="none">
            <a:spAutoFit/>
          </a:bodyPr>
          <a:lstStyle/>
          <a:p>
            <a:r>
              <a:rPr lang="en-US"/>
              <a:t>Transmitter</a:t>
            </a:r>
          </a:p>
        </p:txBody>
      </p:sp>
      <p:sp>
        <p:nvSpPr>
          <p:cNvPr id="16447" name="Text Box 63"/>
          <p:cNvSpPr txBox="1">
            <a:spLocks noChangeArrowheads="1"/>
          </p:cNvSpPr>
          <p:nvPr/>
        </p:nvSpPr>
        <p:spPr bwMode="auto">
          <a:xfrm>
            <a:off x="703263" y="5556250"/>
            <a:ext cx="728662" cy="274638"/>
          </a:xfrm>
          <a:prstGeom prst="rect">
            <a:avLst/>
          </a:prstGeom>
          <a:noFill/>
          <a:ln w="9525">
            <a:noFill/>
            <a:miter lim="800000"/>
            <a:headEnd/>
            <a:tailEnd/>
          </a:ln>
          <a:effectLst/>
        </p:spPr>
        <p:txBody>
          <a:bodyPr wrap="none">
            <a:spAutoFit/>
          </a:bodyPr>
          <a:lstStyle/>
          <a:p>
            <a:r>
              <a:rPr lang="en-US"/>
              <a:t>Receiver</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13 November, 2008</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16</a:t>
            </a:fld>
            <a:endParaRPr lang="en-US"/>
          </a:p>
        </p:txBody>
      </p:sp>
      <p:sp>
        <p:nvSpPr>
          <p:cNvPr id="4098" name="Rectangle 2"/>
          <p:cNvSpPr>
            <a:spLocks noGrp="1" noChangeArrowheads="1"/>
          </p:cNvSpPr>
          <p:nvPr>
            <p:ph type="title"/>
          </p:nvPr>
        </p:nvSpPr>
        <p:spPr>
          <a:noFill/>
          <a:ln/>
        </p:spPr>
        <p:txBody>
          <a:bodyPr/>
          <a:lstStyle/>
          <a:p>
            <a:r>
              <a:rPr lang="en-US" sz="3200" dirty="0" smtClean="0"/>
              <a:t>Proposal Summary</a:t>
            </a:r>
            <a:endParaRPr lang="en-US" sz="3200" dirty="0"/>
          </a:p>
        </p:txBody>
      </p:sp>
      <p:sp>
        <p:nvSpPr>
          <p:cNvPr id="4099" name="Rectangle 3"/>
          <p:cNvSpPr>
            <a:spLocks noGrp="1" noChangeArrowheads="1"/>
          </p:cNvSpPr>
          <p:nvPr>
            <p:ph type="body" idx="1"/>
          </p:nvPr>
        </p:nvSpPr>
        <p:spPr>
          <a:noFill/>
          <a:ln/>
        </p:spPr>
        <p:txBody>
          <a:bodyPr>
            <a:normAutofit fontScale="92500"/>
          </a:bodyPr>
          <a:lstStyle/>
          <a:p>
            <a:r>
              <a:rPr lang="en-US" sz="2400" dirty="0" smtClean="0"/>
              <a:t>Chirp Frame: one new frame type</a:t>
            </a:r>
          </a:p>
          <a:p>
            <a:endParaRPr lang="en-US" sz="2400" dirty="0" smtClean="0"/>
          </a:p>
          <a:p>
            <a:endParaRPr lang="en-US" sz="2400" dirty="0" smtClean="0"/>
          </a:p>
          <a:p>
            <a:r>
              <a:rPr lang="en-US" sz="2400" dirty="0" smtClean="0"/>
              <a:t>Secure ACK Frame: extend existing ACK frame</a:t>
            </a:r>
          </a:p>
          <a:p>
            <a:pPr lvl="1"/>
            <a:endParaRPr lang="en-US" sz="2000" dirty="0" smtClean="0"/>
          </a:p>
          <a:p>
            <a:pPr lvl="1"/>
            <a:endParaRPr lang="en-US" sz="2000" dirty="0" smtClean="0"/>
          </a:p>
          <a:p>
            <a:pPr lvl="1"/>
            <a:endParaRPr lang="en-US" sz="2000" dirty="0" smtClean="0"/>
          </a:p>
          <a:p>
            <a:endParaRPr lang="en-US" sz="2400" dirty="0" smtClean="0"/>
          </a:p>
          <a:p>
            <a:endParaRPr lang="en-US" sz="2400" dirty="0" smtClean="0"/>
          </a:p>
          <a:p>
            <a:r>
              <a:rPr lang="en-US" sz="2400" dirty="0" smtClean="0"/>
              <a:t>Add Coordinated Sampled Listening (CSL) to 15.4e MAC</a:t>
            </a:r>
          </a:p>
        </p:txBody>
      </p:sp>
      <p:sp>
        <p:nvSpPr>
          <p:cNvPr id="7" name="Rectangle 38"/>
          <p:cNvSpPr>
            <a:spLocks/>
          </p:cNvSpPr>
          <p:nvPr/>
        </p:nvSpPr>
        <p:spPr bwMode="auto">
          <a:xfrm>
            <a:off x="863600" y="2667000"/>
            <a:ext cx="16256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a:solidFill>
                  <a:schemeClr val="tx1"/>
                </a:solidFill>
                <a:effectLst>
                  <a:outerShdw blurRad="38100" dist="38100" dir="2700000" algn="tl">
                    <a:srgbClr val="FFFFFF"/>
                  </a:outerShdw>
                </a:effectLst>
                <a:ea typeface="Gill Sans" charset="0"/>
                <a:cs typeface="Gill Sans" charset="0"/>
              </a:rPr>
              <a:t>Preamble</a:t>
            </a:r>
          </a:p>
        </p:txBody>
      </p:sp>
      <p:sp>
        <p:nvSpPr>
          <p:cNvPr id="8" name="Rectangle 39"/>
          <p:cNvSpPr>
            <a:spLocks/>
          </p:cNvSpPr>
          <p:nvPr/>
        </p:nvSpPr>
        <p:spPr bwMode="auto">
          <a:xfrm>
            <a:off x="2489200" y="2667000"/>
            <a:ext cx="4064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a:solidFill>
                  <a:schemeClr val="tx1"/>
                </a:solidFill>
                <a:effectLst>
                  <a:outerShdw blurRad="38100" dist="38100" dir="2700000" algn="tl">
                    <a:srgbClr val="FFFFFF"/>
                  </a:outerShdw>
                </a:effectLst>
                <a:ea typeface="Gill Sans" charset="0"/>
                <a:cs typeface="Gill Sans" charset="0"/>
              </a:rPr>
              <a:t>SFD</a:t>
            </a:r>
          </a:p>
        </p:txBody>
      </p:sp>
      <p:sp>
        <p:nvSpPr>
          <p:cNvPr id="9" name="Rectangle 40"/>
          <p:cNvSpPr>
            <a:spLocks/>
          </p:cNvSpPr>
          <p:nvPr/>
        </p:nvSpPr>
        <p:spPr bwMode="auto">
          <a:xfrm>
            <a:off x="1625600" y="243205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4</a:t>
            </a:r>
          </a:p>
        </p:txBody>
      </p:sp>
      <p:sp>
        <p:nvSpPr>
          <p:cNvPr id="10" name="Rectangle 41"/>
          <p:cNvSpPr>
            <a:spLocks/>
          </p:cNvSpPr>
          <p:nvPr/>
        </p:nvSpPr>
        <p:spPr bwMode="auto">
          <a:xfrm>
            <a:off x="2895600" y="2667000"/>
            <a:ext cx="4064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a:solidFill>
                  <a:schemeClr val="tx1"/>
                </a:solidFill>
                <a:effectLst>
                  <a:outerShdw blurRad="38100" dist="38100" dir="2700000" algn="tl">
                    <a:srgbClr val="FFFFFF"/>
                  </a:outerShdw>
                </a:effectLst>
                <a:ea typeface="Gill Sans" charset="0"/>
                <a:cs typeface="Gill Sans" charset="0"/>
              </a:rPr>
              <a:t>Len</a:t>
            </a:r>
          </a:p>
        </p:txBody>
      </p:sp>
      <p:sp>
        <p:nvSpPr>
          <p:cNvPr id="11" name="Rectangle 42"/>
          <p:cNvSpPr>
            <a:spLocks/>
          </p:cNvSpPr>
          <p:nvPr/>
        </p:nvSpPr>
        <p:spPr bwMode="auto">
          <a:xfrm>
            <a:off x="3302000" y="2667000"/>
            <a:ext cx="8128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a:solidFill>
                  <a:schemeClr val="tx1"/>
                </a:solidFill>
                <a:effectLst>
                  <a:outerShdw blurRad="38100" dist="38100" dir="2700000" algn="tl">
                    <a:srgbClr val="FFFFFF"/>
                  </a:outerShdw>
                </a:effectLst>
                <a:ea typeface="Gill Sans" charset="0"/>
                <a:cs typeface="Gill Sans" charset="0"/>
              </a:rPr>
              <a:t>FCF</a:t>
            </a:r>
          </a:p>
        </p:txBody>
      </p:sp>
      <p:sp>
        <p:nvSpPr>
          <p:cNvPr id="12" name="Rectangle 43"/>
          <p:cNvSpPr>
            <a:spLocks/>
          </p:cNvSpPr>
          <p:nvPr/>
        </p:nvSpPr>
        <p:spPr bwMode="auto">
          <a:xfrm>
            <a:off x="4114800" y="2667000"/>
            <a:ext cx="4064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a:solidFill>
                  <a:schemeClr val="tx1"/>
                </a:solidFill>
                <a:effectLst>
                  <a:outerShdw blurRad="38100" dist="38100" dir="2700000" algn="tl">
                    <a:srgbClr val="FFFFFF"/>
                  </a:outerShdw>
                </a:effectLst>
                <a:ea typeface="Gill Sans" charset="0"/>
                <a:cs typeface="Gill Sans" charset="0"/>
              </a:rPr>
              <a:t>DSN</a:t>
            </a:r>
          </a:p>
        </p:txBody>
      </p:sp>
      <p:sp>
        <p:nvSpPr>
          <p:cNvPr id="13" name="Rectangle 44"/>
          <p:cNvSpPr>
            <a:spLocks/>
          </p:cNvSpPr>
          <p:nvPr/>
        </p:nvSpPr>
        <p:spPr bwMode="auto">
          <a:xfrm>
            <a:off x="2641600" y="243205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1</a:t>
            </a:r>
          </a:p>
        </p:txBody>
      </p:sp>
      <p:sp>
        <p:nvSpPr>
          <p:cNvPr id="14" name="Rectangle 45"/>
          <p:cNvSpPr>
            <a:spLocks/>
          </p:cNvSpPr>
          <p:nvPr/>
        </p:nvSpPr>
        <p:spPr bwMode="auto">
          <a:xfrm>
            <a:off x="3048000" y="243205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1</a:t>
            </a:r>
          </a:p>
        </p:txBody>
      </p:sp>
      <p:sp>
        <p:nvSpPr>
          <p:cNvPr id="15" name="Rectangle 46"/>
          <p:cNvSpPr>
            <a:spLocks/>
          </p:cNvSpPr>
          <p:nvPr/>
        </p:nvSpPr>
        <p:spPr bwMode="auto">
          <a:xfrm>
            <a:off x="3657600" y="243205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2</a:t>
            </a:r>
          </a:p>
        </p:txBody>
      </p:sp>
      <p:sp>
        <p:nvSpPr>
          <p:cNvPr id="16" name="Rectangle 47"/>
          <p:cNvSpPr>
            <a:spLocks/>
          </p:cNvSpPr>
          <p:nvPr/>
        </p:nvSpPr>
        <p:spPr bwMode="auto">
          <a:xfrm>
            <a:off x="4267200" y="243205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1</a:t>
            </a:r>
          </a:p>
        </p:txBody>
      </p:sp>
      <p:sp>
        <p:nvSpPr>
          <p:cNvPr id="17" name="Rectangle 48"/>
          <p:cNvSpPr>
            <a:spLocks/>
          </p:cNvSpPr>
          <p:nvPr/>
        </p:nvSpPr>
        <p:spPr bwMode="auto">
          <a:xfrm>
            <a:off x="4521200" y="2667000"/>
            <a:ext cx="8128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a:solidFill>
                  <a:schemeClr val="tx1"/>
                </a:solidFill>
                <a:effectLst>
                  <a:outerShdw blurRad="38100" dist="38100" dir="2700000" algn="tl">
                    <a:srgbClr val="FFFFFF"/>
                  </a:outerShdw>
                </a:effectLst>
                <a:ea typeface="Gill Sans" charset="0"/>
                <a:cs typeface="Gill Sans" charset="0"/>
              </a:rPr>
              <a:t>DSTPAN</a:t>
            </a:r>
          </a:p>
        </p:txBody>
      </p:sp>
      <p:sp>
        <p:nvSpPr>
          <p:cNvPr id="18" name="Rectangle 49"/>
          <p:cNvSpPr>
            <a:spLocks/>
          </p:cNvSpPr>
          <p:nvPr/>
        </p:nvSpPr>
        <p:spPr bwMode="auto">
          <a:xfrm>
            <a:off x="5334000" y="2667000"/>
            <a:ext cx="8128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a:solidFill>
                  <a:schemeClr val="tx1"/>
                </a:solidFill>
                <a:effectLst>
                  <a:outerShdw blurRad="38100" dist="38100" dir="2700000" algn="tl">
                    <a:srgbClr val="FFFFFF"/>
                  </a:outerShdw>
                </a:effectLst>
                <a:ea typeface="Gill Sans" charset="0"/>
                <a:cs typeface="Gill Sans" charset="0"/>
              </a:rPr>
              <a:t>DST</a:t>
            </a:r>
          </a:p>
        </p:txBody>
      </p:sp>
      <p:sp>
        <p:nvSpPr>
          <p:cNvPr id="19" name="Rectangle 50"/>
          <p:cNvSpPr>
            <a:spLocks/>
          </p:cNvSpPr>
          <p:nvPr/>
        </p:nvSpPr>
        <p:spPr bwMode="auto">
          <a:xfrm>
            <a:off x="4876800" y="243205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2</a:t>
            </a:r>
          </a:p>
        </p:txBody>
      </p:sp>
      <p:sp>
        <p:nvSpPr>
          <p:cNvPr id="20" name="Rectangle 51"/>
          <p:cNvSpPr>
            <a:spLocks/>
          </p:cNvSpPr>
          <p:nvPr/>
        </p:nvSpPr>
        <p:spPr bwMode="auto">
          <a:xfrm>
            <a:off x="5689600" y="243205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2</a:t>
            </a:r>
          </a:p>
        </p:txBody>
      </p:sp>
      <p:sp>
        <p:nvSpPr>
          <p:cNvPr id="21" name="Rectangle 52"/>
          <p:cNvSpPr>
            <a:spLocks/>
          </p:cNvSpPr>
          <p:nvPr/>
        </p:nvSpPr>
        <p:spPr bwMode="auto">
          <a:xfrm>
            <a:off x="6146800" y="2667000"/>
            <a:ext cx="8128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dirty="0" err="1" smtClean="0">
                <a:solidFill>
                  <a:schemeClr val="tx1"/>
                </a:solidFill>
                <a:effectLst>
                  <a:outerShdw blurRad="38100" dist="38100" dir="2700000" algn="tl">
                    <a:srgbClr val="FFFFFF"/>
                  </a:outerShdw>
                </a:effectLst>
                <a:ea typeface="Gill Sans" charset="0"/>
                <a:cs typeface="Gill Sans" charset="0"/>
              </a:rPr>
              <a:t>RZTime</a:t>
            </a:r>
            <a:endParaRPr lang="en-US" sz="1400" dirty="0">
              <a:solidFill>
                <a:schemeClr val="tx1"/>
              </a:solidFill>
              <a:effectLst>
                <a:outerShdw blurRad="38100" dist="38100" dir="2700000" algn="tl">
                  <a:srgbClr val="FFFFFF"/>
                </a:outerShdw>
              </a:effectLst>
              <a:ea typeface="Gill Sans" charset="0"/>
              <a:cs typeface="Gill Sans" charset="0"/>
            </a:endParaRPr>
          </a:p>
        </p:txBody>
      </p:sp>
      <p:sp>
        <p:nvSpPr>
          <p:cNvPr id="22" name="Rectangle 53"/>
          <p:cNvSpPr>
            <a:spLocks/>
          </p:cNvSpPr>
          <p:nvPr/>
        </p:nvSpPr>
        <p:spPr bwMode="auto">
          <a:xfrm>
            <a:off x="6959600" y="2667000"/>
            <a:ext cx="381000" cy="381000"/>
          </a:xfrm>
          <a:prstGeom prst="rect">
            <a:avLst/>
          </a:prstGeom>
          <a:solidFill>
            <a:srgbClr val="FFFF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dirty="0" smtClean="0">
                <a:solidFill>
                  <a:schemeClr val="tx1"/>
                </a:solidFill>
                <a:effectLst>
                  <a:outerShdw blurRad="38100" dist="38100" dir="2700000" algn="tl">
                    <a:srgbClr val="FFFFFF"/>
                  </a:outerShdw>
                </a:effectLst>
                <a:ea typeface="Gill Sans" charset="0"/>
                <a:cs typeface="Gill Sans" charset="0"/>
              </a:rPr>
              <a:t>Chan</a:t>
            </a:r>
            <a:endParaRPr lang="en-US" sz="1400" dirty="0">
              <a:solidFill>
                <a:schemeClr val="tx1"/>
              </a:solidFill>
              <a:effectLst>
                <a:outerShdw blurRad="38100" dist="38100" dir="2700000" algn="tl">
                  <a:srgbClr val="FFFFFF"/>
                </a:outerShdw>
              </a:effectLst>
              <a:ea typeface="Gill Sans" charset="0"/>
              <a:cs typeface="Gill Sans" charset="0"/>
            </a:endParaRPr>
          </a:p>
        </p:txBody>
      </p:sp>
      <p:sp>
        <p:nvSpPr>
          <p:cNvPr id="23" name="Rectangle 54"/>
          <p:cNvSpPr>
            <a:spLocks/>
          </p:cNvSpPr>
          <p:nvPr/>
        </p:nvSpPr>
        <p:spPr bwMode="auto">
          <a:xfrm>
            <a:off x="6502400" y="243205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2</a:t>
            </a:r>
          </a:p>
        </p:txBody>
      </p:sp>
      <p:sp>
        <p:nvSpPr>
          <p:cNvPr id="24" name="Rectangle 55"/>
          <p:cNvSpPr>
            <a:spLocks/>
          </p:cNvSpPr>
          <p:nvPr/>
        </p:nvSpPr>
        <p:spPr bwMode="auto">
          <a:xfrm>
            <a:off x="7112000" y="2432050"/>
            <a:ext cx="89768" cy="215444"/>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smtClean="0">
                <a:ea typeface="Gill Sans" charset="0"/>
                <a:cs typeface="Gill Sans" charset="0"/>
              </a:rPr>
              <a:t>1</a:t>
            </a:r>
            <a:endParaRPr lang="en-US" sz="1400" i="1" dirty="0">
              <a:solidFill>
                <a:schemeClr val="tx1"/>
              </a:solidFill>
              <a:ea typeface="Gill Sans" charset="0"/>
              <a:cs typeface="Gill Sans" charset="0"/>
            </a:endParaRPr>
          </a:p>
        </p:txBody>
      </p:sp>
      <p:sp>
        <p:nvSpPr>
          <p:cNvPr id="25" name="Rectangle 53"/>
          <p:cNvSpPr>
            <a:spLocks/>
          </p:cNvSpPr>
          <p:nvPr/>
        </p:nvSpPr>
        <p:spPr bwMode="auto">
          <a:xfrm>
            <a:off x="7340600" y="2667000"/>
            <a:ext cx="8128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a:solidFill>
                  <a:schemeClr val="tx1"/>
                </a:solidFill>
                <a:effectLst>
                  <a:outerShdw blurRad="38100" dist="38100" dir="2700000" algn="tl">
                    <a:srgbClr val="FFFFFF"/>
                  </a:outerShdw>
                </a:effectLst>
                <a:ea typeface="Gill Sans" charset="0"/>
                <a:cs typeface="Gill Sans" charset="0"/>
              </a:rPr>
              <a:t>CRC</a:t>
            </a:r>
          </a:p>
        </p:txBody>
      </p:sp>
      <p:sp>
        <p:nvSpPr>
          <p:cNvPr id="26" name="Rectangle 54"/>
          <p:cNvSpPr>
            <a:spLocks/>
          </p:cNvSpPr>
          <p:nvPr/>
        </p:nvSpPr>
        <p:spPr bwMode="auto">
          <a:xfrm>
            <a:off x="7569200" y="236220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2</a:t>
            </a:r>
          </a:p>
        </p:txBody>
      </p:sp>
      <p:cxnSp>
        <p:nvCxnSpPr>
          <p:cNvPr id="27" name="Straight Connector 26"/>
          <p:cNvCxnSpPr/>
          <p:nvPr/>
        </p:nvCxnSpPr>
        <p:spPr bwMode="auto">
          <a:xfrm rot="5400000" flipH="1" flipV="1">
            <a:off x="7188200" y="2286000"/>
            <a:ext cx="15240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8" name="TextBox 27"/>
          <p:cNvSpPr txBox="1"/>
          <p:nvPr/>
        </p:nvSpPr>
        <p:spPr>
          <a:xfrm>
            <a:off x="6959600" y="1981200"/>
            <a:ext cx="1066800" cy="338554"/>
          </a:xfrm>
          <a:prstGeom prst="rect">
            <a:avLst/>
          </a:prstGeom>
          <a:noFill/>
        </p:spPr>
        <p:txBody>
          <a:bodyPr wrap="square" rtlCol="0">
            <a:spAutoFit/>
          </a:bodyPr>
          <a:lstStyle/>
          <a:p>
            <a:r>
              <a:rPr lang="en-US" sz="1600" dirty="0" smtClean="0"/>
              <a:t>optional</a:t>
            </a:r>
            <a:endParaRPr lang="en-US" sz="1600" dirty="0"/>
          </a:p>
        </p:txBody>
      </p:sp>
      <p:sp>
        <p:nvSpPr>
          <p:cNvPr id="29" name="Rectangle 56"/>
          <p:cNvSpPr>
            <a:spLocks/>
          </p:cNvSpPr>
          <p:nvPr/>
        </p:nvSpPr>
        <p:spPr bwMode="auto">
          <a:xfrm>
            <a:off x="431800" y="4000150"/>
            <a:ext cx="1467556"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outerShdw blurRad="38100" dist="38100" dir="2700000" algn="tl">
                    <a:srgbClr val="FFFFFF"/>
                  </a:outerShdw>
                </a:effectLst>
                <a:uLnTx/>
                <a:uFillTx/>
                <a:ea typeface="Gill Sans" charset="0"/>
                <a:cs typeface="Gill Sans" charset="0"/>
              </a:rPr>
              <a:t>Preamble</a:t>
            </a:r>
          </a:p>
        </p:txBody>
      </p:sp>
      <p:sp>
        <p:nvSpPr>
          <p:cNvPr id="30" name="Rectangle 57"/>
          <p:cNvSpPr>
            <a:spLocks/>
          </p:cNvSpPr>
          <p:nvPr/>
        </p:nvSpPr>
        <p:spPr bwMode="auto">
          <a:xfrm>
            <a:off x="1899356" y="4000150"/>
            <a:ext cx="366889"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outerShdw blurRad="38100" dist="38100" dir="2700000" algn="tl">
                    <a:srgbClr val="FFFFFF"/>
                  </a:outerShdw>
                </a:effectLst>
                <a:uLnTx/>
                <a:uFillTx/>
                <a:ea typeface="Gill Sans" charset="0"/>
                <a:cs typeface="Gill Sans" charset="0"/>
              </a:rPr>
              <a:t>SFD</a:t>
            </a:r>
          </a:p>
        </p:txBody>
      </p:sp>
      <p:sp>
        <p:nvSpPr>
          <p:cNvPr id="31" name="Rectangle 58"/>
          <p:cNvSpPr>
            <a:spLocks/>
          </p:cNvSpPr>
          <p:nvPr/>
        </p:nvSpPr>
        <p:spPr bwMode="auto">
          <a:xfrm>
            <a:off x="1066690" y="365760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smtClean="0">
                <a:ln>
                  <a:noFill/>
                </a:ln>
                <a:solidFill>
                  <a:srgbClr val="000000"/>
                </a:solidFill>
                <a:effectLst/>
                <a:uLnTx/>
                <a:uFillTx/>
                <a:ea typeface="Gill Sans" charset="0"/>
                <a:cs typeface="Gill Sans" charset="0"/>
              </a:rPr>
              <a:t>4</a:t>
            </a:r>
          </a:p>
        </p:txBody>
      </p:sp>
      <p:sp>
        <p:nvSpPr>
          <p:cNvPr id="32" name="Rectangle 59"/>
          <p:cNvSpPr>
            <a:spLocks/>
          </p:cNvSpPr>
          <p:nvPr/>
        </p:nvSpPr>
        <p:spPr bwMode="auto">
          <a:xfrm>
            <a:off x="2266244" y="4000150"/>
            <a:ext cx="366889"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smtClean="0">
                <a:ln>
                  <a:noFill/>
                </a:ln>
                <a:solidFill>
                  <a:srgbClr val="000000"/>
                </a:solidFill>
                <a:effectLst>
                  <a:outerShdw blurRad="38100" dist="38100" dir="2700000" algn="tl">
                    <a:srgbClr val="FFFFFF"/>
                  </a:outerShdw>
                </a:effectLst>
                <a:uLnTx/>
                <a:uFillTx/>
                <a:ea typeface="Gill Sans" charset="0"/>
                <a:cs typeface="Gill Sans" charset="0"/>
              </a:rPr>
              <a:t>Len</a:t>
            </a:r>
          </a:p>
        </p:txBody>
      </p:sp>
      <p:sp>
        <p:nvSpPr>
          <p:cNvPr id="33" name="Rectangle 60"/>
          <p:cNvSpPr>
            <a:spLocks/>
          </p:cNvSpPr>
          <p:nvPr/>
        </p:nvSpPr>
        <p:spPr bwMode="auto">
          <a:xfrm>
            <a:off x="2633133" y="4000150"/>
            <a:ext cx="733778"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smtClean="0">
                <a:ln>
                  <a:noFill/>
                </a:ln>
                <a:solidFill>
                  <a:srgbClr val="000000"/>
                </a:solidFill>
                <a:effectLst>
                  <a:outerShdw blurRad="38100" dist="38100" dir="2700000" algn="tl">
                    <a:srgbClr val="FFFFFF"/>
                  </a:outerShdw>
                </a:effectLst>
                <a:uLnTx/>
                <a:uFillTx/>
                <a:ea typeface="Gill Sans" charset="0"/>
                <a:cs typeface="Gill Sans" charset="0"/>
              </a:rPr>
              <a:t>FCF</a:t>
            </a:r>
          </a:p>
        </p:txBody>
      </p:sp>
      <p:sp>
        <p:nvSpPr>
          <p:cNvPr id="34" name="Rectangle 61"/>
          <p:cNvSpPr>
            <a:spLocks/>
          </p:cNvSpPr>
          <p:nvPr/>
        </p:nvSpPr>
        <p:spPr bwMode="auto">
          <a:xfrm>
            <a:off x="3366911" y="4000150"/>
            <a:ext cx="366889"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outerShdw blurRad="38100" dist="38100" dir="2700000" algn="tl">
                    <a:srgbClr val="FFFFFF"/>
                  </a:outerShdw>
                </a:effectLst>
                <a:uLnTx/>
                <a:uFillTx/>
                <a:ea typeface="Gill Sans" charset="0"/>
                <a:cs typeface="Gill Sans" charset="0"/>
              </a:rPr>
              <a:t>DSN</a:t>
            </a:r>
          </a:p>
        </p:txBody>
      </p:sp>
      <p:sp>
        <p:nvSpPr>
          <p:cNvPr id="35" name="Rectangle 62"/>
          <p:cNvSpPr>
            <a:spLocks/>
          </p:cNvSpPr>
          <p:nvPr/>
        </p:nvSpPr>
        <p:spPr bwMode="auto">
          <a:xfrm>
            <a:off x="1983912" y="365760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smtClean="0">
                <a:ln>
                  <a:noFill/>
                </a:ln>
                <a:solidFill>
                  <a:srgbClr val="000000"/>
                </a:solidFill>
                <a:effectLst/>
                <a:uLnTx/>
                <a:uFillTx/>
                <a:ea typeface="Gill Sans" charset="0"/>
                <a:cs typeface="Gill Sans" charset="0"/>
              </a:rPr>
              <a:t>1</a:t>
            </a:r>
          </a:p>
        </p:txBody>
      </p:sp>
      <p:sp>
        <p:nvSpPr>
          <p:cNvPr id="36" name="Rectangle 63"/>
          <p:cNvSpPr>
            <a:spLocks/>
          </p:cNvSpPr>
          <p:nvPr/>
        </p:nvSpPr>
        <p:spPr bwMode="auto">
          <a:xfrm>
            <a:off x="2350801" y="365760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smtClean="0">
                <a:ln>
                  <a:noFill/>
                </a:ln>
                <a:solidFill>
                  <a:srgbClr val="000000"/>
                </a:solidFill>
                <a:effectLst/>
                <a:uLnTx/>
                <a:uFillTx/>
                <a:ea typeface="Gill Sans" charset="0"/>
                <a:cs typeface="Gill Sans" charset="0"/>
              </a:rPr>
              <a:t>1</a:t>
            </a:r>
          </a:p>
        </p:txBody>
      </p:sp>
      <p:sp>
        <p:nvSpPr>
          <p:cNvPr id="37" name="Rectangle 64"/>
          <p:cNvSpPr>
            <a:spLocks/>
          </p:cNvSpPr>
          <p:nvPr/>
        </p:nvSpPr>
        <p:spPr bwMode="auto">
          <a:xfrm>
            <a:off x="2901135" y="365760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smtClean="0">
                <a:ln>
                  <a:noFill/>
                </a:ln>
                <a:solidFill>
                  <a:srgbClr val="000000"/>
                </a:solidFill>
                <a:effectLst/>
                <a:uLnTx/>
                <a:uFillTx/>
                <a:ea typeface="Gill Sans" charset="0"/>
                <a:cs typeface="Gill Sans" charset="0"/>
              </a:rPr>
              <a:t>2</a:t>
            </a:r>
          </a:p>
        </p:txBody>
      </p:sp>
      <p:sp>
        <p:nvSpPr>
          <p:cNvPr id="38" name="Rectangle 65"/>
          <p:cNvSpPr>
            <a:spLocks/>
          </p:cNvSpPr>
          <p:nvPr/>
        </p:nvSpPr>
        <p:spPr bwMode="auto">
          <a:xfrm>
            <a:off x="3451468" y="365760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smtClean="0">
                <a:ln>
                  <a:noFill/>
                </a:ln>
                <a:solidFill>
                  <a:srgbClr val="000000"/>
                </a:solidFill>
                <a:effectLst/>
                <a:uLnTx/>
                <a:uFillTx/>
                <a:ea typeface="Gill Sans" charset="0"/>
                <a:cs typeface="Gill Sans" charset="0"/>
              </a:rPr>
              <a:t>1</a:t>
            </a:r>
          </a:p>
        </p:txBody>
      </p:sp>
      <p:sp>
        <p:nvSpPr>
          <p:cNvPr id="39" name="Rectangle 66"/>
          <p:cNvSpPr>
            <a:spLocks/>
          </p:cNvSpPr>
          <p:nvPr/>
        </p:nvSpPr>
        <p:spPr bwMode="auto">
          <a:xfrm>
            <a:off x="3733800" y="4000150"/>
            <a:ext cx="1117600"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outerShdw blurRad="38100" dist="38100" dir="2700000" algn="tl">
                    <a:srgbClr val="FFFFFF"/>
                  </a:outerShdw>
                </a:effectLst>
                <a:uLnTx/>
                <a:uFillTx/>
                <a:ea typeface="Gill Sans" charset="0"/>
                <a:cs typeface="Gill Sans" charset="0"/>
              </a:rPr>
              <a:t>Addressing</a:t>
            </a:r>
          </a:p>
        </p:txBody>
      </p:sp>
      <p:sp>
        <p:nvSpPr>
          <p:cNvPr id="40" name="Rectangle 67"/>
          <p:cNvSpPr>
            <a:spLocks/>
          </p:cNvSpPr>
          <p:nvPr/>
        </p:nvSpPr>
        <p:spPr bwMode="auto">
          <a:xfrm>
            <a:off x="3937000" y="3657600"/>
            <a:ext cx="573264"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smtClean="0">
                <a:ln>
                  <a:noFill/>
                </a:ln>
                <a:solidFill>
                  <a:srgbClr val="000000"/>
                </a:solidFill>
                <a:effectLst/>
                <a:uLnTx/>
                <a:uFillTx/>
                <a:ea typeface="Gill Sans" charset="0"/>
                <a:cs typeface="Gill Sans" charset="0"/>
              </a:rPr>
              <a:t>variable</a:t>
            </a:r>
          </a:p>
        </p:txBody>
      </p:sp>
      <p:sp>
        <p:nvSpPr>
          <p:cNvPr id="41" name="Rectangle 68"/>
          <p:cNvSpPr>
            <a:spLocks/>
          </p:cNvSpPr>
          <p:nvPr/>
        </p:nvSpPr>
        <p:spPr bwMode="auto">
          <a:xfrm>
            <a:off x="4851400" y="4000150"/>
            <a:ext cx="1219200"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smtClean="0">
                <a:ln>
                  <a:noFill/>
                </a:ln>
                <a:solidFill>
                  <a:srgbClr val="000000"/>
                </a:solidFill>
                <a:effectLst>
                  <a:outerShdw blurRad="38100" dist="38100" dir="2700000" algn="tl">
                    <a:srgbClr val="FFFFFF"/>
                  </a:outerShdw>
                </a:effectLst>
                <a:uLnTx/>
                <a:uFillTx/>
                <a:ea typeface="Gill Sans" charset="0"/>
                <a:cs typeface="Gill Sans" charset="0"/>
              </a:rPr>
              <a:t>Security Header</a:t>
            </a:r>
          </a:p>
        </p:txBody>
      </p:sp>
      <p:sp>
        <p:nvSpPr>
          <p:cNvPr id="42" name="Rectangle 69"/>
          <p:cNvSpPr>
            <a:spLocks/>
          </p:cNvSpPr>
          <p:nvPr/>
        </p:nvSpPr>
        <p:spPr bwMode="auto">
          <a:xfrm>
            <a:off x="5080000" y="3657600"/>
            <a:ext cx="573264"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smtClean="0">
                <a:ln>
                  <a:noFill/>
                </a:ln>
                <a:solidFill>
                  <a:srgbClr val="000000"/>
                </a:solidFill>
                <a:effectLst/>
                <a:uLnTx/>
                <a:uFillTx/>
                <a:ea typeface="Gill Sans" charset="0"/>
                <a:cs typeface="Gill Sans" charset="0"/>
              </a:rPr>
              <a:t>variable</a:t>
            </a:r>
          </a:p>
        </p:txBody>
      </p:sp>
      <p:sp>
        <p:nvSpPr>
          <p:cNvPr id="43" name="Rectangle 70"/>
          <p:cNvSpPr>
            <a:spLocks/>
          </p:cNvSpPr>
          <p:nvPr/>
        </p:nvSpPr>
        <p:spPr bwMode="auto">
          <a:xfrm>
            <a:off x="6070600" y="4000150"/>
            <a:ext cx="1066800"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smtClean="0">
                <a:ln>
                  <a:noFill/>
                </a:ln>
                <a:solidFill>
                  <a:srgbClr val="000000"/>
                </a:solidFill>
                <a:effectLst>
                  <a:outerShdw blurRad="38100" dist="38100" dir="2700000" algn="tl">
                    <a:srgbClr val="FFFFFF"/>
                  </a:outerShdw>
                </a:effectLst>
                <a:uLnTx/>
                <a:uFillTx/>
                <a:ea typeface="Gill Sans" charset="0"/>
                <a:cs typeface="Gill Sans" charset="0"/>
              </a:rPr>
              <a:t>Payload</a:t>
            </a:r>
          </a:p>
        </p:txBody>
      </p:sp>
      <p:sp>
        <p:nvSpPr>
          <p:cNvPr id="44" name="Rectangle 71"/>
          <p:cNvSpPr>
            <a:spLocks/>
          </p:cNvSpPr>
          <p:nvPr/>
        </p:nvSpPr>
        <p:spPr bwMode="auto">
          <a:xfrm flipH="1">
            <a:off x="6324600" y="3695350"/>
            <a:ext cx="253935" cy="215444"/>
          </a:xfrm>
          <a:prstGeom prst="rect">
            <a:avLst/>
          </a:prstGeom>
          <a:noFill/>
          <a:ln w="12700">
            <a:noFill/>
            <a:miter lim="800000"/>
            <a:headEnd type="none" w="med" len="med"/>
            <a:tailEnd type="none" w="med" len="med"/>
          </a:ln>
        </p:spPr>
        <p:txBody>
          <a:bodyPr wrap="squar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400" i="1" kern="0" dirty="0" smtClean="0">
                <a:solidFill>
                  <a:srgbClr val="000000"/>
                </a:solidFill>
                <a:ea typeface="Gill Sans" charset="0"/>
                <a:cs typeface="Gill Sans" charset="0"/>
              </a:rPr>
              <a:t>6</a:t>
            </a:r>
            <a:endParaRPr kumimoji="0" lang="en-US" sz="1400" b="0" i="1" u="none" strike="noStrike" kern="0" cap="none" spc="0" normalizeH="0" baseline="0" noProof="0" dirty="0" smtClean="0">
              <a:ln>
                <a:noFill/>
              </a:ln>
              <a:solidFill>
                <a:srgbClr val="000000"/>
              </a:solidFill>
              <a:effectLst/>
              <a:uLnTx/>
              <a:uFillTx/>
              <a:ea typeface="Gill Sans" charset="0"/>
              <a:cs typeface="Gill Sans" charset="0"/>
            </a:endParaRPr>
          </a:p>
        </p:txBody>
      </p:sp>
      <p:sp>
        <p:nvSpPr>
          <p:cNvPr id="45" name="Rectangle 72"/>
          <p:cNvSpPr>
            <a:spLocks/>
          </p:cNvSpPr>
          <p:nvPr/>
        </p:nvSpPr>
        <p:spPr bwMode="auto">
          <a:xfrm>
            <a:off x="7137400" y="4000150"/>
            <a:ext cx="863600"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smtClean="0">
                <a:ln>
                  <a:noFill/>
                </a:ln>
                <a:solidFill>
                  <a:srgbClr val="000000"/>
                </a:solidFill>
                <a:effectLst>
                  <a:outerShdw blurRad="38100" dist="38100" dir="2700000" algn="tl">
                    <a:srgbClr val="FFFFFF"/>
                  </a:outerShdw>
                </a:effectLst>
                <a:uLnTx/>
                <a:uFillTx/>
                <a:ea typeface="Gill Sans" charset="0"/>
                <a:cs typeface="Gill Sans" charset="0"/>
              </a:rPr>
              <a:t>MIC</a:t>
            </a:r>
          </a:p>
        </p:txBody>
      </p:sp>
      <p:sp>
        <p:nvSpPr>
          <p:cNvPr id="46" name="Rectangle 73"/>
          <p:cNvSpPr>
            <a:spLocks/>
          </p:cNvSpPr>
          <p:nvPr/>
        </p:nvSpPr>
        <p:spPr bwMode="auto">
          <a:xfrm>
            <a:off x="7289800" y="3657600"/>
            <a:ext cx="573264"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smtClean="0">
                <a:ln>
                  <a:noFill/>
                </a:ln>
                <a:solidFill>
                  <a:srgbClr val="000000"/>
                </a:solidFill>
                <a:effectLst/>
                <a:uLnTx/>
                <a:uFillTx/>
                <a:ea typeface="Gill Sans" charset="0"/>
                <a:cs typeface="Gill Sans" charset="0"/>
              </a:rPr>
              <a:t>variable</a:t>
            </a:r>
          </a:p>
        </p:txBody>
      </p:sp>
      <p:sp>
        <p:nvSpPr>
          <p:cNvPr id="47" name="Rectangle 74"/>
          <p:cNvSpPr>
            <a:spLocks/>
          </p:cNvSpPr>
          <p:nvPr/>
        </p:nvSpPr>
        <p:spPr bwMode="auto">
          <a:xfrm>
            <a:off x="8001000" y="4000150"/>
            <a:ext cx="733778"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outerShdw blurRad="38100" dist="38100" dir="2700000" algn="tl">
                    <a:srgbClr val="FFFFFF"/>
                  </a:outerShdw>
                </a:effectLst>
                <a:uLnTx/>
                <a:uFillTx/>
                <a:ea typeface="Gill Sans" charset="0"/>
                <a:cs typeface="Gill Sans" charset="0"/>
              </a:rPr>
              <a:t>CRC</a:t>
            </a:r>
          </a:p>
        </p:txBody>
      </p:sp>
      <p:sp>
        <p:nvSpPr>
          <p:cNvPr id="48" name="Rectangle 75"/>
          <p:cNvSpPr>
            <a:spLocks/>
          </p:cNvSpPr>
          <p:nvPr/>
        </p:nvSpPr>
        <p:spPr bwMode="auto">
          <a:xfrm>
            <a:off x="8269002" y="365760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smtClean="0">
                <a:ln>
                  <a:noFill/>
                </a:ln>
                <a:solidFill>
                  <a:srgbClr val="000000"/>
                </a:solidFill>
                <a:effectLst/>
                <a:uLnTx/>
                <a:uFillTx/>
                <a:ea typeface="Gill Sans" charset="0"/>
                <a:cs typeface="Gill Sans" charset="0"/>
              </a:rPr>
              <a:t>2</a:t>
            </a:r>
          </a:p>
        </p:txBody>
      </p:sp>
      <p:sp>
        <p:nvSpPr>
          <p:cNvPr id="51" name="Rectangle 74"/>
          <p:cNvSpPr>
            <a:spLocks/>
          </p:cNvSpPr>
          <p:nvPr/>
        </p:nvSpPr>
        <p:spPr bwMode="auto">
          <a:xfrm>
            <a:off x="7038622" y="4838350"/>
            <a:ext cx="809978" cy="419450"/>
          </a:xfrm>
          <a:prstGeom prst="rect">
            <a:avLst/>
          </a:prstGeom>
          <a:solidFill>
            <a:srgbClr val="FFFF00"/>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err="1" smtClean="0">
                <a:ln>
                  <a:noFill/>
                </a:ln>
                <a:solidFill>
                  <a:srgbClr val="000000"/>
                </a:solidFill>
                <a:effectLst>
                  <a:outerShdw blurRad="38100" dist="38100" dir="2700000" algn="tl">
                    <a:srgbClr val="FFFFFF"/>
                  </a:outerShdw>
                </a:effectLst>
                <a:uLnTx/>
                <a:uFillTx/>
                <a:ea typeface="Gill Sans" charset="0"/>
                <a:cs typeface="Gill Sans" charset="0"/>
              </a:rPr>
              <a:t>ChanMask</a:t>
            </a:r>
            <a:endParaRPr kumimoji="0" lang="en-US" sz="1400" b="0" i="0" u="none" strike="noStrike" kern="0" cap="none" spc="0" normalizeH="0" baseline="0" noProof="0" dirty="0" smtClean="0">
              <a:ln>
                <a:noFill/>
              </a:ln>
              <a:solidFill>
                <a:srgbClr val="000000"/>
              </a:solidFill>
              <a:effectLst>
                <a:outerShdw blurRad="38100" dist="38100" dir="2700000" algn="tl">
                  <a:srgbClr val="FFFFFF"/>
                </a:outerShdw>
              </a:effectLst>
              <a:uLnTx/>
              <a:uFillTx/>
              <a:ea typeface="Gill Sans" charset="0"/>
              <a:cs typeface="Gill Sans" charset="0"/>
            </a:endParaRPr>
          </a:p>
        </p:txBody>
      </p:sp>
      <p:sp>
        <p:nvSpPr>
          <p:cNvPr id="52" name="Rectangle 75"/>
          <p:cNvSpPr>
            <a:spLocks/>
          </p:cNvSpPr>
          <p:nvPr/>
        </p:nvSpPr>
        <p:spPr bwMode="auto">
          <a:xfrm>
            <a:off x="6477000" y="453355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smtClean="0">
                <a:ln>
                  <a:noFill/>
                </a:ln>
                <a:solidFill>
                  <a:srgbClr val="000000"/>
                </a:solidFill>
                <a:effectLst/>
                <a:uLnTx/>
                <a:uFillTx/>
                <a:ea typeface="Gill Sans" charset="0"/>
                <a:cs typeface="Gill Sans" charset="0"/>
              </a:rPr>
              <a:t>2</a:t>
            </a:r>
          </a:p>
        </p:txBody>
      </p:sp>
      <p:sp>
        <p:nvSpPr>
          <p:cNvPr id="53" name="Rectangle 74"/>
          <p:cNvSpPr>
            <a:spLocks/>
          </p:cNvSpPr>
          <p:nvPr/>
        </p:nvSpPr>
        <p:spPr bwMode="auto">
          <a:xfrm>
            <a:off x="6248400" y="4838350"/>
            <a:ext cx="762000"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outerShdw blurRad="38100" dist="38100" dir="2700000" algn="tl">
                    <a:srgbClr val="FFFFFF"/>
                  </a:outerShdw>
                </a:effectLst>
                <a:uLnTx/>
                <a:uFillTx/>
                <a:ea typeface="Gill Sans" charset="0"/>
                <a:cs typeface="Gill Sans" charset="0"/>
              </a:rPr>
              <a:t> Period</a:t>
            </a:r>
          </a:p>
        </p:txBody>
      </p:sp>
      <p:sp>
        <p:nvSpPr>
          <p:cNvPr id="54" name="Rectangle 75"/>
          <p:cNvSpPr>
            <a:spLocks/>
          </p:cNvSpPr>
          <p:nvPr/>
        </p:nvSpPr>
        <p:spPr bwMode="auto">
          <a:xfrm>
            <a:off x="7239000" y="453355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smtClean="0">
                <a:ln>
                  <a:noFill/>
                </a:ln>
                <a:solidFill>
                  <a:srgbClr val="000000"/>
                </a:solidFill>
                <a:effectLst/>
                <a:uLnTx/>
                <a:uFillTx/>
                <a:ea typeface="Gill Sans" charset="0"/>
                <a:cs typeface="Gill Sans" charset="0"/>
              </a:rPr>
              <a:t>2</a:t>
            </a:r>
          </a:p>
        </p:txBody>
      </p:sp>
      <p:sp>
        <p:nvSpPr>
          <p:cNvPr id="55" name="Rectangle 74"/>
          <p:cNvSpPr>
            <a:spLocks/>
          </p:cNvSpPr>
          <p:nvPr/>
        </p:nvSpPr>
        <p:spPr bwMode="auto">
          <a:xfrm>
            <a:off x="5410200" y="4838350"/>
            <a:ext cx="809978" cy="419450"/>
          </a:xfrm>
          <a:prstGeom prst="rect">
            <a:avLst/>
          </a:prstGeom>
          <a:solidFill>
            <a:srgbClr val="B3B3B3"/>
          </a:solidFill>
          <a:ln w="6350">
            <a:solidFill>
              <a:srgbClr val="000000"/>
            </a:solidFill>
            <a:prstDash val="solid"/>
            <a:miter lim="800000"/>
            <a:headEnd type="none" w="med" len="med"/>
            <a:tailEnd type="none" w="med" len="med"/>
          </a:ln>
          <a:effectLst>
            <a:outerShdw dist="76199" dir="2700000" algn="ctr" rotWithShape="0">
              <a:srgbClr val="000000">
                <a:alpha val="75000"/>
              </a:srgbClr>
            </a:outerShdw>
          </a:effectLst>
        </p:spPr>
        <p:txBody>
          <a:bodyPr lIns="0" tIns="0" rIns="0" bIns="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000000"/>
                </a:solidFill>
                <a:effectLst>
                  <a:outerShdw blurRad="38100" dist="38100" dir="2700000" algn="tl">
                    <a:srgbClr val="FFFFFF"/>
                  </a:outerShdw>
                </a:effectLst>
                <a:uLnTx/>
                <a:uFillTx/>
                <a:ea typeface="Gill Sans" charset="0"/>
                <a:cs typeface="Gill Sans" charset="0"/>
              </a:rPr>
              <a:t> Phase </a:t>
            </a:r>
          </a:p>
        </p:txBody>
      </p:sp>
      <p:sp>
        <p:nvSpPr>
          <p:cNvPr id="56" name="Rectangle 75"/>
          <p:cNvSpPr>
            <a:spLocks/>
          </p:cNvSpPr>
          <p:nvPr/>
        </p:nvSpPr>
        <p:spPr bwMode="auto">
          <a:xfrm>
            <a:off x="5715000" y="4533550"/>
            <a:ext cx="186311" cy="335560"/>
          </a:xfrm>
          <a:prstGeom prst="rect">
            <a:avLst/>
          </a:prstGeom>
          <a:noFill/>
          <a:ln w="12700">
            <a:noFill/>
            <a:miter lim="800000"/>
            <a:headEnd type="none" w="med" len="med"/>
            <a:tailEnd type="none" w="med" len="med"/>
          </a:ln>
        </p:spPr>
        <p:txBody>
          <a:bodyPr wrap="none" lIns="0" tIns="0" rIns="0" bIns="0" anchor="ct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1" u="none" strike="noStrike" kern="0" cap="none" spc="0" normalizeH="0" baseline="0" noProof="0" dirty="0" smtClean="0">
                <a:ln>
                  <a:noFill/>
                </a:ln>
                <a:solidFill>
                  <a:srgbClr val="000000"/>
                </a:solidFill>
                <a:effectLst/>
                <a:uLnTx/>
                <a:uFillTx/>
                <a:ea typeface="Gill Sans" charset="0"/>
                <a:cs typeface="Gill Sans" charset="0"/>
              </a:rPr>
              <a:t>2</a:t>
            </a:r>
          </a:p>
        </p:txBody>
      </p:sp>
      <p:cxnSp>
        <p:nvCxnSpPr>
          <p:cNvPr id="58" name="Straight Connector 57"/>
          <p:cNvCxnSpPr/>
          <p:nvPr/>
        </p:nvCxnSpPr>
        <p:spPr bwMode="auto">
          <a:xfrm flipV="1">
            <a:off x="5410200" y="4457350"/>
            <a:ext cx="685800" cy="381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0" name="Straight Connector 59"/>
          <p:cNvCxnSpPr/>
          <p:nvPr/>
        </p:nvCxnSpPr>
        <p:spPr bwMode="auto">
          <a:xfrm rot="10800000">
            <a:off x="7162800" y="4457350"/>
            <a:ext cx="685800" cy="3810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1" name="Straight Connector 60"/>
          <p:cNvCxnSpPr/>
          <p:nvPr/>
        </p:nvCxnSpPr>
        <p:spPr bwMode="auto">
          <a:xfrm rot="5400000" flipH="1" flipV="1">
            <a:off x="7924800" y="4876800"/>
            <a:ext cx="15240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2" name="TextBox 61"/>
          <p:cNvSpPr txBox="1"/>
          <p:nvPr/>
        </p:nvSpPr>
        <p:spPr>
          <a:xfrm>
            <a:off x="7848600" y="4572000"/>
            <a:ext cx="1066800" cy="338554"/>
          </a:xfrm>
          <a:prstGeom prst="rect">
            <a:avLst/>
          </a:prstGeom>
          <a:noFill/>
        </p:spPr>
        <p:txBody>
          <a:bodyPr wrap="square" rtlCol="0">
            <a:spAutoFit/>
          </a:bodyPr>
          <a:lstStyle/>
          <a:p>
            <a:r>
              <a:rPr lang="en-US" sz="1600" dirty="0" smtClean="0"/>
              <a:t>optional</a:t>
            </a:r>
            <a:endParaRPr lang="en-US" sz="1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13 November, 2008</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17</a:t>
            </a:fld>
            <a:endParaRPr lang="en-US"/>
          </a:p>
        </p:txBody>
      </p:sp>
      <p:sp>
        <p:nvSpPr>
          <p:cNvPr id="4098" name="Rectangle 2"/>
          <p:cNvSpPr>
            <a:spLocks noGrp="1" noChangeArrowheads="1"/>
          </p:cNvSpPr>
          <p:nvPr>
            <p:ph type="title"/>
          </p:nvPr>
        </p:nvSpPr>
        <p:spPr>
          <a:noFill/>
          <a:ln/>
        </p:spPr>
        <p:txBody>
          <a:bodyPr/>
          <a:lstStyle/>
          <a:p>
            <a:r>
              <a:rPr lang="en-US" sz="3200" dirty="0" smtClean="0"/>
              <a:t>Fitting into 802.15.4 2006</a:t>
            </a:r>
            <a:endParaRPr lang="en-US" sz="3200" dirty="0"/>
          </a:p>
        </p:txBody>
      </p:sp>
      <p:sp>
        <p:nvSpPr>
          <p:cNvPr id="4099" name="Rectangle 3"/>
          <p:cNvSpPr>
            <a:spLocks noGrp="1" noChangeArrowheads="1"/>
          </p:cNvSpPr>
          <p:nvPr>
            <p:ph type="body" idx="1"/>
          </p:nvPr>
        </p:nvSpPr>
        <p:spPr>
          <a:noFill/>
          <a:ln/>
        </p:spPr>
        <p:txBody>
          <a:bodyPr>
            <a:noAutofit/>
          </a:bodyPr>
          <a:lstStyle/>
          <a:p>
            <a:r>
              <a:rPr lang="en-US" sz="2400" dirty="0" smtClean="0"/>
              <a:t>Non-beacon mode (current dominating use of 15.4)</a:t>
            </a:r>
          </a:p>
          <a:p>
            <a:pPr lvl="1"/>
            <a:r>
              <a:rPr lang="en-US" sz="2400" dirty="0" smtClean="0"/>
              <a:t>Low-power option to non-beacon mode</a:t>
            </a:r>
          </a:p>
          <a:p>
            <a:r>
              <a:rPr lang="en-US" sz="2400" dirty="0" smtClean="0"/>
              <a:t>Beacon mode</a:t>
            </a:r>
          </a:p>
          <a:p>
            <a:endParaRPr lang="en-US" dirty="0" smtClean="0"/>
          </a:p>
          <a:p>
            <a:endParaRPr lang="en-US" dirty="0" smtClean="0"/>
          </a:p>
          <a:p>
            <a:endParaRPr lang="en-US" dirty="0" smtClean="0"/>
          </a:p>
          <a:p>
            <a:endParaRPr lang="en-US" dirty="0" smtClean="0"/>
          </a:p>
          <a:p>
            <a:pPr lvl="1"/>
            <a:r>
              <a:rPr lang="en-US" sz="2400" dirty="0" smtClean="0"/>
              <a:t>Low-power network join</a:t>
            </a:r>
          </a:p>
        </p:txBody>
      </p:sp>
      <p:sp>
        <p:nvSpPr>
          <p:cNvPr id="7" name="Rectangle 18"/>
          <p:cNvSpPr>
            <a:spLocks noChangeArrowheads="1"/>
          </p:cNvSpPr>
          <p:nvPr/>
        </p:nvSpPr>
        <p:spPr bwMode="auto">
          <a:xfrm>
            <a:off x="5334000" y="3505200"/>
            <a:ext cx="3168650" cy="649288"/>
          </a:xfrm>
          <a:prstGeom prst="rect">
            <a:avLst/>
          </a:prstGeom>
          <a:pattFill prst="ltUpDiag">
            <a:fgClr>
              <a:srgbClr val="008080"/>
            </a:fgClr>
            <a:bgClr>
              <a:schemeClr val="bg1"/>
            </a:bgClr>
          </a:pattFill>
          <a:ln w="9525" algn="ctr">
            <a:solidFill>
              <a:schemeClr val="tx1"/>
            </a:solidFill>
            <a:miter lim="800000"/>
            <a:headEnd/>
            <a:tailEnd/>
          </a:ln>
          <a:effectLst/>
        </p:spPr>
        <p:txBody>
          <a:bodyPr wrap="none" lIns="92075" tIns="46038" rIns="92075" bIns="46038" anchor="ctr"/>
          <a:lstStyle/>
          <a:p>
            <a:endParaRPr lang="en-US"/>
          </a:p>
        </p:txBody>
      </p:sp>
      <p:sp>
        <p:nvSpPr>
          <p:cNvPr id="8" name="Text Box 19"/>
          <p:cNvSpPr txBox="1">
            <a:spLocks noChangeArrowheads="1"/>
          </p:cNvSpPr>
          <p:nvPr/>
        </p:nvSpPr>
        <p:spPr bwMode="auto">
          <a:xfrm>
            <a:off x="6557962" y="3581400"/>
            <a:ext cx="719137" cy="244475"/>
          </a:xfrm>
          <a:prstGeom prst="rect">
            <a:avLst/>
          </a:prstGeom>
          <a:noFill/>
          <a:ln w="12700">
            <a:noFill/>
            <a:miter lim="800000"/>
            <a:headEnd type="none" w="sm" len="sm"/>
            <a:tailEnd type="none" w="sm" len="sm"/>
          </a:ln>
          <a:effectLst/>
        </p:spPr>
        <p:txBody>
          <a:bodyPr lIns="0" tIns="0" rIns="0" bIns="0">
            <a:spAutoFit/>
          </a:bodyPr>
          <a:lstStyle/>
          <a:p>
            <a:pPr>
              <a:spcBef>
                <a:spcPct val="15000"/>
              </a:spcBef>
            </a:pPr>
            <a:r>
              <a:rPr lang="en-US" altLang="zh-CN" sz="1600" b="0" dirty="0">
                <a:solidFill>
                  <a:schemeClr val="tx1"/>
                </a:solidFill>
              </a:rPr>
              <a:t>Inactive</a:t>
            </a:r>
          </a:p>
        </p:txBody>
      </p:sp>
      <p:sp>
        <p:nvSpPr>
          <p:cNvPr id="10" name="Rectangle 21"/>
          <p:cNvSpPr>
            <a:spLocks noChangeArrowheads="1"/>
          </p:cNvSpPr>
          <p:nvPr/>
        </p:nvSpPr>
        <p:spPr bwMode="auto">
          <a:xfrm>
            <a:off x="1292224" y="3505200"/>
            <a:ext cx="4041775" cy="649288"/>
          </a:xfrm>
          <a:prstGeom prst="rect">
            <a:avLst/>
          </a:prstGeom>
          <a:noFill/>
          <a:ln w="9525" algn="ctr">
            <a:solidFill>
              <a:schemeClr val="tx1"/>
            </a:solidFill>
            <a:miter lim="800000"/>
            <a:headEnd/>
            <a:tailEnd/>
          </a:ln>
          <a:effectLst/>
        </p:spPr>
        <p:txBody>
          <a:bodyPr wrap="none" lIns="92075" tIns="46038" rIns="92075" bIns="46038" anchor="ctr"/>
          <a:lstStyle/>
          <a:p>
            <a:endParaRPr lang="en-US"/>
          </a:p>
        </p:txBody>
      </p:sp>
      <p:sp>
        <p:nvSpPr>
          <p:cNvPr id="11" name="Line 22"/>
          <p:cNvSpPr>
            <a:spLocks noChangeShapeType="1"/>
          </p:cNvSpPr>
          <p:nvPr/>
        </p:nvSpPr>
        <p:spPr bwMode="auto">
          <a:xfrm>
            <a:off x="3505200" y="3505200"/>
            <a:ext cx="0" cy="649288"/>
          </a:xfrm>
          <a:prstGeom prst="line">
            <a:avLst/>
          </a:prstGeom>
          <a:noFill/>
          <a:ln w="9525">
            <a:solidFill>
              <a:schemeClr val="tx1"/>
            </a:solidFill>
            <a:round/>
            <a:headEnd/>
            <a:tailEnd/>
          </a:ln>
          <a:effectLst/>
        </p:spPr>
        <p:txBody>
          <a:bodyPr lIns="92075" tIns="46038" rIns="92075" bIns="46038" anchor="ctr"/>
          <a:lstStyle/>
          <a:p>
            <a:endParaRPr lang="en-US"/>
          </a:p>
        </p:txBody>
      </p:sp>
      <p:sp>
        <p:nvSpPr>
          <p:cNvPr id="12" name="Rectangle 23"/>
          <p:cNvSpPr>
            <a:spLocks noChangeArrowheads="1"/>
          </p:cNvSpPr>
          <p:nvPr/>
        </p:nvSpPr>
        <p:spPr bwMode="auto">
          <a:xfrm>
            <a:off x="1192212" y="3505200"/>
            <a:ext cx="100012" cy="649288"/>
          </a:xfrm>
          <a:prstGeom prst="rect">
            <a:avLst/>
          </a:prstGeom>
          <a:solidFill>
            <a:srgbClr val="008080"/>
          </a:solidFill>
          <a:ln w="9525" algn="ctr">
            <a:solidFill>
              <a:schemeClr val="tx1"/>
            </a:solidFill>
            <a:miter lim="800000"/>
            <a:headEnd/>
            <a:tailEnd/>
          </a:ln>
          <a:effectLst/>
        </p:spPr>
        <p:txBody>
          <a:bodyPr wrap="none" lIns="92075" tIns="46038" rIns="92075" bIns="46038" anchor="ctr"/>
          <a:lstStyle/>
          <a:p>
            <a:endParaRPr lang="en-US"/>
          </a:p>
        </p:txBody>
      </p:sp>
      <p:sp>
        <p:nvSpPr>
          <p:cNvPr id="13" name="Text Box 24"/>
          <p:cNvSpPr txBox="1">
            <a:spLocks noChangeArrowheads="1"/>
          </p:cNvSpPr>
          <p:nvPr/>
        </p:nvSpPr>
        <p:spPr bwMode="auto">
          <a:xfrm>
            <a:off x="2238374" y="3581400"/>
            <a:ext cx="606425" cy="244475"/>
          </a:xfrm>
          <a:prstGeom prst="rect">
            <a:avLst/>
          </a:prstGeom>
          <a:noFill/>
          <a:ln w="12700">
            <a:noFill/>
            <a:miter lim="800000"/>
            <a:headEnd type="none" w="sm" len="sm"/>
            <a:tailEnd type="none" w="sm" len="sm"/>
          </a:ln>
          <a:effectLst/>
        </p:spPr>
        <p:txBody>
          <a:bodyPr lIns="0" tIns="0" rIns="0" bIns="0">
            <a:spAutoFit/>
          </a:bodyPr>
          <a:lstStyle/>
          <a:p>
            <a:pPr>
              <a:spcBef>
                <a:spcPct val="15000"/>
              </a:spcBef>
            </a:pPr>
            <a:r>
              <a:rPr lang="en-US" altLang="zh-CN" sz="1600" b="0" dirty="0">
                <a:solidFill>
                  <a:schemeClr val="tx1"/>
                </a:solidFill>
              </a:rPr>
              <a:t>CAP</a:t>
            </a:r>
          </a:p>
        </p:txBody>
      </p:sp>
      <p:sp>
        <p:nvSpPr>
          <p:cNvPr id="14" name="Text Box 25"/>
          <p:cNvSpPr txBox="1">
            <a:spLocks noChangeArrowheads="1"/>
          </p:cNvSpPr>
          <p:nvPr/>
        </p:nvSpPr>
        <p:spPr bwMode="auto">
          <a:xfrm>
            <a:off x="4194175" y="3581400"/>
            <a:ext cx="606425" cy="244475"/>
          </a:xfrm>
          <a:prstGeom prst="rect">
            <a:avLst/>
          </a:prstGeom>
          <a:noFill/>
          <a:ln w="12700">
            <a:noFill/>
            <a:miter lim="800000"/>
            <a:headEnd type="none" w="sm" len="sm"/>
            <a:tailEnd type="none" w="sm" len="sm"/>
          </a:ln>
          <a:effectLst/>
        </p:spPr>
        <p:txBody>
          <a:bodyPr lIns="0" tIns="0" rIns="0" bIns="0">
            <a:spAutoFit/>
          </a:bodyPr>
          <a:lstStyle/>
          <a:p>
            <a:pPr>
              <a:spcBef>
                <a:spcPct val="15000"/>
              </a:spcBef>
            </a:pPr>
            <a:r>
              <a:rPr lang="en-US" altLang="zh-CN" sz="1600" dirty="0" smtClean="0"/>
              <a:t>CFP</a:t>
            </a:r>
            <a:endParaRPr lang="en-US" altLang="zh-CN" sz="1600" b="0" dirty="0">
              <a:solidFill>
                <a:schemeClr val="tx1"/>
              </a:solidFill>
            </a:endParaRPr>
          </a:p>
        </p:txBody>
      </p:sp>
      <p:sp>
        <p:nvSpPr>
          <p:cNvPr id="17" name="Text Box 24"/>
          <p:cNvSpPr txBox="1">
            <a:spLocks noChangeArrowheads="1"/>
          </p:cNvSpPr>
          <p:nvPr/>
        </p:nvSpPr>
        <p:spPr bwMode="auto">
          <a:xfrm>
            <a:off x="2057400" y="3886200"/>
            <a:ext cx="1295400" cy="246221"/>
          </a:xfrm>
          <a:prstGeom prst="rect">
            <a:avLst/>
          </a:prstGeom>
          <a:noFill/>
          <a:ln w="12700">
            <a:noFill/>
            <a:miter lim="800000"/>
            <a:headEnd type="none" w="sm" len="sm"/>
            <a:tailEnd type="none" w="sm" len="sm"/>
          </a:ln>
          <a:effectLst/>
        </p:spPr>
        <p:txBody>
          <a:bodyPr wrap="square" lIns="0" tIns="0" rIns="0" bIns="0">
            <a:spAutoFit/>
          </a:bodyPr>
          <a:lstStyle/>
          <a:p>
            <a:pPr>
              <a:spcBef>
                <a:spcPct val="15000"/>
              </a:spcBef>
            </a:pPr>
            <a:r>
              <a:rPr lang="en-US" altLang="zh-CN" sz="1600" b="0" dirty="0" smtClean="0">
                <a:solidFill>
                  <a:srgbClr val="FF0000"/>
                </a:solidFill>
              </a:rPr>
              <a:t>Radio On</a:t>
            </a:r>
            <a:endParaRPr lang="en-US" altLang="zh-CN" sz="1600" b="0" dirty="0">
              <a:solidFill>
                <a:srgbClr val="FF0000"/>
              </a:solidFill>
            </a:endParaRPr>
          </a:p>
        </p:txBody>
      </p:sp>
      <p:sp>
        <p:nvSpPr>
          <p:cNvPr id="18" name="Text Box 24"/>
          <p:cNvSpPr txBox="1">
            <a:spLocks noChangeArrowheads="1"/>
          </p:cNvSpPr>
          <p:nvPr/>
        </p:nvSpPr>
        <p:spPr bwMode="auto">
          <a:xfrm>
            <a:off x="3657600" y="3886200"/>
            <a:ext cx="1524000" cy="246221"/>
          </a:xfrm>
          <a:prstGeom prst="rect">
            <a:avLst/>
          </a:prstGeom>
          <a:noFill/>
          <a:ln w="12700">
            <a:noFill/>
            <a:miter lim="800000"/>
            <a:headEnd type="none" w="sm" len="sm"/>
            <a:tailEnd type="none" w="sm" len="sm"/>
          </a:ln>
          <a:effectLst/>
        </p:spPr>
        <p:txBody>
          <a:bodyPr wrap="square" lIns="0" tIns="0" rIns="0" bIns="0">
            <a:spAutoFit/>
          </a:bodyPr>
          <a:lstStyle/>
          <a:p>
            <a:pPr>
              <a:spcBef>
                <a:spcPct val="15000"/>
              </a:spcBef>
            </a:pPr>
            <a:r>
              <a:rPr lang="en-US" altLang="zh-CN" sz="1600" dirty="0" smtClean="0">
                <a:solidFill>
                  <a:srgbClr val="FF0000"/>
                </a:solidFill>
              </a:rPr>
              <a:t>Scheduled On/Off</a:t>
            </a:r>
            <a:endParaRPr lang="en-US" altLang="zh-CN" sz="1600" b="0" dirty="0">
              <a:solidFill>
                <a:srgbClr val="FF0000"/>
              </a:solidFill>
            </a:endParaRPr>
          </a:p>
        </p:txBody>
      </p:sp>
      <p:sp>
        <p:nvSpPr>
          <p:cNvPr id="19" name="Text Box 24"/>
          <p:cNvSpPr txBox="1">
            <a:spLocks noChangeArrowheads="1"/>
          </p:cNvSpPr>
          <p:nvPr/>
        </p:nvSpPr>
        <p:spPr bwMode="auto">
          <a:xfrm>
            <a:off x="6553200" y="3886200"/>
            <a:ext cx="1295400" cy="246221"/>
          </a:xfrm>
          <a:prstGeom prst="rect">
            <a:avLst/>
          </a:prstGeom>
          <a:noFill/>
          <a:ln w="12700">
            <a:noFill/>
            <a:miter lim="800000"/>
            <a:headEnd type="none" w="sm" len="sm"/>
            <a:tailEnd type="none" w="sm" len="sm"/>
          </a:ln>
          <a:effectLst/>
        </p:spPr>
        <p:txBody>
          <a:bodyPr wrap="square" lIns="0" tIns="0" rIns="0" bIns="0">
            <a:spAutoFit/>
          </a:bodyPr>
          <a:lstStyle/>
          <a:p>
            <a:pPr>
              <a:spcBef>
                <a:spcPct val="15000"/>
              </a:spcBef>
            </a:pPr>
            <a:r>
              <a:rPr lang="en-US" altLang="zh-CN" sz="1600" b="0" dirty="0" smtClean="0">
                <a:solidFill>
                  <a:srgbClr val="FF0000"/>
                </a:solidFill>
              </a:rPr>
              <a:t>Radio Off</a:t>
            </a:r>
            <a:endParaRPr lang="en-US" altLang="zh-CN" sz="1600" b="0" dirty="0">
              <a:solidFill>
                <a:srgbClr val="FF0000"/>
              </a:solidFill>
            </a:endParaRPr>
          </a:p>
        </p:txBody>
      </p:sp>
      <p:sp>
        <p:nvSpPr>
          <p:cNvPr id="20" name="Rectangle 18"/>
          <p:cNvSpPr>
            <a:spLocks noChangeArrowheads="1"/>
          </p:cNvSpPr>
          <p:nvPr/>
        </p:nvSpPr>
        <p:spPr bwMode="auto">
          <a:xfrm>
            <a:off x="5334000" y="4760912"/>
            <a:ext cx="3168650" cy="649288"/>
          </a:xfrm>
          <a:prstGeom prst="rect">
            <a:avLst/>
          </a:prstGeom>
          <a:noFill/>
          <a:ln w="9525" algn="ctr">
            <a:solidFill>
              <a:schemeClr val="tx1"/>
            </a:solidFill>
            <a:miter lim="800000"/>
            <a:headEnd/>
            <a:tailEnd/>
          </a:ln>
          <a:effectLst/>
        </p:spPr>
        <p:txBody>
          <a:bodyPr wrap="none" lIns="92075" tIns="46038" rIns="92075" bIns="46038" anchor="ctr"/>
          <a:lstStyle/>
          <a:p>
            <a:endParaRPr lang="en-US"/>
          </a:p>
        </p:txBody>
      </p:sp>
      <p:sp>
        <p:nvSpPr>
          <p:cNvPr id="21" name="Text Box 19"/>
          <p:cNvSpPr txBox="1">
            <a:spLocks noChangeArrowheads="1"/>
          </p:cNvSpPr>
          <p:nvPr/>
        </p:nvSpPr>
        <p:spPr bwMode="auto">
          <a:xfrm>
            <a:off x="6557962" y="4837112"/>
            <a:ext cx="719137" cy="244475"/>
          </a:xfrm>
          <a:prstGeom prst="rect">
            <a:avLst/>
          </a:prstGeom>
          <a:noFill/>
          <a:ln w="12700">
            <a:noFill/>
            <a:miter lim="800000"/>
            <a:headEnd type="none" w="sm" len="sm"/>
            <a:tailEnd type="none" w="sm" len="sm"/>
          </a:ln>
          <a:effectLst/>
        </p:spPr>
        <p:txBody>
          <a:bodyPr lIns="0" tIns="0" rIns="0" bIns="0">
            <a:spAutoFit/>
          </a:bodyPr>
          <a:lstStyle/>
          <a:p>
            <a:pPr>
              <a:spcBef>
                <a:spcPct val="15000"/>
              </a:spcBef>
            </a:pPr>
            <a:r>
              <a:rPr lang="en-US" altLang="zh-CN" sz="1600" b="0" dirty="0" smtClean="0">
                <a:solidFill>
                  <a:schemeClr val="tx1"/>
                </a:solidFill>
              </a:rPr>
              <a:t>CAP</a:t>
            </a:r>
            <a:endParaRPr lang="en-US" altLang="zh-CN" sz="1600" b="0" dirty="0">
              <a:solidFill>
                <a:schemeClr val="tx1"/>
              </a:solidFill>
            </a:endParaRPr>
          </a:p>
        </p:txBody>
      </p:sp>
      <p:sp>
        <p:nvSpPr>
          <p:cNvPr id="22" name="Rectangle 21"/>
          <p:cNvSpPr>
            <a:spLocks noChangeArrowheads="1"/>
          </p:cNvSpPr>
          <p:nvPr/>
        </p:nvSpPr>
        <p:spPr bwMode="auto">
          <a:xfrm>
            <a:off x="1292224" y="4760912"/>
            <a:ext cx="4041775" cy="649288"/>
          </a:xfrm>
          <a:prstGeom prst="rect">
            <a:avLst/>
          </a:prstGeom>
          <a:noFill/>
          <a:ln w="9525" algn="ctr">
            <a:solidFill>
              <a:schemeClr val="tx1"/>
            </a:solidFill>
            <a:miter lim="800000"/>
            <a:headEnd/>
            <a:tailEnd/>
          </a:ln>
          <a:effectLst/>
        </p:spPr>
        <p:txBody>
          <a:bodyPr wrap="none" lIns="92075" tIns="46038" rIns="92075" bIns="46038" anchor="ctr"/>
          <a:lstStyle/>
          <a:p>
            <a:endParaRPr lang="en-US"/>
          </a:p>
        </p:txBody>
      </p:sp>
      <p:sp>
        <p:nvSpPr>
          <p:cNvPr id="23" name="Line 22"/>
          <p:cNvSpPr>
            <a:spLocks noChangeShapeType="1"/>
          </p:cNvSpPr>
          <p:nvPr/>
        </p:nvSpPr>
        <p:spPr bwMode="auto">
          <a:xfrm>
            <a:off x="3505200" y="4760912"/>
            <a:ext cx="0" cy="649288"/>
          </a:xfrm>
          <a:prstGeom prst="line">
            <a:avLst/>
          </a:prstGeom>
          <a:noFill/>
          <a:ln w="9525">
            <a:solidFill>
              <a:schemeClr val="tx1"/>
            </a:solidFill>
            <a:round/>
            <a:headEnd/>
            <a:tailEnd/>
          </a:ln>
          <a:effectLst/>
        </p:spPr>
        <p:txBody>
          <a:bodyPr lIns="92075" tIns="46038" rIns="92075" bIns="46038" anchor="ctr"/>
          <a:lstStyle/>
          <a:p>
            <a:endParaRPr lang="en-US"/>
          </a:p>
        </p:txBody>
      </p:sp>
      <p:sp>
        <p:nvSpPr>
          <p:cNvPr id="24" name="Rectangle 23"/>
          <p:cNvSpPr>
            <a:spLocks noChangeArrowheads="1"/>
          </p:cNvSpPr>
          <p:nvPr/>
        </p:nvSpPr>
        <p:spPr bwMode="auto">
          <a:xfrm>
            <a:off x="1192212" y="4760912"/>
            <a:ext cx="100012" cy="649288"/>
          </a:xfrm>
          <a:prstGeom prst="rect">
            <a:avLst/>
          </a:prstGeom>
          <a:solidFill>
            <a:srgbClr val="008080"/>
          </a:solidFill>
          <a:ln w="9525" algn="ctr">
            <a:solidFill>
              <a:schemeClr val="tx1"/>
            </a:solidFill>
            <a:miter lim="800000"/>
            <a:headEnd/>
            <a:tailEnd/>
          </a:ln>
          <a:effectLst/>
        </p:spPr>
        <p:txBody>
          <a:bodyPr wrap="none" lIns="92075" tIns="46038" rIns="92075" bIns="46038" anchor="ctr"/>
          <a:lstStyle/>
          <a:p>
            <a:endParaRPr lang="en-US"/>
          </a:p>
        </p:txBody>
      </p:sp>
      <p:sp>
        <p:nvSpPr>
          <p:cNvPr id="25" name="Text Box 24"/>
          <p:cNvSpPr txBox="1">
            <a:spLocks noChangeArrowheads="1"/>
          </p:cNvSpPr>
          <p:nvPr/>
        </p:nvSpPr>
        <p:spPr bwMode="auto">
          <a:xfrm>
            <a:off x="2238374" y="4837112"/>
            <a:ext cx="606425" cy="244475"/>
          </a:xfrm>
          <a:prstGeom prst="rect">
            <a:avLst/>
          </a:prstGeom>
          <a:noFill/>
          <a:ln w="12700">
            <a:noFill/>
            <a:miter lim="800000"/>
            <a:headEnd type="none" w="sm" len="sm"/>
            <a:tailEnd type="none" w="sm" len="sm"/>
          </a:ln>
          <a:effectLst/>
        </p:spPr>
        <p:txBody>
          <a:bodyPr lIns="0" tIns="0" rIns="0" bIns="0">
            <a:spAutoFit/>
          </a:bodyPr>
          <a:lstStyle/>
          <a:p>
            <a:pPr>
              <a:spcBef>
                <a:spcPct val="15000"/>
              </a:spcBef>
            </a:pPr>
            <a:r>
              <a:rPr lang="en-US" altLang="zh-CN" sz="1600" b="0" dirty="0">
                <a:solidFill>
                  <a:schemeClr val="tx1"/>
                </a:solidFill>
              </a:rPr>
              <a:t>CAP</a:t>
            </a:r>
          </a:p>
        </p:txBody>
      </p:sp>
      <p:sp>
        <p:nvSpPr>
          <p:cNvPr id="26" name="Text Box 25"/>
          <p:cNvSpPr txBox="1">
            <a:spLocks noChangeArrowheads="1"/>
          </p:cNvSpPr>
          <p:nvPr/>
        </p:nvSpPr>
        <p:spPr bwMode="auto">
          <a:xfrm>
            <a:off x="4194175" y="4837112"/>
            <a:ext cx="606425" cy="244475"/>
          </a:xfrm>
          <a:prstGeom prst="rect">
            <a:avLst/>
          </a:prstGeom>
          <a:noFill/>
          <a:ln w="12700">
            <a:noFill/>
            <a:miter lim="800000"/>
            <a:headEnd type="none" w="sm" len="sm"/>
            <a:tailEnd type="none" w="sm" len="sm"/>
          </a:ln>
          <a:effectLst/>
        </p:spPr>
        <p:txBody>
          <a:bodyPr lIns="0" tIns="0" rIns="0" bIns="0">
            <a:spAutoFit/>
          </a:bodyPr>
          <a:lstStyle/>
          <a:p>
            <a:pPr>
              <a:spcBef>
                <a:spcPct val="15000"/>
              </a:spcBef>
            </a:pPr>
            <a:r>
              <a:rPr lang="en-US" altLang="zh-CN" sz="1600" dirty="0" smtClean="0"/>
              <a:t>CFP</a:t>
            </a:r>
            <a:endParaRPr lang="en-US" altLang="zh-CN" sz="1600" b="0" dirty="0">
              <a:solidFill>
                <a:schemeClr val="tx1"/>
              </a:solidFill>
            </a:endParaRPr>
          </a:p>
        </p:txBody>
      </p:sp>
      <p:sp>
        <p:nvSpPr>
          <p:cNvPr id="27" name="Text Box 24"/>
          <p:cNvSpPr txBox="1">
            <a:spLocks noChangeArrowheads="1"/>
          </p:cNvSpPr>
          <p:nvPr/>
        </p:nvSpPr>
        <p:spPr bwMode="auto">
          <a:xfrm>
            <a:off x="2057400" y="5141912"/>
            <a:ext cx="1295400" cy="246221"/>
          </a:xfrm>
          <a:prstGeom prst="rect">
            <a:avLst/>
          </a:prstGeom>
          <a:noFill/>
          <a:ln w="12700">
            <a:noFill/>
            <a:miter lim="800000"/>
            <a:headEnd type="none" w="sm" len="sm"/>
            <a:tailEnd type="none" w="sm" len="sm"/>
          </a:ln>
          <a:effectLst/>
        </p:spPr>
        <p:txBody>
          <a:bodyPr wrap="square" lIns="0" tIns="0" rIns="0" bIns="0">
            <a:spAutoFit/>
          </a:bodyPr>
          <a:lstStyle/>
          <a:p>
            <a:pPr>
              <a:spcBef>
                <a:spcPct val="15000"/>
              </a:spcBef>
            </a:pPr>
            <a:r>
              <a:rPr lang="en-US" altLang="zh-CN" sz="1600" b="0" dirty="0" smtClean="0">
                <a:solidFill>
                  <a:srgbClr val="FF0000"/>
                </a:solidFill>
              </a:rPr>
              <a:t>Low-power</a:t>
            </a:r>
            <a:endParaRPr lang="en-US" altLang="zh-CN" sz="1600" b="0" dirty="0">
              <a:solidFill>
                <a:srgbClr val="FF0000"/>
              </a:solidFill>
            </a:endParaRPr>
          </a:p>
        </p:txBody>
      </p:sp>
      <p:sp>
        <p:nvSpPr>
          <p:cNvPr id="28" name="Text Box 24"/>
          <p:cNvSpPr txBox="1">
            <a:spLocks noChangeArrowheads="1"/>
          </p:cNvSpPr>
          <p:nvPr/>
        </p:nvSpPr>
        <p:spPr bwMode="auto">
          <a:xfrm>
            <a:off x="3657600" y="5141912"/>
            <a:ext cx="1524000" cy="246221"/>
          </a:xfrm>
          <a:prstGeom prst="rect">
            <a:avLst/>
          </a:prstGeom>
          <a:noFill/>
          <a:ln w="12700">
            <a:noFill/>
            <a:miter lim="800000"/>
            <a:headEnd type="none" w="sm" len="sm"/>
            <a:tailEnd type="none" w="sm" len="sm"/>
          </a:ln>
          <a:effectLst/>
        </p:spPr>
        <p:txBody>
          <a:bodyPr wrap="square" lIns="0" tIns="0" rIns="0" bIns="0">
            <a:spAutoFit/>
          </a:bodyPr>
          <a:lstStyle/>
          <a:p>
            <a:pPr>
              <a:spcBef>
                <a:spcPct val="15000"/>
              </a:spcBef>
            </a:pPr>
            <a:r>
              <a:rPr lang="en-US" altLang="zh-CN" sz="1600" dirty="0" smtClean="0">
                <a:solidFill>
                  <a:srgbClr val="FF0000"/>
                </a:solidFill>
              </a:rPr>
              <a:t>Scheduled On/Off</a:t>
            </a:r>
            <a:endParaRPr lang="en-US" altLang="zh-CN" sz="1600" b="0" dirty="0">
              <a:solidFill>
                <a:srgbClr val="FF0000"/>
              </a:solidFill>
            </a:endParaRPr>
          </a:p>
        </p:txBody>
      </p:sp>
      <p:sp>
        <p:nvSpPr>
          <p:cNvPr id="29" name="Text Box 24"/>
          <p:cNvSpPr txBox="1">
            <a:spLocks noChangeArrowheads="1"/>
          </p:cNvSpPr>
          <p:nvPr/>
        </p:nvSpPr>
        <p:spPr bwMode="auto">
          <a:xfrm>
            <a:off x="6553200" y="5141912"/>
            <a:ext cx="1295400" cy="246221"/>
          </a:xfrm>
          <a:prstGeom prst="rect">
            <a:avLst/>
          </a:prstGeom>
          <a:noFill/>
          <a:ln w="12700">
            <a:noFill/>
            <a:miter lim="800000"/>
            <a:headEnd type="none" w="sm" len="sm"/>
            <a:tailEnd type="none" w="sm" len="sm"/>
          </a:ln>
          <a:effectLst/>
        </p:spPr>
        <p:txBody>
          <a:bodyPr wrap="square" lIns="0" tIns="0" rIns="0" bIns="0">
            <a:spAutoFit/>
          </a:bodyPr>
          <a:lstStyle/>
          <a:p>
            <a:pPr>
              <a:spcBef>
                <a:spcPct val="15000"/>
              </a:spcBef>
            </a:pPr>
            <a:r>
              <a:rPr lang="en-US" altLang="zh-CN" sz="1600" b="0" dirty="0" smtClean="0">
                <a:solidFill>
                  <a:srgbClr val="FF0000"/>
                </a:solidFill>
              </a:rPr>
              <a:t>Low-power</a:t>
            </a:r>
            <a:endParaRPr lang="en-US" altLang="zh-CN" sz="1600" b="0" dirty="0">
              <a:solidFill>
                <a:srgbClr val="FF0000"/>
              </a:solidFill>
            </a:endParaRPr>
          </a:p>
        </p:txBody>
      </p:sp>
      <p:sp>
        <p:nvSpPr>
          <p:cNvPr id="30" name="Down Arrow 29"/>
          <p:cNvSpPr/>
          <p:nvPr/>
        </p:nvSpPr>
        <p:spPr bwMode="auto">
          <a:xfrm>
            <a:off x="3962400" y="4191000"/>
            <a:ext cx="685800" cy="533400"/>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Date Placeholder 3"/>
          <p:cNvSpPr txBox="1">
            <a:spLocks noGrp="1"/>
          </p:cNvSpPr>
          <p:nvPr/>
        </p:nvSpPr>
        <p:spPr bwMode="auto">
          <a:xfrm>
            <a:off x="685800" y="381000"/>
            <a:ext cx="1600200" cy="215444"/>
          </a:xfrm>
          <a:prstGeom prst="rect">
            <a:avLst/>
          </a:prstGeom>
          <a:noFill/>
          <a:ln w="9525">
            <a:noFill/>
            <a:miter lim="800000"/>
            <a:headEnd/>
            <a:tailEnd/>
          </a:ln>
        </p:spPr>
        <p:txBody>
          <a:bodyPr lIns="0" tIns="0" rIns="0" bIns="0" anchor="b">
            <a:spAutoFit/>
          </a:bodyPr>
          <a:lstStyle/>
          <a:p>
            <a:r>
              <a:rPr lang="en-US" sz="1400" dirty="0" smtClean="0"/>
              <a:t>13 November, 2008</a:t>
            </a:r>
            <a:endParaRPr lang="en-US" sz="1400" dirty="0"/>
          </a:p>
        </p:txBody>
      </p:sp>
      <p:sp>
        <p:nvSpPr>
          <p:cNvPr id="73731" name="Footer Placeholder 4"/>
          <p:cNvSpPr txBox="1">
            <a:spLocks noGrp="1"/>
          </p:cNvSpPr>
          <p:nvPr/>
        </p:nvSpPr>
        <p:spPr bwMode="auto">
          <a:xfrm>
            <a:off x="5486400" y="6475413"/>
            <a:ext cx="3124200" cy="182562"/>
          </a:xfrm>
          <a:prstGeom prst="rect">
            <a:avLst/>
          </a:prstGeom>
          <a:noFill/>
          <a:ln w="9525">
            <a:noFill/>
            <a:miter lim="800000"/>
            <a:headEnd/>
            <a:tailEnd/>
          </a:ln>
        </p:spPr>
        <p:txBody>
          <a:bodyPr lIns="0" tIns="0" rIns="0" bIns="0">
            <a:spAutoFit/>
          </a:bodyPr>
          <a:lstStyle/>
          <a:p>
            <a:pPr algn="r" eaLnBrk="0" hangingPunct="0"/>
            <a:r>
              <a:rPr lang="en-US"/>
              <a:t>Wei Hong, Arch Rock Corporation</a:t>
            </a:r>
          </a:p>
        </p:txBody>
      </p:sp>
      <p:sp>
        <p:nvSpPr>
          <p:cNvPr id="73732"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D6D40EF0-903F-465E-B4BA-9813FCD05FE8}" type="slidenum">
              <a:rPr lang="en-US"/>
              <a:pPr algn="ctr" eaLnBrk="0" hangingPunct="0"/>
              <a:t>18</a:t>
            </a:fld>
            <a:endParaRPr lang="en-US"/>
          </a:p>
        </p:txBody>
      </p:sp>
      <p:sp>
        <p:nvSpPr>
          <p:cNvPr id="73733" name="Rectangle 2"/>
          <p:cNvSpPr>
            <a:spLocks noGrp="1" noChangeArrowheads="1"/>
          </p:cNvSpPr>
          <p:nvPr>
            <p:ph type="title" idx="4294967295"/>
          </p:nvPr>
        </p:nvSpPr>
        <p:spPr/>
        <p:txBody>
          <a:bodyPr/>
          <a:lstStyle/>
          <a:p>
            <a:r>
              <a:rPr lang="en-US" sz="3200" dirty="0" smtClean="0"/>
              <a:t>New PIB Attributes</a:t>
            </a:r>
          </a:p>
        </p:txBody>
      </p:sp>
      <p:sp>
        <p:nvSpPr>
          <p:cNvPr id="73734" name="Rectangle 6"/>
          <p:cNvSpPr>
            <a:spLocks noChangeArrowheads="1"/>
          </p:cNvSpPr>
          <p:nvPr/>
        </p:nvSpPr>
        <p:spPr bwMode="auto">
          <a:xfrm>
            <a:off x="685800" y="1981200"/>
            <a:ext cx="7772400" cy="4114800"/>
          </a:xfrm>
          <a:prstGeom prst="rect">
            <a:avLst/>
          </a:prstGeom>
          <a:noFill/>
          <a:ln w="9525">
            <a:noFill/>
            <a:miter lim="800000"/>
            <a:headEnd/>
            <a:tailEnd/>
          </a:ln>
        </p:spPr>
        <p:txBody>
          <a:bodyPr lIns="92075" tIns="46038" rIns="92075" bIns="46038"/>
          <a:lstStyle/>
          <a:p>
            <a:pPr marL="342900" indent="-342900" eaLnBrk="0" hangingPunct="0">
              <a:spcBef>
                <a:spcPct val="20000"/>
              </a:spcBef>
            </a:pPr>
            <a:endParaRPr lang="en-US" sz="2000" dirty="0">
              <a:latin typeface="Arial" charset="0"/>
            </a:endParaRPr>
          </a:p>
        </p:txBody>
      </p:sp>
      <p:graphicFrame>
        <p:nvGraphicFramePr>
          <p:cNvPr id="7" name="Table 6"/>
          <p:cNvGraphicFramePr>
            <a:graphicFrameLocks noGrp="1"/>
          </p:cNvGraphicFramePr>
          <p:nvPr/>
        </p:nvGraphicFramePr>
        <p:xfrm>
          <a:off x="533400" y="1600200"/>
          <a:ext cx="8153400" cy="4640580"/>
        </p:xfrm>
        <a:graphic>
          <a:graphicData uri="http://schemas.openxmlformats.org/drawingml/2006/table">
            <a:tbl>
              <a:tblPr firstRow="1" bandRow="1">
                <a:tableStyleId>{00A15C55-8517-42AA-B614-E9B94910E393}</a:tableStyleId>
              </a:tblPr>
              <a:tblGrid>
                <a:gridCol w="1600200"/>
                <a:gridCol w="1219200"/>
                <a:gridCol w="1257300"/>
                <a:gridCol w="1358900"/>
                <a:gridCol w="1498600"/>
                <a:gridCol w="1219200"/>
              </a:tblGrid>
              <a:tr h="800100">
                <a:tc>
                  <a:txBody>
                    <a:bodyPr/>
                    <a:lstStyle/>
                    <a:p>
                      <a:pPr algn="ctr"/>
                      <a:r>
                        <a:rPr lang="en-US" dirty="0" smtClean="0"/>
                        <a:t>Attribute</a:t>
                      </a:r>
                      <a:endParaRPr lang="en-US" dirty="0"/>
                    </a:p>
                  </a:txBody>
                  <a:tcPr anchor="ctr" anchorCtr="1"/>
                </a:tc>
                <a:tc>
                  <a:txBody>
                    <a:bodyPr/>
                    <a:lstStyle/>
                    <a:p>
                      <a:pPr algn="ctr"/>
                      <a:r>
                        <a:rPr lang="en-US" dirty="0" smtClean="0"/>
                        <a:t>Identifier</a:t>
                      </a:r>
                      <a:endParaRPr lang="en-US" dirty="0"/>
                    </a:p>
                  </a:txBody>
                  <a:tcPr anchor="ctr" anchorCtr="1"/>
                </a:tc>
                <a:tc>
                  <a:txBody>
                    <a:bodyPr/>
                    <a:lstStyle/>
                    <a:p>
                      <a:pPr algn="ctr"/>
                      <a:r>
                        <a:rPr lang="en-US" dirty="0" smtClean="0"/>
                        <a:t>Type</a:t>
                      </a:r>
                      <a:endParaRPr lang="en-US" dirty="0"/>
                    </a:p>
                  </a:txBody>
                  <a:tcPr anchor="ctr" anchorCtr="1"/>
                </a:tc>
                <a:tc>
                  <a:txBody>
                    <a:bodyPr/>
                    <a:lstStyle/>
                    <a:p>
                      <a:pPr algn="ctr"/>
                      <a:r>
                        <a:rPr lang="en-US" dirty="0" smtClean="0"/>
                        <a:t>Range</a:t>
                      </a:r>
                      <a:endParaRPr lang="en-US" dirty="0"/>
                    </a:p>
                  </a:txBody>
                  <a:tcPr anchor="ctr" anchorCtr="1"/>
                </a:tc>
                <a:tc>
                  <a:txBody>
                    <a:bodyPr/>
                    <a:lstStyle/>
                    <a:p>
                      <a:pPr algn="ctr"/>
                      <a:r>
                        <a:rPr lang="en-US" dirty="0" smtClean="0"/>
                        <a:t>Description</a:t>
                      </a:r>
                      <a:endParaRPr lang="en-US" dirty="0"/>
                    </a:p>
                  </a:txBody>
                  <a:tcPr anchor="ctr" anchorCtr="1"/>
                </a:tc>
                <a:tc>
                  <a:txBody>
                    <a:bodyPr/>
                    <a:lstStyle/>
                    <a:p>
                      <a:pPr algn="ctr"/>
                      <a:r>
                        <a:rPr lang="en-US" dirty="0" smtClean="0"/>
                        <a:t>Default</a:t>
                      </a:r>
                      <a:endParaRPr lang="en-US" dirty="0"/>
                    </a:p>
                  </a:txBody>
                  <a:tcPr anchor="ctr" anchorCtr="1"/>
                </a:tc>
              </a:tr>
              <a:tr h="800100">
                <a:tc>
                  <a:txBody>
                    <a:bodyPr/>
                    <a:lstStyle/>
                    <a:p>
                      <a:pPr algn="ctr"/>
                      <a:r>
                        <a:rPr lang="en-US" dirty="0" err="1" smtClean="0"/>
                        <a:t>samplePeriod</a:t>
                      </a:r>
                      <a:endParaRPr lang="en-US" dirty="0"/>
                    </a:p>
                  </a:txBody>
                  <a:tcPr anchor="ctr" anchorCtr="1"/>
                </a:tc>
                <a:tc>
                  <a:txBody>
                    <a:bodyPr/>
                    <a:lstStyle/>
                    <a:p>
                      <a:pPr algn="ctr"/>
                      <a:endParaRPr lang="en-US" dirty="0"/>
                    </a:p>
                  </a:txBody>
                  <a:tcPr anchor="ctr" anchorCtr="1"/>
                </a:tc>
                <a:tc>
                  <a:txBody>
                    <a:bodyPr/>
                    <a:lstStyle/>
                    <a:p>
                      <a:pPr algn="ctr"/>
                      <a:r>
                        <a:rPr lang="en-US" dirty="0" smtClean="0"/>
                        <a:t>Integer</a:t>
                      </a:r>
                      <a:endParaRPr lang="en-US" dirty="0"/>
                    </a:p>
                  </a:txBody>
                  <a:tcPr anchor="ctr" anchorCtr="1"/>
                </a:tc>
                <a:tc>
                  <a:txBody>
                    <a:bodyPr/>
                    <a:lstStyle/>
                    <a:p>
                      <a:pPr algn="ctr"/>
                      <a:r>
                        <a:rPr lang="en-US" dirty="0" smtClean="0"/>
                        <a:t>0-1023</a:t>
                      </a:r>
                      <a:endParaRPr lang="en-US" dirty="0"/>
                    </a:p>
                  </a:txBody>
                  <a:tcPr anchor="ctr" anchorCtr="1"/>
                </a:tc>
                <a:tc>
                  <a:txBody>
                    <a:bodyPr/>
                    <a:lstStyle/>
                    <a:p>
                      <a:pPr algn="l"/>
                      <a:r>
                        <a:rPr lang="en-US" dirty="0" smtClean="0"/>
                        <a:t>Sampled listening period in </a:t>
                      </a:r>
                      <a:r>
                        <a:rPr lang="en-US" dirty="0" err="1" smtClean="0"/>
                        <a:t>ms.</a:t>
                      </a:r>
                      <a:r>
                        <a:rPr lang="en-US" dirty="0" smtClean="0"/>
                        <a:t>  0 means always listening.</a:t>
                      </a:r>
                      <a:endParaRPr lang="en-US" dirty="0"/>
                    </a:p>
                  </a:txBody>
                  <a:tcPr anchor="ctr" anchorCtr="1"/>
                </a:tc>
                <a:tc>
                  <a:txBody>
                    <a:bodyPr/>
                    <a:lstStyle/>
                    <a:p>
                      <a:pPr algn="ctr"/>
                      <a:r>
                        <a:rPr lang="en-US" dirty="0" smtClean="0"/>
                        <a:t>0</a:t>
                      </a:r>
                      <a:endParaRPr lang="en-US" dirty="0"/>
                    </a:p>
                  </a:txBody>
                  <a:tcPr anchor="ctr" anchorCtr="1"/>
                </a:tc>
              </a:tr>
              <a:tr h="800100">
                <a:tc>
                  <a:txBody>
                    <a:bodyPr/>
                    <a:lstStyle/>
                    <a:p>
                      <a:pPr algn="ctr"/>
                      <a:r>
                        <a:rPr lang="en-US" dirty="0" err="1" smtClean="0"/>
                        <a:t>samplePhase</a:t>
                      </a:r>
                      <a:endParaRPr lang="en-US" dirty="0"/>
                    </a:p>
                  </a:txBody>
                  <a:tcPr anchor="ctr" anchorCtr="1"/>
                </a:tc>
                <a:tc>
                  <a:txBody>
                    <a:bodyPr/>
                    <a:lstStyle/>
                    <a:p>
                      <a:pPr algn="ctr"/>
                      <a:endParaRPr lang="en-US"/>
                    </a:p>
                  </a:txBody>
                  <a:tcPr anchor="ctr" anchorCtr="1"/>
                </a:tc>
                <a:tc>
                  <a:txBody>
                    <a:bodyPr/>
                    <a:lstStyle/>
                    <a:p>
                      <a:pPr algn="ctr"/>
                      <a:r>
                        <a:rPr lang="en-US" dirty="0" smtClean="0"/>
                        <a:t>Integer</a:t>
                      </a:r>
                      <a:endParaRPr lang="en-US" dirty="0"/>
                    </a:p>
                  </a:txBody>
                  <a:tcPr anchor="ctr" anchorCtr="1"/>
                </a:tc>
                <a:tc>
                  <a:txBody>
                    <a:bodyPr/>
                    <a:lstStyle/>
                    <a:p>
                      <a:pPr algn="ctr"/>
                      <a:r>
                        <a:rPr lang="en-US" dirty="0" smtClean="0"/>
                        <a:t>0-1023</a:t>
                      </a:r>
                      <a:endParaRPr lang="en-US" dirty="0"/>
                    </a:p>
                  </a:txBody>
                  <a:tcPr anchor="ctr" anchorCtr="1"/>
                </a:tc>
                <a:tc>
                  <a:txBody>
                    <a:bodyPr/>
                    <a:lstStyle/>
                    <a:p>
                      <a:pPr algn="l"/>
                      <a:r>
                        <a:rPr lang="en-US" dirty="0" smtClean="0"/>
                        <a:t>Time to next sample from now in </a:t>
                      </a:r>
                      <a:r>
                        <a:rPr lang="en-US" dirty="0" err="1" smtClean="0"/>
                        <a:t>ms.</a:t>
                      </a:r>
                      <a:endParaRPr lang="en-US" dirty="0"/>
                    </a:p>
                  </a:txBody>
                  <a:tcPr anchor="ctr" anchorCtr="1"/>
                </a:tc>
                <a:tc>
                  <a:txBody>
                    <a:bodyPr/>
                    <a:lstStyle/>
                    <a:p>
                      <a:pPr algn="ctr"/>
                      <a:endParaRPr lang="en-US" dirty="0"/>
                    </a:p>
                  </a:txBody>
                  <a:tcPr anchor="ctr" anchorCtr="1"/>
                </a:tc>
              </a:tr>
              <a:tr h="800100">
                <a:tc>
                  <a:txBody>
                    <a:bodyPr/>
                    <a:lstStyle/>
                    <a:p>
                      <a:pPr algn="ctr"/>
                      <a:r>
                        <a:rPr lang="en-US" dirty="0" err="1" smtClean="0"/>
                        <a:t>channelMask</a:t>
                      </a:r>
                      <a:endParaRPr lang="en-US" dirty="0"/>
                    </a:p>
                  </a:txBody>
                  <a:tcPr anchor="ctr" anchorCtr="1"/>
                </a:tc>
                <a:tc>
                  <a:txBody>
                    <a:bodyPr/>
                    <a:lstStyle/>
                    <a:p>
                      <a:pPr algn="ctr"/>
                      <a:endParaRPr lang="en-US"/>
                    </a:p>
                  </a:txBody>
                  <a:tcPr anchor="ctr" anchorCtr="1"/>
                </a:tc>
                <a:tc>
                  <a:txBody>
                    <a:bodyPr/>
                    <a:lstStyle/>
                    <a:p>
                      <a:pPr algn="ctr"/>
                      <a:r>
                        <a:rPr lang="en-US" dirty="0" smtClean="0"/>
                        <a:t>Integer</a:t>
                      </a:r>
                      <a:endParaRPr lang="en-US" dirty="0"/>
                    </a:p>
                  </a:txBody>
                  <a:tcPr anchor="ctr" anchorCtr="1"/>
                </a:tc>
                <a:tc>
                  <a:txBody>
                    <a:bodyPr/>
                    <a:lstStyle/>
                    <a:p>
                      <a:pPr algn="ctr"/>
                      <a:endParaRPr lang="en-US" dirty="0"/>
                    </a:p>
                  </a:txBody>
                  <a:tcPr anchor="ctr" anchorCtr="1"/>
                </a:tc>
                <a:tc>
                  <a:txBody>
                    <a:bodyPr/>
                    <a:lstStyle/>
                    <a:p>
                      <a:pPr algn="l"/>
                      <a:r>
                        <a:rPr lang="en-US" dirty="0" smtClean="0"/>
                        <a:t>16-bit Bitmask for the channels</a:t>
                      </a:r>
                      <a:r>
                        <a:rPr lang="en-US" baseline="0" dirty="0" smtClean="0"/>
                        <a:t> to be used.</a:t>
                      </a:r>
                      <a:endParaRPr lang="en-US" dirty="0"/>
                    </a:p>
                  </a:txBody>
                  <a:tcPr anchor="ctr" anchorCtr="1"/>
                </a:tc>
                <a:tc>
                  <a:txBody>
                    <a:bodyPr/>
                    <a:lstStyle/>
                    <a:p>
                      <a:pPr algn="ctr"/>
                      <a:r>
                        <a:rPr lang="en-US" dirty="0" smtClean="0"/>
                        <a:t>Channel 25</a:t>
                      </a:r>
                      <a:endParaRPr lang="en-US" dirty="0"/>
                    </a:p>
                  </a:txBody>
                  <a:tcPr anchor="ctr" anchorCtr="1"/>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13 November, 2008</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19</a:t>
            </a:fld>
            <a:endParaRPr lang="en-US"/>
          </a:p>
        </p:txBody>
      </p:sp>
      <p:sp>
        <p:nvSpPr>
          <p:cNvPr id="4098" name="Rectangle 2"/>
          <p:cNvSpPr>
            <a:spLocks noGrp="1" noChangeArrowheads="1"/>
          </p:cNvSpPr>
          <p:nvPr>
            <p:ph type="title"/>
          </p:nvPr>
        </p:nvSpPr>
        <p:spPr>
          <a:noFill/>
          <a:ln/>
        </p:spPr>
        <p:txBody>
          <a:bodyPr/>
          <a:lstStyle/>
          <a:p>
            <a:r>
              <a:rPr lang="en-US" sz="3200" dirty="0" smtClean="0"/>
              <a:t>Conclusion</a:t>
            </a:r>
            <a:endParaRPr lang="en-US" sz="3200" dirty="0"/>
          </a:p>
        </p:txBody>
      </p:sp>
      <p:sp>
        <p:nvSpPr>
          <p:cNvPr id="4099" name="Rectangle 3"/>
          <p:cNvSpPr>
            <a:spLocks noGrp="1" noChangeArrowheads="1"/>
          </p:cNvSpPr>
          <p:nvPr>
            <p:ph type="body" idx="1"/>
          </p:nvPr>
        </p:nvSpPr>
        <p:spPr>
          <a:noFill/>
          <a:ln/>
        </p:spPr>
        <p:txBody>
          <a:bodyPr>
            <a:normAutofit fontScale="92500" lnSpcReduction="10000"/>
          </a:bodyPr>
          <a:lstStyle/>
          <a:p>
            <a:r>
              <a:rPr lang="en-US" sz="2400" dirty="0" smtClean="0"/>
              <a:t>Proposal to 15.4e</a:t>
            </a:r>
          </a:p>
          <a:p>
            <a:pPr lvl="1"/>
            <a:r>
              <a:rPr lang="en-US" sz="2000" dirty="0" smtClean="0"/>
              <a:t>New </a:t>
            </a:r>
            <a:r>
              <a:rPr lang="en-US" sz="2000" i="1" dirty="0" smtClean="0"/>
              <a:t>chirp</a:t>
            </a:r>
            <a:r>
              <a:rPr lang="en-US" sz="2000" dirty="0" smtClean="0"/>
              <a:t> frame</a:t>
            </a:r>
          </a:p>
          <a:p>
            <a:pPr lvl="1"/>
            <a:r>
              <a:rPr lang="en-US" sz="2000" dirty="0" smtClean="0"/>
              <a:t>Secure ACK frame</a:t>
            </a:r>
          </a:p>
          <a:p>
            <a:pPr lvl="1"/>
            <a:r>
              <a:rPr lang="en-US" sz="2000" dirty="0" smtClean="0"/>
              <a:t>Add Coordinated Sampled Listening (CSL) to MAC</a:t>
            </a:r>
          </a:p>
          <a:p>
            <a:r>
              <a:rPr lang="en-US" sz="2400" dirty="0" smtClean="0"/>
              <a:t>Advantages</a:t>
            </a:r>
          </a:p>
          <a:p>
            <a:pPr lvl="1"/>
            <a:r>
              <a:rPr lang="en-US" sz="2000" dirty="0" smtClean="0"/>
              <a:t>Low-power operation for entire network lifecycle for both FFD and RFD</a:t>
            </a:r>
          </a:p>
          <a:p>
            <a:pPr lvl="1"/>
            <a:r>
              <a:rPr lang="en-US" sz="2000" dirty="0" smtClean="0"/>
              <a:t>Always-on illusion, IP-friendly</a:t>
            </a:r>
          </a:p>
          <a:p>
            <a:pPr lvl="1"/>
            <a:r>
              <a:rPr lang="en-US" sz="2000" dirty="0" smtClean="0"/>
              <a:t>Responsive to asynchronous, unscheduled events</a:t>
            </a:r>
          </a:p>
          <a:p>
            <a:pPr lvl="1"/>
            <a:r>
              <a:rPr lang="en-US" sz="2000" dirty="0" smtClean="0"/>
              <a:t>Simple to implement</a:t>
            </a:r>
          </a:p>
          <a:p>
            <a:pPr lvl="1"/>
            <a:r>
              <a:rPr lang="en-US" sz="2000" dirty="0" smtClean="0"/>
              <a:t>Independent of central control</a:t>
            </a:r>
          </a:p>
          <a:p>
            <a:pPr lvl="1"/>
            <a:r>
              <a:rPr lang="en-US" sz="2000" dirty="0" smtClean="0"/>
              <a:t>Safety net for further optimizations</a:t>
            </a:r>
          </a:p>
          <a:p>
            <a:pPr lvl="1"/>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13 November, 2008</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0109B0CB-97B6-4280-B5C3-7FF39FAED503}" type="slidenum">
              <a:rPr lang="en-US"/>
              <a:pPr/>
              <a:t>2</a:t>
            </a:fld>
            <a:endParaRPr lang="en-US"/>
          </a:p>
        </p:txBody>
      </p:sp>
      <p:sp>
        <p:nvSpPr>
          <p:cNvPr id="26626" name="Rectangle 2"/>
          <p:cNvSpPr>
            <a:spLocks noGrp="1" noChangeArrowheads="1"/>
          </p:cNvSpPr>
          <p:nvPr>
            <p:ph type="ctrTitle"/>
          </p:nvPr>
        </p:nvSpPr>
        <p:spPr>
          <a:xfrm>
            <a:off x="685800" y="2286000"/>
            <a:ext cx="7772400" cy="1143000"/>
          </a:xfrm>
        </p:spPr>
        <p:txBody>
          <a:bodyPr/>
          <a:lstStyle/>
          <a:p>
            <a:r>
              <a:rPr lang="en-US" sz="3200" dirty="0" smtClean="0"/>
              <a:t>Locally-scheduled Low-power Extensions to 802.15.4 for Supporting Scalable </a:t>
            </a:r>
            <a:r>
              <a:rPr lang="en-US" sz="3200" dirty="0" smtClean="0"/>
              <a:t>WPANs (Recap)</a:t>
            </a:r>
            <a:endParaRPr lang="en-US" sz="3200" dirty="0"/>
          </a:p>
        </p:txBody>
      </p:sp>
      <p:sp>
        <p:nvSpPr>
          <p:cNvPr id="26627" name="Rectangle 3"/>
          <p:cNvSpPr>
            <a:spLocks noGrp="1" noChangeArrowheads="1"/>
          </p:cNvSpPr>
          <p:nvPr>
            <p:ph type="subTitle" idx="1"/>
          </p:nvPr>
        </p:nvSpPr>
        <p:spPr/>
        <p:txBody>
          <a:bodyPr/>
          <a:lstStyle/>
          <a:p>
            <a:r>
              <a:rPr lang="en-US" sz="2400" dirty="0"/>
              <a:t>Wei </a:t>
            </a:r>
            <a:r>
              <a:rPr lang="en-US" sz="2400" dirty="0" smtClean="0"/>
              <a:t>Hong, Ph.D.</a:t>
            </a:r>
            <a:endParaRPr lang="en-US" sz="2400" dirty="0"/>
          </a:p>
          <a:p>
            <a:r>
              <a:rPr lang="en-US" sz="2400" dirty="0" smtClean="0"/>
              <a:t>Jonathan Hui, Ph.D.</a:t>
            </a:r>
          </a:p>
          <a:p>
            <a:r>
              <a:rPr lang="en-US" sz="2400" dirty="0" smtClean="0"/>
              <a:t>Arch Rock Corp.</a:t>
            </a:r>
          </a:p>
          <a:p>
            <a:r>
              <a:rPr lang="en-US" sz="2400" dirty="0" smtClean="0"/>
              <a:t>David Culler, Ph.D.</a:t>
            </a:r>
            <a:endParaRPr lang="en-US" sz="2400" dirty="0"/>
          </a:p>
          <a:p>
            <a:r>
              <a:rPr lang="en-US" sz="2400" dirty="0" smtClean="0"/>
              <a:t>UC Berkeley &amp; Arch </a:t>
            </a:r>
            <a:r>
              <a:rPr lang="en-US" sz="2400" dirty="0"/>
              <a:t>Rock Corp.</a:t>
            </a:r>
            <a:endParaRPr lang="en-US"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13 November, 2008</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DEA4E2EB-39FF-41F2-8129-26BB169584B1}" type="slidenum">
              <a:rPr lang="en-US"/>
              <a:pPr/>
              <a:t>20</a:t>
            </a:fld>
            <a:endParaRPr lang="en-US"/>
          </a:p>
        </p:txBody>
      </p:sp>
      <p:sp>
        <p:nvSpPr>
          <p:cNvPr id="63490" name="Rectangle 2"/>
          <p:cNvSpPr>
            <a:spLocks noGrp="1" noChangeArrowheads="1"/>
          </p:cNvSpPr>
          <p:nvPr>
            <p:ph type="title"/>
          </p:nvPr>
        </p:nvSpPr>
        <p:spPr>
          <a:noFill/>
          <a:ln/>
        </p:spPr>
        <p:txBody>
          <a:bodyPr/>
          <a:lstStyle/>
          <a:p>
            <a:r>
              <a:rPr lang="en-US" sz="3200"/>
              <a:t>Thanks You</a:t>
            </a:r>
          </a:p>
        </p:txBody>
      </p:sp>
      <p:sp>
        <p:nvSpPr>
          <p:cNvPr id="63491" name="Rectangle 3"/>
          <p:cNvSpPr>
            <a:spLocks noGrp="1" noChangeArrowheads="1"/>
          </p:cNvSpPr>
          <p:nvPr>
            <p:ph type="body" idx="1"/>
          </p:nvPr>
        </p:nvSpPr>
        <p:spPr>
          <a:noFill/>
          <a:ln/>
        </p:spPr>
        <p:txBody>
          <a:bodyPr/>
          <a:lstStyle/>
          <a:p>
            <a:r>
              <a:rPr lang="en-US" sz="2800" dirty="0"/>
              <a:t>Questions?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13 November, 2008</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3</a:t>
            </a:fld>
            <a:endParaRPr lang="en-US"/>
          </a:p>
        </p:txBody>
      </p:sp>
      <p:sp>
        <p:nvSpPr>
          <p:cNvPr id="4098" name="Rectangle 2"/>
          <p:cNvSpPr>
            <a:spLocks noGrp="1" noChangeArrowheads="1"/>
          </p:cNvSpPr>
          <p:nvPr>
            <p:ph type="title"/>
          </p:nvPr>
        </p:nvSpPr>
        <p:spPr>
          <a:noFill/>
          <a:ln/>
        </p:spPr>
        <p:txBody>
          <a:bodyPr/>
          <a:lstStyle/>
          <a:p>
            <a:r>
              <a:rPr lang="en-US" sz="3200" dirty="0" smtClean="0"/>
              <a:t>Key Extensions To 802.15.4</a:t>
            </a:r>
            <a:endParaRPr lang="en-US" sz="3200" dirty="0"/>
          </a:p>
        </p:txBody>
      </p:sp>
      <p:sp>
        <p:nvSpPr>
          <p:cNvPr id="4099" name="Rectangle 3"/>
          <p:cNvSpPr>
            <a:spLocks noGrp="1" noChangeArrowheads="1"/>
          </p:cNvSpPr>
          <p:nvPr>
            <p:ph type="body" idx="1"/>
          </p:nvPr>
        </p:nvSpPr>
        <p:spPr>
          <a:noFill/>
          <a:ln/>
        </p:spPr>
        <p:txBody>
          <a:bodyPr/>
          <a:lstStyle/>
          <a:p>
            <a:r>
              <a:rPr lang="en-US" sz="2400" dirty="0" smtClean="0"/>
              <a:t>Low-power(LP) FFD-FFD communication</a:t>
            </a:r>
          </a:p>
          <a:p>
            <a:r>
              <a:rPr lang="en-US" sz="2400" dirty="0" smtClean="0"/>
              <a:t>LP FFD – LP RFD communication</a:t>
            </a:r>
            <a:endParaRPr lang="en-US" sz="2000" dirty="0" smtClean="0"/>
          </a:p>
          <a:p>
            <a:r>
              <a:rPr lang="en-US" sz="2400" dirty="0" smtClean="0"/>
              <a:t>Secure ACK with integrity</a:t>
            </a:r>
          </a:p>
          <a:p>
            <a:r>
              <a:rPr lang="en-US" sz="2400" dirty="0" smtClean="0"/>
              <a:t>Multi-channel communication</a:t>
            </a:r>
          </a:p>
          <a:p>
            <a:r>
              <a:rPr lang="en-US" sz="2400" dirty="0" smtClean="0"/>
              <a:t>Responsive, low-power operation</a:t>
            </a:r>
            <a:endParaRPr lang="en-US" sz="20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13 November, 2008</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4</a:t>
            </a:fld>
            <a:endParaRPr lang="en-US"/>
          </a:p>
        </p:txBody>
      </p:sp>
      <p:sp>
        <p:nvSpPr>
          <p:cNvPr id="4098" name="Rectangle 2"/>
          <p:cNvSpPr>
            <a:spLocks noGrp="1" noChangeArrowheads="1"/>
          </p:cNvSpPr>
          <p:nvPr>
            <p:ph type="title"/>
          </p:nvPr>
        </p:nvSpPr>
        <p:spPr>
          <a:noFill/>
          <a:ln/>
        </p:spPr>
        <p:txBody>
          <a:bodyPr/>
          <a:lstStyle/>
          <a:p>
            <a:r>
              <a:rPr lang="en-US" sz="3200" dirty="0" smtClean="0"/>
              <a:t>Guiding Principles</a:t>
            </a:r>
            <a:endParaRPr lang="en-US" sz="3200" dirty="0"/>
          </a:p>
        </p:txBody>
      </p:sp>
      <p:sp>
        <p:nvSpPr>
          <p:cNvPr id="4099" name="Rectangle 3"/>
          <p:cNvSpPr>
            <a:spLocks noGrp="1" noChangeArrowheads="1"/>
          </p:cNvSpPr>
          <p:nvPr>
            <p:ph type="body" idx="1"/>
          </p:nvPr>
        </p:nvSpPr>
        <p:spPr>
          <a:noFill/>
          <a:ln/>
        </p:spPr>
        <p:txBody>
          <a:bodyPr/>
          <a:lstStyle/>
          <a:p>
            <a:r>
              <a:rPr lang="en-US" sz="2400" dirty="0" smtClean="0"/>
              <a:t>Permit migration path from current hardware</a:t>
            </a:r>
          </a:p>
          <a:p>
            <a:r>
              <a:rPr lang="en-US" sz="2400" dirty="0" smtClean="0"/>
              <a:t>MUST be possible to operate in low power in entire network lifecycle</a:t>
            </a:r>
          </a:p>
          <a:p>
            <a:pPr lvl="1"/>
            <a:r>
              <a:rPr lang="en-US" sz="2000" dirty="0" smtClean="0"/>
              <a:t>associate, discovery, join, recovery, etc.</a:t>
            </a:r>
          </a:p>
          <a:p>
            <a:r>
              <a:rPr lang="en-US" sz="2400" dirty="0" smtClean="0"/>
              <a:t>Facilitate efficient upper-layer protocols </a:t>
            </a:r>
          </a:p>
          <a:p>
            <a:pPr lvl="1"/>
            <a:r>
              <a:rPr lang="en-US" sz="2000" dirty="0" smtClean="0"/>
              <a:t>including IP and other industrial protocols</a:t>
            </a:r>
          </a:p>
          <a:p>
            <a:pPr lvl="1"/>
            <a:r>
              <a:rPr lang="en-US" sz="2000" dirty="0" smtClean="0"/>
              <a:t>Routing and local connectivity</a:t>
            </a:r>
          </a:p>
          <a:p>
            <a:r>
              <a:rPr lang="en-US" sz="2400" dirty="0" smtClean="0"/>
              <a:t>Able to operate without central control</a:t>
            </a:r>
          </a:p>
          <a:p>
            <a:r>
              <a:rPr lang="en-US" sz="2400" dirty="0" smtClean="0"/>
              <a:t>Simple baseline implementations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13 November, 2008</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5</a:t>
            </a:fld>
            <a:endParaRPr lang="en-US"/>
          </a:p>
        </p:txBody>
      </p:sp>
      <p:sp>
        <p:nvSpPr>
          <p:cNvPr id="4098" name="Rectangle 2"/>
          <p:cNvSpPr>
            <a:spLocks noGrp="1" noChangeArrowheads="1"/>
          </p:cNvSpPr>
          <p:nvPr>
            <p:ph type="title"/>
          </p:nvPr>
        </p:nvSpPr>
        <p:spPr>
          <a:noFill/>
          <a:ln/>
        </p:spPr>
        <p:txBody>
          <a:bodyPr/>
          <a:lstStyle/>
          <a:p>
            <a:r>
              <a:rPr lang="en-US" sz="3200" dirty="0" smtClean="0"/>
              <a:t>Key To Low-power Mesh</a:t>
            </a:r>
            <a:endParaRPr lang="en-US" sz="3200" dirty="0"/>
          </a:p>
        </p:txBody>
      </p:sp>
      <p:sp>
        <p:nvSpPr>
          <p:cNvPr id="4099" name="Rectangle 3"/>
          <p:cNvSpPr>
            <a:spLocks noGrp="1" noChangeArrowheads="1"/>
          </p:cNvSpPr>
          <p:nvPr>
            <p:ph type="body" idx="1"/>
          </p:nvPr>
        </p:nvSpPr>
        <p:spPr>
          <a:noFill/>
          <a:ln/>
        </p:spPr>
        <p:txBody>
          <a:bodyPr/>
          <a:lstStyle/>
          <a:p>
            <a:r>
              <a:rPr lang="en-US" sz="2400" dirty="0" smtClean="0"/>
              <a:t>Low power: &lt; 1% duty cycle, multi-year battery life</a:t>
            </a:r>
          </a:p>
          <a:p>
            <a:r>
              <a:rPr lang="en-US" sz="2400" dirty="0" smtClean="0"/>
              <a:t>Minimize idle listening</a:t>
            </a:r>
          </a:p>
          <a:p>
            <a:pPr lvl="1">
              <a:buNone/>
            </a:pPr>
            <a:r>
              <a:rPr lang="en-US" sz="4000" i="1" dirty="0" err="1" smtClean="0"/>
              <a:t>P</a:t>
            </a:r>
            <a:r>
              <a:rPr lang="en-US" sz="4000" i="1" baseline="-25000" dirty="0" err="1" smtClean="0"/>
              <a:t>total</a:t>
            </a:r>
            <a:r>
              <a:rPr lang="en-US" sz="2000" i="1" dirty="0" smtClean="0"/>
              <a:t> = </a:t>
            </a:r>
            <a:r>
              <a:rPr lang="en-US" sz="4000" dirty="0" err="1" smtClean="0">
                <a:solidFill>
                  <a:srgbClr val="FF0000"/>
                </a:solidFill>
              </a:rPr>
              <a:t>P</a:t>
            </a:r>
            <a:r>
              <a:rPr lang="en-US" sz="4000" baseline="-25000" dirty="0" err="1" smtClean="0">
                <a:solidFill>
                  <a:srgbClr val="FF0000"/>
                </a:solidFill>
              </a:rPr>
              <a:t>listen</a:t>
            </a:r>
            <a:r>
              <a:rPr lang="en-US" sz="2000" dirty="0" smtClean="0"/>
              <a:t> </a:t>
            </a:r>
            <a:r>
              <a:rPr lang="en-US" sz="2000" i="1" dirty="0" smtClean="0"/>
              <a:t> +  </a:t>
            </a:r>
            <a:r>
              <a:rPr lang="en-US" sz="2000" i="1" dirty="0" err="1" smtClean="0"/>
              <a:t>P</a:t>
            </a:r>
            <a:r>
              <a:rPr lang="en-US" sz="2000" i="1" baseline="-25000" dirty="0" err="1" smtClean="0"/>
              <a:t>rx</a:t>
            </a:r>
            <a:r>
              <a:rPr lang="en-US" sz="2000" i="1" dirty="0" smtClean="0"/>
              <a:t> + </a:t>
            </a:r>
            <a:r>
              <a:rPr lang="en-US" sz="2000" i="1" dirty="0" err="1" smtClean="0"/>
              <a:t>P</a:t>
            </a:r>
            <a:r>
              <a:rPr lang="en-US" sz="2000" i="1" baseline="-25000" dirty="0" err="1" smtClean="0"/>
              <a:t>tx</a:t>
            </a:r>
            <a:endParaRPr lang="en-US" sz="2000" i="1" baseline="-25000" dirty="0" smtClean="0"/>
          </a:p>
          <a:p>
            <a:endParaRPr lang="en-US" sz="2000" i="1" baseline="-25000" dirty="0" smtClean="0"/>
          </a:p>
          <a:p>
            <a:r>
              <a:rPr lang="en-US" sz="2400" dirty="0" smtClean="0"/>
              <a:t>Low-power RFD</a:t>
            </a:r>
          </a:p>
          <a:p>
            <a:pPr lvl="1"/>
            <a:r>
              <a:rPr lang="en-US" sz="2000" dirty="0" smtClean="0"/>
              <a:t>turn off radio when not transmitting</a:t>
            </a:r>
          </a:p>
          <a:p>
            <a:r>
              <a:rPr lang="en-US" sz="2400" dirty="0" smtClean="0"/>
              <a:t>Low-power FFD</a:t>
            </a:r>
          </a:p>
          <a:p>
            <a:pPr lvl="1"/>
            <a:r>
              <a:rPr lang="en-US" sz="2000" dirty="0" smtClean="0"/>
              <a:t>How to duty-cycle the radio while forwarding traffic from other FFDs and RFDs?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13 November, 2008</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6</a:t>
            </a:fld>
            <a:endParaRPr lang="en-US"/>
          </a:p>
        </p:txBody>
      </p:sp>
      <p:sp>
        <p:nvSpPr>
          <p:cNvPr id="4098" name="Rectangle 2"/>
          <p:cNvSpPr>
            <a:spLocks noGrp="1" noChangeArrowheads="1"/>
          </p:cNvSpPr>
          <p:nvPr>
            <p:ph type="title"/>
          </p:nvPr>
        </p:nvSpPr>
        <p:spPr>
          <a:noFill/>
          <a:ln/>
        </p:spPr>
        <p:txBody>
          <a:bodyPr/>
          <a:lstStyle/>
          <a:p>
            <a:r>
              <a:rPr lang="en-US" sz="3200" dirty="0" smtClean="0"/>
              <a:t>Basic Sampled Listening</a:t>
            </a:r>
            <a:endParaRPr lang="en-US" sz="3200" dirty="0"/>
          </a:p>
        </p:txBody>
      </p:sp>
      <p:sp>
        <p:nvSpPr>
          <p:cNvPr id="4099" name="Rectangle 3"/>
          <p:cNvSpPr>
            <a:spLocks noGrp="1" noChangeArrowheads="1"/>
          </p:cNvSpPr>
          <p:nvPr>
            <p:ph type="body" idx="1"/>
          </p:nvPr>
        </p:nvSpPr>
        <p:spPr>
          <a:noFill/>
          <a:ln/>
        </p:spPr>
        <p:txBody>
          <a:bodyPr/>
          <a:lstStyle/>
          <a:p>
            <a:r>
              <a:rPr lang="en-US" sz="2400" dirty="0" smtClean="0"/>
              <a:t>Sampled Listening</a:t>
            </a:r>
          </a:p>
          <a:p>
            <a:pPr lvl="1"/>
            <a:r>
              <a:rPr lang="en-US" sz="2000" dirty="0" smtClean="0"/>
              <a:t>DARPA Packet Radio 1987</a:t>
            </a:r>
          </a:p>
          <a:p>
            <a:pPr lvl="1"/>
            <a:r>
              <a:rPr lang="en-US" sz="2000" dirty="0" smtClean="0"/>
              <a:t>Aloha-PS, B-MAC, X-MAC, etc.</a:t>
            </a:r>
          </a:p>
        </p:txBody>
      </p:sp>
      <p:sp>
        <p:nvSpPr>
          <p:cNvPr id="41" name="Rectangle 1"/>
          <p:cNvSpPr>
            <a:spLocks/>
          </p:cNvSpPr>
          <p:nvPr/>
        </p:nvSpPr>
        <p:spPr bwMode="auto">
          <a:xfrm>
            <a:off x="25527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2" name="Rectangle 2"/>
          <p:cNvSpPr>
            <a:spLocks/>
          </p:cNvSpPr>
          <p:nvPr/>
        </p:nvSpPr>
        <p:spPr bwMode="auto">
          <a:xfrm>
            <a:off x="31877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3" name="Rectangle 3"/>
          <p:cNvSpPr>
            <a:spLocks/>
          </p:cNvSpPr>
          <p:nvPr/>
        </p:nvSpPr>
        <p:spPr bwMode="auto">
          <a:xfrm>
            <a:off x="38227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4" name="Rectangle 4"/>
          <p:cNvSpPr>
            <a:spLocks/>
          </p:cNvSpPr>
          <p:nvPr/>
        </p:nvSpPr>
        <p:spPr bwMode="auto">
          <a:xfrm>
            <a:off x="44577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5" name="Rectangle 5"/>
          <p:cNvSpPr>
            <a:spLocks/>
          </p:cNvSpPr>
          <p:nvPr/>
        </p:nvSpPr>
        <p:spPr bwMode="auto">
          <a:xfrm>
            <a:off x="50927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6" name="Rectangle 6"/>
          <p:cNvSpPr>
            <a:spLocks/>
          </p:cNvSpPr>
          <p:nvPr/>
        </p:nvSpPr>
        <p:spPr bwMode="auto">
          <a:xfrm>
            <a:off x="57277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7" name="Rectangle 7"/>
          <p:cNvSpPr>
            <a:spLocks/>
          </p:cNvSpPr>
          <p:nvPr/>
        </p:nvSpPr>
        <p:spPr bwMode="auto">
          <a:xfrm>
            <a:off x="63627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8" name="Rectangle 8"/>
          <p:cNvSpPr>
            <a:spLocks/>
          </p:cNvSpPr>
          <p:nvPr/>
        </p:nvSpPr>
        <p:spPr bwMode="auto">
          <a:xfrm>
            <a:off x="69977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49" name="Rectangle 9"/>
          <p:cNvSpPr>
            <a:spLocks/>
          </p:cNvSpPr>
          <p:nvPr/>
        </p:nvSpPr>
        <p:spPr bwMode="auto">
          <a:xfrm>
            <a:off x="7632700" y="54991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50" name="Rectangle 10"/>
          <p:cNvSpPr>
            <a:spLocks/>
          </p:cNvSpPr>
          <p:nvPr/>
        </p:nvSpPr>
        <p:spPr bwMode="auto">
          <a:xfrm>
            <a:off x="1917700" y="5511800"/>
            <a:ext cx="63500" cy="635000"/>
          </a:xfrm>
          <a:prstGeom prst="rect">
            <a:avLst/>
          </a:prstGeom>
          <a:solidFill>
            <a:srgbClr val="00408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51" name="Rectangle 11"/>
          <p:cNvSpPr>
            <a:spLocks/>
          </p:cNvSpPr>
          <p:nvPr/>
        </p:nvSpPr>
        <p:spPr bwMode="auto">
          <a:xfrm>
            <a:off x="2895600" y="3810000"/>
            <a:ext cx="635000" cy="635000"/>
          </a:xfrm>
          <a:prstGeom prst="rect">
            <a:avLst/>
          </a:prstGeom>
          <a:solidFill>
            <a:schemeClr val="accent1"/>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52" name="Rectangle 12"/>
          <p:cNvSpPr>
            <a:spLocks/>
          </p:cNvSpPr>
          <p:nvPr/>
        </p:nvSpPr>
        <p:spPr bwMode="auto">
          <a:xfrm>
            <a:off x="3251200" y="5499100"/>
            <a:ext cx="279400" cy="635000"/>
          </a:xfrm>
          <a:prstGeom prst="rect">
            <a:avLst/>
          </a:prstGeom>
          <a:solidFill>
            <a:schemeClr val="accent1"/>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53" name="Rectangle 13"/>
          <p:cNvSpPr>
            <a:spLocks/>
          </p:cNvSpPr>
          <p:nvPr/>
        </p:nvSpPr>
        <p:spPr bwMode="auto">
          <a:xfrm>
            <a:off x="6184900" y="3810000"/>
            <a:ext cx="635000" cy="635000"/>
          </a:xfrm>
          <a:prstGeom prst="rect">
            <a:avLst/>
          </a:prstGeom>
          <a:solidFill>
            <a:schemeClr val="accent1"/>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54" name="Rectangle 14"/>
          <p:cNvSpPr>
            <a:spLocks/>
          </p:cNvSpPr>
          <p:nvPr/>
        </p:nvSpPr>
        <p:spPr bwMode="auto">
          <a:xfrm>
            <a:off x="6426200" y="5499100"/>
            <a:ext cx="393700" cy="635000"/>
          </a:xfrm>
          <a:prstGeom prst="rect">
            <a:avLst/>
          </a:prstGeom>
          <a:solidFill>
            <a:schemeClr val="accent1"/>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55" name="Rectangle 15"/>
          <p:cNvSpPr>
            <a:spLocks/>
          </p:cNvSpPr>
          <p:nvPr/>
        </p:nvSpPr>
        <p:spPr bwMode="auto">
          <a:xfrm>
            <a:off x="8083550" y="6140450"/>
            <a:ext cx="177800" cy="355600"/>
          </a:xfrm>
          <a:prstGeom prst="rect">
            <a:avLst/>
          </a:prstGeom>
          <a:noFill/>
          <a:ln w="12700">
            <a:noFill/>
            <a:miter lim="800000"/>
            <a:headEnd type="none" w="med" len="med"/>
            <a:tailEnd type="none" w="med" len="med"/>
          </a:ln>
          <a:effectLst>
            <a:outerShdw dist="76199" dir="2700000" algn="ctr" rotWithShape="0">
              <a:schemeClr val="bg2">
                <a:alpha val="75000"/>
              </a:schemeClr>
            </a:outerShdw>
          </a:effectLst>
        </p:spPr>
        <p:txBody>
          <a:bodyPr wrap="none" lIns="0" tIns="0" rIns="0" bIns="0" anchor="ctr">
            <a:spAutoFit/>
          </a:bodyPr>
          <a:lstStyle/>
          <a:p>
            <a:r>
              <a:rPr lang="en-US" sz="1800" i="1">
                <a:solidFill>
                  <a:schemeClr val="tx1"/>
                </a:solidFill>
                <a:ea typeface="Gill Sans" charset="0"/>
                <a:cs typeface="Gill Sans" charset="0"/>
              </a:rPr>
              <a:t>t</a:t>
            </a:r>
          </a:p>
        </p:txBody>
      </p:sp>
      <p:sp>
        <p:nvSpPr>
          <p:cNvPr id="56" name="Rectangle 16"/>
          <p:cNvSpPr>
            <a:spLocks/>
          </p:cNvSpPr>
          <p:nvPr/>
        </p:nvSpPr>
        <p:spPr bwMode="auto">
          <a:xfrm>
            <a:off x="8083550" y="4451350"/>
            <a:ext cx="177800" cy="355600"/>
          </a:xfrm>
          <a:prstGeom prst="rect">
            <a:avLst/>
          </a:prstGeom>
          <a:noFill/>
          <a:ln w="12700">
            <a:noFill/>
            <a:miter lim="800000"/>
            <a:headEnd type="none" w="med" len="med"/>
            <a:tailEnd type="none" w="med" len="med"/>
          </a:ln>
          <a:effectLst>
            <a:outerShdw dist="76199" dir="2700000" algn="ctr" rotWithShape="0">
              <a:schemeClr val="bg2">
                <a:alpha val="75000"/>
              </a:schemeClr>
            </a:outerShdw>
          </a:effectLst>
        </p:spPr>
        <p:txBody>
          <a:bodyPr wrap="none" lIns="0" tIns="0" rIns="0" bIns="0" anchor="ctr">
            <a:spAutoFit/>
          </a:bodyPr>
          <a:lstStyle/>
          <a:p>
            <a:r>
              <a:rPr lang="en-US" sz="1800" i="1">
                <a:solidFill>
                  <a:schemeClr val="tx1"/>
                </a:solidFill>
                <a:ea typeface="Gill Sans" charset="0"/>
                <a:cs typeface="Gill Sans" charset="0"/>
              </a:rPr>
              <a:t>t</a:t>
            </a:r>
          </a:p>
        </p:txBody>
      </p:sp>
      <p:sp>
        <p:nvSpPr>
          <p:cNvPr id="57" name="Rectangle 17"/>
          <p:cNvSpPr>
            <a:spLocks/>
          </p:cNvSpPr>
          <p:nvPr/>
        </p:nvSpPr>
        <p:spPr bwMode="auto">
          <a:xfrm>
            <a:off x="706438" y="3905250"/>
            <a:ext cx="952500" cy="457200"/>
          </a:xfrm>
          <a:prstGeom prst="rect">
            <a:avLst/>
          </a:prstGeom>
          <a:noFill/>
          <a:ln w="12700">
            <a:noFill/>
            <a:miter lim="800000"/>
            <a:headEnd type="none" w="med" len="med"/>
            <a:tailEnd type="none" w="med" len="med"/>
          </a:ln>
        </p:spPr>
        <p:txBody>
          <a:bodyPr wrap="none" lIns="0" tIns="0" rIns="0" bIns="0" anchor="ctr">
            <a:spAutoFit/>
          </a:bodyPr>
          <a:lstStyle/>
          <a:p>
            <a:pPr algn="r"/>
            <a:r>
              <a:rPr lang="en-US" sz="2400">
                <a:solidFill>
                  <a:schemeClr val="tx1"/>
                </a:solidFill>
                <a:ea typeface="Gill Sans" charset="0"/>
                <a:cs typeface="Gill Sans" charset="0"/>
              </a:rPr>
              <a:t>sender</a:t>
            </a:r>
          </a:p>
        </p:txBody>
      </p:sp>
      <p:sp>
        <p:nvSpPr>
          <p:cNvPr id="58" name="Rectangle 18"/>
          <p:cNvSpPr>
            <a:spLocks/>
          </p:cNvSpPr>
          <p:nvPr/>
        </p:nvSpPr>
        <p:spPr bwMode="auto">
          <a:xfrm>
            <a:off x="550863" y="5607050"/>
            <a:ext cx="1114425" cy="457200"/>
          </a:xfrm>
          <a:prstGeom prst="rect">
            <a:avLst/>
          </a:prstGeom>
          <a:noFill/>
          <a:ln w="12700">
            <a:noFill/>
            <a:miter lim="800000"/>
            <a:headEnd type="none" w="med" len="med"/>
            <a:tailEnd type="none" w="med" len="med"/>
          </a:ln>
        </p:spPr>
        <p:txBody>
          <a:bodyPr wrap="none" lIns="0" tIns="0" rIns="0" bIns="0" anchor="ctr">
            <a:spAutoFit/>
          </a:bodyPr>
          <a:lstStyle/>
          <a:p>
            <a:pPr algn="r"/>
            <a:r>
              <a:rPr lang="en-US" sz="2400">
                <a:solidFill>
                  <a:schemeClr val="tx1"/>
                </a:solidFill>
                <a:ea typeface="Gill Sans" charset="0"/>
                <a:cs typeface="Gill Sans" charset="0"/>
              </a:rPr>
              <a:t>receiver</a:t>
            </a:r>
          </a:p>
        </p:txBody>
      </p:sp>
      <p:sp>
        <p:nvSpPr>
          <p:cNvPr id="59" name="Rectangle 19"/>
          <p:cNvSpPr>
            <a:spLocks/>
          </p:cNvSpPr>
          <p:nvPr/>
        </p:nvSpPr>
        <p:spPr bwMode="auto">
          <a:xfrm>
            <a:off x="3530600" y="381000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60" name="Rectangle 20"/>
          <p:cNvSpPr>
            <a:spLocks/>
          </p:cNvSpPr>
          <p:nvPr/>
        </p:nvSpPr>
        <p:spPr bwMode="auto">
          <a:xfrm>
            <a:off x="3530600" y="549910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61" name="Rectangle 21"/>
          <p:cNvSpPr>
            <a:spLocks/>
          </p:cNvSpPr>
          <p:nvPr/>
        </p:nvSpPr>
        <p:spPr bwMode="auto">
          <a:xfrm>
            <a:off x="6819900" y="381000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62" name="Rectangle 22"/>
          <p:cNvSpPr>
            <a:spLocks/>
          </p:cNvSpPr>
          <p:nvPr/>
        </p:nvSpPr>
        <p:spPr bwMode="auto">
          <a:xfrm>
            <a:off x="6819900" y="5499100"/>
            <a:ext cx="63500" cy="635000"/>
          </a:xfrm>
          <a:prstGeom prst="rect">
            <a:avLst/>
          </a:prstGeom>
          <a:solidFill>
            <a:srgbClr val="FF00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lstStyle/>
          <a:p>
            <a:endParaRPr lang="en-US"/>
          </a:p>
        </p:txBody>
      </p:sp>
      <p:sp>
        <p:nvSpPr>
          <p:cNvPr id="63" name="Line 23"/>
          <p:cNvSpPr>
            <a:spLocks noChangeShapeType="1"/>
          </p:cNvSpPr>
          <p:nvPr/>
        </p:nvSpPr>
        <p:spPr bwMode="auto">
          <a:xfrm rot="10800000" flipH="1">
            <a:off x="1917700" y="4443413"/>
            <a:ext cx="6350000" cy="1587"/>
          </a:xfrm>
          <a:prstGeom prst="line">
            <a:avLst/>
          </a:prstGeom>
          <a:noFill/>
          <a:ln w="38100">
            <a:solidFill>
              <a:schemeClr val="tx1"/>
            </a:solidFill>
            <a:prstDash val="solid"/>
            <a:round/>
            <a:headEnd type="none" w="med" len="med"/>
            <a:tailEnd type="stealth" w="med" len="med"/>
          </a:ln>
          <a:effectLst>
            <a:outerShdw dist="76199" dir="2700000" algn="ctr" rotWithShape="0">
              <a:schemeClr val="bg2">
                <a:alpha val="75000"/>
              </a:schemeClr>
            </a:outerShdw>
          </a:effectLst>
        </p:spPr>
        <p:txBody>
          <a:bodyPr/>
          <a:lstStyle/>
          <a:p>
            <a:endParaRPr lang="en-US"/>
          </a:p>
        </p:txBody>
      </p:sp>
      <p:sp>
        <p:nvSpPr>
          <p:cNvPr id="64" name="Line 24"/>
          <p:cNvSpPr>
            <a:spLocks noChangeShapeType="1"/>
          </p:cNvSpPr>
          <p:nvPr/>
        </p:nvSpPr>
        <p:spPr bwMode="auto">
          <a:xfrm rot="10800000" flipH="1">
            <a:off x="1917700" y="6146800"/>
            <a:ext cx="6350000" cy="0"/>
          </a:xfrm>
          <a:prstGeom prst="line">
            <a:avLst/>
          </a:prstGeom>
          <a:noFill/>
          <a:ln w="38100">
            <a:solidFill>
              <a:schemeClr val="tx1"/>
            </a:solidFill>
            <a:prstDash val="solid"/>
            <a:round/>
            <a:headEnd type="none" w="med" len="med"/>
            <a:tailEnd type="stealth" w="med" len="med"/>
          </a:ln>
          <a:effectLst>
            <a:outerShdw dist="76199" dir="2700000" algn="ctr" rotWithShape="0">
              <a:schemeClr val="bg2">
                <a:alpha val="75000"/>
              </a:schemeClr>
            </a:outerShdw>
          </a:effectLst>
        </p:spPr>
        <p:txBody>
          <a:bodyPr/>
          <a:lstStyle/>
          <a:p>
            <a:endParaRPr lang="en-US"/>
          </a:p>
        </p:txBody>
      </p:sp>
      <p:sp>
        <p:nvSpPr>
          <p:cNvPr id="65" name="Rectangle 25"/>
          <p:cNvSpPr>
            <a:spLocks/>
          </p:cNvSpPr>
          <p:nvPr/>
        </p:nvSpPr>
        <p:spPr bwMode="auto">
          <a:xfrm>
            <a:off x="5045075" y="3124200"/>
            <a:ext cx="1377950" cy="368300"/>
          </a:xfrm>
          <a:prstGeom prst="rect">
            <a:avLst/>
          </a:prstGeom>
          <a:noFill/>
          <a:ln w="12700">
            <a:noFill/>
            <a:miter lim="800000"/>
            <a:headEnd type="none" w="med" len="med"/>
            <a:tailEnd type="none" w="med" len="med"/>
          </a:ln>
        </p:spPr>
        <p:txBody>
          <a:bodyPr wrap="none" lIns="0" tIns="0" rIns="0" bIns="0" anchor="ctr">
            <a:spAutoFit/>
          </a:bodyPr>
          <a:lstStyle/>
          <a:p>
            <a:r>
              <a:rPr lang="en-US" sz="1800">
                <a:solidFill>
                  <a:schemeClr val="tx1"/>
                </a:solidFill>
                <a:ea typeface="Gill Sans" charset="0"/>
                <a:cs typeface="Gill Sans" charset="0"/>
              </a:rPr>
              <a:t>wakeup signal</a:t>
            </a:r>
          </a:p>
        </p:txBody>
      </p:sp>
      <p:sp>
        <p:nvSpPr>
          <p:cNvPr id="66" name="Line 26"/>
          <p:cNvSpPr>
            <a:spLocks noChangeShapeType="1"/>
          </p:cNvSpPr>
          <p:nvPr/>
        </p:nvSpPr>
        <p:spPr bwMode="auto">
          <a:xfrm rot="10800000">
            <a:off x="6176963" y="3484563"/>
            <a:ext cx="312737" cy="312737"/>
          </a:xfrm>
          <a:prstGeom prst="line">
            <a:avLst/>
          </a:prstGeom>
          <a:noFill/>
          <a:ln w="12700">
            <a:solidFill>
              <a:schemeClr val="tx1"/>
            </a:solidFill>
            <a:prstDash val="solid"/>
            <a:round/>
            <a:headEnd type="stealth" w="med" len="med"/>
            <a:tailEnd type="none" w="med" len="med"/>
          </a:ln>
        </p:spPr>
        <p:txBody>
          <a:bodyPr/>
          <a:lstStyle/>
          <a:p>
            <a:endParaRPr lang="en-US"/>
          </a:p>
        </p:txBody>
      </p:sp>
      <p:sp>
        <p:nvSpPr>
          <p:cNvPr id="67" name="Rectangle 27"/>
          <p:cNvSpPr>
            <a:spLocks/>
          </p:cNvSpPr>
          <p:nvPr/>
        </p:nvSpPr>
        <p:spPr bwMode="auto">
          <a:xfrm>
            <a:off x="6888163" y="3124200"/>
            <a:ext cx="1096962" cy="368300"/>
          </a:xfrm>
          <a:prstGeom prst="rect">
            <a:avLst/>
          </a:prstGeom>
          <a:noFill/>
          <a:ln w="12700">
            <a:noFill/>
            <a:miter lim="800000"/>
            <a:headEnd type="none" w="med" len="med"/>
            <a:tailEnd type="none" w="med" len="med"/>
          </a:ln>
        </p:spPr>
        <p:txBody>
          <a:bodyPr wrap="none" lIns="0" tIns="0" rIns="0" bIns="0" anchor="ctr">
            <a:spAutoFit/>
          </a:bodyPr>
          <a:lstStyle/>
          <a:p>
            <a:r>
              <a:rPr lang="en-US" sz="1800">
                <a:solidFill>
                  <a:schemeClr val="tx1"/>
                </a:solidFill>
                <a:ea typeface="Gill Sans" charset="0"/>
                <a:cs typeface="Gill Sans" charset="0"/>
              </a:rPr>
              <a:t>data frame</a:t>
            </a:r>
          </a:p>
        </p:txBody>
      </p:sp>
      <p:sp>
        <p:nvSpPr>
          <p:cNvPr id="68" name="Line 28"/>
          <p:cNvSpPr>
            <a:spLocks noChangeShapeType="1"/>
          </p:cNvSpPr>
          <p:nvPr/>
        </p:nvSpPr>
        <p:spPr bwMode="auto">
          <a:xfrm rot="10800000" flipH="1">
            <a:off x="6883400" y="3484563"/>
            <a:ext cx="311150" cy="311150"/>
          </a:xfrm>
          <a:prstGeom prst="line">
            <a:avLst/>
          </a:prstGeom>
          <a:noFill/>
          <a:ln w="12700">
            <a:solidFill>
              <a:schemeClr val="tx1"/>
            </a:solidFill>
            <a:prstDash val="solid"/>
            <a:round/>
            <a:headEnd type="stealth" w="med" len="med"/>
            <a:tailEnd type="none" w="med" len="med"/>
          </a:ln>
        </p:spPr>
        <p:txBody>
          <a:bodyPr/>
          <a:lstStyle/>
          <a:p>
            <a:endParaRPr lang="en-US"/>
          </a:p>
        </p:txBody>
      </p:sp>
      <p:sp>
        <p:nvSpPr>
          <p:cNvPr id="69" name="Rectangle 29"/>
          <p:cNvSpPr>
            <a:spLocks/>
          </p:cNvSpPr>
          <p:nvPr/>
        </p:nvSpPr>
        <p:spPr bwMode="auto">
          <a:xfrm>
            <a:off x="3732213" y="4800600"/>
            <a:ext cx="1514475" cy="368300"/>
          </a:xfrm>
          <a:prstGeom prst="rect">
            <a:avLst/>
          </a:prstGeom>
          <a:noFill/>
          <a:ln w="12700">
            <a:noFill/>
            <a:miter lim="800000"/>
            <a:headEnd type="none" w="med" len="med"/>
            <a:tailEnd type="none" w="med" len="med"/>
          </a:ln>
        </p:spPr>
        <p:txBody>
          <a:bodyPr wrap="none" lIns="0" tIns="0" rIns="0" bIns="0" anchor="ctr">
            <a:spAutoFit/>
          </a:bodyPr>
          <a:lstStyle/>
          <a:p>
            <a:r>
              <a:rPr lang="en-US" sz="1800">
                <a:solidFill>
                  <a:schemeClr val="tx1"/>
                </a:solidFill>
                <a:ea typeface="Gill Sans" charset="0"/>
                <a:cs typeface="Gill Sans" charset="0"/>
              </a:rPr>
              <a:t>channel sample</a:t>
            </a:r>
          </a:p>
        </p:txBody>
      </p:sp>
      <p:sp>
        <p:nvSpPr>
          <p:cNvPr id="70" name="Line 30"/>
          <p:cNvSpPr>
            <a:spLocks noChangeShapeType="1"/>
          </p:cNvSpPr>
          <p:nvPr/>
        </p:nvSpPr>
        <p:spPr bwMode="auto">
          <a:xfrm rot="10800000">
            <a:off x="4773613" y="5168900"/>
            <a:ext cx="314325" cy="314325"/>
          </a:xfrm>
          <a:prstGeom prst="line">
            <a:avLst/>
          </a:prstGeom>
          <a:noFill/>
          <a:ln w="12700">
            <a:solidFill>
              <a:schemeClr val="tx1"/>
            </a:solidFill>
            <a:prstDash val="solid"/>
            <a:round/>
            <a:headEnd type="stealth" w="med" len="med"/>
            <a:tailEnd type="none" w="med" len="med"/>
          </a:ln>
        </p:spPr>
        <p:txBody>
          <a:bodyPr/>
          <a:lstStyle/>
          <a:p>
            <a:endParaRPr lang="en-US"/>
          </a:p>
        </p:txBody>
      </p:sp>
      <p:sp>
        <p:nvSpPr>
          <p:cNvPr id="71" name="Rectangle 31"/>
          <p:cNvSpPr>
            <a:spLocks/>
          </p:cNvSpPr>
          <p:nvPr/>
        </p:nvSpPr>
        <p:spPr bwMode="auto">
          <a:xfrm>
            <a:off x="6935788" y="4813300"/>
            <a:ext cx="1000125" cy="368300"/>
          </a:xfrm>
          <a:prstGeom prst="rect">
            <a:avLst/>
          </a:prstGeom>
          <a:noFill/>
          <a:ln w="12700">
            <a:noFill/>
            <a:miter lim="800000"/>
            <a:headEnd type="none" w="med" len="med"/>
            <a:tailEnd type="none" w="med" len="med"/>
          </a:ln>
        </p:spPr>
        <p:txBody>
          <a:bodyPr wrap="none" lIns="0" tIns="0" rIns="0" bIns="0" anchor="ctr">
            <a:spAutoFit/>
          </a:bodyPr>
          <a:lstStyle/>
          <a:p>
            <a:r>
              <a:rPr lang="en-US" sz="1800">
                <a:solidFill>
                  <a:schemeClr val="tx1"/>
                </a:solidFill>
                <a:ea typeface="Gill Sans" charset="0"/>
                <a:cs typeface="Gill Sans" charset="0"/>
              </a:rPr>
              <a:t>reception</a:t>
            </a:r>
          </a:p>
        </p:txBody>
      </p:sp>
      <p:sp>
        <p:nvSpPr>
          <p:cNvPr id="72" name="Line 32"/>
          <p:cNvSpPr>
            <a:spLocks noChangeShapeType="1"/>
          </p:cNvSpPr>
          <p:nvPr/>
        </p:nvSpPr>
        <p:spPr bwMode="auto">
          <a:xfrm rot="10800000" flipH="1">
            <a:off x="6883400" y="5173663"/>
            <a:ext cx="311150" cy="312737"/>
          </a:xfrm>
          <a:prstGeom prst="line">
            <a:avLst/>
          </a:prstGeom>
          <a:noFill/>
          <a:ln w="12700">
            <a:solidFill>
              <a:schemeClr val="tx1"/>
            </a:solidFill>
            <a:prstDash val="solid"/>
            <a:round/>
            <a:headEnd type="stealth" w="med" len="med"/>
            <a:tailEnd type="none" w="med" len="med"/>
          </a:ln>
        </p:spPr>
        <p:txBody>
          <a:bodyPr/>
          <a:lstStyle/>
          <a:p>
            <a:endParaRPr lang="en-US"/>
          </a:p>
        </p:txBody>
      </p:sp>
      <p:sp>
        <p:nvSpPr>
          <p:cNvPr id="73" name="Line 77"/>
          <p:cNvSpPr>
            <a:spLocks noChangeShapeType="1"/>
          </p:cNvSpPr>
          <p:nvPr/>
        </p:nvSpPr>
        <p:spPr bwMode="auto">
          <a:xfrm>
            <a:off x="3568700" y="4572000"/>
            <a:ext cx="0" cy="847725"/>
          </a:xfrm>
          <a:prstGeom prst="line">
            <a:avLst/>
          </a:prstGeom>
          <a:noFill/>
          <a:ln w="25400">
            <a:solidFill>
              <a:schemeClr val="tx1"/>
            </a:solidFill>
            <a:prstDash val="solid"/>
            <a:round/>
            <a:headEnd type="none" w="med" len="med"/>
            <a:tailEnd type="stealth" w="med" len="med"/>
          </a:ln>
        </p:spPr>
        <p:txBody>
          <a:bodyPr/>
          <a:lstStyle/>
          <a:p>
            <a:endParaRPr lang="en-US"/>
          </a:p>
        </p:txBody>
      </p:sp>
      <p:sp>
        <p:nvSpPr>
          <p:cNvPr id="74" name="Line 78"/>
          <p:cNvSpPr>
            <a:spLocks noChangeShapeType="1"/>
          </p:cNvSpPr>
          <p:nvPr/>
        </p:nvSpPr>
        <p:spPr bwMode="auto">
          <a:xfrm>
            <a:off x="6858000" y="4572000"/>
            <a:ext cx="0" cy="847725"/>
          </a:xfrm>
          <a:prstGeom prst="line">
            <a:avLst/>
          </a:prstGeom>
          <a:noFill/>
          <a:ln w="25400">
            <a:solidFill>
              <a:schemeClr val="tx1"/>
            </a:solidFill>
            <a:prstDash val="solid"/>
            <a:round/>
            <a:headEnd type="none" w="med" len="med"/>
            <a:tailEnd type="stealth" w="med" len="med"/>
          </a:ln>
        </p:spPr>
        <p:txBody>
          <a:bodyP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13 November, 2008</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7</a:t>
            </a:fld>
            <a:endParaRPr lang="en-US"/>
          </a:p>
        </p:txBody>
      </p:sp>
      <p:sp>
        <p:nvSpPr>
          <p:cNvPr id="4098" name="Rectangle 2"/>
          <p:cNvSpPr>
            <a:spLocks noGrp="1" noChangeArrowheads="1"/>
          </p:cNvSpPr>
          <p:nvPr>
            <p:ph type="title"/>
          </p:nvPr>
        </p:nvSpPr>
        <p:spPr>
          <a:noFill/>
          <a:ln/>
        </p:spPr>
        <p:txBody>
          <a:bodyPr/>
          <a:lstStyle/>
          <a:p>
            <a:r>
              <a:rPr lang="en-US" sz="3200" dirty="0" smtClean="0"/>
              <a:t>Advantages of Sampled Listening</a:t>
            </a:r>
            <a:endParaRPr lang="en-US" sz="3200" dirty="0"/>
          </a:p>
        </p:txBody>
      </p:sp>
      <p:sp>
        <p:nvSpPr>
          <p:cNvPr id="4099" name="Rectangle 3"/>
          <p:cNvSpPr>
            <a:spLocks noGrp="1" noChangeArrowheads="1"/>
          </p:cNvSpPr>
          <p:nvPr>
            <p:ph type="body" idx="1"/>
          </p:nvPr>
        </p:nvSpPr>
        <p:spPr>
          <a:noFill/>
          <a:ln/>
        </p:spPr>
        <p:txBody>
          <a:bodyPr>
            <a:normAutofit lnSpcReduction="10000"/>
          </a:bodyPr>
          <a:lstStyle/>
          <a:p>
            <a:r>
              <a:rPr lang="en-US" sz="2400" dirty="0" smtClean="0"/>
              <a:t>Always-on illusion</a:t>
            </a:r>
          </a:p>
          <a:p>
            <a:pPr lvl="1"/>
            <a:r>
              <a:rPr lang="en-US" sz="2000" dirty="0" smtClean="0"/>
              <a:t>Good for IP</a:t>
            </a:r>
          </a:p>
          <a:p>
            <a:pPr lvl="1"/>
            <a:r>
              <a:rPr lang="en-US" sz="2000" dirty="0" smtClean="0"/>
              <a:t>Good for manageability</a:t>
            </a:r>
          </a:p>
          <a:p>
            <a:pPr lvl="1"/>
            <a:r>
              <a:rPr lang="en-US" sz="2000" dirty="0" smtClean="0"/>
              <a:t>Good for asynchronous, event-driven communication</a:t>
            </a:r>
          </a:p>
          <a:p>
            <a:pPr lvl="1"/>
            <a:r>
              <a:rPr lang="en-US" sz="2000" dirty="0" smtClean="0"/>
              <a:t>Good for mobility and discovery</a:t>
            </a:r>
          </a:p>
          <a:p>
            <a:r>
              <a:rPr lang="en-US" sz="2400" dirty="0" smtClean="0"/>
              <a:t>Shifting overhead to transmissions</a:t>
            </a:r>
          </a:p>
          <a:p>
            <a:pPr lvl="1"/>
            <a:r>
              <a:rPr lang="en-US" sz="2000" dirty="0" smtClean="0"/>
              <a:t>Good tradeoff for infrequent communication</a:t>
            </a:r>
          </a:p>
          <a:p>
            <a:r>
              <a:rPr lang="en-US" sz="2400" dirty="0" smtClean="0"/>
              <a:t>Simplicity</a:t>
            </a:r>
          </a:p>
          <a:p>
            <a:pPr lvl="1"/>
            <a:r>
              <a:rPr lang="en-US" sz="2000" dirty="0" smtClean="0"/>
              <a:t>Stateless: no prior synchronization of time and state required</a:t>
            </a:r>
          </a:p>
          <a:p>
            <a:pPr lvl="1"/>
            <a:r>
              <a:rPr lang="en-US" sz="2000" dirty="0" smtClean="0"/>
              <a:t>No routing required</a:t>
            </a:r>
          </a:p>
          <a:p>
            <a:r>
              <a:rPr lang="en-US" sz="2400" dirty="0" smtClean="0"/>
              <a:t>Other low-power techniques can be layered on top</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13 November, 2008</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8</a:t>
            </a:fld>
            <a:endParaRPr lang="en-US"/>
          </a:p>
        </p:txBody>
      </p:sp>
      <p:sp>
        <p:nvSpPr>
          <p:cNvPr id="4098" name="Rectangle 2"/>
          <p:cNvSpPr>
            <a:spLocks noGrp="1" noChangeArrowheads="1"/>
          </p:cNvSpPr>
          <p:nvPr>
            <p:ph type="title"/>
          </p:nvPr>
        </p:nvSpPr>
        <p:spPr>
          <a:noFill/>
          <a:ln/>
        </p:spPr>
        <p:txBody>
          <a:bodyPr/>
          <a:lstStyle/>
          <a:p>
            <a:r>
              <a:rPr lang="en-US" sz="3200" dirty="0" smtClean="0"/>
              <a:t>Coordinated Sampled Listening (CSL) Over 802.15.4</a:t>
            </a:r>
            <a:endParaRPr lang="en-US" sz="3200" dirty="0"/>
          </a:p>
        </p:txBody>
      </p:sp>
      <p:sp>
        <p:nvSpPr>
          <p:cNvPr id="4099" name="Rectangle 3"/>
          <p:cNvSpPr>
            <a:spLocks noGrp="1" noChangeArrowheads="1"/>
          </p:cNvSpPr>
          <p:nvPr>
            <p:ph type="body" idx="1"/>
          </p:nvPr>
        </p:nvSpPr>
        <p:spPr>
          <a:noFill/>
          <a:ln/>
        </p:spPr>
        <p:txBody>
          <a:bodyPr>
            <a:normAutofit fontScale="92500" lnSpcReduction="10000"/>
          </a:bodyPr>
          <a:lstStyle/>
          <a:p>
            <a:r>
              <a:rPr lang="en-US" sz="2400" dirty="0" smtClean="0"/>
              <a:t>Wakeup signal</a:t>
            </a:r>
          </a:p>
          <a:p>
            <a:pPr lvl="1"/>
            <a:r>
              <a:rPr lang="en-US" sz="2000" dirty="0" smtClean="0"/>
              <a:t>Back-to-back 15.4 packets (</a:t>
            </a:r>
            <a:r>
              <a:rPr lang="en-US" sz="2000" i="1" dirty="0" smtClean="0"/>
              <a:t>chirp</a:t>
            </a:r>
            <a:r>
              <a:rPr lang="en-US" sz="2000" dirty="0" smtClean="0"/>
              <a:t> packets)</a:t>
            </a:r>
          </a:p>
          <a:p>
            <a:pPr lvl="1"/>
            <a:endParaRPr lang="en-US" sz="2000" dirty="0" smtClean="0"/>
          </a:p>
          <a:p>
            <a:pPr lvl="1"/>
            <a:endParaRPr lang="en-US" sz="2000" dirty="0" smtClean="0"/>
          </a:p>
          <a:p>
            <a:pPr lvl="1"/>
            <a:r>
              <a:rPr lang="en-US" sz="2000" dirty="0" smtClean="0"/>
              <a:t>Introduce a new frame type in 15.4e</a:t>
            </a:r>
          </a:p>
          <a:p>
            <a:pPr lvl="1"/>
            <a:r>
              <a:rPr lang="en-US" sz="2000" dirty="0" smtClean="0"/>
              <a:t>Can be a data frame for backward compatibility</a:t>
            </a:r>
          </a:p>
          <a:p>
            <a:pPr lvl="1"/>
            <a:r>
              <a:rPr lang="en-US" sz="2000" dirty="0" smtClean="0"/>
              <a:t>CSMA only at the beginning of chirp sequence</a:t>
            </a:r>
          </a:p>
          <a:p>
            <a:r>
              <a:rPr lang="en-US" sz="2400" dirty="0" smtClean="0"/>
              <a:t>Channel sampling</a:t>
            </a:r>
          </a:p>
          <a:p>
            <a:pPr lvl="1"/>
            <a:r>
              <a:rPr lang="en-US" sz="2000" dirty="0" smtClean="0"/>
              <a:t>Staged-wakeup of receiver based on RSSI threshold and SFD detection</a:t>
            </a:r>
          </a:p>
          <a:p>
            <a:pPr lvl="1"/>
            <a:r>
              <a:rPr lang="en-US" sz="2000" dirty="0" smtClean="0"/>
              <a:t>Receive chirp packet</a:t>
            </a:r>
          </a:p>
          <a:p>
            <a:pPr lvl="2"/>
            <a:r>
              <a:rPr lang="en-US" sz="1600" dirty="0" smtClean="0"/>
              <a:t>Abort if DST is for someone else, otherwise</a:t>
            </a:r>
          </a:p>
          <a:p>
            <a:pPr lvl="2"/>
            <a:r>
              <a:rPr lang="en-US" sz="1600" dirty="0" smtClean="0"/>
              <a:t>Turn off receiver until rendezvous time (</a:t>
            </a:r>
            <a:r>
              <a:rPr lang="en-US" sz="1600" dirty="0" err="1" smtClean="0"/>
              <a:t>RZTime</a:t>
            </a:r>
            <a:r>
              <a:rPr lang="en-US" sz="1600" dirty="0" smtClean="0"/>
              <a:t>) then receive data frame</a:t>
            </a:r>
          </a:p>
        </p:txBody>
      </p:sp>
      <p:sp>
        <p:nvSpPr>
          <p:cNvPr id="7" name="Rectangle 38"/>
          <p:cNvSpPr>
            <a:spLocks/>
          </p:cNvSpPr>
          <p:nvPr/>
        </p:nvSpPr>
        <p:spPr bwMode="auto">
          <a:xfrm>
            <a:off x="685800" y="2819400"/>
            <a:ext cx="16256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a:solidFill>
                  <a:schemeClr val="tx1"/>
                </a:solidFill>
                <a:effectLst>
                  <a:outerShdw blurRad="38100" dist="38100" dir="2700000" algn="tl">
                    <a:srgbClr val="FFFFFF"/>
                  </a:outerShdw>
                </a:effectLst>
                <a:ea typeface="Gill Sans" charset="0"/>
                <a:cs typeface="Gill Sans" charset="0"/>
              </a:rPr>
              <a:t>Preamble</a:t>
            </a:r>
          </a:p>
        </p:txBody>
      </p:sp>
      <p:sp>
        <p:nvSpPr>
          <p:cNvPr id="8" name="Rectangle 39"/>
          <p:cNvSpPr>
            <a:spLocks/>
          </p:cNvSpPr>
          <p:nvPr/>
        </p:nvSpPr>
        <p:spPr bwMode="auto">
          <a:xfrm>
            <a:off x="2311400" y="2819400"/>
            <a:ext cx="4064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a:solidFill>
                  <a:schemeClr val="tx1"/>
                </a:solidFill>
                <a:effectLst>
                  <a:outerShdw blurRad="38100" dist="38100" dir="2700000" algn="tl">
                    <a:srgbClr val="FFFFFF"/>
                  </a:outerShdw>
                </a:effectLst>
                <a:ea typeface="Gill Sans" charset="0"/>
                <a:cs typeface="Gill Sans" charset="0"/>
              </a:rPr>
              <a:t>SFD</a:t>
            </a:r>
          </a:p>
        </p:txBody>
      </p:sp>
      <p:sp>
        <p:nvSpPr>
          <p:cNvPr id="9" name="Rectangle 40"/>
          <p:cNvSpPr>
            <a:spLocks/>
          </p:cNvSpPr>
          <p:nvPr/>
        </p:nvSpPr>
        <p:spPr bwMode="auto">
          <a:xfrm>
            <a:off x="1447800" y="258445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4</a:t>
            </a:r>
          </a:p>
        </p:txBody>
      </p:sp>
      <p:sp>
        <p:nvSpPr>
          <p:cNvPr id="10" name="Rectangle 41"/>
          <p:cNvSpPr>
            <a:spLocks/>
          </p:cNvSpPr>
          <p:nvPr/>
        </p:nvSpPr>
        <p:spPr bwMode="auto">
          <a:xfrm>
            <a:off x="2717800" y="2819400"/>
            <a:ext cx="4064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a:solidFill>
                  <a:schemeClr val="tx1"/>
                </a:solidFill>
                <a:effectLst>
                  <a:outerShdw blurRad="38100" dist="38100" dir="2700000" algn="tl">
                    <a:srgbClr val="FFFFFF"/>
                  </a:outerShdw>
                </a:effectLst>
                <a:ea typeface="Gill Sans" charset="0"/>
                <a:cs typeface="Gill Sans" charset="0"/>
              </a:rPr>
              <a:t>Len</a:t>
            </a:r>
          </a:p>
        </p:txBody>
      </p:sp>
      <p:sp>
        <p:nvSpPr>
          <p:cNvPr id="11" name="Rectangle 42"/>
          <p:cNvSpPr>
            <a:spLocks/>
          </p:cNvSpPr>
          <p:nvPr/>
        </p:nvSpPr>
        <p:spPr bwMode="auto">
          <a:xfrm>
            <a:off x="3124200" y="2819400"/>
            <a:ext cx="8128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a:solidFill>
                  <a:schemeClr val="tx1"/>
                </a:solidFill>
                <a:effectLst>
                  <a:outerShdw blurRad="38100" dist="38100" dir="2700000" algn="tl">
                    <a:srgbClr val="FFFFFF"/>
                  </a:outerShdw>
                </a:effectLst>
                <a:ea typeface="Gill Sans" charset="0"/>
                <a:cs typeface="Gill Sans" charset="0"/>
              </a:rPr>
              <a:t>FCF</a:t>
            </a:r>
          </a:p>
        </p:txBody>
      </p:sp>
      <p:sp>
        <p:nvSpPr>
          <p:cNvPr id="12" name="Rectangle 43"/>
          <p:cNvSpPr>
            <a:spLocks/>
          </p:cNvSpPr>
          <p:nvPr/>
        </p:nvSpPr>
        <p:spPr bwMode="auto">
          <a:xfrm>
            <a:off x="3937000" y="2819400"/>
            <a:ext cx="4064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a:solidFill>
                  <a:schemeClr val="tx1"/>
                </a:solidFill>
                <a:effectLst>
                  <a:outerShdw blurRad="38100" dist="38100" dir="2700000" algn="tl">
                    <a:srgbClr val="FFFFFF"/>
                  </a:outerShdw>
                </a:effectLst>
                <a:ea typeface="Gill Sans" charset="0"/>
                <a:cs typeface="Gill Sans" charset="0"/>
              </a:rPr>
              <a:t>DSN</a:t>
            </a:r>
          </a:p>
        </p:txBody>
      </p:sp>
      <p:sp>
        <p:nvSpPr>
          <p:cNvPr id="13" name="Rectangle 44"/>
          <p:cNvSpPr>
            <a:spLocks/>
          </p:cNvSpPr>
          <p:nvPr/>
        </p:nvSpPr>
        <p:spPr bwMode="auto">
          <a:xfrm>
            <a:off x="2463800" y="258445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1</a:t>
            </a:r>
          </a:p>
        </p:txBody>
      </p:sp>
      <p:sp>
        <p:nvSpPr>
          <p:cNvPr id="14" name="Rectangle 45"/>
          <p:cNvSpPr>
            <a:spLocks/>
          </p:cNvSpPr>
          <p:nvPr/>
        </p:nvSpPr>
        <p:spPr bwMode="auto">
          <a:xfrm>
            <a:off x="2870200" y="258445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1</a:t>
            </a:r>
          </a:p>
        </p:txBody>
      </p:sp>
      <p:sp>
        <p:nvSpPr>
          <p:cNvPr id="15" name="Rectangle 46"/>
          <p:cNvSpPr>
            <a:spLocks/>
          </p:cNvSpPr>
          <p:nvPr/>
        </p:nvSpPr>
        <p:spPr bwMode="auto">
          <a:xfrm>
            <a:off x="3479800" y="258445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2</a:t>
            </a:r>
          </a:p>
        </p:txBody>
      </p:sp>
      <p:sp>
        <p:nvSpPr>
          <p:cNvPr id="16" name="Rectangle 47"/>
          <p:cNvSpPr>
            <a:spLocks/>
          </p:cNvSpPr>
          <p:nvPr/>
        </p:nvSpPr>
        <p:spPr bwMode="auto">
          <a:xfrm>
            <a:off x="4089400" y="258445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1</a:t>
            </a:r>
          </a:p>
        </p:txBody>
      </p:sp>
      <p:sp>
        <p:nvSpPr>
          <p:cNvPr id="17" name="Rectangle 48"/>
          <p:cNvSpPr>
            <a:spLocks/>
          </p:cNvSpPr>
          <p:nvPr/>
        </p:nvSpPr>
        <p:spPr bwMode="auto">
          <a:xfrm>
            <a:off x="4343400" y="2819400"/>
            <a:ext cx="8128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a:solidFill>
                  <a:schemeClr val="tx1"/>
                </a:solidFill>
                <a:effectLst>
                  <a:outerShdw blurRad="38100" dist="38100" dir="2700000" algn="tl">
                    <a:srgbClr val="FFFFFF"/>
                  </a:outerShdw>
                </a:effectLst>
                <a:ea typeface="Gill Sans" charset="0"/>
                <a:cs typeface="Gill Sans" charset="0"/>
              </a:rPr>
              <a:t>DSTPAN</a:t>
            </a:r>
          </a:p>
        </p:txBody>
      </p:sp>
      <p:sp>
        <p:nvSpPr>
          <p:cNvPr id="18" name="Rectangle 49"/>
          <p:cNvSpPr>
            <a:spLocks/>
          </p:cNvSpPr>
          <p:nvPr/>
        </p:nvSpPr>
        <p:spPr bwMode="auto">
          <a:xfrm>
            <a:off x="5156200" y="2819400"/>
            <a:ext cx="8128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a:solidFill>
                  <a:schemeClr val="tx1"/>
                </a:solidFill>
                <a:effectLst>
                  <a:outerShdw blurRad="38100" dist="38100" dir="2700000" algn="tl">
                    <a:srgbClr val="FFFFFF"/>
                  </a:outerShdw>
                </a:effectLst>
                <a:ea typeface="Gill Sans" charset="0"/>
                <a:cs typeface="Gill Sans" charset="0"/>
              </a:rPr>
              <a:t>DST</a:t>
            </a:r>
          </a:p>
        </p:txBody>
      </p:sp>
      <p:sp>
        <p:nvSpPr>
          <p:cNvPr id="19" name="Rectangle 50"/>
          <p:cNvSpPr>
            <a:spLocks/>
          </p:cNvSpPr>
          <p:nvPr/>
        </p:nvSpPr>
        <p:spPr bwMode="auto">
          <a:xfrm>
            <a:off x="4699000" y="258445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2</a:t>
            </a:r>
          </a:p>
        </p:txBody>
      </p:sp>
      <p:sp>
        <p:nvSpPr>
          <p:cNvPr id="20" name="Rectangle 51"/>
          <p:cNvSpPr>
            <a:spLocks/>
          </p:cNvSpPr>
          <p:nvPr/>
        </p:nvSpPr>
        <p:spPr bwMode="auto">
          <a:xfrm>
            <a:off x="5511800" y="258445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2</a:t>
            </a:r>
          </a:p>
        </p:txBody>
      </p:sp>
      <p:sp>
        <p:nvSpPr>
          <p:cNvPr id="21" name="Rectangle 52"/>
          <p:cNvSpPr>
            <a:spLocks/>
          </p:cNvSpPr>
          <p:nvPr/>
        </p:nvSpPr>
        <p:spPr bwMode="auto">
          <a:xfrm>
            <a:off x="5969000" y="2819400"/>
            <a:ext cx="8128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dirty="0" err="1" smtClean="0">
                <a:solidFill>
                  <a:schemeClr val="tx1"/>
                </a:solidFill>
                <a:effectLst>
                  <a:outerShdw blurRad="38100" dist="38100" dir="2700000" algn="tl">
                    <a:srgbClr val="FFFFFF"/>
                  </a:outerShdw>
                </a:effectLst>
                <a:ea typeface="Gill Sans" charset="0"/>
                <a:cs typeface="Gill Sans" charset="0"/>
              </a:rPr>
              <a:t>RZTime</a:t>
            </a:r>
            <a:endParaRPr lang="en-US" sz="1400" dirty="0">
              <a:solidFill>
                <a:schemeClr val="tx1"/>
              </a:solidFill>
              <a:effectLst>
                <a:outerShdw blurRad="38100" dist="38100" dir="2700000" algn="tl">
                  <a:srgbClr val="FFFFFF"/>
                </a:outerShdw>
              </a:effectLst>
              <a:ea typeface="Gill Sans" charset="0"/>
              <a:cs typeface="Gill Sans" charset="0"/>
            </a:endParaRPr>
          </a:p>
        </p:txBody>
      </p:sp>
      <p:sp>
        <p:nvSpPr>
          <p:cNvPr id="22" name="Rectangle 53"/>
          <p:cNvSpPr>
            <a:spLocks/>
          </p:cNvSpPr>
          <p:nvPr/>
        </p:nvSpPr>
        <p:spPr bwMode="auto">
          <a:xfrm>
            <a:off x="6781800" y="2819400"/>
            <a:ext cx="381000" cy="381000"/>
          </a:xfrm>
          <a:prstGeom prst="rect">
            <a:avLst/>
          </a:prstGeom>
          <a:solidFill>
            <a:srgbClr val="FFFF00"/>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dirty="0" smtClean="0">
                <a:solidFill>
                  <a:schemeClr val="tx1"/>
                </a:solidFill>
                <a:effectLst>
                  <a:outerShdw blurRad="38100" dist="38100" dir="2700000" algn="tl">
                    <a:srgbClr val="FFFFFF"/>
                  </a:outerShdw>
                </a:effectLst>
                <a:ea typeface="Gill Sans" charset="0"/>
                <a:cs typeface="Gill Sans" charset="0"/>
              </a:rPr>
              <a:t>Chan</a:t>
            </a:r>
            <a:endParaRPr lang="en-US" sz="1400" dirty="0">
              <a:solidFill>
                <a:schemeClr val="tx1"/>
              </a:solidFill>
              <a:effectLst>
                <a:outerShdw blurRad="38100" dist="38100" dir="2700000" algn="tl">
                  <a:srgbClr val="FFFFFF"/>
                </a:outerShdw>
              </a:effectLst>
              <a:ea typeface="Gill Sans" charset="0"/>
              <a:cs typeface="Gill Sans" charset="0"/>
            </a:endParaRPr>
          </a:p>
        </p:txBody>
      </p:sp>
      <p:sp>
        <p:nvSpPr>
          <p:cNvPr id="23" name="Rectangle 54"/>
          <p:cNvSpPr>
            <a:spLocks/>
          </p:cNvSpPr>
          <p:nvPr/>
        </p:nvSpPr>
        <p:spPr bwMode="auto">
          <a:xfrm>
            <a:off x="6324600" y="258445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2</a:t>
            </a:r>
          </a:p>
        </p:txBody>
      </p:sp>
      <p:sp>
        <p:nvSpPr>
          <p:cNvPr id="24" name="Rectangle 55"/>
          <p:cNvSpPr>
            <a:spLocks/>
          </p:cNvSpPr>
          <p:nvPr/>
        </p:nvSpPr>
        <p:spPr bwMode="auto">
          <a:xfrm>
            <a:off x="6934200" y="2584450"/>
            <a:ext cx="89768" cy="215444"/>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smtClean="0">
                <a:ea typeface="Gill Sans" charset="0"/>
                <a:cs typeface="Gill Sans" charset="0"/>
              </a:rPr>
              <a:t>1</a:t>
            </a:r>
            <a:endParaRPr lang="en-US" sz="1400" i="1" dirty="0">
              <a:solidFill>
                <a:schemeClr val="tx1"/>
              </a:solidFill>
              <a:ea typeface="Gill Sans" charset="0"/>
              <a:cs typeface="Gill Sans" charset="0"/>
            </a:endParaRPr>
          </a:p>
        </p:txBody>
      </p:sp>
      <p:sp>
        <p:nvSpPr>
          <p:cNvPr id="25" name="Rectangle 53"/>
          <p:cNvSpPr>
            <a:spLocks/>
          </p:cNvSpPr>
          <p:nvPr/>
        </p:nvSpPr>
        <p:spPr bwMode="auto">
          <a:xfrm>
            <a:off x="7162800" y="2819400"/>
            <a:ext cx="812800" cy="381000"/>
          </a:xfrm>
          <a:prstGeom prst="rect">
            <a:avLst/>
          </a:prstGeom>
          <a:solidFill>
            <a:srgbClr val="B3B3B3"/>
          </a:solidFill>
          <a:ln w="6350">
            <a:solidFill>
              <a:schemeClr val="tx1"/>
            </a:solidFill>
            <a:prstDash val="solid"/>
            <a:miter lim="800000"/>
            <a:headEnd type="none" w="med" len="med"/>
            <a:tailEnd type="none" w="med" len="med"/>
          </a:ln>
          <a:effectLst>
            <a:outerShdw dist="76199" dir="2700000" algn="ctr" rotWithShape="0">
              <a:schemeClr val="bg2">
                <a:alpha val="75000"/>
              </a:schemeClr>
            </a:outerShdw>
          </a:effectLst>
        </p:spPr>
        <p:txBody>
          <a:bodyPr lIns="0" tIns="0" rIns="0" bIns="0" anchor="ctr"/>
          <a:lstStyle/>
          <a:p>
            <a:r>
              <a:rPr lang="en-US" sz="1400">
                <a:solidFill>
                  <a:schemeClr val="tx1"/>
                </a:solidFill>
                <a:effectLst>
                  <a:outerShdw blurRad="38100" dist="38100" dir="2700000" algn="tl">
                    <a:srgbClr val="FFFFFF"/>
                  </a:outerShdw>
                </a:effectLst>
                <a:ea typeface="Gill Sans" charset="0"/>
                <a:cs typeface="Gill Sans" charset="0"/>
              </a:rPr>
              <a:t>CRC</a:t>
            </a:r>
          </a:p>
        </p:txBody>
      </p:sp>
      <p:sp>
        <p:nvSpPr>
          <p:cNvPr id="27" name="Rectangle 54"/>
          <p:cNvSpPr>
            <a:spLocks/>
          </p:cNvSpPr>
          <p:nvPr/>
        </p:nvSpPr>
        <p:spPr bwMode="auto">
          <a:xfrm>
            <a:off x="7391400" y="2514600"/>
            <a:ext cx="206375" cy="304800"/>
          </a:xfrm>
          <a:prstGeom prst="rect">
            <a:avLst/>
          </a:prstGeom>
          <a:noFill/>
          <a:ln w="12700">
            <a:noFill/>
            <a:miter lim="800000"/>
            <a:headEnd type="none" w="med" len="med"/>
            <a:tailEnd type="none" w="med" len="med"/>
          </a:ln>
        </p:spPr>
        <p:txBody>
          <a:bodyPr wrap="none" lIns="0" tIns="0" rIns="0" bIns="0" anchor="ctr">
            <a:spAutoFit/>
          </a:bodyPr>
          <a:lstStyle/>
          <a:p>
            <a:r>
              <a:rPr lang="en-US" sz="1400" i="1" dirty="0">
                <a:solidFill>
                  <a:schemeClr val="tx1"/>
                </a:solidFill>
                <a:ea typeface="Gill Sans" charset="0"/>
                <a:cs typeface="Gill Sans" charset="0"/>
              </a:rPr>
              <a:t>2</a:t>
            </a:r>
          </a:p>
        </p:txBody>
      </p:sp>
      <p:cxnSp>
        <p:nvCxnSpPr>
          <p:cNvPr id="29" name="Straight Connector 28"/>
          <p:cNvCxnSpPr/>
          <p:nvPr/>
        </p:nvCxnSpPr>
        <p:spPr bwMode="auto">
          <a:xfrm rot="5400000" flipH="1" flipV="1">
            <a:off x="7010400" y="2438400"/>
            <a:ext cx="152400" cy="1524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1" name="TextBox 30"/>
          <p:cNvSpPr txBox="1"/>
          <p:nvPr/>
        </p:nvSpPr>
        <p:spPr>
          <a:xfrm>
            <a:off x="6781800" y="2209800"/>
            <a:ext cx="1066800" cy="338554"/>
          </a:xfrm>
          <a:prstGeom prst="rect">
            <a:avLst/>
          </a:prstGeom>
          <a:noFill/>
        </p:spPr>
        <p:txBody>
          <a:bodyPr wrap="square" rtlCol="0">
            <a:spAutoFit/>
          </a:bodyPr>
          <a:lstStyle/>
          <a:p>
            <a:r>
              <a:rPr lang="en-US" sz="1600" dirty="0" smtClean="0"/>
              <a:t>optional</a:t>
            </a:r>
            <a:endParaRPr lang="en-US" sz="1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smtClean="0"/>
              <a:t>13 November, 2008</a:t>
            </a:r>
            <a:endParaRPr lang="en-US" dirty="0"/>
          </a:p>
        </p:txBody>
      </p:sp>
      <p:sp>
        <p:nvSpPr>
          <p:cNvPr id="5" name="Footer Placeholder 4"/>
          <p:cNvSpPr>
            <a:spLocks noGrp="1"/>
          </p:cNvSpPr>
          <p:nvPr>
            <p:ph type="ftr" sz="quarter" idx="11"/>
          </p:nvPr>
        </p:nvSpPr>
        <p:spPr/>
        <p:txBody>
          <a:bodyPr/>
          <a:lstStyle/>
          <a:p>
            <a:r>
              <a:rPr lang="en-US"/>
              <a:t>Wei Hong, Arch Rock Corporation</a:t>
            </a:r>
          </a:p>
        </p:txBody>
      </p:sp>
      <p:sp>
        <p:nvSpPr>
          <p:cNvPr id="6" name="Slide Number Placeholder 5"/>
          <p:cNvSpPr>
            <a:spLocks noGrp="1"/>
          </p:cNvSpPr>
          <p:nvPr>
            <p:ph type="sldNum" sz="quarter" idx="12"/>
          </p:nvPr>
        </p:nvSpPr>
        <p:spPr/>
        <p:txBody>
          <a:bodyPr/>
          <a:lstStyle/>
          <a:p>
            <a:r>
              <a:rPr lang="en-US"/>
              <a:t>Slide </a:t>
            </a:r>
            <a:fld id="{2A0AE6D4-2181-4AD3-B9E5-36BFE9DE5EB4}" type="slidenum">
              <a:rPr lang="en-US"/>
              <a:pPr/>
              <a:t>9</a:t>
            </a:fld>
            <a:endParaRPr lang="en-US"/>
          </a:p>
        </p:txBody>
      </p:sp>
      <p:sp>
        <p:nvSpPr>
          <p:cNvPr id="4098" name="Rectangle 2"/>
          <p:cNvSpPr>
            <a:spLocks noGrp="1" noChangeArrowheads="1"/>
          </p:cNvSpPr>
          <p:nvPr>
            <p:ph type="title"/>
          </p:nvPr>
        </p:nvSpPr>
        <p:spPr>
          <a:noFill/>
          <a:ln/>
        </p:spPr>
        <p:txBody>
          <a:bodyPr/>
          <a:lstStyle/>
          <a:p>
            <a:r>
              <a:rPr lang="en-US" sz="3200" dirty="0" smtClean="0"/>
              <a:t>Key Properties of Basic CSL</a:t>
            </a:r>
            <a:endParaRPr lang="en-US" sz="3200" dirty="0"/>
          </a:p>
        </p:txBody>
      </p:sp>
      <p:sp>
        <p:nvSpPr>
          <p:cNvPr id="4099" name="Rectangle 3"/>
          <p:cNvSpPr>
            <a:spLocks noGrp="1" noChangeArrowheads="1"/>
          </p:cNvSpPr>
          <p:nvPr>
            <p:ph type="body" idx="1"/>
          </p:nvPr>
        </p:nvSpPr>
        <p:spPr>
          <a:noFill/>
          <a:ln/>
        </p:spPr>
        <p:txBody>
          <a:bodyPr>
            <a:normAutofit/>
          </a:bodyPr>
          <a:lstStyle/>
          <a:p>
            <a:r>
              <a:rPr lang="en-US" sz="2400" dirty="0" smtClean="0"/>
              <a:t>Overhearing cost ≤ cost of receiving 1 chirp</a:t>
            </a:r>
          </a:p>
          <a:p>
            <a:r>
              <a:rPr lang="en-US" sz="2400" dirty="0" smtClean="0"/>
              <a:t>Receive cost ≤ cost of receiving 1 chirp + 1 data</a:t>
            </a:r>
          </a:p>
          <a:p>
            <a:r>
              <a:rPr lang="en-US" sz="2400" dirty="0" smtClean="0"/>
              <a:t>RFD does not need to chirp to send to a non-duty cycled FFD</a:t>
            </a:r>
          </a:p>
          <a:p>
            <a:endParaRPr lang="en-US" sz="2400" dirty="0" smtClean="0"/>
          </a:p>
          <a:p>
            <a:r>
              <a:rPr lang="en-US" sz="2400" dirty="0" smtClean="0"/>
              <a:t>Stay tuned for optimizations to reduce sender cost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4904</TotalTime>
  <Words>1572</Words>
  <Application>Microsoft PowerPoint</Application>
  <PresentationFormat>On-screen Show (4:3)</PresentationFormat>
  <Paragraphs>446</Paragraphs>
  <Slides>20</Slides>
  <Notes>20</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IEEE-P802_15</vt:lpstr>
      <vt:lpstr>Custom Design</vt:lpstr>
      <vt:lpstr>Slide 1</vt:lpstr>
      <vt:lpstr>Locally-scheduled Low-power Extensions to 802.15.4 for Supporting Scalable WPANs (Recap)</vt:lpstr>
      <vt:lpstr>Key Extensions To 802.15.4</vt:lpstr>
      <vt:lpstr>Guiding Principles</vt:lpstr>
      <vt:lpstr>Key To Low-power Mesh</vt:lpstr>
      <vt:lpstr>Basic Sampled Listening</vt:lpstr>
      <vt:lpstr>Advantages of Sampled Listening</vt:lpstr>
      <vt:lpstr>Coordinated Sampled Listening (CSL) Over 802.15.4</vt:lpstr>
      <vt:lpstr>Key Properties of Basic CSL</vt:lpstr>
      <vt:lpstr>Secure and Robust Acknowledgement</vt:lpstr>
      <vt:lpstr>Local Scheduling</vt:lpstr>
      <vt:lpstr>Local Scheduling (cont)</vt:lpstr>
      <vt:lpstr>Streaming over Sampled Listening</vt:lpstr>
      <vt:lpstr>Multi-channel Operation</vt:lpstr>
      <vt:lpstr>Multi-channel Operation (cont)</vt:lpstr>
      <vt:lpstr>Proposal Summary</vt:lpstr>
      <vt:lpstr>Fitting into 802.15.4 2006</vt:lpstr>
      <vt:lpstr>New PIB Attributes</vt:lpstr>
      <vt:lpstr>Conclusion</vt:lpstr>
      <vt:lpstr>Thanks You</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Wei Hong</dc:creator>
  <cp:keywords/>
  <dc:description>&lt;doc#&gt;</dc:description>
  <cp:lastModifiedBy>Wei Hong</cp:lastModifiedBy>
  <cp:revision>204</cp:revision>
  <cp:lastPrinted>1998-02-10T13:28:06Z</cp:lastPrinted>
  <dcterms:created xsi:type="dcterms:W3CDTF">2008-05-12T20:23:23Z</dcterms:created>
  <dcterms:modified xsi:type="dcterms:W3CDTF">2008-11-13T15:39:27Z</dcterms:modified>
</cp:coreProperties>
</file>