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9"/>
  </p:notesMasterIdLst>
  <p:handoutMasterIdLst>
    <p:handoutMasterId r:id="rId10"/>
  </p:handoutMasterIdLst>
  <p:sldIdLst>
    <p:sldId id="259" r:id="rId3"/>
    <p:sldId id="258" r:id="rId4"/>
    <p:sldId id="278" r:id="rId5"/>
    <p:sldId id="277" r:id="rId6"/>
    <p:sldId id="256" r:id="rId7"/>
    <p:sldId id="276"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6121" autoAdjust="0"/>
  </p:normalViewPr>
  <p:slideViewPr>
    <p:cSldViewPr>
      <p:cViewPr varScale="1">
        <p:scale>
          <a:sx n="75" d="100"/>
          <a:sy n="75" d="100"/>
        </p:scale>
        <p:origin x="-99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F77EE54C-2A3C-41F9-9787-EAC02604F91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CAF4FF6E-5CEF-4892-8755-EB00A2823EF4}"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2AA6BFD3-07A2-40C1-B2C3-DC79019FF1B6}" type="slidenum">
              <a:rPr lang="en-US"/>
              <a:pPr/>
              <a:t>1</a:t>
            </a:fld>
            <a:endParaRPr lang="en-US"/>
          </a:p>
        </p:txBody>
      </p:sp>
      <p:sp>
        <p:nvSpPr>
          <p:cNvPr id="28674" name="Rectangle 2"/>
          <p:cNvSpPr>
            <a:spLocks noGrp="1" noRot="1" noChangeAspect="1" noChangeArrowheads="1" noTextEdit="1"/>
          </p:cNvSpPr>
          <p:nvPr>
            <p:ph type="sldImg"/>
          </p:nvPr>
        </p:nvSpPr>
        <p:spPr>
          <a:xfrm>
            <a:off x="1154113" y="701675"/>
            <a:ext cx="4625975" cy="3468688"/>
          </a:xfrm>
          <a:ln/>
        </p:spPr>
      </p:sp>
      <p:sp>
        <p:nvSpPr>
          <p:cNvPr id="286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F308D3A7-DDDF-4624-ADE5-2E96044AD100}" type="slidenum">
              <a:rPr lang="en-US"/>
              <a:pPr/>
              <a:t>2</a:t>
            </a:fld>
            <a:endParaRPr lang="en-US"/>
          </a:p>
        </p:txBody>
      </p:sp>
      <p:sp>
        <p:nvSpPr>
          <p:cNvPr id="29698" name="Rectangle 2"/>
          <p:cNvSpPr>
            <a:spLocks noGrp="1" noRot="1" noChangeAspect="1" noChangeArrowheads="1" noTextEdit="1"/>
          </p:cNvSpPr>
          <p:nvPr>
            <p:ph type="sldImg"/>
          </p:nvPr>
        </p:nvSpPr>
        <p:spPr>
          <a:xfrm>
            <a:off x="1154113" y="701675"/>
            <a:ext cx="4625975" cy="3468688"/>
          </a:xfrm>
          <a:ln/>
        </p:spPr>
      </p:sp>
      <p:sp>
        <p:nvSpPr>
          <p:cNvPr id="296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E3CFF8E4-0D47-4844-9AAD-44923E043693}" type="slidenum">
              <a:rPr lang="en-US"/>
              <a:pPr/>
              <a:t>3</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E3CFF8E4-0D47-4844-9AAD-44923E043693}" type="slidenum">
              <a:rPr lang="en-US"/>
              <a:pPr/>
              <a:t>4</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E3CFF8E4-0D47-4844-9AAD-44923E043693}" type="slidenum">
              <a:rPr lang="en-US"/>
              <a:pPr/>
              <a:t>5</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271E4EAA-E909-4D19-A103-F2982F0A1DE1}" type="slidenum">
              <a:rPr lang="en-US"/>
              <a:pPr/>
              <a:t>6</a:t>
            </a:fld>
            <a:endParaRPr lang="en-US"/>
          </a:p>
        </p:txBody>
      </p:sp>
      <p:sp>
        <p:nvSpPr>
          <p:cNvPr id="64514" name="Rectangle 2"/>
          <p:cNvSpPr>
            <a:spLocks noGrp="1" noRot="1" noChangeAspect="1" noChangeArrowheads="1" noTextEdit="1"/>
          </p:cNvSpPr>
          <p:nvPr>
            <p:ph type="sldImg"/>
          </p:nvPr>
        </p:nvSpPr>
        <p:spPr>
          <a:xfrm>
            <a:off x="1154113" y="701675"/>
            <a:ext cx="4625975" cy="3468688"/>
          </a:xfrm>
          <a:ln/>
        </p:spPr>
      </p:sp>
      <p:sp>
        <p:nvSpPr>
          <p:cNvPr id="64515"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dirty="0" smtClean="0"/>
              <a:t>15 July, 2008</a:t>
            </a:r>
            <a:endParaRPr lang="en-US" dirty="0"/>
          </a:p>
        </p:txBody>
      </p:sp>
      <p:sp>
        <p:nvSpPr>
          <p:cNvPr id="5" name="Footer Placeholder 4"/>
          <p:cNvSpPr>
            <a:spLocks noGrp="1"/>
          </p:cNvSpPr>
          <p:nvPr>
            <p:ph type="ftr" sz="quarter" idx="11"/>
          </p:nvPr>
        </p:nvSpPr>
        <p:spPr/>
        <p:txBody>
          <a:bodyPr/>
          <a:lstStyle>
            <a:lvl1pPr>
              <a:defRPr/>
            </a:lvl1pPr>
          </a:lstStyle>
          <a:p>
            <a:r>
              <a:rPr lang="en-US"/>
              <a:t>Wei Hong, Arch Rock Corporation</a:t>
            </a:r>
          </a:p>
        </p:txBody>
      </p:sp>
      <p:sp>
        <p:nvSpPr>
          <p:cNvPr id="6" name="Slide Number Placeholder 5"/>
          <p:cNvSpPr>
            <a:spLocks noGrp="1"/>
          </p:cNvSpPr>
          <p:nvPr>
            <p:ph type="sldNum" sz="quarter" idx="12"/>
          </p:nvPr>
        </p:nvSpPr>
        <p:spPr/>
        <p:txBody>
          <a:bodyPr/>
          <a:lstStyle>
            <a:lvl1pPr>
              <a:defRPr/>
            </a:lvl1pPr>
          </a:lstStyle>
          <a:p>
            <a:r>
              <a:rPr lang="en-US"/>
              <a:t>Slide </a:t>
            </a:r>
            <a:fld id="{2D09CC8E-F523-44AA-8FDB-986829ADAE3E}"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13 May, 2008</a:t>
            </a:r>
          </a:p>
        </p:txBody>
      </p:sp>
      <p:sp>
        <p:nvSpPr>
          <p:cNvPr id="5" name="Footer Placeholder 4"/>
          <p:cNvSpPr>
            <a:spLocks noGrp="1"/>
          </p:cNvSpPr>
          <p:nvPr>
            <p:ph type="ftr" sz="quarter" idx="11"/>
          </p:nvPr>
        </p:nvSpPr>
        <p:spPr/>
        <p:txBody>
          <a:bodyPr/>
          <a:lstStyle>
            <a:lvl1pPr>
              <a:defRPr/>
            </a:lvl1pPr>
          </a:lstStyle>
          <a:p>
            <a:r>
              <a:rPr lang="en-US"/>
              <a:t>Wei Hong, Arch Rock Corporation</a:t>
            </a:r>
          </a:p>
        </p:txBody>
      </p:sp>
      <p:sp>
        <p:nvSpPr>
          <p:cNvPr id="6" name="Slide Number Placeholder 5"/>
          <p:cNvSpPr>
            <a:spLocks noGrp="1"/>
          </p:cNvSpPr>
          <p:nvPr>
            <p:ph type="sldNum" sz="quarter" idx="12"/>
          </p:nvPr>
        </p:nvSpPr>
        <p:spPr/>
        <p:txBody>
          <a:bodyPr/>
          <a:lstStyle>
            <a:lvl1pPr>
              <a:defRPr/>
            </a:lvl1pPr>
          </a:lstStyle>
          <a:p>
            <a:r>
              <a:rPr lang="en-US"/>
              <a:t>Slide </a:t>
            </a:r>
            <a:fld id="{9095BF55-436A-488B-A70E-DB060911603A}"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dirty="0" smtClean="0"/>
              <a:t>15 July, 2008</a:t>
            </a:r>
            <a:endParaRPr lang="en-US" dirty="0"/>
          </a:p>
        </p:txBody>
      </p:sp>
      <p:sp>
        <p:nvSpPr>
          <p:cNvPr id="5" name="Footer Placeholder 4"/>
          <p:cNvSpPr>
            <a:spLocks noGrp="1"/>
          </p:cNvSpPr>
          <p:nvPr>
            <p:ph type="ftr" sz="quarter" idx="11"/>
          </p:nvPr>
        </p:nvSpPr>
        <p:spPr/>
        <p:txBody>
          <a:bodyPr/>
          <a:lstStyle>
            <a:lvl1pPr>
              <a:defRPr/>
            </a:lvl1pPr>
          </a:lstStyle>
          <a:p>
            <a:r>
              <a:rPr lang="en-US"/>
              <a:t>Wei Hong, Arch Rock Corporation</a:t>
            </a:r>
          </a:p>
        </p:txBody>
      </p:sp>
      <p:sp>
        <p:nvSpPr>
          <p:cNvPr id="6" name="Slide Number Placeholder 5"/>
          <p:cNvSpPr>
            <a:spLocks noGrp="1"/>
          </p:cNvSpPr>
          <p:nvPr>
            <p:ph type="sldNum" sz="quarter" idx="12"/>
          </p:nvPr>
        </p:nvSpPr>
        <p:spPr/>
        <p:txBody>
          <a:bodyPr/>
          <a:lstStyle>
            <a:lvl1pPr>
              <a:defRPr/>
            </a:lvl1pPr>
          </a:lstStyle>
          <a:p>
            <a:r>
              <a:rPr lang="en-US"/>
              <a:t>Slide </a:t>
            </a:r>
            <a:fld id="{1A2347FD-D0EC-4023-8C48-77D82C67CDB5}"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F912F9A-21EF-4D0B-B57D-4CFB6C02E9A6}" type="datetimeFigureOut">
              <a:rPr lang="en-US" smtClean="0"/>
              <a:pPr/>
              <a:t>11/10/2008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059F97-1362-408E-8DB8-C0D042AF16D2}"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F912F9A-21EF-4D0B-B57D-4CFB6C02E9A6}" type="datetimeFigureOut">
              <a:rPr lang="en-US" smtClean="0"/>
              <a:pPr/>
              <a:t>11/10/2008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059F97-1362-408E-8DB8-C0D042AF16D2}"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F912F9A-21EF-4D0B-B57D-4CFB6C02E9A6}" type="datetimeFigureOut">
              <a:rPr lang="en-US" smtClean="0"/>
              <a:pPr/>
              <a:t>11/10/2008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059F97-1362-408E-8DB8-C0D042AF16D2}"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F912F9A-21EF-4D0B-B57D-4CFB6C02E9A6}" type="datetimeFigureOut">
              <a:rPr lang="en-US" smtClean="0"/>
              <a:pPr/>
              <a:t>11/10/2008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059F97-1362-408E-8DB8-C0D042AF16D2}"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F912F9A-21EF-4D0B-B57D-4CFB6C02E9A6}" type="datetimeFigureOut">
              <a:rPr lang="en-US" smtClean="0"/>
              <a:pPr/>
              <a:t>11/10/2008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4059F97-1362-408E-8DB8-C0D042AF16D2}"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F912F9A-21EF-4D0B-B57D-4CFB6C02E9A6}" type="datetimeFigureOut">
              <a:rPr lang="en-US" smtClean="0"/>
              <a:pPr/>
              <a:t>11/10/2008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4059F97-1362-408E-8DB8-C0D042AF16D2}"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912F9A-21EF-4D0B-B57D-4CFB6C02E9A6}" type="datetimeFigureOut">
              <a:rPr lang="en-US" smtClean="0"/>
              <a:pPr/>
              <a:t>11/10/2008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4059F97-1362-408E-8DB8-C0D042AF16D2}"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912F9A-21EF-4D0B-B57D-4CFB6C02E9A6}" type="datetimeFigureOut">
              <a:rPr lang="en-US" smtClean="0"/>
              <a:pPr/>
              <a:t>11/10/2008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059F97-1362-408E-8DB8-C0D042AF16D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dirty="0" smtClean="0"/>
              <a:t>15 July, 2008</a:t>
            </a:r>
            <a:endParaRPr lang="en-US" dirty="0"/>
          </a:p>
        </p:txBody>
      </p:sp>
      <p:sp>
        <p:nvSpPr>
          <p:cNvPr id="5" name="Footer Placeholder 4"/>
          <p:cNvSpPr>
            <a:spLocks noGrp="1"/>
          </p:cNvSpPr>
          <p:nvPr>
            <p:ph type="ftr" sz="quarter" idx="11"/>
          </p:nvPr>
        </p:nvSpPr>
        <p:spPr/>
        <p:txBody>
          <a:bodyPr/>
          <a:lstStyle>
            <a:lvl1pPr>
              <a:defRPr/>
            </a:lvl1pPr>
          </a:lstStyle>
          <a:p>
            <a:r>
              <a:rPr lang="en-US"/>
              <a:t>Wei Hong, Arch Rock Corporation</a:t>
            </a:r>
          </a:p>
        </p:txBody>
      </p:sp>
      <p:sp>
        <p:nvSpPr>
          <p:cNvPr id="6" name="Slide Number Placeholder 5"/>
          <p:cNvSpPr>
            <a:spLocks noGrp="1"/>
          </p:cNvSpPr>
          <p:nvPr>
            <p:ph type="sldNum" sz="quarter" idx="12"/>
          </p:nvPr>
        </p:nvSpPr>
        <p:spPr/>
        <p:txBody>
          <a:bodyPr/>
          <a:lstStyle>
            <a:lvl1pPr>
              <a:defRPr/>
            </a:lvl1pPr>
          </a:lstStyle>
          <a:p>
            <a:r>
              <a:rPr lang="en-US"/>
              <a:t>Slide </a:t>
            </a:r>
            <a:fld id="{36F71719-85D9-48A9-871D-60DCB38F35B8}" type="slidenum">
              <a:rPr lang="en-US"/>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912F9A-21EF-4D0B-B57D-4CFB6C02E9A6}" type="datetimeFigureOut">
              <a:rPr lang="en-US" smtClean="0"/>
              <a:pPr/>
              <a:t>11/10/2008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059F97-1362-408E-8DB8-C0D042AF16D2}"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F912F9A-21EF-4D0B-B57D-4CFB6C02E9A6}" type="datetimeFigureOut">
              <a:rPr lang="en-US" smtClean="0"/>
              <a:pPr/>
              <a:t>11/10/2008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059F97-1362-408E-8DB8-C0D042AF16D2}"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F912F9A-21EF-4D0B-B57D-4CFB6C02E9A6}" type="datetimeFigureOut">
              <a:rPr lang="en-US" smtClean="0"/>
              <a:pPr/>
              <a:t>11/10/2008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059F97-1362-408E-8DB8-C0D042AF16D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dirty="0" smtClean="0"/>
              <a:t>15 July, 2008</a:t>
            </a:r>
            <a:endParaRPr lang="en-US" dirty="0"/>
          </a:p>
        </p:txBody>
      </p:sp>
      <p:sp>
        <p:nvSpPr>
          <p:cNvPr id="5" name="Footer Placeholder 4"/>
          <p:cNvSpPr>
            <a:spLocks noGrp="1"/>
          </p:cNvSpPr>
          <p:nvPr>
            <p:ph type="ftr" sz="quarter" idx="11"/>
          </p:nvPr>
        </p:nvSpPr>
        <p:spPr/>
        <p:txBody>
          <a:bodyPr/>
          <a:lstStyle>
            <a:lvl1pPr>
              <a:defRPr/>
            </a:lvl1pPr>
          </a:lstStyle>
          <a:p>
            <a:r>
              <a:rPr lang="en-US"/>
              <a:t>Wei Hong, Arch Rock Corporation</a:t>
            </a:r>
          </a:p>
        </p:txBody>
      </p:sp>
      <p:sp>
        <p:nvSpPr>
          <p:cNvPr id="6" name="Slide Number Placeholder 5"/>
          <p:cNvSpPr>
            <a:spLocks noGrp="1"/>
          </p:cNvSpPr>
          <p:nvPr>
            <p:ph type="sldNum" sz="quarter" idx="12"/>
          </p:nvPr>
        </p:nvSpPr>
        <p:spPr/>
        <p:txBody>
          <a:bodyPr/>
          <a:lstStyle>
            <a:lvl1pPr>
              <a:defRPr/>
            </a:lvl1pPr>
          </a:lstStyle>
          <a:p>
            <a:r>
              <a:rPr lang="en-US"/>
              <a:t>Slide </a:t>
            </a:r>
            <a:fld id="{BACE3E19-9C19-45AD-9868-2406E5D029DE}"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dirty="0" smtClean="0"/>
              <a:t>15 July, 2008</a:t>
            </a:r>
            <a:endParaRPr lang="en-US" dirty="0"/>
          </a:p>
        </p:txBody>
      </p:sp>
      <p:sp>
        <p:nvSpPr>
          <p:cNvPr id="6" name="Footer Placeholder 5"/>
          <p:cNvSpPr>
            <a:spLocks noGrp="1"/>
          </p:cNvSpPr>
          <p:nvPr>
            <p:ph type="ftr" sz="quarter" idx="11"/>
          </p:nvPr>
        </p:nvSpPr>
        <p:spPr/>
        <p:txBody>
          <a:bodyPr/>
          <a:lstStyle>
            <a:lvl1pPr>
              <a:defRPr/>
            </a:lvl1pPr>
          </a:lstStyle>
          <a:p>
            <a:r>
              <a:rPr lang="en-US"/>
              <a:t>Wei Hong, Arch Rock Corporation</a:t>
            </a:r>
          </a:p>
        </p:txBody>
      </p:sp>
      <p:sp>
        <p:nvSpPr>
          <p:cNvPr id="7" name="Slide Number Placeholder 6"/>
          <p:cNvSpPr>
            <a:spLocks noGrp="1"/>
          </p:cNvSpPr>
          <p:nvPr>
            <p:ph type="sldNum" sz="quarter" idx="12"/>
          </p:nvPr>
        </p:nvSpPr>
        <p:spPr/>
        <p:txBody>
          <a:bodyPr/>
          <a:lstStyle>
            <a:lvl1pPr>
              <a:defRPr/>
            </a:lvl1pPr>
          </a:lstStyle>
          <a:p>
            <a:r>
              <a:rPr lang="en-US"/>
              <a:t>Slide </a:t>
            </a:r>
            <a:fld id="{5F7B1D64-C791-40F0-8AE5-2FC6E76427C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dirty="0" smtClean="0"/>
              <a:t>15 July, 2008</a:t>
            </a:r>
            <a:endParaRPr lang="en-US" dirty="0"/>
          </a:p>
        </p:txBody>
      </p:sp>
      <p:sp>
        <p:nvSpPr>
          <p:cNvPr id="8" name="Footer Placeholder 7"/>
          <p:cNvSpPr>
            <a:spLocks noGrp="1"/>
          </p:cNvSpPr>
          <p:nvPr>
            <p:ph type="ftr" sz="quarter" idx="11"/>
          </p:nvPr>
        </p:nvSpPr>
        <p:spPr/>
        <p:txBody>
          <a:bodyPr/>
          <a:lstStyle>
            <a:lvl1pPr>
              <a:defRPr/>
            </a:lvl1pPr>
          </a:lstStyle>
          <a:p>
            <a:r>
              <a:rPr lang="en-US"/>
              <a:t>Wei Hong, Arch Rock Corporation</a:t>
            </a:r>
          </a:p>
        </p:txBody>
      </p:sp>
      <p:sp>
        <p:nvSpPr>
          <p:cNvPr id="9" name="Slide Number Placeholder 8"/>
          <p:cNvSpPr>
            <a:spLocks noGrp="1"/>
          </p:cNvSpPr>
          <p:nvPr>
            <p:ph type="sldNum" sz="quarter" idx="12"/>
          </p:nvPr>
        </p:nvSpPr>
        <p:spPr/>
        <p:txBody>
          <a:bodyPr/>
          <a:lstStyle>
            <a:lvl1pPr>
              <a:defRPr/>
            </a:lvl1pPr>
          </a:lstStyle>
          <a:p>
            <a:r>
              <a:rPr lang="en-US"/>
              <a:t>Slide </a:t>
            </a:r>
            <a:fld id="{CC82FC84-4C5B-4A24-9673-973B2683BEB7}"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dirty="0" smtClean="0"/>
              <a:t>15 July, 2008</a:t>
            </a:r>
            <a:endParaRPr lang="en-US" dirty="0"/>
          </a:p>
        </p:txBody>
      </p:sp>
      <p:sp>
        <p:nvSpPr>
          <p:cNvPr id="4" name="Footer Placeholder 3"/>
          <p:cNvSpPr>
            <a:spLocks noGrp="1"/>
          </p:cNvSpPr>
          <p:nvPr>
            <p:ph type="ftr" sz="quarter" idx="11"/>
          </p:nvPr>
        </p:nvSpPr>
        <p:spPr/>
        <p:txBody>
          <a:bodyPr/>
          <a:lstStyle>
            <a:lvl1pPr>
              <a:defRPr/>
            </a:lvl1pPr>
          </a:lstStyle>
          <a:p>
            <a:r>
              <a:rPr lang="en-US"/>
              <a:t>Wei Hong, Arch Rock Corporation</a:t>
            </a:r>
          </a:p>
        </p:txBody>
      </p:sp>
      <p:sp>
        <p:nvSpPr>
          <p:cNvPr id="5" name="Slide Number Placeholder 4"/>
          <p:cNvSpPr>
            <a:spLocks noGrp="1"/>
          </p:cNvSpPr>
          <p:nvPr>
            <p:ph type="sldNum" sz="quarter" idx="12"/>
          </p:nvPr>
        </p:nvSpPr>
        <p:spPr/>
        <p:txBody>
          <a:bodyPr/>
          <a:lstStyle>
            <a:lvl1pPr>
              <a:defRPr/>
            </a:lvl1pPr>
          </a:lstStyle>
          <a:p>
            <a:r>
              <a:rPr lang="en-US"/>
              <a:t>Slide </a:t>
            </a:r>
            <a:fld id="{4EF656DF-AD0F-4372-89D0-7DFB09D1C50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381000"/>
            <a:ext cx="1600200" cy="215444"/>
          </a:xfrm>
        </p:spPr>
        <p:txBody>
          <a:bodyPr/>
          <a:lstStyle>
            <a:lvl1pPr>
              <a:defRPr/>
            </a:lvl1pPr>
          </a:lstStyle>
          <a:p>
            <a:r>
              <a:rPr lang="en-US" dirty="0" smtClean="0"/>
              <a:t>15 July, 2008</a:t>
            </a:r>
            <a:endParaRPr lang="en-US" dirty="0"/>
          </a:p>
        </p:txBody>
      </p:sp>
      <p:sp>
        <p:nvSpPr>
          <p:cNvPr id="3" name="Footer Placeholder 2"/>
          <p:cNvSpPr>
            <a:spLocks noGrp="1"/>
          </p:cNvSpPr>
          <p:nvPr>
            <p:ph type="ftr" sz="quarter" idx="11"/>
          </p:nvPr>
        </p:nvSpPr>
        <p:spPr/>
        <p:txBody>
          <a:bodyPr/>
          <a:lstStyle>
            <a:lvl1pPr>
              <a:defRPr/>
            </a:lvl1pPr>
          </a:lstStyle>
          <a:p>
            <a:r>
              <a:rPr lang="en-US"/>
              <a:t>Wei Hong, Arch Rock Corporation</a:t>
            </a:r>
          </a:p>
        </p:txBody>
      </p:sp>
      <p:sp>
        <p:nvSpPr>
          <p:cNvPr id="4" name="Slide Number Placeholder 3"/>
          <p:cNvSpPr>
            <a:spLocks noGrp="1"/>
          </p:cNvSpPr>
          <p:nvPr>
            <p:ph type="sldNum" sz="quarter" idx="12"/>
          </p:nvPr>
        </p:nvSpPr>
        <p:spPr/>
        <p:txBody>
          <a:bodyPr/>
          <a:lstStyle>
            <a:lvl1pPr>
              <a:defRPr/>
            </a:lvl1pPr>
          </a:lstStyle>
          <a:p>
            <a:r>
              <a:rPr lang="en-US"/>
              <a:t>Slide </a:t>
            </a:r>
            <a:fld id="{298D5259-DCBD-455C-8E71-C75B76DB7E3D}"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dirty="0" smtClean="0"/>
              <a:t>15 July, 2008</a:t>
            </a:r>
            <a:endParaRPr lang="en-US" dirty="0"/>
          </a:p>
        </p:txBody>
      </p:sp>
      <p:sp>
        <p:nvSpPr>
          <p:cNvPr id="6" name="Footer Placeholder 5"/>
          <p:cNvSpPr>
            <a:spLocks noGrp="1"/>
          </p:cNvSpPr>
          <p:nvPr>
            <p:ph type="ftr" sz="quarter" idx="11"/>
          </p:nvPr>
        </p:nvSpPr>
        <p:spPr/>
        <p:txBody>
          <a:bodyPr/>
          <a:lstStyle>
            <a:lvl1pPr>
              <a:defRPr/>
            </a:lvl1pPr>
          </a:lstStyle>
          <a:p>
            <a:r>
              <a:rPr lang="en-US"/>
              <a:t>Wei Hong, Arch Rock Corporation</a:t>
            </a:r>
          </a:p>
        </p:txBody>
      </p:sp>
      <p:sp>
        <p:nvSpPr>
          <p:cNvPr id="7" name="Slide Number Placeholder 6"/>
          <p:cNvSpPr>
            <a:spLocks noGrp="1"/>
          </p:cNvSpPr>
          <p:nvPr>
            <p:ph type="sldNum" sz="quarter" idx="12"/>
          </p:nvPr>
        </p:nvSpPr>
        <p:spPr/>
        <p:txBody>
          <a:bodyPr/>
          <a:lstStyle>
            <a:lvl1pPr>
              <a:defRPr/>
            </a:lvl1pPr>
          </a:lstStyle>
          <a:p>
            <a:r>
              <a:rPr lang="en-US"/>
              <a:t>Slide </a:t>
            </a:r>
            <a:fld id="{9C9A8574-7685-4B9F-8DE2-25CE48373567}"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dirty="0" smtClean="0"/>
              <a:t>15 July, 2008</a:t>
            </a:r>
            <a:endParaRPr lang="en-US" dirty="0"/>
          </a:p>
        </p:txBody>
      </p:sp>
      <p:sp>
        <p:nvSpPr>
          <p:cNvPr id="6" name="Footer Placeholder 5"/>
          <p:cNvSpPr>
            <a:spLocks noGrp="1"/>
          </p:cNvSpPr>
          <p:nvPr>
            <p:ph type="ftr" sz="quarter" idx="11"/>
          </p:nvPr>
        </p:nvSpPr>
        <p:spPr/>
        <p:txBody>
          <a:bodyPr/>
          <a:lstStyle>
            <a:lvl1pPr>
              <a:defRPr/>
            </a:lvl1pPr>
          </a:lstStyle>
          <a:p>
            <a:r>
              <a:rPr lang="en-US"/>
              <a:t>Wei Hong, Arch Rock Corporation</a:t>
            </a:r>
          </a:p>
        </p:txBody>
      </p:sp>
      <p:sp>
        <p:nvSpPr>
          <p:cNvPr id="7" name="Slide Number Placeholder 6"/>
          <p:cNvSpPr>
            <a:spLocks noGrp="1"/>
          </p:cNvSpPr>
          <p:nvPr>
            <p:ph type="sldNum" sz="quarter" idx="12"/>
          </p:nvPr>
        </p:nvSpPr>
        <p:spPr/>
        <p:txBody>
          <a:bodyPr/>
          <a:lstStyle>
            <a:lvl1pPr>
              <a:defRPr/>
            </a:lvl1pPr>
          </a:lstStyle>
          <a:p>
            <a:r>
              <a:rPr lang="en-US"/>
              <a:t>Slide </a:t>
            </a:r>
            <a:fld id="{13082E4C-9895-4C66-A39B-D10B9F2FB0D2}"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810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15 July, 2008</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a:t>Wei Hong, Arch Rock Corporation</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69F54801-6E0B-4DBE-9E18-D7E393180A87}" type="slidenum">
              <a:rPr lang="en-US"/>
              <a:pPr/>
              <a:t>‹#›</a:t>
            </a:fld>
            <a:endParaRPr lang="en-US"/>
          </a:p>
        </p:txBody>
      </p:sp>
      <p:sp>
        <p:nvSpPr>
          <p:cNvPr id="1031" name="Rectangle 7"/>
          <p:cNvSpPr>
            <a:spLocks noChangeArrowheads="1"/>
          </p:cNvSpPr>
          <p:nvPr/>
        </p:nvSpPr>
        <p:spPr bwMode="auto">
          <a:xfrm>
            <a:off x="4495800" y="396875"/>
            <a:ext cx="3962400" cy="215444"/>
          </a:xfrm>
          <a:prstGeom prst="rect">
            <a:avLst/>
          </a:prstGeom>
          <a:noFill/>
          <a:ln w="9525">
            <a:noFill/>
            <a:miter lim="800000"/>
            <a:headEnd/>
            <a:tailEnd/>
          </a:ln>
          <a:effectLst/>
        </p:spPr>
        <p:txBody>
          <a:bodyPr lIns="0" tIns="0" rIns="0" bIns="0" anchor="b">
            <a:spAutoFit/>
          </a:bodyPr>
          <a:lstStyle/>
          <a:p>
            <a:pPr lvl="4" algn="r"/>
            <a:r>
              <a:rPr lang="en-US" sz="1400" b="1" dirty="0"/>
              <a:t>doc.: </a:t>
            </a:r>
            <a:r>
              <a:rPr lang="en-US" sz="1200" b="1" i="0" u="none" strike="noStrike" kern="1200" dirty="0" smtClean="0">
                <a:solidFill>
                  <a:schemeClr val="tx1"/>
                </a:solidFill>
                <a:latin typeface="Times New Roman" pitchFamily="18" charset="0"/>
                <a:ea typeface="+mn-ea"/>
                <a:cs typeface="+mn-cs"/>
              </a:rPr>
              <a:t>15-08-0776-00-004e</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912F9A-21EF-4D0B-B57D-4CFB6C02E9A6}" type="datetimeFigureOut">
              <a:rPr lang="en-US" smtClean="0"/>
              <a:pPr/>
              <a:t>11/10/2008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059F97-1362-408E-8DB8-C0D042AF16D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4.jpeg"/><Relationship Id="rId11" Type="http://schemas.openxmlformats.org/officeDocument/2006/relationships/image" Target="../media/image9.jpeg"/><Relationship Id="rId5" Type="http://schemas.openxmlformats.org/officeDocument/2006/relationships/image" Target="../media/image3.jpeg"/><Relationship Id="rId10" Type="http://schemas.openxmlformats.org/officeDocument/2006/relationships/image" Target="../media/image8.jpeg"/><Relationship Id="rId4" Type="http://schemas.openxmlformats.org/officeDocument/2006/relationships/image" Target="../media/image2.jpeg"/><Relationship Id="rId9" Type="http://schemas.openxmlformats.org/officeDocument/2006/relationships/image" Target="../media/image7.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1"/>
          <p:cNvSpPr>
            <a:spLocks noGrp="1"/>
          </p:cNvSpPr>
          <p:nvPr>
            <p:ph type="dt" sz="half" idx="10"/>
          </p:nvPr>
        </p:nvSpPr>
        <p:spPr>
          <a:xfrm>
            <a:off x="685800" y="381000"/>
            <a:ext cx="1600200" cy="215444"/>
          </a:xfrm>
        </p:spPr>
        <p:txBody>
          <a:bodyPr/>
          <a:lstStyle/>
          <a:p>
            <a:r>
              <a:rPr lang="en-US" dirty="0" smtClean="0"/>
              <a:t>10 November, </a:t>
            </a:r>
            <a:r>
              <a:rPr lang="en-US" dirty="0"/>
              <a:t>2008</a:t>
            </a:r>
          </a:p>
        </p:txBody>
      </p:sp>
      <p:sp>
        <p:nvSpPr>
          <p:cNvPr id="4" name="Footer Placeholder 2"/>
          <p:cNvSpPr>
            <a:spLocks noGrp="1"/>
          </p:cNvSpPr>
          <p:nvPr>
            <p:ph type="ftr" sz="quarter" idx="11"/>
          </p:nvPr>
        </p:nvSpPr>
        <p:spPr/>
        <p:txBody>
          <a:bodyPr/>
          <a:lstStyle/>
          <a:p>
            <a:r>
              <a:rPr lang="en-US"/>
              <a:t>Wei Hong, Arch Rock Corporation</a:t>
            </a:r>
          </a:p>
        </p:txBody>
      </p:sp>
      <p:sp>
        <p:nvSpPr>
          <p:cNvPr id="5" name="Slide Number Placeholder 3"/>
          <p:cNvSpPr>
            <a:spLocks noGrp="1"/>
          </p:cNvSpPr>
          <p:nvPr>
            <p:ph type="sldNum" sz="quarter" idx="12"/>
          </p:nvPr>
        </p:nvSpPr>
        <p:spPr/>
        <p:txBody>
          <a:bodyPr/>
          <a:lstStyle/>
          <a:p>
            <a:r>
              <a:rPr lang="en-US"/>
              <a:t>Slide </a:t>
            </a:r>
            <a:fld id="{9B119731-D27F-439D-A3D1-C152D5A848D2}" type="slidenum">
              <a:rPr lang="en-US"/>
              <a:pPr/>
              <a:t>1</a:t>
            </a:fld>
            <a:endParaRPr lang="en-US"/>
          </a:p>
        </p:txBody>
      </p:sp>
      <p:sp>
        <p:nvSpPr>
          <p:cNvPr id="27651" name="Rectangle 3"/>
          <p:cNvSpPr>
            <a:spLocks noChangeArrowheads="1"/>
          </p:cNvSpPr>
          <p:nvPr/>
        </p:nvSpPr>
        <p:spPr bwMode="auto">
          <a:xfrm>
            <a:off x="152400" y="609600"/>
            <a:ext cx="8991600" cy="4980851"/>
          </a:xfrm>
          <a:prstGeom prst="rect">
            <a:avLst/>
          </a:prstGeom>
          <a:noFill/>
          <a:ln w="12700">
            <a:noFill/>
            <a:miter lim="800000"/>
            <a:headEnd type="none" w="sm" len="sm"/>
            <a:tailEnd type="none" w="sm" len="sm"/>
          </a:ln>
          <a:effectLst/>
        </p:spPr>
        <p:txBody>
          <a:bodyPr>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Application Requirements from Asset Tracking and Monitoring</a:t>
            </a:r>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29 August, </a:t>
            </a:r>
            <a:r>
              <a:rPr lang="en-US" sz="1600" dirty="0">
                <a:solidFill>
                  <a:schemeClr val="tx2"/>
                </a:solidFill>
              </a:rPr>
              <a:t>2008	</a:t>
            </a:r>
          </a:p>
          <a:p>
            <a:r>
              <a:rPr lang="en-US" sz="1600" b="1" dirty="0">
                <a:solidFill>
                  <a:schemeClr val="tx2"/>
                </a:solidFill>
              </a:rPr>
              <a:t>Source:</a:t>
            </a:r>
            <a:r>
              <a:rPr lang="en-US" sz="1600" dirty="0">
                <a:solidFill>
                  <a:schemeClr val="tx2"/>
                </a:solidFill>
              </a:rPr>
              <a:t> Wei Hong,  Company: Arch Rock Corporation</a:t>
            </a:r>
          </a:p>
          <a:p>
            <a:r>
              <a:rPr lang="en-US" sz="1600" dirty="0">
                <a:solidFill>
                  <a:schemeClr val="tx2"/>
                </a:solidFill>
              </a:rPr>
              <a:t>Address: 501 2</a:t>
            </a:r>
            <a:r>
              <a:rPr lang="en-US" sz="1600" baseline="30000" dirty="0">
                <a:solidFill>
                  <a:schemeClr val="tx2"/>
                </a:solidFill>
              </a:rPr>
              <a:t>nd</a:t>
            </a:r>
            <a:r>
              <a:rPr lang="en-US" sz="1600" dirty="0">
                <a:solidFill>
                  <a:schemeClr val="tx2"/>
                </a:solidFill>
              </a:rPr>
              <a:t> Street, Suite 410, San Francisco, CA 94707, USA</a:t>
            </a:r>
          </a:p>
          <a:p>
            <a:r>
              <a:rPr lang="en-US" sz="1600" dirty="0">
                <a:solidFill>
                  <a:schemeClr val="tx2"/>
                </a:solidFill>
              </a:rPr>
              <a:t>Voice: 415-692-0828,  FAX: 415-278-0441, E-Mail: whong@archrock.com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Application Requirements for 802.15.4e</a:t>
            </a:r>
            <a:endParaRPr lang="en-US" sz="1600" dirty="0">
              <a:solidFill>
                <a:schemeClr val="tx2"/>
              </a:solidFill>
            </a:endParaRPr>
          </a:p>
          <a:p>
            <a:pPr>
              <a:spcBef>
                <a:spcPts val="100"/>
              </a:spcBef>
              <a:spcAft>
                <a:spcPts val="100"/>
              </a:spcAft>
            </a:pPr>
            <a:r>
              <a:rPr lang="en-US" dirty="0">
                <a:solidFill>
                  <a:schemeClr val="accent2"/>
                </a:solidFill>
              </a:rPr>
              <a:t>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a:t>
            </a:r>
            <a:r>
              <a:rPr lang="en-US" sz="1600" dirty="0" smtClean="0">
                <a:solidFill>
                  <a:schemeClr val="tx2"/>
                </a:solidFill>
              </a:rPr>
              <a:t>This talk covers the requirements for 802.15.4e from Asset Tracking and Monitoring applications.</a:t>
            </a:r>
            <a:endParaRPr lang="en-US" sz="1600" dirty="0">
              <a:solidFill>
                <a:schemeClr val="tx2"/>
              </a:solidFill>
            </a:endParaRP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solidFill>
                  <a:schemeClr val="tx2"/>
                </a:solidFill>
              </a:rPr>
              <a:t>Application Requirements for 802.15.4e</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10 November, 2008</a:t>
            </a:r>
            <a:endParaRPr lang="en-US" dirty="0"/>
          </a:p>
        </p:txBody>
      </p:sp>
      <p:sp>
        <p:nvSpPr>
          <p:cNvPr id="5" name="Footer Placeholder 4"/>
          <p:cNvSpPr>
            <a:spLocks noGrp="1"/>
          </p:cNvSpPr>
          <p:nvPr>
            <p:ph type="ftr" sz="quarter" idx="11"/>
          </p:nvPr>
        </p:nvSpPr>
        <p:spPr/>
        <p:txBody>
          <a:bodyPr/>
          <a:lstStyle/>
          <a:p>
            <a:r>
              <a:rPr lang="en-US"/>
              <a:t>Wei Hong, Arch Rock Corporation</a:t>
            </a:r>
          </a:p>
        </p:txBody>
      </p:sp>
      <p:sp>
        <p:nvSpPr>
          <p:cNvPr id="6" name="Slide Number Placeholder 5"/>
          <p:cNvSpPr>
            <a:spLocks noGrp="1"/>
          </p:cNvSpPr>
          <p:nvPr>
            <p:ph type="sldNum" sz="quarter" idx="12"/>
          </p:nvPr>
        </p:nvSpPr>
        <p:spPr/>
        <p:txBody>
          <a:bodyPr/>
          <a:lstStyle/>
          <a:p>
            <a:r>
              <a:rPr lang="en-US"/>
              <a:t>Slide </a:t>
            </a:r>
            <a:fld id="{0109B0CB-97B6-4280-B5C3-7FF39FAED503}" type="slidenum">
              <a:rPr lang="en-US"/>
              <a:pPr/>
              <a:t>2</a:t>
            </a:fld>
            <a:endParaRPr lang="en-US"/>
          </a:p>
        </p:txBody>
      </p:sp>
      <p:sp>
        <p:nvSpPr>
          <p:cNvPr id="26626" name="Rectangle 2"/>
          <p:cNvSpPr>
            <a:spLocks noGrp="1" noChangeArrowheads="1"/>
          </p:cNvSpPr>
          <p:nvPr>
            <p:ph type="ctrTitle"/>
          </p:nvPr>
        </p:nvSpPr>
        <p:spPr>
          <a:xfrm>
            <a:off x="685800" y="2286000"/>
            <a:ext cx="7772400" cy="1143000"/>
          </a:xfrm>
        </p:spPr>
        <p:txBody>
          <a:bodyPr/>
          <a:lstStyle/>
          <a:p>
            <a:r>
              <a:rPr lang="en-US" sz="3200" dirty="0" smtClean="0"/>
              <a:t>Requirements from Asset Tracking and Monitoring Applications</a:t>
            </a:r>
            <a:endParaRPr lang="en-US" sz="3200" dirty="0"/>
          </a:p>
        </p:txBody>
      </p:sp>
      <p:sp>
        <p:nvSpPr>
          <p:cNvPr id="26627" name="Rectangle 3"/>
          <p:cNvSpPr>
            <a:spLocks noGrp="1" noChangeArrowheads="1"/>
          </p:cNvSpPr>
          <p:nvPr>
            <p:ph type="subTitle" idx="1"/>
          </p:nvPr>
        </p:nvSpPr>
        <p:spPr/>
        <p:txBody>
          <a:bodyPr/>
          <a:lstStyle/>
          <a:p>
            <a:r>
              <a:rPr lang="en-US" sz="2400" dirty="0"/>
              <a:t>Wei </a:t>
            </a:r>
            <a:r>
              <a:rPr lang="en-US" sz="2400" dirty="0" smtClean="0"/>
              <a:t>Hong, Ph.D.</a:t>
            </a:r>
            <a:endParaRPr lang="en-US" sz="2400" dirty="0"/>
          </a:p>
          <a:p>
            <a:r>
              <a:rPr lang="en-US" sz="2400" dirty="0" smtClean="0"/>
              <a:t>Arch Rock Corp.</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10 November, 2008</a:t>
            </a:r>
            <a:endParaRPr lang="en-US" dirty="0"/>
          </a:p>
        </p:txBody>
      </p:sp>
      <p:sp>
        <p:nvSpPr>
          <p:cNvPr id="5" name="Footer Placeholder 4"/>
          <p:cNvSpPr>
            <a:spLocks noGrp="1"/>
          </p:cNvSpPr>
          <p:nvPr>
            <p:ph type="ftr" sz="quarter" idx="11"/>
          </p:nvPr>
        </p:nvSpPr>
        <p:spPr/>
        <p:txBody>
          <a:bodyPr/>
          <a:lstStyle/>
          <a:p>
            <a:r>
              <a:rPr lang="en-US"/>
              <a:t>Wei Hong, Arch Rock Corporation</a:t>
            </a:r>
          </a:p>
        </p:txBody>
      </p:sp>
      <p:sp>
        <p:nvSpPr>
          <p:cNvPr id="6" name="Slide Number Placeholder 5"/>
          <p:cNvSpPr>
            <a:spLocks noGrp="1"/>
          </p:cNvSpPr>
          <p:nvPr>
            <p:ph type="sldNum" sz="quarter" idx="12"/>
          </p:nvPr>
        </p:nvSpPr>
        <p:spPr/>
        <p:txBody>
          <a:bodyPr/>
          <a:lstStyle/>
          <a:p>
            <a:r>
              <a:rPr lang="en-US"/>
              <a:t>Slide </a:t>
            </a:r>
            <a:fld id="{2A0AE6D4-2181-4AD3-B9E5-36BFE9DE5EB4}" type="slidenum">
              <a:rPr lang="en-US"/>
              <a:pPr/>
              <a:t>3</a:t>
            </a:fld>
            <a:endParaRPr lang="en-US"/>
          </a:p>
        </p:txBody>
      </p:sp>
      <p:sp>
        <p:nvSpPr>
          <p:cNvPr id="4098" name="Rectangle 2"/>
          <p:cNvSpPr>
            <a:spLocks noGrp="1" noChangeArrowheads="1"/>
          </p:cNvSpPr>
          <p:nvPr>
            <p:ph type="title"/>
          </p:nvPr>
        </p:nvSpPr>
        <p:spPr>
          <a:noFill/>
          <a:ln/>
        </p:spPr>
        <p:txBody>
          <a:bodyPr/>
          <a:lstStyle/>
          <a:p>
            <a:r>
              <a:rPr lang="en-US" sz="3200" dirty="0" smtClean="0"/>
              <a:t>Asset Tracking and Monitoring Examples</a:t>
            </a:r>
            <a:endParaRPr lang="en-US" sz="3200" dirty="0"/>
          </a:p>
        </p:txBody>
      </p:sp>
      <p:sp>
        <p:nvSpPr>
          <p:cNvPr id="4099" name="Rectangle 3"/>
          <p:cNvSpPr>
            <a:spLocks noGrp="1" noChangeArrowheads="1"/>
          </p:cNvSpPr>
          <p:nvPr>
            <p:ph type="body" idx="1"/>
          </p:nvPr>
        </p:nvSpPr>
        <p:spPr>
          <a:noFill/>
          <a:ln/>
        </p:spPr>
        <p:txBody>
          <a:bodyPr/>
          <a:lstStyle/>
          <a:p>
            <a:endParaRPr lang="en-US" sz="2000" dirty="0" smtClean="0"/>
          </a:p>
        </p:txBody>
      </p:sp>
      <p:pic>
        <p:nvPicPr>
          <p:cNvPr id="8" name="Picture 11" descr="IMG_1335"/>
          <p:cNvPicPr>
            <a:picLocks noChangeAspect="1" noChangeArrowheads="1"/>
          </p:cNvPicPr>
          <p:nvPr/>
        </p:nvPicPr>
        <p:blipFill>
          <a:blip r:embed="rId3"/>
          <a:srcRect/>
          <a:stretch>
            <a:fillRect/>
          </a:stretch>
        </p:blipFill>
        <p:spPr bwMode="auto">
          <a:xfrm>
            <a:off x="5918200" y="4038600"/>
            <a:ext cx="3225800" cy="2419350"/>
          </a:xfrm>
          <a:prstGeom prst="rect">
            <a:avLst/>
          </a:prstGeom>
          <a:noFill/>
          <a:ln w="9525">
            <a:noFill/>
            <a:miter lim="800000"/>
            <a:headEnd/>
            <a:tailEnd/>
          </a:ln>
        </p:spPr>
      </p:pic>
      <p:pic>
        <p:nvPicPr>
          <p:cNvPr id="9" name="Picture 8" descr="container_tracking"/>
          <p:cNvPicPr>
            <a:picLocks noChangeAspect="1" noChangeArrowheads="1"/>
          </p:cNvPicPr>
          <p:nvPr/>
        </p:nvPicPr>
        <p:blipFill>
          <a:blip r:embed="rId4"/>
          <a:srcRect/>
          <a:stretch>
            <a:fillRect/>
          </a:stretch>
        </p:blipFill>
        <p:spPr bwMode="auto">
          <a:xfrm>
            <a:off x="3401554" y="1752599"/>
            <a:ext cx="2313445" cy="2057401"/>
          </a:xfrm>
          <a:prstGeom prst="rect">
            <a:avLst/>
          </a:prstGeom>
          <a:noFill/>
        </p:spPr>
      </p:pic>
      <p:pic>
        <p:nvPicPr>
          <p:cNvPr id="11" name="Picture 25" descr="fireprotection3"/>
          <p:cNvPicPr>
            <a:picLocks noChangeAspect="1" noChangeArrowheads="1"/>
          </p:cNvPicPr>
          <p:nvPr/>
        </p:nvPicPr>
        <p:blipFill>
          <a:blip r:embed="rId5"/>
          <a:srcRect/>
          <a:stretch>
            <a:fillRect/>
          </a:stretch>
        </p:blipFill>
        <p:spPr bwMode="auto">
          <a:xfrm>
            <a:off x="838200" y="1676400"/>
            <a:ext cx="2133600" cy="2133600"/>
          </a:xfrm>
          <a:prstGeom prst="rect">
            <a:avLst/>
          </a:prstGeom>
          <a:noFill/>
          <a:ln w="9525">
            <a:noFill/>
            <a:miter lim="800000"/>
            <a:headEnd/>
            <a:tailEnd/>
          </a:ln>
        </p:spPr>
      </p:pic>
      <p:pic>
        <p:nvPicPr>
          <p:cNvPr id="12" name="Picture 45" descr="IMG_6567"/>
          <p:cNvPicPr>
            <a:picLocks noChangeAspect="1" noChangeArrowheads="1"/>
          </p:cNvPicPr>
          <p:nvPr/>
        </p:nvPicPr>
        <p:blipFill>
          <a:blip r:embed="rId6"/>
          <a:srcRect/>
          <a:stretch>
            <a:fillRect/>
          </a:stretch>
        </p:blipFill>
        <p:spPr bwMode="auto">
          <a:xfrm>
            <a:off x="3200400" y="4191000"/>
            <a:ext cx="2540000" cy="1905000"/>
          </a:xfrm>
          <a:prstGeom prst="rect">
            <a:avLst/>
          </a:prstGeom>
          <a:noFill/>
          <a:ln w="9525">
            <a:noFill/>
            <a:miter lim="800000"/>
            <a:headEnd/>
            <a:tailEnd/>
          </a:ln>
        </p:spPr>
      </p:pic>
      <p:grpSp>
        <p:nvGrpSpPr>
          <p:cNvPr id="14" name="Group 8"/>
          <p:cNvGrpSpPr>
            <a:grpSpLocks/>
          </p:cNvGrpSpPr>
          <p:nvPr/>
        </p:nvGrpSpPr>
        <p:grpSpPr bwMode="auto">
          <a:xfrm>
            <a:off x="685800" y="4038600"/>
            <a:ext cx="2133600" cy="2057400"/>
            <a:chOff x="3840" y="2976"/>
            <a:chExt cx="1750" cy="1139"/>
          </a:xfrm>
        </p:grpSpPr>
        <p:pic>
          <p:nvPicPr>
            <p:cNvPr id="15" name="Picture 9" descr="miners"/>
            <p:cNvPicPr>
              <a:picLocks noChangeAspect="1" noChangeArrowheads="1"/>
            </p:cNvPicPr>
            <p:nvPr/>
          </p:nvPicPr>
          <p:blipFill>
            <a:blip r:embed="rId7"/>
            <a:srcRect/>
            <a:stretch>
              <a:fillRect/>
            </a:stretch>
          </p:blipFill>
          <p:spPr bwMode="auto">
            <a:xfrm>
              <a:off x="3840" y="2976"/>
              <a:ext cx="1750" cy="1139"/>
            </a:xfrm>
            <a:prstGeom prst="rect">
              <a:avLst/>
            </a:prstGeom>
            <a:noFill/>
            <a:ln w="9525">
              <a:noFill/>
              <a:miter lim="800000"/>
              <a:headEnd/>
              <a:tailEnd/>
            </a:ln>
          </p:spPr>
        </p:pic>
        <p:grpSp>
          <p:nvGrpSpPr>
            <p:cNvPr id="16" name="Group 10"/>
            <p:cNvGrpSpPr>
              <a:grpSpLocks/>
            </p:cNvGrpSpPr>
            <p:nvPr/>
          </p:nvGrpSpPr>
          <p:grpSpPr bwMode="auto">
            <a:xfrm>
              <a:off x="4224" y="3120"/>
              <a:ext cx="1242" cy="719"/>
              <a:chOff x="4224" y="3120"/>
              <a:chExt cx="1242" cy="719"/>
            </a:xfrm>
          </p:grpSpPr>
          <p:pic>
            <p:nvPicPr>
              <p:cNvPr id="17" name="Picture 11" descr="ar_small-node2"/>
              <p:cNvPicPr>
                <a:picLocks noChangeAspect="1" noChangeArrowheads="1"/>
              </p:cNvPicPr>
              <p:nvPr/>
            </p:nvPicPr>
            <p:blipFill>
              <a:blip r:embed="rId8"/>
              <a:srcRect/>
              <a:stretch>
                <a:fillRect/>
              </a:stretch>
            </p:blipFill>
            <p:spPr bwMode="auto">
              <a:xfrm>
                <a:off x="4224" y="3648"/>
                <a:ext cx="138" cy="191"/>
              </a:xfrm>
              <a:prstGeom prst="rect">
                <a:avLst/>
              </a:prstGeom>
              <a:noFill/>
              <a:ln w="9525">
                <a:noFill/>
                <a:miter lim="800000"/>
                <a:headEnd/>
                <a:tailEnd/>
              </a:ln>
            </p:spPr>
          </p:pic>
          <p:pic>
            <p:nvPicPr>
              <p:cNvPr id="18" name="Picture 12" descr="ar_small-node2"/>
              <p:cNvPicPr>
                <a:picLocks noChangeAspect="1" noChangeArrowheads="1"/>
              </p:cNvPicPr>
              <p:nvPr/>
            </p:nvPicPr>
            <p:blipFill>
              <a:blip r:embed="rId8"/>
              <a:srcRect/>
              <a:stretch>
                <a:fillRect/>
              </a:stretch>
            </p:blipFill>
            <p:spPr bwMode="auto">
              <a:xfrm>
                <a:off x="5328" y="3600"/>
                <a:ext cx="138" cy="191"/>
              </a:xfrm>
              <a:prstGeom prst="rect">
                <a:avLst/>
              </a:prstGeom>
              <a:noFill/>
              <a:ln w="9525">
                <a:noFill/>
                <a:miter lim="800000"/>
                <a:headEnd/>
                <a:tailEnd/>
              </a:ln>
            </p:spPr>
          </p:pic>
          <p:pic>
            <p:nvPicPr>
              <p:cNvPr id="19" name="Picture 13" descr="ar_small-node2"/>
              <p:cNvPicPr>
                <a:picLocks noChangeAspect="1" noChangeArrowheads="1"/>
              </p:cNvPicPr>
              <p:nvPr/>
            </p:nvPicPr>
            <p:blipFill>
              <a:blip r:embed="rId8"/>
              <a:srcRect/>
              <a:stretch>
                <a:fillRect/>
              </a:stretch>
            </p:blipFill>
            <p:spPr bwMode="auto">
              <a:xfrm>
                <a:off x="4614" y="3456"/>
                <a:ext cx="138" cy="191"/>
              </a:xfrm>
              <a:prstGeom prst="rect">
                <a:avLst/>
              </a:prstGeom>
              <a:noFill/>
              <a:ln w="9525">
                <a:noFill/>
                <a:miter lim="800000"/>
                <a:headEnd/>
                <a:tailEnd/>
              </a:ln>
            </p:spPr>
          </p:pic>
          <p:pic>
            <p:nvPicPr>
              <p:cNvPr id="20" name="Picture 14" descr="ar_small-node2"/>
              <p:cNvPicPr>
                <a:picLocks noChangeAspect="1" noChangeArrowheads="1"/>
              </p:cNvPicPr>
              <p:nvPr/>
            </p:nvPicPr>
            <p:blipFill>
              <a:blip r:embed="rId8"/>
              <a:srcRect/>
              <a:stretch>
                <a:fillRect/>
              </a:stretch>
            </p:blipFill>
            <p:spPr bwMode="auto">
              <a:xfrm>
                <a:off x="4992" y="3120"/>
                <a:ext cx="138" cy="191"/>
              </a:xfrm>
              <a:prstGeom prst="rect">
                <a:avLst/>
              </a:prstGeom>
              <a:noFill/>
              <a:ln w="9525">
                <a:noFill/>
                <a:miter lim="800000"/>
                <a:headEnd/>
                <a:tailEnd/>
              </a:ln>
            </p:spPr>
          </p:pic>
          <p:sp>
            <p:nvSpPr>
              <p:cNvPr id="21" name="Line 15"/>
              <p:cNvSpPr>
                <a:spLocks noChangeShapeType="1"/>
              </p:cNvSpPr>
              <p:nvPr/>
            </p:nvSpPr>
            <p:spPr bwMode="auto">
              <a:xfrm flipV="1">
                <a:off x="4320" y="3312"/>
                <a:ext cx="720" cy="480"/>
              </a:xfrm>
              <a:prstGeom prst="line">
                <a:avLst/>
              </a:prstGeom>
              <a:noFill/>
              <a:ln w="9525" cap="rnd">
                <a:solidFill>
                  <a:srgbClr val="D1D6D9"/>
                </a:solidFill>
                <a:prstDash val="sysDot"/>
                <a:round/>
                <a:headEnd/>
                <a:tailEnd/>
              </a:ln>
            </p:spPr>
            <p:txBody>
              <a:bodyPr wrap="none" anchor="ctr"/>
              <a:lstStyle/>
              <a:p>
                <a:endParaRPr lang="en-US"/>
              </a:p>
            </p:txBody>
          </p:sp>
          <p:sp>
            <p:nvSpPr>
              <p:cNvPr id="22" name="Line 16"/>
              <p:cNvSpPr>
                <a:spLocks noChangeShapeType="1"/>
              </p:cNvSpPr>
              <p:nvPr/>
            </p:nvSpPr>
            <p:spPr bwMode="auto">
              <a:xfrm>
                <a:off x="4464" y="3792"/>
                <a:ext cx="912" cy="0"/>
              </a:xfrm>
              <a:prstGeom prst="line">
                <a:avLst/>
              </a:prstGeom>
              <a:noFill/>
              <a:ln w="9525" cap="rnd">
                <a:solidFill>
                  <a:srgbClr val="D1D6D9"/>
                </a:solidFill>
                <a:prstDash val="sysDot"/>
                <a:round/>
                <a:headEnd/>
                <a:tailEnd/>
              </a:ln>
            </p:spPr>
            <p:txBody>
              <a:bodyPr wrap="none" anchor="ctr"/>
              <a:lstStyle/>
              <a:p>
                <a:endParaRPr lang="en-US"/>
              </a:p>
            </p:txBody>
          </p:sp>
          <p:sp>
            <p:nvSpPr>
              <p:cNvPr id="23" name="Line 17"/>
              <p:cNvSpPr>
                <a:spLocks noChangeShapeType="1"/>
              </p:cNvSpPr>
              <p:nvPr/>
            </p:nvSpPr>
            <p:spPr bwMode="auto">
              <a:xfrm flipV="1">
                <a:off x="4512" y="3312"/>
                <a:ext cx="528" cy="480"/>
              </a:xfrm>
              <a:prstGeom prst="line">
                <a:avLst/>
              </a:prstGeom>
              <a:noFill/>
              <a:ln w="9525" cap="rnd">
                <a:solidFill>
                  <a:srgbClr val="D1D6D9"/>
                </a:solidFill>
                <a:prstDash val="sysDot"/>
                <a:round/>
                <a:headEnd/>
                <a:tailEnd/>
              </a:ln>
            </p:spPr>
            <p:txBody>
              <a:bodyPr wrap="none" anchor="ctr"/>
              <a:lstStyle/>
              <a:p>
                <a:endParaRPr lang="en-US"/>
              </a:p>
            </p:txBody>
          </p:sp>
          <p:sp>
            <p:nvSpPr>
              <p:cNvPr id="24" name="Line 18"/>
              <p:cNvSpPr>
                <a:spLocks noChangeShapeType="1"/>
              </p:cNvSpPr>
              <p:nvPr/>
            </p:nvSpPr>
            <p:spPr bwMode="auto">
              <a:xfrm flipV="1">
                <a:off x="4368" y="3648"/>
                <a:ext cx="288" cy="144"/>
              </a:xfrm>
              <a:prstGeom prst="line">
                <a:avLst/>
              </a:prstGeom>
              <a:noFill/>
              <a:ln w="9525" cap="rnd">
                <a:solidFill>
                  <a:srgbClr val="D1D6D9"/>
                </a:solidFill>
                <a:prstDash val="sysDot"/>
                <a:round/>
                <a:headEnd/>
                <a:tailEnd/>
              </a:ln>
            </p:spPr>
            <p:txBody>
              <a:bodyPr wrap="none" anchor="ctr"/>
              <a:lstStyle/>
              <a:p>
                <a:endParaRPr lang="en-US"/>
              </a:p>
            </p:txBody>
          </p:sp>
          <p:sp>
            <p:nvSpPr>
              <p:cNvPr id="25" name="Line 19"/>
              <p:cNvSpPr>
                <a:spLocks noChangeShapeType="1"/>
              </p:cNvSpPr>
              <p:nvPr/>
            </p:nvSpPr>
            <p:spPr bwMode="auto">
              <a:xfrm>
                <a:off x="4656" y="3600"/>
                <a:ext cx="720" cy="144"/>
              </a:xfrm>
              <a:prstGeom prst="line">
                <a:avLst/>
              </a:prstGeom>
              <a:noFill/>
              <a:ln w="9525" cap="rnd">
                <a:solidFill>
                  <a:srgbClr val="D1D6D9"/>
                </a:solidFill>
                <a:prstDash val="sysDot"/>
                <a:round/>
                <a:headEnd/>
                <a:tailEnd/>
              </a:ln>
            </p:spPr>
            <p:txBody>
              <a:bodyPr wrap="none" anchor="ctr"/>
              <a:lstStyle/>
              <a:p>
                <a:endParaRPr lang="en-US"/>
              </a:p>
            </p:txBody>
          </p:sp>
          <p:sp>
            <p:nvSpPr>
              <p:cNvPr id="26" name="Line 20"/>
              <p:cNvSpPr>
                <a:spLocks noChangeShapeType="1"/>
              </p:cNvSpPr>
              <p:nvPr/>
            </p:nvSpPr>
            <p:spPr bwMode="auto">
              <a:xfrm>
                <a:off x="5088" y="3312"/>
                <a:ext cx="288" cy="384"/>
              </a:xfrm>
              <a:prstGeom prst="line">
                <a:avLst/>
              </a:prstGeom>
              <a:noFill/>
              <a:ln w="9525" cap="rnd">
                <a:solidFill>
                  <a:srgbClr val="D1D6D9"/>
                </a:solidFill>
                <a:prstDash val="sysDot"/>
                <a:round/>
                <a:headEnd/>
                <a:tailEnd/>
              </a:ln>
            </p:spPr>
            <p:txBody>
              <a:bodyPr wrap="none" anchor="ctr"/>
              <a:lstStyle/>
              <a:p>
                <a:endParaRPr lang="en-US"/>
              </a:p>
            </p:txBody>
          </p:sp>
        </p:grpSp>
      </p:grpSp>
      <p:pic>
        <p:nvPicPr>
          <p:cNvPr id="27" name="Picture 5" descr="iStock_000002625693Small"/>
          <p:cNvPicPr>
            <a:picLocks noChangeAspect="1" noChangeArrowheads="1"/>
          </p:cNvPicPr>
          <p:nvPr/>
        </p:nvPicPr>
        <p:blipFill>
          <a:blip r:embed="rId9"/>
          <a:srcRect/>
          <a:stretch>
            <a:fillRect/>
          </a:stretch>
        </p:blipFill>
        <p:spPr bwMode="auto">
          <a:xfrm>
            <a:off x="5791200" y="1676400"/>
            <a:ext cx="2866098" cy="1958975"/>
          </a:xfrm>
          <a:prstGeom prst="rect">
            <a:avLst/>
          </a:prstGeom>
          <a:noFill/>
          <a:ln w="9525">
            <a:noFill/>
            <a:miter lim="800000"/>
            <a:headEnd/>
            <a:tailEnd/>
          </a:ln>
        </p:spPr>
      </p:pic>
      <p:pic>
        <p:nvPicPr>
          <p:cNvPr id="28" name="Picture 2" descr="drums"/>
          <p:cNvPicPr>
            <a:picLocks noChangeAspect="1" noChangeArrowheads="1"/>
          </p:cNvPicPr>
          <p:nvPr/>
        </p:nvPicPr>
        <p:blipFill>
          <a:blip r:embed="rId10"/>
          <a:srcRect/>
          <a:stretch>
            <a:fillRect/>
          </a:stretch>
        </p:blipFill>
        <p:spPr bwMode="auto">
          <a:xfrm>
            <a:off x="2438400" y="3401532"/>
            <a:ext cx="1417638" cy="1587982"/>
          </a:xfrm>
          <a:prstGeom prst="rect">
            <a:avLst/>
          </a:prstGeom>
          <a:noFill/>
          <a:ln w="9525">
            <a:noFill/>
            <a:miter lim="800000"/>
            <a:headEnd/>
            <a:tailEnd/>
          </a:ln>
        </p:spPr>
      </p:pic>
      <p:pic>
        <p:nvPicPr>
          <p:cNvPr id="29" name="Picture 11" descr="The image “http://www.fedex.com/images/ascend/us/sameday/same_day_truck.jpg” cannot be displayed, because it contains errors."/>
          <p:cNvPicPr>
            <a:picLocks noChangeAspect="1" noChangeArrowheads="1"/>
          </p:cNvPicPr>
          <p:nvPr/>
        </p:nvPicPr>
        <p:blipFill>
          <a:blip r:embed="rId11"/>
          <a:srcRect/>
          <a:stretch>
            <a:fillRect/>
          </a:stretch>
        </p:blipFill>
        <p:spPr bwMode="auto">
          <a:xfrm>
            <a:off x="7696201" y="3352800"/>
            <a:ext cx="1447800" cy="111789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10 November, 2008</a:t>
            </a:r>
            <a:endParaRPr lang="en-US" dirty="0"/>
          </a:p>
        </p:txBody>
      </p:sp>
      <p:sp>
        <p:nvSpPr>
          <p:cNvPr id="5" name="Footer Placeholder 4"/>
          <p:cNvSpPr>
            <a:spLocks noGrp="1"/>
          </p:cNvSpPr>
          <p:nvPr>
            <p:ph type="ftr" sz="quarter" idx="11"/>
          </p:nvPr>
        </p:nvSpPr>
        <p:spPr/>
        <p:txBody>
          <a:bodyPr/>
          <a:lstStyle/>
          <a:p>
            <a:r>
              <a:rPr lang="en-US"/>
              <a:t>Wei Hong, Arch Rock Corporation</a:t>
            </a:r>
          </a:p>
        </p:txBody>
      </p:sp>
      <p:sp>
        <p:nvSpPr>
          <p:cNvPr id="6" name="Slide Number Placeholder 5"/>
          <p:cNvSpPr>
            <a:spLocks noGrp="1"/>
          </p:cNvSpPr>
          <p:nvPr>
            <p:ph type="sldNum" sz="quarter" idx="12"/>
          </p:nvPr>
        </p:nvSpPr>
        <p:spPr/>
        <p:txBody>
          <a:bodyPr/>
          <a:lstStyle/>
          <a:p>
            <a:r>
              <a:rPr lang="en-US"/>
              <a:t>Slide </a:t>
            </a:r>
            <a:fld id="{2A0AE6D4-2181-4AD3-B9E5-36BFE9DE5EB4}" type="slidenum">
              <a:rPr lang="en-US"/>
              <a:pPr/>
              <a:t>4</a:t>
            </a:fld>
            <a:endParaRPr lang="en-US"/>
          </a:p>
        </p:txBody>
      </p:sp>
      <p:sp>
        <p:nvSpPr>
          <p:cNvPr id="4098" name="Rectangle 2"/>
          <p:cNvSpPr>
            <a:spLocks noGrp="1" noChangeArrowheads="1"/>
          </p:cNvSpPr>
          <p:nvPr>
            <p:ph type="title"/>
          </p:nvPr>
        </p:nvSpPr>
        <p:spPr>
          <a:noFill/>
          <a:ln/>
        </p:spPr>
        <p:txBody>
          <a:bodyPr/>
          <a:lstStyle/>
          <a:p>
            <a:r>
              <a:rPr lang="en-US" sz="3200" dirty="0" smtClean="0"/>
              <a:t>Location Tracking </a:t>
            </a:r>
            <a:r>
              <a:rPr lang="en-US" sz="3200" dirty="0" err="1" smtClean="0"/>
              <a:t>v.s</a:t>
            </a:r>
            <a:r>
              <a:rPr lang="en-US" sz="3200" dirty="0" smtClean="0"/>
              <a:t>. Condition Monitoring</a:t>
            </a:r>
            <a:endParaRPr lang="en-US" sz="3200" dirty="0"/>
          </a:p>
        </p:txBody>
      </p:sp>
      <p:sp>
        <p:nvSpPr>
          <p:cNvPr id="4099" name="Rectangle 3"/>
          <p:cNvSpPr>
            <a:spLocks noGrp="1" noChangeArrowheads="1"/>
          </p:cNvSpPr>
          <p:nvPr>
            <p:ph type="body" idx="1"/>
          </p:nvPr>
        </p:nvSpPr>
        <p:spPr>
          <a:noFill/>
          <a:ln/>
        </p:spPr>
        <p:txBody>
          <a:bodyPr>
            <a:normAutofit fontScale="92500" lnSpcReduction="20000"/>
          </a:bodyPr>
          <a:lstStyle/>
          <a:p>
            <a:r>
              <a:rPr lang="en-US" sz="2400" dirty="0" smtClean="0"/>
              <a:t>Many location technologies exist</a:t>
            </a:r>
          </a:p>
          <a:p>
            <a:pPr lvl="1"/>
            <a:r>
              <a:rPr lang="en-US" sz="2000" dirty="0" smtClean="0"/>
              <a:t>passive/active </a:t>
            </a:r>
            <a:r>
              <a:rPr lang="en-US" sz="2000" dirty="0" smtClean="0"/>
              <a:t>RFIDs, </a:t>
            </a:r>
            <a:r>
              <a:rPr lang="en-US" sz="2000" dirty="0" err="1" smtClean="0"/>
              <a:t>WiFi</a:t>
            </a:r>
            <a:r>
              <a:rPr lang="en-US" sz="2000" dirty="0" smtClean="0"/>
              <a:t> tags, UWB, ultra-sound</a:t>
            </a:r>
          </a:p>
          <a:p>
            <a:pPr lvl="1"/>
            <a:r>
              <a:rPr lang="en-US" sz="2000" dirty="0" smtClean="0"/>
              <a:t>GPS, AGPS</a:t>
            </a:r>
          </a:p>
          <a:p>
            <a:pPr lvl="1">
              <a:buNone/>
            </a:pPr>
            <a:r>
              <a:rPr lang="en-US" sz="2000" dirty="0" smtClean="0">
                <a:sym typeface="Wingdings" pitchFamily="2" charset="2"/>
              </a:rPr>
              <a:t> </a:t>
            </a:r>
            <a:r>
              <a:rPr lang="en-US" sz="2000" dirty="0" smtClean="0"/>
              <a:t>Out </a:t>
            </a:r>
            <a:r>
              <a:rPr lang="en-US" sz="2000" dirty="0" smtClean="0"/>
              <a:t>of scope of 15.4e</a:t>
            </a:r>
          </a:p>
          <a:p>
            <a:r>
              <a:rPr lang="en-US" sz="2400" dirty="0" smtClean="0"/>
              <a:t>15.4-based location tracking</a:t>
            </a:r>
          </a:p>
          <a:p>
            <a:pPr lvl="1"/>
            <a:r>
              <a:rPr lang="en-US" sz="2000" dirty="0" smtClean="0"/>
              <a:t>15.4 for coarse location by proximity</a:t>
            </a:r>
          </a:p>
          <a:p>
            <a:pPr lvl="1"/>
            <a:r>
              <a:rPr lang="en-US" sz="2000" dirty="0" smtClean="0"/>
              <a:t>15.4a for more </a:t>
            </a:r>
            <a:r>
              <a:rPr lang="en-US" sz="2000" dirty="0" err="1" smtClean="0"/>
              <a:t>acurate</a:t>
            </a:r>
            <a:r>
              <a:rPr lang="en-US" sz="2000" dirty="0" smtClean="0"/>
              <a:t> localization</a:t>
            </a:r>
            <a:endParaRPr lang="en-US" sz="2000" dirty="0" smtClean="0"/>
          </a:p>
          <a:p>
            <a:r>
              <a:rPr lang="en-US" sz="2400" dirty="0" smtClean="0"/>
              <a:t>Condition monitoring</a:t>
            </a:r>
            <a:endParaRPr lang="en-US" sz="1600" dirty="0" smtClean="0"/>
          </a:p>
          <a:p>
            <a:pPr lvl="1"/>
            <a:r>
              <a:rPr lang="en-US" sz="2000" dirty="0" smtClean="0"/>
              <a:t>Sensing and logging while asset </a:t>
            </a:r>
            <a:r>
              <a:rPr lang="en-US" sz="2000" dirty="0" smtClean="0"/>
              <a:t>is in </a:t>
            </a:r>
            <a:r>
              <a:rPr lang="en-US" sz="2000" dirty="0" smtClean="0"/>
              <a:t>transit</a:t>
            </a:r>
          </a:p>
          <a:p>
            <a:pPr lvl="2"/>
            <a:r>
              <a:rPr lang="en-US" sz="1600" dirty="0" smtClean="0"/>
              <a:t>Environmental: temperature, humidity, light, etc.</a:t>
            </a:r>
          </a:p>
          <a:p>
            <a:pPr lvl="2"/>
            <a:r>
              <a:rPr lang="en-US" sz="1600" dirty="0" smtClean="0"/>
              <a:t>Shock, tempering, etc.</a:t>
            </a:r>
          </a:p>
          <a:p>
            <a:pPr lvl="2"/>
            <a:r>
              <a:rPr lang="en-US" sz="1600" dirty="0" smtClean="0"/>
              <a:t>Location or proximity </a:t>
            </a:r>
            <a:r>
              <a:rPr lang="en-US" sz="1600" dirty="0" smtClean="0"/>
              <a:t>sensing </a:t>
            </a:r>
            <a:r>
              <a:rPr lang="en-US" sz="1600" dirty="0" smtClean="0"/>
              <a:t>by </a:t>
            </a:r>
            <a:r>
              <a:rPr lang="en-US" sz="1600" dirty="0" smtClean="0"/>
              <a:t>GPS or </a:t>
            </a:r>
            <a:r>
              <a:rPr lang="en-US" sz="1600" dirty="0" smtClean="0"/>
              <a:t>15.4(a)</a:t>
            </a:r>
            <a:endParaRPr lang="en-US" sz="1600" dirty="0" smtClean="0"/>
          </a:p>
          <a:p>
            <a:pPr lvl="1"/>
            <a:r>
              <a:rPr lang="en-US" sz="2000" dirty="0" smtClean="0"/>
              <a:t>Offload data when near infrastructure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10 November, 2008</a:t>
            </a:r>
            <a:endParaRPr lang="en-US" dirty="0"/>
          </a:p>
        </p:txBody>
      </p:sp>
      <p:sp>
        <p:nvSpPr>
          <p:cNvPr id="5" name="Footer Placeholder 4"/>
          <p:cNvSpPr>
            <a:spLocks noGrp="1"/>
          </p:cNvSpPr>
          <p:nvPr>
            <p:ph type="ftr" sz="quarter" idx="11"/>
          </p:nvPr>
        </p:nvSpPr>
        <p:spPr/>
        <p:txBody>
          <a:bodyPr/>
          <a:lstStyle/>
          <a:p>
            <a:r>
              <a:rPr lang="en-US"/>
              <a:t>Wei Hong, Arch Rock Corporation</a:t>
            </a:r>
          </a:p>
        </p:txBody>
      </p:sp>
      <p:sp>
        <p:nvSpPr>
          <p:cNvPr id="6" name="Slide Number Placeholder 5"/>
          <p:cNvSpPr>
            <a:spLocks noGrp="1"/>
          </p:cNvSpPr>
          <p:nvPr>
            <p:ph type="sldNum" sz="quarter" idx="12"/>
          </p:nvPr>
        </p:nvSpPr>
        <p:spPr/>
        <p:txBody>
          <a:bodyPr/>
          <a:lstStyle/>
          <a:p>
            <a:r>
              <a:rPr lang="en-US"/>
              <a:t>Slide </a:t>
            </a:r>
            <a:fld id="{2A0AE6D4-2181-4AD3-B9E5-36BFE9DE5EB4}" type="slidenum">
              <a:rPr lang="en-US"/>
              <a:pPr/>
              <a:t>5</a:t>
            </a:fld>
            <a:endParaRPr lang="en-US"/>
          </a:p>
        </p:txBody>
      </p:sp>
      <p:sp>
        <p:nvSpPr>
          <p:cNvPr id="4098" name="Rectangle 2"/>
          <p:cNvSpPr>
            <a:spLocks noGrp="1" noChangeArrowheads="1"/>
          </p:cNvSpPr>
          <p:nvPr>
            <p:ph type="title"/>
          </p:nvPr>
        </p:nvSpPr>
        <p:spPr>
          <a:noFill/>
          <a:ln/>
        </p:spPr>
        <p:txBody>
          <a:bodyPr/>
          <a:lstStyle/>
          <a:p>
            <a:r>
              <a:rPr lang="en-US" sz="3200" dirty="0" smtClean="0"/>
              <a:t>Requirements from Asset Tracking and Monitoring</a:t>
            </a:r>
            <a:endParaRPr lang="en-US" sz="3200" dirty="0"/>
          </a:p>
        </p:txBody>
      </p:sp>
      <p:sp>
        <p:nvSpPr>
          <p:cNvPr id="4099" name="Rectangle 3"/>
          <p:cNvSpPr>
            <a:spLocks noGrp="1" noChangeArrowheads="1"/>
          </p:cNvSpPr>
          <p:nvPr>
            <p:ph type="body" idx="1"/>
          </p:nvPr>
        </p:nvSpPr>
        <p:spPr>
          <a:noFill/>
          <a:ln/>
        </p:spPr>
        <p:txBody>
          <a:bodyPr/>
          <a:lstStyle/>
          <a:p>
            <a:r>
              <a:rPr lang="en-US" sz="2800" dirty="0" smtClean="0"/>
              <a:t>Low-power operations while disconnected from </a:t>
            </a:r>
            <a:r>
              <a:rPr lang="en-US" sz="2800" dirty="0" smtClean="0"/>
              <a:t>network</a:t>
            </a:r>
          </a:p>
          <a:p>
            <a:pPr lvl="1"/>
            <a:r>
              <a:rPr lang="en-US" sz="2400" dirty="0" smtClean="0"/>
              <a:t>Vigilant for network/neighbor discovery</a:t>
            </a:r>
            <a:endParaRPr lang="en-US" sz="2400" dirty="0" smtClean="0"/>
          </a:p>
          <a:p>
            <a:r>
              <a:rPr lang="en-US" sz="2800" dirty="0" smtClean="0"/>
              <a:t>Quick network discovery and join</a:t>
            </a:r>
          </a:p>
          <a:p>
            <a:r>
              <a:rPr lang="en-US" sz="2800" dirty="0" smtClean="0"/>
              <a:t>Rapid offload of bulk data</a:t>
            </a:r>
          </a:p>
          <a:p>
            <a:r>
              <a:rPr lang="en-US" sz="2800" dirty="0" smtClean="0"/>
              <a:t>Congestion control</a:t>
            </a:r>
          </a:p>
          <a:p>
            <a:r>
              <a:rPr lang="en-US" sz="2800" dirty="0" smtClean="0"/>
              <a:t>15.4 as proximity sensor</a:t>
            </a:r>
          </a:p>
          <a:p>
            <a:r>
              <a:rPr lang="en-US" sz="2800" dirty="0" smtClean="0"/>
              <a:t>Node and network mobility</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10 November, 2008</a:t>
            </a:r>
            <a:endParaRPr lang="en-US" dirty="0"/>
          </a:p>
        </p:txBody>
      </p:sp>
      <p:sp>
        <p:nvSpPr>
          <p:cNvPr id="5" name="Footer Placeholder 4"/>
          <p:cNvSpPr>
            <a:spLocks noGrp="1"/>
          </p:cNvSpPr>
          <p:nvPr>
            <p:ph type="ftr" sz="quarter" idx="11"/>
          </p:nvPr>
        </p:nvSpPr>
        <p:spPr/>
        <p:txBody>
          <a:bodyPr/>
          <a:lstStyle/>
          <a:p>
            <a:r>
              <a:rPr lang="en-US"/>
              <a:t>Wei Hong, Arch Rock Corporation</a:t>
            </a:r>
          </a:p>
        </p:txBody>
      </p:sp>
      <p:sp>
        <p:nvSpPr>
          <p:cNvPr id="6" name="Slide Number Placeholder 5"/>
          <p:cNvSpPr>
            <a:spLocks noGrp="1"/>
          </p:cNvSpPr>
          <p:nvPr>
            <p:ph type="sldNum" sz="quarter" idx="12"/>
          </p:nvPr>
        </p:nvSpPr>
        <p:spPr/>
        <p:txBody>
          <a:bodyPr/>
          <a:lstStyle/>
          <a:p>
            <a:r>
              <a:rPr lang="en-US"/>
              <a:t>Slide </a:t>
            </a:r>
            <a:fld id="{DEA4E2EB-39FF-41F2-8129-26BB169584B1}" type="slidenum">
              <a:rPr lang="en-US"/>
              <a:pPr/>
              <a:t>6</a:t>
            </a:fld>
            <a:endParaRPr lang="en-US"/>
          </a:p>
        </p:txBody>
      </p:sp>
      <p:sp>
        <p:nvSpPr>
          <p:cNvPr id="63490" name="Rectangle 2"/>
          <p:cNvSpPr>
            <a:spLocks noGrp="1" noChangeArrowheads="1"/>
          </p:cNvSpPr>
          <p:nvPr>
            <p:ph type="title"/>
          </p:nvPr>
        </p:nvSpPr>
        <p:spPr>
          <a:noFill/>
          <a:ln/>
        </p:spPr>
        <p:txBody>
          <a:bodyPr/>
          <a:lstStyle/>
          <a:p>
            <a:r>
              <a:rPr lang="en-US" sz="3200"/>
              <a:t>Thanks You</a:t>
            </a:r>
          </a:p>
        </p:txBody>
      </p:sp>
      <p:sp>
        <p:nvSpPr>
          <p:cNvPr id="63491" name="Rectangle 3"/>
          <p:cNvSpPr>
            <a:spLocks noGrp="1" noChangeArrowheads="1"/>
          </p:cNvSpPr>
          <p:nvPr>
            <p:ph type="body" idx="1"/>
          </p:nvPr>
        </p:nvSpPr>
        <p:spPr>
          <a:noFill/>
          <a:ln/>
        </p:spPr>
        <p:txBody>
          <a:bodyPr/>
          <a:lstStyle/>
          <a:p>
            <a:r>
              <a:rPr lang="en-US" sz="2800" dirty="0" smtClean="0"/>
              <a:t>These requirements can be supported by coordinated sampled listening over 15.4 (see proposal).</a:t>
            </a:r>
          </a:p>
          <a:p>
            <a:endParaRPr lang="en-US" sz="2800" dirty="0" smtClean="0"/>
          </a:p>
          <a:p>
            <a:r>
              <a:rPr lang="en-US" sz="2800" dirty="0" smtClean="0"/>
              <a:t>Questions</a:t>
            </a:r>
            <a:r>
              <a:rPr lang="en-US" sz="2800" dirty="0"/>
              <a: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P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P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P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P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P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P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P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4955</TotalTime>
  <Words>368</Words>
  <Application>Microsoft PowerPoint</Application>
  <PresentationFormat>On-screen Show (4:3)</PresentationFormat>
  <Paragraphs>85</Paragraphs>
  <Slides>6</Slides>
  <Notes>6</Notes>
  <HiddenSlides>0</HiddenSlides>
  <MMClips>0</MMClips>
  <ScaleCrop>false</ScaleCrop>
  <HeadingPairs>
    <vt:vector size="4" baseType="variant">
      <vt:variant>
        <vt:lpstr>Theme</vt:lpstr>
      </vt:variant>
      <vt:variant>
        <vt:i4>2</vt:i4>
      </vt:variant>
      <vt:variant>
        <vt:lpstr>Slide Titles</vt:lpstr>
      </vt:variant>
      <vt:variant>
        <vt:i4>6</vt:i4>
      </vt:variant>
    </vt:vector>
  </HeadingPairs>
  <TitlesOfParts>
    <vt:vector size="8" baseType="lpstr">
      <vt:lpstr>IEEE-P802_15</vt:lpstr>
      <vt:lpstr>Custom Design</vt:lpstr>
      <vt:lpstr>Slide 1</vt:lpstr>
      <vt:lpstr>Requirements from Asset Tracking and Monitoring Applications</vt:lpstr>
      <vt:lpstr>Asset Tracking and Monitoring Examples</vt:lpstr>
      <vt:lpstr>Location Tracking v.s. Condition Monitoring</vt:lpstr>
      <vt:lpstr>Requirements from Asset Tracking and Monitoring</vt:lpstr>
      <vt:lpstr>Thanks You</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Wei Hong</dc:creator>
  <cp:keywords/>
  <dc:description>&lt;doc#&gt;</dc:description>
  <cp:lastModifiedBy>Wei Hong</cp:lastModifiedBy>
  <cp:revision>205</cp:revision>
  <cp:lastPrinted>1998-02-10T13:28:06Z</cp:lastPrinted>
  <dcterms:created xsi:type="dcterms:W3CDTF">2008-05-12T20:23:23Z</dcterms:created>
  <dcterms:modified xsi:type="dcterms:W3CDTF">2008-11-11T06:19:52Z</dcterms:modified>
</cp:coreProperties>
</file>