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69" r:id="rId2"/>
    <p:sldId id="428" r:id="rId3"/>
    <p:sldId id="595" r:id="rId4"/>
    <p:sldId id="586" r:id="rId5"/>
    <p:sldId id="599" r:id="rId6"/>
    <p:sldId id="596" r:id="rId7"/>
    <p:sldId id="587" r:id="rId8"/>
    <p:sldId id="600" r:id="rId9"/>
    <p:sldId id="577" r:id="rId10"/>
    <p:sldId id="589" r:id="rId11"/>
    <p:sldId id="580"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6068975-0DC2-5D3F-9053-F231B0B83339}" name="Avner Epstein" initials="AE" userId="S::aepstein@maxlinear.com::db4434f7-a91d-48cd-bea2-3b04150f21e4" providerId="AD"/>
  <p188:author id="{D54C35BA-4BB6-BEC7-4737-16117DD879E7}" name="Sigurd Schelstraete" initials="SS" userId="S::sschelstraete@maxlinear.com::cc1875bc-5b00-4f0e-92c1-b5b7dcde1a2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1EFA"/>
    <a:srgbClr val="FFCC66"/>
    <a:srgbClr val="C2C2FE"/>
    <a:srgbClr val="FFABFF"/>
    <a:srgbClr val="CC00CC"/>
    <a:srgbClr val="DDDDDD"/>
    <a:srgbClr val="7A5646"/>
    <a:srgbClr val="DFB7D9"/>
    <a:srgbClr val="90FA93"/>
    <a:srgbClr val="F490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2" d="100"/>
          <a:sy n="102" d="100"/>
        </p:scale>
        <p:origin x="1806" y="10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vner Epstein" userId="db4434f7-a91d-48cd-bea2-3b04150f21e4" providerId="ADAL" clId="{5A31F71A-A145-4DE4-9A1F-8438B142EA3D}"/>
    <pc:docChg chg="modMainMaster">
      <pc:chgData name="Avner Epstein" userId="db4434f7-a91d-48cd-bea2-3b04150f21e4" providerId="ADAL" clId="{5A31F71A-A145-4DE4-9A1F-8438B142EA3D}" dt="2025-04-21T14:06:58.601" v="12" actId="20577"/>
      <pc:docMkLst>
        <pc:docMk/>
      </pc:docMkLst>
      <pc:sldMasterChg chg="modSp mod">
        <pc:chgData name="Avner Epstein" userId="db4434f7-a91d-48cd-bea2-3b04150f21e4" providerId="ADAL" clId="{5A31F71A-A145-4DE4-9A1F-8438B142EA3D}" dt="2025-04-21T14:06:58.601" v="12" actId="20577"/>
        <pc:sldMasterMkLst>
          <pc:docMk/>
          <pc:sldMasterMk cId="0" sldId="2147483648"/>
        </pc:sldMasterMkLst>
        <pc:spChg chg="mod">
          <ac:chgData name="Avner Epstein" userId="db4434f7-a91d-48cd-bea2-3b04150f21e4" providerId="ADAL" clId="{5A31F71A-A145-4DE4-9A1F-8438B142EA3D}" dt="2025-04-21T14:06:58.601" v="12"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802.11-13/xxxxr0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Philip Levis, Stanford University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a:t>doc.: IEEE 802.11-13/1421r1</a:t>
            </a:r>
          </a:p>
          <a:p>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Philip Levis, Stanford University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10</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28367421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11</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554611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4070473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1487658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4</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16007532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5</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26392658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6</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34645435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7</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2788834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8</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16557986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9</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2207538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8200" y="914400"/>
            <a:ext cx="7772400" cy="533400"/>
          </a:xfrm>
        </p:spPr>
        <p:txBody>
          <a:bodyPr/>
          <a:lstStyle/>
          <a:p>
            <a:r>
              <a:rPr lang="en-US"/>
              <a:t>Click to edit Master 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816429"/>
            <a:ext cx="7772400" cy="533400"/>
          </a:xfrm>
        </p:spPr>
        <p:txBody>
          <a:bodyPr/>
          <a:lstStyle/>
          <a:p>
            <a:r>
              <a:rPr lang="en-US"/>
              <a:t>Click to edit Master title style</a:t>
            </a:r>
          </a:p>
        </p:txBody>
      </p:sp>
      <p:sp>
        <p:nvSpPr>
          <p:cNvPr id="3" name="Content Placeholder 2"/>
          <p:cNvSpPr>
            <a:spLocks noGrp="1"/>
          </p:cNvSpPr>
          <p:nvPr>
            <p:ph idx="1"/>
          </p:nvPr>
        </p:nvSpPr>
        <p:spPr>
          <a:xfrm>
            <a:off x="685800" y="1371600"/>
            <a:ext cx="7772400" cy="4114800"/>
          </a:xfrm>
        </p:spPr>
        <p:txBody>
          <a:bodyPr/>
          <a:lstStyle>
            <a:lvl2pPr marL="744538" indent="-287338" defTabSz="1084263">
              <a:buFont typeface="Arial" panose="020B0604020202020204" pitchFamily="34" charset="0"/>
              <a:buChar char="•"/>
              <a:tabLst/>
              <a:defRPr/>
            </a:lvl2pPr>
          </a:lstStyle>
          <a:p>
            <a:pPr lvl="0"/>
            <a:r>
              <a:rPr lang="en-US"/>
              <a:t>Click to edit Master text styles</a:t>
            </a:r>
          </a:p>
          <a:p>
            <a:pPr lvl="1"/>
            <a:r>
              <a:rPr lang="en-US"/>
              <a:t>Second level </a:t>
            </a:r>
            <a:r>
              <a:rPr lang="en-US" err="1"/>
              <a:t>xhjgxs</a:t>
            </a:r>
            <a:r>
              <a:rPr lang="en-US"/>
              <a:t>  </a:t>
            </a:r>
            <a:r>
              <a:rPr lang="en-US" err="1"/>
              <a:t>hjx</a:t>
            </a:r>
            <a:r>
              <a:rPr lang="en-US"/>
              <a:t> </a:t>
            </a:r>
            <a:r>
              <a:rPr lang="en-US" err="1"/>
              <a:t>xsghjk</a:t>
            </a:r>
            <a:r>
              <a:rPr lang="en-US"/>
              <a:t> </a:t>
            </a:r>
            <a:r>
              <a:rPr lang="en-US" err="1"/>
              <a:t>xkjhg</a:t>
            </a:r>
            <a:r>
              <a:rPr lang="en-US"/>
              <a:t> </a:t>
            </a:r>
            <a:r>
              <a:rPr lang="en-US" err="1"/>
              <a:t>jh</a:t>
            </a:r>
            <a:r>
              <a:rPr lang="en-US"/>
              <a:t> </a:t>
            </a:r>
            <a:r>
              <a:rPr lang="en-US" err="1"/>
              <a:t>kxjhg</a:t>
            </a:r>
            <a:r>
              <a:rPr lang="en-US"/>
              <a:t> </a:t>
            </a:r>
            <a:r>
              <a:rPr lang="en-US" err="1"/>
              <a:t>kjxh</a:t>
            </a:r>
            <a:r>
              <a:rPr lang="en-US"/>
              <a:t> </a:t>
            </a:r>
            <a:r>
              <a:rPr lang="en-US" err="1"/>
              <a:t>gxkjhg</a:t>
            </a:r>
            <a:r>
              <a:rPr lang="en-US"/>
              <a:t> </a:t>
            </a:r>
            <a:r>
              <a:rPr lang="en-US" err="1"/>
              <a:t>kxjhg</a:t>
            </a:r>
            <a:r>
              <a:rPr lang="en-US"/>
              <a:t> </a:t>
            </a:r>
            <a:r>
              <a:rPr lang="en-US" err="1"/>
              <a:t>xkhg</a:t>
            </a:r>
            <a:r>
              <a:rPr lang="en-US"/>
              <a:t> x </a:t>
            </a:r>
            <a:r>
              <a:rPr lang="en-US" err="1"/>
              <a:t>jxkghkjxh</a:t>
            </a:r>
            <a:r>
              <a:rPr lang="en-US"/>
              <a:t> </a:t>
            </a:r>
            <a:r>
              <a:rPr lang="en-US" err="1"/>
              <a:t>xkjhgx</a:t>
            </a:r>
            <a:endParaRPr lang="en-US"/>
          </a:p>
          <a:p>
            <a:pPr lvl="2"/>
            <a:r>
              <a:rPr lang="en-US"/>
              <a:t>Third level</a:t>
            </a:r>
          </a:p>
          <a:p>
            <a:pPr lvl="3"/>
            <a:r>
              <a:rPr lang="en-US"/>
              <a:t>Fourth level</a:t>
            </a:r>
          </a:p>
          <a:p>
            <a:pPr lvl="4"/>
            <a:r>
              <a:rPr lang="en-US"/>
              <a:t>Fifth level</a:t>
            </a:r>
          </a:p>
        </p:txBody>
      </p:sp>
      <p:sp>
        <p:nvSpPr>
          <p:cNvPr id="11" name="Rectangle 10"/>
          <p:cNvSpPr>
            <a:spLocks noChangeArrowheads="1"/>
          </p:cNvSpPr>
          <p:nvPr userDrawn="1"/>
        </p:nvSpPr>
        <p:spPr bwMode="auto">
          <a:xfrm>
            <a:off x="4191000" y="6486525"/>
            <a:ext cx="535403" cy="184666"/>
          </a:xfrm>
          <a:prstGeom prst="rect">
            <a:avLst/>
          </a:prstGeom>
          <a:noFill/>
          <a:ln w="9525">
            <a:noFill/>
            <a:miter lim="800000"/>
            <a:headEnd/>
            <a:tailEnd/>
          </a:ln>
          <a:effectLst/>
        </p:spPr>
        <p:txBody>
          <a:bodyPr wrap="none" lIns="0" tIns="0" rIns="0" bIns="0">
            <a:prstTxWarp prst="textNoShape">
              <a:avLst/>
            </a:prstTxWarp>
            <a:spAutoFit/>
          </a:bodyPr>
          <a:lstStyle/>
          <a:p>
            <a:r>
              <a:rPr lang="en-US"/>
              <a:t>Slide </a:t>
            </a:r>
            <a:fld id="{8F543214-90B7-43C2-B225-75AD41D4B130}" type="slidenum">
              <a:rPr lang="en-US" baseline="0"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IEEE </a:t>
            </a:r>
            <a:r>
              <a:rPr lang="en-US" sz="1800" b="1" kern="1200" dirty="0">
                <a:solidFill>
                  <a:schemeClr val="tx1"/>
                </a:solidFill>
                <a:latin typeface="Times New Roman" charset="0"/>
                <a:ea typeface="+mn-ea"/>
                <a:cs typeface="+mn-cs"/>
              </a:rPr>
              <a:t>802.11-25/0694r0</a:t>
            </a:r>
          </a:p>
        </p:txBody>
      </p:sp>
      <p:sp>
        <p:nvSpPr>
          <p:cNvPr id="1032" name="Line 8"/>
          <p:cNvSpPr>
            <a:spLocks noChangeShapeType="1"/>
          </p:cNvSpPr>
          <p:nvPr/>
        </p:nvSpPr>
        <p:spPr bwMode="auto">
          <a:xfrm>
            <a:off x="673100" y="601785"/>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4" name="Line 10"/>
          <p:cNvSpPr>
            <a:spLocks noChangeShapeType="1"/>
          </p:cNvSpPr>
          <p:nvPr/>
        </p:nvSpPr>
        <p:spPr bwMode="auto">
          <a:xfrm flipV="1">
            <a:off x="685800" y="6475413"/>
            <a:ext cx="8001000" cy="1587"/>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2" name="Rectangle 9"/>
          <p:cNvSpPr>
            <a:spLocks noChangeArrowheads="1"/>
          </p:cNvSpPr>
          <p:nvPr userDrawn="1"/>
        </p:nvSpPr>
        <p:spPr bwMode="auto">
          <a:xfrm>
            <a:off x="762000" y="344083"/>
            <a:ext cx="1293624" cy="246221"/>
          </a:xfrm>
          <a:prstGeom prst="rect">
            <a:avLst/>
          </a:prstGeom>
          <a:noFill/>
          <a:ln w="9525">
            <a:noFill/>
            <a:miter lim="800000"/>
            <a:headEnd/>
            <a:tailEnd/>
          </a:ln>
          <a:effectLst/>
        </p:spPr>
        <p:txBody>
          <a:bodyPr wrap="none" lIns="0" tIns="0" rIns="0" bIns="0">
            <a:prstTxWarp prst="textNoShape">
              <a:avLst/>
            </a:prstTxWarp>
            <a:spAutoFit/>
          </a:bodyPr>
          <a:lstStyle/>
          <a:p>
            <a:r>
              <a:rPr lang="en-US" sz="1600" b="1"/>
              <a:t>February 2025</a:t>
            </a:r>
          </a:p>
        </p:txBody>
      </p:sp>
      <p:sp>
        <p:nvSpPr>
          <p:cNvPr id="9" name="Rectangle 9"/>
          <p:cNvSpPr>
            <a:spLocks noChangeArrowheads="1"/>
          </p:cNvSpPr>
          <p:nvPr userDrawn="1"/>
        </p:nvSpPr>
        <p:spPr bwMode="auto">
          <a:xfrm>
            <a:off x="6858000" y="6477000"/>
            <a:ext cx="1952266" cy="184666"/>
          </a:xfrm>
          <a:prstGeom prst="rect">
            <a:avLst/>
          </a:prstGeom>
          <a:noFill/>
          <a:ln w="9525">
            <a:noFill/>
            <a:miter lim="800000"/>
            <a:headEnd/>
            <a:tailEnd/>
          </a:ln>
          <a:effectLst/>
        </p:spPr>
        <p:txBody>
          <a:bodyPr wrap="none" lIns="0" tIns="0" rIns="0" bIns="0">
            <a:prstTxWarp prst="textNoShape">
              <a:avLst/>
            </a:prstTxWarp>
            <a:spAutoFit/>
          </a:bodyPr>
          <a:lstStyle/>
          <a:p>
            <a:r>
              <a:rPr lang="en-US"/>
              <a:t>Avner Epstein et al</a:t>
            </a:r>
            <a:r>
              <a:rPr lang="en-US" baseline="0"/>
              <a:t> (Maxlinear)</a:t>
            </a:r>
            <a:endParaRPr lang="en-US"/>
          </a:p>
        </p:txBody>
      </p:sp>
      <p:sp>
        <p:nvSpPr>
          <p:cNvPr id="10" name="Rectangle 9"/>
          <p:cNvSpPr>
            <a:spLocks noChangeArrowheads="1"/>
          </p:cNvSpPr>
          <p:nvPr userDrawn="1"/>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epstein@maxlinear.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sschelstraete@maxlinear.com" TargetMode="External"/><Relationship Id="rId5" Type="http://schemas.openxmlformats.org/officeDocument/2006/relationships/hyperlink" Target="mailto:ebenyosef@maxlinear.com" TargetMode="External"/><Relationship Id="rId4" Type="http://schemas.openxmlformats.org/officeDocument/2006/relationships/hyperlink" Target="mailto:okedem@maxlinear.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ctrTitle"/>
          </p:nvPr>
        </p:nvSpPr>
        <p:spPr>
          <a:xfrm>
            <a:off x="838503" y="706306"/>
            <a:ext cx="7772400" cy="1066800"/>
          </a:xfrm>
          <a:noFill/>
          <a:ln/>
        </p:spPr>
        <p:txBody>
          <a:bodyPr/>
          <a:lstStyle/>
          <a:p>
            <a:pPr eaLnBrk="1" hangingPunct="1">
              <a:lnSpc>
                <a:spcPct val="120000"/>
              </a:lnSpc>
            </a:pPr>
            <a:r>
              <a:rPr lang="en-US" kern="1200" dirty="0">
                <a:solidFill>
                  <a:schemeClr val="tx1"/>
                </a:solidFill>
              </a:rPr>
              <a:t>UHR OFDMA Sounding Limitations</a:t>
            </a:r>
          </a:p>
        </p:txBody>
      </p:sp>
      <p:sp>
        <p:nvSpPr>
          <p:cNvPr id="30726" name="Rectangle 6"/>
          <p:cNvSpPr>
            <a:spLocks noGrp="1" noChangeArrowheads="1"/>
          </p:cNvSpPr>
          <p:nvPr>
            <p:ph type="subTitle" idx="4294967295"/>
          </p:nvPr>
        </p:nvSpPr>
        <p:spPr>
          <a:xfrm>
            <a:off x="1371600" y="1905000"/>
            <a:ext cx="6400800" cy="457200"/>
          </a:xfrm>
          <a:noFill/>
          <a:ln/>
        </p:spPr>
        <p:txBody>
          <a:bodyPr/>
          <a:lstStyle/>
          <a:p>
            <a:pPr algn="ctr">
              <a:buFontTx/>
              <a:buNone/>
            </a:pPr>
            <a:r>
              <a:rPr lang="en-US" sz="2000" dirty="0"/>
              <a:t>Date:</a:t>
            </a:r>
            <a:r>
              <a:rPr lang="en-US" sz="2000" b="0" dirty="0"/>
              <a:t> February 11th, 2025</a:t>
            </a:r>
          </a:p>
        </p:txBody>
      </p:sp>
      <p:sp>
        <p:nvSpPr>
          <p:cNvPr id="30732" name="Rectangle 12"/>
          <p:cNvSpPr>
            <a:spLocks noChangeArrowheads="1"/>
          </p:cNvSpPr>
          <p:nvPr/>
        </p:nvSpPr>
        <p:spPr bwMode="auto">
          <a:xfrm>
            <a:off x="762000" y="2438400"/>
            <a:ext cx="48006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graphicFrame>
        <p:nvGraphicFramePr>
          <p:cNvPr id="6" name="Table 5"/>
          <p:cNvGraphicFramePr>
            <a:graphicFrameLocks noGrp="1"/>
          </p:cNvGraphicFramePr>
          <p:nvPr>
            <p:extLst>
              <p:ext uri="{D42A27DB-BD31-4B8C-83A1-F6EECF244321}">
                <p14:modId xmlns:p14="http://schemas.microsoft.com/office/powerpoint/2010/main" val="845156580"/>
              </p:ext>
            </p:extLst>
          </p:nvPr>
        </p:nvGraphicFramePr>
        <p:xfrm>
          <a:off x="990903" y="3218522"/>
          <a:ext cx="7467600" cy="1916844"/>
        </p:xfrm>
        <a:graphic>
          <a:graphicData uri="http://schemas.openxmlformats.org/drawingml/2006/table">
            <a:tbl>
              <a:tblPr firstRow="1" bandRow="1">
                <a:tableStyleId>{F5AB1C69-6EDB-4FF4-983F-18BD219EF322}</a:tableStyleId>
              </a:tblPr>
              <a:tblGrid>
                <a:gridCol w="1600200">
                  <a:extLst>
                    <a:ext uri="{9D8B030D-6E8A-4147-A177-3AD203B41FA5}">
                      <a16:colId xmlns:a16="http://schemas.microsoft.com/office/drawing/2014/main" val="20000"/>
                    </a:ext>
                  </a:extLst>
                </a:gridCol>
                <a:gridCol w="1072415">
                  <a:extLst>
                    <a:ext uri="{9D8B030D-6E8A-4147-A177-3AD203B41FA5}">
                      <a16:colId xmlns:a16="http://schemas.microsoft.com/office/drawing/2014/main" val="20001"/>
                    </a:ext>
                  </a:extLst>
                </a:gridCol>
                <a:gridCol w="1650733">
                  <a:extLst>
                    <a:ext uri="{9D8B030D-6E8A-4147-A177-3AD203B41FA5}">
                      <a16:colId xmlns:a16="http://schemas.microsoft.com/office/drawing/2014/main" val="20002"/>
                    </a:ext>
                  </a:extLst>
                </a:gridCol>
                <a:gridCol w="1336307">
                  <a:extLst>
                    <a:ext uri="{9D8B030D-6E8A-4147-A177-3AD203B41FA5}">
                      <a16:colId xmlns:a16="http://schemas.microsoft.com/office/drawing/2014/main" val="20003"/>
                    </a:ext>
                  </a:extLst>
                </a:gridCol>
                <a:gridCol w="1807945">
                  <a:extLst>
                    <a:ext uri="{9D8B030D-6E8A-4147-A177-3AD203B41FA5}">
                      <a16:colId xmlns:a16="http://schemas.microsoft.com/office/drawing/2014/main" val="20004"/>
                    </a:ext>
                  </a:extLst>
                </a:gridCol>
              </a:tblGrid>
              <a:tr h="264132">
                <a:tc>
                  <a:txBody>
                    <a:bodyPr/>
                    <a:lstStyle/>
                    <a:p>
                      <a:pPr algn="ctr"/>
                      <a:r>
                        <a:rPr lang="en-US" sz="110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kern="1200">
                          <a:solidFill>
                            <a:schemeClr val="dk1"/>
                          </a:solidFill>
                          <a:latin typeface="+mn-lt"/>
                          <a:ea typeface="Times New Roman"/>
                          <a:cs typeface="Arial"/>
                        </a:rPr>
                        <a:t>Avner Epstein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a:latin typeface="+mn-lt"/>
                          <a:ea typeface="Times New Roman"/>
                          <a:cs typeface="Arial"/>
                        </a:rPr>
                        <a:t>MaxLinear</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40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CN" sz="1100" kern="1200">
                          <a:solidFill>
                            <a:srgbClr val="000000"/>
                          </a:solidFill>
                          <a:latin typeface="+mn-lt"/>
                          <a:ea typeface="Times New Roman"/>
                          <a:cs typeface="Arial"/>
                          <a:hlinkClick r:id="rId3"/>
                        </a:rPr>
                        <a:t>aepstein@maxlinear.com</a:t>
                      </a:r>
                      <a:endParaRPr lang="zh-CN" altLang="en-US" sz="1100" kern="1200">
                        <a:solidFill>
                          <a:srgbClr val="000000"/>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kern="1200">
                          <a:solidFill>
                            <a:schemeClr val="dk1"/>
                          </a:solidFill>
                          <a:latin typeface="+mn-lt"/>
                          <a:ea typeface="Times New Roman"/>
                          <a:cs typeface="Arial"/>
                        </a:rPr>
                        <a:t>Oren Kedem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40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a:latin typeface="+mn-lt"/>
                          <a:ea typeface="Times New Roman"/>
                          <a:cs typeface="Arial"/>
                          <a:hlinkClick r:id="rId4"/>
                        </a:rPr>
                        <a:t>okedem@maxlinear.com</a:t>
                      </a:r>
                      <a:endParaRPr lang="en-US" sz="110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a:solidFill>
                            <a:schemeClr val="dk1"/>
                          </a:solidFill>
                          <a:latin typeface="+mn-lt"/>
                          <a:ea typeface="Times New Roman"/>
                          <a:cs typeface="Arial"/>
                        </a:rPr>
                        <a:t>Elad Ben Yosef</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40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a:latin typeface="+mn-lt"/>
                          <a:ea typeface="Times New Roman"/>
                          <a:cs typeface="Arial"/>
                          <a:hlinkClick r:id="rId5"/>
                        </a:rPr>
                        <a:t>ebenyosef@maxlinear.com</a:t>
                      </a:r>
                      <a:endParaRPr lang="en-US" sz="110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75452">
                <a:tc>
                  <a:txBody>
                    <a:bodyPr/>
                    <a:lstStyle/>
                    <a:p>
                      <a:pPr marL="0" marR="0" algn="ctr">
                        <a:spcBef>
                          <a:spcPts val="0"/>
                        </a:spcBef>
                        <a:spcAft>
                          <a:spcPts val="0"/>
                        </a:spcAft>
                      </a:pPr>
                      <a:r>
                        <a:rPr lang="de-DE" altLang="zh-CN" sz="1200">
                          <a:latin typeface="+mn-lt"/>
                          <a:ea typeface="Times New Roman"/>
                          <a:cs typeface="Arial"/>
                        </a:rPr>
                        <a:t>Sigurd Schelstraete</a:t>
                      </a:r>
                      <a:endParaRPr lang="en-US" altLang="zh-CN" sz="120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de-DE" altLang="zh-CN" sz="1100">
                          <a:latin typeface="+mn-lt"/>
                          <a:ea typeface="Times New Roman"/>
                          <a:cs typeface="Arial"/>
                          <a:hlinkClick r:id="rId6"/>
                        </a:rPr>
                        <a:t>sschelstraete@maxlinear.com</a:t>
                      </a:r>
                      <a:endParaRPr lang="en-US" altLang="zh-CN" sz="110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75452">
                <a:tc>
                  <a:txBody>
                    <a:bodyPr/>
                    <a:lstStyle/>
                    <a:p>
                      <a:pPr marL="0" marR="0" algn="ctr">
                        <a:spcBef>
                          <a:spcPts val="0"/>
                        </a:spcBef>
                        <a:spcAft>
                          <a:spcPts val="0"/>
                        </a:spcAft>
                      </a:pP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75452">
                <a:tc>
                  <a:txBody>
                    <a:bodyPr/>
                    <a:lstStyle/>
                    <a:p>
                      <a:pPr marL="0" marR="0" algn="ctr">
                        <a:spcBef>
                          <a:spcPts val="0"/>
                        </a:spcBef>
                        <a:spcAft>
                          <a:spcPts val="0"/>
                        </a:spcAft>
                      </a:pP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a:t>SP</a:t>
            </a:r>
            <a:endParaRPr lang="zh-CN" altLang="en-US" sz="2800"/>
          </a:p>
        </p:txBody>
      </p:sp>
      <p:sp>
        <p:nvSpPr>
          <p:cNvPr id="4" name="Content Placeholder 2"/>
          <p:cNvSpPr>
            <a:spLocks noGrp="1"/>
          </p:cNvSpPr>
          <p:nvPr>
            <p:ph idx="1"/>
          </p:nvPr>
        </p:nvSpPr>
        <p:spPr>
          <a:xfrm>
            <a:off x="762000" y="1524000"/>
            <a:ext cx="7696200" cy="4495800"/>
          </a:xfrm>
        </p:spPr>
        <p:txBody>
          <a:bodyPr/>
          <a:lstStyle/>
          <a:p>
            <a:pPr marL="341313" lvl="1">
              <a:spcAft>
                <a:spcPts val="0"/>
              </a:spcAft>
            </a:pPr>
            <a:r>
              <a:rPr lang="en-US" sz="1800"/>
              <a:t>Do you agree that UHR NDP should support the puncturing available in OFDMA PPDU, in order to enable a fresh sounding for Partial BW DL MU-MIMO with dynamic interference?</a:t>
            </a:r>
          </a:p>
          <a:p>
            <a:pPr marL="341313" lvl="1">
              <a:spcAft>
                <a:spcPts val="0"/>
              </a:spcAft>
            </a:pPr>
            <a:endParaRPr lang="en-US" sz="1800"/>
          </a:p>
          <a:p>
            <a:pPr marL="341313" lvl="1">
              <a:spcAft>
                <a:spcPts val="0"/>
              </a:spcAft>
            </a:pPr>
            <a:endParaRPr lang="en-US" sz="1800"/>
          </a:p>
          <a:p>
            <a:pPr marL="53975" lvl="1" indent="0">
              <a:spcAft>
                <a:spcPts val="0"/>
              </a:spcAft>
              <a:buNone/>
            </a:pPr>
            <a:r>
              <a:rPr lang="en-US" sz="1800"/>
              <a:t>Yes / No  / Abstain</a:t>
            </a:r>
          </a:p>
        </p:txBody>
      </p:sp>
    </p:spTree>
    <p:extLst>
      <p:ext uri="{BB962C8B-B14F-4D97-AF65-F5344CB8AC3E}">
        <p14:creationId xmlns:p14="http://schemas.microsoft.com/office/powerpoint/2010/main" val="1620942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a:t>References</a:t>
            </a:r>
            <a:endParaRPr lang="zh-CN" altLang="en-US" sz="2800"/>
          </a:p>
        </p:txBody>
      </p:sp>
      <p:sp>
        <p:nvSpPr>
          <p:cNvPr id="4" name="Content Placeholder 2"/>
          <p:cNvSpPr>
            <a:spLocks noGrp="1"/>
          </p:cNvSpPr>
          <p:nvPr>
            <p:ph idx="1"/>
          </p:nvPr>
        </p:nvSpPr>
        <p:spPr>
          <a:xfrm>
            <a:off x="762000" y="1524000"/>
            <a:ext cx="7696200" cy="4495800"/>
          </a:xfrm>
        </p:spPr>
        <p:txBody>
          <a:bodyPr/>
          <a:lstStyle/>
          <a:p>
            <a:pPr marL="53975" lvl="1" indent="0">
              <a:spcAft>
                <a:spcPts val="0"/>
              </a:spcAft>
              <a:buNone/>
            </a:pPr>
            <a:r>
              <a:rPr lang="en-US" sz="1800"/>
              <a:t>[1] </a:t>
            </a:r>
            <a:r>
              <a:rPr lang="en-US" sz="1800" kern="1200">
                <a:solidFill>
                  <a:schemeClr val="tx1"/>
                </a:solidFill>
                <a:latin typeface="Times New Roman" charset="0"/>
                <a:ea typeface="+mn-ea"/>
                <a:cs typeface="+mn-cs"/>
              </a:rPr>
              <a:t>21/1778: </a:t>
            </a:r>
            <a:r>
              <a:rPr lang="en-US" sz="1800"/>
              <a:t>EHT Sounding Enhancements</a:t>
            </a:r>
          </a:p>
          <a:p>
            <a:pPr marL="53975" lvl="1" indent="0">
              <a:spcAft>
                <a:spcPts val="0"/>
              </a:spcAft>
              <a:buNone/>
            </a:pPr>
            <a:r>
              <a:rPr lang="en-US" sz="1800"/>
              <a:t>[2] 24/1827: On OFDMA and MU-MIMO</a:t>
            </a:r>
          </a:p>
        </p:txBody>
      </p:sp>
    </p:spTree>
    <p:extLst>
      <p:ext uri="{BB962C8B-B14F-4D97-AF65-F5344CB8AC3E}">
        <p14:creationId xmlns:p14="http://schemas.microsoft.com/office/powerpoint/2010/main" val="949868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a:t>Introduction</a:t>
            </a:r>
            <a:endParaRPr lang="zh-CN" altLang="en-US" sz="2800"/>
          </a:p>
        </p:txBody>
      </p:sp>
      <p:sp>
        <p:nvSpPr>
          <p:cNvPr id="3" name="Content Placeholder 2"/>
          <p:cNvSpPr>
            <a:spLocks noGrp="1"/>
          </p:cNvSpPr>
          <p:nvPr>
            <p:ph idx="1"/>
          </p:nvPr>
        </p:nvSpPr>
        <p:spPr>
          <a:xfrm>
            <a:off x="762000" y="1371600"/>
            <a:ext cx="7848600" cy="4495800"/>
          </a:xfrm>
        </p:spPr>
        <p:txBody>
          <a:bodyPr/>
          <a:lstStyle/>
          <a:p>
            <a:pPr marL="341313" lvl="1">
              <a:spcAft>
                <a:spcPts val="0"/>
              </a:spcAft>
            </a:pPr>
            <a:r>
              <a:rPr lang="en-US" sz="1800"/>
              <a:t>EHT Sounding provides inherent support for (static) preamble puncturing; however, it includes some inherent inefficiencies as described in [1].</a:t>
            </a:r>
          </a:p>
          <a:p>
            <a:pPr marL="341313" lvl="1">
              <a:spcAft>
                <a:spcPts val="0"/>
              </a:spcAft>
            </a:pPr>
            <a:endParaRPr lang="en-US" sz="1800"/>
          </a:p>
          <a:p>
            <a:pPr marL="341313" lvl="1">
              <a:spcAft>
                <a:spcPts val="0"/>
              </a:spcAft>
            </a:pPr>
            <a:r>
              <a:rPr lang="en-US" sz="1800"/>
              <a:t>UHR introduces renewed interest in MU-MIMO </a:t>
            </a:r>
            <a:r>
              <a:rPr lang="en-US" sz="1800" b="0"/>
              <a:t>in an OFDMA PPDU</a:t>
            </a:r>
          </a:p>
          <a:p>
            <a:pPr marL="682625" lvl="2">
              <a:spcAft>
                <a:spcPts val="0"/>
              </a:spcAft>
            </a:pPr>
            <a:r>
              <a:rPr lang="en-US" sz="1400"/>
              <a:t>Note: referred to as ‘Partial Bandwidth MU-MIMO’ in 802.11be spec</a:t>
            </a:r>
          </a:p>
          <a:p>
            <a:pPr marL="341313" lvl="1">
              <a:spcAft>
                <a:spcPts val="0"/>
              </a:spcAft>
            </a:pPr>
            <a:endParaRPr lang="en-US" sz="1800"/>
          </a:p>
          <a:p>
            <a:pPr marL="341313" lvl="1">
              <a:spcAft>
                <a:spcPts val="0"/>
              </a:spcAft>
            </a:pPr>
            <a:r>
              <a:rPr lang="en-US" sz="1800"/>
              <a:t>In this contribution we describe how the sounding inefficiencies, that stem from the original definition of 11be, impact MU-MIMO + OFDMA in UHR.</a:t>
            </a:r>
          </a:p>
          <a:p>
            <a:pPr marL="341313" lvl="1">
              <a:spcAft>
                <a:spcPts val="0"/>
              </a:spcAft>
            </a:pPr>
            <a:endParaRPr lang="en-US" sz="1800"/>
          </a:p>
          <a:p>
            <a:pPr marL="341313" lvl="1">
              <a:spcAft>
                <a:spcPts val="0"/>
              </a:spcAft>
            </a:pPr>
            <a:r>
              <a:rPr lang="en-US" sz="1800"/>
              <a:t>Further enhancements will need to be introduced into UHR Sounding Procedure in order to efficiently support MU-MIMO + OFDMA.</a:t>
            </a:r>
          </a:p>
        </p:txBody>
      </p:sp>
    </p:spTree>
    <p:extLst>
      <p:ext uri="{BB962C8B-B14F-4D97-AF65-F5344CB8AC3E}">
        <p14:creationId xmlns:p14="http://schemas.microsoft.com/office/powerpoint/2010/main" val="3444476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a:t>EHT Sounding Reminder</a:t>
            </a:r>
            <a:endParaRPr lang="zh-CN" altLang="en-US" sz="2800"/>
          </a:p>
        </p:txBody>
      </p:sp>
      <p:sp>
        <p:nvSpPr>
          <p:cNvPr id="3" name="Content Placeholder 2"/>
          <p:cNvSpPr>
            <a:spLocks noGrp="1"/>
          </p:cNvSpPr>
          <p:nvPr>
            <p:ph idx="1"/>
          </p:nvPr>
        </p:nvSpPr>
        <p:spPr>
          <a:xfrm>
            <a:off x="776056" y="1523999"/>
            <a:ext cx="7696200" cy="4495800"/>
          </a:xfrm>
        </p:spPr>
        <p:txBody>
          <a:bodyPr/>
          <a:lstStyle/>
          <a:p>
            <a:pPr marL="341313" lvl="1">
              <a:spcAft>
                <a:spcPts val="0"/>
              </a:spcAft>
            </a:pPr>
            <a:r>
              <a:rPr lang="en-US" sz="1800"/>
              <a:t>The sounding procedure, defined in the 802.11be spec, consists of multiple frames, as depicted in the following diagram:</a:t>
            </a:r>
          </a:p>
          <a:p>
            <a:pPr marL="341313" lvl="1">
              <a:spcAft>
                <a:spcPts val="0"/>
              </a:spcAft>
            </a:pPr>
            <a:endParaRPr lang="en-US" sz="1800"/>
          </a:p>
          <a:p>
            <a:pPr marL="341313" lvl="1">
              <a:spcAft>
                <a:spcPts val="0"/>
              </a:spcAft>
            </a:pPr>
            <a:endParaRPr lang="en-US" sz="1800"/>
          </a:p>
          <a:p>
            <a:pPr marL="341313" lvl="1">
              <a:spcAft>
                <a:spcPts val="0"/>
              </a:spcAft>
            </a:pPr>
            <a:endParaRPr lang="en-US" sz="1800"/>
          </a:p>
          <a:p>
            <a:pPr marL="341313" lvl="1">
              <a:spcAft>
                <a:spcPts val="0"/>
              </a:spcAft>
            </a:pPr>
            <a:endParaRPr lang="en-US" sz="1800"/>
          </a:p>
          <a:p>
            <a:pPr marL="341313" lvl="1">
              <a:spcAft>
                <a:spcPts val="0"/>
              </a:spcAft>
            </a:pPr>
            <a:endParaRPr lang="en-US" sz="1800"/>
          </a:p>
          <a:p>
            <a:pPr marL="341313" lvl="1">
              <a:spcAft>
                <a:spcPts val="0"/>
              </a:spcAft>
            </a:pPr>
            <a:endParaRPr lang="en-US" sz="1800"/>
          </a:p>
          <a:p>
            <a:pPr marL="341313" lvl="1">
              <a:spcAft>
                <a:spcPts val="0"/>
              </a:spcAft>
            </a:pPr>
            <a:endParaRPr lang="en-US" sz="1800"/>
          </a:p>
          <a:p>
            <a:pPr marL="341313" lvl="1">
              <a:spcAft>
                <a:spcPts val="0"/>
              </a:spcAft>
            </a:pPr>
            <a:endParaRPr lang="en-US" sz="1800"/>
          </a:p>
          <a:p>
            <a:pPr marL="341313" lvl="1">
              <a:spcAft>
                <a:spcPts val="0"/>
              </a:spcAft>
            </a:pPr>
            <a:endParaRPr lang="en-US" sz="1800"/>
          </a:p>
          <a:p>
            <a:pPr marL="341313" lvl="1">
              <a:spcAft>
                <a:spcPts val="0"/>
              </a:spcAft>
            </a:pPr>
            <a:r>
              <a:rPr lang="en-US" sz="1800"/>
              <a:t>Note: a STA may be requested by the AP to provide a partial BW report, in granularity of either 20MHz/40MHz for 160MHz/320MHz NDP BW, respectively.</a:t>
            </a:r>
          </a:p>
          <a:p>
            <a:pPr marL="341313" lvl="1">
              <a:spcAft>
                <a:spcPts val="0"/>
              </a:spcAft>
            </a:pPr>
            <a:endParaRPr lang="en-US" sz="1800"/>
          </a:p>
          <a:p>
            <a:pPr marL="341313" lvl="1">
              <a:spcAft>
                <a:spcPts val="0"/>
              </a:spcAft>
            </a:pPr>
            <a:endParaRPr lang="en-US" sz="1800"/>
          </a:p>
          <a:p>
            <a:pPr marL="341313" lvl="1">
              <a:spcAft>
                <a:spcPts val="0"/>
              </a:spcAft>
            </a:pPr>
            <a:endParaRPr lang="en-US" sz="1800"/>
          </a:p>
          <a:p>
            <a:pPr marL="341313" lvl="1">
              <a:spcAft>
                <a:spcPts val="0"/>
              </a:spcAft>
            </a:pPr>
            <a:endParaRPr lang="en-US" sz="1800"/>
          </a:p>
        </p:txBody>
      </p:sp>
      <p:pic>
        <p:nvPicPr>
          <p:cNvPr id="2" name="Picture 1"/>
          <p:cNvPicPr>
            <a:picLocks noChangeAspect="1"/>
          </p:cNvPicPr>
          <p:nvPr/>
        </p:nvPicPr>
        <p:blipFill>
          <a:blip r:embed="rId3"/>
          <a:stretch>
            <a:fillRect/>
          </a:stretch>
        </p:blipFill>
        <p:spPr>
          <a:xfrm>
            <a:off x="1628543" y="2362200"/>
            <a:ext cx="5991225" cy="2322751"/>
          </a:xfrm>
          <a:prstGeom prst="rect">
            <a:avLst/>
          </a:prstGeom>
        </p:spPr>
      </p:pic>
    </p:spTree>
    <p:extLst>
      <p:ext uri="{BB962C8B-B14F-4D97-AF65-F5344CB8AC3E}">
        <p14:creationId xmlns:p14="http://schemas.microsoft.com/office/powerpoint/2010/main" val="3747935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800" y="745671"/>
            <a:ext cx="7772400" cy="533400"/>
          </a:xfrm>
        </p:spPr>
        <p:txBody>
          <a:bodyPr/>
          <a:lstStyle/>
          <a:p>
            <a:pPr lvl="0"/>
            <a:r>
              <a:rPr lang="en-US" sz="2800"/>
              <a:t>EHT Puncturing Reminder</a:t>
            </a:r>
            <a:endParaRPr lang="zh-CN" altLang="en-US" sz="2800"/>
          </a:p>
        </p:txBody>
      </p:sp>
      <p:sp>
        <p:nvSpPr>
          <p:cNvPr id="3" name="Content Placeholder 2"/>
          <p:cNvSpPr>
            <a:spLocks noGrp="1"/>
          </p:cNvSpPr>
          <p:nvPr>
            <p:ph idx="1"/>
          </p:nvPr>
        </p:nvSpPr>
        <p:spPr>
          <a:xfrm>
            <a:off x="790280" y="1279071"/>
            <a:ext cx="7924800" cy="4833258"/>
          </a:xfrm>
        </p:spPr>
        <p:txBody>
          <a:bodyPr/>
          <a:lstStyle/>
          <a:p>
            <a:pPr marL="340995" lvl="1" indent="-287020">
              <a:lnSpc>
                <a:spcPct val="90000"/>
              </a:lnSpc>
              <a:spcAft>
                <a:spcPts val="600"/>
              </a:spcAft>
            </a:pPr>
            <a:r>
              <a:rPr lang="en-US" sz="1800"/>
              <a:t>The 802.11be spec defines the following puncturing schemes:</a:t>
            </a:r>
            <a:endParaRPr lang="en-US"/>
          </a:p>
          <a:p>
            <a:pPr marL="682625" lvl="2">
              <a:lnSpc>
                <a:spcPct val="90000"/>
              </a:lnSpc>
              <a:spcAft>
                <a:spcPts val="600"/>
              </a:spcAft>
            </a:pPr>
            <a:r>
              <a:rPr lang="en-US" sz="1400" b="1">
                <a:ea typeface="ＭＳ Ｐゴシック"/>
              </a:rPr>
              <a:t>EHT MU (non-OFDMA)</a:t>
            </a:r>
            <a:r>
              <a:rPr lang="en-US" sz="1400">
                <a:ea typeface="ＭＳ Ｐゴシック"/>
              </a:rPr>
              <a:t> has 45 supported patterns that correspond to non-OFDMA Large MRUs, defined by the 5-bit punctured channel indication in the U-SIG field</a:t>
            </a:r>
            <a:endParaRPr lang="en-US" sz="1400">
              <a:ea typeface="ＭＳ Ｐゴシック"/>
              <a:cs typeface="Times New Roman"/>
            </a:endParaRPr>
          </a:p>
          <a:p>
            <a:pPr marL="1025525" lvl="3">
              <a:lnSpc>
                <a:spcPct val="90000"/>
              </a:lnSpc>
              <a:spcAft>
                <a:spcPts val="600"/>
              </a:spcAft>
            </a:pPr>
            <a:r>
              <a:rPr lang="en-US" sz="1200"/>
              <a:t>See Table 36-30</a:t>
            </a:r>
          </a:p>
          <a:p>
            <a:pPr marL="682625" lvl="2">
              <a:lnSpc>
                <a:spcPct val="90000"/>
              </a:lnSpc>
              <a:spcAft>
                <a:spcPts val="600"/>
              </a:spcAft>
            </a:pPr>
            <a:r>
              <a:rPr lang="en-US" sz="1400" b="1">
                <a:ea typeface="ＭＳ Ｐゴシック"/>
              </a:rPr>
              <a:t>EHT MU (OFDMA)</a:t>
            </a:r>
            <a:r>
              <a:rPr lang="en-US" sz="1400">
                <a:ea typeface="ＭＳ Ｐゴシック"/>
              </a:rPr>
              <a:t> </a:t>
            </a:r>
            <a:r>
              <a:rPr lang="en-IL" sz="1400">
                <a:ea typeface="ＭＳ Ｐゴシック"/>
              </a:rPr>
              <a:t>–</a:t>
            </a:r>
            <a:r>
              <a:rPr lang="en-US" sz="1400">
                <a:ea typeface="ＭＳ Ｐゴシック"/>
              </a:rPr>
              <a:t> any one of 7 puncturing patterns is supported for each 80MHz subblock (‘0111’,’1011’,’1101’,’1110’,’0011’,’1001’,’1100’) by using 4 of 5 bits of the punctured channel indication in the U-SIG field</a:t>
            </a:r>
            <a:endParaRPr lang="en-US" sz="1400">
              <a:ea typeface="ＭＳ Ｐゴシック"/>
              <a:cs typeface="Times New Roman"/>
            </a:endParaRPr>
          </a:p>
          <a:p>
            <a:pPr marL="682625" lvl="2">
              <a:lnSpc>
                <a:spcPct val="90000"/>
              </a:lnSpc>
              <a:spcAft>
                <a:spcPts val="600"/>
              </a:spcAft>
            </a:pPr>
            <a:r>
              <a:rPr lang="en-US" sz="1400" b="1"/>
              <a:t>Note:</a:t>
            </a:r>
            <a:r>
              <a:rPr lang="en-US" sz="1400"/>
              <a:t> every non-OFDMA puncturing pattern is also regarded as an OFDMA puncturing pattern, but not vice versa.</a:t>
            </a:r>
          </a:p>
          <a:p>
            <a:pPr marL="340995" lvl="1" indent="-287020">
              <a:lnSpc>
                <a:spcPct val="90000"/>
              </a:lnSpc>
              <a:spcAft>
                <a:spcPts val="600"/>
              </a:spcAft>
            </a:pPr>
            <a:r>
              <a:rPr lang="en-US" sz="1600">
                <a:ea typeface="ＭＳ Ｐゴシック"/>
              </a:rPr>
              <a:t>An AP uses the Disabled Subchannel Bitmap in the EHT Operation Element to indicate to all STAs which subchannels should not be used for any PPDU exchanges on this operating channel in this EHT BSS</a:t>
            </a:r>
            <a:endParaRPr lang="en-US" sz="1600">
              <a:cs typeface="Times New Roman"/>
            </a:endParaRPr>
          </a:p>
          <a:p>
            <a:pPr marL="682625" lvl="2">
              <a:lnSpc>
                <a:spcPct val="90000"/>
              </a:lnSpc>
              <a:spcAft>
                <a:spcPts val="600"/>
              </a:spcAft>
            </a:pPr>
            <a:r>
              <a:rPr lang="en-US" sz="1400"/>
              <a:t>The Disabled Subchannel Bitmap shall correspond to one of the non-OFDMA puncturing patterns</a:t>
            </a:r>
          </a:p>
          <a:p>
            <a:pPr marL="1025525" lvl="3">
              <a:lnSpc>
                <a:spcPct val="90000"/>
              </a:lnSpc>
              <a:spcAft>
                <a:spcPts val="600"/>
              </a:spcAft>
            </a:pPr>
            <a:r>
              <a:rPr lang="en-US" sz="1200"/>
              <a:t>See 35.15.2 </a:t>
            </a:r>
          </a:p>
          <a:p>
            <a:pPr marL="682625" lvl="2">
              <a:lnSpc>
                <a:spcPct val="90000"/>
              </a:lnSpc>
              <a:spcAft>
                <a:spcPts val="600"/>
              </a:spcAft>
            </a:pPr>
            <a:r>
              <a:rPr lang="en-US" sz="1400"/>
              <a:t>An AP may puncture other subchannels in addition to those indicated in the Disabled Subchannel Bitmap in a DL PPDU, provided that the AP’s transmission carries a triggering frame that solicits a TB PPDU from any responding STAs</a:t>
            </a:r>
          </a:p>
          <a:p>
            <a:pPr marL="1025525" lvl="3">
              <a:lnSpc>
                <a:spcPct val="90000"/>
              </a:lnSpc>
              <a:spcAft>
                <a:spcPts val="600"/>
              </a:spcAft>
            </a:pPr>
            <a:r>
              <a:rPr lang="en-US" sz="1200"/>
              <a:t>No additional puncturing allowed in frames that expect immediate response</a:t>
            </a:r>
          </a:p>
        </p:txBody>
      </p:sp>
    </p:spTree>
    <p:extLst>
      <p:ext uri="{BB962C8B-B14F-4D97-AF65-F5344CB8AC3E}">
        <p14:creationId xmlns:p14="http://schemas.microsoft.com/office/powerpoint/2010/main" val="2108876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a:t>Static vs. Dynamic Puncturing</a:t>
            </a:r>
            <a:endParaRPr lang="zh-CN" altLang="en-US" sz="2800"/>
          </a:p>
        </p:txBody>
      </p:sp>
      <p:sp>
        <p:nvSpPr>
          <p:cNvPr id="3" name="Content Placeholder 2"/>
          <p:cNvSpPr>
            <a:spLocks noGrp="1"/>
          </p:cNvSpPr>
          <p:nvPr>
            <p:ph idx="1"/>
          </p:nvPr>
        </p:nvSpPr>
        <p:spPr>
          <a:xfrm>
            <a:off x="799707" y="1547792"/>
            <a:ext cx="7924800" cy="3406219"/>
          </a:xfrm>
        </p:spPr>
        <p:txBody>
          <a:bodyPr/>
          <a:lstStyle/>
          <a:p>
            <a:pPr marL="340995" lvl="1" indent="-287020">
              <a:spcAft>
                <a:spcPts val="600"/>
              </a:spcAft>
            </a:pPr>
            <a:r>
              <a:rPr lang="en-US" sz="1600">
                <a:ea typeface="ＭＳ Ｐゴシック"/>
              </a:rPr>
              <a:t>For clearer explanation of the problem, we would like to introduce the following concepts:</a:t>
            </a:r>
            <a:endParaRPr lang="en-US">
              <a:ea typeface="ＭＳ Ｐゴシック"/>
            </a:endParaRPr>
          </a:p>
          <a:p>
            <a:pPr marL="682625" lvl="2">
              <a:spcAft>
                <a:spcPts val="600"/>
              </a:spcAft>
            </a:pPr>
            <a:r>
              <a:rPr lang="en-US" sz="1400" b="1">
                <a:ea typeface="ＭＳ Ｐゴシック"/>
              </a:rPr>
              <a:t>Static Puncturing: </a:t>
            </a:r>
            <a:r>
              <a:rPr lang="en-US" sz="1400">
                <a:ea typeface="ＭＳ Ｐゴシック"/>
              </a:rPr>
              <a:t>only subchannels indicated as being punctured in the Disabled Subchannel Bitmap in the EHT Operation Element (i.e. having a value of ‘1’); as such, this puncturing pattern must conform with Non-OFDMA puncturing.</a:t>
            </a:r>
            <a:endParaRPr lang="en-US" sz="1400">
              <a:ea typeface="ＭＳ Ｐゴシック"/>
              <a:cs typeface="Times New Roman"/>
            </a:endParaRPr>
          </a:p>
          <a:p>
            <a:pPr marL="682625" lvl="2">
              <a:spcAft>
                <a:spcPts val="600"/>
              </a:spcAft>
            </a:pPr>
            <a:r>
              <a:rPr lang="en-US" sz="1400" b="1">
                <a:ea typeface="ＭＳ Ｐゴシック"/>
              </a:rPr>
              <a:t>Dynamic Puncturing:</a:t>
            </a:r>
            <a:r>
              <a:rPr lang="en-US" sz="1400">
                <a:ea typeface="ＭＳ Ｐゴシック"/>
              </a:rPr>
              <a:t> subchannels indicated as not being punctured in the Disabled Subchannel Bitmap in the EHT Operation Element (i.e. having a value of ‘0’), may be punctured by the AP (in addition to the Static Puncturing) due to dynamic interference based on CCA within the current TXOP.</a:t>
            </a:r>
            <a:endParaRPr lang="en-US" sz="1400">
              <a:ea typeface="ＭＳ Ｐゴシック"/>
              <a:cs typeface="Times New Roman"/>
            </a:endParaRPr>
          </a:p>
          <a:p>
            <a:pPr marL="340995" lvl="1" indent="-287020">
              <a:spcAft>
                <a:spcPts val="600"/>
              </a:spcAft>
            </a:pPr>
            <a:r>
              <a:rPr lang="en-US" sz="1600">
                <a:ea typeface="ＭＳ Ｐゴシック"/>
              </a:rPr>
              <a:t>The combined </a:t>
            </a:r>
            <a:r>
              <a:rPr lang="en-US" sz="1600" err="1">
                <a:ea typeface="ＭＳ Ｐゴシック"/>
              </a:rPr>
              <a:t>Static+Dynamic</a:t>
            </a:r>
            <a:r>
              <a:rPr lang="en-US" sz="1600">
                <a:ea typeface="ＭＳ Ｐゴシック"/>
              </a:rPr>
              <a:t> Puncturing must conform to either OFDMA or non-OFDMA puncturing, depending on the DL PPDU. OFDMA puncturing which does not also conform to non-OFDMA puncturing pattern is only allowed in an OFDMA PPDU.</a:t>
            </a:r>
            <a:endParaRPr lang="en-US" sz="1600">
              <a:ea typeface="ＭＳ Ｐゴシック"/>
              <a:cs typeface="Times New Roman"/>
            </a:endParaRPr>
          </a:p>
          <a:p>
            <a:pPr marL="340995" lvl="1" indent="-287020">
              <a:spcAft>
                <a:spcPts val="600"/>
              </a:spcAft>
            </a:pPr>
            <a:r>
              <a:rPr lang="en-US" sz="1600"/>
              <a:t>Hereby an example of dynamic OFDMA puncturing:</a:t>
            </a:r>
            <a:endParaRPr lang="en-US" sz="1600">
              <a:cs typeface="Times New Roman"/>
            </a:endParaRPr>
          </a:p>
        </p:txBody>
      </p:sp>
      <p:pic>
        <p:nvPicPr>
          <p:cNvPr id="10" name="Picture 9">
            <a:extLst>
              <a:ext uri="{FF2B5EF4-FFF2-40B4-BE49-F238E27FC236}">
                <a16:creationId xmlns:a16="http://schemas.microsoft.com/office/drawing/2014/main" id="{CAD0A878-E342-2FA9-63A8-F8D1AAB4D0FB}"/>
              </a:ext>
            </a:extLst>
          </p:cNvPr>
          <p:cNvPicPr>
            <a:picLocks noChangeAspect="1"/>
          </p:cNvPicPr>
          <p:nvPr/>
        </p:nvPicPr>
        <p:blipFill>
          <a:blip r:embed="rId3"/>
          <a:stretch>
            <a:fillRect/>
          </a:stretch>
        </p:blipFill>
        <p:spPr>
          <a:xfrm>
            <a:off x="1884379" y="4838533"/>
            <a:ext cx="6038850" cy="1524000"/>
          </a:xfrm>
          <a:prstGeom prst="rect">
            <a:avLst/>
          </a:prstGeom>
        </p:spPr>
      </p:pic>
    </p:spTree>
    <p:extLst>
      <p:ext uri="{BB962C8B-B14F-4D97-AF65-F5344CB8AC3E}">
        <p14:creationId xmlns:p14="http://schemas.microsoft.com/office/powerpoint/2010/main" val="3376006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800" y="968162"/>
            <a:ext cx="7772400" cy="533400"/>
          </a:xfrm>
        </p:spPr>
        <p:txBody>
          <a:bodyPr/>
          <a:lstStyle/>
          <a:p>
            <a:pPr lvl="0"/>
            <a:r>
              <a:rPr lang="en-US" sz="2800" b="1"/>
              <a:t>MU-MIMO in OFDMA and Sounding</a:t>
            </a:r>
            <a:endParaRPr lang="zh-CN" altLang="en-US" sz="2800"/>
          </a:p>
        </p:txBody>
      </p:sp>
      <p:sp>
        <p:nvSpPr>
          <p:cNvPr id="3" name="Content Placeholder 2"/>
          <p:cNvSpPr>
            <a:spLocks noGrp="1"/>
          </p:cNvSpPr>
          <p:nvPr>
            <p:ph idx="1"/>
          </p:nvPr>
        </p:nvSpPr>
        <p:spPr>
          <a:xfrm>
            <a:off x="762000" y="1791094"/>
            <a:ext cx="7696200" cy="3101418"/>
          </a:xfrm>
        </p:spPr>
        <p:txBody>
          <a:bodyPr/>
          <a:lstStyle/>
          <a:p>
            <a:pPr marL="340995" lvl="1" indent="-287020">
              <a:spcAft>
                <a:spcPts val="600"/>
              </a:spcAft>
            </a:pPr>
            <a:r>
              <a:rPr lang="en-US" sz="1800" b="0">
                <a:ea typeface="ＭＳ Ｐゴシック"/>
              </a:rPr>
              <a:t>Supporting MU-MIMO on one or more RUs in an OFDMA PPDU exist since 11ax but </a:t>
            </a:r>
            <a:r>
              <a:rPr lang="en-US" sz="1800">
                <a:ea typeface="ＭＳ Ｐゴシック"/>
              </a:rPr>
              <a:t>is not</a:t>
            </a:r>
            <a:r>
              <a:rPr lang="en-US" sz="1800" b="0">
                <a:ea typeface="ＭＳ Ｐゴシック"/>
              </a:rPr>
              <a:t> utilized</a:t>
            </a:r>
            <a:endParaRPr lang="en-US" sz="1800" b="0">
              <a:ea typeface="ＭＳ Ｐゴシック"/>
              <a:cs typeface="Times New Roman"/>
            </a:endParaRPr>
          </a:p>
          <a:p>
            <a:pPr marL="340995" lvl="1" indent="-287020">
              <a:spcAft>
                <a:spcPts val="600"/>
              </a:spcAft>
            </a:pPr>
            <a:r>
              <a:rPr lang="en-US" sz="1800">
                <a:ea typeface="ＭＳ Ｐゴシック"/>
              </a:rPr>
              <a:t>In [2], a</a:t>
            </a:r>
            <a:r>
              <a:rPr lang="en-US" sz="1800" b="0">
                <a:ea typeface="ＭＳ Ｐゴシック"/>
              </a:rPr>
              <a:t> set of combinations of OFDMA+MU-MIMO ar</a:t>
            </a:r>
            <a:r>
              <a:rPr lang="en-US" sz="1800">
                <a:ea typeface="ＭＳ Ｐゴシック"/>
              </a:rPr>
              <a:t>e proposed for 11bn for getting better vendor adoption</a:t>
            </a:r>
            <a:endParaRPr lang="en-US" sz="1800">
              <a:ea typeface="ＭＳ Ｐゴシック"/>
              <a:cs typeface="Times New Roman"/>
            </a:endParaRPr>
          </a:p>
          <a:p>
            <a:pPr marL="340995" lvl="1" indent="-287020">
              <a:spcAft>
                <a:spcPts val="600"/>
              </a:spcAft>
            </a:pPr>
            <a:r>
              <a:rPr lang="en-US" sz="1800">
                <a:latin typeface="Times New Roman"/>
                <a:ea typeface="ＭＳ Ｐゴシック"/>
                <a:cs typeface="Times New Roman"/>
              </a:rPr>
              <a:t>As opposed to OFDMA, DL MU-MIMO highly benefits from a fresh sounding prior to any Data sequence.</a:t>
            </a:r>
          </a:p>
          <a:p>
            <a:pPr marL="340995" lvl="1" indent="-287020">
              <a:spcAft>
                <a:spcPts val="600"/>
              </a:spcAft>
            </a:pPr>
            <a:r>
              <a:rPr lang="en-US" sz="1800">
                <a:latin typeface="Times New Roman" panose="02020603050405020304" pitchFamily="18" charset="0"/>
                <a:cs typeface="Times New Roman" panose="02020603050405020304" pitchFamily="18" charset="0"/>
              </a:rPr>
              <a:t>The inherent limitations of EHT Sounding may make MU-MIMO in OFDMA unusable under certain conditions, as will be explained in the next slides.</a:t>
            </a:r>
            <a:endParaRPr lang="en-US" sz="1800" b="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9109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800" y="722161"/>
            <a:ext cx="7772400" cy="533400"/>
          </a:xfrm>
        </p:spPr>
        <p:txBody>
          <a:bodyPr/>
          <a:lstStyle/>
          <a:p>
            <a:pPr lvl="0"/>
            <a:r>
              <a:rPr lang="en-US" sz="2800"/>
              <a:t>Problem Statement</a:t>
            </a:r>
            <a:endParaRPr lang="zh-CN" altLang="en-US" sz="2800"/>
          </a:p>
        </p:txBody>
      </p:sp>
      <p:sp>
        <p:nvSpPr>
          <p:cNvPr id="3" name="Content Placeholder 2"/>
          <p:cNvSpPr>
            <a:spLocks noGrp="1"/>
          </p:cNvSpPr>
          <p:nvPr>
            <p:ph idx="1"/>
          </p:nvPr>
        </p:nvSpPr>
        <p:spPr>
          <a:xfrm>
            <a:off x="723900" y="1327833"/>
            <a:ext cx="7696200" cy="2859464"/>
          </a:xfrm>
        </p:spPr>
        <p:txBody>
          <a:bodyPr/>
          <a:lstStyle/>
          <a:p>
            <a:pPr marL="341313" lvl="1">
              <a:spcAft>
                <a:spcPts val="600"/>
              </a:spcAft>
            </a:pPr>
            <a:r>
              <a:rPr lang="en-US" sz="1600"/>
              <a:t>The following example shows a 160MHz PPDU with the following RUs:</a:t>
            </a:r>
          </a:p>
          <a:p>
            <a:pPr marL="682625" lvl="2">
              <a:spcAft>
                <a:spcPts val="600"/>
              </a:spcAft>
            </a:pPr>
            <a:r>
              <a:rPr lang="en-US" sz="1400" b="1"/>
              <a:t>RU#1:</a:t>
            </a:r>
            <a:r>
              <a:rPr lang="en-US" sz="1400"/>
              <a:t> 996 tone RU designated for DL MU-MIMO</a:t>
            </a:r>
          </a:p>
          <a:p>
            <a:pPr marL="682625" lvl="2">
              <a:spcAft>
                <a:spcPts val="600"/>
              </a:spcAft>
            </a:pPr>
            <a:r>
              <a:rPr lang="en-US" sz="1400" b="1"/>
              <a:t>RU#2:</a:t>
            </a:r>
            <a:r>
              <a:rPr lang="en-US" sz="1400"/>
              <a:t> 484+242 tone RU designated for DL MU-MIMO (20 MHz removed due to static puncturing)</a:t>
            </a:r>
          </a:p>
          <a:p>
            <a:pPr marL="341313" lvl="1">
              <a:spcAft>
                <a:spcPts val="600"/>
              </a:spcAft>
            </a:pPr>
            <a:r>
              <a:rPr lang="en-US" sz="1600"/>
              <a:t>Due to Busy Medium, also RU#1 needs to be punctured (and reduced to 484+242)</a:t>
            </a:r>
          </a:p>
          <a:p>
            <a:pPr marL="341313" lvl="1">
              <a:spcAft>
                <a:spcPts val="600"/>
              </a:spcAft>
            </a:pPr>
            <a:r>
              <a:rPr lang="en-US" sz="1600"/>
              <a:t>This is permitted according to EHT OFDMA puncturing; however, this configuration cannot be sounded, since NDP must conform to Non-OFDMA puncturing.</a:t>
            </a:r>
          </a:p>
          <a:p>
            <a:pPr marL="341313" lvl="1">
              <a:spcAft>
                <a:spcPts val="600"/>
              </a:spcAft>
            </a:pPr>
            <a:r>
              <a:rPr lang="en-US" sz="1600"/>
              <a:t>Hence, the AP must fall back to one of the following options:</a:t>
            </a:r>
          </a:p>
          <a:p>
            <a:pPr marL="682625" lvl="2">
              <a:spcAft>
                <a:spcPts val="600"/>
              </a:spcAft>
            </a:pPr>
            <a:r>
              <a:rPr lang="en-US" sz="1400"/>
              <a:t>Utilize the entire 160MHz (punctured) for </a:t>
            </a:r>
            <a:r>
              <a:rPr lang="en-US" sz="1400" u="sng"/>
              <a:t>OFDMA only</a:t>
            </a:r>
            <a:r>
              <a:rPr lang="en-US" sz="1400"/>
              <a:t> without fresh sounding</a:t>
            </a:r>
          </a:p>
          <a:p>
            <a:pPr marL="682625" lvl="2">
              <a:spcAft>
                <a:spcPts val="600"/>
              </a:spcAft>
            </a:pPr>
            <a:r>
              <a:rPr lang="en-US" sz="1400"/>
              <a:t>Reduce the BW to 80MHz (punctured) to allow Full BW MU-MIMO with fresh sounding</a:t>
            </a:r>
          </a:p>
        </p:txBody>
      </p:sp>
      <p:pic>
        <p:nvPicPr>
          <p:cNvPr id="12" name="Picture 11">
            <a:extLst>
              <a:ext uri="{FF2B5EF4-FFF2-40B4-BE49-F238E27FC236}">
                <a16:creationId xmlns:a16="http://schemas.microsoft.com/office/drawing/2014/main" id="{5132A960-D295-D958-37BE-73DF037655BA}"/>
              </a:ext>
            </a:extLst>
          </p:cNvPr>
          <p:cNvPicPr>
            <a:picLocks noChangeAspect="1"/>
          </p:cNvPicPr>
          <p:nvPr/>
        </p:nvPicPr>
        <p:blipFill>
          <a:blip r:embed="rId3"/>
          <a:stretch>
            <a:fillRect/>
          </a:stretch>
        </p:blipFill>
        <p:spPr>
          <a:xfrm>
            <a:off x="2225610" y="4602314"/>
            <a:ext cx="5314950" cy="1533525"/>
          </a:xfrm>
          <a:prstGeom prst="rect">
            <a:avLst/>
          </a:prstGeom>
        </p:spPr>
      </p:pic>
    </p:spTree>
    <p:extLst>
      <p:ext uri="{BB962C8B-B14F-4D97-AF65-F5344CB8AC3E}">
        <p14:creationId xmlns:p14="http://schemas.microsoft.com/office/powerpoint/2010/main" val="811600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800" y="722161"/>
            <a:ext cx="7772400" cy="533400"/>
          </a:xfrm>
        </p:spPr>
        <p:txBody>
          <a:bodyPr/>
          <a:lstStyle/>
          <a:p>
            <a:r>
              <a:rPr lang="en-US" sz="2800"/>
              <a:t>Problem Statement (2)</a:t>
            </a:r>
            <a:endParaRPr lang="zh-CN" altLang="en-US" sz="2800"/>
          </a:p>
        </p:txBody>
      </p:sp>
      <p:pic>
        <p:nvPicPr>
          <p:cNvPr id="7" name="Content Placeholder 6">
            <a:extLst>
              <a:ext uri="{FF2B5EF4-FFF2-40B4-BE49-F238E27FC236}">
                <a16:creationId xmlns:a16="http://schemas.microsoft.com/office/drawing/2014/main" id="{FC56E657-E0C8-E9CC-B4D2-FCEFE1F855FB}"/>
              </a:ext>
            </a:extLst>
          </p:cNvPr>
          <p:cNvPicPr>
            <a:picLocks noGrp="1" noChangeAspect="1"/>
          </p:cNvPicPr>
          <p:nvPr>
            <p:ph idx="1"/>
          </p:nvPr>
        </p:nvPicPr>
        <p:blipFill>
          <a:blip r:embed="rId3"/>
          <a:stretch>
            <a:fillRect/>
          </a:stretch>
        </p:blipFill>
        <p:spPr>
          <a:xfrm>
            <a:off x="1159104" y="4922764"/>
            <a:ext cx="7391400" cy="1533525"/>
          </a:xfrm>
        </p:spPr>
      </p:pic>
      <p:sp>
        <p:nvSpPr>
          <p:cNvPr id="8" name="Content Placeholder 2">
            <a:extLst>
              <a:ext uri="{FF2B5EF4-FFF2-40B4-BE49-F238E27FC236}">
                <a16:creationId xmlns:a16="http://schemas.microsoft.com/office/drawing/2014/main" id="{08950C4A-D4E2-FB0B-D638-B74A34B53655}"/>
              </a:ext>
            </a:extLst>
          </p:cNvPr>
          <p:cNvSpPr txBox="1">
            <a:spLocks/>
          </p:cNvSpPr>
          <p:nvPr/>
        </p:nvSpPr>
        <p:spPr bwMode="auto">
          <a:xfrm>
            <a:off x="509047" y="1163765"/>
            <a:ext cx="8116479" cy="2859464"/>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4538" indent="-287338" algn="l" defTabSz="1084263" rtl="0" eaLnBrk="0" fontAlgn="base" hangingPunct="0">
              <a:spcBef>
                <a:spcPct val="20000"/>
              </a:spcBef>
              <a:spcAft>
                <a:spcPct val="0"/>
              </a:spcAft>
              <a:buFont typeface="Arial" panose="020B0604020202020204" pitchFamily="34" charset="0"/>
              <a:buChar char="•"/>
              <a:tabLst/>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340995" lvl="1" indent="-287020">
              <a:spcAft>
                <a:spcPts val="600"/>
              </a:spcAft>
            </a:pPr>
            <a:r>
              <a:rPr lang="en-US" sz="1600" kern="0"/>
              <a:t>The following example shows a 320MHz PPDU with the following RUs:</a:t>
            </a:r>
            <a:endParaRPr lang="en-US"/>
          </a:p>
          <a:p>
            <a:pPr marL="682625" lvl="2">
              <a:spcAft>
                <a:spcPts val="600"/>
              </a:spcAft>
            </a:pPr>
            <a:r>
              <a:rPr lang="en-US" sz="1400" b="1" kern="0"/>
              <a:t>RU#1:</a:t>
            </a:r>
            <a:r>
              <a:rPr lang="en-US" sz="1400" kern="0"/>
              <a:t> 2x996 tone RU designated for DL MU-MIMO</a:t>
            </a:r>
          </a:p>
          <a:p>
            <a:pPr marL="682625" lvl="2">
              <a:spcAft>
                <a:spcPts val="600"/>
              </a:spcAft>
            </a:pPr>
            <a:r>
              <a:rPr lang="en-US" sz="1400" b="1" kern="0"/>
              <a:t>RU#2:</a:t>
            </a:r>
            <a:r>
              <a:rPr lang="en-US" sz="1400" kern="0"/>
              <a:t> 996+484 tone RU designated for DL MU-MIMO </a:t>
            </a:r>
            <a:r>
              <a:rPr lang="en-US" sz="1400"/>
              <a:t>(40 MHz removed due to static puncturing)</a:t>
            </a:r>
            <a:endParaRPr lang="en-US" sz="1400" kern="0"/>
          </a:p>
          <a:p>
            <a:pPr marL="340995" lvl="1" indent="-287020">
              <a:spcAft>
                <a:spcPts val="600"/>
              </a:spcAft>
            </a:pPr>
            <a:r>
              <a:rPr lang="en-US" sz="1600" kern="0">
                <a:ea typeface="ＭＳ Ｐゴシック"/>
              </a:rPr>
              <a:t>Assume that the upper 20MHz subchannel of RU#1 has interference, hence RU#1 also needs to be punctured; however, since the partial BW info field in NDPA is limited  to 40MHz granularity, RU#1 must be reduced to 996+484</a:t>
            </a:r>
            <a:endParaRPr lang="en-US" sz="1600" kern="0">
              <a:ea typeface="ＭＳ Ｐゴシック"/>
              <a:cs typeface="Times New Roman"/>
            </a:endParaRPr>
          </a:p>
          <a:p>
            <a:pPr marL="340995" lvl="1" indent="-287020">
              <a:spcAft>
                <a:spcPts val="600"/>
              </a:spcAft>
            </a:pPr>
            <a:r>
              <a:rPr lang="en-US" sz="1600" kern="0">
                <a:ea typeface="ＭＳ Ｐゴシック"/>
              </a:rPr>
              <a:t>This is permitted according to EHT OFDMA puncturing; however, similar to the 160MHz example, this configuration cannot be sounded, since NDP must conform to Non-OFDMA puncturing.</a:t>
            </a:r>
            <a:endParaRPr lang="en-US" sz="1600" kern="0">
              <a:ea typeface="ＭＳ Ｐゴシック"/>
              <a:cs typeface="Times New Roman"/>
            </a:endParaRPr>
          </a:p>
          <a:p>
            <a:pPr marL="340995" lvl="1" indent="-287020">
              <a:spcAft>
                <a:spcPts val="600"/>
              </a:spcAft>
            </a:pPr>
            <a:r>
              <a:rPr lang="en-US" sz="1600" kern="0"/>
              <a:t>Hence, the AP must fall back to one of the following options:</a:t>
            </a:r>
            <a:endParaRPr lang="en-US" sz="1600" kern="0">
              <a:cs typeface="Times New Roman"/>
            </a:endParaRPr>
          </a:p>
          <a:p>
            <a:pPr marL="682625" lvl="2">
              <a:spcAft>
                <a:spcPts val="600"/>
              </a:spcAft>
            </a:pPr>
            <a:r>
              <a:rPr lang="en-US" sz="1400" kern="0"/>
              <a:t>Utilize the entire 320MHz (punctured) for OFDMA only without fresh sounding</a:t>
            </a:r>
          </a:p>
          <a:p>
            <a:pPr marL="682625" lvl="2">
              <a:spcAft>
                <a:spcPts val="600"/>
              </a:spcAft>
            </a:pPr>
            <a:r>
              <a:rPr lang="en-US" sz="1400"/>
              <a:t>Reduce the BW to 160MHz (punctured) to allow Full BW MU-MIMO with fresh sounding</a:t>
            </a:r>
          </a:p>
        </p:txBody>
      </p:sp>
    </p:spTree>
    <p:extLst>
      <p:ext uri="{BB962C8B-B14F-4D97-AF65-F5344CB8AC3E}">
        <p14:creationId xmlns:p14="http://schemas.microsoft.com/office/powerpoint/2010/main" val="3403834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a:t>Conclusions</a:t>
            </a:r>
            <a:endParaRPr lang="zh-CN" altLang="en-US" sz="2800"/>
          </a:p>
        </p:txBody>
      </p:sp>
      <p:sp>
        <p:nvSpPr>
          <p:cNvPr id="4" name="Content Placeholder 2"/>
          <p:cNvSpPr>
            <a:spLocks noGrp="1"/>
          </p:cNvSpPr>
          <p:nvPr>
            <p:ph idx="1"/>
          </p:nvPr>
        </p:nvSpPr>
        <p:spPr>
          <a:xfrm>
            <a:off x="762000" y="1524000"/>
            <a:ext cx="7696200" cy="4495800"/>
          </a:xfrm>
        </p:spPr>
        <p:txBody>
          <a:bodyPr/>
          <a:lstStyle/>
          <a:p>
            <a:pPr marL="341313" lvl="1">
              <a:spcAft>
                <a:spcPts val="0"/>
              </a:spcAft>
            </a:pPr>
            <a:r>
              <a:rPr lang="en-US" sz="1800"/>
              <a:t>We described how the fact that EHT NDP must conform to Non-OFDMA puncturing severely restricts the employment of MU-MIMO in OFDMA.</a:t>
            </a:r>
          </a:p>
          <a:p>
            <a:pPr marL="341313" lvl="1">
              <a:spcAft>
                <a:spcPts val="0"/>
              </a:spcAft>
            </a:pPr>
            <a:r>
              <a:rPr lang="en-US" sz="1800"/>
              <a:t>This limitation may also reduce the attractiveness of DSO, which is also planned for UHR.</a:t>
            </a:r>
          </a:p>
          <a:p>
            <a:pPr marL="341313" lvl="1">
              <a:spcAft>
                <a:spcPts val="0"/>
              </a:spcAft>
            </a:pPr>
            <a:r>
              <a:rPr lang="en-US" sz="1800"/>
              <a:t>It is our view that 802.11bn should address this issue by designating UHR NDP as an OFDMA PPDU.</a:t>
            </a:r>
          </a:p>
          <a:p>
            <a:pPr marL="682625" lvl="2">
              <a:spcAft>
                <a:spcPts val="0"/>
              </a:spcAft>
            </a:pPr>
            <a:r>
              <a:rPr lang="en-US" sz="1600"/>
              <a:t>Specifically, enabling the puncturing available in OFDMA PPDUs</a:t>
            </a:r>
          </a:p>
        </p:txBody>
      </p:sp>
    </p:spTree>
    <p:extLst>
      <p:ext uri="{BB962C8B-B14F-4D97-AF65-F5344CB8AC3E}">
        <p14:creationId xmlns:p14="http://schemas.microsoft.com/office/powerpoint/2010/main" val="289997108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1255</Words>
  <Application>Microsoft Office PowerPoint</Application>
  <PresentationFormat>On-screen Show (4:3)</PresentationFormat>
  <Paragraphs>137</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ＭＳ Ｐゴシック</vt:lpstr>
      <vt:lpstr>Arial</vt:lpstr>
      <vt:lpstr>Times New Roman</vt:lpstr>
      <vt:lpstr>802-11-Submission</vt:lpstr>
      <vt:lpstr>UHR OFDMA Sounding Limitations</vt:lpstr>
      <vt:lpstr>Introduction</vt:lpstr>
      <vt:lpstr>EHT Sounding Reminder</vt:lpstr>
      <vt:lpstr>EHT Puncturing Reminder</vt:lpstr>
      <vt:lpstr>Static vs. Dynamic Puncturing</vt:lpstr>
      <vt:lpstr>MU-MIMO in OFDMA and Sounding</vt:lpstr>
      <vt:lpstr>Problem Statement</vt:lpstr>
      <vt:lpstr>Problem Statement (2)</vt:lpstr>
      <vt:lpstr>Conclusions</vt:lpstr>
      <vt:lpstr>SP</vt:lpstr>
      <vt:lpstr>References</vt:lpstr>
    </vt:vector>
  </TitlesOfParts>
  <Company>Stanford University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Wireless</dc:title>
  <dc:creator>aepstein@maxlinear.com</dc:creator>
  <cp:lastModifiedBy>Avner Epstein</cp:lastModifiedBy>
  <cp:revision>2</cp:revision>
  <cp:lastPrinted>1998-02-10T13:28:06Z</cp:lastPrinted>
  <dcterms:created xsi:type="dcterms:W3CDTF">2013-11-12T18:41:50Z</dcterms:created>
  <dcterms:modified xsi:type="dcterms:W3CDTF">2025-04-21T14:07:02Z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(3)NCNJzTKCyPE21zKqd5U29uFaJERjZdge6WPjo0N+7VTUBPODTYN3daek1VqOyLUxutYM8p9U
oPdoeZfcmeifspp2PSCI3qwAjeZRMbF3lf0bF3h1pvrEnBuJpk47C9QV+NtMgSI4+KaCRuPg
WRfkLZminWMzRFCeci8w1dnUDDX4K3mvqng0AAzi/V0J3NiM6VMJ4OgQUaYZ2/tlMBm6Svla
w7/TCMQ7bxbpF76Mex</vt:lpwstr>
  </property>
  <property fmtid="{D5CDD505-2E9C-101B-9397-08002B2CF9AE}" pid="4" name="_2015_ms_pID_7253431">
    <vt:lpwstr>Jxy8+10HGefimn7KwllIkToF8AQK20fHjFPZVfzhmxQc8FcRJ6Jk36
cwPclsidZpw39xnO9iEwHpYwBYs4DAR9utjfWzIWWli2B4WeacGssBVj/WPR43wWxbckXBb8
VZzLJnpS5GPf7JuATBlDXdc8lsCW5UUq3RXP2yKCDnBSEHNbwXG8vMrRk/jpXGGjztuRxEfJ
sKtZJm3tlInDaush1hNK0m8j2C94H8H1NNew</vt:lpwstr>
  </property>
  <property fmtid="{D5CDD505-2E9C-101B-9397-08002B2CF9AE}" pid="5" name="_2015_ms_pID_7253432">
    <vt:lpwstr>ig==</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1630398755</vt:lpwstr>
  </property>
</Properties>
</file>