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79" r:id="rId3"/>
    <p:sldId id="281" r:id="rId4"/>
    <p:sldId id="282" r:id="rId5"/>
    <p:sldId id="284" r:id="rId6"/>
    <p:sldId id="288" r:id="rId7"/>
    <p:sldId id="278" r:id="rId8"/>
    <p:sldId id="291" r:id="rId9"/>
    <p:sldId id="290" r:id="rId10"/>
    <p:sldId id="264" r:id="rId11"/>
    <p:sldId id="286" r:id="rId12"/>
    <p:sldId id="289" r:id="rId13"/>
    <p:sldId id="287" r:id="rId14"/>
    <p:sldId id="275" r:id="rId15"/>
    <p:sldId id="276" r:id="rId16"/>
    <p:sldId id="277"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4" d="100"/>
          <a:sy n="114" d="100"/>
        </p:scale>
        <p:origin x="414"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Yongsen Ma et al.,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da-DK"/>
              <a:t>Yongsen Ma et 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a:t>Yongsen Ma et 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da-DK"/>
              <a:t>Yongsen Ma et 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da-DK"/>
              <a:t>Yongsen Ma et 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Yongsen Ma et al., Samsung</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5/11-25-0412-03-00bn-cobf-frame-sequences-and-signaling-details.pptx" TargetMode="External"/><Relationship Id="rId7" Type="http://schemas.openxmlformats.org/officeDocument/2006/relationships/hyperlink" Target="https://mentor.ieee.org/802.11/dcn/24/11-24-1414-02-00bn-channel-measurement-based-on-control-frame-exchange.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4/11-24-2122-00-00bn-fast-rssi-measurement-follow-up.pptx" TargetMode="External"/><Relationship Id="rId5"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5/11-25-0247-01-00bn-m-ap-cobf-sounding-sequence.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hyperlink" Target="https://mentor.ieee.org/802.11/dcn/25/11-25-0412-03-00bn-cobf-frame-sequences-and-signaling-details.pptx" TargetMode="External"/></Relationships>
</file>

<file path=ppt/slides/_rels/slide1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slide" Target="slide7.xml"/></Relationships>
</file>

<file path=ppt/slides/_rels/slide1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User Selection for Co-BF/Co-SR based on OBSS RSSI Measurements</a:t>
            </a:r>
          </a:p>
        </p:txBody>
      </p:sp>
      <p:sp>
        <p:nvSpPr>
          <p:cNvPr id="3074" name="Rectangle 2"/>
          <p:cNvSpPr>
            <a:spLocks noGrp="1" noChangeArrowheads="1"/>
          </p:cNvSpPr>
          <p:nvPr>
            <p:ph type="subTitle" idx="1"/>
          </p:nvPr>
        </p:nvSpPr>
        <p:spPr>
          <a:xfrm>
            <a:off x="1828800" y="173051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2025-03-13</a:t>
            </a:r>
            <a:endParaRPr lang="en-GB" sz="2000" b="0" dirty="0"/>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da-DK"/>
              <a:t>Yongsen Ma et 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2903835"/>
              </p:ext>
            </p:extLst>
          </p:nvPr>
        </p:nvGraphicFramePr>
        <p:xfrm>
          <a:off x="993775" y="2414588"/>
          <a:ext cx="9729788" cy="2362200"/>
        </p:xfrm>
        <a:graphic>
          <a:graphicData uri="http://schemas.openxmlformats.org/presentationml/2006/ole">
            <mc:AlternateContent xmlns:mc="http://schemas.openxmlformats.org/markup-compatibility/2006">
              <mc:Choice xmlns:v="urn:schemas-microsoft-com:vml" Requires="v">
                <p:oleObj spid="_x0000_s2046" name="Document" r:id="rId4" imgW="10448057" imgH="2542414" progId="Word.Document.8">
                  <p:embed/>
                </p:oleObj>
              </mc:Choice>
              <mc:Fallback>
                <p:oleObj name="Document" r:id="rId4" imgW="10448057" imgH="2542414" progId="Word.Document.8">
                  <p:embed/>
                  <p:pic>
                    <p:nvPicPr>
                      <p:cNvPr id="0" name="Picture 3"/>
                      <p:cNvPicPr>
                        <a:picLocks noChangeAspect="1" noChangeArrowheads="1"/>
                      </p:cNvPicPr>
                      <p:nvPr/>
                    </p:nvPicPr>
                    <p:blipFill>
                      <a:blip r:embed="rId5"/>
                      <a:srcRect/>
                      <a:stretch>
                        <a:fillRect/>
                      </a:stretch>
                    </p:blipFill>
                    <p:spPr bwMode="auto">
                      <a:xfrm>
                        <a:off x="993775" y="2414588"/>
                        <a:ext cx="9729788" cy="23622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2000" b="0" dirty="0"/>
              <a:t>[1] </a:t>
            </a:r>
            <a:r>
              <a:rPr lang="en-US" sz="2000" b="0" dirty="0"/>
              <a:t>IEEE P802.11bn/D0.1, January 2025</a:t>
            </a:r>
          </a:p>
          <a:p>
            <a:r>
              <a:rPr lang="en-US" sz="2000" b="0" dirty="0"/>
              <a:t>[2] </a:t>
            </a:r>
            <a:r>
              <a:rPr lang="en-US" sz="2000" b="0" dirty="0">
                <a:solidFill>
                  <a:schemeClr val="accent2"/>
                </a:solidFill>
                <a:hlinkClick r:id="rId3">
                  <a:extLst>
                    <a:ext uri="{A12FA001-AC4F-418D-AE19-62706E023703}">
                      <ahyp:hlinkClr xmlns:ahyp="http://schemas.microsoft.com/office/drawing/2018/hyperlinkcolor" val="tx"/>
                    </a:ext>
                  </a:extLst>
                </a:hlinkClick>
              </a:rPr>
              <a:t>802.11-25/0412r3</a:t>
            </a:r>
            <a:r>
              <a:rPr lang="en-US" sz="2000" b="0" dirty="0"/>
              <a:t>, </a:t>
            </a:r>
            <a:r>
              <a:rPr lang="en-US" sz="2000" b="0" dirty="0" err="1"/>
              <a:t>CoBF</a:t>
            </a:r>
            <a:r>
              <a:rPr lang="en-US" sz="2000" b="0" dirty="0"/>
              <a:t> Frame Sequences and Signaling Details, Sherief Helwa (Qualcomm)</a:t>
            </a:r>
          </a:p>
          <a:p>
            <a:r>
              <a:rPr lang="en-US" sz="2000" b="0" dirty="0"/>
              <a:t>[3] </a:t>
            </a:r>
            <a:r>
              <a:rPr lang="en-US" sz="2000" b="0" dirty="0">
                <a:solidFill>
                  <a:schemeClr val="accent2"/>
                </a:solidFill>
                <a:hlinkClick r:id="rId4">
                  <a:extLst>
                    <a:ext uri="{A12FA001-AC4F-418D-AE19-62706E023703}">
                      <ahyp:hlinkClr xmlns:ahyp="http://schemas.microsoft.com/office/drawing/2018/hyperlinkcolor" val="tx"/>
                    </a:ext>
                  </a:extLst>
                </a:hlinkClick>
              </a:rPr>
              <a:t>802.11-25/0247r1</a:t>
            </a:r>
            <a:r>
              <a:rPr lang="en-US" sz="2000" b="0" dirty="0"/>
              <a:t>, M-AP </a:t>
            </a:r>
            <a:r>
              <a:rPr lang="en-US" sz="2000" b="0" dirty="0" err="1"/>
              <a:t>CoBF</a:t>
            </a:r>
            <a:r>
              <a:rPr lang="en-US" sz="2000" b="0" dirty="0"/>
              <a:t> Sounding Sequence, Arik Klein (Huawei)	</a:t>
            </a:r>
          </a:p>
          <a:p>
            <a:r>
              <a:rPr lang="en-US" sz="2000" b="0" dirty="0"/>
              <a:t>[4] </a:t>
            </a:r>
            <a:r>
              <a:rPr lang="en-US" sz="2000" b="0" dirty="0">
                <a:solidFill>
                  <a:schemeClr val="accent2"/>
                </a:solidFill>
                <a:hlinkClick r:id="rId5">
                  <a:extLst>
                    <a:ext uri="{A12FA001-AC4F-418D-AE19-62706E023703}">
                      <ahyp:hlinkClr xmlns:ahyp="http://schemas.microsoft.com/office/drawing/2018/hyperlinkcolor" val="tx"/>
                    </a:ext>
                  </a:extLst>
                </a:hlinkClick>
              </a:rPr>
              <a:t>802.11-24/1879r0</a:t>
            </a:r>
            <a:r>
              <a:rPr lang="en-US" sz="2000" b="0" dirty="0"/>
              <a:t>, Proposals for Expeditious Discovery of APs for Initial Association and Roaming, Neel Krishnan (Apple Inc)	</a:t>
            </a:r>
          </a:p>
          <a:p>
            <a:r>
              <a:rPr lang="en-US" sz="2000" b="0" dirty="0"/>
              <a:t>[5] </a:t>
            </a:r>
            <a:r>
              <a:rPr lang="en-US" sz="2000" b="0" dirty="0">
                <a:solidFill>
                  <a:schemeClr val="accent2"/>
                </a:solidFill>
                <a:hlinkClick r:id="rId6">
                  <a:extLst>
                    <a:ext uri="{A12FA001-AC4F-418D-AE19-62706E023703}">
                      <ahyp:hlinkClr xmlns:ahyp="http://schemas.microsoft.com/office/drawing/2018/hyperlinkcolor" val="tx"/>
                    </a:ext>
                  </a:extLst>
                </a:hlinkClick>
              </a:rPr>
              <a:t>802.11-24/2122r0</a:t>
            </a:r>
            <a:r>
              <a:rPr lang="en-US" sz="2000" b="0" dirty="0"/>
              <a:t>, Fast RSSI Measurement Follow-up, </a:t>
            </a:r>
            <a:r>
              <a:rPr lang="en-US" sz="2000" b="0" dirty="0" err="1"/>
              <a:t>Guogang</a:t>
            </a:r>
            <a:r>
              <a:rPr lang="en-US" sz="2000" b="0" dirty="0"/>
              <a:t> Huang (Huawei)</a:t>
            </a:r>
          </a:p>
          <a:p>
            <a:r>
              <a:rPr lang="en-US" sz="2000" b="0" dirty="0"/>
              <a:t>[6] </a:t>
            </a:r>
            <a:r>
              <a:rPr lang="en-US" sz="2000" b="0" dirty="0">
                <a:solidFill>
                  <a:schemeClr val="accent2"/>
                </a:solidFill>
                <a:hlinkClick r:id="rId7">
                  <a:extLst>
                    <a:ext uri="{A12FA001-AC4F-418D-AE19-62706E023703}">
                      <ahyp:hlinkClr xmlns:ahyp="http://schemas.microsoft.com/office/drawing/2018/hyperlinkcolor" val="tx"/>
                    </a:ext>
                  </a:extLst>
                </a:hlinkClick>
              </a:rPr>
              <a:t>802.11-24/1414r2</a:t>
            </a:r>
            <a:r>
              <a:rPr lang="en-US" sz="2000" b="0" dirty="0"/>
              <a:t>, Channel Measurement Based on Control Frame Exchange, </a:t>
            </a:r>
            <a:r>
              <a:rPr lang="en-US" sz="2000" b="0" dirty="0" err="1"/>
              <a:t>Guogang</a:t>
            </a:r>
            <a:r>
              <a:rPr lang="en-US" sz="2000" b="0" dirty="0"/>
              <a:t> Huang (Huawei)	</a:t>
            </a:r>
          </a:p>
          <a:p>
            <a:endParaRPr lang="en-GB" sz="2000" b="0" dirty="0"/>
          </a:p>
          <a:p>
            <a:endParaRPr lang="en-GB" sz="2000" b="0" dirty="0"/>
          </a:p>
          <a:p>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da-DK"/>
              <a:t>Yongsen Ma et al., Samsung</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BC98-850C-4456-80CA-EA867E214C0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0C02241-DCEE-4ED4-94EF-B9FFE2717F18}"/>
              </a:ext>
            </a:extLst>
          </p:cNvPr>
          <p:cNvSpPr>
            <a:spLocks noGrp="1"/>
          </p:cNvSpPr>
          <p:nvPr>
            <p:ph idx="1"/>
          </p:nvPr>
        </p:nvSpPr>
        <p:spPr/>
        <p:txBody>
          <a:bodyPr/>
          <a:lstStyle/>
          <a:p>
            <a:r>
              <a:rPr lang="en-US" sz="2000" b="0" dirty="0"/>
              <a:t>SP1: Do you agree to include the following into the </a:t>
            </a:r>
            <a:r>
              <a:rPr lang="en-US" sz="2000" b="0" dirty="0" err="1"/>
              <a:t>TGbn</a:t>
            </a:r>
            <a:r>
              <a:rPr lang="en-US" sz="2000" b="0" dirty="0"/>
              <a:t> SFD?</a:t>
            </a:r>
          </a:p>
          <a:p>
            <a:pPr marL="0" indent="0"/>
            <a:r>
              <a:rPr lang="en-US" sz="2000" b="0" dirty="0"/>
              <a:t>A non-AP UHR STA may perform cross-BSS RSSI measurements with unassociated UHR Co-BF AP(s) in TBD conditions by Beacons, Probe Response or other TBD frames. The non-AP STA may report the OBSS RSSI measurements to its associated AP to help the AP select candidate Co-BF/Co-SR STAs.</a:t>
            </a:r>
          </a:p>
          <a:p>
            <a:endParaRPr lang="en-US" sz="2000" b="0" dirty="0"/>
          </a:p>
          <a:p>
            <a:endParaRPr lang="en-US" sz="2000" b="0" dirty="0"/>
          </a:p>
          <a:p>
            <a:r>
              <a:rPr lang="en-US" sz="2000" b="0" dirty="0"/>
              <a:t>Results: Y, N, A</a:t>
            </a:r>
          </a:p>
        </p:txBody>
      </p:sp>
      <p:sp>
        <p:nvSpPr>
          <p:cNvPr id="4" name="Slide Number Placeholder 3">
            <a:extLst>
              <a:ext uri="{FF2B5EF4-FFF2-40B4-BE49-F238E27FC236}">
                <a16:creationId xmlns:a16="http://schemas.microsoft.com/office/drawing/2014/main" id="{8499DFE8-20CA-49EE-BC62-7EB3730CCD3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764A5AC-F680-47EB-8E57-EC769FE0655F}"/>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BF050B32-8341-4E48-95D5-1714E662BDA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6314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510D1-2494-4A91-9A5C-F85979772874}"/>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07F5DF1B-BBED-41AB-8A4E-8356DEFA5A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A6DAD1B-60B5-4048-9445-B238FE817EA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0B9AA30-008D-489D-AA83-E1E1E1642D46}"/>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16B2E81F-8BC0-4645-8736-D4021AF0E73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6238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Recap: Co-BF Sounding and Transmission Sequence</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endParaRPr lang="en-US" sz="2200" b="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pic>
        <p:nvPicPr>
          <p:cNvPr id="8" name="Picture 7">
            <a:extLst>
              <a:ext uri="{FF2B5EF4-FFF2-40B4-BE49-F238E27FC236}">
                <a16:creationId xmlns:a16="http://schemas.microsoft.com/office/drawing/2014/main" id="{37CFF015-C001-4910-9550-A4B750CB1605}"/>
              </a:ext>
            </a:extLst>
          </p:cNvPr>
          <p:cNvPicPr>
            <a:picLocks noChangeAspect="1"/>
          </p:cNvPicPr>
          <p:nvPr/>
        </p:nvPicPr>
        <p:blipFill>
          <a:blip r:embed="rId2"/>
          <a:stretch>
            <a:fillRect/>
          </a:stretch>
        </p:blipFill>
        <p:spPr>
          <a:xfrm>
            <a:off x="4400637" y="2349575"/>
            <a:ext cx="7791363" cy="1883827"/>
          </a:xfrm>
          <a:prstGeom prst="rect">
            <a:avLst/>
          </a:prstGeom>
        </p:spPr>
      </p:pic>
      <p:sp>
        <p:nvSpPr>
          <p:cNvPr id="12" name="Rectangle 11">
            <a:extLst>
              <a:ext uri="{FF2B5EF4-FFF2-40B4-BE49-F238E27FC236}">
                <a16:creationId xmlns:a16="http://schemas.microsoft.com/office/drawing/2014/main" id="{09CA41A9-17B0-4D2A-B5EE-0D3D0C597E92}"/>
              </a:ext>
            </a:extLst>
          </p:cNvPr>
          <p:cNvSpPr/>
          <p:nvPr/>
        </p:nvSpPr>
        <p:spPr bwMode="auto">
          <a:xfrm>
            <a:off x="8555716" y="3159053"/>
            <a:ext cx="304800" cy="69724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E2630F9F-E46D-4BC5-92AD-2D2E83CF0B1E}"/>
              </a:ext>
            </a:extLst>
          </p:cNvPr>
          <p:cNvSpPr/>
          <p:nvPr/>
        </p:nvSpPr>
        <p:spPr bwMode="auto">
          <a:xfrm>
            <a:off x="11734884" y="2925380"/>
            <a:ext cx="304800" cy="1169093"/>
          </a:xfrm>
          <a:prstGeom prst="rect">
            <a:avLst/>
          </a:prstGeom>
          <a:noFill/>
          <a:ln>
            <a:solidFill>
              <a:schemeClr val="accent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92341178-4E42-477F-A6C2-FC2281A78796}"/>
              </a:ext>
            </a:extLst>
          </p:cNvPr>
          <p:cNvSpPr/>
          <p:nvPr/>
        </p:nvSpPr>
        <p:spPr bwMode="auto">
          <a:xfrm>
            <a:off x="7879047" y="3140950"/>
            <a:ext cx="304800" cy="697244"/>
          </a:xfrm>
          <a:prstGeom prst="rect">
            <a:avLst/>
          </a:prstGeom>
          <a:noFill/>
          <a:ln>
            <a:solidFill>
              <a:srgbClr val="FF0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BF4AA8A9-EAFA-4C69-9D85-7B890D568E4A}"/>
              </a:ext>
            </a:extLst>
          </p:cNvPr>
          <p:cNvSpPr/>
          <p:nvPr/>
        </p:nvSpPr>
        <p:spPr bwMode="auto">
          <a:xfrm>
            <a:off x="11077332" y="2925379"/>
            <a:ext cx="304800" cy="1169093"/>
          </a:xfrm>
          <a:prstGeom prst="rect">
            <a:avLst/>
          </a:prstGeom>
          <a:noFill/>
          <a:ln>
            <a:solidFill>
              <a:srgbClr val="FFC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16" name="Picture 15">
            <a:extLst>
              <a:ext uri="{FF2B5EF4-FFF2-40B4-BE49-F238E27FC236}">
                <a16:creationId xmlns:a16="http://schemas.microsoft.com/office/drawing/2014/main" id="{3FE7F601-1F67-45E9-B8D4-D9FF8E2487AB}"/>
              </a:ext>
            </a:extLst>
          </p:cNvPr>
          <p:cNvPicPr>
            <a:picLocks noChangeAspect="1"/>
          </p:cNvPicPr>
          <p:nvPr/>
        </p:nvPicPr>
        <p:blipFill>
          <a:blip r:embed="rId3"/>
          <a:stretch>
            <a:fillRect/>
          </a:stretch>
        </p:blipFill>
        <p:spPr>
          <a:xfrm>
            <a:off x="5744215" y="4234758"/>
            <a:ext cx="6447785" cy="2228030"/>
          </a:xfrm>
          <a:prstGeom prst="rect">
            <a:avLst/>
          </a:prstGeom>
        </p:spPr>
      </p:pic>
      <p:sp>
        <p:nvSpPr>
          <p:cNvPr id="7" name="TextBox 6">
            <a:extLst>
              <a:ext uri="{FF2B5EF4-FFF2-40B4-BE49-F238E27FC236}">
                <a16:creationId xmlns:a16="http://schemas.microsoft.com/office/drawing/2014/main" id="{FC7433B7-9FEE-4BB1-9F88-E530C5726D04}"/>
              </a:ext>
            </a:extLst>
          </p:cNvPr>
          <p:cNvSpPr txBox="1"/>
          <p:nvPr/>
        </p:nvSpPr>
        <p:spPr>
          <a:xfrm>
            <a:off x="6609011" y="2134910"/>
            <a:ext cx="5562548" cy="307777"/>
          </a:xfrm>
          <a:prstGeom prst="rect">
            <a:avLst/>
          </a:prstGeom>
          <a:noFill/>
        </p:spPr>
        <p:txBody>
          <a:bodyPr wrap="none" rtlCol="0">
            <a:spAutoFit/>
          </a:bodyPr>
          <a:lstStyle/>
          <a:p>
            <a:r>
              <a:rPr lang="en-US" sz="1400" dirty="0">
                <a:solidFill>
                  <a:schemeClr val="tx1"/>
                </a:solidFill>
              </a:rPr>
              <a:t>Co-BF Measurement Phase and Transmission Phase [2] </a:t>
            </a:r>
            <a:r>
              <a:rPr lang="en-US" sz="1400" dirty="0">
                <a:solidFill>
                  <a:schemeClr val="accent2"/>
                </a:solidFill>
                <a:hlinkClick r:id="rId4">
                  <a:extLst>
                    <a:ext uri="{A12FA001-AC4F-418D-AE19-62706E023703}">
                      <ahyp:hlinkClr xmlns:ahyp="http://schemas.microsoft.com/office/drawing/2018/hyperlinkcolor" val="tx"/>
                    </a:ext>
                  </a:extLst>
                </a:hlinkClick>
              </a:rPr>
              <a:t>802.11-25/0412r3</a:t>
            </a:r>
            <a:r>
              <a:rPr lang="en-US" sz="1400" dirty="0">
                <a:solidFill>
                  <a:schemeClr val="tx1"/>
                </a:solidFill>
              </a:rPr>
              <a:t> </a:t>
            </a:r>
          </a:p>
        </p:txBody>
      </p:sp>
      <p:sp>
        <p:nvSpPr>
          <p:cNvPr id="17" name="Content Placeholder 2">
            <a:extLst>
              <a:ext uri="{FF2B5EF4-FFF2-40B4-BE49-F238E27FC236}">
                <a16:creationId xmlns:a16="http://schemas.microsoft.com/office/drawing/2014/main" id="{10DEA02B-C194-4279-9E06-A668A5CC4FD8}"/>
              </a:ext>
            </a:extLst>
          </p:cNvPr>
          <p:cNvSpPr txBox="1">
            <a:spLocks/>
          </p:cNvSpPr>
          <p:nvPr/>
        </p:nvSpPr>
        <p:spPr bwMode="auto">
          <a:xfrm>
            <a:off x="1066801" y="2133601"/>
            <a:ext cx="3781340"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b="0" kern="0" dirty="0">
                <a:solidFill>
                  <a:schemeClr val="accent2"/>
                </a:solidFill>
              </a:rPr>
              <a:t>AP2 needs to detect/decode the frames, e.g., ICR, CSI, BA, from STA1</a:t>
            </a:r>
          </a:p>
          <a:p>
            <a:pPr marL="0" indent="0"/>
            <a:r>
              <a:rPr lang="en-US" sz="2000" b="0" kern="0" dirty="0">
                <a:solidFill>
                  <a:srgbClr val="FF0000"/>
                </a:solidFill>
              </a:rPr>
              <a:t>STA1 needs to detect/decode the frames, e.g., NDP, from AP2</a:t>
            </a:r>
          </a:p>
          <a:p>
            <a:pPr marL="0" indent="0"/>
            <a:r>
              <a:rPr lang="en-US" sz="2000" b="0" kern="0" dirty="0">
                <a:solidFill>
                  <a:schemeClr val="accent1"/>
                </a:solidFill>
              </a:rPr>
              <a:t>AP1 needs to detect/decode the frames, e.g., ICR, CSI, from STA2</a:t>
            </a:r>
          </a:p>
          <a:p>
            <a:pPr marL="0" indent="0"/>
            <a:r>
              <a:rPr lang="en-US" sz="2000" b="0" kern="0" dirty="0">
                <a:solidFill>
                  <a:srgbClr val="FFC000"/>
                </a:solidFill>
              </a:rPr>
              <a:t>STA2 needs to detect/decode the frames, e.g., NDP, from AP1</a:t>
            </a:r>
          </a:p>
          <a:p>
            <a:pPr marL="0" indent="0"/>
            <a:r>
              <a:rPr lang="en-US" sz="2000" b="0" kern="0" dirty="0">
                <a:solidFill>
                  <a:schemeClr val="tx1"/>
                </a:solidFill>
              </a:rPr>
              <a:t>Co-BF APs/STAs need to avoid frame failures or add extra frames to address potential issues, e.g., MU-RTS and TXOP return [3]</a:t>
            </a:r>
          </a:p>
        </p:txBody>
      </p:sp>
      <p:sp>
        <p:nvSpPr>
          <p:cNvPr id="18" name="Rectangle 17">
            <a:extLst>
              <a:ext uri="{FF2B5EF4-FFF2-40B4-BE49-F238E27FC236}">
                <a16:creationId xmlns:a16="http://schemas.microsoft.com/office/drawing/2014/main" id="{2977E315-DA8E-48E7-872D-AF6ADD3F4AED}"/>
              </a:ext>
            </a:extLst>
          </p:cNvPr>
          <p:cNvSpPr/>
          <p:nvPr/>
        </p:nvSpPr>
        <p:spPr bwMode="auto">
          <a:xfrm>
            <a:off x="7831893" y="5181600"/>
            <a:ext cx="304800" cy="91281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0538BF39-D575-4F44-BADC-BA7F07D18EE3}"/>
              </a:ext>
            </a:extLst>
          </p:cNvPr>
          <p:cNvSpPr/>
          <p:nvPr/>
        </p:nvSpPr>
        <p:spPr bwMode="auto">
          <a:xfrm>
            <a:off x="8507600" y="4891055"/>
            <a:ext cx="304800" cy="1418024"/>
          </a:xfrm>
          <a:prstGeom prst="rect">
            <a:avLst/>
          </a:prstGeom>
          <a:noFill/>
          <a:ln>
            <a:solidFill>
              <a:schemeClr val="accent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FFC850BE-1B91-42CE-AA33-C31FDE1A10E0}"/>
              </a:ext>
            </a:extLst>
          </p:cNvPr>
          <p:cNvSpPr/>
          <p:nvPr/>
        </p:nvSpPr>
        <p:spPr bwMode="auto">
          <a:xfrm>
            <a:off x="10800713" y="5181600"/>
            <a:ext cx="304800" cy="91281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3130805B-7A1A-425E-9BA6-9B1E8E0743AA}"/>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5"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640670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C24B-E43A-42DF-AF14-ADAF1C860946}"/>
              </a:ext>
            </a:extLst>
          </p:cNvPr>
          <p:cNvSpPr>
            <a:spLocks noGrp="1"/>
          </p:cNvSpPr>
          <p:nvPr>
            <p:ph type="title"/>
          </p:nvPr>
        </p:nvSpPr>
        <p:spPr/>
        <p:txBody>
          <a:bodyPr/>
          <a:lstStyle/>
          <a:p>
            <a:r>
              <a:rPr lang="en-US" dirty="0"/>
              <a:t>Recap: RSSI Measurement of Neighboring APs</a:t>
            </a:r>
          </a:p>
        </p:txBody>
      </p:sp>
      <p:sp>
        <p:nvSpPr>
          <p:cNvPr id="3" name="Content Placeholder 2">
            <a:extLst>
              <a:ext uri="{FF2B5EF4-FFF2-40B4-BE49-F238E27FC236}">
                <a16:creationId xmlns:a16="http://schemas.microsoft.com/office/drawing/2014/main" id="{8462EE31-5F9E-4B22-A87B-91294A549C59}"/>
              </a:ext>
            </a:extLst>
          </p:cNvPr>
          <p:cNvSpPr>
            <a:spLocks noGrp="1"/>
          </p:cNvSpPr>
          <p:nvPr>
            <p:ph idx="1"/>
          </p:nvPr>
        </p:nvSpPr>
        <p:spPr>
          <a:xfrm>
            <a:off x="914401" y="1981200"/>
            <a:ext cx="10361084" cy="4113213"/>
          </a:xfrm>
        </p:spPr>
        <p:txBody>
          <a:bodyPr/>
          <a:lstStyle/>
          <a:p>
            <a:pPr lvl="0">
              <a:buFont typeface="Arial" panose="020B0604020202020204" pitchFamily="34" charset="0"/>
              <a:buChar char="•"/>
            </a:pPr>
            <a:r>
              <a:rPr lang="en-US" sz="2000" b="0" dirty="0"/>
              <a:t>There are proposals for link measurement of neighbor APs for seamless roaming [4, 5, 6]</a:t>
            </a:r>
          </a:p>
          <a:p>
            <a:pPr lvl="1">
              <a:buFont typeface="Arial" panose="020B0604020202020204" pitchFamily="34" charset="0"/>
              <a:buChar char="•"/>
            </a:pPr>
            <a:r>
              <a:rPr lang="en-US" dirty="0"/>
              <a:t>Use Control frame to reduce delay, compared to Beacon/Probe Response</a:t>
            </a:r>
          </a:p>
          <a:p>
            <a:pPr>
              <a:buFont typeface="Arial" panose="020B0604020202020204" pitchFamily="34" charset="0"/>
              <a:buChar char="•"/>
            </a:pPr>
            <a:r>
              <a:rPr lang="en-US" sz="2000" b="0" dirty="0"/>
              <a:t>RTS/CTS: [24/1879r2, 24/2118r1]</a:t>
            </a:r>
          </a:p>
          <a:p>
            <a:pPr lvl="1">
              <a:buFont typeface="Arial" panose="020B0604020202020204" pitchFamily="34" charset="0"/>
              <a:buChar char="•"/>
            </a:pPr>
            <a:r>
              <a:rPr lang="en-US" dirty="0"/>
              <a:t>Low overhead (~100 microseconds), similar RSSI accuracy as beacon/probe response</a:t>
            </a:r>
          </a:p>
          <a:p>
            <a:pPr lvl="1">
              <a:buFont typeface="Arial" panose="020B0604020202020204" pitchFamily="34" charset="0"/>
              <a:buChar char="•"/>
            </a:pPr>
            <a:r>
              <a:rPr lang="en-US" dirty="0"/>
              <a:t>24/2118 proposes to let AP advertise the transmit power used to transmit beacon and probe response</a:t>
            </a:r>
          </a:p>
          <a:p>
            <a:pPr lvl="0">
              <a:buFont typeface="Arial" panose="020B0604020202020204" pitchFamily="34" charset="0"/>
              <a:buChar char="•"/>
            </a:pPr>
            <a:r>
              <a:rPr lang="en-US" sz="2000" b="0" dirty="0"/>
              <a:t>NDPA/NDP: [24/2122r0, 24/1414r2]</a:t>
            </a:r>
          </a:p>
          <a:p>
            <a:pPr lvl="1">
              <a:buFont typeface="Arial" panose="020B0604020202020204" pitchFamily="34" charset="0"/>
              <a:buChar char="•"/>
            </a:pPr>
            <a:r>
              <a:rPr lang="en-US" dirty="0"/>
              <a:t>Can include timestamp and TX power information </a:t>
            </a:r>
          </a:p>
          <a:p>
            <a:pPr lvl="1">
              <a:buFont typeface="Arial" panose="020B0604020202020204" pitchFamily="34" charset="0"/>
              <a:buChar char="•"/>
            </a:pPr>
            <a:r>
              <a:rPr lang="en-US" dirty="0"/>
              <a:t>Can add more LTF</a:t>
            </a:r>
          </a:p>
          <a:p>
            <a:pPr lvl="1">
              <a:buFont typeface="Arial" panose="020B0604020202020204" pitchFamily="34" charset="0"/>
              <a:buChar char="•"/>
            </a:pPr>
            <a:r>
              <a:rPr lang="en-US" dirty="0"/>
              <a:t>Similar procedure defined in 11bf</a:t>
            </a:r>
          </a:p>
          <a:p>
            <a:pPr lvl="1">
              <a:buFont typeface="Arial" panose="020B0604020202020204" pitchFamily="34" charset="0"/>
              <a:buChar char="•"/>
            </a:pPr>
            <a:r>
              <a:rPr lang="en-US" dirty="0"/>
              <a:t>More frame exchanges and higher overhead than RTS/CTS; need security/privacy setup</a:t>
            </a:r>
          </a:p>
          <a:p>
            <a:pPr>
              <a:buFont typeface="Arial" panose="020B0604020202020204" pitchFamily="34" charset="0"/>
              <a:buChar char="•"/>
            </a:pPr>
            <a:r>
              <a:rPr lang="en-US" sz="2000" b="0" dirty="0"/>
              <a:t>Both options need to avoid frequent/unintended requests from unassociated STAs</a:t>
            </a:r>
          </a:p>
        </p:txBody>
      </p:sp>
      <p:sp>
        <p:nvSpPr>
          <p:cNvPr id="4" name="Slide Number Placeholder 3">
            <a:extLst>
              <a:ext uri="{FF2B5EF4-FFF2-40B4-BE49-F238E27FC236}">
                <a16:creationId xmlns:a16="http://schemas.microsoft.com/office/drawing/2014/main" id="{2FE3C487-CCBB-4883-AAE6-13470D877E8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7BDD6B7-AAAA-41FB-844F-EBCBBE7A25FB}"/>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91C9C260-4541-4651-9E2C-A7EF6F4134DE}"/>
              </a:ext>
            </a:extLst>
          </p:cNvPr>
          <p:cNvSpPr>
            <a:spLocks noGrp="1"/>
          </p:cNvSpPr>
          <p:nvPr>
            <p:ph type="dt" idx="15"/>
          </p:nvPr>
        </p:nvSpPr>
        <p:spPr/>
        <p:txBody>
          <a:bodyPr/>
          <a:lstStyle/>
          <a:p>
            <a:r>
              <a:rPr lang="en-US"/>
              <a:t>March 2025</a:t>
            </a:r>
            <a:endParaRPr lang="en-GB" dirty="0"/>
          </a:p>
        </p:txBody>
      </p:sp>
      <p:sp>
        <p:nvSpPr>
          <p:cNvPr id="7" name="TextBox 6">
            <a:extLst>
              <a:ext uri="{FF2B5EF4-FFF2-40B4-BE49-F238E27FC236}">
                <a16:creationId xmlns:a16="http://schemas.microsoft.com/office/drawing/2014/main" id="{DF2ABD3B-EC0A-456E-9B12-2D6BB231AE3E}"/>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2"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3861060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0896-9C64-4397-A5CA-64968C060B4D}"/>
              </a:ext>
            </a:extLst>
          </p:cNvPr>
          <p:cNvSpPr>
            <a:spLocks noGrp="1"/>
          </p:cNvSpPr>
          <p:nvPr>
            <p:ph type="title"/>
          </p:nvPr>
        </p:nvSpPr>
        <p:spPr/>
        <p:txBody>
          <a:bodyPr/>
          <a:lstStyle/>
          <a:p>
            <a:r>
              <a:rPr lang="en-US" dirty="0"/>
              <a:t>Non-TB Sounding Initiated from Non-AP STA</a:t>
            </a:r>
          </a:p>
        </p:txBody>
      </p:sp>
      <p:sp>
        <p:nvSpPr>
          <p:cNvPr id="3" name="Content Placeholder 2">
            <a:extLst>
              <a:ext uri="{FF2B5EF4-FFF2-40B4-BE49-F238E27FC236}">
                <a16:creationId xmlns:a16="http://schemas.microsoft.com/office/drawing/2014/main" id="{B239DBC5-9147-4924-83F8-C8E988F52736}"/>
              </a:ext>
            </a:extLst>
          </p:cNvPr>
          <p:cNvSpPr>
            <a:spLocks noGrp="1"/>
          </p:cNvSpPr>
          <p:nvPr>
            <p:ph idx="1"/>
          </p:nvPr>
        </p:nvSpPr>
        <p:spPr/>
        <p:txBody>
          <a:bodyPr/>
          <a:lstStyle/>
          <a:p>
            <a:r>
              <a:rPr lang="en-US" sz="2000" b="0" dirty="0"/>
              <a:t>Non-TB sounding (designed for DL OBSS RSSI measurement for seamless roaming [5, 6]) can be reused for Co-SR/Co-BF purposes, e.g.,</a:t>
            </a:r>
          </a:p>
          <a:p>
            <a:pPr>
              <a:buFont typeface="Arial" panose="020B0604020202020204" pitchFamily="34" charset="0"/>
              <a:buChar char="•"/>
            </a:pPr>
            <a:r>
              <a:rPr lang="en-US" sz="2000" b="0" dirty="0"/>
              <a:t>Non-AP STA (unassociated) sends NDPA (or TBD frame) to the OBSS AP</a:t>
            </a:r>
          </a:p>
          <a:p>
            <a:pPr>
              <a:buFont typeface="Arial" panose="020B0604020202020204" pitchFamily="34" charset="0"/>
              <a:buChar char="•"/>
            </a:pPr>
            <a:r>
              <a:rPr lang="en-US" sz="2000" b="0" dirty="0"/>
              <a:t>The OBSS AP sends NDP to the non-AP STA (OBSS AP may also send NDPA before NDP)</a:t>
            </a:r>
          </a:p>
          <a:p>
            <a:pPr>
              <a:buFont typeface="Arial" panose="020B0604020202020204" pitchFamily="34" charset="0"/>
              <a:buChar char="•"/>
            </a:pPr>
            <a:r>
              <a:rPr lang="en-US" sz="2000" b="0" dirty="0"/>
              <a:t>Non-AP STA measures DL OBSS RSSI by the NDP from the OBSS AP</a:t>
            </a:r>
          </a:p>
          <a:p>
            <a:pPr>
              <a:buFont typeface="Arial" panose="020B0604020202020204" pitchFamily="34" charset="0"/>
              <a:buChar char="•"/>
            </a:pPr>
            <a:r>
              <a:rPr lang="en-US" sz="2000" b="0" dirty="0"/>
              <a:t>Some other options:</a:t>
            </a:r>
          </a:p>
          <a:p>
            <a:pPr lvl="1">
              <a:buFont typeface="Arial" panose="020B0604020202020204" pitchFamily="34" charset="0"/>
              <a:buChar char="•"/>
            </a:pPr>
            <a:r>
              <a:rPr lang="en-US" sz="1800" dirty="0"/>
              <a:t>Non-AP STA estimates CSI by the NDP from AP</a:t>
            </a:r>
          </a:p>
          <a:p>
            <a:pPr lvl="1">
              <a:buFont typeface="Arial" panose="020B0604020202020204" pitchFamily="34" charset="0"/>
              <a:buChar char="•"/>
            </a:pPr>
            <a:r>
              <a:rPr lang="en-US" sz="1800" dirty="0"/>
              <a:t>Non-AP STA sends cross-BSS CSI feedback to AP</a:t>
            </a:r>
          </a:p>
          <a:p>
            <a:pPr lvl="1">
              <a:buFont typeface="Arial" panose="020B0604020202020204" pitchFamily="34" charset="0"/>
              <a:buChar char="•"/>
            </a:pPr>
            <a:r>
              <a:rPr lang="en-US" sz="1800" dirty="0"/>
              <a:t>Non-AP STA estimates UL OBSS RSSI; OBSS AP measures UL OBSS RSSI</a:t>
            </a: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8A61627C-546B-4077-B8CB-CDDD7FB6D5D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D0998A2-05A7-4EA6-869D-B830554385CC}"/>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E2C9530E-CF7E-4F77-B554-B4BCFA63FE01}"/>
              </a:ext>
            </a:extLst>
          </p:cNvPr>
          <p:cNvSpPr>
            <a:spLocks noGrp="1"/>
          </p:cNvSpPr>
          <p:nvPr>
            <p:ph type="dt" idx="15"/>
          </p:nvPr>
        </p:nvSpPr>
        <p:spPr/>
        <p:txBody>
          <a:bodyPr/>
          <a:lstStyle/>
          <a:p>
            <a:r>
              <a:rPr lang="en-US"/>
              <a:t>March 2025</a:t>
            </a:r>
            <a:endParaRPr lang="en-GB" dirty="0"/>
          </a:p>
        </p:txBody>
      </p:sp>
      <p:pic>
        <p:nvPicPr>
          <p:cNvPr id="8" name="Graphic 7">
            <a:extLst>
              <a:ext uri="{FF2B5EF4-FFF2-40B4-BE49-F238E27FC236}">
                <a16:creationId xmlns:a16="http://schemas.microsoft.com/office/drawing/2014/main" id="{06D521E0-9265-47C6-B042-F5984C3021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24200" y="5181600"/>
            <a:ext cx="6315075" cy="1266825"/>
          </a:xfrm>
          <a:prstGeom prst="rect">
            <a:avLst/>
          </a:prstGeom>
        </p:spPr>
      </p:pic>
      <p:sp>
        <p:nvSpPr>
          <p:cNvPr id="9" name="TextBox 8">
            <a:extLst>
              <a:ext uri="{FF2B5EF4-FFF2-40B4-BE49-F238E27FC236}">
                <a16:creationId xmlns:a16="http://schemas.microsoft.com/office/drawing/2014/main" id="{47E67C38-F703-4800-BEFA-8FD273FD20D1}"/>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4"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930658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0896-9C64-4397-A5CA-64968C060B4D}"/>
              </a:ext>
            </a:extLst>
          </p:cNvPr>
          <p:cNvSpPr>
            <a:spLocks noGrp="1"/>
          </p:cNvSpPr>
          <p:nvPr>
            <p:ph type="title"/>
          </p:nvPr>
        </p:nvSpPr>
        <p:spPr/>
        <p:txBody>
          <a:bodyPr/>
          <a:lstStyle/>
          <a:p>
            <a:r>
              <a:rPr lang="en-US" dirty="0"/>
              <a:t>Non-TB Sounding Initiated from Non-AP STA</a:t>
            </a:r>
          </a:p>
        </p:txBody>
      </p:sp>
      <p:sp>
        <p:nvSpPr>
          <p:cNvPr id="3" name="Content Placeholder 2">
            <a:extLst>
              <a:ext uri="{FF2B5EF4-FFF2-40B4-BE49-F238E27FC236}">
                <a16:creationId xmlns:a16="http://schemas.microsoft.com/office/drawing/2014/main" id="{B239DBC5-9147-4924-83F8-C8E988F52736}"/>
              </a:ext>
            </a:extLst>
          </p:cNvPr>
          <p:cNvSpPr>
            <a:spLocks noGrp="1"/>
          </p:cNvSpPr>
          <p:nvPr>
            <p:ph idx="1"/>
          </p:nvPr>
        </p:nvSpPr>
        <p:spPr/>
        <p:txBody>
          <a:bodyPr/>
          <a:lstStyle/>
          <a:p>
            <a:r>
              <a:rPr lang="en-US" sz="1600" b="0" dirty="0"/>
              <a:t>It can be used in different scenarios/phases for Co-BF/Co-SR</a:t>
            </a:r>
          </a:p>
          <a:p>
            <a:pPr>
              <a:buFont typeface="Arial" panose="020B0604020202020204" pitchFamily="34" charset="0"/>
              <a:buChar char="•"/>
            </a:pPr>
            <a:r>
              <a:rPr lang="en-US" sz="1600" b="0" dirty="0"/>
              <a:t>During the preparation phase</a:t>
            </a:r>
          </a:p>
          <a:p>
            <a:pPr lvl="1">
              <a:buFont typeface="Arial" panose="020B0604020202020204" pitchFamily="34" charset="0"/>
              <a:buChar char="•"/>
            </a:pPr>
            <a:r>
              <a:rPr lang="en-US" sz="1600" dirty="0"/>
              <a:t>Any OBSS interference between AP and unassociated STAs would introduce lower performance for Co-BF/Co-SR</a:t>
            </a:r>
          </a:p>
          <a:p>
            <a:pPr lvl="1">
              <a:buFont typeface="Arial" panose="020B0604020202020204" pitchFamily="34" charset="0"/>
              <a:buChar char="•"/>
            </a:pPr>
            <a:r>
              <a:rPr lang="en-US" sz="1600" dirty="0"/>
              <a:t>Any failure, especially between AP and unassociated STAs, would introduce extra overhead/complexity for Co-BF</a:t>
            </a:r>
          </a:p>
          <a:p>
            <a:pPr lvl="1">
              <a:buFont typeface="Arial" panose="020B0604020202020204" pitchFamily="34" charset="0"/>
              <a:buChar char="•"/>
            </a:pPr>
            <a:r>
              <a:rPr lang="en-US" sz="1600" dirty="0"/>
              <a:t>It is necessary to have a preparation phase to select the suitable STAs to avoid potential failure/interference</a:t>
            </a:r>
          </a:p>
          <a:p>
            <a:pPr lvl="1">
              <a:buFont typeface="Arial" panose="020B0604020202020204" pitchFamily="34" charset="0"/>
              <a:buChar char="•"/>
            </a:pPr>
            <a:r>
              <a:rPr lang="en-US" sz="1600" dirty="0"/>
              <a:t>The preparation phase, with initial RSSI measurement or lightweight sounding between AP and unassociated STAs, can help select the suitable STAs and avoid extra overhead/complexity/interference</a:t>
            </a:r>
          </a:p>
          <a:p>
            <a:pPr lvl="1">
              <a:buFont typeface="Arial" panose="020B0604020202020204" pitchFamily="34" charset="0"/>
              <a:buChar char="•"/>
            </a:pPr>
            <a:r>
              <a:rPr lang="en-US" sz="1600" dirty="0"/>
              <a:t>It is hard for AP to initiate/request in-BSS STAs (associated) or cross-BSS STAs (unassociated) for OBSS RSSI</a:t>
            </a:r>
          </a:p>
          <a:p>
            <a:pPr>
              <a:buFont typeface="Arial" panose="020B0604020202020204" pitchFamily="34" charset="0"/>
              <a:buChar char="•"/>
            </a:pPr>
            <a:r>
              <a:rPr lang="en-US" sz="1600" b="0" dirty="0"/>
              <a:t>During the sounding phase for Co-BF</a:t>
            </a:r>
          </a:p>
          <a:p>
            <a:pPr lvl="1">
              <a:buFont typeface="Arial" panose="020B0604020202020204" pitchFamily="34" charset="0"/>
              <a:buChar char="•"/>
            </a:pPr>
            <a:r>
              <a:rPr lang="en-US" sz="1600" dirty="0"/>
              <a:t>In-BSS sounding and cross-BSS sounding can be in different TXOPs</a:t>
            </a:r>
          </a:p>
          <a:p>
            <a:pPr lvl="1">
              <a:buFont typeface="Arial" panose="020B0604020202020204" pitchFamily="34" charset="0"/>
              <a:buChar char="•"/>
            </a:pPr>
            <a:r>
              <a:rPr lang="en-US" sz="1600" dirty="0"/>
              <a:t>In-BSS/cross-BSS CSI can be valid across multiple TXOPs, for example ~20ms</a:t>
            </a:r>
          </a:p>
          <a:p>
            <a:pPr lvl="1">
              <a:buFont typeface="Arial" panose="020B0604020202020204" pitchFamily="34" charset="0"/>
              <a:buChar char="•"/>
            </a:pPr>
            <a:r>
              <a:rPr lang="en-US" sz="1600" dirty="0"/>
              <a:t>Non-AP STA may obtain the TXOP before the AP. In this case, the non-AP STA may initiate non-TB sounding</a:t>
            </a:r>
          </a:p>
          <a:p>
            <a:pPr lvl="1">
              <a:buFont typeface="Arial" panose="020B0604020202020204" pitchFamily="34" charset="0"/>
              <a:buChar char="•"/>
            </a:pPr>
            <a:r>
              <a:rPr lang="en-US" sz="1600" dirty="0"/>
              <a:t>If CSI feedback during the preparation phase is still valid, non-AP STA may send it to AP during sounding phase</a:t>
            </a:r>
          </a:p>
          <a:p>
            <a:pPr lvl="1">
              <a:buFont typeface="Arial" panose="020B0604020202020204" pitchFamily="34" charset="0"/>
              <a:buChar char="•"/>
            </a:pPr>
            <a:r>
              <a:rPr lang="en-US" sz="1600" dirty="0"/>
              <a:t>Need to avoid frequent/unintended requests from unassociated STAs; need to address duplicated sounding for active probing (both AP and non-AP STA may initiate the sounding procedure)</a:t>
            </a:r>
          </a:p>
        </p:txBody>
      </p:sp>
      <p:sp>
        <p:nvSpPr>
          <p:cNvPr id="4" name="Slide Number Placeholder 3">
            <a:extLst>
              <a:ext uri="{FF2B5EF4-FFF2-40B4-BE49-F238E27FC236}">
                <a16:creationId xmlns:a16="http://schemas.microsoft.com/office/drawing/2014/main" id="{8A61627C-546B-4077-B8CB-CDDD7FB6D5D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D0998A2-05A7-4EA6-869D-B830554385CC}"/>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E2C9530E-CF7E-4F77-B554-B4BCFA63FE01}"/>
              </a:ext>
            </a:extLst>
          </p:cNvPr>
          <p:cNvSpPr>
            <a:spLocks noGrp="1"/>
          </p:cNvSpPr>
          <p:nvPr>
            <p:ph type="dt" idx="15"/>
          </p:nvPr>
        </p:nvSpPr>
        <p:spPr/>
        <p:txBody>
          <a:bodyPr/>
          <a:lstStyle/>
          <a:p>
            <a:r>
              <a:rPr lang="en-US"/>
              <a:t>March 2025</a:t>
            </a:r>
            <a:endParaRPr lang="en-GB" dirty="0"/>
          </a:p>
        </p:txBody>
      </p:sp>
      <p:sp>
        <p:nvSpPr>
          <p:cNvPr id="7" name="TextBox 6">
            <a:extLst>
              <a:ext uri="{FF2B5EF4-FFF2-40B4-BE49-F238E27FC236}">
                <a16:creationId xmlns:a16="http://schemas.microsoft.com/office/drawing/2014/main" id="{F7621332-6025-4077-AF11-6D99EEBC4054}"/>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2"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664986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4CFE-36A0-40A6-BC76-39C298F91BA0}"/>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713E42C8-6270-43E0-9416-C0CEF98B438E}"/>
              </a:ext>
            </a:extLst>
          </p:cNvPr>
          <p:cNvSpPr>
            <a:spLocks noGrp="1"/>
          </p:cNvSpPr>
          <p:nvPr>
            <p:ph idx="1"/>
          </p:nvPr>
        </p:nvSpPr>
        <p:spPr/>
        <p:txBody>
          <a:bodyPr/>
          <a:lstStyle/>
          <a:p>
            <a:pPr>
              <a:buFont typeface="Arial" panose="020B0604020202020204" pitchFamily="34" charset="0"/>
              <a:buChar char="•"/>
            </a:pPr>
            <a:r>
              <a:rPr lang="en-US" b="0" dirty="0"/>
              <a:t>Coordinated Spatial Reuse (Co-SR) and Coordinated Beamforming (Co-BF) are defined in 11bn D0.1 to improve medium usage in multi-BSS scenarios.</a:t>
            </a:r>
          </a:p>
          <a:p>
            <a:pPr>
              <a:buFont typeface="Arial" panose="020B0604020202020204" pitchFamily="34" charset="0"/>
              <a:buChar char="•"/>
            </a:pPr>
            <a:r>
              <a:rPr lang="en-US" b="0" dirty="0"/>
              <a:t>Not all STAs are suitable for Co-BF/Co-SR transmissions.</a:t>
            </a:r>
          </a:p>
          <a:p>
            <a:pPr>
              <a:buFont typeface="Arial" panose="020B0604020202020204" pitchFamily="34" charset="0"/>
              <a:buChar char="•"/>
            </a:pPr>
            <a:r>
              <a:rPr lang="en-US" b="0" dirty="0"/>
              <a:t>Each AP should select the suitable STAs to participate in Co-BF/Co-SR.</a:t>
            </a:r>
          </a:p>
          <a:p>
            <a:pPr>
              <a:buFont typeface="Arial" panose="020B0604020202020204" pitchFamily="34" charset="0"/>
              <a:buChar char="•"/>
            </a:pPr>
            <a:r>
              <a:rPr lang="en-US" b="0" dirty="0"/>
              <a:t>The AP does not know which in-BSS/cross-BSS non-AP STA is suitable for Co-BF/Co-SR with another AP.</a:t>
            </a:r>
          </a:p>
          <a:p>
            <a:pPr>
              <a:buFont typeface="Arial" panose="020B0604020202020204" pitchFamily="34" charset="0"/>
              <a:buChar char="•"/>
            </a:pPr>
            <a:r>
              <a:rPr lang="en-US" b="0" dirty="0"/>
              <a:t>It is not easy for the AP to measure OBSS RSSI between the AP and cross-BSS STAs, and between its in-BSS STAs and the other Co-BF/Co-SR AP.</a:t>
            </a:r>
          </a:p>
          <a:p>
            <a:pPr>
              <a:buFont typeface="Arial" panose="020B0604020202020204" pitchFamily="34" charset="0"/>
              <a:buChar char="•"/>
            </a:pPr>
            <a:r>
              <a:rPr lang="en-US" b="0" dirty="0"/>
              <a:t>Proposal: non-AP STA measures OBSS RSSI from OBSS AP (passive/active) </a:t>
            </a:r>
          </a:p>
          <a:p>
            <a:pPr lvl="1">
              <a:buFont typeface="Arial" panose="020B0604020202020204" pitchFamily="34" charset="0"/>
              <a:buChar char="•"/>
            </a:pPr>
            <a:r>
              <a:rPr lang="en-US" dirty="0"/>
              <a:t>Option 1: STA </a:t>
            </a:r>
            <a:r>
              <a:rPr lang="en-US" b="0" dirty="0"/>
              <a:t>sends OBSS RSSI report to AP, AP selects candidate Co-BF/Co-SR STAs</a:t>
            </a:r>
          </a:p>
          <a:p>
            <a:pPr lvl="1">
              <a:buFont typeface="Arial" panose="020B0604020202020204" pitchFamily="34" charset="0"/>
              <a:buChar char="•"/>
            </a:pPr>
            <a:r>
              <a:rPr lang="en-US" b="0" dirty="0"/>
              <a:t>Option 2: STA </a:t>
            </a:r>
            <a:r>
              <a:rPr lang="en-US" dirty="0"/>
              <a:t>makes decision as candidate Co-BF/Co-SR STA and sends indication </a:t>
            </a:r>
            <a:r>
              <a:rPr lang="en-US" b="0" dirty="0"/>
              <a:t>to AP</a:t>
            </a:r>
          </a:p>
        </p:txBody>
      </p:sp>
      <p:sp>
        <p:nvSpPr>
          <p:cNvPr id="4" name="Slide Number Placeholder 3">
            <a:extLst>
              <a:ext uri="{FF2B5EF4-FFF2-40B4-BE49-F238E27FC236}">
                <a16:creationId xmlns:a16="http://schemas.microsoft.com/office/drawing/2014/main" id="{0FBCDD59-F474-4708-ACDF-B062C3911DE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09AFE332-938A-45A9-BEF9-4E3B3584F90A}"/>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5F5C9660-CF34-4292-B4EA-1DCDBFF5EB3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40063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marL="0" indent="0"/>
            <a:r>
              <a:rPr lang="en-US" b="0" dirty="0"/>
              <a:t>Co-BF and Co-SR are two multi-AP coordination schemes defined in P802.11bn D0.1 to improve medium usage in multi-BSS scenarios [1]</a:t>
            </a:r>
          </a:p>
          <a:p>
            <a:pPr>
              <a:buFont typeface="Arial" panose="020B0604020202020204" pitchFamily="34" charset="0"/>
              <a:buChar char="•"/>
            </a:pPr>
            <a:r>
              <a:rPr lang="en-US" b="0" dirty="0"/>
              <a:t>Co-BF: enable concurrent transmissions of two APs with multiple antennas to each AP’s associated STAs while minimizing interference to OBSS STAs by using the CSI of the channels between each AP and the recipient STAs of the other AP of the Co-BF transmission.</a:t>
            </a:r>
          </a:p>
          <a:p>
            <a:pPr>
              <a:buFont typeface="Arial" panose="020B0604020202020204" pitchFamily="34" charset="0"/>
              <a:buChar char="•"/>
            </a:pPr>
            <a:r>
              <a:rPr lang="en-US" b="0" dirty="0"/>
              <a:t>Co-SR: enable concurrent transmissions of multiple APs using transmit power control. The Co-SR transmission is initiated by an AP that obtains a TXOP and becomes the sharing AP.</a:t>
            </a:r>
          </a:p>
          <a:p>
            <a:pPr marL="0" indent="0"/>
            <a:r>
              <a:rPr lang="en-US" dirty="0"/>
              <a:t>Co-BF and Co-SR need to select the suitable non-AP STAs to maximize performance gains and to minimize interference/overhead/complexity.</a:t>
            </a:r>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38163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Problem Statement (1/3)</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Not all STAs are suitable for Co-BF/Co-SR transmissions.</a:t>
            </a:r>
          </a:p>
          <a:p>
            <a:pPr lvl="1">
              <a:buFont typeface="Arial" panose="020B0604020202020204" pitchFamily="34" charset="0"/>
              <a:buChar char="•"/>
            </a:pPr>
            <a:r>
              <a:rPr lang="en-US" sz="1800" dirty="0"/>
              <a:t>AP1 cannot detect/decode the frames from STA4; AP2 cannot detect/decode the frames from STA1</a:t>
            </a:r>
          </a:p>
          <a:p>
            <a:pPr lvl="1">
              <a:buFont typeface="Arial" panose="020B0604020202020204" pitchFamily="34" charset="0"/>
              <a:buChar char="•"/>
            </a:pPr>
            <a:r>
              <a:rPr lang="en-US" sz="1800" dirty="0"/>
              <a:t>AP1 may have interference to STA3; AP2 may have interference to STA2</a:t>
            </a:r>
          </a:p>
          <a:p>
            <a:pPr lvl="1">
              <a:buFont typeface="Arial" panose="020B0604020202020204" pitchFamily="34" charset="0"/>
              <a:buChar char="•"/>
            </a:pPr>
            <a:r>
              <a:rPr lang="en-US" sz="1800" dirty="0"/>
              <a:t>STA1 cannot hear AP2; STA4 cannot hear AP1</a:t>
            </a:r>
          </a:p>
          <a:p>
            <a:pPr lvl="1">
              <a:buFont typeface="Arial" panose="020B0604020202020204" pitchFamily="34" charset="0"/>
              <a:buChar char="•"/>
            </a:pPr>
            <a:r>
              <a:rPr lang="en-US" sz="1800" b="0" dirty="0"/>
              <a:t>STA1/STA4: </a:t>
            </a:r>
            <a:r>
              <a:rPr lang="en-US" sz="1800" dirty="0"/>
              <a:t>good for Co-SR, </a:t>
            </a:r>
            <a:r>
              <a:rPr lang="en-US" sz="1800" b="0" dirty="0"/>
              <a:t>bad for Co-BF (if frame detection/decoding between AP and unassociated STAs is needed); STA2/STA3: </a:t>
            </a:r>
            <a:r>
              <a:rPr lang="en-US" sz="1800" dirty="0"/>
              <a:t>good for Co-BF, </a:t>
            </a:r>
            <a:r>
              <a:rPr lang="en-US" sz="1800" b="0" dirty="0"/>
              <a:t>bad for Co-SR</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pic>
        <p:nvPicPr>
          <p:cNvPr id="8" name="Graphic 7">
            <a:extLst>
              <a:ext uri="{FF2B5EF4-FFF2-40B4-BE49-F238E27FC236}">
                <a16:creationId xmlns:a16="http://schemas.microsoft.com/office/drawing/2014/main" id="{68D4B745-F4E5-457F-97EC-4BC8FBBEE4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72174" y="3998180"/>
            <a:ext cx="3547136" cy="2477234"/>
          </a:xfrm>
          <a:prstGeom prst="rect">
            <a:avLst/>
          </a:prstGeom>
        </p:spPr>
      </p:pic>
    </p:spTree>
    <p:extLst>
      <p:ext uri="{BB962C8B-B14F-4D97-AF65-F5344CB8AC3E}">
        <p14:creationId xmlns:p14="http://schemas.microsoft.com/office/powerpoint/2010/main" val="1412989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Problem Statement (2/3)</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Each AP should select the suitable STAs to participate in Co-BF/Co-SR</a:t>
            </a:r>
          </a:p>
          <a:p>
            <a:pPr>
              <a:buFont typeface="Arial" panose="020B0604020202020204" pitchFamily="34" charset="0"/>
              <a:buChar char="•"/>
            </a:pPr>
            <a:r>
              <a:rPr lang="en-US" sz="2000" b="0" dirty="0"/>
              <a:t>For Co-BF:</a:t>
            </a:r>
          </a:p>
          <a:p>
            <a:pPr lvl="1">
              <a:buFont typeface="Arial" panose="020B0604020202020204" pitchFamily="34" charset="0"/>
              <a:buChar char="•"/>
            </a:pPr>
            <a:r>
              <a:rPr lang="en-US" dirty="0"/>
              <a:t>Each AP needs to detect/decode OBSS transmissions, e.g., ICF/ICR/MU-BAR/BA/cross-BSS CSI, if frame detection/decoding between AP and unassociated STAs is needed</a:t>
            </a:r>
          </a:p>
          <a:p>
            <a:pPr lvl="1">
              <a:buFont typeface="Arial" panose="020B0604020202020204" pitchFamily="34" charset="0"/>
              <a:buChar char="•"/>
            </a:pPr>
            <a:r>
              <a:rPr lang="en-US" dirty="0"/>
              <a:t>Otherwise, OBSS detection/decoding errors, or certain AP is not aware of OBSS failures </a:t>
            </a:r>
            <a:r>
              <a:rPr lang="en-US" dirty="0">
                <a:sym typeface="Wingdings" panose="05000000000000000000" pitchFamily="2" charset="2"/>
              </a:rPr>
              <a:t></a:t>
            </a:r>
            <a:r>
              <a:rPr lang="en-US" dirty="0"/>
              <a:t> higher overhead/complexity and lower performance [</a:t>
            </a:r>
            <a:r>
              <a:rPr lang="en-US" dirty="0">
                <a:solidFill>
                  <a:schemeClr val="accent2"/>
                </a:solidFill>
                <a:hlinkClick r:id="rId2" action="ppaction://hlinksldjump">
                  <a:extLst>
                    <a:ext uri="{A12FA001-AC4F-418D-AE19-62706E023703}">
                      <ahyp:hlinkClr xmlns:ahyp="http://schemas.microsoft.com/office/drawing/2018/hyperlinkcolor" val="tx"/>
                    </a:ext>
                  </a:extLst>
                </a:hlinkClick>
              </a:rPr>
              <a:t>backup</a:t>
            </a:r>
            <a:r>
              <a:rPr lang="en-US" dirty="0"/>
              <a:t>]</a:t>
            </a:r>
          </a:p>
          <a:p>
            <a:pPr>
              <a:buFont typeface="Arial" panose="020B0604020202020204" pitchFamily="34" charset="0"/>
              <a:buChar char="•"/>
            </a:pPr>
            <a:r>
              <a:rPr lang="en-US" sz="2000" b="0" dirty="0"/>
              <a:t>For Co-SR:</a:t>
            </a:r>
          </a:p>
          <a:p>
            <a:pPr lvl="1">
              <a:buFont typeface="Arial" panose="020B0604020202020204" pitchFamily="34" charset="0"/>
              <a:buChar char="•"/>
            </a:pPr>
            <a:r>
              <a:rPr lang="en-US" b="0" dirty="0"/>
              <a:t>Each AP needs to have proper TX power control/RX sensitivity control to reduce OBSS interference</a:t>
            </a:r>
          </a:p>
          <a:p>
            <a:pPr lvl="1">
              <a:buFont typeface="Arial" panose="020B0604020202020204" pitchFamily="34" charset="0"/>
              <a:buChar char="•"/>
            </a:pPr>
            <a:r>
              <a:rPr lang="en-US" dirty="0"/>
              <a:t>Otherwise, low in-BSS signal quality, or high OBSS interference </a:t>
            </a:r>
            <a:r>
              <a:rPr lang="en-US" dirty="0">
                <a:sym typeface="Wingdings" panose="05000000000000000000" pitchFamily="2" charset="2"/>
              </a:rPr>
              <a:t> higher overhead/interference and lower performance</a:t>
            </a:r>
            <a:endParaRPr lang="en-US" b="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3401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Problem Statement (3/3)</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AP1 does not know </a:t>
            </a:r>
            <a:r>
              <a:rPr lang="en-US" sz="2000" dirty="0"/>
              <a:t>which in-BSS STA is suitable </a:t>
            </a:r>
            <a:r>
              <a:rPr lang="en-US" sz="2000" b="0" dirty="0"/>
              <a:t>for Co-BF/Co-SR with AP2</a:t>
            </a:r>
          </a:p>
          <a:p>
            <a:pPr lvl="1">
              <a:buFont typeface="Arial" panose="020B0604020202020204" pitchFamily="34" charset="0"/>
              <a:buChar char="•"/>
            </a:pPr>
            <a:r>
              <a:rPr lang="en-US" dirty="0"/>
              <a:t>AP1 does not know the RSSI between its in-BSS STAs and AP2</a:t>
            </a:r>
          </a:p>
          <a:p>
            <a:pPr>
              <a:buFont typeface="Arial" panose="020B0604020202020204" pitchFamily="34" charset="0"/>
              <a:buChar char="•"/>
            </a:pPr>
            <a:r>
              <a:rPr lang="en-US" sz="2000" b="0" dirty="0"/>
              <a:t>AP1 does not know </a:t>
            </a:r>
            <a:r>
              <a:rPr lang="en-US" sz="2000" dirty="0"/>
              <a:t>which cross-BSS STA is suitable </a:t>
            </a:r>
            <a:r>
              <a:rPr lang="en-US" sz="2000" b="0" dirty="0"/>
              <a:t>for Co-BF/Co-SR with AP2</a:t>
            </a:r>
          </a:p>
          <a:p>
            <a:pPr lvl="1">
              <a:buFont typeface="Arial" panose="020B0604020202020204" pitchFamily="34" charset="0"/>
              <a:buChar char="•"/>
            </a:pPr>
            <a:r>
              <a:rPr lang="en-US" dirty="0"/>
              <a:t>AP1 does not know the RSSI between itself and cross-BSS STAs (unassociated with AP1 but associated with AP2)</a:t>
            </a:r>
          </a:p>
          <a:p>
            <a:pPr>
              <a:buFont typeface="Arial" panose="020B0604020202020204" pitchFamily="34" charset="0"/>
              <a:buChar char="•"/>
            </a:pPr>
            <a:r>
              <a:rPr lang="en-US" sz="2000" b="0" dirty="0"/>
              <a:t>Same issues for AP2</a:t>
            </a:r>
          </a:p>
          <a:p>
            <a:pPr>
              <a:buFont typeface="Arial" panose="020B0604020202020204" pitchFamily="34" charset="0"/>
              <a:buChar char="•"/>
            </a:pPr>
            <a:r>
              <a:rPr lang="en-US" sz="2000" b="0" dirty="0"/>
              <a:t>To select the suitable STAs for Co-BF/Co-SR, OBSS RSSI measurements can be helpful</a:t>
            </a:r>
          </a:p>
          <a:p>
            <a:pPr>
              <a:buFont typeface="Arial" panose="020B0604020202020204" pitchFamily="34" charset="0"/>
              <a:buChar char="•"/>
            </a:pPr>
            <a:r>
              <a:rPr lang="en-US" sz="2000" b="0" dirty="0"/>
              <a:t>It is not easy for AP1/AP2 to measure OBSS RSSI between AP1/AP2 and unassociated STAs</a:t>
            </a:r>
          </a:p>
          <a:p>
            <a:pPr lvl="1">
              <a:buFont typeface="Arial" panose="020B0604020202020204" pitchFamily="34" charset="0"/>
              <a:buChar char="•"/>
            </a:pPr>
            <a:r>
              <a:rPr lang="en-US" dirty="0"/>
              <a:t>For in-BSS STAs, hard for the AP to select which in-BSS STAs to measure OBSS RSSI: the AP only knows in-BSS RSSI and no prior information about in-BSS STAs </a:t>
            </a:r>
            <a:r>
              <a:rPr lang="en-US" dirty="0" err="1">
                <a:sym typeface="Wingdings" panose="05000000000000000000" pitchFamily="2" charset="2"/>
              </a:rPr>
              <a:t>w.r.t.</a:t>
            </a:r>
            <a:r>
              <a:rPr lang="en-US" dirty="0"/>
              <a:t> OBSS AP</a:t>
            </a:r>
            <a:endParaRPr lang="en-US" b="1" dirty="0"/>
          </a:p>
          <a:p>
            <a:pPr lvl="1">
              <a:buFont typeface="Arial" panose="020B0604020202020204" pitchFamily="34" charset="0"/>
              <a:buChar char="•"/>
            </a:pPr>
            <a:r>
              <a:rPr lang="en-US" dirty="0"/>
              <a:t>For cross-BSS STAs, hard for the AP to probe cross-BSS STAs: </a:t>
            </a:r>
            <a:r>
              <a:rPr lang="en-US" b="1" dirty="0"/>
              <a:t>limited prior information or stale information about unassociated STAs</a:t>
            </a:r>
            <a:r>
              <a:rPr lang="en-US" dirty="0"/>
              <a:t>, e.g., OBSS RSSI from the PASN phase</a:t>
            </a:r>
            <a:endParaRPr lang="en-US" b="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36694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Proposal: OBSS RSSI Measurements for Co-BF/Co-SR User Selection</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Non-AP STA measures OBSS RSSI from the OBSS AP (the other Co-BF AP)</a:t>
            </a:r>
          </a:p>
          <a:p>
            <a:pPr lvl="1">
              <a:buFont typeface="Arial" panose="020B0604020202020204" pitchFamily="34" charset="0"/>
              <a:buChar char="•"/>
            </a:pPr>
            <a:r>
              <a:rPr lang="en-US" sz="1800" b="0" dirty="0"/>
              <a:t>Passive: non-AP STA measures OBSS RSSI by </a:t>
            </a:r>
            <a:r>
              <a:rPr lang="en-US" sz="1800" b="1" dirty="0"/>
              <a:t>Beacons</a:t>
            </a:r>
            <a:r>
              <a:rPr lang="en-US" sz="1800" b="0" dirty="0"/>
              <a:t> from the OBSS AP, low overhead</a:t>
            </a:r>
          </a:p>
          <a:p>
            <a:pPr lvl="1">
              <a:buFont typeface="Arial" panose="020B0604020202020204" pitchFamily="34" charset="0"/>
              <a:buChar char="•"/>
            </a:pPr>
            <a:r>
              <a:rPr lang="en-US" sz="1800" dirty="0"/>
              <a:t>Active: non-AP STA sends a </a:t>
            </a:r>
            <a:r>
              <a:rPr lang="en-US" sz="1800" b="1" dirty="0"/>
              <a:t>request frame</a:t>
            </a:r>
            <a:r>
              <a:rPr lang="en-US" sz="1800" dirty="0"/>
              <a:t> to the OBSS AP and measures OBSS RSSI by the </a:t>
            </a:r>
            <a:r>
              <a:rPr lang="en-US" sz="1800" b="1" dirty="0"/>
              <a:t>response frame</a:t>
            </a:r>
            <a:r>
              <a:rPr lang="en-US" sz="1800" dirty="0"/>
              <a:t>. OBSS AP may measure OBSS RSSI by the request frame. Need to avoid frequent/unintended requests. Options for the request/response frame: [</a:t>
            </a:r>
            <a:r>
              <a:rPr lang="en-US" sz="1800" dirty="0">
                <a:solidFill>
                  <a:schemeClr val="accent2"/>
                </a:solidFill>
                <a:hlinkClick r:id="rId2" action="ppaction://hlinksldjump">
                  <a:extLst>
                    <a:ext uri="{A12FA001-AC4F-418D-AE19-62706E023703}">
                      <ahyp:hlinkClr xmlns:ahyp="http://schemas.microsoft.com/office/drawing/2018/hyperlinkcolor" val="tx"/>
                    </a:ext>
                  </a:extLst>
                </a:hlinkClick>
              </a:rPr>
              <a:t>backup</a:t>
            </a:r>
            <a:r>
              <a:rPr lang="en-US" sz="1800" dirty="0"/>
              <a:t>]</a:t>
            </a:r>
          </a:p>
          <a:p>
            <a:pPr lvl="2">
              <a:buFont typeface="Arial" panose="020B0604020202020204" pitchFamily="34" charset="0"/>
              <a:buChar char="•"/>
            </a:pPr>
            <a:r>
              <a:rPr lang="en-US" sz="1600" dirty="0"/>
              <a:t>Probe Request/Probe Response</a:t>
            </a:r>
          </a:p>
          <a:p>
            <a:pPr lvl="2">
              <a:buFont typeface="Arial" panose="020B0604020202020204" pitchFamily="34" charset="0"/>
              <a:buChar char="•"/>
            </a:pPr>
            <a:r>
              <a:rPr lang="en-US" sz="1600" b="0" dirty="0"/>
              <a:t>RTS/CTS [4]</a:t>
            </a:r>
          </a:p>
          <a:p>
            <a:pPr lvl="2">
              <a:buFont typeface="Arial" panose="020B0604020202020204" pitchFamily="34" charset="0"/>
              <a:buChar char="•"/>
            </a:pPr>
            <a:r>
              <a:rPr lang="en-US" sz="1600" dirty="0"/>
              <a:t>NDPA/NDP [5, 6]</a:t>
            </a:r>
            <a:endParaRPr lang="en-US" sz="1600" b="0" dirty="0"/>
          </a:p>
          <a:p>
            <a:pPr>
              <a:buFont typeface="Arial" panose="020B0604020202020204" pitchFamily="34" charset="0"/>
              <a:buChar char="•"/>
            </a:pPr>
            <a:r>
              <a:rPr lang="en-US" sz="2000" b="0" dirty="0"/>
              <a:t>The OBSS RSSI measurements can be used for user selection for Co-BF/Co-SR</a:t>
            </a:r>
          </a:p>
          <a:p>
            <a:pPr lvl="1">
              <a:buFont typeface="Arial" panose="020B0604020202020204" pitchFamily="34" charset="0"/>
              <a:buChar char="•"/>
            </a:pPr>
            <a:r>
              <a:rPr lang="en-US" sz="1800" dirty="0"/>
              <a:t>Option 1: Non-AP STA reports the OBSS RSSI measurements to its associated AP, and the AP selects the candidate STA for Co-BF/Co-SR (or can be used for other purposes)</a:t>
            </a:r>
          </a:p>
          <a:p>
            <a:pPr lvl="1">
              <a:buFont typeface="Arial" panose="020B0604020202020204" pitchFamily="34" charset="0"/>
              <a:buChar char="•"/>
            </a:pPr>
            <a:r>
              <a:rPr lang="en-US" sz="1800" dirty="0"/>
              <a:t>Option 2: Non-AP STA determines its intention to be a candidate Co-BF/Co-SR STA based on the in-BSS/OBSS RSSI measurements and sends the indication to its associated AP.</a:t>
            </a:r>
            <a:endParaRPr lang="en-US" dirty="0"/>
          </a:p>
          <a:p>
            <a:pPr>
              <a:buFont typeface="Arial" panose="020B0604020202020204" pitchFamily="34" charset="0"/>
              <a:buChar char="•"/>
            </a:pPr>
            <a:r>
              <a:rPr lang="en-US" sz="2000" b="0" dirty="0"/>
              <a:t>It can coexist with other criteria/ways for selecting candidate Co-BF/Co-SR STAs.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40330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CD6EFFDB-1012-4694-A7AD-FC9A169C585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48420" y="2480500"/>
            <a:ext cx="6143580" cy="3265427"/>
          </a:xfrm>
          <a:prstGeom prst="rect">
            <a:avLst/>
          </a:prstGeom>
        </p:spPr>
      </p:pic>
      <p:sp>
        <p:nvSpPr>
          <p:cNvPr id="2" name="Title 1">
            <a:extLst>
              <a:ext uri="{FF2B5EF4-FFF2-40B4-BE49-F238E27FC236}">
                <a16:creationId xmlns:a16="http://schemas.microsoft.com/office/drawing/2014/main" id="{34A7EB22-59C5-4BCA-82D3-E08A71F76F58}"/>
              </a:ext>
            </a:extLst>
          </p:cNvPr>
          <p:cNvSpPr>
            <a:spLocks noGrp="1"/>
          </p:cNvSpPr>
          <p:nvPr>
            <p:ph type="title"/>
          </p:nvPr>
        </p:nvSpPr>
        <p:spPr/>
        <p:txBody>
          <a:bodyPr/>
          <a:lstStyle/>
          <a:p>
            <a:r>
              <a:rPr lang="en-US" dirty="0"/>
              <a:t>Example: Passive OBSS RSSI Measurements for Co-BF/Co-SR User Selection</a:t>
            </a:r>
          </a:p>
        </p:txBody>
      </p:sp>
      <p:sp>
        <p:nvSpPr>
          <p:cNvPr id="3" name="Content Placeholder 2">
            <a:extLst>
              <a:ext uri="{FF2B5EF4-FFF2-40B4-BE49-F238E27FC236}">
                <a16:creationId xmlns:a16="http://schemas.microsoft.com/office/drawing/2014/main" id="{05013C86-66E0-4B48-A65A-6EADE1FBF791}"/>
              </a:ext>
            </a:extLst>
          </p:cNvPr>
          <p:cNvSpPr>
            <a:spLocks noGrp="1"/>
          </p:cNvSpPr>
          <p:nvPr>
            <p:ph idx="1"/>
          </p:nvPr>
        </p:nvSpPr>
        <p:spPr>
          <a:xfrm>
            <a:off x="914400" y="1981201"/>
            <a:ext cx="5486400" cy="4113213"/>
          </a:xfrm>
        </p:spPr>
        <p:txBody>
          <a:bodyPr/>
          <a:lstStyle/>
          <a:p>
            <a:pPr marL="285750" indent="-285750">
              <a:buFont typeface="Arial" panose="020B0604020202020204" pitchFamily="34" charset="0"/>
              <a:buChar char="•"/>
            </a:pPr>
            <a:r>
              <a:rPr lang="en-US" sz="1800" b="0" dirty="0"/>
              <a:t>AP1 and AP2 have MAPC/Co-SR/Co-BF negotiation.</a:t>
            </a:r>
          </a:p>
          <a:p>
            <a:pPr marL="285750" indent="-285750">
              <a:buFont typeface="Arial" panose="020B0604020202020204" pitchFamily="34" charset="0"/>
              <a:buChar char="•"/>
            </a:pPr>
            <a:r>
              <a:rPr lang="en-US" sz="1800" b="0" dirty="0"/>
              <a:t>STAs measure OBSS RSSI by Beacons of AP1/AP2.</a:t>
            </a:r>
          </a:p>
          <a:p>
            <a:pPr marL="285750" indent="-285750">
              <a:buFont typeface="Arial" panose="020B0604020202020204" pitchFamily="34" charset="0"/>
              <a:buChar char="•"/>
            </a:pPr>
            <a:r>
              <a:rPr lang="en-US" sz="1800" b="0" dirty="0"/>
              <a:t>STA2 sends OBSS RSSI to AP1; AP1 requests for OBSS RSSI from STA1; similar for STA3 and STA4.</a:t>
            </a:r>
          </a:p>
          <a:p>
            <a:pPr marL="285750" indent="-285750">
              <a:buFont typeface="Arial" panose="020B0604020202020204" pitchFamily="34" charset="0"/>
              <a:buChar char="•"/>
            </a:pPr>
            <a:r>
              <a:rPr lang="en-US" sz="1800" b="0" dirty="0"/>
              <a:t>AP1 and AP2 select candidate STAs by in-BSS/OBSS RSSI (and other conditions) and performs sounding and Co-SR/Co-BF transmissions with selected STAs.</a:t>
            </a:r>
          </a:p>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b="0" dirty="0"/>
              <a:t>STAs only monitor OBSS RSSI of selected APs.</a:t>
            </a:r>
          </a:p>
          <a:p>
            <a:pPr marL="285750" indent="-285750">
              <a:buFont typeface="Arial" panose="020B0604020202020204" pitchFamily="34" charset="0"/>
              <a:buChar char="•"/>
            </a:pPr>
            <a:r>
              <a:rPr lang="en-US" sz="1800" b="0" dirty="0"/>
              <a:t>TBD conditions/rules for OBSS RSSI measurement/ report, e.g., frequency, interval, eligible STAs, etc.</a:t>
            </a:r>
          </a:p>
          <a:p>
            <a:pPr marL="285750" indent="-285750">
              <a:buFont typeface="Arial" panose="020B0604020202020204" pitchFamily="34" charset="0"/>
              <a:buChar char="•"/>
            </a:pPr>
            <a:r>
              <a:rPr lang="en-US" sz="1800" b="0" dirty="0"/>
              <a:t>TBD signaling for when can’t hear OBSS frames.</a:t>
            </a:r>
          </a:p>
          <a:p>
            <a:pPr marL="285750" indent="-285750">
              <a:buFont typeface="Arial" panose="020B0604020202020204" pitchFamily="34" charset="0"/>
              <a:buChar char="•"/>
            </a:pPr>
            <a:r>
              <a:rPr lang="en-US" sz="1800" b="0" dirty="0"/>
              <a:t>Passive/active RSSI measurements may overlap with other phases like sounding and data transmission.</a:t>
            </a:r>
          </a:p>
        </p:txBody>
      </p:sp>
      <p:sp>
        <p:nvSpPr>
          <p:cNvPr id="4" name="Slide Number Placeholder 3">
            <a:extLst>
              <a:ext uri="{FF2B5EF4-FFF2-40B4-BE49-F238E27FC236}">
                <a16:creationId xmlns:a16="http://schemas.microsoft.com/office/drawing/2014/main" id="{01C82B57-4F98-4E70-B993-6058C34F119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BEF534A-F15C-4FEC-9050-A41155CCC577}"/>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5E41856-846F-48A7-9543-2DDC4349900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66561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31B74-D488-4119-A1BF-5AB47C352B9D}"/>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BC070DD-19FC-471B-813F-A9EC5859C82C}"/>
              </a:ext>
            </a:extLst>
          </p:cNvPr>
          <p:cNvSpPr>
            <a:spLocks noGrp="1"/>
          </p:cNvSpPr>
          <p:nvPr>
            <p:ph idx="1"/>
          </p:nvPr>
        </p:nvSpPr>
        <p:spPr/>
        <p:txBody>
          <a:bodyPr/>
          <a:lstStyle/>
          <a:p>
            <a:pPr>
              <a:buFont typeface="Arial" panose="020B0604020202020204" pitchFamily="34" charset="0"/>
              <a:buChar char="•"/>
            </a:pPr>
            <a:r>
              <a:rPr lang="en-US" b="0" dirty="0"/>
              <a:t>This submission presents a proposal for user selection for Co-BF/Co-SR based on OBSS RSSI measurements</a:t>
            </a:r>
          </a:p>
          <a:p>
            <a:pPr lvl="1">
              <a:buFont typeface="Arial" panose="020B0604020202020204" pitchFamily="34" charset="0"/>
              <a:buChar char="•"/>
            </a:pPr>
            <a:r>
              <a:rPr lang="en-US" dirty="0"/>
              <a:t>Step 1: Non-AP STA measures OBSS RSSI from OBSS AP (passive/active) </a:t>
            </a:r>
          </a:p>
          <a:p>
            <a:pPr lvl="1">
              <a:buFont typeface="Arial" panose="020B0604020202020204" pitchFamily="34" charset="0"/>
              <a:buChar char="•"/>
            </a:pPr>
            <a:r>
              <a:rPr lang="en-US" dirty="0"/>
              <a:t>Step 2: Option 1: STA sends OBSS RSSI report to AP; Option 2: STA makes decision as candidate Co-BF/Co-SR STA and sends indication to AP</a:t>
            </a:r>
          </a:p>
          <a:p>
            <a:pPr lvl="1">
              <a:buFont typeface="Arial" panose="020B0604020202020204" pitchFamily="34" charset="0"/>
              <a:buChar char="•"/>
            </a:pPr>
            <a:r>
              <a:rPr lang="en-US" dirty="0"/>
              <a:t>Step 3: AP selects candidate Co-BF/Co-SR STAs</a:t>
            </a:r>
          </a:p>
          <a:p>
            <a:pPr lvl="1">
              <a:buFont typeface="Arial" panose="020B0604020202020204" pitchFamily="34" charset="0"/>
              <a:buChar char="•"/>
            </a:pPr>
            <a:r>
              <a:rPr lang="en-US" dirty="0"/>
              <a:t>AP/STA may have rules for how/when OBSS RSSI can be measured, e.g., which non-AP STA, measurement frequency/interval, etc., especially for active probing with OBSS AP</a:t>
            </a:r>
          </a:p>
          <a:p>
            <a:pPr>
              <a:buFont typeface="Arial" panose="020B0604020202020204" pitchFamily="34" charset="0"/>
              <a:buChar char="•"/>
            </a:pPr>
            <a:r>
              <a:rPr lang="en-US" b="0" dirty="0"/>
              <a:t>It helps UHR APs select the suitable non-AP STAs to participate in Co-BF/Co-SR, reduce interference/overhead/complexity, and improve performance gains</a:t>
            </a:r>
          </a:p>
          <a:p>
            <a:endParaRPr lang="en-US" b="0" dirty="0"/>
          </a:p>
        </p:txBody>
      </p:sp>
      <p:sp>
        <p:nvSpPr>
          <p:cNvPr id="4" name="Slide Number Placeholder 3">
            <a:extLst>
              <a:ext uri="{FF2B5EF4-FFF2-40B4-BE49-F238E27FC236}">
                <a16:creationId xmlns:a16="http://schemas.microsoft.com/office/drawing/2014/main" id="{CCC3D9DB-C882-4C9B-8856-B0C8773176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197E437-21FB-4F28-A2E3-D870E5D80683}"/>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6D8F9F96-BA62-4A9D-9B5B-923B54FABF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319126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802.11 templete1.potx" id="{258C81C6-E9C8-447C-A3A1-ADB1F4A792E6}" vid="{7B9275B1-FA26-4CBD-BDC1-6FAEB0754B1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 templete1</Template>
  <TotalTime>89237</TotalTime>
  <Words>2163</Words>
  <Application>Microsoft Office PowerPoint</Application>
  <PresentationFormat>Widescreen</PresentationFormat>
  <Paragraphs>186</Paragraphs>
  <Slides>16</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 Unicode MS</vt:lpstr>
      <vt:lpstr>MS Gothic</vt:lpstr>
      <vt:lpstr>Arial</vt:lpstr>
      <vt:lpstr>Times New Roman</vt:lpstr>
      <vt:lpstr>Wingdings</vt:lpstr>
      <vt:lpstr>Office Theme</vt:lpstr>
      <vt:lpstr>Document</vt:lpstr>
      <vt:lpstr>User Selection for Co-BF/Co-SR based on OBSS RSSI Measurements</vt:lpstr>
      <vt:lpstr>Abstract</vt:lpstr>
      <vt:lpstr>Background</vt:lpstr>
      <vt:lpstr>Problem Statement (1/3)</vt:lpstr>
      <vt:lpstr>Problem Statement (2/3)</vt:lpstr>
      <vt:lpstr>Problem Statement (3/3)</vt:lpstr>
      <vt:lpstr>Proposal: OBSS RSSI Measurements for Co-BF/Co-SR User Selection</vt:lpstr>
      <vt:lpstr>Example: Passive OBSS RSSI Measurements for Co-BF/Co-SR User Selection</vt:lpstr>
      <vt:lpstr>Conclusion</vt:lpstr>
      <vt:lpstr>References</vt:lpstr>
      <vt:lpstr>Straw Polls</vt:lpstr>
      <vt:lpstr>Backup</vt:lpstr>
      <vt:lpstr>Recap: Co-BF Sounding and Transmission Sequence</vt:lpstr>
      <vt:lpstr>Recap: RSSI Measurement of Neighboring APs</vt:lpstr>
      <vt:lpstr>Non-TB Sounding Initiated from Non-AP STA</vt:lpstr>
      <vt:lpstr>Non-TB Sounding Initiated from Non-AP STA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Yongsen Ma</dc:creator>
  <cp:keywords>doc.: IEEE 802.11-yy/xxxxr0</cp:keywords>
  <cp:lastModifiedBy>Yongsen Ma</cp:lastModifiedBy>
  <cp:revision>674</cp:revision>
  <cp:lastPrinted>1601-01-01T00:00:00Z</cp:lastPrinted>
  <dcterms:created xsi:type="dcterms:W3CDTF">2025-01-06T18:52:45Z</dcterms:created>
  <dcterms:modified xsi:type="dcterms:W3CDTF">2025-04-14T22:10:55Z</dcterms:modified>
  <cp:category>Yongsen Ma, Samsung</cp:category>
</cp:coreProperties>
</file>