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7" r:id="rId6"/>
    <p:sldId id="268" r:id="rId7"/>
    <p:sldId id="266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>
      <p:cViewPr varScale="1">
        <p:scale>
          <a:sx n="128" d="100"/>
          <a:sy n="128" d="100"/>
        </p:scale>
        <p:origin x="113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Opportunity Presents Itself…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2025-04-08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18630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…and the SG should think about whether to seize it or not while we finish up the PAR and CSD.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Unfortunate 802.11 Architecture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248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Circa 2002, 802.11i defined: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Authentication frames that did not do authentication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802.1X/EAP post-association in data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4way Handshake post-association in data frames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Various attempts to right the wrong over the years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SAE used authentication frames to do authentication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OWE did key establishment in association frames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FILS uses both authentication and association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FT does handshaking with authentication and association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PASN uses authentication frames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Key derivation (4way HS) is </a:t>
            </a:r>
            <a:r>
              <a:rPr lang="en-GB" u="sng" dirty="0"/>
              <a:t>still</a:t>
            </a:r>
            <a:r>
              <a:rPr lang="en-GB" dirty="0"/>
              <a:t> done post-association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 reason why new PQC protocols need to do it this way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42C0-E6A3-724C-91A1-49154DDB9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PQC Provides an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AB88B-2898-8C44-8184-308765AC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7923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Rearchitect the security for PQC protocols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key establishment and authentication– i.e. PMK establishment– is done in 802.11 authentication frames for PQC protocols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Non-PQC protocols continue to do it the old fashioned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Make the 4Way Handshake FILS-like for PQC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PQC protocol will: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Generate a PMK, and PMKID, with authentication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Produce a hash of the entire authentication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frames for a PQC AKM do key data (GTK) delivery, and perform final key confirmation and </a:t>
            </a:r>
            <a:r>
              <a:rPr lang="en-US" dirty="0" err="1"/>
              <a:t>PoP</a:t>
            </a:r>
            <a:r>
              <a:rPr lang="en-US" dirty="0"/>
              <a:t> with the PMK and transcript (hash)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keys are ready as soon as association is finished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Might be possible to use derived keys to protect initial association!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change how PMK caching is done with PQC PMK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FA4D9-8271-204C-AF49-128BF0A54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6605B-65BD-214B-9AD5-017209D59F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D7446B-098A-DD49-977F-4DE562B0EE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61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0EE4F6-C3E1-A747-BD63-FCBC9C69A5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1D16-EE98-AC4D-BFE1-89BAA2899D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0CCBE-950C-504E-9247-2E9645EB7C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A6CD5-A68A-804E-A8BB-2866AD83F97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8787" y="685800"/>
            <a:ext cx="7770813" cy="1065213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u="sng" dirty="0"/>
              <a:t>Could</a:t>
            </a:r>
            <a:r>
              <a:rPr lang="en-US" dirty="0"/>
              <a:t> This Look Like?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16096D-7721-E348-9204-00663B69CA3A}"/>
              </a:ext>
            </a:extLst>
          </p:cNvPr>
          <p:cNvCxnSpPr>
            <a:cxnSpLocks/>
          </p:cNvCxnSpPr>
          <p:nvPr/>
        </p:nvCxnSpPr>
        <p:spPr bwMode="auto">
          <a:xfrm>
            <a:off x="2926884" y="1715435"/>
            <a:ext cx="0" cy="4532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E5E082-2603-FF48-A8BF-56B78A70C5C1}"/>
              </a:ext>
            </a:extLst>
          </p:cNvPr>
          <p:cNvCxnSpPr>
            <a:cxnSpLocks/>
          </p:cNvCxnSpPr>
          <p:nvPr/>
        </p:nvCxnSpPr>
        <p:spPr bwMode="auto">
          <a:xfrm>
            <a:off x="6736884" y="1715435"/>
            <a:ext cx="0" cy="4532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484AC6-C304-B34F-87D3-34D75F3303EE}"/>
              </a:ext>
            </a:extLst>
          </p:cNvPr>
          <p:cNvCxnSpPr/>
          <p:nvPr/>
        </p:nvCxnSpPr>
        <p:spPr bwMode="auto">
          <a:xfrm>
            <a:off x="2926884" y="19440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8F038C-2A82-9A4E-A4BC-5005548159A5}"/>
              </a:ext>
            </a:extLst>
          </p:cNvPr>
          <p:cNvCxnSpPr/>
          <p:nvPr/>
        </p:nvCxnSpPr>
        <p:spPr bwMode="auto">
          <a:xfrm flipH="1">
            <a:off x="2926884" y="22488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38CC14-8EEB-9645-B943-123F39AE7CBC}"/>
              </a:ext>
            </a:extLst>
          </p:cNvPr>
          <p:cNvCxnSpPr/>
          <p:nvPr/>
        </p:nvCxnSpPr>
        <p:spPr bwMode="auto">
          <a:xfrm>
            <a:off x="2926884" y="30108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1C8451-9894-434C-A3C2-632F3BB89BD9}"/>
              </a:ext>
            </a:extLst>
          </p:cNvPr>
          <p:cNvCxnSpPr/>
          <p:nvPr/>
        </p:nvCxnSpPr>
        <p:spPr bwMode="auto">
          <a:xfrm flipH="1">
            <a:off x="2926884" y="33156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2AE0E3B-F59C-D547-9263-4DC56B3CD8AA}"/>
              </a:ext>
            </a:extLst>
          </p:cNvPr>
          <p:cNvSpPr/>
          <p:nvPr/>
        </p:nvSpPr>
        <p:spPr bwMode="auto">
          <a:xfrm>
            <a:off x="4755684" y="2401235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416362-37DB-1E41-99E7-CD6E3E6F2109}"/>
              </a:ext>
            </a:extLst>
          </p:cNvPr>
          <p:cNvSpPr/>
          <p:nvPr/>
        </p:nvSpPr>
        <p:spPr bwMode="auto">
          <a:xfrm>
            <a:off x="4755020" y="2576826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EB7FA8-EB1B-574E-8486-839AE3A41868}"/>
              </a:ext>
            </a:extLst>
          </p:cNvPr>
          <p:cNvSpPr/>
          <p:nvPr/>
        </p:nvSpPr>
        <p:spPr bwMode="auto">
          <a:xfrm>
            <a:off x="4755019" y="2755730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EC538A6-7DC0-2D4E-92A7-1D0CAF49AD66}"/>
              </a:ext>
            </a:extLst>
          </p:cNvPr>
          <p:cNvCxnSpPr/>
          <p:nvPr/>
        </p:nvCxnSpPr>
        <p:spPr bwMode="auto">
          <a:xfrm>
            <a:off x="2926884" y="5344644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1FB43D-7E8E-EC41-A798-AFFBF165B5AC}"/>
              </a:ext>
            </a:extLst>
          </p:cNvPr>
          <p:cNvCxnSpPr/>
          <p:nvPr/>
        </p:nvCxnSpPr>
        <p:spPr bwMode="auto">
          <a:xfrm flipH="1">
            <a:off x="2926884" y="6106644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1F4BB3E-80C0-AE4A-9047-2604DEF357FC}"/>
              </a:ext>
            </a:extLst>
          </p:cNvPr>
          <p:cNvSpPr/>
          <p:nvPr/>
        </p:nvSpPr>
        <p:spPr bwMode="auto">
          <a:xfrm rot="10800000">
            <a:off x="6965484" y="1867835"/>
            <a:ext cx="304800" cy="1447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9E8289-6A1A-EB40-9C11-640C54FEB4E8}"/>
              </a:ext>
            </a:extLst>
          </p:cNvPr>
          <p:cNvSpPr txBox="1"/>
          <p:nvPr/>
        </p:nvSpPr>
        <p:spPr>
          <a:xfrm>
            <a:off x="7346484" y="2286000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authentication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frames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54F436-9EF3-BB41-B9FB-B45C6630E89D}"/>
              </a:ext>
            </a:extLst>
          </p:cNvPr>
          <p:cNvSpPr txBox="1"/>
          <p:nvPr/>
        </p:nvSpPr>
        <p:spPr>
          <a:xfrm>
            <a:off x="1720619" y="1795979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81F953-5E0A-7943-BADF-82496046D1FB}"/>
              </a:ext>
            </a:extLst>
          </p:cNvPr>
          <p:cNvSpPr txBox="1"/>
          <p:nvPr/>
        </p:nvSpPr>
        <p:spPr>
          <a:xfrm>
            <a:off x="1718298" y="2103756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4C457C-FE27-2346-B945-2A4DE69B190E}"/>
              </a:ext>
            </a:extLst>
          </p:cNvPr>
          <p:cNvSpPr txBox="1"/>
          <p:nvPr/>
        </p:nvSpPr>
        <p:spPr>
          <a:xfrm>
            <a:off x="1729224" y="2856946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n-1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430E27-D7BA-574B-915C-591AA004E4BF}"/>
              </a:ext>
            </a:extLst>
          </p:cNvPr>
          <p:cNvSpPr txBox="1"/>
          <p:nvPr/>
        </p:nvSpPr>
        <p:spPr>
          <a:xfrm>
            <a:off x="1726903" y="3164723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7052CF-59DC-6143-BB0D-5DDCC8626039}"/>
              </a:ext>
            </a:extLst>
          </p:cNvPr>
          <p:cNvSpPr txBox="1"/>
          <p:nvPr/>
        </p:nvSpPr>
        <p:spPr>
          <a:xfrm>
            <a:off x="3223102" y="3375974"/>
            <a:ext cx="316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PQC Algorithm generates a PMK, a PMKID,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               and a hash of its transcript, 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42A33B-DAC9-D74E-B0F6-7C549A7D15CA}"/>
              </a:ext>
            </a:extLst>
          </p:cNvPr>
          <p:cNvSpPr txBox="1"/>
          <p:nvPr/>
        </p:nvSpPr>
        <p:spPr>
          <a:xfrm>
            <a:off x="4070596" y="1600200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PQC protocol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B90EDD-D682-3146-A0BD-10E5B92230FA}"/>
              </a:ext>
            </a:extLst>
          </p:cNvPr>
          <p:cNvSpPr txBox="1"/>
          <p:nvPr/>
        </p:nvSpPr>
        <p:spPr>
          <a:xfrm>
            <a:off x="2973582" y="5649444"/>
            <a:ext cx="36728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OCI], GTK(N) [, IGTK(M, IPN)]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    [, BIGTK(Q, BIPN)] [, WIGTK(R, WIPN)] [,SSID]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DDE0A3-77CE-1B43-BB58-0BC33D9EDB7D}"/>
              </a:ext>
            </a:extLst>
          </p:cNvPr>
          <p:cNvSpPr txBox="1"/>
          <p:nvPr/>
        </p:nvSpPr>
        <p:spPr>
          <a:xfrm>
            <a:off x="3741899" y="5105400"/>
            <a:ext cx="19720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</a:t>
            </a: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38156F7D-284F-D24F-B24D-CF3C0525DCC9}"/>
              </a:ext>
            </a:extLst>
          </p:cNvPr>
          <p:cNvSpPr/>
          <p:nvPr/>
        </p:nvSpPr>
        <p:spPr bwMode="auto">
          <a:xfrm rot="10800000">
            <a:off x="6965485" y="5334000"/>
            <a:ext cx="304800" cy="7619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882917-A892-7543-A0C7-1237536CC44A}"/>
              </a:ext>
            </a:extLst>
          </p:cNvPr>
          <p:cNvSpPr txBox="1"/>
          <p:nvPr/>
        </p:nvSpPr>
        <p:spPr>
          <a:xfrm>
            <a:off x="7479808" y="5373469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association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frames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741B40-6FBA-D84E-95A9-C05C0388CA75}"/>
              </a:ext>
            </a:extLst>
          </p:cNvPr>
          <p:cNvSpPr txBox="1"/>
          <p:nvPr/>
        </p:nvSpPr>
        <p:spPr>
          <a:xfrm>
            <a:off x="631752" y="3620435"/>
            <a:ext cx="1806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compute a hash of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the protocol transcript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A8B25BA-1608-884E-981C-C03EC7FB2429}"/>
              </a:ext>
            </a:extLst>
          </p:cNvPr>
          <p:cNvSpPr/>
          <p:nvPr/>
        </p:nvSpPr>
        <p:spPr bwMode="auto">
          <a:xfrm>
            <a:off x="1137841" y="1984629"/>
            <a:ext cx="596347" cy="1712006"/>
          </a:xfrm>
          <a:custGeom>
            <a:avLst/>
            <a:gdLst>
              <a:gd name="connsiteX0" fmla="*/ 596347 w 596347"/>
              <a:gd name="connsiteY0" fmla="*/ 0 h 1712006"/>
              <a:gd name="connsiteX1" fmla="*/ 526773 w 596347"/>
              <a:gd name="connsiteY1" fmla="*/ 9939 h 1712006"/>
              <a:gd name="connsiteX2" fmla="*/ 496956 w 596347"/>
              <a:gd name="connsiteY2" fmla="*/ 19878 h 1712006"/>
              <a:gd name="connsiteX3" fmla="*/ 457200 w 596347"/>
              <a:gd name="connsiteY3" fmla="*/ 29817 h 1712006"/>
              <a:gd name="connsiteX4" fmla="*/ 427382 w 596347"/>
              <a:gd name="connsiteY4" fmla="*/ 49695 h 1712006"/>
              <a:gd name="connsiteX5" fmla="*/ 397565 w 596347"/>
              <a:gd name="connsiteY5" fmla="*/ 59634 h 1712006"/>
              <a:gd name="connsiteX6" fmla="*/ 337930 w 596347"/>
              <a:gd name="connsiteY6" fmla="*/ 99391 h 1712006"/>
              <a:gd name="connsiteX7" fmla="*/ 308113 w 596347"/>
              <a:gd name="connsiteY7" fmla="*/ 119269 h 1712006"/>
              <a:gd name="connsiteX8" fmla="*/ 278295 w 596347"/>
              <a:gd name="connsiteY8" fmla="*/ 139147 h 1712006"/>
              <a:gd name="connsiteX9" fmla="*/ 248478 w 596347"/>
              <a:gd name="connsiteY9" fmla="*/ 149087 h 1712006"/>
              <a:gd name="connsiteX10" fmla="*/ 188843 w 596347"/>
              <a:gd name="connsiteY10" fmla="*/ 208721 h 1712006"/>
              <a:gd name="connsiteX11" fmla="*/ 149086 w 596347"/>
              <a:gd name="connsiteY11" fmla="*/ 268356 h 1712006"/>
              <a:gd name="connsiteX12" fmla="*/ 119269 w 596347"/>
              <a:gd name="connsiteY12" fmla="*/ 357808 h 1712006"/>
              <a:gd name="connsiteX13" fmla="*/ 109330 w 596347"/>
              <a:gd name="connsiteY13" fmla="*/ 387626 h 1712006"/>
              <a:gd name="connsiteX14" fmla="*/ 99391 w 596347"/>
              <a:gd name="connsiteY14" fmla="*/ 417443 h 1712006"/>
              <a:gd name="connsiteX15" fmla="*/ 79513 w 596347"/>
              <a:gd name="connsiteY15" fmla="*/ 506895 h 1712006"/>
              <a:gd name="connsiteX16" fmla="*/ 69573 w 596347"/>
              <a:gd name="connsiteY16" fmla="*/ 685800 h 1712006"/>
              <a:gd name="connsiteX17" fmla="*/ 49695 w 596347"/>
              <a:gd name="connsiteY17" fmla="*/ 755374 h 1712006"/>
              <a:gd name="connsiteX18" fmla="*/ 39756 w 596347"/>
              <a:gd name="connsiteY18" fmla="*/ 805069 h 1712006"/>
              <a:gd name="connsiteX19" fmla="*/ 29817 w 596347"/>
              <a:gd name="connsiteY19" fmla="*/ 844826 h 1712006"/>
              <a:gd name="connsiteX20" fmla="*/ 9939 w 596347"/>
              <a:gd name="connsiteY20" fmla="*/ 1013791 h 1712006"/>
              <a:gd name="connsiteX21" fmla="*/ 0 w 596347"/>
              <a:gd name="connsiteY21" fmla="*/ 1252330 h 1712006"/>
              <a:gd name="connsiteX22" fmla="*/ 9939 w 596347"/>
              <a:gd name="connsiteY22" fmla="*/ 1600200 h 1712006"/>
              <a:gd name="connsiteX23" fmla="*/ 19878 w 596347"/>
              <a:gd name="connsiteY23" fmla="*/ 1649895 h 17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6347" h="1712006">
                <a:moveTo>
                  <a:pt x="596347" y="0"/>
                </a:moveTo>
                <a:cubicBezTo>
                  <a:pt x="573156" y="3313"/>
                  <a:pt x="549745" y="5345"/>
                  <a:pt x="526773" y="9939"/>
                </a:cubicBezTo>
                <a:cubicBezTo>
                  <a:pt x="516500" y="11994"/>
                  <a:pt x="507030" y="17000"/>
                  <a:pt x="496956" y="19878"/>
                </a:cubicBezTo>
                <a:cubicBezTo>
                  <a:pt x="483822" y="23631"/>
                  <a:pt x="470452" y="26504"/>
                  <a:pt x="457200" y="29817"/>
                </a:cubicBezTo>
                <a:cubicBezTo>
                  <a:pt x="447261" y="36443"/>
                  <a:pt x="438066" y="44353"/>
                  <a:pt x="427382" y="49695"/>
                </a:cubicBezTo>
                <a:cubicBezTo>
                  <a:pt x="418011" y="54380"/>
                  <a:pt x="406723" y="54546"/>
                  <a:pt x="397565" y="59634"/>
                </a:cubicBezTo>
                <a:cubicBezTo>
                  <a:pt x="376681" y="71236"/>
                  <a:pt x="357808" y="86139"/>
                  <a:pt x="337930" y="99391"/>
                </a:cubicBezTo>
                <a:lnTo>
                  <a:pt x="308113" y="119269"/>
                </a:lnTo>
                <a:cubicBezTo>
                  <a:pt x="298174" y="125895"/>
                  <a:pt x="289627" y="135369"/>
                  <a:pt x="278295" y="139147"/>
                </a:cubicBezTo>
                <a:lnTo>
                  <a:pt x="248478" y="149087"/>
                </a:lnTo>
                <a:cubicBezTo>
                  <a:pt x="228600" y="168965"/>
                  <a:pt x="197733" y="182052"/>
                  <a:pt x="188843" y="208721"/>
                </a:cubicBezTo>
                <a:cubicBezTo>
                  <a:pt x="174459" y="251874"/>
                  <a:pt x="186312" y="231131"/>
                  <a:pt x="149086" y="268356"/>
                </a:cubicBezTo>
                <a:lnTo>
                  <a:pt x="119269" y="357808"/>
                </a:lnTo>
                <a:lnTo>
                  <a:pt x="109330" y="387626"/>
                </a:lnTo>
                <a:cubicBezTo>
                  <a:pt x="106017" y="397565"/>
                  <a:pt x="101446" y="407170"/>
                  <a:pt x="99391" y="417443"/>
                </a:cubicBezTo>
                <a:cubicBezTo>
                  <a:pt x="86773" y="480534"/>
                  <a:pt x="93549" y="450750"/>
                  <a:pt x="79513" y="506895"/>
                </a:cubicBezTo>
                <a:cubicBezTo>
                  <a:pt x="76200" y="566530"/>
                  <a:pt x="74981" y="626318"/>
                  <a:pt x="69573" y="685800"/>
                </a:cubicBezTo>
                <a:cubicBezTo>
                  <a:pt x="66917" y="715012"/>
                  <a:pt x="56418" y="728480"/>
                  <a:pt x="49695" y="755374"/>
                </a:cubicBezTo>
                <a:cubicBezTo>
                  <a:pt x="45598" y="771763"/>
                  <a:pt x="43421" y="788578"/>
                  <a:pt x="39756" y="805069"/>
                </a:cubicBezTo>
                <a:cubicBezTo>
                  <a:pt x="36793" y="818404"/>
                  <a:pt x="32496" y="831431"/>
                  <a:pt x="29817" y="844826"/>
                </a:cubicBezTo>
                <a:cubicBezTo>
                  <a:pt x="16521" y="911307"/>
                  <a:pt x="16874" y="937504"/>
                  <a:pt x="9939" y="1013791"/>
                </a:cubicBezTo>
                <a:cubicBezTo>
                  <a:pt x="6626" y="1093304"/>
                  <a:pt x="0" y="1172748"/>
                  <a:pt x="0" y="1252330"/>
                </a:cubicBezTo>
                <a:cubicBezTo>
                  <a:pt x="0" y="1368334"/>
                  <a:pt x="4287" y="1484334"/>
                  <a:pt x="9939" y="1600200"/>
                </a:cubicBezTo>
                <a:cubicBezTo>
                  <a:pt x="20423" y="1815118"/>
                  <a:pt x="19878" y="1654995"/>
                  <a:pt x="19878" y="164989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BA22A13-6C52-EF43-A54C-A0984CE5A0D0}"/>
              </a:ext>
            </a:extLst>
          </p:cNvPr>
          <p:cNvSpPr/>
          <p:nvPr/>
        </p:nvSpPr>
        <p:spPr bwMode="auto">
          <a:xfrm>
            <a:off x="1286350" y="2278652"/>
            <a:ext cx="437899" cy="1343927"/>
          </a:xfrm>
          <a:custGeom>
            <a:avLst/>
            <a:gdLst>
              <a:gd name="connsiteX0" fmla="*/ 437899 w 437899"/>
              <a:gd name="connsiteY0" fmla="*/ 0 h 1343927"/>
              <a:gd name="connsiteX1" fmla="*/ 368325 w 437899"/>
              <a:gd name="connsiteY1" fmla="*/ 29818 h 1343927"/>
              <a:gd name="connsiteX2" fmla="*/ 338508 w 437899"/>
              <a:gd name="connsiteY2" fmla="*/ 49696 h 1343927"/>
              <a:gd name="connsiteX3" fmla="*/ 268934 w 437899"/>
              <a:gd name="connsiteY3" fmla="*/ 79513 h 1343927"/>
              <a:gd name="connsiteX4" fmla="*/ 209299 w 437899"/>
              <a:gd name="connsiteY4" fmla="*/ 119270 h 1343927"/>
              <a:gd name="connsiteX5" fmla="*/ 179482 w 437899"/>
              <a:gd name="connsiteY5" fmla="*/ 129209 h 1343927"/>
              <a:gd name="connsiteX6" fmla="*/ 129786 w 437899"/>
              <a:gd name="connsiteY6" fmla="*/ 168966 h 1343927"/>
              <a:gd name="connsiteX7" fmla="*/ 119847 w 437899"/>
              <a:gd name="connsiteY7" fmla="*/ 198783 h 1343927"/>
              <a:gd name="connsiteX8" fmla="*/ 99969 w 437899"/>
              <a:gd name="connsiteY8" fmla="*/ 278296 h 1343927"/>
              <a:gd name="connsiteX9" fmla="*/ 60212 w 437899"/>
              <a:gd name="connsiteY9" fmla="*/ 347870 h 1343927"/>
              <a:gd name="connsiteX10" fmla="*/ 40334 w 437899"/>
              <a:gd name="connsiteY10" fmla="*/ 407505 h 1343927"/>
              <a:gd name="connsiteX11" fmla="*/ 20456 w 437899"/>
              <a:gd name="connsiteY11" fmla="*/ 467140 h 1343927"/>
              <a:gd name="connsiteX12" fmla="*/ 577 w 437899"/>
              <a:gd name="connsiteY12" fmla="*/ 596348 h 1343927"/>
              <a:gd name="connsiteX13" fmla="*/ 10517 w 437899"/>
              <a:gd name="connsiteY13" fmla="*/ 934279 h 1343927"/>
              <a:gd name="connsiteX14" fmla="*/ 577 w 437899"/>
              <a:gd name="connsiteY14" fmla="*/ 1341783 h 1343927"/>
              <a:gd name="connsiteX15" fmla="*/ 20456 w 437899"/>
              <a:gd name="connsiteY15" fmla="*/ 1321905 h 1343927"/>
              <a:gd name="connsiteX16" fmla="*/ 30395 w 437899"/>
              <a:gd name="connsiteY16" fmla="*/ 1321905 h 1343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7899" h="1343927">
                <a:moveTo>
                  <a:pt x="437899" y="0"/>
                </a:moveTo>
                <a:cubicBezTo>
                  <a:pt x="414708" y="9939"/>
                  <a:pt x="390893" y="18534"/>
                  <a:pt x="368325" y="29818"/>
                </a:cubicBezTo>
                <a:cubicBezTo>
                  <a:pt x="357641" y="35160"/>
                  <a:pt x="348879" y="43770"/>
                  <a:pt x="338508" y="49696"/>
                </a:cubicBezTo>
                <a:cubicBezTo>
                  <a:pt x="304120" y="69346"/>
                  <a:pt x="302385" y="68363"/>
                  <a:pt x="268934" y="79513"/>
                </a:cubicBezTo>
                <a:cubicBezTo>
                  <a:pt x="249056" y="92765"/>
                  <a:pt x="231964" y="111715"/>
                  <a:pt x="209299" y="119270"/>
                </a:cubicBezTo>
                <a:cubicBezTo>
                  <a:pt x="199360" y="122583"/>
                  <a:pt x="188853" y="124524"/>
                  <a:pt x="179482" y="129209"/>
                </a:cubicBezTo>
                <a:cubicBezTo>
                  <a:pt x="154403" y="141748"/>
                  <a:pt x="148277" y="150474"/>
                  <a:pt x="129786" y="168966"/>
                </a:cubicBezTo>
                <a:cubicBezTo>
                  <a:pt x="126473" y="178905"/>
                  <a:pt x="122604" y="188676"/>
                  <a:pt x="119847" y="198783"/>
                </a:cubicBezTo>
                <a:cubicBezTo>
                  <a:pt x="112659" y="225140"/>
                  <a:pt x="115123" y="255564"/>
                  <a:pt x="99969" y="278296"/>
                </a:cubicBezTo>
                <a:cubicBezTo>
                  <a:pt x="82040" y="305190"/>
                  <a:pt x="72821" y="316346"/>
                  <a:pt x="60212" y="347870"/>
                </a:cubicBezTo>
                <a:cubicBezTo>
                  <a:pt x="52430" y="367325"/>
                  <a:pt x="46960" y="387627"/>
                  <a:pt x="40334" y="407505"/>
                </a:cubicBezTo>
                <a:cubicBezTo>
                  <a:pt x="40333" y="407509"/>
                  <a:pt x="20457" y="467137"/>
                  <a:pt x="20456" y="467140"/>
                </a:cubicBezTo>
                <a:cubicBezTo>
                  <a:pt x="5279" y="543027"/>
                  <a:pt x="12613" y="500072"/>
                  <a:pt x="577" y="596348"/>
                </a:cubicBezTo>
                <a:cubicBezTo>
                  <a:pt x="3890" y="708992"/>
                  <a:pt x="10517" y="821587"/>
                  <a:pt x="10517" y="934279"/>
                </a:cubicBezTo>
                <a:cubicBezTo>
                  <a:pt x="10517" y="1070154"/>
                  <a:pt x="-2906" y="1205953"/>
                  <a:pt x="577" y="1341783"/>
                </a:cubicBezTo>
                <a:cubicBezTo>
                  <a:pt x="817" y="1351151"/>
                  <a:pt x="12659" y="1327103"/>
                  <a:pt x="20456" y="1321905"/>
                </a:cubicBezTo>
                <a:cubicBezTo>
                  <a:pt x="23213" y="1320067"/>
                  <a:pt x="27082" y="1321905"/>
                  <a:pt x="30395" y="132190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BA14C5F-7B41-4448-9AB9-2FD68A025245}"/>
              </a:ext>
            </a:extLst>
          </p:cNvPr>
          <p:cNvSpPr/>
          <p:nvPr/>
        </p:nvSpPr>
        <p:spPr bwMode="auto">
          <a:xfrm>
            <a:off x="1415281" y="3024087"/>
            <a:ext cx="378542" cy="600004"/>
          </a:xfrm>
          <a:custGeom>
            <a:avLst/>
            <a:gdLst>
              <a:gd name="connsiteX0" fmla="*/ 378542 w 378542"/>
              <a:gd name="connsiteY0" fmla="*/ 0 h 600004"/>
              <a:gd name="connsiteX1" fmla="*/ 249333 w 378542"/>
              <a:gd name="connsiteY1" fmla="*/ 39757 h 600004"/>
              <a:gd name="connsiteX2" fmla="*/ 219516 w 378542"/>
              <a:gd name="connsiteY2" fmla="*/ 49696 h 600004"/>
              <a:gd name="connsiteX3" fmla="*/ 189699 w 378542"/>
              <a:gd name="connsiteY3" fmla="*/ 69574 h 600004"/>
              <a:gd name="connsiteX4" fmla="*/ 159881 w 378542"/>
              <a:gd name="connsiteY4" fmla="*/ 129209 h 600004"/>
              <a:gd name="connsiteX5" fmla="*/ 149942 w 378542"/>
              <a:gd name="connsiteY5" fmla="*/ 159026 h 600004"/>
              <a:gd name="connsiteX6" fmla="*/ 130064 w 378542"/>
              <a:gd name="connsiteY6" fmla="*/ 178905 h 600004"/>
              <a:gd name="connsiteX7" fmla="*/ 90307 w 378542"/>
              <a:gd name="connsiteY7" fmla="*/ 238539 h 600004"/>
              <a:gd name="connsiteX8" fmla="*/ 70429 w 378542"/>
              <a:gd name="connsiteY8" fmla="*/ 268357 h 600004"/>
              <a:gd name="connsiteX9" fmla="*/ 40612 w 378542"/>
              <a:gd name="connsiteY9" fmla="*/ 337931 h 600004"/>
              <a:gd name="connsiteX10" fmla="*/ 20733 w 378542"/>
              <a:gd name="connsiteY10" fmla="*/ 397565 h 600004"/>
              <a:gd name="connsiteX11" fmla="*/ 855 w 378542"/>
              <a:gd name="connsiteY11" fmla="*/ 516835 h 600004"/>
              <a:gd name="connsiteX12" fmla="*/ 20733 w 378542"/>
              <a:gd name="connsiteY12" fmla="*/ 586409 h 60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8542" h="600004">
                <a:moveTo>
                  <a:pt x="378542" y="0"/>
                </a:moveTo>
                <a:cubicBezTo>
                  <a:pt x="288813" y="25636"/>
                  <a:pt x="331856" y="12249"/>
                  <a:pt x="249333" y="39757"/>
                </a:cubicBezTo>
                <a:cubicBezTo>
                  <a:pt x="239394" y="43070"/>
                  <a:pt x="228233" y="43885"/>
                  <a:pt x="219516" y="49696"/>
                </a:cubicBezTo>
                <a:lnTo>
                  <a:pt x="189699" y="69574"/>
                </a:lnTo>
                <a:cubicBezTo>
                  <a:pt x="164717" y="144519"/>
                  <a:pt x="198416" y="52140"/>
                  <a:pt x="159881" y="129209"/>
                </a:cubicBezTo>
                <a:cubicBezTo>
                  <a:pt x="155196" y="138580"/>
                  <a:pt x="155332" y="150042"/>
                  <a:pt x="149942" y="159026"/>
                </a:cubicBezTo>
                <a:cubicBezTo>
                  <a:pt x="145121" y="167061"/>
                  <a:pt x="135687" y="171408"/>
                  <a:pt x="130064" y="178905"/>
                </a:cubicBezTo>
                <a:cubicBezTo>
                  <a:pt x="115730" y="198017"/>
                  <a:pt x="103559" y="218661"/>
                  <a:pt x="90307" y="238539"/>
                </a:cubicBezTo>
                <a:lnTo>
                  <a:pt x="70429" y="268357"/>
                </a:lnTo>
                <a:cubicBezTo>
                  <a:pt x="44139" y="373515"/>
                  <a:pt x="79832" y="249688"/>
                  <a:pt x="40612" y="337931"/>
                </a:cubicBezTo>
                <a:cubicBezTo>
                  <a:pt x="32102" y="357078"/>
                  <a:pt x="20733" y="397565"/>
                  <a:pt x="20733" y="397565"/>
                </a:cubicBezTo>
                <a:cubicBezTo>
                  <a:pt x="14107" y="437322"/>
                  <a:pt x="-4144" y="476841"/>
                  <a:pt x="855" y="516835"/>
                </a:cubicBezTo>
                <a:cubicBezTo>
                  <a:pt x="11375" y="600997"/>
                  <a:pt x="-8093" y="615235"/>
                  <a:pt x="20733" y="5864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743CEAFA-ACCE-894D-B4B5-4D7B70D1A88B}"/>
              </a:ext>
            </a:extLst>
          </p:cNvPr>
          <p:cNvSpPr/>
          <p:nvPr/>
        </p:nvSpPr>
        <p:spPr bwMode="auto">
          <a:xfrm>
            <a:off x="1553537" y="3362018"/>
            <a:ext cx="200530" cy="288234"/>
          </a:xfrm>
          <a:custGeom>
            <a:avLst/>
            <a:gdLst>
              <a:gd name="connsiteX0" fmla="*/ 200530 w 200530"/>
              <a:gd name="connsiteY0" fmla="*/ 0 h 288234"/>
              <a:gd name="connsiteX1" fmla="*/ 71321 w 200530"/>
              <a:gd name="connsiteY1" fmla="*/ 79513 h 288234"/>
              <a:gd name="connsiteX2" fmla="*/ 41504 w 200530"/>
              <a:gd name="connsiteY2" fmla="*/ 99391 h 288234"/>
              <a:gd name="connsiteX3" fmla="*/ 21625 w 200530"/>
              <a:gd name="connsiteY3" fmla="*/ 129208 h 288234"/>
              <a:gd name="connsiteX4" fmla="*/ 1747 w 200530"/>
              <a:gd name="connsiteY4" fmla="*/ 288234 h 28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30" h="288234">
                <a:moveTo>
                  <a:pt x="200530" y="0"/>
                </a:moveTo>
                <a:cubicBezTo>
                  <a:pt x="110211" y="51610"/>
                  <a:pt x="153182" y="24939"/>
                  <a:pt x="71321" y="79513"/>
                </a:cubicBezTo>
                <a:lnTo>
                  <a:pt x="41504" y="99391"/>
                </a:lnTo>
                <a:cubicBezTo>
                  <a:pt x="34878" y="109330"/>
                  <a:pt x="26477" y="118292"/>
                  <a:pt x="21625" y="129208"/>
                </a:cubicBezTo>
                <a:cubicBezTo>
                  <a:pt x="-8730" y="197505"/>
                  <a:pt x="1747" y="203889"/>
                  <a:pt x="1747" y="28823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1D7627-B62D-AF45-9959-1B4C0699B21C}"/>
              </a:ext>
            </a:extLst>
          </p:cNvPr>
          <p:cNvSpPr txBox="1"/>
          <p:nvPr/>
        </p:nvSpPr>
        <p:spPr>
          <a:xfrm>
            <a:off x="3051453" y="4338935"/>
            <a:ext cx="3360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PTK = HKDF-expand(HKDF-extract(T, PMK),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                          “PTK derivation”, </a:t>
            </a:r>
            <a:r>
              <a:rPr lang="en-US" sz="1200" dirty="0" err="1">
                <a:solidFill>
                  <a:schemeClr val="tx1"/>
                </a:solidFill>
              </a:rPr>
              <a:t>PTKLen</a:t>
            </a:r>
            <a:r>
              <a:rPr lang="en-US" sz="12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0A5FAE83-61D4-C743-8CE2-B6EDB3F1668D}"/>
              </a:ext>
            </a:extLst>
          </p:cNvPr>
          <p:cNvSpPr/>
          <p:nvPr/>
        </p:nvSpPr>
        <p:spPr bwMode="auto">
          <a:xfrm>
            <a:off x="1520687" y="4104861"/>
            <a:ext cx="3957243" cy="279439"/>
          </a:xfrm>
          <a:custGeom>
            <a:avLst/>
            <a:gdLst>
              <a:gd name="connsiteX0" fmla="*/ 0 w 3957243"/>
              <a:gd name="connsiteY0" fmla="*/ 59635 h 279439"/>
              <a:gd name="connsiteX1" fmla="*/ 69574 w 3957243"/>
              <a:gd name="connsiteY1" fmla="*/ 119269 h 279439"/>
              <a:gd name="connsiteX2" fmla="*/ 89452 w 3957243"/>
              <a:gd name="connsiteY2" fmla="*/ 139148 h 279439"/>
              <a:gd name="connsiteX3" fmla="*/ 149087 w 3957243"/>
              <a:gd name="connsiteY3" fmla="*/ 159026 h 279439"/>
              <a:gd name="connsiteX4" fmla="*/ 178904 w 3957243"/>
              <a:gd name="connsiteY4" fmla="*/ 178904 h 279439"/>
              <a:gd name="connsiteX5" fmla="*/ 238539 w 3957243"/>
              <a:gd name="connsiteY5" fmla="*/ 198782 h 279439"/>
              <a:gd name="connsiteX6" fmla="*/ 268356 w 3957243"/>
              <a:gd name="connsiteY6" fmla="*/ 208722 h 279439"/>
              <a:gd name="connsiteX7" fmla="*/ 318052 w 3957243"/>
              <a:gd name="connsiteY7" fmla="*/ 218661 h 279439"/>
              <a:gd name="connsiteX8" fmla="*/ 357809 w 3957243"/>
              <a:gd name="connsiteY8" fmla="*/ 228600 h 279439"/>
              <a:gd name="connsiteX9" fmla="*/ 526774 w 3957243"/>
              <a:gd name="connsiteY9" fmla="*/ 248478 h 279439"/>
              <a:gd name="connsiteX10" fmla="*/ 725556 w 3957243"/>
              <a:gd name="connsiteY10" fmla="*/ 238539 h 279439"/>
              <a:gd name="connsiteX11" fmla="*/ 775252 w 3957243"/>
              <a:gd name="connsiteY11" fmla="*/ 228600 h 279439"/>
              <a:gd name="connsiteX12" fmla="*/ 884583 w 3957243"/>
              <a:gd name="connsiteY12" fmla="*/ 208722 h 279439"/>
              <a:gd name="connsiteX13" fmla="*/ 964096 w 3957243"/>
              <a:gd name="connsiteY13" fmla="*/ 188843 h 279439"/>
              <a:gd name="connsiteX14" fmla="*/ 1023730 w 3957243"/>
              <a:gd name="connsiteY14" fmla="*/ 168965 h 279439"/>
              <a:gd name="connsiteX15" fmla="*/ 1063487 w 3957243"/>
              <a:gd name="connsiteY15" fmla="*/ 159026 h 279439"/>
              <a:gd name="connsiteX16" fmla="*/ 1093304 w 3957243"/>
              <a:gd name="connsiteY16" fmla="*/ 149087 h 279439"/>
              <a:gd name="connsiteX17" fmla="*/ 1202635 w 3957243"/>
              <a:gd name="connsiteY17" fmla="*/ 129209 h 279439"/>
              <a:gd name="connsiteX18" fmla="*/ 1361661 w 3957243"/>
              <a:gd name="connsiteY18" fmla="*/ 109330 h 279439"/>
              <a:gd name="connsiteX19" fmla="*/ 1411356 w 3957243"/>
              <a:gd name="connsiteY19" fmla="*/ 99391 h 279439"/>
              <a:gd name="connsiteX20" fmla="*/ 1620078 w 3957243"/>
              <a:gd name="connsiteY20" fmla="*/ 79513 h 279439"/>
              <a:gd name="connsiteX21" fmla="*/ 1729409 w 3957243"/>
              <a:gd name="connsiteY21" fmla="*/ 69574 h 279439"/>
              <a:gd name="connsiteX22" fmla="*/ 1798983 w 3957243"/>
              <a:gd name="connsiteY22" fmla="*/ 59635 h 279439"/>
              <a:gd name="connsiteX23" fmla="*/ 1918252 w 3957243"/>
              <a:gd name="connsiteY23" fmla="*/ 39756 h 279439"/>
              <a:gd name="connsiteX24" fmla="*/ 2017643 w 3957243"/>
              <a:gd name="connsiteY24" fmla="*/ 29817 h 279439"/>
              <a:gd name="connsiteX25" fmla="*/ 2246243 w 3957243"/>
              <a:gd name="connsiteY25" fmla="*/ 9939 h 279439"/>
              <a:gd name="connsiteX26" fmla="*/ 2315817 w 3957243"/>
              <a:gd name="connsiteY26" fmla="*/ 0 h 279439"/>
              <a:gd name="connsiteX27" fmla="*/ 3081130 w 3957243"/>
              <a:gd name="connsiteY27" fmla="*/ 9939 h 279439"/>
              <a:gd name="connsiteX28" fmla="*/ 3160643 w 3957243"/>
              <a:gd name="connsiteY28" fmla="*/ 29817 h 279439"/>
              <a:gd name="connsiteX29" fmla="*/ 3220278 w 3957243"/>
              <a:gd name="connsiteY29" fmla="*/ 39756 h 279439"/>
              <a:gd name="connsiteX30" fmla="*/ 3260035 w 3957243"/>
              <a:gd name="connsiteY30" fmla="*/ 49696 h 279439"/>
              <a:gd name="connsiteX31" fmla="*/ 3419061 w 3957243"/>
              <a:gd name="connsiteY31" fmla="*/ 69574 h 279439"/>
              <a:gd name="connsiteX32" fmla="*/ 3458817 w 3957243"/>
              <a:gd name="connsiteY32" fmla="*/ 79513 h 279439"/>
              <a:gd name="connsiteX33" fmla="*/ 3578087 w 3957243"/>
              <a:gd name="connsiteY33" fmla="*/ 99391 h 279439"/>
              <a:gd name="connsiteX34" fmla="*/ 3697356 w 3957243"/>
              <a:gd name="connsiteY34" fmla="*/ 139148 h 279439"/>
              <a:gd name="connsiteX35" fmla="*/ 3727174 w 3957243"/>
              <a:gd name="connsiteY35" fmla="*/ 149087 h 279439"/>
              <a:gd name="connsiteX36" fmla="*/ 3756991 w 3957243"/>
              <a:gd name="connsiteY36" fmla="*/ 159026 h 279439"/>
              <a:gd name="connsiteX37" fmla="*/ 3796748 w 3957243"/>
              <a:gd name="connsiteY37" fmla="*/ 168965 h 279439"/>
              <a:gd name="connsiteX38" fmla="*/ 3856383 w 3957243"/>
              <a:gd name="connsiteY38" fmla="*/ 188843 h 279439"/>
              <a:gd name="connsiteX39" fmla="*/ 3906078 w 3957243"/>
              <a:gd name="connsiteY39" fmla="*/ 228600 h 279439"/>
              <a:gd name="connsiteX40" fmla="*/ 3955774 w 3957243"/>
              <a:gd name="connsiteY40" fmla="*/ 278296 h 279439"/>
              <a:gd name="connsiteX41" fmla="*/ 3935896 w 3957243"/>
              <a:gd name="connsiteY41" fmla="*/ 258417 h 279439"/>
              <a:gd name="connsiteX42" fmla="*/ 3896139 w 3957243"/>
              <a:gd name="connsiteY42" fmla="*/ 248478 h 279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957243" h="279439">
                <a:moveTo>
                  <a:pt x="0" y="59635"/>
                </a:moveTo>
                <a:cubicBezTo>
                  <a:pt x="23191" y="79513"/>
                  <a:pt x="46745" y="98976"/>
                  <a:pt x="69574" y="119269"/>
                </a:cubicBezTo>
                <a:cubicBezTo>
                  <a:pt x="76578" y="125495"/>
                  <a:pt x="81071" y="134957"/>
                  <a:pt x="89452" y="139148"/>
                </a:cubicBezTo>
                <a:cubicBezTo>
                  <a:pt x="108193" y="148519"/>
                  <a:pt x="131653" y="147403"/>
                  <a:pt x="149087" y="159026"/>
                </a:cubicBezTo>
                <a:cubicBezTo>
                  <a:pt x="159026" y="165652"/>
                  <a:pt x="167988" y="174053"/>
                  <a:pt x="178904" y="178904"/>
                </a:cubicBezTo>
                <a:cubicBezTo>
                  <a:pt x="198052" y="187414"/>
                  <a:pt x="218661" y="192156"/>
                  <a:pt x="238539" y="198782"/>
                </a:cubicBezTo>
                <a:cubicBezTo>
                  <a:pt x="248478" y="202095"/>
                  <a:pt x="258083" y="206667"/>
                  <a:pt x="268356" y="208722"/>
                </a:cubicBezTo>
                <a:cubicBezTo>
                  <a:pt x="284921" y="212035"/>
                  <a:pt x="301561" y="214996"/>
                  <a:pt x="318052" y="218661"/>
                </a:cubicBezTo>
                <a:cubicBezTo>
                  <a:pt x="331387" y="221624"/>
                  <a:pt x="344369" y="226156"/>
                  <a:pt x="357809" y="228600"/>
                </a:cubicBezTo>
                <a:cubicBezTo>
                  <a:pt x="411518" y="238365"/>
                  <a:pt x="473467" y="243147"/>
                  <a:pt x="526774" y="248478"/>
                </a:cubicBezTo>
                <a:cubicBezTo>
                  <a:pt x="593035" y="245165"/>
                  <a:pt x="659424" y="243830"/>
                  <a:pt x="725556" y="238539"/>
                </a:cubicBezTo>
                <a:cubicBezTo>
                  <a:pt x="742396" y="237192"/>
                  <a:pt x="758631" y="231622"/>
                  <a:pt x="775252" y="228600"/>
                </a:cubicBezTo>
                <a:cubicBezTo>
                  <a:pt x="823075" y="219905"/>
                  <a:pt x="838996" y="219242"/>
                  <a:pt x="884583" y="208722"/>
                </a:cubicBezTo>
                <a:cubicBezTo>
                  <a:pt x="911203" y="202579"/>
                  <a:pt x="938178" y="197482"/>
                  <a:pt x="964096" y="188843"/>
                </a:cubicBezTo>
                <a:cubicBezTo>
                  <a:pt x="983974" y="182217"/>
                  <a:pt x="1003402" y="174047"/>
                  <a:pt x="1023730" y="168965"/>
                </a:cubicBezTo>
                <a:cubicBezTo>
                  <a:pt x="1036982" y="165652"/>
                  <a:pt x="1050352" y="162779"/>
                  <a:pt x="1063487" y="159026"/>
                </a:cubicBezTo>
                <a:cubicBezTo>
                  <a:pt x="1073561" y="156148"/>
                  <a:pt x="1083140" y="151628"/>
                  <a:pt x="1093304" y="149087"/>
                </a:cubicBezTo>
                <a:cubicBezTo>
                  <a:pt x="1114720" y="143733"/>
                  <a:pt x="1183646" y="131741"/>
                  <a:pt x="1202635" y="129209"/>
                </a:cubicBezTo>
                <a:cubicBezTo>
                  <a:pt x="1299697" y="116267"/>
                  <a:pt x="1274627" y="123836"/>
                  <a:pt x="1361661" y="109330"/>
                </a:cubicBezTo>
                <a:cubicBezTo>
                  <a:pt x="1378324" y="106553"/>
                  <a:pt x="1394574" y="101327"/>
                  <a:pt x="1411356" y="99391"/>
                </a:cubicBezTo>
                <a:cubicBezTo>
                  <a:pt x="1480784" y="91380"/>
                  <a:pt x="1550494" y="86036"/>
                  <a:pt x="1620078" y="79513"/>
                </a:cubicBezTo>
                <a:cubicBezTo>
                  <a:pt x="1656512" y="76097"/>
                  <a:pt x="1693183" y="74749"/>
                  <a:pt x="1729409" y="69574"/>
                </a:cubicBezTo>
                <a:lnTo>
                  <a:pt x="1798983" y="59635"/>
                </a:lnTo>
                <a:cubicBezTo>
                  <a:pt x="1838795" y="53349"/>
                  <a:pt x="1878147" y="43766"/>
                  <a:pt x="1918252" y="39756"/>
                </a:cubicBezTo>
                <a:lnTo>
                  <a:pt x="2017643" y="29817"/>
                </a:lnTo>
                <a:cubicBezTo>
                  <a:pt x="2093816" y="22892"/>
                  <a:pt x="2170524" y="20756"/>
                  <a:pt x="2246243" y="9939"/>
                </a:cubicBezTo>
                <a:lnTo>
                  <a:pt x="2315817" y="0"/>
                </a:lnTo>
                <a:lnTo>
                  <a:pt x="3081130" y="9939"/>
                </a:lnTo>
                <a:cubicBezTo>
                  <a:pt x="3129386" y="11116"/>
                  <a:pt x="3122064" y="21244"/>
                  <a:pt x="3160643" y="29817"/>
                </a:cubicBezTo>
                <a:cubicBezTo>
                  <a:pt x="3180316" y="34189"/>
                  <a:pt x="3200517" y="35804"/>
                  <a:pt x="3220278" y="39756"/>
                </a:cubicBezTo>
                <a:cubicBezTo>
                  <a:pt x="3233673" y="42435"/>
                  <a:pt x="3246526" y="47670"/>
                  <a:pt x="3260035" y="49696"/>
                </a:cubicBezTo>
                <a:cubicBezTo>
                  <a:pt x="3312865" y="57621"/>
                  <a:pt x="3419061" y="69574"/>
                  <a:pt x="3419061" y="69574"/>
                </a:cubicBezTo>
                <a:cubicBezTo>
                  <a:pt x="3432313" y="72887"/>
                  <a:pt x="3445391" y="76996"/>
                  <a:pt x="3458817" y="79513"/>
                </a:cubicBezTo>
                <a:cubicBezTo>
                  <a:pt x="3498432" y="86941"/>
                  <a:pt x="3578087" y="99391"/>
                  <a:pt x="3578087" y="99391"/>
                </a:cubicBezTo>
                <a:lnTo>
                  <a:pt x="3697356" y="139148"/>
                </a:lnTo>
                <a:lnTo>
                  <a:pt x="3727174" y="149087"/>
                </a:lnTo>
                <a:cubicBezTo>
                  <a:pt x="3737113" y="152400"/>
                  <a:pt x="3746827" y="156485"/>
                  <a:pt x="3756991" y="159026"/>
                </a:cubicBezTo>
                <a:cubicBezTo>
                  <a:pt x="3770243" y="162339"/>
                  <a:pt x="3783664" y="165040"/>
                  <a:pt x="3796748" y="168965"/>
                </a:cubicBezTo>
                <a:cubicBezTo>
                  <a:pt x="3816818" y="174986"/>
                  <a:pt x="3856383" y="188843"/>
                  <a:pt x="3856383" y="188843"/>
                </a:cubicBezTo>
                <a:cubicBezTo>
                  <a:pt x="3933868" y="266332"/>
                  <a:pt x="3805798" y="140855"/>
                  <a:pt x="3906078" y="228600"/>
                </a:cubicBezTo>
                <a:cubicBezTo>
                  <a:pt x="3923709" y="244027"/>
                  <a:pt x="3939208" y="261731"/>
                  <a:pt x="3955774" y="278296"/>
                </a:cubicBezTo>
                <a:cubicBezTo>
                  <a:pt x="3962400" y="284922"/>
                  <a:pt x="3944987" y="260690"/>
                  <a:pt x="3935896" y="258417"/>
                </a:cubicBezTo>
                <a:lnTo>
                  <a:pt x="3896139" y="24847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E8F81E83-92CF-8A42-9149-887309665815}"/>
              </a:ext>
            </a:extLst>
          </p:cNvPr>
          <p:cNvSpPr/>
          <p:nvPr/>
        </p:nvSpPr>
        <p:spPr bwMode="auto">
          <a:xfrm>
            <a:off x="3458817" y="4641574"/>
            <a:ext cx="606313" cy="437322"/>
          </a:xfrm>
          <a:custGeom>
            <a:avLst/>
            <a:gdLst>
              <a:gd name="connsiteX0" fmla="*/ 0 w 606313"/>
              <a:gd name="connsiteY0" fmla="*/ 0 h 437322"/>
              <a:gd name="connsiteX1" fmla="*/ 69574 w 606313"/>
              <a:gd name="connsiteY1" fmla="*/ 29817 h 437322"/>
              <a:gd name="connsiteX2" fmla="*/ 159026 w 606313"/>
              <a:gd name="connsiteY2" fmla="*/ 49696 h 437322"/>
              <a:gd name="connsiteX3" fmla="*/ 188844 w 606313"/>
              <a:gd name="connsiteY3" fmla="*/ 59635 h 437322"/>
              <a:gd name="connsiteX4" fmla="*/ 268357 w 606313"/>
              <a:gd name="connsiteY4" fmla="*/ 79513 h 437322"/>
              <a:gd name="connsiteX5" fmla="*/ 327992 w 606313"/>
              <a:gd name="connsiteY5" fmla="*/ 119269 h 437322"/>
              <a:gd name="connsiteX6" fmla="*/ 357809 w 606313"/>
              <a:gd name="connsiteY6" fmla="*/ 139148 h 437322"/>
              <a:gd name="connsiteX7" fmla="*/ 387626 w 606313"/>
              <a:gd name="connsiteY7" fmla="*/ 159026 h 437322"/>
              <a:gd name="connsiteX8" fmla="*/ 427383 w 606313"/>
              <a:gd name="connsiteY8" fmla="*/ 198783 h 437322"/>
              <a:gd name="connsiteX9" fmla="*/ 477079 w 606313"/>
              <a:gd name="connsiteY9" fmla="*/ 238539 h 437322"/>
              <a:gd name="connsiteX10" fmla="*/ 496957 w 606313"/>
              <a:gd name="connsiteY10" fmla="*/ 268356 h 437322"/>
              <a:gd name="connsiteX11" fmla="*/ 516835 w 606313"/>
              <a:gd name="connsiteY11" fmla="*/ 288235 h 437322"/>
              <a:gd name="connsiteX12" fmla="*/ 536713 w 606313"/>
              <a:gd name="connsiteY12" fmla="*/ 318052 h 437322"/>
              <a:gd name="connsiteX13" fmla="*/ 556592 w 606313"/>
              <a:gd name="connsiteY13" fmla="*/ 337930 h 437322"/>
              <a:gd name="connsiteX14" fmla="*/ 596348 w 606313"/>
              <a:gd name="connsiteY14" fmla="*/ 397565 h 437322"/>
              <a:gd name="connsiteX15" fmla="*/ 606287 w 606313"/>
              <a:gd name="connsiteY15" fmla="*/ 437322 h 4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6313" h="437322">
                <a:moveTo>
                  <a:pt x="0" y="0"/>
                </a:moveTo>
                <a:cubicBezTo>
                  <a:pt x="23191" y="9939"/>
                  <a:pt x="45862" y="21194"/>
                  <a:pt x="69574" y="29817"/>
                </a:cubicBezTo>
                <a:cubicBezTo>
                  <a:pt x="92012" y="37976"/>
                  <a:pt x="137622" y="44345"/>
                  <a:pt x="159026" y="49696"/>
                </a:cubicBezTo>
                <a:cubicBezTo>
                  <a:pt x="169190" y="52237"/>
                  <a:pt x="178680" y="57094"/>
                  <a:pt x="188844" y="59635"/>
                </a:cubicBezTo>
                <a:cubicBezTo>
                  <a:pt x="204866" y="63640"/>
                  <a:pt x="249768" y="69186"/>
                  <a:pt x="268357" y="79513"/>
                </a:cubicBezTo>
                <a:cubicBezTo>
                  <a:pt x="289241" y="91115"/>
                  <a:pt x="308114" y="106017"/>
                  <a:pt x="327992" y="119269"/>
                </a:cubicBezTo>
                <a:lnTo>
                  <a:pt x="357809" y="139148"/>
                </a:lnTo>
                <a:cubicBezTo>
                  <a:pt x="367748" y="145774"/>
                  <a:pt x="379179" y="150579"/>
                  <a:pt x="387626" y="159026"/>
                </a:cubicBezTo>
                <a:cubicBezTo>
                  <a:pt x="400878" y="172278"/>
                  <a:pt x="411789" y="188387"/>
                  <a:pt x="427383" y="198783"/>
                </a:cubicBezTo>
                <a:cubicBezTo>
                  <a:pt x="449520" y="213541"/>
                  <a:pt x="460894" y="218309"/>
                  <a:pt x="477079" y="238539"/>
                </a:cubicBezTo>
                <a:cubicBezTo>
                  <a:pt x="484541" y="247867"/>
                  <a:pt x="489495" y="259028"/>
                  <a:pt x="496957" y="268356"/>
                </a:cubicBezTo>
                <a:cubicBezTo>
                  <a:pt x="502811" y="275673"/>
                  <a:pt x="510981" y="280918"/>
                  <a:pt x="516835" y="288235"/>
                </a:cubicBezTo>
                <a:cubicBezTo>
                  <a:pt x="524297" y="297563"/>
                  <a:pt x="529251" y="308724"/>
                  <a:pt x="536713" y="318052"/>
                </a:cubicBezTo>
                <a:cubicBezTo>
                  <a:pt x="542567" y="325369"/>
                  <a:pt x="550969" y="330433"/>
                  <a:pt x="556592" y="337930"/>
                </a:cubicBezTo>
                <a:cubicBezTo>
                  <a:pt x="570926" y="357042"/>
                  <a:pt x="596348" y="397565"/>
                  <a:pt x="596348" y="397565"/>
                </a:cubicBezTo>
                <a:cubicBezTo>
                  <a:pt x="607335" y="430526"/>
                  <a:pt x="606287" y="416906"/>
                  <a:pt x="606287" y="43732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5C288EE5-7924-1843-94F4-1E99EAA26BE1}"/>
              </a:ext>
            </a:extLst>
          </p:cNvPr>
          <p:cNvSpPr/>
          <p:nvPr/>
        </p:nvSpPr>
        <p:spPr bwMode="auto">
          <a:xfrm>
            <a:off x="3190203" y="4701209"/>
            <a:ext cx="79771" cy="894521"/>
          </a:xfrm>
          <a:custGeom>
            <a:avLst/>
            <a:gdLst>
              <a:gd name="connsiteX0" fmla="*/ 79771 w 79771"/>
              <a:gd name="connsiteY0" fmla="*/ 0 h 894521"/>
              <a:gd name="connsiteX1" fmla="*/ 69832 w 79771"/>
              <a:gd name="connsiteY1" fmla="*/ 69574 h 894521"/>
              <a:gd name="connsiteX2" fmla="*/ 49954 w 79771"/>
              <a:gd name="connsiteY2" fmla="*/ 149087 h 894521"/>
              <a:gd name="connsiteX3" fmla="*/ 40014 w 79771"/>
              <a:gd name="connsiteY3" fmla="*/ 188843 h 894521"/>
              <a:gd name="connsiteX4" fmla="*/ 30075 w 79771"/>
              <a:gd name="connsiteY4" fmla="*/ 248478 h 894521"/>
              <a:gd name="connsiteX5" fmla="*/ 20136 w 79771"/>
              <a:gd name="connsiteY5" fmla="*/ 278295 h 894521"/>
              <a:gd name="connsiteX6" fmla="*/ 10197 w 79771"/>
              <a:gd name="connsiteY6" fmla="*/ 327991 h 894521"/>
              <a:gd name="connsiteX7" fmla="*/ 10197 w 79771"/>
              <a:gd name="connsiteY7" fmla="*/ 765313 h 894521"/>
              <a:gd name="connsiteX8" fmla="*/ 20136 w 79771"/>
              <a:gd name="connsiteY8" fmla="*/ 805069 h 894521"/>
              <a:gd name="connsiteX9" fmla="*/ 40014 w 79771"/>
              <a:gd name="connsiteY9" fmla="*/ 894521 h 894521"/>
              <a:gd name="connsiteX10" fmla="*/ 49954 w 79771"/>
              <a:gd name="connsiteY10" fmla="*/ 864704 h 89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9771" h="894521">
                <a:moveTo>
                  <a:pt x="79771" y="0"/>
                </a:moveTo>
                <a:cubicBezTo>
                  <a:pt x="76458" y="23191"/>
                  <a:pt x="74426" y="46602"/>
                  <a:pt x="69832" y="69574"/>
                </a:cubicBezTo>
                <a:cubicBezTo>
                  <a:pt x="64474" y="96363"/>
                  <a:pt x="56580" y="122583"/>
                  <a:pt x="49954" y="149087"/>
                </a:cubicBezTo>
                <a:cubicBezTo>
                  <a:pt x="46641" y="162339"/>
                  <a:pt x="42260" y="175369"/>
                  <a:pt x="40014" y="188843"/>
                </a:cubicBezTo>
                <a:cubicBezTo>
                  <a:pt x="36701" y="208721"/>
                  <a:pt x="34447" y="228805"/>
                  <a:pt x="30075" y="248478"/>
                </a:cubicBezTo>
                <a:cubicBezTo>
                  <a:pt x="27802" y="258705"/>
                  <a:pt x="22677" y="268131"/>
                  <a:pt x="20136" y="278295"/>
                </a:cubicBezTo>
                <a:cubicBezTo>
                  <a:pt x="16039" y="294684"/>
                  <a:pt x="13510" y="311426"/>
                  <a:pt x="10197" y="327991"/>
                </a:cubicBezTo>
                <a:cubicBezTo>
                  <a:pt x="-110" y="544435"/>
                  <a:pt x="-6337" y="542096"/>
                  <a:pt x="10197" y="765313"/>
                </a:cubicBezTo>
                <a:cubicBezTo>
                  <a:pt x="11206" y="778936"/>
                  <a:pt x="17457" y="791674"/>
                  <a:pt x="20136" y="805069"/>
                </a:cubicBezTo>
                <a:cubicBezTo>
                  <a:pt x="37628" y="892531"/>
                  <a:pt x="20671" y="836492"/>
                  <a:pt x="40014" y="894521"/>
                </a:cubicBezTo>
                <a:lnTo>
                  <a:pt x="49954" y="864704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33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0EE4F6-C3E1-A747-BD63-FCBC9C69A5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1D16-EE98-AC4D-BFE1-89BAA2899D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0CCBE-950C-504E-9247-2E9645EB7C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A6CD5-A68A-804E-A8BB-2866AD83F97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8787" y="685800"/>
            <a:ext cx="7770813" cy="1065213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u="sng" dirty="0"/>
              <a:t>Could</a:t>
            </a:r>
            <a:r>
              <a:rPr lang="en-US" dirty="0"/>
              <a:t> PMK Caching Look Like?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16096D-7721-E348-9204-00663B69CA3A}"/>
              </a:ext>
            </a:extLst>
          </p:cNvPr>
          <p:cNvCxnSpPr>
            <a:cxnSpLocks/>
          </p:cNvCxnSpPr>
          <p:nvPr/>
        </p:nvCxnSpPr>
        <p:spPr bwMode="auto">
          <a:xfrm>
            <a:off x="2971800" y="1604182"/>
            <a:ext cx="0" cy="44918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E5E082-2603-FF48-A8BF-56B78A70C5C1}"/>
              </a:ext>
            </a:extLst>
          </p:cNvPr>
          <p:cNvCxnSpPr>
            <a:cxnSpLocks/>
          </p:cNvCxnSpPr>
          <p:nvPr/>
        </p:nvCxnSpPr>
        <p:spPr bwMode="auto">
          <a:xfrm>
            <a:off x="6781800" y="1604182"/>
            <a:ext cx="0" cy="44918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484AC6-C304-B34F-87D3-34D75F3303EE}"/>
              </a:ext>
            </a:extLst>
          </p:cNvPr>
          <p:cNvCxnSpPr/>
          <p:nvPr/>
        </p:nvCxnSpPr>
        <p:spPr bwMode="auto">
          <a:xfrm>
            <a:off x="2971800" y="1908982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8F038C-2A82-9A4E-A4BC-5005548159A5}"/>
              </a:ext>
            </a:extLst>
          </p:cNvPr>
          <p:cNvCxnSpPr/>
          <p:nvPr/>
        </p:nvCxnSpPr>
        <p:spPr bwMode="auto">
          <a:xfrm flipH="1">
            <a:off x="2971800" y="2670982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EC538A6-7DC0-2D4E-92A7-1D0CAF49AD66}"/>
              </a:ext>
            </a:extLst>
          </p:cNvPr>
          <p:cNvCxnSpPr/>
          <p:nvPr/>
        </p:nvCxnSpPr>
        <p:spPr bwMode="auto">
          <a:xfrm>
            <a:off x="2971800" y="5181600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1FB43D-7E8E-EC41-A798-AFFBF165B5AC}"/>
              </a:ext>
            </a:extLst>
          </p:cNvPr>
          <p:cNvCxnSpPr/>
          <p:nvPr/>
        </p:nvCxnSpPr>
        <p:spPr bwMode="auto">
          <a:xfrm flipH="1">
            <a:off x="2971800" y="5943600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1F4BB3E-80C0-AE4A-9047-2604DEF357FC}"/>
              </a:ext>
            </a:extLst>
          </p:cNvPr>
          <p:cNvSpPr/>
          <p:nvPr/>
        </p:nvSpPr>
        <p:spPr bwMode="auto">
          <a:xfrm rot="10800000">
            <a:off x="6982238" y="1828800"/>
            <a:ext cx="304800" cy="92272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9E8289-6A1A-EB40-9C11-640C54FEB4E8}"/>
              </a:ext>
            </a:extLst>
          </p:cNvPr>
          <p:cNvSpPr txBox="1"/>
          <p:nvPr/>
        </p:nvSpPr>
        <p:spPr>
          <a:xfrm>
            <a:off x="7422684" y="2020521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authentication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frames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54F436-9EF3-BB41-B9FB-B45C6630E89D}"/>
              </a:ext>
            </a:extLst>
          </p:cNvPr>
          <p:cNvSpPr txBox="1"/>
          <p:nvPr/>
        </p:nvSpPr>
        <p:spPr>
          <a:xfrm>
            <a:off x="1765535" y="1684726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4C457C-FE27-2346-B945-2A4DE69B190E}"/>
              </a:ext>
            </a:extLst>
          </p:cNvPr>
          <p:cNvSpPr txBox="1"/>
          <p:nvPr/>
        </p:nvSpPr>
        <p:spPr>
          <a:xfrm>
            <a:off x="1774140" y="2518582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7052CF-59DC-6143-BB0D-5DDCC8626039}"/>
              </a:ext>
            </a:extLst>
          </p:cNvPr>
          <p:cNvSpPr txBox="1"/>
          <p:nvPr/>
        </p:nvSpPr>
        <p:spPr>
          <a:xfrm>
            <a:off x="3649382" y="3048000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Use PMK identified by PMKID,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   provide hash of transcript, 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42A33B-DAC9-D74E-B0F6-7C549A7D15CA}"/>
              </a:ext>
            </a:extLst>
          </p:cNvPr>
          <p:cNvSpPr txBox="1"/>
          <p:nvPr/>
        </p:nvSpPr>
        <p:spPr>
          <a:xfrm>
            <a:off x="2971799" y="1877577"/>
            <a:ext cx="20717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PMK caching request*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B90EDD-D682-3146-A0BD-10E5B92230FA}"/>
              </a:ext>
            </a:extLst>
          </p:cNvPr>
          <p:cNvSpPr txBox="1"/>
          <p:nvPr/>
        </p:nvSpPr>
        <p:spPr>
          <a:xfrm>
            <a:off x="3018498" y="5486400"/>
            <a:ext cx="36728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OCI], GTK(N) [, IGTK(M, IPN)]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    [, BIGTK(Q, BIPN)] [, WIGTK(R, WIPN)] [,SSID] }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DDE0A3-77CE-1B43-BB58-0BC33D9EDB7D}"/>
              </a:ext>
            </a:extLst>
          </p:cNvPr>
          <p:cNvSpPr txBox="1"/>
          <p:nvPr/>
        </p:nvSpPr>
        <p:spPr>
          <a:xfrm>
            <a:off x="3786815" y="4942356"/>
            <a:ext cx="20697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 }</a:t>
            </a: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38156F7D-284F-D24F-B24D-CF3C0525DCC9}"/>
              </a:ext>
            </a:extLst>
          </p:cNvPr>
          <p:cNvSpPr/>
          <p:nvPr/>
        </p:nvSpPr>
        <p:spPr bwMode="auto">
          <a:xfrm rot="10800000">
            <a:off x="6934201" y="5181600"/>
            <a:ext cx="304800" cy="7619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882917-A892-7543-A0C7-1237536CC44A}"/>
              </a:ext>
            </a:extLst>
          </p:cNvPr>
          <p:cNvSpPr txBox="1"/>
          <p:nvPr/>
        </p:nvSpPr>
        <p:spPr>
          <a:xfrm>
            <a:off x="7325291" y="5199892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association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frames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741B40-6FBA-D84E-95A9-C05C0388CA75}"/>
              </a:ext>
            </a:extLst>
          </p:cNvPr>
          <p:cNvSpPr txBox="1"/>
          <p:nvPr/>
        </p:nvSpPr>
        <p:spPr>
          <a:xfrm>
            <a:off x="631752" y="3509182"/>
            <a:ext cx="1806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compute a hash of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the protocol transcript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A8B25BA-1608-884E-981C-C03EC7FB2429}"/>
              </a:ext>
            </a:extLst>
          </p:cNvPr>
          <p:cNvSpPr/>
          <p:nvPr/>
        </p:nvSpPr>
        <p:spPr bwMode="auto">
          <a:xfrm>
            <a:off x="1182757" y="1873376"/>
            <a:ext cx="596347" cy="1712006"/>
          </a:xfrm>
          <a:custGeom>
            <a:avLst/>
            <a:gdLst>
              <a:gd name="connsiteX0" fmla="*/ 596347 w 596347"/>
              <a:gd name="connsiteY0" fmla="*/ 0 h 1712006"/>
              <a:gd name="connsiteX1" fmla="*/ 526773 w 596347"/>
              <a:gd name="connsiteY1" fmla="*/ 9939 h 1712006"/>
              <a:gd name="connsiteX2" fmla="*/ 496956 w 596347"/>
              <a:gd name="connsiteY2" fmla="*/ 19878 h 1712006"/>
              <a:gd name="connsiteX3" fmla="*/ 457200 w 596347"/>
              <a:gd name="connsiteY3" fmla="*/ 29817 h 1712006"/>
              <a:gd name="connsiteX4" fmla="*/ 427382 w 596347"/>
              <a:gd name="connsiteY4" fmla="*/ 49695 h 1712006"/>
              <a:gd name="connsiteX5" fmla="*/ 397565 w 596347"/>
              <a:gd name="connsiteY5" fmla="*/ 59634 h 1712006"/>
              <a:gd name="connsiteX6" fmla="*/ 337930 w 596347"/>
              <a:gd name="connsiteY6" fmla="*/ 99391 h 1712006"/>
              <a:gd name="connsiteX7" fmla="*/ 308113 w 596347"/>
              <a:gd name="connsiteY7" fmla="*/ 119269 h 1712006"/>
              <a:gd name="connsiteX8" fmla="*/ 278295 w 596347"/>
              <a:gd name="connsiteY8" fmla="*/ 139147 h 1712006"/>
              <a:gd name="connsiteX9" fmla="*/ 248478 w 596347"/>
              <a:gd name="connsiteY9" fmla="*/ 149087 h 1712006"/>
              <a:gd name="connsiteX10" fmla="*/ 188843 w 596347"/>
              <a:gd name="connsiteY10" fmla="*/ 208721 h 1712006"/>
              <a:gd name="connsiteX11" fmla="*/ 149086 w 596347"/>
              <a:gd name="connsiteY11" fmla="*/ 268356 h 1712006"/>
              <a:gd name="connsiteX12" fmla="*/ 119269 w 596347"/>
              <a:gd name="connsiteY12" fmla="*/ 357808 h 1712006"/>
              <a:gd name="connsiteX13" fmla="*/ 109330 w 596347"/>
              <a:gd name="connsiteY13" fmla="*/ 387626 h 1712006"/>
              <a:gd name="connsiteX14" fmla="*/ 99391 w 596347"/>
              <a:gd name="connsiteY14" fmla="*/ 417443 h 1712006"/>
              <a:gd name="connsiteX15" fmla="*/ 79513 w 596347"/>
              <a:gd name="connsiteY15" fmla="*/ 506895 h 1712006"/>
              <a:gd name="connsiteX16" fmla="*/ 69573 w 596347"/>
              <a:gd name="connsiteY16" fmla="*/ 685800 h 1712006"/>
              <a:gd name="connsiteX17" fmla="*/ 49695 w 596347"/>
              <a:gd name="connsiteY17" fmla="*/ 755374 h 1712006"/>
              <a:gd name="connsiteX18" fmla="*/ 39756 w 596347"/>
              <a:gd name="connsiteY18" fmla="*/ 805069 h 1712006"/>
              <a:gd name="connsiteX19" fmla="*/ 29817 w 596347"/>
              <a:gd name="connsiteY19" fmla="*/ 844826 h 1712006"/>
              <a:gd name="connsiteX20" fmla="*/ 9939 w 596347"/>
              <a:gd name="connsiteY20" fmla="*/ 1013791 h 1712006"/>
              <a:gd name="connsiteX21" fmla="*/ 0 w 596347"/>
              <a:gd name="connsiteY21" fmla="*/ 1252330 h 1712006"/>
              <a:gd name="connsiteX22" fmla="*/ 9939 w 596347"/>
              <a:gd name="connsiteY22" fmla="*/ 1600200 h 1712006"/>
              <a:gd name="connsiteX23" fmla="*/ 19878 w 596347"/>
              <a:gd name="connsiteY23" fmla="*/ 1649895 h 17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6347" h="1712006">
                <a:moveTo>
                  <a:pt x="596347" y="0"/>
                </a:moveTo>
                <a:cubicBezTo>
                  <a:pt x="573156" y="3313"/>
                  <a:pt x="549745" y="5345"/>
                  <a:pt x="526773" y="9939"/>
                </a:cubicBezTo>
                <a:cubicBezTo>
                  <a:pt x="516500" y="11994"/>
                  <a:pt x="507030" y="17000"/>
                  <a:pt x="496956" y="19878"/>
                </a:cubicBezTo>
                <a:cubicBezTo>
                  <a:pt x="483822" y="23631"/>
                  <a:pt x="470452" y="26504"/>
                  <a:pt x="457200" y="29817"/>
                </a:cubicBezTo>
                <a:cubicBezTo>
                  <a:pt x="447261" y="36443"/>
                  <a:pt x="438066" y="44353"/>
                  <a:pt x="427382" y="49695"/>
                </a:cubicBezTo>
                <a:cubicBezTo>
                  <a:pt x="418011" y="54380"/>
                  <a:pt x="406723" y="54546"/>
                  <a:pt x="397565" y="59634"/>
                </a:cubicBezTo>
                <a:cubicBezTo>
                  <a:pt x="376681" y="71236"/>
                  <a:pt x="357808" y="86139"/>
                  <a:pt x="337930" y="99391"/>
                </a:cubicBezTo>
                <a:lnTo>
                  <a:pt x="308113" y="119269"/>
                </a:lnTo>
                <a:cubicBezTo>
                  <a:pt x="298174" y="125895"/>
                  <a:pt x="289627" y="135369"/>
                  <a:pt x="278295" y="139147"/>
                </a:cubicBezTo>
                <a:lnTo>
                  <a:pt x="248478" y="149087"/>
                </a:lnTo>
                <a:cubicBezTo>
                  <a:pt x="228600" y="168965"/>
                  <a:pt x="197733" y="182052"/>
                  <a:pt x="188843" y="208721"/>
                </a:cubicBezTo>
                <a:cubicBezTo>
                  <a:pt x="174459" y="251874"/>
                  <a:pt x="186312" y="231131"/>
                  <a:pt x="149086" y="268356"/>
                </a:cubicBezTo>
                <a:lnTo>
                  <a:pt x="119269" y="357808"/>
                </a:lnTo>
                <a:lnTo>
                  <a:pt x="109330" y="387626"/>
                </a:lnTo>
                <a:cubicBezTo>
                  <a:pt x="106017" y="397565"/>
                  <a:pt x="101446" y="407170"/>
                  <a:pt x="99391" y="417443"/>
                </a:cubicBezTo>
                <a:cubicBezTo>
                  <a:pt x="86773" y="480534"/>
                  <a:pt x="93549" y="450750"/>
                  <a:pt x="79513" y="506895"/>
                </a:cubicBezTo>
                <a:cubicBezTo>
                  <a:pt x="76200" y="566530"/>
                  <a:pt x="74981" y="626318"/>
                  <a:pt x="69573" y="685800"/>
                </a:cubicBezTo>
                <a:cubicBezTo>
                  <a:pt x="66917" y="715012"/>
                  <a:pt x="56418" y="728480"/>
                  <a:pt x="49695" y="755374"/>
                </a:cubicBezTo>
                <a:cubicBezTo>
                  <a:pt x="45598" y="771763"/>
                  <a:pt x="43421" y="788578"/>
                  <a:pt x="39756" y="805069"/>
                </a:cubicBezTo>
                <a:cubicBezTo>
                  <a:pt x="36793" y="818404"/>
                  <a:pt x="32496" y="831431"/>
                  <a:pt x="29817" y="844826"/>
                </a:cubicBezTo>
                <a:cubicBezTo>
                  <a:pt x="16521" y="911307"/>
                  <a:pt x="16874" y="937504"/>
                  <a:pt x="9939" y="1013791"/>
                </a:cubicBezTo>
                <a:cubicBezTo>
                  <a:pt x="6626" y="1093304"/>
                  <a:pt x="0" y="1172748"/>
                  <a:pt x="0" y="1252330"/>
                </a:cubicBezTo>
                <a:cubicBezTo>
                  <a:pt x="0" y="1368334"/>
                  <a:pt x="4287" y="1484334"/>
                  <a:pt x="9939" y="1600200"/>
                </a:cubicBezTo>
                <a:cubicBezTo>
                  <a:pt x="20423" y="1815118"/>
                  <a:pt x="19878" y="1654995"/>
                  <a:pt x="19878" y="164989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BA14C5F-7B41-4448-9AB9-2FD68A025245}"/>
              </a:ext>
            </a:extLst>
          </p:cNvPr>
          <p:cNvSpPr/>
          <p:nvPr/>
        </p:nvSpPr>
        <p:spPr bwMode="auto">
          <a:xfrm>
            <a:off x="1450258" y="2682240"/>
            <a:ext cx="378542" cy="830598"/>
          </a:xfrm>
          <a:custGeom>
            <a:avLst/>
            <a:gdLst>
              <a:gd name="connsiteX0" fmla="*/ 378542 w 378542"/>
              <a:gd name="connsiteY0" fmla="*/ 0 h 600004"/>
              <a:gd name="connsiteX1" fmla="*/ 249333 w 378542"/>
              <a:gd name="connsiteY1" fmla="*/ 39757 h 600004"/>
              <a:gd name="connsiteX2" fmla="*/ 219516 w 378542"/>
              <a:gd name="connsiteY2" fmla="*/ 49696 h 600004"/>
              <a:gd name="connsiteX3" fmla="*/ 189699 w 378542"/>
              <a:gd name="connsiteY3" fmla="*/ 69574 h 600004"/>
              <a:gd name="connsiteX4" fmla="*/ 159881 w 378542"/>
              <a:gd name="connsiteY4" fmla="*/ 129209 h 600004"/>
              <a:gd name="connsiteX5" fmla="*/ 149942 w 378542"/>
              <a:gd name="connsiteY5" fmla="*/ 159026 h 600004"/>
              <a:gd name="connsiteX6" fmla="*/ 130064 w 378542"/>
              <a:gd name="connsiteY6" fmla="*/ 178905 h 600004"/>
              <a:gd name="connsiteX7" fmla="*/ 90307 w 378542"/>
              <a:gd name="connsiteY7" fmla="*/ 238539 h 600004"/>
              <a:gd name="connsiteX8" fmla="*/ 70429 w 378542"/>
              <a:gd name="connsiteY8" fmla="*/ 268357 h 600004"/>
              <a:gd name="connsiteX9" fmla="*/ 40612 w 378542"/>
              <a:gd name="connsiteY9" fmla="*/ 337931 h 600004"/>
              <a:gd name="connsiteX10" fmla="*/ 20733 w 378542"/>
              <a:gd name="connsiteY10" fmla="*/ 397565 h 600004"/>
              <a:gd name="connsiteX11" fmla="*/ 855 w 378542"/>
              <a:gd name="connsiteY11" fmla="*/ 516835 h 600004"/>
              <a:gd name="connsiteX12" fmla="*/ 20733 w 378542"/>
              <a:gd name="connsiteY12" fmla="*/ 586409 h 60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8542" h="600004">
                <a:moveTo>
                  <a:pt x="378542" y="0"/>
                </a:moveTo>
                <a:cubicBezTo>
                  <a:pt x="288813" y="25636"/>
                  <a:pt x="331856" y="12249"/>
                  <a:pt x="249333" y="39757"/>
                </a:cubicBezTo>
                <a:cubicBezTo>
                  <a:pt x="239394" y="43070"/>
                  <a:pt x="228233" y="43885"/>
                  <a:pt x="219516" y="49696"/>
                </a:cubicBezTo>
                <a:lnTo>
                  <a:pt x="189699" y="69574"/>
                </a:lnTo>
                <a:cubicBezTo>
                  <a:pt x="164717" y="144519"/>
                  <a:pt x="198416" y="52140"/>
                  <a:pt x="159881" y="129209"/>
                </a:cubicBezTo>
                <a:cubicBezTo>
                  <a:pt x="155196" y="138580"/>
                  <a:pt x="155332" y="150042"/>
                  <a:pt x="149942" y="159026"/>
                </a:cubicBezTo>
                <a:cubicBezTo>
                  <a:pt x="145121" y="167061"/>
                  <a:pt x="135687" y="171408"/>
                  <a:pt x="130064" y="178905"/>
                </a:cubicBezTo>
                <a:cubicBezTo>
                  <a:pt x="115730" y="198017"/>
                  <a:pt x="103559" y="218661"/>
                  <a:pt x="90307" y="238539"/>
                </a:cubicBezTo>
                <a:lnTo>
                  <a:pt x="70429" y="268357"/>
                </a:lnTo>
                <a:cubicBezTo>
                  <a:pt x="44139" y="373515"/>
                  <a:pt x="79832" y="249688"/>
                  <a:pt x="40612" y="337931"/>
                </a:cubicBezTo>
                <a:cubicBezTo>
                  <a:pt x="32102" y="357078"/>
                  <a:pt x="20733" y="397565"/>
                  <a:pt x="20733" y="397565"/>
                </a:cubicBezTo>
                <a:cubicBezTo>
                  <a:pt x="14107" y="437322"/>
                  <a:pt x="-4144" y="476841"/>
                  <a:pt x="855" y="516835"/>
                </a:cubicBezTo>
                <a:cubicBezTo>
                  <a:pt x="11375" y="600997"/>
                  <a:pt x="-8093" y="615235"/>
                  <a:pt x="20733" y="5864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AAC63D-EC58-F142-9CF6-9D25771DB156}"/>
              </a:ext>
            </a:extLst>
          </p:cNvPr>
          <p:cNvSpPr txBox="1"/>
          <p:nvPr/>
        </p:nvSpPr>
        <p:spPr>
          <a:xfrm>
            <a:off x="4648200" y="2645627"/>
            <a:ext cx="2196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PMK caching response*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E5DF2B-E5FB-7048-A713-AF86F99BC584}"/>
              </a:ext>
            </a:extLst>
          </p:cNvPr>
          <p:cNvSpPr txBox="1"/>
          <p:nvPr/>
        </p:nvSpPr>
        <p:spPr>
          <a:xfrm>
            <a:off x="3614355" y="1600200"/>
            <a:ext cx="15969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PMKID, </a:t>
            </a:r>
            <a:r>
              <a:rPr lang="en-US" sz="1600" dirty="0" err="1">
                <a:solidFill>
                  <a:schemeClr val="tx1"/>
                </a:solidFill>
              </a:rPr>
              <a:t>SNonce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8C0B4B-1AFF-B64E-8038-229096F2AAE1}"/>
              </a:ext>
            </a:extLst>
          </p:cNvPr>
          <p:cNvSpPr txBox="1"/>
          <p:nvPr/>
        </p:nvSpPr>
        <p:spPr>
          <a:xfrm>
            <a:off x="3655592" y="2343686"/>
            <a:ext cx="2524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PMKID, </a:t>
            </a:r>
            <a:r>
              <a:rPr lang="en-US" sz="1600" dirty="0" err="1">
                <a:solidFill>
                  <a:schemeClr val="tx1"/>
                </a:solidFill>
              </a:rPr>
              <a:t>ANonce</a:t>
            </a:r>
            <a:r>
              <a:rPr lang="en-US" sz="1600" dirty="0">
                <a:solidFill>
                  <a:schemeClr val="tx1"/>
                </a:solidFill>
              </a:rPr>
              <a:t>  (or NAK)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5831361-82D4-6B4A-849B-8765340D8BCB}"/>
              </a:ext>
            </a:extLst>
          </p:cNvPr>
          <p:cNvSpPr txBox="1"/>
          <p:nvPr/>
        </p:nvSpPr>
        <p:spPr>
          <a:xfrm>
            <a:off x="3123921" y="4052038"/>
            <a:ext cx="3398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PTK = HKDF-expand(HKDF-extract(T, PMK),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                           “PTK derivation”, </a:t>
            </a:r>
            <a:r>
              <a:rPr lang="en-US" sz="1200" dirty="0" err="1">
                <a:solidFill>
                  <a:schemeClr val="tx1"/>
                </a:solidFill>
              </a:rPr>
              <a:t>PTKLen</a:t>
            </a:r>
            <a:r>
              <a:rPr lang="en-US" sz="12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D8F8F0-CFDD-244B-822B-32234805C8CD}"/>
              </a:ext>
            </a:extLst>
          </p:cNvPr>
          <p:cNvSpPr txBox="1"/>
          <p:nvPr/>
        </p:nvSpPr>
        <p:spPr>
          <a:xfrm>
            <a:off x="76200" y="6172200"/>
            <a:ext cx="53190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* yes, we would have to define a new exchange to do PMK Caching with Authentication frames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FD97203E-5968-2C4F-8E5E-A8111C5C5711}"/>
              </a:ext>
            </a:extLst>
          </p:cNvPr>
          <p:cNvSpPr/>
          <p:nvPr/>
        </p:nvSpPr>
        <p:spPr bwMode="auto">
          <a:xfrm>
            <a:off x="1480930" y="3717235"/>
            <a:ext cx="4075044" cy="526774"/>
          </a:xfrm>
          <a:custGeom>
            <a:avLst/>
            <a:gdLst>
              <a:gd name="connsiteX0" fmla="*/ 0 w 4075044"/>
              <a:gd name="connsiteY0" fmla="*/ 367748 h 526774"/>
              <a:gd name="connsiteX1" fmla="*/ 69574 w 4075044"/>
              <a:gd name="connsiteY1" fmla="*/ 427382 h 526774"/>
              <a:gd name="connsiteX2" fmla="*/ 89453 w 4075044"/>
              <a:gd name="connsiteY2" fmla="*/ 447261 h 526774"/>
              <a:gd name="connsiteX3" fmla="*/ 119270 w 4075044"/>
              <a:gd name="connsiteY3" fmla="*/ 457200 h 526774"/>
              <a:gd name="connsiteX4" fmla="*/ 149087 w 4075044"/>
              <a:gd name="connsiteY4" fmla="*/ 477078 h 526774"/>
              <a:gd name="connsiteX5" fmla="*/ 208722 w 4075044"/>
              <a:gd name="connsiteY5" fmla="*/ 496956 h 526774"/>
              <a:gd name="connsiteX6" fmla="*/ 238540 w 4075044"/>
              <a:gd name="connsiteY6" fmla="*/ 506895 h 526774"/>
              <a:gd name="connsiteX7" fmla="*/ 268357 w 4075044"/>
              <a:gd name="connsiteY7" fmla="*/ 516835 h 526774"/>
              <a:gd name="connsiteX8" fmla="*/ 308113 w 4075044"/>
              <a:gd name="connsiteY8" fmla="*/ 526774 h 526774"/>
              <a:gd name="connsiteX9" fmla="*/ 606287 w 4075044"/>
              <a:gd name="connsiteY9" fmla="*/ 516835 h 526774"/>
              <a:gd name="connsiteX10" fmla="*/ 665922 w 4075044"/>
              <a:gd name="connsiteY10" fmla="*/ 506895 h 526774"/>
              <a:gd name="connsiteX11" fmla="*/ 745435 w 4075044"/>
              <a:gd name="connsiteY11" fmla="*/ 487017 h 526774"/>
              <a:gd name="connsiteX12" fmla="*/ 785192 w 4075044"/>
              <a:gd name="connsiteY12" fmla="*/ 477078 h 526774"/>
              <a:gd name="connsiteX13" fmla="*/ 844827 w 4075044"/>
              <a:gd name="connsiteY13" fmla="*/ 457200 h 526774"/>
              <a:gd name="connsiteX14" fmla="*/ 944218 w 4075044"/>
              <a:gd name="connsiteY14" fmla="*/ 427382 h 526774"/>
              <a:gd name="connsiteX15" fmla="*/ 1003853 w 4075044"/>
              <a:gd name="connsiteY15" fmla="*/ 407504 h 526774"/>
              <a:gd name="connsiteX16" fmla="*/ 1043609 w 4075044"/>
              <a:gd name="connsiteY16" fmla="*/ 397565 h 526774"/>
              <a:gd name="connsiteX17" fmla="*/ 1103244 w 4075044"/>
              <a:gd name="connsiteY17" fmla="*/ 377687 h 526774"/>
              <a:gd name="connsiteX18" fmla="*/ 1192696 w 4075044"/>
              <a:gd name="connsiteY18" fmla="*/ 337930 h 526774"/>
              <a:gd name="connsiteX19" fmla="*/ 1222513 w 4075044"/>
              <a:gd name="connsiteY19" fmla="*/ 327991 h 526774"/>
              <a:gd name="connsiteX20" fmla="*/ 1282148 w 4075044"/>
              <a:gd name="connsiteY20" fmla="*/ 298174 h 526774"/>
              <a:gd name="connsiteX21" fmla="*/ 1311966 w 4075044"/>
              <a:gd name="connsiteY21" fmla="*/ 278295 h 526774"/>
              <a:gd name="connsiteX22" fmla="*/ 1371600 w 4075044"/>
              <a:gd name="connsiteY22" fmla="*/ 258417 h 526774"/>
              <a:gd name="connsiteX23" fmla="*/ 1401418 w 4075044"/>
              <a:gd name="connsiteY23" fmla="*/ 238539 h 526774"/>
              <a:gd name="connsiteX24" fmla="*/ 1461053 w 4075044"/>
              <a:gd name="connsiteY24" fmla="*/ 218661 h 526774"/>
              <a:gd name="connsiteX25" fmla="*/ 1490870 w 4075044"/>
              <a:gd name="connsiteY25" fmla="*/ 198782 h 526774"/>
              <a:gd name="connsiteX26" fmla="*/ 1560444 w 4075044"/>
              <a:gd name="connsiteY26" fmla="*/ 178904 h 526774"/>
              <a:gd name="connsiteX27" fmla="*/ 1620079 w 4075044"/>
              <a:gd name="connsiteY27" fmla="*/ 159026 h 526774"/>
              <a:gd name="connsiteX28" fmla="*/ 1649896 w 4075044"/>
              <a:gd name="connsiteY28" fmla="*/ 149087 h 526774"/>
              <a:gd name="connsiteX29" fmla="*/ 1789044 w 4075044"/>
              <a:gd name="connsiteY29" fmla="*/ 119269 h 526774"/>
              <a:gd name="connsiteX30" fmla="*/ 1848679 w 4075044"/>
              <a:gd name="connsiteY30" fmla="*/ 99391 h 526774"/>
              <a:gd name="connsiteX31" fmla="*/ 1888435 w 4075044"/>
              <a:gd name="connsiteY31" fmla="*/ 89452 h 526774"/>
              <a:gd name="connsiteX32" fmla="*/ 1938131 w 4075044"/>
              <a:gd name="connsiteY32" fmla="*/ 79513 h 526774"/>
              <a:gd name="connsiteX33" fmla="*/ 1967948 w 4075044"/>
              <a:gd name="connsiteY33" fmla="*/ 69574 h 526774"/>
              <a:gd name="connsiteX34" fmla="*/ 2027583 w 4075044"/>
              <a:gd name="connsiteY34" fmla="*/ 59635 h 526774"/>
              <a:gd name="connsiteX35" fmla="*/ 2186609 w 4075044"/>
              <a:gd name="connsiteY35" fmla="*/ 39756 h 526774"/>
              <a:gd name="connsiteX36" fmla="*/ 2246244 w 4075044"/>
              <a:gd name="connsiteY36" fmla="*/ 29817 h 526774"/>
              <a:gd name="connsiteX37" fmla="*/ 2335696 w 4075044"/>
              <a:gd name="connsiteY37" fmla="*/ 19878 h 526774"/>
              <a:gd name="connsiteX38" fmla="*/ 2504661 w 4075044"/>
              <a:gd name="connsiteY38" fmla="*/ 0 h 526774"/>
              <a:gd name="connsiteX39" fmla="*/ 3120887 w 4075044"/>
              <a:gd name="connsiteY39" fmla="*/ 9939 h 526774"/>
              <a:gd name="connsiteX40" fmla="*/ 3190461 w 4075044"/>
              <a:gd name="connsiteY40" fmla="*/ 19878 h 526774"/>
              <a:gd name="connsiteX41" fmla="*/ 3269974 w 4075044"/>
              <a:gd name="connsiteY41" fmla="*/ 29817 h 526774"/>
              <a:gd name="connsiteX42" fmla="*/ 3389244 w 4075044"/>
              <a:gd name="connsiteY42" fmla="*/ 49695 h 526774"/>
              <a:gd name="connsiteX43" fmla="*/ 3468757 w 4075044"/>
              <a:gd name="connsiteY43" fmla="*/ 69574 h 526774"/>
              <a:gd name="connsiteX44" fmla="*/ 3498574 w 4075044"/>
              <a:gd name="connsiteY44" fmla="*/ 79513 h 526774"/>
              <a:gd name="connsiteX45" fmla="*/ 3548270 w 4075044"/>
              <a:gd name="connsiteY45" fmla="*/ 89452 h 526774"/>
              <a:gd name="connsiteX46" fmla="*/ 3578087 w 4075044"/>
              <a:gd name="connsiteY46" fmla="*/ 99391 h 526774"/>
              <a:gd name="connsiteX47" fmla="*/ 3617844 w 4075044"/>
              <a:gd name="connsiteY47" fmla="*/ 109330 h 526774"/>
              <a:gd name="connsiteX48" fmla="*/ 3687418 w 4075044"/>
              <a:gd name="connsiteY48" fmla="*/ 129208 h 526774"/>
              <a:gd name="connsiteX49" fmla="*/ 3796748 w 4075044"/>
              <a:gd name="connsiteY49" fmla="*/ 168965 h 526774"/>
              <a:gd name="connsiteX50" fmla="*/ 3916018 w 4075044"/>
              <a:gd name="connsiteY50" fmla="*/ 208722 h 526774"/>
              <a:gd name="connsiteX51" fmla="*/ 3945835 w 4075044"/>
              <a:gd name="connsiteY51" fmla="*/ 218661 h 526774"/>
              <a:gd name="connsiteX52" fmla="*/ 4005470 w 4075044"/>
              <a:gd name="connsiteY52" fmla="*/ 258417 h 526774"/>
              <a:gd name="connsiteX53" fmla="*/ 4015409 w 4075044"/>
              <a:gd name="connsiteY53" fmla="*/ 288235 h 526774"/>
              <a:gd name="connsiteX54" fmla="*/ 4075044 w 4075044"/>
              <a:gd name="connsiteY54" fmla="*/ 318052 h 526774"/>
              <a:gd name="connsiteX55" fmla="*/ 4045227 w 4075044"/>
              <a:gd name="connsiteY55" fmla="*/ 308113 h 526774"/>
              <a:gd name="connsiteX56" fmla="*/ 4025348 w 4075044"/>
              <a:gd name="connsiteY56" fmla="*/ 308113 h 52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075044" h="526774">
                <a:moveTo>
                  <a:pt x="0" y="367748"/>
                </a:moveTo>
                <a:cubicBezTo>
                  <a:pt x="23191" y="387626"/>
                  <a:pt x="46745" y="407089"/>
                  <a:pt x="69574" y="427382"/>
                </a:cubicBezTo>
                <a:cubicBezTo>
                  <a:pt x="76578" y="433608"/>
                  <a:pt x="81417" y="442440"/>
                  <a:pt x="89453" y="447261"/>
                </a:cubicBezTo>
                <a:cubicBezTo>
                  <a:pt x="98437" y="452651"/>
                  <a:pt x="109899" y="452515"/>
                  <a:pt x="119270" y="457200"/>
                </a:cubicBezTo>
                <a:cubicBezTo>
                  <a:pt x="129954" y="462542"/>
                  <a:pt x="138171" y="472227"/>
                  <a:pt x="149087" y="477078"/>
                </a:cubicBezTo>
                <a:cubicBezTo>
                  <a:pt x="168235" y="485588"/>
                  <a:pt x="188844" y="490330"/>
                  <a:pt x="208722" y="496956"/>
                </a:cubicBezTo>
                <a:lnTo>
                  <a:pt x="238540" y="506895"/>
                </a:lnTo>
                <a:cubicBezTo>
                  <a:pt x="248479" y="510208"/>
                  <a:pt x="258193" y="514294"/>
                  <a:pt x="268357" y="516835"/>
                </a:cubicBezTo>
                <a:lnTo>
                  <a:pt x="308113" y="526774"/>
                </a:lnTo>
                <a:cubicBezTo>
                  <a:pt x="407504" y="523461"/>
                  <a:pt x="506994" y="522352"/>
                  <a:pt x="606287" y="516835"/>
                </a:cubicBezTo>
                <a:cubicBezTo>
                  <a:pt x="626409" y="515717"/>
                  <a:pt x="646095" y="510500"/>
                  <a:pt x="665922" y="506895"/>
                </a:cubicBezTo>
                <a:cubicBezTo>
                  <a:pt x="749288" y="491737"/>
                  <a:pt x="685082" y="504261"/>
                  <a:pt x="745435" y="487017"/>
                </a:cubicBezTo>
                <a:cubicBezTo>
                  <a:pt x="758570" y="483264"/>
                  <a:pt x="772108" y="481003"/>
                  <a:pt x="785192" y="477078"/>
                </a:cubicBezTo>
                <a:cubicBezTo>
                  <a:pt x="805262" y="471057"/>
                  <a:pt x="824499" y="462282"/>
                  <a:pt x="844827" y="457200"/>
                </a:cubicBezTo>
                <a:cubicBezTo>
                  <a:pt x="904913" y="442178"/>
                  <a:pt x="871621" y="451582"/>
                  <a:pt x="944218" y="427382"/>
                </a:cubicBezTo>
                <a:lnTo>
                  <a:pt x="1003853" y="407504"/>
                </a:lnTo>
                <a:cubicBezTo>
                  <a:pt x="1017105" y="404191"/>
                  <a:pt x="1030525" y="401490"/>
                  <a:pt x="1043609" y="397565"/>
                </a:cubicBezTo>
                <a:cubicBezTo>
                  <a:pt x="1063679" y="391544"/>
                  <a:pt x="1103244" y="377687"/>
                  <a:pt x="1103244" y="377687"/>
                </a:cubicBezTo>
                <a:cubicBezTo>
                  <a:pt x="1150495" y="346184"/>
                  <a:pt x="1121728" y="361586"/>
                  <a:pt x="1192696" y="337930"/>
                </a:cubicBezTo>
                <a:cubicBezTo>
                  <a:pt x="1202635" y="334617"/>
                  <a:pt x="1213796" y="333802"/>
                  <a:pt x="1222513" y="327991"/>
                </a:cubicBezTo>
                <a:cubicBezTo>
                  <a:pt x="1261048" y="302302"/>
                  <a:pt x="1240999" y="311890"/>
                  <a:pt x="1282148" y="298174"/>
                </a:cubicBezTo>
                <a:cubicBezTo>
                  <a:pt x="1292087" y="291548"/>
                  <a:pt x="1301050" y="283147"/>
                  <a:pt x="1311966" y="278295"/>
                </a:cubicBezTo>
                <a:cubicBezTo>
                  <a:pt x="1331113" y="269785"/>
                  <a:pt x="1354166" y="270040"/>
                  <a:pt x="1371600" y="258417"/>
                </a:cubicBezTo>
                <a:cubicBezTo>
                  <a:pt x="1381539" y="251791"/>
                  <a:pt x="1390502" y="243390"/>
                  <a:pt x="1401418" y="238539"/>
                </a:cubicBezTo>
                <a:cubicBezTo>
                  <a:pt x="1420566" y="230029"/>
                  <a:pt x="1461053" y="218661"/>
                  <a:pt x="1461053" y="218661"/>
                </a:cubicBezTo>
                <a:cubicBezTo>
                  <a:pt x="1470992" y="212035"/>
                  <a:pt x="1480186" y="204124"/>
                  <a:pt x="1490870" y="198782"/>
                </a:cubicBezTo>
                <a:cubicBezTo>
                  <a:pt x="1507570" y="190431"/>
                  <a:pt x="1544523" y="183680"/>
                  <a:pt x="1560444" y="178904"/>
                </a:cubicBezTo>
                <a:cubicBezTo>
                  <a:pt x="1580514" y="172883"/>
                  <a:pt x="1600201" y="165652"/>
                  <a:pt x="1620079" y="159026"/>
                </a:cubicBezTo>
                <a:cubicBezTo>
                  <a:pt x="1630018" y="155713"/>
                  <a:pt x="1639732" y="151628"/>
                  <a:pt x="1649896" y="149087"/>
                </a:cubicBezTo>
                <a:cubicBezTo>
                  <a:pt x="1748960" y="124320"/>
                  <a:pt x="1702461" y="133699"/>
                  <a:pt x="1789044" y="119269"/>
                </a:cubicBezTo>
                <a:cubicBezTo>
                  <a:pt x="1808922" y="112643"/>
                  <a:pt x="1828351" y="104473"/>
                  <a:pt x="1848679" y="99391"/>
                </a:cubicBezTo>
                <a:cubicBezTo>
                  <a:pt x="1861931" y="96078"/>
                  <a:pt x="1875100" y="92415"/>
                  <a:pt x="1888435" y="89452"/>
                </a:cubicBezTo>
                <a:cubicBezTo>
                  <a:pt x="1904926" y="85787"/>
                  <a:pt x="1921742" y="83610"/>
                  <a:pt x="1938131" y="79513"/>
                </a:cubicBezTo>
                <a:cubicBezTo>
                  <a:pt x="1948295" y="76972"/>
                  <a:pt x="1957721" y="71847"/>
                  <a:pt x="1967948" y="69574"/>
                </a:cubicBezTo>
                <a:cubicBezTo>
                  <a:pt x="1987621" y="65202"/>
                  <a:pt x="2007665" y="62699"/>
                  <a:pt x="2027583" y="59635"/>
                </a:cubicBezTo>
                <a:cubicBezTo>
                  <a:pt x="2169059" y="37869"/>
                  <a:pt x="2019828" y="61993"/>
                  <a:pt x="2186609" y="39756"/>
                </a:cubicBezTo>
                <a:cubicBezTo>
                  <a:pt x="2206585" y="37093"/>
                  <a:pt x="2226268" y="32480"/>
                  <a:pt x="2246244" y="29817"/>
                </a:cubicBezTo>
                <a:cubicBezTo>
                  <a:pt x="2275982" y="25852"/>
                  <a:pt x="2305927" y="23599"/>
                  <a:pt x="2335696" y="19878"/>
                </a:cubicBezTo>
                <a:cubicBezTo>
                  <a:pt x="2511470" y="-2093"/>
                  <a:pt x="2277868" y="22679"/>
                  <a:pt x="2504661" y="0"/>
                </a:cubicBezTo>
                <a:lnTo>
                  <a:pt x="3120887" y="9939"/>
                </a:lnTo>
                <a:cubicBezTo>
                  <a:pt x="3144304" y="10618"/>
                  <a:pt x="3167240" y="16782"/>
                  <a:pt x="3190461" y="19878"/>
                </a:cubicBezTo>
                <a:cubicBezTo>
                  <a:pt x="3216937" y="23408"/>
                  <a:pt x="3243559" y="25855"/>
                  <a:pt x="3269974" y="29817"/>
                </a:cubicBezTo>
                <a:cubicBezTo>
                  <a:pt x="3309833" y="35796"/>
                  <a:pt x="3389244" y="49695"/>
                  <a:pt x="3389244" y="49695"/>
                </a:cubicBezTo>
                <a:cubicBezTo>
                  <a:pt x="3457392" y="72413"/>
                  <a:pt x="3372821" y="45590"/>
                  <a:pt x="3468757" y="69574"/>
                </a:cubicBezTo>
                <a:cubicBezTo>
                  <a:pt x="3478921" y="72115"/>
                  <a:pt x="3488410" y="76972"/>
                  <a:pt x="3498574" y="79513"/>
                </a:cubicBezTo>
                <a:cubicBezTo>
                  <a:pt x="3514963" y="83610"/>
                  <a:pt x="3531881" y="85355"/>
                  <a:pt x="3548270" y="89452"/>
                </a:cubicBezTo>
                <a:cubicBezTo>
                  <a:pt x="3558434" y="91993"/>
                  <a:pt x="3568013" y="96513"/>
                  <a:pt x="3578087" y="99391"/>
                </a:cubicBezTo>
                <a:cubicBezTo>
                  <a:pt x="3591222" y="103144"/>
                  <a:pt x="3604709" y="105577"/>
                  <a:pt x="3617844" y="109330"/>
                </a:cubicBezTo>
                <a:cubicBezTo>
                  <a:pt x="3717657" y="137847"/>
                  <a:pt x="3563129" y="98137"/>
                  <a:pt x="3687418" y="129208"/>
                </a:cubicBezTo>
                <a:cubicBezTo>
                  <a:pt x="3749923" y="170880"/>
                  <a:pt x="3682874" y="131008"/>
                  <a:pt x="3796748" y="168965"/>
                </a:cubicBezTo>
                <a:lnTo>
                  <a:pt x="3916018" y="208722"/>
                </a:lnTo>
                <a:cubicBezTo>
                  <a:pt x="3925957" y="212035"/>
                  <a:pt x="3937118" y="212850"/>
                  <a:pt x="3945835" y="218661"/>
                </a:cubicBezTo>
                <a:lnTo>
                  <a:pt x="4005470" y="258417"/>
                </a:lnTo>
                <a:cubicBezTo>
                  <a:pt x="4008783" y="268356"/>
                  <a:pt x="4008001" y="280827"/>
                  <a:pt x="4015409" y="288235"/>
                </a:cubicBezTo>
                <a:cubicBezTo>
                  <a:pt x="4022761" y="295587"/>
                  <a:pt x="4075044" y="299618"/>
                  <a:pt x="4075044" y="318052"/>
                </a:cubicBezTo>
                <a:cubicBezTo>
                  <a:pt x="4075044" y="328529"/>
                  <a:pt x="4055500" y="310168"/>
                  <a:pt x="4045227" y="308113"/>
                </a:cubicBezTo>
                <a:cubicBezTo>
                  <a:pt x="4038729" y="306813"/>
                  <a:pt x="4031974" y="308113"/>
                  <a:pt x="4025348" y="30811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1FF36771-B844-7845-AE2C-BEEB80B7232B}"/>
              </a:ext>
            </a:extLst>
          </p:cNvPr>
          <p:cNvSpPr/>
          <p:nvPr/>
        </p:nvSpPr>
        <p:spPr bwMode="auto">
          <a:xfrm>
            <a:off x="3448878" y="4353339"/>
            <a:ext cx="508599" cy="570401"/>
          </a:xfrm>
          <a:custGeom>
            <a:avLst/>
            <a:gdLst>
              <a:gd name="connsiteX0" fmla="*/ 0 w 508599"/>
              <a:gd name="connsiteY0" fmla="*/ 0 h 570401"/>
              <a:gd name="connsiteX1" fmla="*/ 99392 w 508599"/>
              <a:gd name="connsiteY1" fmla="*/ 69574 h 570401"/>
              <a:gd name="connsiteX2" fmla="*/ 129209 w 508599"/>
              <a:gd name="connsiteY2" fmla="*/ 89452 h 570401"/>
              <a:gd name="connsiteX3" fmla="*/ 149087 w 508599"/>
              <a:gd name="connsiteY3" fmla="*/ 109331 h 570401"/>
              <a:gd name="connsiteX4" fmla="*/ 178905 w 508599"/>
              <a:gd name="connsiteY4" fmla="*/ 119270 h 570401"/>
              <a:gd name="connsiteX5" fmla="*/ 208722 w 508599"/>
              <a:gd name="connsiteY5" fmla="*/ 149087 h 570401"/>
              <a:gd name="connsiteX6" fmla="*/ 238539 w 508599"/>
              <a:gd name="connsiteY6" fmla="*/ 168965 h 570401"/>
              <a:gd name="connsiteX7" fmla="*/ 318052 w 508599"/>
              <a:gd name="connsiteY7" fmla="*/ 248478 h 570401"/>
              <a:gd name="connsiteX8" fmla="*/ 337931 w 508599"/>
              <a:gd name="connsiteY8" fmla="*/ 268357 h 570401"/>
              <a:gd name="connsiteX9" fmla="*/ 377687 w 508599"/>
              <a:gd name="connsiteY9" fmla="*/ 327991 h 570401"/>
              <a:gd name="connsiteX10" fmla="*/ 407505 w 508599"/>
              <a:gd name="connsiteY10" fmla="*/ 377687 h 570401"/>
              <a:gd name="connsiteX11" fmla="*/ 437322 w 508599"/>
              <a:gd name="connsiteY11" fmla="*/ 427383 h 570401"/>
              <a:gd name="connsiteX12" fmla="*/ 447261 w 508599"/>
              <a:gd name="connsiteY12" fmla="*/ 457200 h 570401"/>
              <a:gd name="connsiteX13" fmla="*/ 487018 w 508599"/>
              <a:gd name="connsiteY13" fmla="*/ 506896 h 570401"/>
              <a:gd name="connsiteX14" fmla="*/ 506896 w 508599"/>
              <a:gd name="connsiteY14" fmla="*/ 566531 h 570401"/>
              <a:gd name="connsiteX15" fmla="*/ 487018 w 508599"/>
              <a:gd name="connsiteY15" fmla="*/ 516835 h 570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08599" h="570401">
                <a:moveTo>
                  <a:pt x="0" y="0"/>
                </a:moveTo>
                <a:lnTo>
                  <a:pt x="99392" y="69574"/>
                </a:lnTo>
                <a:cubicBezTo>
                  <a:pt x="109213" y="76373"/>
                  <a:pt x="120763" y="81005"/>
                  <a:pt x="129209" y="89452"/>
                </a:cubicBezTo>
                <a:cubicBezTo>
                  <a:pt x="135835" y="96078"/>
                  <a:pt x="141052" y="104510"/>
                  <a:pt x="149087" y="109331"/>
                </a:cubicBezTo>
                <a:cubicBezTo>
                  <a:pt x="158071" y="114721"/>
                  <a:pt x="168966" y="115957"/>
                  <a:pt x="178905" y="119270"/>
                </a:cubicBezTo>
                <a:cubicBezTo>
                  <a:pt x="188844" y="129209"/>
                  <a:pt x="197924" y="140089"/>
                  <a:pt x="208722" y="149087"/>
                </a:cubicBezTo>
                <a:cubicBezTo>
                  <a:pt x="217899" y="156734"/>
                  <a:pt x="229549" y="161099"/>
                  <a:pt x="238539" y="168965"/>
                </a:cubicBezTo>
                <a:lnTo>
                  <a:pt x="318052" y="248478"/>
                </a:lnTo>
                <a:cubicBezTo>
                  <a:pt x="324678" y="255104"/>
                  <a:pt x="332733" y="260560"/>
                  <a:pt x="337931" y="268357"/>
                </a:cubicBezTo>
                <a:lnTo>
                  <a:pt x="377687" y="327991"/>
                </a:lnTo>
                <a:cubicBezTo>
                  <a:pt x="405842" y="412458"/>
                  <a:pt x="366575" y="309473"/>
                  <a:pt x="407505" y="377687"/>
                </a:cubicBezTo>
                <a:cubicBezTo>
                  <a:pt x="446217" y="442205"/>
                  <a:pt x="386951" y="377009"/>
                  <a:pt x="437322" y="427383"/>
                </a:cubicBezTo>
                <a:cubicBezTo>
                  <a:pt x="440635" y="437322"/>
                  <a:pt x="442576" y="447829"/>
                  <a:pt x="447261" y="457200"/>
                </a:cubicBezTo>
                <a:cubicBezTo>
                  <a:pt x="459800" y="482279"/>
                  <a:pt x="468526" y="488405"/>
                  <a:pt x="487018" y="506896"/>
                </a:cubicBezTo>
                <a:cubicBezTo>
                  <a:pt x="493644" y="526774"/>
                  <a:pt x="514678" y="585986"/>
                  <a:pt x="506896" y="566531"/>
                </a:cubicBezTo>
                <a:lnTo>
                  <a:pt x="487018" y="516835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73B59806-6407-974A-88E7-9A27FD335D8B}"/>
              </a:ext>
            </a:extLst>
          </p:cNvPr>
          <p:cNvSpPr/>
          <p:nvPr/>
        </p:nvSpPr>
        <p:spPr bwMode="auto">
          <a:xfrm>
            <a:off x="3230217" y="4403035"/>
            <a:ext cx="89453" cy="1055774"/>
          </a:xfrm>
          <a:custGeom>
            <a:avLst/>
            <a:gdLst>
              <a:gd name="connsiteX0" fmla="*/ 89453 w 89453"/>
              <a:gd name="connsiteY0" fmla="*/ 0 h 1055774"/>
              <a:gd name="connsiteX1" fmla="*/ 79513 w 89453"/>
              <a:gd name="connsiteY1" fmla="*/ 129208 h 1055774"/>
              <a:gd name="connsiteX2" fmla="*/ 69574 w 89453"/>
              <a:gd name="connsiteY2" fmla="*/ 168965 h 1055774"/>
              <a:gd name="connsiteX3" fmla="*/ 59635 w 89453"/>
              <a:gd name="connsiteY3" fmla="*/ 238539 h 1055774"/>
              <a:gd name="connsiteX4" fmla="*/ 49696 w 89453"/>
              <a:gd name="connsiteY4" fmla="*/ 298174 h 1055774"/>
              <a:gd name="connsiteX5" fmla="*/ 39757 w 89453"/>
              <a:gd name="connsiteY5" fmla="*/ 387626 h 1055774"/>
              <a:gd name="connsiteX6" fmla="*/ 29818 w 89453"/>
              <a:gd name="connsiteY6" fmla="*/ 467139 h 1055774"/>
              <a:gd name="connsiteX7" fmla="*/ 19879 w 89453"/>
              <a:gd name="connsiteY7" fmla="*/ 735495 h 1055774"/>
              <a:gd name="connsiteX8" fmla="*/ 9940 w 89453"/>
              <a:gd name="connsiteY8" fmla="*/ 1053548 h 1055774"/>
              <a:gd name="connsiteX9" fmla="*/ 0 w 89453"/>
              <a:gd name="connsiteY9" fmla="*/ 1013791 h 1055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453" h="1055774">
                <a:moveTo>
                  <a:pt x="89453" y="0"/>
                </a:moveTo>
                <a:cubicBezTo>
                  <a:pt x="86140" y="43069"/>
                  <a:pt x="84560" y="86307"/>
                  <a:pt x="79513" y="129208"/>
                </a:cubicBezTo>
                <a:cubicBezTo>
                  <a:pt x="77917" y="142775"/>
                  <a:pt x="72018" y="155525"/>
                  <a:pt x="69574" y="168965"/>
                </a:cubicBezTo>
                <a:cubicBezTo>
                  <a:pt x="65383" y="192014"/>
                  <a:pt x="63197" y="215385"/>
                  <a:pt x="59635" y="238539"/>
                </a:cubicBezTo>
                <a:cubicBezTo>
                  <a:pt x="56571" y="258457"/>
                  <a:pt x="52359" y="278198"/>
                  <a:pt x="49696" y="298174"/>
                </a:cubicBezTo>
                <a:cubicBezTo>
                  <a:pt x="45731" y="327912"/>
                  <a:pt x="43262" y="357831"/>
                  <a:pt x="39757" y="387626"/>
                </a:cubicBezTo>
                <a:cubicBezTo>
                  <a:pt x="36636" y="414154"/>
                  <a:pt x="33131" y="440635"/>
                  <a:pt x="29818" y="467139"/>
                </a:cubicBezTo>
                <a:cubicBezTo>
                  <a:pt x="26505" y="556591"/>
                  <a:pt x="22912" y="646033"/>
                  <a:pt x="19879" y="735495"/>
                </a:cubicBezTo>
                <a:cubicBezTo>
                  <a:pt x="16286" y="841504"/>
                  <a:pt x="17497" y="947748"/>
                  <a:pt x="9940" y="1053548"/>
                </a:cubicBezTo>
                <a:cubicBezTo>
                  <a:pt x="8967" y="1067174"/>
                  <a:pt x="0" y="1013791"/>
                  <a:pt x="0" y="101379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08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B9A0C-237A-1446-A8D0-FEF0ADC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What to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732B7-B8FA-654F-A37F-7224F71C2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3716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want the PQ TG (802.11bs?) to be short-lived but we have this wonderful opportunity to right the wrong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Patient is on the operating table…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just give the patient the face lift: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define new PQ protocols similar to how SAE works– use authentication frames for key establishment and 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has existing issues (like PMK caching miss)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4way HS in data frames post association for key derivation and </a:t>
            </a:r>
            <a:r>
              <a:rPr lang="en-US" dirty="0" err="1"/>
              <a:t>PoP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also fix his bad knees and hips while he’s 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the PMK caching more robust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Protect more of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more data frames for security!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the 802.11 security architecture </a:t>
            </a:r>
            <a:r>
              <a:rPr lang="en-US" b="1" u="sng" dirty="0"/>
              <a:t>cleaner</a:t>
            </a:r>
            <a:r>
              <a:rPr lang="en-US" dirty="0"/>
              <a:t> and flow better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F26DE-F0FC-4D4E-8039-BCB07DDCD6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5B44D-B028-AD4C-80BB-A80FBA4C0C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AE7FBB-B52B-284A-AEAE-093EB98AE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68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Poll*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The PQ TG, once formed, should:</a:t>
            </a:r>
          </a:p>
          <a:p>
            <a:pPr marL="457200" indent="-457200">
              <a:buAutoNum type="alphaLcParenR"/>
            </a:pPr>
            <a:r>
              <a:rPr lang="en-US" dirty="0"/>
              <a:t>Leave the unfortunate architecture alone, just define new PQ algorithms; or</a:t>
            </a:r>
          </a:p>
          <a:p>
            <a:pPr marL="457200" indent="-457200">
              <a:buAutoNum type="alphaLcParenR"/>
            </a:pPr>
            <a:r>
              <a:rPr lang="en-US" dirty="0"/>
              <a:t>Rearchitect things for PQC protocols only to integrate the 4way HS into the new protocols and avoid </a:t>
            </a:r>
            <a:r>
              <a:rPr lang="en-US" dirty="0" err="1"/>
              <a:t>clunkiness</a:t>
            </a:r>
            <a:r>
              <a:rPr lang="en-US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318940-307A-F74A-A045-DCA13FC7D4D9}"/>
              </a:ext>
            </a:extLst>
          </p:cNvPr>
          <p:cNvSpPr txBox="1"/>
          <p:nvPr/>
        </p:nvSpPr>
        <p:spPr>
          <a:xfrm>
            <a:off x="304800" y="5105400"/>
            <a:ext cx="81540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* This is not a “pre-motion”, it is not intended to imply that</a:t>
            </a:r>
          </a:p>
          <a:p>
            <a:r>
              <a:rPr lang="en-US" dirty="0">
                <a:solidFill>
                  <a:schemeClr val="tx1"/>
                </a:solidFill>
              </a:rPr>
              <a:t>   anything will be done either way in the TG, just gauging </a:t>
            </a:r>
          </a:p>
          <a:p>
            <a:r>
              <a:rPr lang="en-US" dirty="0">
                <a:solidFill>
                  <a:schemeClr val="tx1"/>
                </a:solidFill>
              </a:rPr>
              <a:t>   the room and hoping to get people thinking about this issue.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0C7B0F-9B4D-BB48-A567-0B8708018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900" y="1676400"/>
            <a:ext cx="4406900" cy="30607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2718</TotalTime>
  <Words>874</Words>
  <Application>Microsoft Macintosh PowerPoint</Application>
  <PresentationFormat>On-screen Show (4:3)</PresentationFormat>
  <Paragraphs>139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An Opportunity Presents Itself…</vt:lpstr>
      <vt:lpstr>Abstract</vt:lpstr>
      <vt:lpstr>Unfortunate 802.11 Architecture</vt:lpstr>
      <vt:lpstr>PQC Provides an Opportunity</vt:lpstr>
      <vt:lpstr>What Could This Look Like?</vt:lpstr>
      <vt:lpstr>What Could PMK Caching Look Like?</vt:lpstr>
      <vt:lpstr>What to Do?</vt:lpstr>
      <vt:lpstr>Straw Poll*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opportunity to right a wrong</dc:title>
  <dc:subject/>
  <dc:creator>Harkins, Dan</dc:creator>
  <cp:keywords/>
  <dc:description/>
  <cp:lastModifiedBy>Harkins, Dan</cp:lastModifiedBy>
  <cp:revision>36</cp:revision>
  <cp:lastPrinted>1601-01-01T00:00:00Z</cp:lastPrinted>
  <dcterms:created xsi:type="dcterms:W3CDTF">2025-04-08T18:28:49Z</dcterms:created>
  <dcterms:modified xsi:type="dcterms:W3CDTF">2025-04-10T16:49:54Z</dcterms:modified>
  <cp:category/>
</cp:coreProperties>
</file>