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28" r:id="rId17"/>
    <p:sldId id="2374" r:id="rId18"/>
    <p:sldId id="2377" r:id="rId19"/>
    <p:sldId id="2429" r:id="rId20"/>
    <p:sldId id="27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53" autoAdjust="0"/>
    <p:restoredTop sz="94660"/>
  </p:normalViewPr>
  <p:slideViewPr>
    <p:cSldViewPr>
      <p:cViewPr varScale="1">
        <p:scale>
          <a:sx n="61" d="100"/>
          <a:sy n="61" d="100"/>
        </p:scale>
        <p:origin x="72" y="52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592FA502-9FB6-4739-B019-20D3943894DA}"/>
    <pc:docChg chg="modSld">
      <pc:chgData name="Ansley, Carol (CCI-Atlanta)" userId="cbcdc21a-90c4-4b2f-81f7-da4165205229" providerId="ADAL" clId="{592FA502-9FB6-4739-B019-20D3943894DA}" dt="2025-05-08T19:18:58.142" v="76" actId="20577"/>
      <pc:docMkLst>
        <pc:docMk/>
      </pc:docMkLst>
      <pc:sldChg chg="modSp mod">
        <pc:chgData name="Ansley, Carol (CCI-Atlanta)" userId="cbcdc21a-90c4-4b2f-81f7-da4165205229" providerId="ADAL" clId="{592FA502-9FB6-4739-B019-20D3943894DA}" dt="2025-05-08T19:18:58.142" v="76" actId="20577"/>
        <pc:sldMkLst>
          <pc:docMk/>
          <pc:sldMk cId="4216285870" sldId="2428"/>
        </pc:sldMkLst>
        <pc:spChg chg="mod">
          <ac:chgData name="Ansley, Carol (CCI-Atlanta)" userId="cbcdc21a-90c4-4b2f-81f7-da4165205229" providerId="ADAL" clId="{592FA502-9FB6-4739-B019-20D3943894DA}" dt="2025-05-08T19:18:58.142" v="76" actId="20577"/>
          <ac:spMkLst>
            <pc:docMk/>
            <pc:sldMk cId="4216285870" sldId="2428"/>
            <ac:spMk id="9218" creationId="{8C1263FC-7837-B253-03EC-E2618306429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802.11-25/625r1</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2025-05-07</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tx1"/>
                </a:solidFill>
              </a:rPr>
              <a:t>TGbi Agenda – May 12, 2025 – PM1</a:t>
            </a: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800100" lvl="1">
              <a:buFont typeface="Arial" panose="020B0604020202020204" pitchFamily="34" charset="0"/>
              <a:buChar char="•"/>
              <a:defRPr sz="1500" spc="-1">
                <a:latin typeface="Arial"/>
                <a:ea typeface="Arial"/>
                <a:cs typeface="Arial"/>
                <a:sym typeface="Arial"/>
              </a:defRPr>
            </a:pPr>
            <a:r>
              <a:rPr lang="en-US" sz="1500" b="1" spc="-1" dirty="0">
                <a:solidFill>
                  <a:schemeClr val="tx1"/>
                </a:solidFill>
                <a:latin typeface="Times New Roman" panose="02020603050405020304" pitchFamily="18" charset="0"/>
                <a:cs typeface="Times New Roman" panose="02020603050405020304" pitchFamily="18" charset="0"/>
              </a:rPr>
              <a:t>   Monday			PM1 – </a:t>
            </a:r>
            <a:r>
              <a:rPr lang="en-US" sz="1500" b="1" spc="-1" dirty="0">
                <a:solidFill>
                  <a:schemeClr val="tx1"/>
                </a:solidFill>
                <a:latin typeface="Times New Roman" panose="02020603050405020304" pitchFamily="18" charset="0"/>
                <a:cs typeface="Times New Roman" panose="02020603050405020304" pitchFamily="18" charset="0"/>
                <a:sym typeface="Arial"/>
              </a:rPr>
              <a:t>Jarkko </a:t>
            </a:r>
            <a:r>
              <a:rPr lang="en-US" sz="1500" b="1" spc="-1" dirty="0" err="1">
                <a:solidFill>
                  <a:schemeClr val="tx1"/>
                </a:solidFill>
                <a:latin typeface="Times New Roman" panose="02020603050405020304" pitchFamily="18" charset="0"/>
                <a:cs typeface="Times New Roman" panose="02020603050405020304" pitchFamily="18" charset="0"/>
                <a:sym typeface="Arial"/>
              </a:rPr>
              <a:t>Kneckt</a:t>
            </a:r>
            <a:r>
              <a:rPr lang="en-US" sz="1500" b="1" spc="-1" dirty="0">
                <a:solidFill>
                  <a:schemeClr val="tx1"/>
                </a:solidFill>
                <a:latin typeface="Times New Roman" panose="02020603050405020304" pitchFamily="18" charset="0"/>
                <a:cs typeface="Times New Roman" panose="02020603050405020304" pitchFamily="18" charset="0"/>
                <a:sym typeface="Arial"/>
              </a:rPr>
              <a:t> 25/583r0 - partially presented, Antonio de la Oliva 25/693r2, 25/692r3</a:t>
            </a:r>
            <a:endParaRPr lang="en-US" sz="1500" b="1" spc="-1" dirty="0">
              <a:solidFill>
                <a:schemeClr val="tx1"/>
              </a:solidFill>
              <a:latin typeface="Times New Roman" panose="02020603050405020304" pitchFamily="18" charset="0"/>
              <a:cs typeface="Times New Roman" panose="02020603050405020304" pitchFamily="18" charset="0"/>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500" spc="-1" dirty="0">
                <a:solidFill>
                  <a:schemeClr val="tx1"/>
                </a:solidFill>
                <a:latin typeface="Times New Roman" panose="02020603050405020304" pitchFamily="18" charset="0"/>
                <a:cs typeface="Times New Roman" panose="02020603050405020304" pitchFamily="18" charset="0"/>
              </a:rPr>
              <a:t>Tuesday			PM1 – </a:t>
            </a:r>
            <a:r>
              <a:rPr lang="en-US" sz="1500" spc="-1" dirty="0">
                <a:solidFill>
                  <a:schemeClr val="tx1"/>
                </a:solidFill>
                <a:latin typeface="Times New Roman" panose="02020603050405020304" pitchFamily="18" charset="0"/>
                <a:cs typeface="Times New Roman" panose="02020603050405020304" pitchFamily="18" charset="0"/>
                <a:sym typeface="Arial"/>
              </a:rPr>
              <a:t>Po-kai Huang 25/536, 554, 532, 535</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500" spc="-1" dirty="0">
                <a:solidFill>
                  <a:schemeClr val="tx1"/>
                </a:solidFill>
                <a:latin typeface="Times New Roman" panose="02020603050405020304" pitchFamily="18" charset="0"/>
                <a:cs typeface="Times New Roman" panose="02020603050405020304" pitchFamily="18" charset="0"/>
              </a:rPr>
              <a:t>Wednesday			AM1 – </a:t>
            </a:r>
            <a:r>
              <a:rPr lang="en-US" sz="1500" spc="-1" dirty="0">
                <a:solidFill>
                  <a:schemeClr val="tx1"/>
                </a:solidFill>
                <a:latin typeface="Times New Roman" panose="02020603050405020304" pitchFamily="18" charset="0"/>
                <a:cs typeface="Times New Roman" panose="02020603050405020304" pitchFamily="18" charset="0"/>
                <a:sym typeface="Arial"/>
              </a:rPr>
              <a:t>Jarkko </a:t>
            </a:r>
            <a:r>
              <a:rPr lang="en-US" sz="1500" spc="-1" dirty="0" err="1">
                <a:solidFill>
                  <a:schemeClr val="tx1"/>
                </a:solidFill>
                <a:latin typeface="Times New Roman" panose="02020603050405020304" pitchFamily="18" charset="0"/>
                <a:cs typeface="Times New Roman" panose="02020603050405020304" pitchFamily="18" charset="0"/>
                <a:sym typeface="Arial"/>
              </a:rPr>
              <a:t>Kneckt</a:t>
            </a:r>
            <a:r>
              <a:rPr lang="en-US" sz="1500" spc="-1" dirty="0">
                <a:solidFill>
                  <a:schemeClr val="tx1"/>
                </a:solidFill>
                <a:latin typeface="Times New Roman" panose="02020603050405020304" pitchFamily="18" charset="0"/>
                <a:cs typeface="Times New Roman" panose="02020603050405020304" pitchFamily="18" charset="0"/>
                <a:sym typeface="Arial"/>
              </a:rPr>
              <a:t> 25/708r0, 25/708r0, Domenico Ficara 25/485r5, Carol Ansley 25/625r3</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500" spc="-1" dirty="0">
                <a:solidFill>
                  <a:schemeClr val="tx1"/>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500" spc="-1" dirty="0">
                <a:solidFill>
                  <a:schemeClr val="tx1"/>
                </a:solidFill>
                <a:latin typeface="Times New Roman" panose="02020603050405020304" pitchFamily="18" charset="0"/>
                <a:cs typeface="Times New Roman" panose="02020603050405020304" pitchFamily="18" charset="0"/>
              </a:rPr>
              <a:t>Thursday			PM1 – Ad Hoc discussion, closing </a:t>
            </a:r>
            <a:r>
              <a:rPr lang="en-US" sz="1500" dirty="0">
                <a:solidFill>
                  <a:schemeClr val="tx1"/>
                </a:solidFill>
                <a:latin typeface="Times New Roman" panose="02020603050405020304" pitchFamily="18" charset="0"/>
                <a:cs typeface="Times New Roman" panose="02020603050405020304" pitchFamily="18" charset="0"/>
              </a:rPr>
              <a:t>motions, </a:t>
            </a:r>
            <a:r>
              <a:rPr lang="en-US" sz="1500">
                <a:solidFill>
                  <a:schemeClr val="tx1"/>
                </a:solidFill>
                <a:latin typeface="Times New Roman" panose="02020603050405020304" pitchFamily="18" charset="0"/>
                <a:cs typeface="Times New Roman" panose="02020603050405020304" pitchFamily="18" charset="0"/>
              </a:rPr>
              <a:t>submission queue</a:t>
            </a:r>
            <a:endParaRPr lang="en-US" sz="1500" dirty="0">
              <a:solidFill>
                <a:schemeClr val="tx1"/>
              </a:solidFill>
              <a:latin typeface="Times New Roman" panose="02020603050405020304" pitchFamily="18" charset="0"/>
              <a:cs typeface="Times New Roman" panose="02020603050405020304" pitchFamily="18" charset="0"/>
            </a:endParaRPr>
          </a:p>
          <a:p>
            <a:pPr marL="465138" lvl="2"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2000" dirty="0">
              <a:solidFill>
                <a:schemeClr val="tx1"/>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Motion to approve minutes from March Plenary and March/April teleconferences – Motion #61</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dirty="0">
              <a:solidFill>
                <a:schemeClr val="tx1"/>
              </a:solidFill>
              <a:latin typeface="Times New Roman" panose="02020603050405020304" pitchFamily="18" charset="0"/>
              <a:cs typeface="Times New Roman" panose="02020603050405020304" pitchFamily="18" charset="0"/>
            </a:endParaRPr>
          </a:p>
          <a:p>
            <a:pPr lvl="1">
              <a:buFont typeface="Arial"/>
              <a:buChar cha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Jarkko </a:t>
            </a:r>
            <a:r>
              <a:rPr lang="en-US" sz="1800" spc="-1" dirty="0" err="1">
                <a:solidFill>
                  <a:schemeClr val="tx1"/>
                </a:solidFill>
                <a:latin typeface="Times New Roman" panose="02020603050405020304" pitchFamily="18" charset="0"/>
                <a:cs typeface="Times New Roman" panose="02020603050405020304" pitchFamily="18" charset="0"/>
                <a:sym typeface="Arial"/>
              </a:rPr>
              <a:t>Kneckt</a:t>
            </a:r>
            <a:r>
              <a:rPr lang="en-US" sz="1800" spc="-1" dirty="0">
                <a:solidFill>
                  <a:schemeClr val="tx1"/>
                </a:solidFill>
                <a:latin typeface="Times New Roman" panose="02020603050405020304" pitchFamily="18" charset="0"/>
                <a:cs typeface="Times New Roman" panose="02020603050405020304" pitchFamily="18" charset="0"/>
                <a:sym typeface="Arial"/>
              </a:rPr>
              <a:t> – 25/583r0 - partially presented </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Antonio de la Oliva – 25/693r2, 25/692r3 </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800" dirty="0">
              <a:solidFill>
                <a:schemeClr val="tx1"/>
              </a:solidFil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11-25/444r0 (March Plenary minutes)</a:t>
            </a:r>
          </a:p>
          <a:p>
            <a:r>
              <a:rPr lang="en-US" sz="1800" b="0" dirty="0">
                <a:solidFill>
                  <a:schemeClr val="tx1"/>
                </a:solidFill>
              </a:rPr>
              <a:t>11-25/543r0 (TGbi Teleconference minutes March-April 2025)</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 xx attendees on-line, xx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914401" y="1447801"/>
            <a:ext cx="10361084" cy="4646614"/>
          </a:xfrm>
        </p:spPr>
        <p:txBody>
          <a:bodyPr>
            <a:normAutofit/>
          </a:bodyPr>
          <a:lstStyle/>
          <a:p>
            <a:r>
              <a:rPr lang="en-US" sz="2400" b="0" dirty="0"/>
              <a:t>Approve the texts and CID resolutions listed below and incorporate the indicated text changes into the </a:t>
            </a:r>
            <a:r>
              <a:rPr lang="en-US" sz="2400" b="0" dirty="0" err="1"/>
              <a:t>TGbi</a:t>
            </a:r>
            <a:r>
              <a:rPr lang="en-US" sz="2400" b="0" dirty="0"/>
              <a:t> draft.</a:t>
            </a:r>
            <a:endParaRPr lang="en-US" sz="2200" b="0" dirty="0">
              <a:solidFill>
                <a:schemeClr val="tx1"/>
              </a:solidFill>
              <a:sym typeface="Arial"/>
            </a:endParaRPr>
          </a:p>
          <a:p>
            <a:pPr marL="0"/>
            <a:r>
              <a:rPr lang="en-US" b="0" i="0" u="none" strike="noStrike" dirty="0">
                <a:solidFill>
                  <a:srgbClr val="212121"/>
                </a:solidFill>
                <a:effectLst/>
                <a:latin typeface="Calibri" panose="020F0502020204030204" pitchFamily="34" charset="0"/>
              </a:rPr>
              <a:t>Document 25/-- to resolve CIDs : </a:t>
            </a:r>
            <a:r>
              <a:rPr lang="en-US" sz="1800" dirty="0">
                <a:solidFill>
                  <a:srgbClr val="000000"/>
                </a:solidFill>
                <a:effectLst/>
                <a:latin typeface="Helvetica Neue Light" panose="02000403000000020004" pitchFamily="2" charset="0"/>
              </a:rPr>
              <a:t>--</a:t>
            </a:r>
          </a:p>
          <a:p>
            <a:pPr marL="0" marR="0" algn="l"/>
            <a:endParaRPr lang="en-US" sz="1800" b="0" i="0" u="none" strike="noStrike" dirty="0">
              <a:solidFill>
                <a:srgbClr val="212121"/>
              </a:solidFill>
              <a:effectLst/>
              <a:latin typeface="Calibri" panose="020F0502020204030204" pitchFamily="34" charset="0"/>
            </a:endParaRPr>
          </a:p>
          <a:p>
            <a:r>
              <a:rPr lang="en-US" sz="1800" b="0" dirty="0"/>
              <a:t>Mover:    </a:t>
            </a:r>
          </a:p>
          <a:p>
            <a:r>
              <a:rPr lang="en-US" sz="1800" b="0" dirty="0"/>
              <a:t>Second:   </a:t>
            </a:r>
          </a:p>
          <a:p>
            <a:r>
              <a:rPr lang="en-US" sz="1800" b="0" strike="sngStrike" dirty="0"/>
              <a:t>Approved by unanimous consent, xx attendees on-line, xx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a:t>
            </a:r>
            <a:r>
              <a:rPr lang="en-US" altLang="en-US" b="0"/>
              <a:t>802 interim </a:t>
            </a:r>
            <a:r>
              <a:rPr lang="en-US" altLang="en-US" b="0" dirty="0"/>
              <a:t>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11076</TotalTime>
  <Words>2212</Words>
  <Application>Microsoft Office PowerPoint</Application>
  <PresentationFormat>Widescreen</PresentationFormat>
  <Paragraphs>217</Paragraphs>
  <Slides>21</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Arial</vt:lpstr>
      <vt:lpstr>Calibri</vt:lpstr>
      <vt:lpstr>Helvetica Neue</vt:lpstr>
      <vt:lpstr>Helvetica Neue Light</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12, 2025 – PM1</vt:lpstr>
      <vt:lpstr>Timeline</vt:lpstr>
      <vt:lpstr>Motion # 61</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116</cp:revision>
  <cp:lastPrinted>1601-01-01T00:00:00Z</cp:lastPrinted>
  <dcterms:created xsi:type="dcterms:W3CDTF">2023-11-10T19:40:49Z</dcterms:created>
  <dcterms:modified xsi:type="dcterms:W3CDTF">2025-05-08T19:19:01Z</dcterms:modified>
  <cp:category>Name, Affiliation</cp:category>
</cp:coreProperties>
</file>