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89" r:id="rId5"/>
    <p:sldId id="285" r:id="rId6"/>
    <p:sldId id="292" r:id="rId7"/>
    <p:sldId id="291" r:id="rId8"/>
    <p:sldId id="264" r:id="rId9"/>
    <p:sldId id="27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9B3B"/>
    <a:srgbClr val="8B9B3B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29" d="100"/>
          <a:sy n="129" d="100"/>
        </p:scale>
        <p:origin x="852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59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5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96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65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1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3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Vishnu Ratnam,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802.11-25/622r0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cs typeface="Arial" panose="020B0604020202020204" pitchFamily="34" charset="0"/>
              </a:rPr>
              <a:t>Early reception termination when I-FCS is present in a Trigger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2024-12-11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194953"/>
              </p:ext>
            </p:extLst>
          </p:nvPr>
        </p:nvGraphicFramePr>
        <p:xfrm>
          <a:off x="741363" y="3327400"/>
          <a:ext cx="7599362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Document" r:id="rId4" imgW="10444320" imgH="2751120" progId="Word.Document.8">
                  <p:embed/>
                </p:oleObj>
              </mc:Choice>
              <mc:Fallback>
                <p:oleObj name="Document" r:id="rId4" imgW="10444320" imgH="27511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3" y="3327400"/>
                        <a:ext cx="7599362" cy="1992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This document discusses the use of intermediate FCS in trigger frames for early termination of the frame reception.</a:t>
            </a:r>
          </a:p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600200"/>
            <a:ext cx="7770813" cy="4649784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Group has agreed to carry an intermediate FCS field in a trigger frame when one or more recipient UHR STA(s) operating in DSO, EMLSR or DPS modes require it.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The I-FCS can be located in dedicated User Info field(s) of the Trigger frame.</a:t>
            </a:r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585788" lvl="1" indent="-285750" algn="just">
              <a:buFont typeface="+mj-lt"/>
              <a:buAutoNum type="arabicPeriod"/>
            </a:pPr>
            <a:endParaRPr lang="en-US" sz="1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In this presentation, we discuss the option for early termination of reception of the trigger frame at a receiver when I-FCS is present.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5A772CC-78B5-4EE2-A8B7-28FEEBF9A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909"/>
              </p:ext>
            </p:extLst>
          </p:nvPr>
        </p:nvGraphicFramePr>
        <p:xfrm>
          <a:off x="1066800" y="2743200"/>
          <a:ext cx="7149103" cy="38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147">
                  <a:extLst>
                    <a:ext uri="{9D8B030D-6E8A-4147-A177-3AD203B41FA5}">
                      <a16:colId xmlns:a16="http://schemas.microsoft.com/office/drawing/2014/main" val="2294989775"/>
                    </a:ext>
                  </a:extLst>
                </a:gridCol>
                <a:gridCol w="578889">
                  <a:extLst>
                    <a:ext uri="{9D8B030D-6E8A-4147-A177-3AD203B41FA5}">
                      <a16:colId xmlns:a16="http://schemas.microsoft.com/office/drawing/2014/main" val="127049811"/>
                    </a:ext>
                  </a:extLst>
                </a:gridCol>
                <a:gridCol w="443405">
                  <a:extLst>
                    <a:ext uri="{9D8B030D-6E8A-4147-A177-3AD203B41FA5}">
                      <a16:colId xmlns:a16="http://schemas.microsoft.com/office/drawing/2014/main" val="3427112304"/>
                    </a:ext>
                  </a:extLst>
                </a:gridCol>
                <a:gridCol w="511147">
                  <a:extLst>
                    <a:ext uri="{9D8B030D-6E8A-4147-A177-3AD203B41FA5}">
                      <a16:colId xmlns:a16="http://schemas.microsoft.com/office/drawing/2014/main" val="482262101"/>
                    </a:ext>
                  </a:extLst>
                </a:gridCol>
                <a:gridCol w="622412">
                  <a:extLst>
                    <a:ext uri="{9D8B030D-6E8A-4147-A177-3AD203B41FA5}">
                      <a16:colId xmlns:a16="http://schemas.microsoft.com/office/drawing/2014/main" val="69749246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5716343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120694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31908702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43964711"/>
                    </a:ext>
                  </a:extLst>
                </a:gridCol>
                <a:gridCol w="595903">
                  <a:extLst>
                    <a:ext uri="{9D8B030D-6E8A-4147-A177-3AD203B41FA5}">
                      <a16:colId xmlns:a16="http://schemas.microsoft.com/office/drawing/2014/main" val="2204763470"/>
                    </a:ext>
                  </a:extLst>
                </a:gridCol>
              </a:tblGrid>
              <a:tr h="38236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Ctrl 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Duration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Common Info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User Info of</a:t>
                      </a:r>
                      <a:r>
                        <a:rPr lang="zh-CN" altLang="en-US" sz="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group1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I-FCS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User Info of group2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padding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534890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AC1F09C-2E04-4FF2-BCDD-5F30CF50813F}"/>
              </a:ext>
            </a:extLst>
          </p:cNvPr>
          <p:cNvCxnSpPr/>
          <p:nvPr/>
        </p:nvCxnSpPr>
        <p:spPr bwMode="auto">
          <a:xfrm>
            <a:off x="5426665" y="3125569"/>
            <a:ext cx="0" cy="3048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D57BCCD-BF4B-4B2A-94C9-023FD0515CDA}"/>
              </a:ext>
            </a:extLst>
          </p:cNvPr>
          <p:cNvCxnSpPr/>
          <p:nvPr/>
        </p:nvCxnSpPr>
        <p:spPr bwMode="auto">
          <a:xfrm>
            <a:off x="8217044" y="3116444"/>
            <a:ext cx="0" cy="3048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CBEEBBC-56EC-419E-B78C-CE125382F7D4}"/>
              </a:ext>
            </a:extLst>
          </p:cNvPr>
          <p:cNvCxnSpPr>
            <a:cxnSpLocks/>
          </p:cNvCxnSpPr>
          <p:nvPr/>
        </p:nvCxnSpPr>
        <p:spPr bwMode="auto">
          <a:xfrm>
            <a:off x="5426665" y="3354169"/>
            <a:ext cx="27892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E3CDC53-F202-40B7-A5E8-D65EB9709B1A}"/>
              </a:ext>
            </a:extLst>
          </p:cNvPr>
          <p:cNvSpPr txBox="1"/>
          <p:nvPr/>
        </p:nvSpPr>
        <p:spPr>
          <a:xfrm>
            <a:off x="6112465" y="3161122"/>
            <a:ext cx="16658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Effective padding time for group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Early termination of reception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524000"/>
            <a:ext cx="7770813" cy="3582986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When an I-FCS field is present within a Trigger frame, non-AP UHR (or beyond) STAs may use the I-FCS value to early terminate the decoding process of the frame. 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sz="1300" dirty="0"/>
              <a:t>STAs expected to receive the frame may terminate reception if I-FCS CRC check fails.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sz="1300" dirty="0"/>
              <a:t>STAs not expected to receive frame, e.g., OBSS STA, may terminate reception after I-FCS CRC check. 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sz="1300" dirty="0"/>
              <a:t>When I-FCS CRC check passes, a receiving STA gets valid NAV information.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This has multiple benefits: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sz="1300" dirty="0"/>
              <a:t>It can save power at the receiving STAs (both intended and unintended recipient STAs).</a:t>
            </a:r>
          </a:p>
          <a:p>
            <a:pPr marL="885825" lvl="2" indent="-285750" algn="just">
              <a:buFont typeface="Arial" panose="020B0604020202020204" pitchFamily="34" charset="0"/>
              <a:buChar char="•"/>
            </a:pPr>
            <a:r>
              <a:rPr lang="en-US" sz="1100" dirty="0"/>
              <a:t>All STAs save power by terminating reception when I-FCS check fails.</a:t>
            </a:r>
          </a:p>
          <a:p>
            <a:pPr marL="885825" lvl="2" indent="-285750" algn="just">
              <a:buFont typeface="Arial" panose="020B0604020202020204" pitchFamily="34" charset="0"/>
              <a:buChar char="•"/>
            </a:pPr>
            <a:r>
              <a:rPr lang="en-US" sz="1100" dirty="0"/>
              <a:t>OBSS STAs can save power by going to doze for TXOP duration when I-FCS check passes. 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sz="1300" dirty="0"/>
              <a:t>It increases chance of successful frame reception at unintended recipient, since the frame segment before I-FCS is of a smaller length.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sz="1300" dirty="0"/>
              <a:t>It increases the opportunity for NPCA operation in an overlapping BSS.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The benefit of early termination is more if the I-FCS can be carried early within the trigger frame.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C97081F1-6DF0-47DA-B4CE-9A4ABC555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679767"/>
              </p:ext>
            </p:extLst>
          </p:nvPr>
        </p:nvGraphicFramePr>
        <p:xfrm>
          <a:off x="1361652" y="5138651"/>
          <a:ext cx="67818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414">
                  <a:extLst>
                    <a:ext uri="{9D8B030D-6E8A-4147-A177-3AD203B41FA5}">
                      <a16:colId xmlns:a16="http://schemas.microsoft.com/office/drawing/2014/main" val="137857090"/>
                    </a:ext>
                  </a:extLst>
                </a:gridCol>
                <a:gridCol w="744036">
                  <a:extLst>
                    <a:ext uri="{9D8B030D-6E8A-4147-A177-3AD203B41FA5}">
                      <a16:colId xmlns:a16="http://schemas.microsoft.com/office/drawing/2014/main" val="3108957135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1435642729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1490539974"/>
                    </a:ext>
                  </a:extLst>
                </a:gridCol>
                <a:gridCol w="913314">
                  <a:extLst>
                    <a:ext uri="{9D8B030D-6E8A-4147-A177-3AD203B41FA5}">
                      <a16:colId xmlns:a16="http://schemas.microsoft.com/office/drawing/2014/main" val="327782069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063890138"/>
                    </a:ext>
                  </a:extLst>
                </a:gridCol>
                <a:gridCol w="639261">
                  <a:extLst>
                    <a:ext uri="{9D8B030D-6E8A-4147-A177-3AD203B41FA5}">
                      <a16:colId xmlns:a16="http://schemas.microsoft.com/office/drawing/2014/main" val="145589652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4047221936"/>
                    </a:ext>
                  </a:extLst>
                </a:gridCol>
              </a:tblGrid>
              <a:tr h="164046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Common Info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User Info 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Padding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69947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E980FD82-3979-498D-ACD0-C0835269C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397045"/>
              </p:ext>
            </p:extLst>
          </p:nvPr>
        </p:nvGraphicFramePr>
        <p:xfrm>
          <a:off x="2819400" y="5631598"/>
          <a:ext cx="375516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800">
                  <a:extLst>
                    <a:ext uri="{9D8B030D-6E8A-4147-A177-3AD203B41FA5}">
                      <a16:colId xmlns:a16="http://schemas.microsoft.com/office/drawing/2014/main" val="4064587591"/>
                    </a:ext>
                  </a:extLst>
                </a:gridCol>
                <a:gridCol w="1013980">
                  <a:extLst>
                    <a:ext uri="{9D8B030D-6E8A-4147-A177-3AD203B41FA5}">
                      <a16:colId xmlns:a16="http://schemas.microsoft.com/office/drawing/2014/main" val="24604565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57389083"/>
                    </a:ext>
                  </a:extLst>
                </a:gridCol>
                <a:gridCol w="864782">
                  <a:extLst>
                    <a:ext uri="{9D8B030D-6E8A-4147-A177-3AD203B41FA5}">
                      <a16:colId xmlns:a16="http://schemas.microsoft.com/office/drawing/2014/main" val="3449823788"/>
                    </a:ext>
                  </a:extLst>
                </a:gridCol>
              </a:tblGrid>
              <a:tr h="28042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Special User Info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Some User Info fields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I-FCS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Some User Info fields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848950"/>
                  </a:ext>
                </a:extLst>
              </a:tr>
            </a:tbl>
          </a:graphicData>
        </a:graphic>
      </p:graphicFrame>
      <p:sp>
        <p:nvSpPr>
          <p:cNvPr id="32" name="Left Brace 31">
            <a:extLst>
              <a:ext uri="{FF2B5EF4-FFF2-40B4-BE49-F238E27FC236}">
                <a16:creationId xmlns:a16="http://schemas.microsoft.com/office/drawing/2014/main" id="{5837F828-D28E-4CA5-9A52-3B46869E62A6}"/>
              </a:ext>
            </a:extLst>
          </p:cNvPr>
          <p:cNvSpPr/>
          <p:nvPr/>
        </p:nvSpPr>
        <p:spPr bwMode="auto">
          <a:xfrm rot="5400000">
            <a:off x="4527353" y="3585912"/>
            <a:ext cx="332021" cy="3910768"/>
          </a:xfrm>
          <a:prstGeom prst="leftBrace">
            <a:avLst>
              <a:gd name="adj1" fmla="val 8333"/>
              <a:gd name="adj2" fmla="val 1281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6E3BF97-3967-4147-8315-2D02996FD4F7}"/>
              </a:ext>
            </a:extLst>
          </p:cNvPr>
          <p:cNvCxnSpPr>
            <a:cxnSpLocks/>
          </p:cNvCxnSpPr>
          <p:nvPr/>
        </p:nvCxnSpPr>
        <p:spPr bwMode="auto">
          <a:xfrm>
            <a:off x="5697333" y="5496637"/>
            <a:ext cx="0" cy="9041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8671365-0B0D-46F6-BDC5-76B6B72E7F0F}"/>
              </a:ext>
            </a:extLst>
          </p:cNvPr>
          <p:cNvSpPr txBox="1"/>
          <p:nvPr/>
        </p:nvSpPr>
        <p:spPr>
          <a:xfrm>
            <a:off x="3102595" y="6076890"/>
            <a:ext cx="2046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Some STAs may perform early receive termination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EE30E31-21ED-472A-B2C5-3FEA2904BB8C}"/>
              </a:ext>
            </a:extLst>
          </p:cNvPr>
          <p:cNvCxnSpPr/>
          <p:nvPr/>
        </p:nvCxnSpPr>
        <p:spPr bwMode="auto">
          <a:xfrm>
            <a:off x="4829223" y="6314946"/>
            <a:ext cx="8681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3657559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600200"/>
            <a:ext cx="7770813" cy="4038600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An I-FCS when present in a trigger frame can be used by a receiving STA for early termination of frame reception process. This can:</a:t>
            </a:r>
          </a:p>
          <a:p>
            <a:pPr marL="471488" lvl="1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Reduce power consumption.</a:t>
            </a:r>
          </a:p>
          <a:p>
            <a:pPr marL="471488" lvl="1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Increase chance of successful reception of the frame. </a:t>
            </a:r>
          </a:p>
          <a:p>
            <a:pPr marL="471488" lvl="1" indent="-171450" algn="just">
              <a:buFont typeface="Arial" panose="020B0604020202020204" pitchFamily="34" charset="0"/>
              <a:buChar char="•"/>
            </a:pPr>
            <a:r>
              <a:rPr lang="en-US" sz="1100" dirty="0"/>
              <a:t>Increase opportunity for NPCA, etc.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Correspondingly, even if I-FCS is not needed by any recipient STA, there is benefit in including it within the trigger frame.</a:t>
            </a:r>
            <a:endParaRPr lang="en-GB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/>
              <a:t>The benefit is higher if I-FCS is present early within the trigger frame.</a:t>
            </a:r>
            <a:endParaRPr lang="en-US" sz="900" strike="sngStrik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022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Strawpoll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4113213"/>
          </a:xfrm>
        </p:spPr>
        <p:txBody>
          <a:bodyPr/>
          <a:lstStyle/>
          <a:p>
            <a:pPr marL="0" indent="0" algn="just"/>
            <a:r>
              <a:rPr lang="en-US" dirty="0"/>
              <a:t>SP1: Do you support to allow a UHR STA to set the NAV from a received trigger frame based on a successful CRC check on the intermediate FCS, if present, within the frame.</a:t>
            </a:r>
          </a:p>
          <a:p>
            <a:pPr marL="642938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marL="642938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marL="642938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dirty="0"/>
              <a:t>Note1: Whether the mechanism is applicable to all trigger frames is TBD.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dirty="0"/>
              <a:t>Note2:Other necessary conditions for NAV update may still be applicable.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3875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Strawpoll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4113213"/>
          </a:xfrm>
        </p:spPr>
        <p:txBody>
          <a:bodyPr/>
          <a:lstStyle/>
          <a:p>
            <a:pPr marL="0" indent="0" algn="just"/>
            <a:r>
              <a:rPr lang="en-US" dirty="0"/>
              <a:t>SP2: Do you support to allow a UHR non-AP STA to perform early termination of the reception of a trigger frame, based on failure of the CRC check on the intermediate FCS, if present, within the frame.</a:t>
            </a:r>
          </a:p>
          <a:p>
            <a:pPr marL="642938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marL="642938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marL="642938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  <a:p>
            <a:pPr marL="0" indent="0" algn="just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5635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411321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zh-TW" dirty="0"/>
              <a:t>11-23-1873-01-00bn-post-fcs-mac-padding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dirty="0"/>
              <a:t>11-23-2003-01-00bn-client-power-save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TW" dirty="0"/>
              <a:t>11-24-0544-01-00bn-power-save-protocols-for-uhr-follow-up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11-24-1227-01-00bn-some-usage-of-intermediate-fcs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11-24-1129-01-00bn-discussion-on-intermediate-fcs-signaling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2896393"/>
            <a:ext cx="7770813" cy="1065213"/>
          </a:xfrm>
        </p:spPr>
        <p:txBody>
          <a:bodyPr/>
          <a:lstStyle/>
          <a:p>
            <a:r>
              <a:rPr lang="en-US" sz="6000" dirty="0"/>
              <a:t>Backup slides</a:t>
            </a:r>
            <a:endParaRPr lang="en-GB" sz="6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08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6623</TotalTime>
  <Words>793</Words>
  <Application>Microsoft Office PowerPoint</Application>
  <PresentationFormat>On-screen Show (4:3)</PresentationFormat>
  <Paragraphs>140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Document</vt:lpstr>
      <vt:lpstr>Early reception termination when I-FCS is present in a Trigger frame</vt:lpstr>
      <vt:lpstr>Abstract</vt:lpstr>
      <vt:lpstr>Introduction</vt:lpstr>
      <vt:lpstr>Early termination of reception</vt:lpstr>
      <vt:lpstr>Conclusions</vt:lpstr>
      <vt:lpstr>Strawpoll</vt:lpstr>
      <vt:lpstr>Strawpoll</vt:lpstr>
      <vt:lpstr>References</vt:lpstr>
      <vt:lpstr>Backup slides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Early_RX_terminaion_with_I-FCS</dc:title>
  <dc:creator>Vishnu Vardhan Ratnam</dc:creator>
  <cp:lastModifiedBy>Vishnu Vardhan Ratnam</cp:lastModifiedBy>
  <cp:revision>283</cp:revision>
  <cp:lastPrinted>1601-01-01T00:00:00Z</cp:lastPrinted>
  <dcterms:created xsi:type="dcterms:W3CDTF">2023-10-26T23:59:45Z</dcterms:created>
  <dcterms:modified xsi:type="dcterms:W3CDTF">2025-04-07T17:01:22Z</dcterms:modified>
</cp:coreProperties>
</file>