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0"/>
  </p:notesMasterIdLst>
  <p:handoutMasterIdLst>
    <p:handoutMasterId r:id="rId41"/>
  </p:handoutMasterIdLst>
  <p:sldIdLst>
    <p:sldId id="1263" r:id="rId2"/>
    <p:sldId id="1266" r:id="rId3"/>
    <p:sldId id="1267" r:id="rId4"/>
    <p:sldId id="1269" r:id="rId5"/>
    <p:sldId id="1270" r:id="rId6"/>
    <p:sldId id="1271" r:id="rId7"/>
    <p:sldId id="1273" r:id="rId8"/>
    <p:sldId id="1274" r:id="rId9"/>
    <p:sldId id="1275" r:id="rId10"/>
    <p:sldId id="1276" r:id="rId11"/>
    <p:sldId id="1278" r:id="rId12"/>
    <p:sldId id="1279" r:id="rId13"/>
    <p:sldId id="1385" r:id="rId14"/>
    <p:sldId id="1388" r:id="rId15"/>
    <p:sldId id="1387" r:id="rId16"/>
    <p:sldId id="1386" r:id="rId17"/>
    <p:sldId id="1296" r:id="rId18"/>
    <p:sldId id="1389" r:id="rId19"/>
    <p:sldId id="1283" r:id="rId20"/>
    <p:sldId id="1284" r:id="rId21"/>
    <p:sldId id="1366" r:id="rId22"/>
    <p:sldId id="1429" r:id="rId23"/>
    <p:sldId id="1506" r:id="rId24"/>
    <p:sldId id="1287" r:id="rId25"/>
    <p:sldId id="1507" r:id="rId26"/>
    <p:sldId id="1336" r:id="rId27"/>
    <p:sldId id="1508" r:id="rId28"/>
    <p:sldId id="1427" r:id="rId29"/>
    <p:sldId id="1509" r:id="rId30"/>
    <p:sldId id="1313" r:id="rId31"/>
    <p:sldId id="1510" r:id="rId32"/>
    <p:sldId id="1367" r:id="rId33"/>
    <p:sldId id="1511" r:id="rId34"/>
    <p:sldId id="1379" r:id="rId35"/>
    <p:sldId id="1512" r:id="rId36"/>
    <p:sldId id="1291" r:id="rId37"/>
    <p:sldId id="1346" r:id="rId38"/>
    <p:sldId id="1347" r:id="rId39"/>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22" autoAdjust="0"/>
    <p:restoredTop sz="95405"/>
  </p:normalViewPr>
  <p:slideViewPr>
    <p:cSldViewPr showGuides="1">
      <p:cViewPr varScale="1">
        <p:scale>
          <a:sx n="99" d="100"/>
          <a:sy n="99" d="100"/>
        </p:scale>
        <p:origin x="158" y="91"/>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Jan 2025</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Jan 2025</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Jan 2025</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Jan 2025</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May 2025</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25</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0611r1</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touchpoint.eventsair.com/2025-may-ieee-802-wireless-interim-session"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5/11-25-0630-01-00bp-teleconference-minutes-april-may-2025.docx" TargetMode="External"/><Relationship Id="rId2" Type="http://schemas.openxmlformats.org/officeDocument/2006/relationships/hyperlink" Target="https://mentor.ieee.org/802.11/dcn/25/11-25-0447-00-00bp-2025-03-plenary-meeting-minutes.docx"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4/11-24-1613-07-00bp-specification-framework-for-tgbp.docx"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Ma</a:t>
            </a:r>
            <a:r>
              <a:rPr lang="en-US" altLang="zh-CN" dirty="0" smtClean="0"/>
              <a:t>y</a:t>
            </a:r>
            <a:r>
              <a:rPr lang="en-US" dirty="0" smtClean="0"/>
              <a:t> 2025</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May Interim 2025 Session</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2025-05-06</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709"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370" y="1866265"/>
            <a:ext cx="10361930" cy="4606290"/>
          </a:xfrm>
          <a:prstGeom prst="rect">
            <a:avLst/>
          </a:prstGeom>
        </p:spPr>
        <p:txBody>
          <a:bodyPr>
            <a:normAutofit fontScale="90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57200" indent="-457200">
              <a:buAutoNum type="arabicPeriod"/>
            </a:pPr>
            <a:r>
              <a:rPr lang="en-US" sz="2000" dirty="0">
                <a:sym typeface="+mn-ea"/>
              </a:rPr>
              <a:t>One central laptop/computer per meeting connects at head table.</a:t>
            </a:r>
            <a:endParaRPr lang="en-US" sz="2000" dirty="0"/>
          </a:p>
          <a:p>
            <a:pPr marL="457200" indent="-457200">
              <a:buAutoNum type="arabicPeriod"/>
            </a:pPr>
            <a:r>
              <a:rPr lang="en-US" sz="2000" dirty="0">
                <a:sym typeface="+mn-ea"/>
              </a:rPr>
              <a:t>Local speakers queue/speak only at a microphone when called on.</a:t>
            </a:r>
            <a:endParaRPr lang="en-US" sz="2000" dirty="0"/>
          </a:p>
          <a:p>
            <a:pPr marL="457200" indent="-457200">
              <a:buAutoNum type="arabicPeriod"/>
            </a:pPr>
            <a:r>
              <a:rPr lang="en-US" sz="2000" dirty="0">
                <a:sym typeface="+mn-ea"/>
              </a:rPr>
              <a:t>Remote speakers request to speak via chat window and only speak when called on.</a:t>
            </a:r>
            <a:endParaRPr lang="en-US" sz="2000" dirty="0"/>
          </a:p>
          <a:p>
            <a:pPr marL="457200" indent="-457200">
              <a:buAutoNum type="arabicPeriod"/>
            </a:pPr>
            <a:r>
              <a:rPr lang="en-US" sz="2000" dirty="0">
                <a:sym typeface="+mn-ea"/>
              </a:rPr>
              <a:t>Presenters share the presentation via conferencing tool or have chair (central laptop) present for them.</a:t>
            </a:r>
            <a:endParaRPr lang="en-US" sz="2000" dirty="0"/>
          </a:p>
          <a:p>
            <a:pPr marL="457200" indent="-457200">
              <a:buAutoNum type="arabicPeriod"/>
            </a:pPr>
            <a:r>
              <a:rPr lang="en-US" sz="2000" dirty="0">
                <a:sym typeface="+mn-ea"/>
              </a:rPr>
              <a:t>Local attendees when logged into WebEx </a:t>
            </a:r>
            <a:r>
              <a:rPr lang="en-US" sz="2000" dirty="0">
                <a:solidFill>
                  <a:srgbClr val="FF0000"/>
                </a:solidFill>
                <a:sym typeface="+mn-ea"/>
              </a:rPr>
              <a:t>SHALL</a:t>
            </a:r>
            <a:r>
              <a:rPr lang="en-US" sz="2000" dirty="0">
                <a:sym typeface="+mn-ea"/>
              </a:rPr>
              <a:t> </a:t>
            </a:r>
            <a:r>
              <a:rPr lang="en-US" sz="2000" dirty="0">
                <a:solidFill>
                  <a:srgbClr val="C00000"/>
                </a:solidFill>
                <a:sym typeface="+mn-ea"/>
              </a:rPr>
              <a:t>NOT connect Audio.</a:t>
            </a:r>
            <a:endParaRPr lang="en-US" sz="2000" dirty="0">
              <a:solidFill>
                <a:srgbClr val="C00000"/>
              </a:solidFill>
            </a:endParaRPr>
          </a:p>
          <a:p>
            <a:pPr marL="457200" indent="-457200">
              <a:buAutoNum type="arabicPeriod"/>
            </a:pPr>
            <a:r>
              <a:rPr lang="en-US" sz="2000" dirty="0">
                <a:solidFill>
                  <a:schemeClr val="tx1"/>
                </a:solidFill>
                <a:sym typeface="+mn-ea"/>
              </a:rPr>
              <a:t>When Starting a meeting the host should do the following:</a:t>
            </a:r>
            <a:endParaRPr lang="en-US" sz="2000" dirty="0">
              <a:solidFill>
                <a:schemeClr val="tx1"/>
              </a:solidFill>
            </a:endParaRPr>
          </a:p>
          <a:p>
            <a:pPr marL="857250" lvl="1" indent="-457200">
              <a:buAutoNum type="arabicPeriod"/>
            </a:pPr>
            <a:r>
              <a:rPr lang="en-US" sz="2000" dirty="0">
                <a:solidFill>
                  <a:schemeClr val="tx1"/>
                </a:solidFill>
                <a:sym typeface="+mn-ea"/>
              </a:rPr>
              <a:t>Select “Meeting” -&gt; “Meeting Options” -&gt; [Disable] “Allow Participant to turn on Video”</a:t>
            </a:r>
            <a:endParaRPr lang="en-US" sz="2000" dirty="0">
              <a:solidFill>
                <a:schemeClr val="tx1"/>
              </a:solidFill>
            </a:endParaRPr>
          </a:p>
          <a:p>
            <a:pPr marL="857250" lvl="1" indent="-457200">
              <a:buAutoNum type="arabicPeriod"/>
            </a:pPr>
            <a:r>
              <a:rPr lang="en-US" sz="2000" dirty="0">
                <a:solidFill>
                  <a:schemeClr val="tx1"/>
                </a:solidFill>
                <a:sym typeface="+mn-ea"/>
              </a:rPr>
              <a:t>Select “Participant” -&gt; [Enable] “Mute on Entry”.</a:t>
            </a:r>
            <a:endParaRPr lang="en-US" sz="2000" dirty="0">
              <a:solidFill>
                <a:schemeClr val="tx1"/>
              </a:solidFill>
            </a:endParaRPr>
          </a:p>
          <a:p>
            <a:pPr marL="457200" indent="-457200">
              <a:buAutoNum type="arabicPeriod"/>
            </a:pPr>
            <a:r>
              <a:rPr lang="en-US" sz="2000" dirty="0">
                <a:solidFill>
                  <a:schemeClr val="tx1"/>
                </a:solidFill>
                <a:sym typeface="+mn-ea"/>
              </a:rPr>
              <a:t>For those Remote Attendees connecting to Webex, Configure Webex Audio to use “Music Mode”.</a:t>
            </a:r>
            <a:endParaRPr lang="en-US" sz="2000" dirty="0">
              <a:solidFill>
                <a:schemeClr val="tx1"/>
              </a:solidFill>
            </a:endParaRPr>
          </a:p>
          <a:p>
            <a:pPr marL="457200" indent="-457200">
              <a:buAutoNum type="arabicPeriod"/>
            </a:pPr>
            <a:r>
              <a:rPr lang="en-US" sz="2000" dirty="0">
                <a:solidFill>
                  <a:schemeClr val="tx1"/>
                </a:solidFill>
                <a:sym typeface="+mn-ea"/>
              </a:rPr>
              <a:t>Treat All Microphones as hot and live – Conversations in a room may be heard online.</a:t>
            </a:r>
            <a:endParaRPr lang="en-US" sz="2000" dirty="0">
              <a:solidFill>
                <a:schemeClr val="tx1"/>
              </a:solidFill>
            </a:endParaRPr>
          </a:p>
          <a:p>
            <a:pPr>
              <a:lnSpc>
                <a:spcPct val="120000"/>
              </a:lnSpc>
            </a:pPr>
            <a:endParaRPr lang="en-US" altLang="zh-CN" sz="2100" kern="0" dirty="0" smtClean="0"/>
          </a:p>
          <a:p>
            <a:pPr>
              <a:lnSpc>
                <a:spcPct val="120000"/>
              </a:lnSpc>
            </a:pPr>
            <a:r>
              <a:rPr lang="en-US" altLang="zh-CN" sz="2000" kern="0" dirty="0" smtClean="0"/>
              <a:t>Reference:</a:t>
            </a:r>
          </a:p>
          <a:p>
            <a:pPr marL="99695" indent="0">
              <a:lnSpc>
                <a:spcPct val="120000"/>
              </a:lnSpc>
            </a:pPr>
            <a:r>
              <a:rPr lang="en-US" altLang="zh-CN" sz="1800" b="0" u="sng" kern="0" dirty="0" smtClean="0">
                <a:hlinkClick r:id="rId2"/>
              </a:rPr>
              <a:t>https://mentor.ieee.org/802-ec/dcn/24/ec-24-0271-00-00EC-mixed-mode-interim-session-av-training-2024-nov-vancouver.pptx</a:t>
            </a:r>
            <a:r>
              <a:rPr lang="en-US" altLang="zh-CN" sz="1800" b="0" u="sng" kern="0" dirty="0" smtClean="0"/>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altLang="en-US" sz="3200" dirty="0">
                <a:sym typeface="+mn-ea"/>
              </a:rPr>
              <a:t>for the </a:t>
            </a:r>
            <a:r>
              <a:rPr lang="en-US" altLang="en-US" sz="3200" dirty="0" smtClean="0">
                <a:sym typeface="+mn-ea"/>
              </a:rPr>
              <a:t>May </a:t>
            </a:r>
            <a:r>
              <a:rPr lang="en-US" altLang="en-US" sz="3200" dirty="0">
                <a:sym typeface="+mn-ea"/>
              </a:rPr>
              <a:t>IEEE 802 </a:t>
            </a:r>
            <a:r>
              <a:rPr lang="en-US" altLang="en-US" sz="3200" dirty="0" smtClean="0">
                <a:sym typeface="+mn-ea"/>
              </a:rPr>
              <a:t>interim </a:t>
            </a:r>
            <a:r>
              <a:rPr lang="en-US" altLang="en-US" sz="3200" dirty="0">
                <a:sym typeface="+mn-ea"/>
              </a:rPr>
              <a:t>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altLang="en-US" sz="2400" b="0" dirty="0"/>
              <a:t>This meeting is part of the May IEEE 802 interim session</a:t>
            </a:r>
          </a:p>
          <a:p>
            <a:pPr>
              <a:buFont typeface="Arial" panose="020B0604020202020204" pitchFamily="34" charset="0"/>
              <a:buChar char="•"/>
            </a:pPr>
            <a:endParaRPr lang="en-US" altLang="en-US" sz="2400" b="0" dirty="0"/>
          </a:p>
          <a:p>
            <a:pPr>
              <a:buFont typeface="Arial" panose="020B0604020202020204" pitchFamily="34" charset="0"/>
              <a:buChar char="•"/>
            </a:pPr>
            <a:r>
              <a:rPr lang="en-US" altLang="en-US" sz="2400" b="0" dirty="0"/>
              <a:t>You must pay the registration fee whether attending in-person or remotely</a:t>
            </a:r>
          </a:p>
          <a:p>
            <a:pPr>
              <a:buFont typeface="Arial" panose="020B0604020202020204" pitchFamily="34" charset="0"/>
              <a:buChar char="•"/>
            </a:pPr>
            <a:endParaRPr lang="en-US" altLang="en-US" sz="2400" b="0" dirty="0"/>
          </a:p>
          <a:p>
            <a:pPr>
              <a:buFont typeface="Arial" panose="020B0604020202020204" pitchFamily="34" charset="0"/>
              <a:buChar char="•"/>
            </a:pPr>
            <a:r>
              <a:rPr lang="en-US" altLang="en-US" sz="2400" b="0" dirty="0"/>
              <a:t>If you have not already done so, you can register here: </a:t>
            </a:r>
          </a:p>
          <a:p>
            <a:pPr marL="400050" lvl="1" indent="0"/>
            <a:r>
              <a:rPr lang="en-GB" altLang="zh-CN" sz="2400" dirty="0">
                <a:hlinkClick r:id="rId2"/>
              </a:rPr>
              <a:t>https://touchpoint.eventsair.com/2025-may-ieee-802-wireless-interim-session</a:t>
            </a:r>
            <a:endParaRPr lang="en-US" altLang="zh-CN" sz="2400" dirty="0"/>
          </a:p>
          <a:p>
            <a:pPr marL="0" indent="0"/>
            <a:endParaRPr lang="en-US" altLang="en-US" sz="2400" b="0" dirty="0"/>
          </a:p>
          <a:p>
            <a:pPr>
              <a:buFont typeface="Arial" panose="020B0604020202020204" pitchFamily="34" charset="0"/>
              <a:buChar char="•"/>
            </a:pPr>
            <a:r>
              <a:rPr lang="en-US" altLang="en-US" sz="2400" b="0" dirty="0"/>
              <a:t>If you do not intend to register for this session you must leave this meeting and, if you have logged attendance on IMAT, email the 802.11 chair or vice chairs to have your attendance cancelled</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Functional Requirements</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SzTx/>
              <a:buFontTx/>
              <a:buChar char="•"/>
              <a:defRPr/>
            </a:pPr>
            <a:r>
              <a:rPr lang="de-DE" altLang="zh-CN" dirty="0">
                <a:solidFill>
                  <a:srgbClr val="00B050"/>
                </a:solidFill>
              </a:rPr>
              <a:t>11-25/0784: AMP Spatial “Hidden Tag” Deployment Scenario</a:t>
            </a:r>
            <a:r>
              <a:rPr lang="de-DE" altLang="zh-CN" b="1" dirty="0">
                <a:solidFill>
                  <a:srgbClr val="00B050"/>
                </a:solidFill>
              </a:rPr>
              <a:t> </a:t>
            </a:r>
            <a:r>
              <a:rPr lang="de-DE" altLang="zh-CN" dirty="0">
                <a:solidFill>
                  <a:srgbClr val="00B050"/>
                </a:solidFill>
              </a:rPr>
              <a:t>– Dror Regev (Huawei</a:t>
            </a:r>
            <a:r>
              <a:rPr lang="de-DE" altLang="zh-CN" dirty="0" smtClean="0">
                <a:solidFill>
                  <a:srgbClr val="00B050"/>
                </a:solidFill>
              </a:rPr>
              <a:t>) [early meeting requested]</a:t>
            </a:r>
          </a:p>
          <a:p>
            <a:pPr marL="800100" lvl="1" indent="-342900" algn="just">
              <a:buSzTx/>
              <a:buFontTx/>
              <a:buChar char="•"/>
              <a:defRPr/>
            </a:pPr>
            <a:r>
              <a:rPr lang="en-US" altLang="en-US" sz="1600" i="1" kern="0" dirty="0" err="1" smtClean="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 (call for submissions)</a:t>
            </a:r>
            <a:endParaRPr lang="en-US" altLang="en-US" sz="1600" i="1" kern="0" dirty="0">
              <a:solidFill>
                <a:schemeClr val="tx1"/>
              </a:solidFill>
              <a:latin typeface="Calibri" panose="020F0502020204030204" pitchFamily="34" charset="0"/>
              <a:cs typeface="Calibri" panose="020F0502020204030204" pitchFamily="34" charset="0"/>
            </a:endParaRPr>
          </a:p>
          <a:p>
            <a:pPr marL="499745" indent="-342900" algn="just">
              <a:buSzTx/>
              <a:buFontTx/>
              <a:buChar char="•"/>
              <a:defRPr/>
            </a:pPr>
            <a:endParaRPr lang="en-US" altLang="en-US" sz="1600" b="0" kern="0" dirty="0">
              <a:solidFill>
                <a:schemeClr val="tx1"/>
              </a:solidFill>
              <a:latin typeface="Calibri" panose="020F0502020204030204" pitchFamily="34" charset="0"/>
              <a:cs typeface="Calibri" panose="020F0502020204030204" pitchFamily="34" charset="0"/>
              <a:sym typeface="+mn-ea"/>
            </a:endParaRPr>
          </a:p>
          <a:p>
            <a:pPr marL="1099820" lvl="2" indent="-342900" algn="just">
              <a:buFontTx/>
              <a:buChar char="•"/>
              <a:defRPr/>
            </a:pPr>
            <a:endParaRPr lang="en-US" altLang="zh-CN" sz="13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PHY</a:t>
            </a:r>
            <a:endParaRPr lang="en-US" altLang="zh-CN" sz="3200" kern="0" dirty="0"/>
          </a:p>
        </p:txBody>
      </p:sp>
      <p:sp>
        <p:nvSpPr>
          <p:cNvPr id="8" name="文本占位符 2"/>
          <p:cNvSpPr txBox="1"/>
          <p:nvPr/>
        </p:nvSpPr>
        <p:spPr>
          <a:xfrm>
            <a:off x="929005" y="1524001"/>
            <a:ext cx="10210800" cy="4876722"/>
          </a:xfrm>
          <a:prstGeom prst="rect">
            <a:avLst/>
          </a:prstGeom>
          <a:noFill/>
        </p:spPr>
        <p:txBody>
          <a:bodyPr>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11-25/0705</a:t>
            </a:r>
            <a:r>
              <a:rPr lang="en-US" altLang="zh-CN" sz="1600" kern="0" dirty="0" smtClean="0">
                <a:solidFill>
                  <a:schemeClr val="tx1"/>
                </a:solidFill>
                <a:latin typeface="Calibri" panose="020F0502020204030204" pitchFamily="34" charset="0"/>
                <a:cs typeface="Calibri" panose="020F0502020204030204" pitchFamily="34" charset="0"/>
              </a:rPr>
              <a:t>, An analysis of SYNC field for downlink PPDU, </a:t>
            </a:r>
            <a:r>
              <a:rPr lang="en-US" altLang="zh-CN" sz="1600" kern="0" dirty="0" err="1" smtClean="0">
                <a:solidFill>
                  <a:schemeClr val="tx1"/>
                </a:solidFill>
                <a:latin typeface="Calibri" panose="020F0502020204030204" pitchFamily="34" charset="0"/>
                <a:cs typeface="Calibri" panose="020F0502020204030204" pitchFamily="34" charset="0"/>
              </a:rPr>
              <a:t>Amichai</a:t>
            </a:r>
            <a:r>
              <a:rPr lang="en-US" altLang="zh-CN" sz="1600" kern="0" dirty="0" smtClean="0">
                <a:solidFill>
                  <a:schemeClr val="tx1"/>
                </a:solidFill>
                <a:latin typeface="Calibri" panose="020F0502020204030204" pitchFamily="34" charset="0"/>
                <a:cs typeface="Calibri" panose="020F0502020204030204" pitchFamily="34" charset="0"/>
              </a:rPr>
              <a:t> </a:t>
            </a:r>
            <a:r>
              <a:rPr lang="en-US" altLang="zh-CN" sz="1600" kern="0" dirty="0" err="1" smtClean="0">
                <a:solidFill>
                  <a:schemeClr val="tx1"/>
                </a:solidFill>
                <a:latin typeface="Calibri" panose="020F0502020204030204" pitchFamily="34" charset="0"/>
                <a:cs typeface="Calibri" panose="020F0502020204030204" pitchFamily="34" charset="0"/>
              </a:rPr>
              <a:t>Sanderovich</a:t>
            </a:r>
            <a:r>
              <a:rPr lang="en-US" altLang="zh-CN" sz="1600" kern="0" dirty="0" smtClean="0">
                <a:solidFill>
                  <a:schemeClr val="tx1"/>
                </a:solidFill>
                <a:latin typeface="Calibri" panose="020F0502020204030204" pitchFamily="34" charset="0"/>
                <a:cs typeface="Calibri" panose="020F0502020204030204" pitchFamily="34" charset="0"/>
              </a:rPr>
              <a:t> (</a:t>
            </a:r>
            <a:r>
              <a:rPr lang="en-US" altLang="zh-CN" sz="1600" kern="0" dirty="0" err="1" smtClean="0">
                <a:solidFill>
                  <a:schemeClr val="tx1"/>
                </a:solidFill>
                <a:latin typeface="Calibri" panose="020F0502020204030204" pitchFamily="34" charset="0"/>
                <a:cs typeface="Calibri" panose="020F0502020204030204" pitchFamily="34" charset="0"/>
              </a:rPr>
              <a:t>Wiliot</a:t>
            </a:r>
            <a:r>
              <a:rPr lang="en-US" altLang="zh-CN" sz="1600" kern="0" dirty="0" smtClean="0">
                <a:solidFill>
                  <a:schemeClr val="tx1"/>
                </a:solidFill>
                <a:latin typeface="Calibri" panose="020F0502020204030204" pitchFamily="34" charset="0"/>
                <a:cs typeface="Calibri" panose="020F0502020204030204" pitchFamily="34" charset="0"/>
              </a:rPr>
              <a:t>)</a:t>
            </a: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11-25/0771</a:t>
            </a:r>
            <a:r>
              <a:rPr lang="en-US" altLang="zh-CN" sz="1600" kern="0" dirty="0">
                <a:solidFill>
                  <a:schemeClr val="tx1"/>
                </a:solidFill>
                <a:latin typeface="Calibri" panose="020F0502020204030204" pitchFamily="34" charset="0"/>
                <a:cs typeface="Calibri" panose="020F0502020204030204" pitchFamily="34" charset="0"/>
              </a:rPr>
              <a:t>, Downlink Waveform Analysis, Nelson Costa (</a:t>
            </a:r>
            <a:r>
              <a:rPr lang="en-US" altLang="zh-CN" sz="1600" kern="0" dirty="0" err="1">
                <a:solidFill>
                  <a:schemeClr val="tx1"/>
                </a:solidFill>
                <a:latin typeface="Calibri" panose="020F0502020204030204" pitchFamily="34" charset="0"/>
                <a:cs typeface="Calibri" panose="020F0502020204030204" pitchFamily="34" charset="0"/>
              </a:rPr>
              <a:t>Haila</a:t>
            </a:r>
            <a:r>
              <a:rPr lang="en-US" altLang="zh-CN" sz="1600" kern="0" dirty="0">
                <a:solidFill>
                  <a:schemeClr val="tx1"/>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11-25/0782</a:t>
            </a:r>
            <a:r>
              <a:rPr lang="en-US" altLang="zh-CN" sz="1600" kern="0" dirty="0">
                <a:solidFill>
                  <a:schemeClr val="tx1"/>
                </a:solidFill>
                <a:latin typeface="Calibri" panose="020F0502020204030204" pitchFamily="34" charset="0"/>
                <a:cs typeface="Calibri" panose="020F0502020204030204" pitchFamily="34" charset="0"/>
              </a:rPr>
              <a:t>, Signal Design for Wideband Single-Carrier OOK  - Leif </a:t>
            </a:r>
            <a:r>
              <a:rPr lang="en-US" altLang="zh-CN" sz="1600" kern="0" dirty="0" err="1">
                <a:solidFill>
                  <a:schemeClr val="tx1"/>
                </a:solidFill>
                <a:latin typeface="Calibri" panose="020F0502020204030204" pitchFamily="34" charset="0"/>
                <a:cs typeface="Calibri" panose="020F0502020204030204" pitchFamily="34" charset="0"/>
              </a:rPr>
              <a:t>Wilhelmsson</a:t>
            </a:r>
            <a:r>
              <a:rPr lang="en-US" altLang="zh-CN" sz="1600" kern="0" dirty="0">
                <a:solidFill>
                  <a:schemeClr val="tx1"/>
                </a:solidFill>
                <a:latin typeface="Calibri" panose="020F0502020204030204" pitchFamily="34" charset="0"/>
                <a:cs typeface="Calibri" panose="020F0502020204030204" pitchFamily="34" charset="0"/>
              </a:rPr>
              <a:t> (Ericsson AB)</a:t>
            </a:r>
          </a:p>
          <a:p>
            <a:pPr marL="800100" lvl="1" indent="-342900">
              <a:lnSpc>
                <a:spcPct val="110000"/>
              </a:lnSpc>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11-25/0790</a:t>
            </a:r>
            <a:r>
              <a:rPr lang="en-US" altLang="zh-CN" sz="1600" kern="0" dirty="0">
                <a:solidFill>
                  <a:schemeClr val="tx1"/>
                </a:solidFill>
                <a:latin typeface="Calibri" panose="020F0502020204030204" pitchFamily="34" charset="0"/>
                <a:cs typeface="Calibri" panose="020F0502020204030204" pitchFamily="34" charset="0"/>
              </a:rPr>
              <a:t>, Remaining Issues of AMP PPDU Design, </a:t>
            </a:r>
            <a:r>
              <a:rPr lang="en-US" altLang="zh-CN" sz="1600" kern="0" dirty="0" err="1">
                <a:solidFill>
                  <a:schemeClr val="tx1"/>
                </a:solidFill>
                <a:latin typeface="Calibri" panose="020F0502020204030204" pitchFamily="34" charset="0"/>
                <a:cs typeface="Calibri" panose="020F0502020204030204" pitchFamily="34" charset="0"/>
              </a:rPr>
              <a:t>Yinan</a:t>
            </a:r>
            <a:r>
              <a:rPr lang="en-US" altLang="zh-CN" sz="1600" kern="0" dirty="0">
                <a:solidFill>
                  <a:schemeClr val="tx1"/>
                </a:solidFill>
                <a:latin typeface="Calibri" panose="020F0502020204030204" pitchFamily="34" charset="0"/>
                <a:cs typeface="Calibri" panose="020F0502020204030204" pitchFamily="34" charset="0"/>
              </a:rPr>
              <a:t> Qi (OPPO)</a:t>
            </a:r>
          </a:p>
          <a:p>
            <a:pPr marL="800100" lvl="1" indent="-342900">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11-25/0794</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smtClean="0">
                <a:solidFill>
                  <a:schemeClr val="tx1"/>
                </a:solidFill>
                <a:latin typeface="Calibri" panose="020F0502020204030204" pitchFamily="34" charset="0"/>
                <a:cs typeface="Calibri" panose="020F0502020204030204" pitchFamily="34" charset="0"/>
              </a:rPr>
              <a:t>Initial </a:t>
            </a:r>
            <a:r>
              <a:rPr lang="en-US" altLang="zh-CN" sz="1600" kern="0" dirty="0">
                <a:solidFill>
                  <a:schemeClr val="tx1"/>
                </a:solidFill>
                <a:latin typeface="Calibri" panose="020F0502020204030204" pitchFamily="34" charset="0"/>
                <a:cs typeface="Calibri" panose="020F0502020204030204" pitchFamily="34" charset="0"/>
              </a:rPr>
              <a:t>Thoughts on AMP Downlink Sync Field Design</a:t>
            </a:r>
            <a:r>
              <a:rPr lang="en-US" altLang="zh-CN" sz="1600" kern="0" dirty="0" smtClean="0">
                <a:solidFill>
                  <a:schemeClr val="tx1"/>
                </a:solidFill>
                <a:latin typeface="Calibri" panose="020F0502020204030204" pitchFamily="34" charset="0"/>
                <a:cs typeface="Calibri" panose="020F0502020204030204" pitchFamily="34" charset="0"/>
              </a:rPr>
              <a:t>, </a:t>
            </a:r>
            <a:r>
              <a:rPr lang="en-US" altLang="zh-CN" sz="1600" kern="0" dirty="0">
                <a:solidFill>
                  <a:schemeClr val="tx1"/>
                </a:solidFill>
                <a:latin typeface="Calibri" panose="020F0502020204030204" pitchFamily="34" charset="0"/>
                <a:cs typeface="Calibri" panose="020F0502020204030204" pitchFamily="34" charset="0"/>
              </a:rPr>
              <a:t>Steve </a:t>
            </a:r>
            <a:r>
              <a:rPr lang="en-US" altLang="zh-CN" sz="1600" kern="0" dirty="0" err="1">
                <a:solidFill>
                  <a:schemeClr val="tx1"/>
                </a:solidFill>
                <a:latin typeface="Calibri" panose="020F0502020204030204" pitchFamily="34" charset="0"/>
                <a:cs typeface="Calibri" panose="020F0502020204030204" pitchFamily="34" charset="0"/>
              </a:rPr>
              <a:t>Shellhammer</a:t>
            </a:r>
            <a:r>
              <a:rPr lang="en-US" altLang="zh-CN" sz="1600" kern="0" dirty="0">
                <a:solidFill>
                  <a:schemeClr val="tx1"/>
                </a:solidFill>
                <a:latin typeface="Calibri" panose="020F0502020204030204" pitchFamily="34" charset="0"/>
                <a:cs typeface="Calibri" panose="020F0502020204030204" pitchFamily="34" charset="0"/>
              </a:rPr>
              <a:t> (Qualcomm) [PM2 requested]</a:t>
            </a:r>
          </a:p>
          <a:p>
            <a:pPr marL="800100" lvl="1" indent="-342900">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11-25/0795, High Level Thoughts on Sync Field Design Discussion, You-Wei Chen (</a:t>
            </a:r>
            <a:r>
              <a:rPr lang="en-US" altLang="zh-CN" sz="1600" kern="0" dirty="0" err="1">
                <a:solidFill>
                  <a:schemeClr val="tx1"/>
                </a:solidFill>
                <a:latin typeface="Calibri" panose="020F0502020204030204" pitchFamily="34" charset="0"/>
                <a:cs typeface="Calibri" panose="020F0502020204030204" pitchFamily="34" charset="0"/>
              </a:rPr>
              <a:t>MediaTek</a:t>
            </a:r>
            <a:r>
              <a:rPr lang="en-US" altLang="zh-CN" sz="1600" kern="0" dirty="0">
                <a:solidFill>
                  <a:schemeClr val="tx1"/>
                </a:solidFill>
                <a:latin typeface="Calibri" panose="020F0502020204030204" pitchFamily="34" charset="0"/>
                <a:cs typeface="Calibri" panose="020F0502020204030204" pitchFamily="34" charset="0"/>
              </a:rPr>
              <a:t>)</a:t>
            </a:r>
          </a:p>
          <a:p>
            <a:pPr marL="800100" lvl="1" indent="-342900">
              <a:buFontTx/>
              <a:buChar char="•"/>
              <a:defRPr/>
            </a:pPr>
            <a:r>
              <a:rPr lang="zh-CN" altLang="zh-CN" sz="1600" kern="0" dirty="0">
                <a:solidFill>
                  <a:schemeClr val="tx1"/>
                </a:solidFill>
                <a:latin typeface="Calibri" panose="020F0502020204030204" pitchFamily="34" charset="0"/>
                <a:cs typeface="Calibri" panose="020F0502020204030204" pitchFamily="34" charset="0"/>
              </a:rPr>
              <a:t>11-</a:t>
            </a:r>
            <a:r>
              <a:rPr lang="zh-CN" altLang="zh-CN" sz="1600" kern="0" dirty="0" smtClean="0">
                <a:solidFill>
                  <a:schemeClr val="tx1"/>
                </a:solidFill>
                <a:latin typeface="Calibri" panose="020F0502020204030204" pitchFamily="34" charset="0"/>
                <a:cs typeface="Calibri" panose="020F0502020204030204" pitchFamily="34" charset="0"/>
              </a:rPr>
              <a:t>25/</a:t>
            </a:r>
            <a:r>
              <a:rPr lang="en-US" altLang="zh-CN" sz="1600" kern="0" dirty="0" smtClean="0">
                <a:solidFill>
                  <a:schemeClr val="tx1"/>
                </a:solidFill>
                <a:latin typeface="Calibri" panose="020F0502020204030204" pitchFamily="34" charset="0"/>
                <a:cs typeface="Calibri" panose="020F0502020204030204" pitchFamily="34" charset="0"/>
              </a:rPr>
              <a:t>0</a:t>
            </a:r>
            <a:r>
              <a:rPr lang="zh-CN" altLang="zh-CN" sz="1600" kern="0" dirty="0" smtClean="0">
                <a:solidFill>
                  <a:schemeClr val="tx1"/>
                </a:solidFill>
                <a:latin typeface="Calibri" panose="020F0502020204030204" pitchFamily="34" charset="0"/>
                <a:cs typeface="Calibri" panose="020F0502020204030204" pitchFamily="34" charset="0"/>
              </a:rPr>
              <a:t>797</a:t>
            </a:r>
            <a:r>
              <a:rPr lang="zh-CN" altLang="zh-CN" sz="1600" kern="0" dirty="0">
                <a:solidFill>
                  <a:schemeClr val="tx1"/>
                </a:solidFill>
                <a:latin typeface="Calibri" panose="020F0502020204030204" pitchFamily="34" charset="0"/>
                <a:cs typeface="Calibri" panose="020F0502020204030204" pitchFamily="34" charset="0"/>
              </a:rPr>
              <a:t>, AMP-Downlink-and-Backscattering-Carrier-Waveform – </a:t>
            </a:r>
            <a:r>
              <a:rPr lang="zh-CN" altLang="zh-CN" sz="1600" kern="0" dirty="0" smtClean="0">
                <a:solidFill>
                  <a:schemeClr val="tx1"/>
                </a:solidFill>
                <a:latin typeface="Calibri" panose="020F0502020204030204" pitchFamily="34" charset="0"/>
                <a:cs typeface="Calibri" panose="020F0502020204030204" pitchFamily="34" charset="0"/>
              </a:rPr>
              <a:t>followup</a:t>
            </a:r>
            <a:r>
              <a:rPr lang="en-US" altLang="zh-CN" sz="1600" kern="0" dirty="0" smtClean="0">
                <a:solidFill>
                  <a:schemeClr val="tx1"/>
                </a:solidFill>
                <a:latin typeface="Calibri" panose="020F0502020204030204" pitchFamily="34" charset="0"/>
                <a:cs typeface="Calibri" panose="020F0502020204030204" pitchFamily="34" charset="0"/>
              </a:rPr>
              <a:t>, </a:t>
            </a:r>
            <a:r>
              <a:rPr lang="en-US" altLang="zh-CN" sz="1600" kern="0" dirty="0" err="1" smtClean="0">
                <a:solidFill>
                  <a:schemeClr val="tx1"/>
                </a:solidFill>
                <a:latin typeface="Calibri" panose="020F0502020204030204" pitchFamily="34" charset="0"/>
                <a:cs typeface="Calibri" panose="020F0502020204030204" pitchFamily="34" charset="0"/>
              </a:rPr>
              <a:t>Rui</a:t>
            </a:r>
            <a:r>
              <a:rPr lang="en-US" altLang="zh-CN" sz="1600" kern="0" dirty="0" smtClean="0">
                <a:solidFill>
                  <a:schemeClr val="tx1"/>
                </a:solidFill>
                <a:latin typeface="Calibri" panose="020F0502020204030204" pitchFamily="34" charset="0"/>
                <a:cs typeface="Calibri" panose="020F0502020204030204" pitchFamily="34" charset="0"/>
              </a:rPr>
              <a:t> Cao (NXP)</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buFontTx/>
              <a:buChar char="•"/>
              <a:defRPr/>
            </a:pPr>
            <a:r>
              <a:rPr lang="zh-CN" altLang="zh-CN" sz="1600" kern="0" dirty="0">
                <a:solidFill>
                  <a:schemeClr val="tx1"/>
                </a:solidFill>
                <a:latin typeface="Calibri" panose="020F0502020204030204" pitchFamily="34" charset="0"/>
                <a:cs typeface="Calibri" panose="020F0502020204030204" pitchFamily="34" charset="0"/>
              </a:rPr>
              <a:t>11-</a:t>
            </a:r>
            <a:r>
              <a:rPr lang="zh-CN" altLang="zh-CN" sz="1600" kern="0" dirty="0" smtClean="0">
                <a:solidFill>
                  <a:schemeClr val="tx1"/>
                </a:solidFill>
                <a:latin typeface="Calibri" panose="020F0502020204030204" pitchFamily="34" charset="0"/>
                <a:cs typeface="Calibri" panose="020F0502020204030204" pitchFamily="34" charset="0"/>
              </a:rPr>
              <a:t>25/</a:t>
            </a:r>
            <a:r>
              <a:rPr lang="en-US" altLang="zh-CN" sz="1600" kern="0" dirty="0" smtClean="0">
                <a:solidFill>
                  <a:schemeClr val="tx1"/>
                </a:solidFill>
                <a:latin typeface="Calibri" panose="020F0502020204030204" pitchFamily="34" charset="0"/>
                <a:cs typeface="Calibri" panose="020F0502020204030204" pitchFamily="34" charset="0"/>
              </a:rPr>
              <a:t>0</a:t>
            </a:r>
            <a:r>
              <a:rPr lang="zh-CN" altLang="zh-CN" sz="1600" kern="0" dirty="0" smtClean="0">
                <a:solidFill>
                  <a:schemeClr val="tx1"/>
                </a:solidFill>
                <a:latin typeface="Calibri" panose="020F0502020204030204" pitchFamily="34" charset="0"/>
                <a:cs typeface="Calibri" panose="020F0502020204030204" pitchFamily="34" charset="0"/>
              </a:rPr>
              <a:t>798</a:t>
            </a:r>
            <a:r>
              <a:rPr lang="zh-CN" altLang="zh-CN" sz="1600" kern="0" dirty="0">
                <a:solidFill>
                  <a:schemeClr val="tx1"/>
                </a:solidFill>
                <a:latin typeface="Calibri" panose="020F0502020204030204" pitchFamily="34" charset="0"/>
                <a:cs typeface="Calibri" panose="020F0502020204030204" pitchFamily="34" charset="0"/>
              </a:rPr>
              <a:t>, AMP-OOK simulation methodology and baseline results</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a:solidFill>
                  <a:schemeClr val="tx1"/>
                </a:solidFill>
                <a:latin typeface="Calibri" panose="020F0502020204030204" pitchFamily="34" charset="0"/>
                <a:cs typeface="Calibri" panose="020F0502020204030204" pitchFamily="34" charset="0"/>
              </a:rPr>
              <a:t>Rui</a:t>
            </a:r>
            <a:r>
              <a:rPr lang="en-US" altLang="zh-CN" sz="1600" kern="0" dirty="0">
                <a:solidFill>
                  <a:schemeClr val="tx1"/>
                </a:solidFill>
                <a:latin typeface="Calibri" panose="020F0502020204030204" pitchFamily="34" charset="0"/>
                <a:cs typeface="Calibri" panose="020F0502020204030204" pitchFamily="34" charset="0"/>
              </a:rPr>
              <a:t> Cao (NXP)</a:t>
            </a:r>
            <a:endParaRPr lang="zh-CN" altLang="zh-CN" sz="1600" kern="0" dirty="0">
              <a:solidFill>
                <a:schemeClr val="tx1"/>
              </a:solidFill>
              <a:latin typeface="Calibri" panose="020F0502020204030204" pitchFamily="34" charset="0"/>
              <a:cs typeface="Calibri" panose="020F0502020204030204" pitchFamily="34" charset="0"/>
            </a:endParaRPr>
          </a:p>
          <a:p>
            <a:pPr marL="800100" lvl="1" indent="-342900">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11-25/0799, Uplink </a:t>
            </a:r>
            <a:r>
              <a:rPr lang="en-US" altLang="zh-CN" sz="1600" kern="0" dirty="0">
                <a:solidFill>
                  <a:schemeClr val="tx1"/>
                </a:solidFill>
                <a:latin typeface="Calibri" panose="020F0502020204030204" pitchFamily="34" charset="0"/>
                <a:cs typeface="Calibri" panose="020F0502020204030204" pitchFamily="34" charset="0"/>
              </a:rPr>
              <a:t>SYNC Field Design for Backscatter STAs, </a:t>
            </a:r>
            <a:r>
              <a:rPr lang="en-US" altLang="zh-CN" sz="1600" kern="0" dirty="0" err="1" smtClean="0">
                <a:solidFill>
                  <a:schemeClr val="tx1"/>
                </a:solidFill>
                <a:latin typeface="Calibri" panose="020F0502020204030204" pitchFamily="34" charset="0"/>
                <a:cs typeface="Calibri" panose="020F0502020204030204" pitchFamily="34" charset="0"/>
              </a:rPr>
              <a:t>Manideep</a:t>
            </a:r>
            <a:r>
              <a:rPr lang="en-US" altLang="zh-CN" sz="1600" kern="0" dirty="0" smtClean="0">
                <a:solidFill>
                  <a:schemeClr val="tx1"/>
                </a:solidFill>
                <a:latin typeface="Calibri" panose="020F0502020204030204" pitchFamily="34" charset="0"/>
                <a:cs typeface="Calibri" panose="020F0502020204030204" pitchFamily="34" charset="0"/>
              </a:rPr>
              <a:t> </a:t>
            </a:r>
            <a:r>
              <a:rPr lang="en-US" altLang="zh-CN" sz="1600" kern="0" dirty="0" err="1" smtClean="0">
                <a:solidFill>
                  <a:schemeClr val="tx1"/>
                </a:solidFill>
                <a:latin typeface="Calibri" panose="020F0502020204030204" pitchFamily="34" charset="0"/>
                <a:cs typeface="Calibri" panose="020F0502020204030204" pitchFamily="34" charset="0"/>
              </a:rPr>
              <a:t>Dunna</a:t>
            </a:r>
            <a:r>
              <a:rPr lang="en-US" altLang="zh-CN" sz="1600" kern="0" dirty="0" smtClean="0">
                <a:solidFill>
                  <a:schemeClr val="tx1"/>
                </a:solidFill>
                <a:latin typeface="Calibri" panose="020F0502020204030204" pitchFamily="34" charset="0"/>
                <a:cs typeface="Calibri" panose="020F0502020204030204" pitchFamily="34" charset="0"/>
              </a:rPr>
              <a:t> (Qualcomm)</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lnSpc>
                <a:spcPct val="110000"/>
              </a:lnSpc>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11-25/0801, Sync field for AMP PPDU, </a:t>
            </a:r>
            <a:r>
              <a:rPr lang="en-US" altLang="zh-CN" sz="1600" kern="0" dirty="0" err="1">
                <a:solidFill>
                  <a:schemeClr val="tx1"/>
                </a:solidFill>
                <a:latin typeface="Calibri" panose="020F0502020204030204" pitchFamily="34" charset="0"/>
                <a:cs typeface="Calibri" panose="020F0502020204030204" pitchFamily="34" charset="0"/>
              </a:rPr>
              <a:t>KeWang</a:t>
            </a:r>
            <a:r>
              <a:rPr lang="en-US" altLang="zh-CN" sz="1600" kern="0" dirty="0">
                <a:solidFill>
                  <a:schemeClr val="tx1"/>
                </a:solidFill>
                <a:latin typeface="Calibri" panose="020F0502020204030204" pitchFamily="34" charset="0"/>
                <a:cs typeface="Calibri" panose="020F0502020204030204" pitchFamily="34" charset="0"/>
              </a:rPr>
              <a:t>(OPPO)</a:t>
            </a:r>
          </a:p>
          <a:p>
            <a:pPr marL="800100" lvl="1" indent="-342900">
              <a:lnSpc>
                <a:spcPct val="110000"/>
              </a:lnSpc>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11-25/0802, OOK generation for AMP, </a:t>
            </a:r>
            <a:r>
              <a:rPr lang="en-US" altLang="zh-CN" sz="1600" kern="0" dirty="0" err="1">
                <a:solidFill>
                  <a:schemeClr val="tx1"/>
                </a:solidFill>
                <a:latin typeface="Calibri" panose="020F0502020204030204" pitchFamily="34" charset="0"/>
                <a:cs typeface="Calibri" panose="020F0502020204030204" pitchFamily="34" charset="0"/>
              </a:rPr>
              <a:t>KeWang</a:t>
            </a:r>
            <a:r>
              <a:rPr lang="en-US" altLang="zh-CN" sz="1600" kern="0" dirty="0">
                <a:solidFill>
                  <a:schemeClr val="tx1"/>
                </a:solidFill>
                <a:latin typeface="Calibri" panose="020F0502020204030204" pitchFamily="34" charset="0"/>
                <a:cs typeface="Calibri" panose="020F0502020204030204" pitchFamily="34" charset="0"/>
              </a:rPr>
              <a:t>(OPPO)</a:t>
            </a:r>
          </a:p>
          <a:p>
            <a:pPr marL="800100" lvl="1" indent="-342900">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11-25/0806, Downlink </a:t>
            </a:r>
            <a:r>
              <a:rPr lang="en-US" altLang="zh-CN" sz="1600" kern="0" dirty="0">
                <a:solidFill>
                  <a:schemeClr val="tx1"/>
                </a:solidFill>
                <a:latin typeface="Calibri" panose="020F0502020204030204" pitchFamily="34" charset="0"/>
                <a:cs typeface="Calibri" panose="020F0502020204030204" pitchFamily="34" charset="0"/>
              </a:rPr>
              <a:t>Receiver Performance, Nelson Costa (</a:t>
            </a:r>
            <a:r>
              <a:rPr lang="en-US" altLang="zh-CN" sz="1600" kern="0" dirty="0" err="1">
                <a:solidFill>
                  <a:schemeClr val="tx1"/>
                </a:solidFill>
                <a:latin typeface="Calibri" panose="020F0502020204030204" pitchFamily="34" charset="0"/>
                <a:cs typeface="Calibri" panose="020F0502020204030204" pitchFamily="34" charset="0"/>
              </a:rPr>
              <a:t>Haila</a:t>
            </a:r>
            <a:r>
              <a:rPr lang="en-US" altLang="zh-CN" sz="1600" kern="0" dirty="0">
                <a:solidFill>
                  <a:schemeClr val="tx1"/>
                </a:solidFill>
                <a:latin typeface="Calibri" panose="020F0502020204030204" pitchFamily="34" charset="0"/>
                <a:cs typeface="Calibri" panose="020F0502020204030204" pitchFamily="34" charset="0"/>
              </a:rPr>
              <a:t>) [same time as 0771 requested]</a:t>
            </a:r>
          </a:p>
          <a:p>
            <a:pPr marL="800100" lvl="1" indent="-342900">
              <a:lnSpc>
                <a:spcPct val="110000"/>
              </a:lnSpc>
              <a:buFontTx/>
              <a:buChar char="•"/>
              <a:defRPr/>
            </a:pPr>
            <a:r>
              <a:rPr lang="zh-CN" altLang="zh-CN" sz="1600" kern="0" dirty="0">
                <a:solidFill>
                  <a:schemeClr val="tx1"/>
                </a:solidFill>
                <a:latin typeface="Calibri" panose="020F0502020204030204" pitchFamily="34" charset="0"/>
                <a:cs typeface="Calibri" panose="020F0502020204030204" pitchFamily="34" charset="0"/>
              </a:rPr>
              <a:t>11-25/0816r0,</a:t>
            </a:r>
            <a:r>
              <a:rPr lang="en-US" altLang="zh-CN" sz="1600" kern="0" dirty="0">
                <a:solidFill>
                  <a:schemeClr val="tx1"/>
                </a:solidFill>
                <a:latin typeface="Calibri" panose="020F0502020204030204" pitchFamily="34" charset="0"/>
                <a:cs typeface="Calibri" panose="020F0502020204030204" pitchFamily="34" charset="0"/>
              </a:rPr>
              <a:t> </a:t>
            </a:r>
            <a:r>
              <a:rPr lang="zh-CN" altLang="zh-CN" sz="1600" kern="0" dirty="0">
                <a:solidFill>
                  <a:schemeClr val="tx1"/>
                </a:solidFill>
                <a:latin typeface="Calibri" panose="020F0502020204030204" pitchFamily="34" charset="0"/>
                <a:cs typeface="Calibri" panose="020F0502020204030204" pitchFamily="34" charset="0"/>
              </a:rPr>
              <a:t>Feasibility Study of Mono-static Backscatter in Sub-1 GHz, Panpan Li (Huawei)</a:t>
            </a:r>
          </a:p>
          <a:p>
            <a:pPr marL="800100" lvl="1" indent="-342900">
              <a:lnSpc>
                <a:spcPct val="110000"/>
              </a:lnSpc>
              <a:buFontTx/>
              <a:buChar char="•"/>
              <a:defRPr/>
            </a:pPr>
            <a:r>
              <a:rPr lang="zh-CN" altLang="zh-CN" sz="1600" kern="0" dirty="0" smtClean="0">
                <a:solidFill>
                  <a:schemeClr val="tx1"/>
                </a:solidFill>
                <a:latin typeface="Calibri" panose="020F0502020204030204" pitchFamily="34" charset="0"/>
                <a:cs typeface="Calibri" panose="020F0502020204030204" pitchFamily="34" charset="0"/>
              </a:rPr>
              <a:t>11</a:t>
            </a:r>
            <a:r>
              <a:rPr lang="zh-CN" altLang="zh-CN" sz="1600" kern="0" dirty="0">
                <a:solidFill>
                  <a:schemeClr val="tx1"/>
                </a:solidFill>
                <a:latin typeface="Calibri" panose="020F0502020204030204" pitchFamily="34" charset="0"/>
                <a:cs typeface="Calibri" panose="020F0502020204030204" pitchFamily="34" charset="0"/>
              </a:rPr>
              <a:t>-25/0820r0, AMP Bi-static Backscatter in 2.4GHz, Panpan Li (Huawei</a:t>
            </a:r>
            <a:r>
              <a:rPr lang="zh-CN" altLang="zh-CN" sz="1600" kern="0" dirty="0" smtClean="0">
                <a:solidFill>
                  <a:schemeClr val="tx1"/>
                </a:solidFill>
                <a:latin typeface="Calibri" panose="020F0502020204030204" pitchFamily="34" charset="0"/>
                <a:cs typeface="Calibri" panose="020F0502020204030204" pitchFamily="34" charset="0"/>
              </a:rPr>
              <a:t>)</a:t>
            </a: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nSpc>
                <a:spcPct val="110000"/>
              </a:lnSpc>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11-25/0862, Discussion on uplink sync field design for active transmitters, Bin Qian (Huawei)</a:t>
            </a:r>
            <a:endParaRPr lang="zh-CN" altLang="zh-CN" sz="1600" kern="0" dirty="0">
              <a:solidFill>
                <a:schemeClr val="tx1"/>
              </a:solidFill>
              <a:latin typeface="Calibri" panose="020F0502020204030204" pitchFamily="34" charset="0"/>
              <a:cs typeface="Calibri" panose="020F0502020204030204" pitchFamily="34" charset="0"/>
            </a:endParaRPr>
          </a:p>
          <a:p>
            <a:pPr marL="800100" lvl="1" indent="-342900">
              <a:lnSpc>
                <a:spcPct val="110000"/>
              </a:lnSpc>
              <a:buFontTx/>
              <a:buChar char="•"/>
              <a:defRPr/>
            </a:pPr>
            <a:r>
              <a:rPr lang="en-US" altLang="en-US" sz="1600" kern="0" dirty="0" err="1" smtClean="0">
                <a:solidFill>
                  <a:schemeClr val="tx1"/>
                </a:solidFill>
                <a:latin typeface="Calibri" panose="020F0502020204030204" pitchFamily="34" charset="0"/>
                <a:cs typeface="Calibri" panose="020F0502020204030204" pitchFamily="34" charset="0"/>
                <a:sym typeface="+mn-ea"/>
              </a:rPr>
              <a:t>t.b.d</a:t>
            </a:r>
            <a:r>
              <a:rPr lang="en-US" altLang="en-US" sz="1600" kern="0" dirty="0">
                <a:solidFill>
                  <a:schemeClr val="tx1"/>
                </a:solidFill>
                <a:latin typeface="Calibri" panose="020F0502020204030204" pitchFamily="34" charset="0"/>
                <a:cs typeface="Calibri" panose="020F0502020204030204" pitchFamily="34" charset="0"/>
                <a:sym typeface="+mn-ea"/>
              </a:rPr>
              <a:t>. (call for </a:t>
            </a:r>
            <a:r>
              <a:rPr lang="en-US" altLang="en-US" sz="1600" i="1" kern="0" dirty="0">
                <a:solidFill>
                  <a:schemeClr val="tx1"/>
                </a:solidFill>
                <a:latin typeface="Calibri" panose="020F0502020204030204" pitchFamily="34" charset="0"/>
                <a:cs typeface="Calibri" panose="020F0502020204030204" pitchFamily="34" charset="0"/>
                <a:sym typeface="+mn-ea"/>
              </a:rPr>
              <a:t>submissions)</a:t>
            </a:r>
            <a:endParaRPr lang="en-US" altLang="zh-CN" sz="1600" b="0" kern="0" dirty="0" smtClean="0">
              <a:solidFill>
                <a:srgbClr val="00B050"/>
              </a:solidFill>
              <a:highlight>
                <a:srgbClr val="FFFF00"/>
              </a:highlight>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MAC</a:t>
            </a:r>
            <a:endParaRPr lang="en-US" altLang="zh-CN" sz="3200" kern="0" dirty="0"/>
          </a:p>
        </p:txBody>
      </p:sp>
      <p:sp>
        <p:nvSpPr>
          <p:cNvPr id="8" name="文本占位符 2"/>
          <p:cNvSpPr txBox="1"/>
          <p:nvPr/>
        </p:nvSpPr>
        <p:spPr>
          <a:xfrm>
            <a:off x="929005" y="1524000"/>
            <a:ext cx="10210800" cy="4951413"/>
          </a:xfrm>
          <a:prstGeom prst="rect">
            <a:avLst/>
          </a:prstGeom>
          <a:noFill/>
        </p:spPr>
        <p:txBody>
          <a:bodyPr>
            <a:normAutofit fontScale="77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l">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sym typeface="+mn-ea"/>
              </a:rPr>
              <a:t>11-25/0424, AMP information exchange, </a:t>
            </a:r>
            <a:r>
              <a:rPr lang="en-US" altLang="en-US" sz="1600" kern="0" dirty="0" err="1" smtClean="0">
                <a:solidFill>
                  <a:schemeClr val="tx1"/>
                </a:solidFill>
                <a:latin typeface="Calibri" panose="020F0502020204030204" pitchFamily="34" charset="0"/>
                <a:cs typeface="Calibri" panose="020F0502020204030204" pitchFamily="34" charset="0"/>
                <a:sym typeface="+mn-ea"/>
              </a:rPr>
              <a:t>Liwen</a:t>
            </a:r>
            <a:r>
              <a:rPr lang="en-US" altLang="en-US" sz="1600" kern="0" dirty="0" smtClean="0">
                <a:solidFill>
                  <a:schemeClr val="tx1"/>
                </a:solidFill>
                <a:latin typeface="Calibri" panose="020F0502020204030204" pitchFamily="34" charset="0"/>
                <a:cs typeface="Calibri" panose="020F0502020204030204" pitchFamily="34" charset="0"/>
                <a:sym typeface="+mn-ea"/>
              </a:rPr>
              <a:t> (NXP</a:t>
            </a:r>
            <a:r>
              <a:rPr lang="en-US" altLang="en-US" sz="1600" kern="0" dirty="0" smtClean="0">
                <a:solidFill>
                  <a:schemeClr val="tx1"/>
                </a:solidFill>
                <a:latin typeface="Calibri" panose="020F0502020204030204" pitchFamily="34" charset="0"/>
                <a:cs typeface="Calibri" panose="020F0502020204030204" pitchFamily="34" charset="0"/>
                <a:sym typeface="+mn-ea"/>
              </a:rPr>
              <a:t>)</a:t>
            </a:r>
          </a:p>
          <a:p>
            <a:pPr marL="800100" lvl="1" indent="-342900">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11-25/0772, Bi-static Backscatter Protection Mechanisms - follow up, Nelson Costa (</a:t>
            </a:r>
            <a:r>
              <a:rPr lang="en-US" altLang="zh-CN" sz="1600" kern="0" dirty="0" err="1">
                <a:solidFill>
                  <a:schemeClr val="tx1"/>
                </a:solidFill>
                <a:latin typeface="Calibri" panose="020F0502020204030204" pitchFamily="34" charset="0"/>
                <a:cs typeface="Calibri" panose="020F0502020204030204" pitchFamily="34" charset="0"/>
              </a:rPr>
              <a:t>Haila</a:t>
            </a:r>
            <a:r>
              <a:rPr lang="en-US" altLang="zh-CN" sz="1600" kern="0" dirty="0" smtClean="0">
                <a:solidFill>
                  <a:schemeClr val="tx1"/>
                </a:solidFill>
                <a:latin typeface="Calibri" panose="020F0502020204030204" pitchFamily="34" charset="0"/>
                <a:cs typeface="Calibri" panose="020F0502020204030204" pitchFamily="34" charset="0"/>
              </a:rPr>
              <a:t>)</a:t>
            </a:r>
            <a:endParaRPr lang="en-US" altLang="en-US" sz="1600" kern="0" dirty="0" smtClean="0">
              <a:solidFill>
                <a:schemeClr val="tx1"/>
              </a:solidFill>
              <a:latin typeface="Calibri" panose="020F0502020204030204" pitchFamily="34" charset="0"/>
              <a:cs typeface="Calibri" panose="020F0502020204030204" pitchFamily="34" charset="0"/>
              <a:sym typeface="+mn-ea"/>
            </a:endParaRPr>
          </a:p>
          <a:p>
            <a:pPr marL="800100" lvl="1" indent="-342900" algn="l">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sym typeface="+mn-ea"/>
              </a:rPr>
              <a:t>11-25/0776, AMP frames follow up, Alfred </a:t>
            </a:r>
            <a:r>
              <a:rPr lang="en-US" altLang="en-US" sz="1600" kern="0" dirty="0" err="1" smtClean="0">
                <a:solidFill>
                  <a:schemeClr val="tx1"/>
                </a:solidFill>
                <a:latin typeface="Calibri" panose="020F0502020204030204" pitchFamily="34" charset="0"/>
                <a:cs typeface="Calibri" panose="020F0502020204030204" pitchFamily="34" charset="0"/>
                <a:sym typeface="+mn-ea"/>
              </a:rPr>
              <a:t>Asterjadhi</a:t>
            </a:r>
            <a:r>
              <a:rPr lang="en-US" altLang="en-US" sz="1600" kern="0" dirty="0" smtClean="0">
                <a:solidFill>
                  <a:schemeClr val="tx1"/>
                </a:solidFill>
                <a:latin typeface="Calibri" panose="020F0502020204030204" pitchFamily="34" charset="0"/>
                <a:cs typeface="Calibri" panose="020F0502020204030204" pitchFamily="34" charset="0"/>
                <a:sym typeface="+mn-ea"/>
              </a:rPr>
              <a:t> (Qualcomm)</a:t>
            </a:r>
          </a:p>
          <a:p>
            <a:pPr marL="800100" lvl="1" indent="-342900">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11-25/0779, </a:t>
            </a:r>
            <a:r>
              <a:rPr lang="en-US" altLang="zh-CN" sz="1600" kern="0" dirty="0">
                <a:solidFill>
                  <a:schemeClr val="tx1"/>
                </a:solidFill>
                <a:latin typeface="Calibri" panose="020F0502020204030204" pitchFamily="34" charset="0"/>
                <a:cs typeface="Calibri" panose="020F0502020204030204" pitchFamily="34" charset="0"/>
              </a:rPr>
              <a:t>E2E Operation of AMP-enabled Non-AP STAs, </a:t>
            </a:r>
            <a:r>
              <a:rPr lang="en-US" altLang="zh-CN" sz="1600" kern="0" dirty="0" err="1">
                <a:solidFill>
                  <a:schemeClr val="tx1"/>
                </a:solidFill>
                <a:latin typeface="Calibri" panose="020F0502020204030204" pitchFamily="34" charset="0"/>
                <a:cs typeface="Calibri" panose="020F0502020204030204" pitchFamily="34" charset="0"/>
              </a:rPr>
              <a:t>Sanket</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a:solidFill>
                  <a:schemeClr val="tx1"/>
                </a:solidFill>
                <a:latin typeface="Calibri" panose="020F0502020204030204" pitchFamily="34" charset="0"/>
                <a:cs typeface="Calibri" panose="020F0502020204030204" pitchFamily="34" charset="0"/>
              </a:rPr>
              <a:t>Kalamkar</a:t>
            </a:r>
            <a:r>
              <a:rPr lang="en-US" altLang="zh-CN" sz="1600" kern="0" dirty="0">
                <a:solidFill>
                  <a:schemeClr val="tx1"/>
                </a:solidFill>
                <a:latin typeface="Calibri" panose="020F0502020204030204" pitchFamily="34" charset="0"/>
                <a:cs typeface="Calibri" panose="020F0502020204030204" pitchFamily="34" charset="0"/>
              </a:rPr>
              <a:t> (Qualcomm)</a:t>
            </a:r>
          </a:p>
          <a:p>
            <a:pPr marL="800100" lvl="1" indent="-342900">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11-25/0783, </a:t>
            </a:r>
            <a:r>
              <a:rPr lang="en-US" altLang="zh-CN" sz="1600" kern="0" dirty="0">
                <a:solidFill>
                  <a:schemeClr val="tx1"/>
                </a:solidFill>
                <a:latin typeface="Calibri" panose="020F0502020204030204" pitchFamily="34" charset="0"/>
                <a:cs typeface="Calibri" panose="020F0502020204030204" pitchFamily="34" charset="0"/>
              </a:rPr>
              <a:t>MAC Comparison for Active AMP </a:t>
            </a:r>
            <a:r>
              <a:rPr lang="en-US" altLang="zh-CN" sz="1600" kern="0" dirty="0" smtClean="0">
                <a:solidFill>
                  <a:schemeClr val="tx1"/>
                </a:solidFill>
                <a:latin typeface="Calibri" panose="020F0502020204030204" pitchFamily="34" charset="0"/>
                <a:cs typeface="Calibri" panose="020F0502020204030204" pitchFamily="34" charset="0"/>
              </a:rPr>
              <a:t>Operation, </a:t>
            </a:r>
            <a:r>
              <a:rPr lang="en-US" altLang="zh-CN" sz="1600" kern="0" dirty="0">
                <a:solidFill>
                  <a:schemeClr val="tx1"/>
                </a:solidFill>
                <a:latin typeface="Calibri" panose="020F0502020204030204" pitchFamily="34" charset="0"/>
                <a:cs typeface="Calibri" panose="020F0502020204030204" pitchFamily="34" charset="0"/>
              </a:rPr>
              <a:t>Sebastian Max (Ericsson</a:t>
            </a:r>
            <a:r>
              <a:rPr lang="en-US" altLang="zh-CN" sz="1600" kern="0" dirty="0" smtClean="0">
                <a:solidFill>
                  <a:schemeClr val="tx1"/>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11-25/0785, Frame Formats for Active TX AMP station, Solomon </a:t>
            </a:r>
            <a:r>
              <a:rPr lang="en-US" altLang="zh-CN" sz="1600" kern="0" dirty="0" err="1">
                <a:solidFill>
                  <a:schemeClr val="tx1"/>
                </a:solidFill>
                <a:latin typeface="Calibri" panose="020F0502020204030204" pitchFamily="34" charset="0"/>
                <a:cs typeface="Calibri" panose="020F0502020204030204" pitchFamily="34" charset="0"/>
              </a:rPr>
              <a:t>Trainin</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a:solidFill>
                  <a:schemeClr val="tx1"/>
                </a:solidFill>
                <a:latin typeface="Calibri" panose="020F0502020204030204" pitchFamily="34" charset="0"/>
                <a:cs typeface="Calibri" panose="020F0502020204030204" pitchFamily="34" charset="0"/>
              </a:rPr>
              <a:t>Wiliot</a:t>
            </a:r>
            <a:r>
              <a:rPr lang="en-US" altLang="zh-CN" sz="1600" kern="0" dirty="0">
                <a:solidFill>
                  <a:schemeClr val="tx1"/>
                </a:solidFill>
                <a:latin typeface="Calibri" panose="020F0502020204030204" pitchFamily="34" charset="0"/>
                <a:cs typeface="Calibri" panose="020F0502020204030204" pitchFamily="34" charset="0"/>
              </a:rPr>
              <a:t>)</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buFontTx/>
              <a:buChar char="•"/>
              <a:defRPr/>
            </a:pPr>
            <a:r>
              <a:rPr lang="zh-CN" altLang="zh-CN" sz="1600" kern="0" dirty="0">
                <a:solidFill>
                  <a:schemeClr val="tx1"/>
                </a:solidFill>
                <a:latin typeface="Calibri" panose="020F0502020204030204" pitchFamily="34" charset="0"/>
                <a:cs typeface="Calibri" panose="020F0502020204030204" pitchFamily="34" charset="0"/>
              </a:rPr>
              <a:t>11-25/0786r0</a:t>
            </a:r>
            <a:r>
              <a:rPr lang="zh-CN" altLang="zh-CN" sz="1600" kern="0" dirty="0" smtClean="0">
                <a:solidFill>
                  <a:schemeClr val="tx1"/>
                </a:solidFill>
                <a:latin typeface="Calibri" panose="020F0502020204030204" pitchFamily="34" charset="0"/>
                <a:cs typeface="Calibri" panose="020F0502020204030204" pitchFamily="34" charset="0"/>
              </a:rPr>
              <a:t>,</a:t>
            </a:r>
            <a:r>
              <a:rPr lang="en-US" altLang="zh-CN" sz="1600" kern="0" dirty="0" smtClean="0">
                <a:solidFill>
                  <a:schemeClr val="tx1"/>
                </a:solidFill>
                <a:latin typeface="Calibri" panose="020F0502020204030204" pitchFamily="34" charset="0"/>
                <a:cs typeface="Calibri" panose="020F0502020204030204" pitchFamily="34" charset="0"/>
              </a:rPr>
              <a:t> </a:t>
            </a:r>
            <a:r>
              <a:rPr lang="zh-CN" altLang="zh-CN" sz="1600" kern="0" dirty="0" smtClean="0">
                <a:solidFill>
                  <a:schemeClr val="tx1"/>
                </a:solidFill>
                <a:latin typeface="Calibri" panose="020F0502020204030204" pitchFamily="34" charset="0"/>
                <a:cs typeface="Calibri" panose="020F0502020204030204" pitchFamily="34" charset="0"/>
              </a:rPr>
              <a:t>AMP </a:t>
            </a:r>
            <a:r>
              <a:rPr lang="zh-CN" altLang="zh-CN" sz="1600" kern="0" dirty="0">
                <a:solidFill>
                  <a:schemeClr val="tx1"/>
                </a:solidFill>
                <a:latin typeface="Calibri" panose="020F0502020204030204" pitchFamily="34" charset="0"/>
                <a:cs typeface="Calibri" panose="020F0502020204030204" pitchFamily="34" charset="0"/>
              </a:rPr>
              <a:t>Bi-Static Backscatter </a:t>
            </a:r>
            <a:r>
              <a:rPr lang="zh-CN" altLang="zh-CN" sz="1600" kern="0" dirty="0" smtClean="0">
                <a:solidFill>
                  <a:schemeClr val="tx1"/>
                </a:solidFill>
                <a:latin typeface="Calibri" panose="020F0502020204030204" pitchFamily="34" charset="0"/>
                <a:cs typeface="Calibri" panose="020F0502020204030204" pitchFamily="34" charset="0"/>
              </a:rPr>
              <a:t>Control, </a:t>
            </a:r>
            <a:r>
              <a:rPr lang="zh-CN" altLang="zh-CN" sz="1600" kern="0" dirty="0">
                <a:solidFill>
                  <a:schemeClr val="tx1"/>
                </a:solidFill>
                <a:latin typeface="Calibri" panose="020F0502020204030204" pitchFamily="34" charset="0"/>
                <a:cs typeface="Calibri" panose="020F0502020204030204" pitchFamily="34" charset="0"/>
              </a:rPr>
              <a:t>Ian Bajaj (Huawei)</a:t>
            </a:r>
          </a:p>
          <a:p>
            <a:pPr marL="800100" lvl="1" indent="-342900">
              <a:buFontTx/>
              <a:buChar char="•"/>
              <a:defRPr/>
            </a:pPr>
            <a:r>
              <a:rPr lang="zh-CN" altLang="zh-CN" sz="1600" kern="0" dirty="0">
                <a:solidFill>
                  <a:schemeClr val="tx1"/>
                </a:solidFill>
                <a:latin typeface="Calibri" panose="020F0502020204030204" pitchFamily="34" charset="0"/>
                <a:cs typeface="Calibri" panose="020F0502020204030204" pitchFamily="34" charset="0"/>
              </a:rPr>
              <a:t>11-25/0787r0</a:t>
            </a:r>
            <a:r>
              <a:rPr lang="zh-CN" altLang="zh-CN" sz="1600" kern="0" dirty="0" smtClean="0">
                <a:solidFill>
                  <a:schemeClr val="tx1"/>
                </a:solidFill>
                <a:latin typeface="Calibri" panose="020F0502020204030204" pitchFamily="34" charset="0"/>
                <a:cs typeface="Calibri" panose="020F0502020204030204" pitchFamily="34" charset="0"/>
              </a:rPr>
              <a:t>,</a:t>
            </a:r>
            <a:r>
              <a:rPr lang="en-US" altLang="zh-CN" sz="1600" kern="0" dirty="0" smtClean="0">
                <a:solidFill>
                  <a:schemeClr val="tx1"/>
                </a:solidFill>
                <a:latin typeface="Calibri" panose="020F0502020204030204" pitchFamily="34" charset="0"/>
                <a:cs typeface="Calibri" panose="020F0502020204030204" pitchFamily="34" charset="0"/>
              </a:rPr>
              <a:t> </a:t>
            </a:r>
            <a:r>
              <a:rPr lang="zh-CN" altLang="zh-CN" sz="1600" kern="0" dirty="0" smtClean="0">
                <a:solidFill>
                  <a:schemeClr val="tx1"/>
                </a:solidFill>
                <a:latin typeface="Calibri" panose="020F0502020204030204" pitchFamily="34" charset="0"/>
                <a:cs typeface="Calibri" panose="020F0502020204030204" pitchFamily="34" charset="0"/>
              </a:rPr>
              <a:t>Follow</a:t>
            </a:r>
            <a:r>
              <a:rPr lang="zh-CN" altLang="zh-CN" sz="1600" kern="0" dirty="0">
                <a:solidFill>
                  <a:schemeClr val="tx1"/>
                </a:solidFill>
                <a:latin typeface="Calibri" panose="020F0502020204030204" pitchFamily="34" charset="0"/>
                <a:cs typeface="Calibri" panose="020F0502020204030204" pitchFamily="34" charset="0"/>
              </a:rPr>
              <a:t>-up on AMP Open Service </a:t>
            </a:r>
            <a:r>
              <a:rPr lang="zh-CN" altLang="zh-CN" sz="1600" kern="0" dirty="0" smtClean="0">
                <a:solidFill>
                  <a:schemeClr val="tx1"/>
                </a:solidFill>
                <a:latin typeface="Calibri" panose="020F0502020204030204" pitchFamily="34" charset="0"/>
                <a:cs typeface="Calibri" panose="020F0502020204030204" pitchFamily="34" charset="0"/>
              </a:rPr>
              <a:t>Period, </a:t>
            </a:r>
            <a:r>
              <a:rPr lang="zh-CN" altLang="zh-CN" sz="1600" kern="0" dirty="0">
                <a:solidFill>
                  <a:schemeClr val="tx1"/>
                </a:solidFill>
                <a:latin typeface="Calibri" panose="020F0502020204030204" pitchFamily="34" charset="0"/>
                <a:cs typeface="Calibri" panose="020F0502020204030204" pitchFamily="34" charset="0"/>
              </a:rPr>
              <a:t>Ian Bajaj (Huawei)</a:t>
            </a:r>
          </a:p>
          <a:p>
            <a:pPr marL="800100" lvl="1" indent="-342900">
              <a:buFontTx/>
              <a:buChar char="•"/>
              <a:defRPr/>
            </a:pPr>
            <a:r>
              <a:rPr lang="zh-CN" altLang="zh-CN" sz="1600" kern="0" dirty="0">
                <a:solidFill>
                  <a:schemeClr val="tx1"/>
                </a:solidFill>
                <a:latin typeface="Calibri" panose="020F0502020204030204" pitchFamily="34" charset="0"/>
                <a:cs typeface="Calibri" panose="020F0502020204030204" pitchFamily="34" charset="0"/>
              </a:rPr>
              <a:t>11-25/0788r</a:t>
            </a:r>
            <a:r>
              <a:rPr lang="zh-CN" altLang="zh-CN" sz="1600" kern="0" dirty="0" smtClean="0">
                <a:solidFill>
                  <a:schemeClr val="tx1"/>
                </a:solidFill>
                <a:latin typeface="Calibri" panose="020F0502020204030204" pitchFamily="34" charset="0"/>
                <a:cs typeface="Calibri" panose="020F0502020204030204" pitchFamily="34" charset="0"/>
              </a:rPr>
              <a:t>0</a:t>
            </a:r>
            <a:r>
              <a:rPr lang="en-US" altLang="zh-CN" sz="1600" kern="0" dirty="0" smtClean="0">
                <a:solidFill>
                  <a:schemeClr val="tx1"/>
                </a:solidFill>
                <a:latin typeface="Calibri" panose="020F0502020204030204" pitchFamily="34" charset="0"/>
                <a:cs typeface="Calibri" panose="020F0502020204030204" pitchFamily="34" charset="0"/>
              </a:rPr>
              <a:t>, </a:t>
            </a:r>
            <a:r>
              <a:rPr lang="zh-CN" altLang="zh-CN" sz="1600" kern="0" dirty="0" smtClean="0">
                <a:solidFill>
                  <a:schemeClr val="tx1"/>
                </a:solidFill>
                <a:latin typeface="Calibri" panose="020F0502020204030204" pitchFamily="34" charset="0"/>
                <a:cs typeface="Calibri" panose="020F0502020204030204" pitchFamily="34" charset="0"/>
              </a:rPr>
              <a:t>AMP </a:t>
            </a:r>
            <a:r>
              <a:rPr lang="zh-CN" altLang="zh-CN" sz="1600" kern="0" dirty="0">
                <a:solidFill>
                  <a:schemeClr val="tx1"/>
                </a:solidFill>
                <a:latin typeface="Calibri" panose="020F0502020204030204" pitchFamily="34" charset="0"/>
                <a:cs typeface="Calibri" panose="020F0502020204030204" pitchFamily="34" charset="0"/>
              </a:rPr>
              <a:t>Operation Status </a:t>
            </a:r>
            <a:r>
              <a:rPr lang="zh-CN" altLang="zh-CN" sz="1600" kern="0" dirty="0" smtClean="0">
                <a:solidFill>
                  <a:schemeClr val="tx1"/>
                </a:solidFill>
                <a:latin typeface="Calibri" panose="020F0502020204030204" pitchFamily="34" charset="0"/>
                <a:cs typeface="Calibri" panose="020F0502020204030204" pitchFamily="34" charset="0"/>
              </a:rPr>
              <a:t>Reporting, </a:t>
            </a:r>
            <a:r>
              <a:rPr lang="zh-CN" altLang="zh-CN" sz="1600" kern="0" dirty="0">
                <a:solidFill>
                  <a:schemeClr val="tx1"/>
                </a:solidFill>
                <a:latin typeface="Calibri" panose="020F0502020204030204" pitchFamily="34" charset="0"/>
                <a:cs typeface="Calibri" panose="020F0502020204030204" pitchFamily="34" charset="0"/>
              </a:rPr>
              <a:t>Ian Bajaj (Huawei)</a:t>
            </a:r>
          </a:p>
          <a:p>
            <a:pPr marL="800100" lvl="1" indent="-342900">
              <a:lnSpc>
                <a:spcPct val="110000"/>
              </a:lnSpc>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11-25/0789</a:t>
            </a:r>
            <a:r>
              <a:rPr lang="en-US" altLang="zh-CN" sz="1600" kern="0" dirty="0">
                <a:solidFill>
                  <a:schemeClr val="tx1"/>
                </a:solidFill>
                <a:latin typeface="Calibri" panose="020F0502020204030204" pitchFamily="34" charset="0"/>
                <a:cs typeface="Calibri" panose="020F0502020204030204" pitchFamily="34" charset="0"/>
              </a:rPr>
              <a:t>, Energy-Level Status Reporting for AMP Devices - Follow-Up, Mahmoud </a:t>
            </a:r>
            <a:r>
              <a:rPr lang="en-US" altLang="zh-CN" sz="1600" kern="0" dirty="0" err="1">
                <a:solidFill>
                  <a:schemeClr val="tx1"/>
                </a:solidFill>
                <a:latin typeface="Calibri" panose="020F0502020204030204" pitchFamily="34" charset="0"/>
                <a:cs typeface="Calibri" panose="020F0502020204030204" pitchFamily="34" charset="0"/>
              </a:rPr>
              <a:t>Hasabelnaby</a:t>
            </a:r>
            <a:r>
              <a:rPr lang="en-US" altLang="zh-CN" sz="1600" kern="0" dirty="0">
                <a:solidFill>
                  <a:schemeClr val="tx1"/>
                </a:solidFill>
                <a:latin typeface="Calibri" panose="020F0502020204030204" pitchFamily="34" charset="0"/>
                <a:cs typeface="Calibri" panose="020F0502020204030204" pitchFamily="34" charset="0"/>
              </a:rPr>
              <a:t> (Huawei) </a:t>
            </a:r>
          </a:p>
          <a:p>
            <a:pPr marL="800100" lvl="1" indent="-342900">
              <a:lnSpc>
                <a:spcPct val="110000"/>
              </a:lnSpc>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11-25/0803, </a:t>
            </a:r>
            <a:r>
              <a:rPr lang="en-US" altLang="zh-CN" sz="1600" kern="0" dirty="0">
                <a:solidFill>
                  <a:schemeClr val="tx1"/>
                </a:solidFill>
                <a:latin typeface="Calibri" panose="020F0502020204030204" pitchFamily="34" charset="0"/>
                <a:cs typeface="Calibri" panose="020F0502020204030204" pitchFamily="34" charset="0"/>
              </a:rPr>
              <a:t>Follow-up on access message for </a:t>
            </a:r>
            <a:r>
              <a:rPr lang="en-US" altLang="zh-CN" sz="1600" kern="0" dirty="0" smtClean="0">
                <a:solidFill>
                  <a:schemeClr val="tx1"/>
                </a:solidFill>
                <a:latin typeface="Calibri" panose="020F0502020204030204" pitchFamily="34" charset="0"/>
                <a:cs typeface="Calibri" panose="020F0502020204030204" pitchFamily="34" charset="0"/>
              </a:rPr>
              <a:t>AMP,</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smtClean="0">
                <a:solidFill>
                  <a:schemeClr val="tx1"/>
                </a:solidFill>
                <a:latin typeface="Calibri" panose="020F0502020204030204" pitchFamily="34" charset="0"/>
                <a:cs typeface="Calibri" panose="020F0502020204030204" pitchFamily="34" charset="0"/>
              </a:rPr>
              <a:t>WeiJie</a:t>
            </a:r>
            <a:r>
              <a:rPr lang="en-US" altLang="zh-CN" sz="1600" kern="0" dirty="0" smtClean="0">
                <a:solidFill>
                  <a:schemeClr val="tx1"/>
                </a:solidFill>
                <a:latin typeface="Calibri" panose="020F0502020204030204" pitchFamily="34" charset="0"/>
                <a:cs typeface="Calibri" panose="020F0502020204030204" pitchFamily="34" charset="0"/>
              </a:rPr>
              <a:t> </a:t>
            </a:r>
            <a:r>
              <a:rPr lang="en-US" altLang="zh-CN" sz="1600" kern="0" dirty="0" smtClean="0">
                <a:solidFill>
                  <a:schemeClr val="tx1"/>
                </a:solidFill>
                <a:latin typeface="Calibri" panose="020F0502020204030204" pitchFamily="34" charset="0"/>
                <a:cs typeface="Calibri" panose="020F0502020204030204" pitchFamily="34" charset="0"/>
              </a:rPr>
              <a:t>XU (</a:t>
            </a:r>
            <a:r>
              <a:rPr lang="en-US" altLang="zh-CN" sz="1600" kern="0" dirty="0">
                <a:solidFill>
                  <a:schemeClr val="tx1"/>
                </a:solidFill>
                <a:latin typeface="Calibri" panose="020F0502020204030204" pitchFamily="34" charset="0"/>
                <a:cs typeface="Calibri" panose="020F0502020204030204" pitchFamily="34" charset="0"/>
              </a:rPr>
              <a:t>OPPO)</a:t>
            </a:r>
          </a:p>
          <a:p>
            <a:pPr marL="800100" lvl="1" indent="-342900">
              <a:lnSpc>
                <a:spcPct val="110000"/>
              </a:lnSpc>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11-25/0813,</a:t>
            </a:r>
            <a:r>
              <a:rPr lang="en-US" altLang="zh-CN" sz="1600" kern="0" dirty="0">
                <a:solidFill>
                  <a:schemeClr val="tx1"/>
                </a:solidFill>
                <a:latin typeface="Calibri" panose="020F0502020204030204" pitchFamily="34" charset="0"/>
                <a:cs typeface="Calibri" panose="020F0502020204030204" pitchFamily="34" charset="0"/>
              </a:rPr>
              <a:t> Follow up on Duty-cycle operation for </a:t>
            </a:r>
            <a:r>
              <a:rPr lang="en-US" altLang="zh-CN" sz="1600" kern="0" dirty="0" smtClean="0">
                <a:solidFill>
                  <a:schemeClr val="tx1"/>
                </a:solidFill>
                <a:latin typeface="Calibri" panose="020F0502020204030204" pitchFamily="34" charset="0"/>
                <a:cs typeface="Calibri" panose="020F0502020204030204" pitchFamily="34" charset="0"/>
              </a:rPr>
              <a:t>AMP, </a:t>
            </a:r>
            <a:r>
              <a:rPr lang="en-US" altLang="zh-CN" sz="1600" kern="0" dirty="0" err="1">
                <a:solidFill>
                  <a:schemeClr val="tx1"/>
                </a:solidFill>
                <a:latin typeface="Calibri" panose="020F0502020204030204" pitchFamily="34" charset="0"/>
                <a:cs typeface="Calibri" panose="020F0502020204030204" pitchFamily="34" charset="0"/>
              </a:rPr>
              <a:t>Chuanfeng</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smtClean="0">
                <a:solidFill>
                  <a:schemeClr val="tx1"/>
                </a:solidFill>
                <a:latin typeface="Calibri" panose="020F0502020204030204" pitchFamily="34" charset="0"/>
                <a:cs typeface="Calibri" panose="020F0502020204030204" pitchFamily="34" charset="0"/>
              </a:rPr>
              <a:t>He (</a:t>
            </a:r>
            <a:r>
              <a:rPr lang="en-US" altLang="zh-CN" sz="1600" kern="0" dirty="0">
                <a:solidFill>
                  <a:schemeClr val="tx1"/>
                </a:solidFill>
                <a:latin typeface="Calibri" panose="020F0502020204030204" pitchFamily="34" charset="0"/>
                <a:cs typeface="Calibri" panose="020F0502020204030204" pitchFamily="34" charset="0"/>
              </a:rPr>
              <a:t>OPPO)</a:t>
            </a:r>
          </a:p>
          <a:p>
            <a:pPr marL="800100" lvl="1" indent="-342900">
              <a:lnSpc>
                <a:spcPct val="110000"/>
              </a:lnSpc>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11-25/0814, Follow </a:t>
            </a:r>
            <a:r>
              <a:rPr lang="en-US" altLang="zh-CN" sz="1600" kern="0" dirty="0">
                <a:solidFill>
                  <a:schemeClr val="tx1"/>
                </a:solidFill>
                <a:latin typeface="Calibri" panose="020F0502020204030204" pitchFamily="34" charset="0"/>
                <a:cs typeface="Calibri" panose="020F0502020204030204" pitchFamily="34" charset="0"/>
              </a:rPr>
              <a:t>up on TSF for trigger based </a:t>
            </a:r>
            <a:r>
              <a:rPr lang="en-US" altLang="zh-CN" sz="1600" kern="0" dirty="0" smtClean="0">
                <a:solidFill>
                  <a:schemeClr val="tx1"/>
                </a:solidFill>
                <a:latin typeface="Calibri" panose="020F0502020204030204" pitchFamily="34" charset="0"/>
                <a:cs typeface="Calibri" panose="020F0502020204030204" pitchFamily="34" charset="0"/>
              </a:rPr>
              <a:t>AMP, </a:t>
            </a:r>
            <a:r>
              <a:rPr lang="en-US" altLang="zh-CN" sz="1600" kern="0" dirty="0" err="1" smtClean="0">
                <a:solidFill>
                  <a:schemeClr val="tx1"/>
                </a:solidFill>
                <a:latin typeface="Calibri" panose="020F0502020204030204" pitchFamily="34" charset="0"/>
                <a:cs typeface="Calibri" panose="020F0502020204030204" pitchFamily="34" charset="0"/>
              </a:rPr>
              <a:t>Chuanfeng</a:t>
            </a:r>
            <a:r>
              <a:rPr lang="en-US" altLang="zh-CN" sz="1600" kern="0" dirty="0" smtClean="0">
                <a:solidFill>
                  <a:schemeClr val="tx1"/>
                </a:solidFill>
                <a:latin typeface="Calibri" panose="020F0502020204030204" pitchFamily="34" charset="0"/>
                <a:cs typeface="Calibri" panose="020F0502020204030204" pitchFamily="34" charset="0"/>
              </a:rPr>
              <a:t> </a:t>
            </a:r>
            <a:r>
              <a:rPr lang="en-US" altLang="zh-CN" sz="1600" kern="0" dirty="0" smtClean="0">
                <a:solidFill>
                  <a:schemeClr val="tx1"/>
                </a:solidFill>
                <a:latin typeface="Calibri" panose="020F0502020204030204" pitchFamily="34" charset="0"/>
                <a:cs typeface="Calibri" panose="020F0502020204030204" pitchFamily="34" charset="0"/>
              </a:rPr>
              <a:t>He (</a:t>
            </a:r>
            <a:r>
              <a:rPr lang="en-US" altLang="zh-CN" sz="1600" kern="0" dirty="0">
                <a:solidFill>
                  <a:schemeClr val="tx1"/>
                </a:solidFill>
                <a:latin typeface="Calibri" panose="020F0502020204030204" pitchFamily="34" charset="0"/>
                <a:cs typeface="Calibri" panose="020F0502020204030204" pitchFamily="34" charset="0"/>
              </a:rPr>
              <a:t>OPPO)</a:t>
            </a:r>
          </a:p>
          <a:p>
            <a:pPr marL="800100" lvl="1" indent="-342900">
              <a:lnSpc>
                <a:spcPct val="110000"/>
              </a:lnSpc>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11-25/0815, </a:t>
            </a:r>
            <a:r>
              <a:rPr lang="en-US" altLang="zh-CN" sz="1600" kern="0" dirty="0">
                <a:solidFill>
                  <a:schemeClr val="tx1"/>
                </a:solidFill>
                <a:latin typeface="Calibri" panose="020F0502020204030204" pitchFamily="34" charset="0"/>
                <a:cs typeface="Calibri" panose="020F0502020204030204" pitchFamily="34" charset="0"/>
              </a:rPr>
              <a:t>UL access mechanisms for Active </a:t>
            </a:r>
            <a:r>
              <a:rPr lang="en-US" altLang="zh-CN" sz="1600" kern="0" dirty="0" err="1">
                <a:solidFill>
                  <a:schemeClr val="tx1"/>
                </a:solidFill>
                <a:latin typeface="Calibri" panose="020F0502020204030204" pitchFamily="34" charset="0"/>
                <a:cs typeface="Calibri" panose="020F0502020204030204" pitchFamily="34" charset="0"/>
              </a:rPr>
              <a:t>Tx</a:t>
            </a:r>
            <a:r>
              <a:rPr lang="en-US" altLang="zh-CN" sz="1600" kern="0" dirty="0">
                <a:solidFill>
                  <a:schemeClr val="tx1"/>
                </a:solidFill>
                <a:latin typeface="Calibri" panose="020F0502020204030204" pitchFamily="34" charset="0"/>
                <a:cs typeface="Calibri" panose="020F0502020204030204" pitchFamily="34" charset="0"/>
              </a:rPr>
              <a:t> AMP </a:t>
            </a:r>
            <a:r>
              <a:rPr lang="en-US" altLang="zh-CN" sz="1600" kern="0" dirty="0" smtClean="0">
                <a:solidFill>
                  <a:schemeClr val="tx1"/>
                </a:solidFill>
                <a:latin typeface="Calibri" panose="020F0502020204030204" pitchFamily="34" charset="0"/>
                <a:cs typeface="Calibri" panose="020F0502020204030204" pitchFamily="34" charset="0"/>
              </a:rPr>
              <a:t>STAs,</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a:solidFill>
                  <a:schemeClr val="tx1"/>
                </a:solidFill>
                <a:latin typeface="Calibri" panose="020F0502020204030204" pitchFamily="34" charset="0"/>
                <a:cs typeface="Calibri" panose="020F0502020204030204" pitchFamily="34" charset="0"/>
              </a:rPr>
              <a:t>Chuanfeng</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smtClean="0">
                <a:solidFill>
                  <a:schemeClr val="tx1"/>
                </a:solidFill>
                <a:latin typeface="Calibri" panose="020F0502020204030204" pitchFamily="34" charset="0"/>
                <a:cs typeface="Calibri" panose="020F0502020204030204" pitchFamily="34" charset="0"/>
              </a:rPr>
              <a:t>He (</a:t>
            </a:r>
            <a:r>
              <a:rPr lang="en-US" altLang="zh-CN" sz="1600" kern="0" dirty="0">
                <a:solidFill>
                  <a:schemeClr val="tx1"/>
                </a:solidFill>
                <a:latin typeface="Calibri" panose="020F0502020204030204" pitchFamily="34" charset="0"/>
                <a:cs typeface="Calibri" panose="020F0502020204030204" pitchFamily="34" charset="0"/>
              </a:rPr>
              <a:t>OPPO)</a:t>
            </a:r>
          </a:p>
          <a:p>
            <a:pPr marL="800100" lvl="1" indent="-342900">
              <a:lnSpc>
                <a:spcPct val="110000"/>
              </a:lnSpc>
              <a:buFontTx/>
              <a:buChar char="•"/>
              <a:defRPr/>
            </a:pPr>
            <a:r>
              <a:rPr lang="zh-CN" altLang="zh-CN" sz="1600" kern="0" dirty="0">
                <a:solidFill>
                  <a:schemeClr val="tx1"/>
                </a:solidFill>
                <a:latin typeface="Calibri" panose="020F0502020204030204" pitchFamily="34" charset="0"/>
                <a:cs typeface="Calibri" panose="020F0502020204030204" pitchFamily="34" charset="0"/>
              </a:rPr>
              <a:t>11-25</a:t>
            </a:r>
            <a:r>
              <a:rPr lang="en-US" altLang="zh-CN" sz="1600" kern="0" dirty="0">
                <a:solidFill>
                  <a:schemeClr val="tx1"/>
                </a:solidFill>
                <a:latin typeface="Calibri" panose="020F0502020204030204" pitchFamily="34" charset="0"/>
                <a:cs typeface="Calibri" panose="020F0502020204030204" pitchFamily="34" charset="0"/>
              </a:rPr>
              <a:t>/</a:t>
            </a:r>
            <a:r>
              <a:rPr lang="zh-CN" altLang="zh-CN" sz="1600" kern="0" dirty="0">
                <a:solidFill>
                  <a:schemeClr val="tx1"/>
                </a:solidFill>
                <a:latin typeface="Calibri" panose="020F0502020204030204" pitchFamily="34" charset="0"/>
                <a:cs typeface="Calibri" panose="020F0502020204030204" pitchFamily="34" charset="0"/>
              </a:rPr>
              <a:t>0817, Random access for Active Tx non-AP AMP STAs, Rojan Chitrakar (Huawei)</a:t>
            </a:r>
          </a:p>
          <a:p>
            <a:pPr marL="800100" lvl="1" indent="-342900">
              <a:buFontTx/>
              <a:buChar char="•"/>
              <a:defRPr/>
            </a:pPr>
            <a:r>
              <a:rPr lang="zh-CN" altLang="zh-CN" sz="1600" kern="0" dirty="0">
                <a:solidFill>
                  <a:schemeClr val="tx1"/>
                </a:solidFill>
                <a:latin typeface="Calibri" panose="020F0502020204030204" pitchFamily="34" charset="0"/>
                <a:cs typeface="Calibri" panose="020F0502020204030204" pitchFamily="34" charset="0"/>
              </a:rPr>
              <a:t>11-25</a:t>
            </a:r>
            <a:r>
              <a:rPr lang="en-US" altLang="zh-CN" sz="1600" kern="0" dirty="0">
                <a:solidFill>
                  <a:schemeClr val="tx1"/>
                </a:solidFill>
                <a:latin typeface="Calibri" panose="020F0502020204030204" pitchFamily="34" charset="0"/>
                <a:cs typeface="Calibri" panose="020F0502020204030204" pitchFamily="34" charset="0"/>
              </a:rPr>
              <a:t>/0</a:t>
            </a:r>
            <a:r>
              <a:rPr lang="zh-CN" altLang="zh-CN" sz="1600" kern="0" dirty="0">
                <a:solidFill>
                  <a:schemeClr val="tx1"/>
                </a:solidFill>
                <a:latin typeface="Calibri" panose="020F0502020204030204" pitchFamily="34" charset="0"/>
                <a:cs typeface="Calibri" panose="020F0502020204030204" pitchFamily="34" charset="0"/>
              </a:rPr>
              <a:t>818, Channel access for Backscatter non-AP AMP STAs – way forward, Rojan Chitrakar (Huawei)</a:t>
            </a:r>
          </a:p>
          <a:p>
            <a:pPr marL="800100" lvl="1" indent="-342900">
              <a:lnSpc>
                <a:spcPct val="110000"/>
              </a:lnSpc>
              <a:buFontTx/>
              <a:buChar char="•"/>
              <a:defRPr/>
            </a:pPr>
            <a:r>
              <a:rPr lang="zh-CN" altLang="zh-CN" sz="1600" kern="0" dirty="0" smtClean="0">
                <a:solidFill>
                  <a:schemeClr val="tx1"/>
                </a:solidFill>
                <a:latin typeface="Calibri" panose="020F0502020204030204" pitchFamily="34" charset="0"/>
                <a:cs typeface="Calibri" panose="020F0502020204030204" pitchFamily="34" charset="0"/>
              </a:rPr>
              <a:t>11</a:t>
            </a:r>
            <a:r>
              <a:rPr lang="zh-CN" altLang="zh-CN" sz="1600" kern="0" dirty="0">
                <a:solidFill>
                  <a:schemeClr val="tx1"/>
                </a:solidFill>
                <a:latin typeface="Calibri" panose="020F0502020204030204" pitchFamily="34" charset="0"/>
                <a:cs typeface="Calibri" panose="020F0502020204030204" pitchFamily="34" charset="0"/>
              </a:rPr>
              <a:t>-25/</a:t>
            </a:r>
            <a:r>
              <a:rPr lang="en-US" altLang="zh-CN" sz="1600" kern="0" dirty="0">
                <a:solidFill>
                  <a:schemeClr val="tx1"/>
                </a:solidFill>
                <a:latin typeface="Calibri" panose="020F0502020204030204" pitchFamily="34" charset="0"/>
                <a:cs typeface="Calibri" panose="020F0502020204030204" pitchFamily="34" charset="0"/>
              </a:rPr>
              <a:t>0</a:t>
            </a:r>
            <a:r>
              <a:rPr lang="zh-CN" altLang="zh-CN" sz="1600" kern="0" dirty="0">
                <a:solidFill>
                  <a:schemeClr val="tx1"/>
                </a:solidFill>
                <a:latin typeface="Calibri" panose="020F0502020204030204" pitchFamily="34" charset="0"/>
                <a:cs typeface="Calibri" panose="020F0502020204030204" pitchFamily="34" charset="0"/>
              </a:rPr>
              <a:t>821, Thoughts on AMP frame format, Zhanjing Bao (TCL) </a:t>
            </a:r>
          </a:p>
          <a:p>
            <a:pPr marL="800100" lvl="1" indent="-342900">
              <a:lnSpc>
                <a:spcPct val="110000"/>
              </a:lnSpc>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11-25/0858,</a:t>
            </a:r>
            <a:r>
              <a:rPr lang="en-US" altLang="zh-CN" sz="1600" kern="0" dirty="0">
                <a:solidFill>
                  <a:schemeClr val="tx1"/>
                </a:solidFill>
                <a:latin typeface="Calibri" panose="020F0502020204030204" pitchFamily="34" charset="0"/>
                <a:cs typeface="Calibri" panose="020F0502020204030204" pitchFamily="34" charset="0"/>
              </a:rPr>
              <a:t> UL random access mechanisms for </a:t>
            </a:r>
            <a:r>
              <a:rPr lang="en-US" altLang="zh-CN" sz="1600" kern="0" dirty="0" smtClean="0">
                <a:solidFill>
                  <a:schemeClr val="tx1"/>
                </a:solidFill>
                <a:latin typeface="Calibri" panose="020F0502020204030204" pitchFamily="34" charset="0"/>
                <a:cs typeface="Calibri" panose="020F0502020204030204" pitchFamily="34" charset="0"/>
              </a:rPr>
              <a:t>AMP, </a:t>
            </a:r>
            <a:r>
              <a:rPr lang="en-US" altLang="zh-CN" sz="1600" kern="0" dirty="0" err="1">
                <a:solidFill>
                  <a:schemeClr val="tx1"/>
                </a:solidFill>
                <a:latin typeface="Calibri" panose="020F0502020204030204" pitchFamily="34" charset="0"/>
                <a:cs typeface="Calibri" panose="020F0502020204030204" pitchFamily="34" charset="0"/>
              </a:rPr>
              <a:t>Chuanfeng</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smtClean="0">
                <a:solidFill>
                  <a:schemeClr val="tx1"/>
                </a:solidFill>
                <a:latin typeface="Calibri" panose="020F0502020204030204" pitchFamily="34" charset="0"/>
                <a:cs typeface="Calibri" panose="020F0502020204030204" pitchFamily="34" charset="0"/>
              </a:rPr>
              <a:t>He (</a:t>
            </a:r>
            <a:r>
              <a:rPr lang="en-US" altLang="zh-CN" sz="1600" kern="0" dirty="0">
                <a:solidFill>
                  <a:schemeClr val="tx1"/>
                </a:solidFill>
                <a:latin typeface="Calibri" panose="020F0502020204030204" pitchFamily="34" charset="0"/>
                <a:cs typeface="Calibri" panose="020F0502020204030204" pitchFamily="34" charset="0"/>
              </a:rPr>
              <a:t>OPPO)</a:t>
            </a:r>
          </a:p>
          <a:p>
            <a:pPr marL="800100" lvl="1" indent="-342900">
              <a:lnSpc>
                <a:spcPct val="110000"/>
              </a:lnSpc>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11-25/0859,</a:t>
            </a:r>
            <a:r>
              <a:rPr lang="en-US" altLang="zh-CN" sz="1600" kern="0" dirty="0">
                <a:solidFill>
                  <a:schemeClr val="tx1"/>
                </a:solidFill>
                <a:latin typeface="Calibri" panose="020F0502020204030204" pitchFamily="34" charset="0"/>
                <a:cs typeface="Calibri" panose="020F0502020204030204" pitchFamily="34" charset="0"/>
              </a:rPr>
              <a:t> AMP </a:t>
            </a:r>
            <a:r>
              <a:rPr lang="en-US" altLang="zh-CN" sz="1600" kern="0" dirty="0" err="1">
                <a:solidFill>
                  <a:schemeClr val="tx1"/>
                </a:solidFill>
                <a:latin typeface="Calibri" panose="020F0502020204030204" pitchFamily="34" charset="0"/>
                <a:cs typeface="Calibri" panose="020F0502020204030204" pitchFamily="34" charset="0"/>
              </a:rPr>
              <a:t>Ack</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smtClean="0">
                <a:solidFill>
                  <a:schemeClr val="tx1"/>
                </a:solidFill>
                <a:latin typeface="Calibri" panose="020F0502020204030204" pitchFamily="34" charset="0"/>
                <a:cs typeface="Calibri" panose="020F0502020204030204" pitchFamily="34" charset="0"/>
              </a:rPr>
              <a:t>frame, </a:t>
            </a:r>
            <a:r>
              <a:rPr lang="en-US" altLang="zh-CN" sz="1600" kern="0" dirty="0" err="1" smtClean="0">
                <a:solidFill>
                  <a:schemeClr val="tx1"/>
                </a:solidFill>
                <a:latin typeface="Calibri" panose="020F0502020204030204" pitchFamily="34" charset="0"/>
                <a:cs typeface="Calibri" panose="020F0502020204030204" pitchFamily="34" charset="0"/>
              </a:rPr>
              <a:t>Chuanfeng</a:t>
            </a:r>
            <a:r>
              <a:rPr lang="en-US" altLang="zh-CN" sz="1600" kern="0" dirty="0" smtClean="0">
                <a:solidFill>
                  <a:schemeClr val="tx1"/>
                </a:solidFill>
                <a:latin typeface="Calibri" panose="020F0502020204030204" pitchFamily="34" charset="0"/>
                <a:cs typeface="Calibri" panose="020F0502020204030204" pitchFamily="34" charset="0"/>
              </a:rPr>
              <a:t> </a:t>
            </a:r>
            <a:r>
              <a:rPr lang="en-US" altLang="zh-CN" sz="1600" kern="0" dirty="0" smtClean="0">
                <a:solidFill>
                  <a:schemeClr val="tx1"/>
                </a:solidFill>
                <a:latin typeface="Calibri" panose="020F0502020204030204" pitchFamily="34" charset="0"/>
                <a:cs typeface="Calibri" panose="020F0502020204030204" pitchFamily="34" charset="0"/>
              </a:rPr>
              <a:t>He (</a:t>
            </a:r>
            <a:r>
              <a:rPr lang="en-US" altLang="zh-CN" sz="1600" kern="0" dirty="0">
                <a:solidFill>
                  <a:schemeClr val="tx1"/>
                </a:solidFill>
                <a:latin typeface="Calibri" panose="020F0502020204030204" pitchFamily="34" charset="0"/>
                <a:cs typeface="Calibri" panose="020F0502020204030204" pitchFamily="34" charset="0"/>
              </a:rPr>
              <a:t>OPPO</a:t>
            </a:r>
            <a:r>
              <a:rPr lang="en-US" altLang="zh-CN" sz="1600" kern="0" dirty="0" smtClean="0">
                <a:solidFill>
                  <a:schemeClr val="tx1"/>
                </a:solidFill>
                <a:latin typeface="Calibri" panose="020F0502020204030204" pitchFamily="34" charset="0"/>
                <a:cs typeface="Calibri" panose="020F0502020204030204" pitchFamily="34" charset="0"/>
              </a:rPr>
              <a:t>)</a:t>
            </a:r>
          </a:p>
          <a:p>
            <a:pPr marL="800100" lvl="1" indent="-342900">
              <a:lnSpc>
                <a:spcPct val="110000"/>
              </a:lnSpc>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11-25/0916, AMP MAC SAP interface and frame exchange sequence, </a:t>
            </a:r>
            <a:r>
              <a:rPr lang="en-US" altLang="zh-CN" sz="1600" kern="0" dirty="0" err="1" smtClean="0">
                <a:solidFill>
                  <a:schemeClr val="tx1"/>
                </a:solidFill>
                <a:latin typeface="Calibri" panose="020F0502020204030204" pitchFamily="34" charset="0"/>
                <a:cs typeface="Calibri" panose="020F0502020204030204" pitchFamily="34" charset="0"/>
              </a:rPr>
              <a:t>Liwen</a:t>
            </a:r>
            <a:r>
              <a:rPr lang="en-US" altLang="zh-CN" sz="1600" kern="0" dirty="0" smtClean="0">
                <a:solidFill>
                  <a:schemeClr val="tx1"/>
                </a:solidFill>
                <a:latin typeface="Calibri" panose="020F0502020204030204" pitchFamily="34" charset="0"/>
                <a:cs typeface="Calibri" panose="020F0502020204030204" pitchFamily="34" charset="0"/>
              </a:rPr>
              <a:t> Chu (NXP)</a:t>
            </a:r>
          </a:p>
          <a:p>
            <a:pPr marL="800100" lvl="1" indent="-342900">
              <a:lnSpc>
                <a:spcPct val="110000"/>
              </a:lnSpc>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11-25/0917, multiple TXOP discussion, </a:t>
            </a:r>
            <a:r>
              <a:rPr lang="en-US" altLang="zh-CN" sz="1600" kern="0" dirty="0" err="1" smtClean="0">
                <a:solidFill>
                  <a:schemeClr val="tx1"/>
                </a:solidFill>
                <a:latin typeface="Calibri" panose="020F0502020204030204" pitchFamily="34" charset="0"/>
                <a:cs typeface="Calibri" panose="020F0502020204030204" pitchFamily="34" charset="0"/>
              </a:rPr>
              <a:t>Liwen</a:t>
            </a:r>
            <a:r>
              <a:rPr lang="en-US" altLang="zh-CN" sz="1600" kern="0" dirty="0" smtClean="0">
                <a:solidFill>
                  <a:schemeClr val="tx1"/>
                </a:solidFill>
                <a:latin typeface="Calibri" panose="020F0502020204030204" pitchFamily="34" charset="0"/>
                <a:cs typeface="Calibri" panose="020F0502020204030204" pitchFamily="34" charset="0"/>
              </a:rPr>
              <a:t> Chu (NXP)</a:t>
            </a:r>
          </a:p>
          <a:p>
            <a:pPr marL="800100" lvl="1" indent="-342900">
              <a:lnSpc>
                <a:spcPct val="110000"/>
              </a:lnSpc>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11-25/0918, Frame format discussion, </a:t>
            </a:r>
            <a:r>
              <a:rPr lang="en-US" altLang="zh-CN" sz="1600" kern="0" dirty="0" err="1" smtClean="0">
                <a:solidFill>
                  <a:schemeClr val="tx1"/>
                </a:solidFill>
                <a:latin typeface="Calibri" panose="020F0502020204030204" pitchFamily="34" charset="0"/>
                <a:cs typeface="Calibri" panose="020F0502020204030204" pitchFamily="34" charset="0"/>
              </a:rPr>
              <a:t>Liwen</a:t>
            </a:r>
            <a:r>
              <a:rPr lang="en-US" altLang="zh-CN" sz="1600" kern="0" dirty="0" smtClean="0">
                <a:solidFill>
                  <a:schemeClr val="tx1"/>
                </a:solidFill>
                <a:latin typeface="Calibri" panose="020F0502020204030204" pitchFamily="34" charset="0"/>
                <a:cs typeface="Calibri" panose="020F0502020204030204" pitchFamily="34" charset="0"/>
              </a:rPr>
              <a:t> Chu (NXP)</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r>
              <a:rPr lang="en-US" altLang="en-US" sz="1600" i="1" kern="0" dirty="0" err="1" smtClean="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 (call for submissions)</a:t>
            </a:r>
            <a:endParaRPr lang="en-US" altLang="en-US" sz="1600" b="0" i="1" kern="0" dirty="0" smtClean="0">
              <a:solidFill>
                <a:schemeClr val="tx1"/>
              </a:solidFill>
              <a:highlight>
                <a:srgbClr val="FFFF00"/>
              </a:highlight>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altLang="zh-CN" dirty="0"/>
              <a:t>May 2025</a:t>
            </a:r>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Misc.</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sym typeface="+mn-ea"/>
              </a:rPr>
              <a:t>WPT</a:t>
            </a:r>
          </a:p>
          <a:p>
            <a:pPr marL="800100" lvl="1" indent="-342900">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11-25/0792, </a:t>
            </a:r>
            <a:r>
              <a:rPr lang="en-US" altLang="zh-CN" sz="1600" kern="0" dirty="0">
                <a:solidFill>
                  <a:schemeClr val="tx1"/>
                </a:solidFill>
                <a:latin typeface="Calibri" panose="020F0502020204030204" pitchFamily="34" charset="0"/>
                <a:cs typeface="Calibri" panose="020F0502020204030204" pitchFamily="34" charset="0"/>
              </a:rPr>
              <a:t>Follow up on Correspondence between Energizers and AMP non-AP </a:t>
            </a:r>
            <a:r>
              <a:rPr lang="en-US" altLang="zh-CN" sz="1600" kern="0" dirty="0" smtClean="0">
                <a:solidFill>
                  <a:schemeClr val="tx1"/>
                </a:solidFill>
                <a:latin typeface="Calibri" panose="020F0502020204030204" pitchFamily="34" charset="0"/>
                <a:cs typeface="Calibri" panose="020F0502020204030204" pitchFamily="34" charset="0"/>
              </a:rPr>
              <a:t>STAs, </a:t>
            </a:r>
            <a:r>
              <a:rPr lang="en-US" altLang="zh-CN" sz="1600" kern="0" dirty="0" err="1" smtClean="0">
                <a:solidFill>
                  <a:schemeClr val="tx1"/>
                </a:solidFill>
                <a:latin typeface="Calibri" panose="020F0502020204030204" pitchFamily="34" charset="0"/>
                <a:cs typeface="Calibri" panose="020F0502020204030204" pitchFamily="34" charset="0"/>
              </a:rPr>
              <a:t>Yinan</a:t>
            </a:r>
            <a:r>
              <a:rPr lang="en-US" altLang="zh-CN" sz="1600" kern="0" dirty="0" smtClean="0">
                <a:solidFill>
                  <a:schemeClr val="tx1"/>
                </a:solidFill>
                <a:latin typeface="Calibri" panose="020F0502020204030204" pitchFamily="34" charset="0"/>
                <a:cs typeface="Calibri" panose="020F0502020204030204" pitchFamily="34" charset="0"/>
              </a:rPr>
              <a:t> Qi (OPPO) </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11-25/0791, </a:t>
            </a:r>
            <a:r>
              <a:rPr lang="en-US" altLang="zh-CN" sz="1600" kern="0" dirty="0">
                <a:solidFill>
                  <a:schemeClr val="tx1"/>
                </a:solidFill>
                <a:latin typeface="Calibri" panose="020F0502020204030204" pitchFamily="34" charset="0"/>
                <a:cs typeface="Calibri" panose="020F0502020204030204" pitchFamily="34" charset="0"/>
              </a:rPr>
              <a:t>Remaining Issues of </a:t>
            </a:r>
            <a:r>
              <a:rPr lang="en-US" altLang="zh-CN" sz="1600" kern="0" dirty="0" smtClean="0">
                <a:solidFill>
                  <a:schemeClr val="tx1"/>
                </a:solidFill>
                <a:latin typeface="Calibri" panose="020F0502020204030204" pitchFamily="34" charset="0"/>
                <a:cs typeface="Calibri" panose="020F0502020204030204" pitchFamily="34" charset="0"/>
              </a:rPr>
              <a:t>WPT, </a:t>
            </a:r>
            <a:r>
              <a:rPr lang="en-US" altLang="zh-CN" sz="1600" kern="0" dirty="0" err="1" smtClean="0">
                <a:solidFill>
                  <a:schemeClr val="tx1"/>
                </a:solidFill>
                <a:latin typeface="Calibri" panose="020F0502020204030204" pitchFamily="34" charset="0"/>
                <a:cs typeface="Calibri" panose="020F0502020204030204" pitchFamily="34" charset="0"/>
              </a:rPr>
              <a:t>Yinan</a:t>
            </a:r>
            <a:r>
              <a:rPr lang="en-US" altLang="zh-CN" sz="1600" kern="0" dirty="0" smtClean="0">
                <a:solidFill>
                  <a:schemeClr val="tx1"/>
                </a:solidFill>
                <a:latin typeface="Calibri" panose="020F0502020204030204" pitchFamily="34" charset="0"/>
                <a:cs typeface="Calibri" panose="020F0502020204030204" pitchFamily="34" charset="0"/>
              </a:rPr>
              <a:t> Qi (OPPO) </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r>
              <a:rPr lang="en-US" altLang="en-US" sz="1600" i="1" kern="0" dirty="0" err="1" smtClean="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rPr>
              <a:t>Security</a:t>
            </a:r>
          </a:p>
          <a:p>
            <a:pPr marL="800100" lvl="1" indent="-342900">
              <a:buFontTx/>
              <a:buChar char="•"/>
              <a:defRPr/>
            </a:pPr>
            <a:r>
              <a:rPr lang="zh-CN" altLang="zh-CN" sz="1600" kern="0" dirty="0">
                <a:solidFill>
                  <a:schemeClr val="tx1"/>
                </a:solidFill>
                <a:latin typeface="Calibri" panose="020F0502020204030204" pitchFamily="34" charset="0"/>
                <a:cs typeface="Calibri" panose="020F0502020204030204" pitchFamily="34" charset="0"/>
              </a:rPr>
              <a:t>11-25</a:t>
            </a:r>
            <a:r>
              <a:rPr lang="en-US" altLang="zh-CN" sz="1600" kern="0" dirty="0">
                <a:solidFill>
                  <a:schemeClr val="tx1"/>
                </a:solidFill>
                <a:latin typeface="Calibri" panose="020F0502020204030204" pitchFamily="34" charset="0"/>
                <a:cs typeface="Calibri" panose="020F0502020204030204" pitchFamily="34" charset="0"/>
              </a:rPr>
              <a:t>/0</a:t>
            </a:r>
            <a:r>
              <a:rPr lang="zh-CN" altLang="zh-CN" sz="1600" kern="0" dirty="0">
                <a:solidFill>
                  <a:schemeClr val="tx1"/>
                </a:solidFill>
                <a:latin typeface="Calibri" panose="020F0502020204030204" pitchFamily="34" charset="0"/>
                <a:cs typeface="Calibri" panose="020F0502020204030204" pitchFamily="34" charset="0"/>
              </a:rPr>
              <a:t>819, AMP Security – follow up, Rojan Chitrakar (Huawei</a:t>
            </a:r>
            <a:r>
              <a:rPr lang="zh-CN" altLang="zh-CN" sz="1600" kern="0" dirty="0" smtClean="0">
                <a:solidFill>
                  <a:schemeClr val="tx1"/>
                </a:solidFill>
                <a:latin typeface="Calibri" panose="020F0502020204030204" pitchFamily="34" charset="0"/>
                <a:cs typeface="Calibri" panose="020F0502020204030204" pitchFamily="34" charset="0"/>
              </a:rPr>
              <a:t>)</a:t>
            </a: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11-25/0831</a:t>
            </a:r>
            <a:r>
              <a:rPr lang="en-US" altLang="zh-CN" sz="1600" kern="0" dirty="0">
                <a:solidFill>
                  <a:schemeClr val="tx1"/>
                </a:solidFill>
                <a:latin typeface="Calibri" panose="020F0502020204030204" pitchFamily="34" charset="0"/>
                <a:cs typeface="Calibri" panose="020F0502020204030204" pitchFamily="34" charset="0"/>
              </a:rPr>
              <a:t>, Low-Complexity Provisioning Methods for Low-Complexity Secure AMP Communications, Hui Luo (</a:t>
            </a:r>
            <a:r>
              <a:rPr lang="en-US" altLang="zh-CN" sz="1600" kern="0" dirty="0" smtClean="0">
                <a:solidFill>
                  <a:schemeClr val="tx1"/>
                </a:solidFill>
                <a:latin typeface="Calibri" panose="020F0502020204030204" pitchFamily="34" charset="0"/>
                <a:cs typeface="Calibri" panose="020F0502020204030204" pitchFamily="34" charset="0"/>
              </a:rPr>
              <a:t>Infineon)</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11-25/0860,</a:t>
            </a:r>
            <a:r>
              <a:rPr lang="en-US" altLang="zh-CN" sz="1600" kern="0" dirty="0">
                <a:solidFill>
                  <a:schemeClr val="tx1"/>
                </a:solidFill>
                <a:latin typeface="Calibri" panose="020F0502020204030204" pitchFamily="34" charset="0"/>
                <a:cs typeface="Calibri" panose="020F0502020204030204" pitchFamily="34" charset="0"/>
              </a:rPr>
              <a:t> Thoughts on secure AMP </a:t>
            </a:r>
            <a:r>
              <a:rPr lang="en-US" altLang="zh-CN" sz="1600" kern="0" dirty="0" smtClean="0">
                <a:solidFill>
                  <a:schemeClr val="tx1"/>
                </a:solidFill>
                <a:latin typeface="Calibri" panose="020F0502020204030204" pitchFamily="34" charset="0"/>
                <a:cs typeface="Calibri" panose="020F0502020204030204" pitchFamily="34" charset="0"/>
              </a:rPr>
              <a:t>operation, </a:t>
            </a:r>
            <a:r>
              <a:rPr lang="en-US" altLang="zh-CN" sz="1600" kern="0" dirty="0" err="1">
                <a:solidFill>
                  <a:schemeClr val="tx1"/>
                </a:solidFill>
                <a:latin typeface="Calibri" panose="020F0502020204030204" pitchFamily="34" charset="0"/>
                <a:cs typeface="Calibri" panose="020F0502020204030204" pitchFamily="34" charset="0"/>
              </a:rPr>
              <a:t>Chuanfeng</a:t>
            </a:r>
            <a:r>
              <a:rPr lang="en-US" altLang="zh-CN" sz="1600" kern="0" dirty="0">
                <a:solidFill>
                  <a:schemeClr val="tx1"/>
                </a:solidFill>
                <a:latin typeface="Calibri" panose="020F0502020204030204" pitchFamily="34" charset="0"/>
                <a:cs typeface="Calibri" panose="020F0502020204030204" pitchFamily="34" charset="0"/>
              </a:rPr>
              <a:t> He(OPPO)</a:t>
            </a:r>
            <a:endParaRPr lang="zh-CN" altLang="zh-CN" sz="1600" kern="0" dirty="0">
              <a:solidFill>
                <a:schemeClr val="tx1"/>
              </a:solidFill>
              <a:latin typeface="Calibri" panose="020F0502020204030204" pitchFamily="34" charset="0"/>
              <a:cs typeface="Calibri" panose="020F0502020204030204" pitchFamily="34" charset="0"/>
            </a:endParaRPr>
          </a:p>
          <a:p>
            <a:pPr marL="800100" lvl="1" indent="-342900">
              <a:buFontTx/>
              <a:buChar char="•"/>
              <a:defRPr/>
            </a:pPr>
            <a:r>
              <a:rPr lang="en-US" altLang="en-US" sz="1600" i="1" kern="0" dirty="0" err="1">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.(call for submissions)</a:t>
            </a: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457200" lvl="1" indent="0" algn="just">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4038600" y="1372870"/>
            <a:ext cx="3585845" cy="5009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Tuesday</a:t>
            </a:r>
            <a:r>
              <a:rPr lang="en-GB" altLang="en-US" sz="1800" u="sng" dirty="0" smtClean="0">
                <a:sym typeface="+mn-ea"/>
              </a:rPr>
              <a:t> (</a:t>
            </a:r>
            <a:r>
              <a:rPr lang="en-US" altLang="en-GB" sz="1800" u="sng" dirty="0" smtClean="0">
                <a:sym typeface="+mn-ea"/>
              </a:rPr>
              <a:t>P</a:t>
            </a:r>
            <a:r>
              <a:rPr lang="en-GB" altLang="en-US" sz="1800" u="sng" dirty="0" smtClean="0">
                <a:sym typeface="+mn-ea"/>
              </a:rPr>
              <a:t>M1</a:t>
            </a:r>
            <a:r>
              <a:rPr lang="en-US" altLang="en-GB" sz="1800" u="sng" dirty="0" smtClean="0">
                <a:sym typeface="+mn-ea"/>
              </a:rPr>
              <a:t>, </a:t>
            </a:r>
            <a:r>
              <a:rPr lang="en-US" altLang="en-GB" sz="1800" u="sng" dirty="0"/>
              <a:t>Baltic II</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endParaRPr>
          </a:p>
          <a:p>
            <a:pPr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endParaRPr>
          </a:p>
          <a:p>
            <a:pPr lvl="0" eaLnBrk="0" hangingPunct="0">
              <a:lnSpc>
                <a:spcPct val="100000"/>
              </a:lnSpc>
              <a:spcBef>
                <a:spcPts val="0"/>
              </a:spcBef>
              <a:defRPr/>
            </a:pPr>
            <a:r>
              <a:rPr lang="en-GB" altLang="en-US" sz="1800" dirty="0">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rPr>
              <a:t>Wednesday</a:t>
            </a:r>
            <a:r>
              <a:rPr lang="en-GB" altLang="en-US" sz="1800" u="sng" dirty="0" smtClean="0">
                <a:solidFill>
                  <a:schemeClr val="tx1"/>
                </a:solidFill>
              </a:rPr>
              <a:t> (</a:t>
            </a:r>
            <a:r>
              <a:rPr lang="en-US" altLang="en-GB" sz="1800" u="sng" dirty="0" smtClean="0">
                <a:solidFill>
                  <a:schemeClr val="tx1"/>
                </a:solidFill>
              </a:rPr>
              <a:t>A</a:t>
            </a:r>
            <a:r>
              <a:rPr lang="en-GB" altLang="en-US" sz="1800" u="sng" dirty="0" smtClean="0">
                <a:solidFill>
                  <a:schemeClr val="tx1"/>
                </a:solidFill>
              </a:rPr>
              <a:t>M</a:t>
            </a:r>
            <a:r>
              <a:rPr lang="en-US" altLang="en-GB" sz="1800" u="sng" dirty="0" smtClean="0">
                <a:solidFill>
                  <a:schemeClr val="tx1"/>
                </a:solidFill>
              </a:rPr>
              <a:t>1, </a:t>
            </a:r>
            <a:r>
              <a:rPr lang="en-US" altLang="en-GB" sz="1800" u="sng" dirty="0"/>
              <a:t>Baltic II</a:t>
            </a:r>
            <a:r>
              <a:rPr lang="en-GB" altLang="en-US" sz="1800" u="sng" dirty="0" smtClean="0">
                <a:solidFill>
                  <a:schemeClr val="tx1"/>
                </a:solidFill>
              </a:rPr>
              <a:t>)</a:t>
            </a:r>
          </a:p>
          <a:p>
            <a:pPr lvl="0" eaLnBrk="0" hangingPunct="0">
              <a:lnSpc>
                <a:spcPct val="100000"/>
              </a:lnSpc>
              <a:spcBef>
                <a:spcPts val="0"/>
              </a:spcBef>
              <a:defRPr/>
            </a:pPr>
            <a:r>
              <a:rPr lang="en-US" sz="1800" dirty="0" smtClean="0">
                <a:solidFill>
                  <a:schemeClr val="tx1"/>
                </a:solidFill>
              </a:rPr>
              <a:t>Regular items</a:t>
            </a:r>
          </a:p>
          <a:p>
            <a:pPr eaLnBrk="0" hangingPunct="0">
              <a:lnSpc>
                <a:spcPct val="100000"/>
              </a:lnSpc>
              <a:spcBef>
                <a:spcPts val="0"/>
              </a:spcBef>
              <a:defRPr/>
            </a:pPr>
            <a:r>
              <a:rPr lang="en-US" altLang="en-GB" sz="1800" dirty="0" smtClean="0">
                <a:solidFill>
                  <a:schemeClr val="tx1"/>
                </a:solidFill>
              </a:rPr>
              <a:t>Contribution discussion</a:t>
            </a:r>
          </a:p>
          <a:p>
            <a:pPr lvl="0" eaLnBrk="0" hangingPunct="0">
              <a:lnSpc>
                <a:spcPct val="100000"/>
              </a:lnSpc>
              <a:spcBef>
                <a:spcPts val="0"/>
              </a:spcBef>
              <a:defRPr/>
            </a:pPr>
            <a:r>
              <a:rPr lang="en-GB" altLang="en-US" sz="1800" dirty="0">
                <a:solidFill>
                  <a:schemeClr val="tx1"/>
                </a:solidFill>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Wednesday</a:t>
            </a:r>
            <a:r>
              <a:rPr lang="en-GB" altLang="en-US" sz="1800" u="sng" dirty="0" smtClean="0">
                <a:solidFill>
                  <a:schemeClr val="tx1"/>
                </a:solidFill>
                <a:sym typeface="+mn-ea"/>
              </a:rPr>
              <a:t> (A</a:t>
            </a:r>
            <a:r>
              <a:rPr lang="en-US" altLang="en-GB" sz="1800" u="sng" dirty="0" smtClean="0">
                <a:solidFill>
                  <a:schemeClr val="tx1"/>
                </a:solidFill>
                <a:sym typeface="+mn-ea"/>
              </a:rPr>
              <a:t>M2, </a:t>
            </a:r>
            <a:r>
              <a:rPr lang="en-US" altLang="en-GB" sz="1800" u="sng" dirty="0"/>
              <a:t>Baltic II</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
        <p:nvSpPr>
          <p:cNvPr id="7" name="Rectangle 3"/>
          <p:cNvSpPr txBox="1">
            <a:spLocks noChangeArrowheads="1"/>
          </p:cNvSpPr>
          <p:nvPr/>
        </p:nvSpPr>
        <p:spPr bwMode="auto">
          <a:xfrm>
            <a:off x="7846060" y="1372870"/>
            <a:ext cx="3938270" cy="4428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Thursday</a:t>
            </a:r>
            <a:r>
              <a:rPr lang="en-GB" altLang="en-US" sz="1800" u="sng" dirty="0" smtClean="0">
                <a:sym typeface="+mn-ea"/>
              </a:rPr>
              <a:t> (</a:t>
            </a:r>
            <a:r>
              <a:rPr lang="en-US" altLang="en-GB" sz="1800" u="sng" dirty="0" smtClean="0">
                <a:sym typeface="+mn-ea"/>
              </a:rPr>
              <a:t>AM1, </a:t>
            </a:r>
            <a:r>
              <a:rPr lang="en-US" altLang="en-GB" sz="1800" u="sng" dirty="0"/>
              <a:t>Baltic II</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Recess</a:t>
            </a:r>
          </a:p>
          <a:p>
            <a:pPr lvl="0" eaLnBrk="0" hangingPunct="0">
              <a:lnSpc>
                <a:spcPct val="100000"/>
              </a:lnSpc>
              <a:spcBef>
                <a:spcPts val="0"/>
              </a:spcBef>
              <a:defRPr/>
            </a:pPr>
            <a:endParaRPr lang="en-US" altLang="en-GB" sz="1800" dirty="0" smtClean="0">
              <a:solidFill>
                <a:schemeClr val="tx1"/>
              </a:solidFill>
              <a:sym typeface="+mn-ea"/>
            </a:endParaRPr>
          </a:p>
          <a:p>
            <a:pPr marL="0" lvl="0" indent="0" eaLnBrk="0" hangingPunct="0">
              <a:spcBef>
                <a:spcPts val="0"/>
              </a:spcBef>
              <a:buNone/>
              <a:defRPr/>
            </a:pPr>
            <a:r>
              <a:rPr lang="en-GB" altLang="en-US" sz="1800" u="sng" dirty="0" smtClean="0">
                <a:solidFill>
                  <a:schemeClr val="tx1"/>
                </a:solidFill>
                <a:sym typeface="+mn-ea"/>
              </a:rPr>
              <a:t>Thursday (</a:t>
            </a:r>
            <a:r>
              <a:rPr lang="en-US" altLang="en-GB" sz="1800" u="sng" dirty="0" smtClean="0">
                <a:solidFill>
                  <a:schemeClr val="tx1"/>
                </a:solidFill>
                <a:sym typeface="+mn-ea"/>
              </a:rPr>
              <a:t>P</a:t>
            </a:r>
            <a:r>
              <a:rPr lang="en-GB" altLang="en-US" sz="1800" u="sng" dirty="0" smtClean="0">
                <a:solidFill>
                  <a:schemeClr val="tx1"/>
                </a:solidFill>
                <a:sym typeface="+mn-ea"/>
              </a:rPr>
              <a:t>M</a:t>
            </a:r>
            <a:r>
              <a:rPr lang="en-US" altLang="en-GB" sz="1800" u="sng" dirty="0" smtClean="0">
                <a:solidFill>
                  <a:schemeClr val="tx1"/>
                </a:solidFill>
                <a:sym typeface="+mn-ea"/>
              </a:rPr>
              <a:t>1</a:t>
            </a:r>
            <a:r>
              <a:rPr lang="en-GB" altLang="en-US" sz="1800" u="sng" dirty="0" smtClean="0">
                <a:solidFill>
                  <a:schemeClr val="tx1"/>
                </a:solidFill>
                <a:sym typeface="+mn-ea"/>
              </a:rPr>
              <a:t>, </a:t>
            </a:r>
            <a:r>
              <a:rPr lang="en-US" altLang="en-GB" sz="1800" u="sng" dirty="0"/>
              <a:t>Baltic II</a:t>
            </a:r>
            <a:r>
              <a:rPr lang="en-GB" altLang="en-US" sz="1800" u="sng" dirty="0" smtClean="0">
                <a:solidFill>
                  <a:schemeClr val="tx1"/>
                </a:solidFill>
                <a:sym typeface="+mn-ea"/>
              </a:rPr>
              <a:t>)</a:t>
            </a:r>
            <a:endParaRPr lang="en-GB" altLang="en-US" sz="1800" u="sng" dirty="0" smtClean="0">
              <a:solidFill>
                <a:schemeClr val="tx1"/>
              </a:solidFill>
            </a:endParaRPr>
          </a:p>
          <a:p>
            <a:pPr eaLnBrk="0" hangingPunct="0">
              <a:spcBef>
                <a:spcPts val="0"/>
              </a:spcBef>
              <a:defRPr/>
            </a:pPr>
            <a:r>
              <a:rPr lang="en-US" altLang="en-GB" sz="1800" dirty="0" smtClean="0">
                <a:solidFill>
                  <a:schemeClr val="tx1"/>
                </a:solidFill>
                <a:sym typeface="+mn-ea"/>
              </a:rPr>
              <a:t>Regular items</a:t>
            </a:r>
          </a:p>
          <a:p>
            <a:pPr eaLnBrk="0" hangingPunct="0">
              <a:spcBef>
                <a:spcPts val="0"/>
              </a:spcBef>
              <a:defRPr/>
            </a:pPr>
            <a:r>
              <a:rPr lang="en-US" altLang="en-GB" sz="1800" dirty="0">
                <a:sym typeface="+mn-ea"/>
              </a:rPr>
              <a:t>SPs and Motions</a:t>
            </a:r>
          </a:p>
          <a:p>
            <a:pPr eaLnBrk="0" hangingPunct="0">
              <a:spcBef>
                <a:spcPts val="0"/>
              </a:spcBef>
              <a:defRPr/>
            </a:pPr>
            <a:r>
              <a:rPr lang="en-US" altLang="en-GB" sz="1800" dirty="0" smtClean="0">
                <a:solidFill>
                  <a:schemeClr val="tx1"/>
                </a:solidFill>
                <a:sym typeface="+mn-ea"/>
              </a:rPr>
              <a:t>Contribution discussion</a:t>
            </a:r>
          </a:p>
          <a:p>
            <a:pPr eaLnBrk="0" hangingPunct="0">
              <a:spcBef>
                <a:spcPts val="0"/>
              </a:spcBef>
              <a:defRPr/>
            </a:pPr>
            <a:r>
              <a:rPr lang="en-US" altLang="en-GB" sz="1800" dirty="0" smtClean="0">
                <a:solidFill>
                  <a:schemeClr val="tx1"/>
                </a:solidFill>
                <a:sym typeface="+mn-ea"/>
              </a:rPr>
              <a:t>Timeline Review</a:t>
            </a:r>
          </a:p>
          <a:p>
            <a:pPr eaLnBrk="0" hangingPunct="0">
              <a:spcBef>
                <a:spcPts val="0"/>
              </a:spcBef>
              <a:defRPr/>
            </a:pPr>
            <a:r>
              <a:rPr lang="en-US" altLang="en-GB" sz="1800" dirty="0" smtClean="0">
                <a:solidFill>
                  <a:schemeClr val="tx1"/>
                </a:solidFill>
                <a:sym typeface="+mn-ea"/>
              </a:rPr>
              <a:t>Teleconference Plan</a:t>
            </a:r>
            <a:endParaRPr lang="en-US" altLang="en-GB" sz="1800" dirty="0" smtClean="0">
              <a:solidFill>
                <a:schemeClr val="tx1"/>
              </a:solidFill>
            </a:endParaRPr>
          </a:p>
          <a:p>
            <a:pPr lvl="0" eaLnBrk="0" hangingPunct="0">
              <a:spcBef>
                <a:spcPts val="0"/>
              </a:spcBef>
              <a:defRPr/>
            </a:pPr>
            <a:r>
              <a:rPr lang="en-US" altLang="en-GB" sz="1800" dirty="0" smtClean="0">
                <a:solidFill>
                  <a:schemeClr val="tx1"/>
                </a:solidFill>
                <a:sym typeface="+mn-ea"/>
              </a:rPr>
              <a:t>Adjourn</a:t>
            </a: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
        <p:nvSpPr>
          <p:cNvPr id="3" name="文本框 2"/>
          <p:cNvSpPr txBox="1"/>
          <p:nvPr/>
        </p:nvSpPr>
        <p:spPr>
          <a:xfrm>
            <a:off x="7315200" y="4874895"/>
            <a:ext cx="4803775" cy="1641475"/>
          </a:xfrm>
          <a:prstGeom prst="rect">
            <a:avLst/>
          </a:prstGeom>
          <a:noFill/>
        </p:spPr>
        <p:txBody>
          <a:bodyPr wrap="square" rtlCol="0" anchor="t">
            <a:spAutoFit/>
          </a:bodyPr>
          <a:lstStyle/>
          <a:p>
            <a:pPr lvl="0" eaLnBrk="0" hangingPunct="0">
              <a:lnSpc>
                <a:spcPct val="120000"/>
              </a:lnSpc>
              <a:spcBef>
                <a:spcPts val="0"/>
              </a:spcBef>
              <a:defRPr/>
            </a:pPr>
            <a:r>
              <a:rPr lang="en-US" altLang="en-GB" sz="1400" b="1" i="1" dirty="0" smtClean="0">
                <a:sym typeface="+mn-ea"/>
              </a:rPr>
              <a:t>Note, the “Regular items” include:</a:t>
            </a:r>
          </a:p>
          <a:p>
            <a:pPr marL="171450" lvl="0" indent="-171450" eaLnBrk="0" hangingPunct="0">
              <a:lnSpc>
                <a:spcPct val="120000"/>
              </a:lnSpc>
              <a:spcBef>
                <a:spcPts val="0"/>
              </a:spcBef>
              <a:buFont typeface="Arial" panose="020B0604020202020204" pitchFamily="34" charset="0"/>
              <a:buChar char="•"/>
              <a:defRPr/>
            </a:pPr>
            <a:r>
              <a:rPr lang="en-GB" altLang="en-US" sz="1400" b="1" i="1" dirty="0" smtClean="0">
                <a:sym typeface="+mn-ea"/>
              </a:rPr>
              <a:t>Call </a:t>
            </a:r>
            <a:r>
              <a:rPr lang="en-US" altLang="en-GB" sz="1400" b="1" i="1" dirty="0">
                <a:sym typeface="+mn-ea"/>
              </a:rPr>
              <a:t>meeting to order and remind the group to record </a:t>
            </a:r>
            <a:r>
              <a:rPr lang="en-US" altLang="en-GB" sz="1400" b="1" i="1" dirty="0" smtClean="0">
                <a:sym typeface="+mn-ea"/>
              </a:rPr>
              <a:t>attendance </a:t>
            </a:r>
            <a:r>
              <a:rPr lang="en-US" altLang="en-GB" sz="1400" b="1" i="1" dirty="0">
                <a:sym typeface="+mn-ea"/>
              </a:rPr>
              <a:t>on imat.ieee.org</a:t>
            </a:r>
            <a:endParaRPr lang="en-GB" altLang="en-US"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GB" altLang="en-US" sz="1400" b="1" i="1" dirty="0">
                <a:sym typeface="+mn-ea"/>
              </a:rPr>
              <a:t>IEEE-SA IPR policies </a:t>
            </a:r>
            <a:r>
              <a:rPr lang="en-US" altLang="en-GB" sz="1400" b="1" i="1" dirty="0">
                <a:sym typeface="+mn-ea"/>
              </a:rPr>
              <a:t>and meeting rules</a:t>
            </a:r>
            <a:endParaRPr lang="en-US" altLang="en-GB"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Approve meeting </a:t>
            </a:r>
            <a:r>
              <a:rPr lang="en-GB" altLang="en-US" sz="1400" b="1" i="1" dirty="0" smtClean="0">
                <a:sym typeface="+mn-ea"/>
              </a:rPr>
              <a:t>agenda</a:t>
            </a: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Ask for any other business for the meeting</a:t>
            </a:r>
          </a:p>
        </p:txBody>
      </p:sp>
      <p:sp>
        <p:nvSpPr>
          <p:cNvPr id="8" name="Rectangle 3"/>
          <p:cNvSpPr txBox="1">
            <a:spLocks noChangeArrowheads="1"/>
          </p:cNvSpPr>
          <p:nvPr/>
        </p:nvSpPr>
        <p:spPr bwMode="auto">
          <a:xfrm>
            <a:off x="533400" y="1372870"/>
            <a:ext cx="3263265" cy="5026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00000"/>
              </a:lnSpc>
              <a:spcBef>
                <a:spcPts val="0"/>
              </a:spcBef>
              <a:buNone/>
              <a:defRPr/>
            </a:pPr>
            <a:r>
              <a:rPr lang="en-US" altLang="en-GB" sz="1800" u="sng" dirty="0" smtClean="0">
                <a:solidFill>
                  <a:schemeClr val="tx1"/>
                </a:solidFill>
              </a:rPr>
              <a:t>Monday</a:t>
            </a:r>
            <a:r>
              <a:rPr lang="en-GB" altLang="en-US" sz="1800" u="sng" dirty="0" smtClean="0">
                <a:solidFill>
                  <a:schemeClr val="tx1"/>
                </a:solidFill>
              </a:rPr>
              <a:t> (AM2</a:t>
            </a:r>
            <a:r>
              <a:rPr lang="en-US" altLang="en-GB" sz="1800" u="sng" dirty="0" smtClean="0">
                <a:solidFill>
                  <a:schemeClr val="tx1"/>
                </a:solidFill>
              </a:rPr>
              <a:t>, Baltic II</a:t>
            </a:r>
            <a:r>
              <a:rPr lang="en-GB" altLang="en-US" sz="1800" u="sng" dirty="0" smtClean="0">
                <a:solidFill>
                  <a:schemeClr val="tx1"/>
                </a:solidFill>
              </a:rPr>
              <a:t>)</a:t>
            </a:r>
          </a:p>
          <a:p>
            <a:pPr lvl="0" eaLnBrk="0" hangingPunct="0">
              <a:lnSpc>
                <a:spcPct val="100000"/>
              </a:lnSpc>
              <a:spcBef>
                <a:spcPts val="0"/>
              </a:spcBef>
              <a:defRPr/>
            </a:pPr>
            <a:r>
              <a:rPr lang="en-US" sz="1800" dirty="0" smtClean="0">
                <a:solidFill>
                  <a:schemeClr val="tx1"/>
                </a:solidFill>
              </a:rPr>
              <a:t>Regular items</a:t>
            </a:r>
          </a:p>
          <a:p>
            <a:pPr lvl="0" eaLnBrk="0" hangingPunct="0">
              <a:lnSpc>
                <a:spcPct val="100000"/>
              </a:lnSpc>
              <a:spcBef>
                <a:spcPts val="0"/>
              </a:spcBef>
              <a:defRPr/>
            </a:pPr>
            <a:r>
              <a:rPr lang="en-US" sz="1800" dirty="0" smtClean="0">
                <a:solidFill>
                  <a:schemeClr val="tx1"/>
                </a:solidFill>
              </a:rPr>
              <a:t>Approve TG minutes</a:t>
            </a:r>
          </a:p>
          <a:p>
            <a:pPr eaLnBrk="0" hangingPunct="0">
              <a:lnSpc>
                <a:spcPct val="100000"/>
              </a:lnSpc>
              <a:spcBef>
                <a:spcPts val="0"/>
              </a:spcBef>
              <a:defRPr/>
            </a:pPr>
            <a:r>
              <a:rPr lang="en-US" altLang="en-GB" sz="1800" dirty="0" smtClean="0">
                <a:solidFill>
                  <a:schemeClr val="tx1"/>
                </a:solidFill>
              </a:rPr>
              <a:t>SFD motion</a:t>
            </a:r>
          </a:p>
          <a:p>
            <a:pPr eaLnBrk="0" hangingPunct="0">
              <a:lnSpc>
                <a:spcPct val="100000"/>
              </a:lnSpc>
              <a:spcBef>
                <a:spcPts val="0"/>
              </a:spcBef>
              <a:defRPr/>
            </a:pPr>
            <a:r>
              <a:rPr lang="en-US" altLang="en-GB" sz="1800" dirty="0" smtClean="0"/>
              <a:t>Spec Skeleton review</a:t>
            </a:r>
            <a:endParaRPr lang="en-US" altLang="en-GB" sz="1800" dirty="0" smtClean="0">
              <a:solidFill>
                <a:schemeClr val="tx1"/>
              </a:solidFill>
            </a:endParaRPr>
          </a:p>
          <a:p>
            <a:pPr eaLnBrk="0" hangingPunct="0">
              <a:lnSpc>
                <a:spcPct val="100000"/>
              </a:lnSpc>
              <a:spcBef>
                <a:spcPts val="0"/>
              </a:spcBef>
              <a:defRPr/>
            </a:pPr>
            <a:r>
              <a:rPr lang="en-US" altLang="en-GB" sz="1800" dirty="0" smtClean="0">
                <a:solidFill>
                  <a:schemeClr val="tx1"/>
                </a:solidFill>
              </a:rPr>
              <a:t>Contribution discussion</a:t>
            </a:r>
          </a:p>
          <a:p>
            <a:pPr lvl="0" eaLnBrk="0" hangingPunct="0">
              <a:lnSpc>
                <a:spcPct val="100000"/>
              </a:lnSpc>
              <a:spcBef>
                <a:spcPts val="0"/>
              </a:spcBef>
              <a:defRPr/>
            </a:pPr>
            <a:r>
              <a:rPr lang="en-GB" altLang="en-US" sz="1800" dirty="0">
                <a:solidFill>
                  <a:schemeClr val="tx1"/>
                </a:solidFill>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Monday</a:t>
            </a:r>
            <a:r>
              <a:rPr lang="en-GB" altLang="en-US" sz="1800" u="sng" dirty="0" smtClean="0">
                <a:solidFill>
                  <a:schemeClr val="tx1"/>
                </a:solidFill>
                <a:sym typeface="+mn-ea"/>
              </a:rPr>
              <a:t> (</a:t>
            </a:r>
            <a:r>
              <a:rPr lang="en-US" altLang="en-GB" sz="1800" u="sng" dirty="0" smtClean="0">
                <a:sym typeface="+mn-ea"/>
              </a:rPr>
              <a:t>PM2, </a:t>
            </a:r>
            <a:r>
              <a:rPr lang="en-US" altLang="en-GB" sz="1800" u="sng" dirty="0"/>
              <a:t>Baltic II</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Tuesday</a:t>
            </a:r>
            <a:r>
              <a:rPr lang="en-GB" altLang="en-US" sz="1800" u="sng" dirty="0" smtClean="0">
                <a:solidFill>
                  <a:schemeClr val="tx1"/>
                </a:solidFill>
                <a:sym typeface="+mn-ea"/>
              </a:rPr>
              <a:t> (</a:t>
            </a:r>
            <a:r>
              <a:rPr lang="en-US" altLang="en-GB" sz="1800" u="sng" dirty="0" smtClean="0">
                <a:solidFill>
                  <a:schemeClr val="tx1"/>
                </a:solidFill>
                <a:sym typeface="+mn-ea"/>
              </a:rPr>
              <a:t>AM2, </a:t>
            </a:r>
            <a:r>
              <a:rPr lang="en-US" altLang="en-GB" sz="1800" u="sng" dirty="0"/>
              <a:t>Baltic II</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err="1" smtClean="0"/>
              <a:t>TGbp</a:t>
            </a:r>
            <a:r>
              <a:rPr lang="en-US" altLang="zh-CN" sz="3200" kern="0" dirty="0" smtClean="0"/>
              <a:t> meeting slots during the week</a:t>
            </a:r>
            <a:endParaRPr lang="en-US" altLang="zh-CN" sz="3200" kern="0" dirty="0"/>
          </a:p>
        </p:txBody>
      </p:sp>
      <p:graphicFrame>
        <p:nvGraphicFramePr>
          <p:cNvPr id="9" name="表格 8"/>
          <p:cNvGraphicFramePr/>
          <p:nvPr>
            <p:custDataLst>
              <p:tags r:id="rId1"/>
            </p:custDataLst>
            <p:extLst>
              <p:ext uri="{D42A27DB-BD31-4B8C-83A1-F6EECF244321}">
                <p14:modId xmlns:p14="http://schemas.microsoft.com/office/powerpoint/2010/main" val="1420669122"/>
              </p:ext>
            </p:extLst>
          </p:nvPr>
        </p:nvGraphicFramePr>
        <p:xfrm>
          <a:off x="826770" y="1981200"/>
          <a:ext cx="10448925" cy="3477260"/>
        </p:xfrm>
        <a:graphic>
          <a:graphicData uri="http://schemas.openxmlformats.org/drawingml/2006/table">
            <a:tbl>
              <a:tblPr firstRow="1" bandRow="1">
                <a:tableStyleId>{00A15C55-8517-42AA-B614-E9B94910E393}</a:tableStyleId>
              </a:tblPr>
              <a:tblGrid>
                <a:gridCol w="1998980">
                  <a:extLst>
                    <a:ext uri="{9D8B030D-6E8A-4147-A177-3AD203B41FA5}">
                      <a16:colId xmlns:a16="http://schemas.microsoft.com/office/drawing/2014/main" val="20000"/>
                    </a:ext>
                  </a:extLst>
                </a:gridCol>
                <a:gridCol w="1943100">
                  <a:extLst>
                    <a:ext uri="{9D8B030D-6E8A-4147-A177-3AD203B41FA5}">
                      <a16:colId xmlns:a16="http://schemas.microsoft.com/office/drawing/2014/main" val="20001"/>
                    </a:ext>
                  </a:extLst>
                </a:gridCol>
                <a:gridCol w="1363980">
                  <a:extLst>
                    <a:ext uri="{9D8B030D-6E8A-4147-A177-3AD203B41FA5}">
                      <a16:colId xmlns:a16="http://schemas.microsoft.com/office/drawing/2014/main" val="20002"/>
                    </a:ext>
                  </a:extLst>
                </a:gridCol>
                <a:gridCol w="1798955">
                  <a:extLst>
                    <a:ext uri="{9D8B030D-6E8A-4147-A177-3AD203B41FA5}">
                      <a16:colId xmlns:a16="http://schemas.microsoft.com/office/drawing/2014/main" val="20003"/>
                    </a:ext>
                  </a:extLst>
                </a:gridCol>
                <a:gridCol w="2193925">
                  <a:extLst>
                    <a:ext uri="{9D8B030D-6E8A-4147-A177-3AD203B41FA5}">
                      <a16:colId xmlns:a16="http://schemas.microsoft.com/office/drawing/2014/main" val="20004"/>
                    </a:ext>
                  </a:extLst>
                </a:gridCol>
                <a:gridCol w="1149985">
                  <a:extLst>
                    <a:ext uri="{9D8B030D-6E8A-4147-A177-3AD203B41FA5}">
                      <a16:colId xmlns:a16="http://schemas.microsoft.com/office/drawing/2014/main" val="20005"/>
                    </a:ext>
                  </a:extLst>
                </a:gridCol>
              </a:tblGrid>
              <a:tr h="424180">
                <a:tc>
                  <a:txBody>
                    <a:bodyPr/>
                    <a:lstStyle/>
                    <a:p>
                      <a:pPr>
                        <a:buNone/>
                      </a:pPr>
                      <a:endParaRPr lang="zh-CN" altLang="en-US" sz="1800"/>
                    </a:p>
                  </a:txBody>
                  <a:tcPr/>
                </a:tc>
                <a:tc>
                  <a:txBody>
                    <a:bodyPr/>
                    <a:lstStyle/>
                    <a:p>
                      <a:pPr algn="ctr">
                        <a:buNone/>
                      </a:pPr>
                      <a:r>
                        <a:rPr lang="en-US" altLang="zh-CN" sz="1800" dirty="0"/>
                        <a:t>Mon</a:t>
                      </a:r>
                    </a:p>
                  </a:txBody>
                  <a:tcPr anchor="ctr"/>
                </a:tc>
                <a:tc>
                  <a:txBody>
                    <a:bodyPr/>
                    <a:lstStyle/>
                    <a:p>
                      <a:pPr algn="ctr">
                        <a:buNone/>
                      </a:pPr>
                      <a:r>
                        <a:rPr lang="en-US" altLang="zh-CN" sz="1800"/>
                        <a:t>Tue</a:t>
                      </a:r>
                    </a:p>
                  </a:txBody>
                  <a:tcPr anchor="ctr"/>
                </a:tc>
                <a:tc>
                  <a:txBody>
                    <a:bodyPr/>
                    <a:lstStyle/>
                    <a:p>
                      <a:pPr algn="ctr">
                        <a:buNone/>
                      </a:pPr>
                      <a:r>
                        <a:rPr lang="en-US" altLang="zh-CN" sz="1800"/>
                        <a:t>Wed</a:t>
                      </a:r>
                    </a:p>
                  </a:txBody>
                  <a:tcPr anchor="ctr"/>
                </a:tc>
                <a:tc>
                  <a:txBody>
                    <a:bodyPr/>
                    <a:lstStyle/>
                    <a:p>
                      <a:pPr algn="ctr">
                        <a:buNone/>
                      </a:pPr>
                      <a:r>
                        <a:rPr lang="en-US" altLang="zh-CN" sz="1800"/>
                        <a:t>Thu</a:t>
                      </a:r>
                    </a:p>
                  </a:txBody>
                  <a:tcPr anchor="ctr"/>
                </a:tc>
                <a:tc>
                  <a:txBody>
                    <a:bodyPr/>
                    <a:lstStyle/>
                    <a:p>
                      <a:pPr algn="ctr">
                        <a:buNone/>
                      </a:pPr>
                      <a:r>
                        <a:rPr lang="en-US" altLang="zh-CN" sz="1800" dirty="0"/>
                        <a:t>Fri</a:t>
                      </a:r>
                    </a:p>
                  </a:txBody>
                  <a:tcPr anchor="ctr"/>
                </a:tc>
                <a:extLst>
                  <a:ext uri="{0D108BD9-81ED-4DB2-BD59-A6C34878D82A}">
                    <a16:rowId xmlns:a16="http://schemas.microsoft.com/office/drawing/2014/main" val="10000"/>
                  </a:ext>
                </a:extLst>
              </a:tr>
              <a:tr h="657225">
                <a:tc>
                  <a:txBody>
                    <a:bodyPr/>
                    <a:lstStyle/>
                    <a:p>
                      <a:pPr>
                        <a:buNone/>
                      </a:pPr>
                      <a:r>
                        <a:rPr lang="en-US" altLang="zh-CN" sz="1800"/>
                        <a:t>AM1 (8:00~10:00)</a:t>
                      </a: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800" dirty="0" smtClean="0">
                          <a:solidFill>
                            <a:schemeClr val="bg1">
                              <a:lumMod val="50000"/>
                            </a:schemeClr>
                          </a:solidFill>
                          <a:sym typeface="+mn-ea"/>
                        </a:rPr>
                        <a:t>802.11 Opening Plenary</a:t>
                      </a:r>
                      <a:endParaRPr lang="zh-CN" altLang="en-US" sz="1800" dirty="0">
                        <a:solidFill>
                          <a:schemeClr val="bg1">
                            <a:lumMod val="5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altLang="zh-CN" sz="1800" dirty="0" smtClean="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a:t>
                      </a:r>
                    </a:p>
                    <a:p>
                      <a:pPr algn="ctr">
                        <a:buNone/>
                      </a:pPr>
                      <a:r>
                        <a:rPr lang="en-US" altLang="zh-CN" sz="1800" dirty="0" smtClean="0">
                          <a:sym typeface="+mn-ea"/>
                        </a:rPr>
                        <a:t>(MAC)</a:t>
                      </a:r>
                      <a:endParaRPr lang="zh-CN" altLang="en-US" sz="1800"/>
                    </a:p>
                  </a:txBody>
                  <a:tcPr anchor="ctr"/>
                </a:tc>
                <a:tc>
                  <a:txBody>
                    <a:bodyPr/>
                    <a:lstStyle/>
                    <a:p>
                      <a:pPr algn="ctr">
                        <a:buNone/>
                      </a:pPr>
                      <a:r>
                        <a:rPr lang="en-US" altLang="zh-CN" sz="1800" dirty="0" err="1" smtClean="0">
                          <a:sym typeface="+mn-ea"/>
                        </a:rPr>
                        <a:t>TGbp</a:t>
                      </a:r>
                      <a:r>
                        <a:rPr lang="en-US" altLang="zh-CN" sz="1800" dirty="0" smtClean="0">
                          <a:sym typeface="+mn-ea"/>
                        </a:rPr>
                        <a:t> </a:t>
                      </a:r>
                    </a:p>
                    <a:p>
                      <a:pPr algn="ctr">
                        <a:buNone/>
                      </a:pPr>
                      <a:r>
                        <a:rPr lang="en-US" altLang="zh-CN" sz="1800" dirty="0" smtClean="0">
                          <a:sym typeface="+mn-ea"/>
                        </a:rPr>
                        <a:t>(</a:t>
                      </a:r>
                      <a:r>
                        <a:rPr lang="en-US" altLang="zh-CN" sz="1800" dirty="0" smtClean="0">
                          <a:sym typeface="+mn-ea"/>
                        </a:rPr>
                        <a:t>WPT/SEC/MAC</a:t>
                      </a:r>
                      <a:r>
                        <a:rPr lang="en-US" altLang="zh-CN" sz="1800" dirty="0" smtClean="0">
                          <a:sym typeface="+mn-ea"/>
                        </a:rPr>
                        <a:t>)</a:t>
                      </a:r>
                    </a:p>
                  </a:txBody>
                  <a:tcPr anchor="ctr"/>
                </a:tc>
                <a:tc>
                  <a:txBody>
                    <a:bodyPr/>
                    <a:lstStyle/>
                    <a:p>
                      <a:pPr algn="ctr">
                        <a:buNone/>
                      </a:pPr>
                      <a:r>
                        <a:rPr lang="en-US" altLang="zh-CN" sz="1800" dirty="0" smtClean="0">
                          <a:solidFill>
                            <a:schemeClr val="bg1">
                              <a:lumMod val="50000"/>
                            </a:schemeClr>
                          </a:solidFill>
                        </a:rPr>
                        <a:t>Closing Plenary</a:t>
                      </a:r>
                      <a:endParaRPr lang="zh-CN" altLang="en-US" sz="1800" dirty="0">
                        <a:solidFill>
                          <a:schemeClr val="bg1">
                            <a:lumMod val="50000"/>
                          </a:schemeClr>
                        </a:solidFill>
                      </a:endParaRPr>
                    </a:p>
                  </a:txBody>
                  <a:tcPr anchor="ctr"/>
                </a:tc>
                <a:extLst>
                  <a:ext uri="{0D108BD9-81ED-4DB2-BD59-A6C34878D82A}">
                    <a16:rowId xmlns:a16="http://schemas.microsoft.com/office/drawing/2014/main" val="10001"/>
                  </a:ext>
                </a:extLst>
              </a:tr>
              <a:tr h="656590">
                <a:tc>
                  <a:txBody>
                    <a:bodyPr/>
                    <a:lstStyle/>
                    <a:p>
                      <a:pPr>
                        <a:buNone/>
                      </a:pPr>
                      <a:r>
                        <a:rPr lang="en-US" altLang="zh-CN" sz="1800" dirty="0"/>
                        <a:t>AM2 (10:30~12:30)</a:t>
                      </a:r>
                    </a:p>
                  </a:txBody>
                  <a:tcPr/>
                </a:tc>
                <a:tc>
                  <a:txBody>
                    <a:bodyPr/>
                    <a:lstStyle/>
                    <a:p>
                      <a:pPr algn="ctr">
                        <a:buNone/>
                      </a:pPr>
                      <a:r>
                        <a:rPr lang="en-US" altLang="zh-CN" sz="1800" dirty="0" err="1" smtClean="0">
                          <a:sym typeface="+mn-ea"/>
                        </a:rPr>
                        <a:t>TGbp</a:t>
                      </a:r>
                      <a:r>
                        <a:rPr lang="en-US" altLang="zh-CN" sz="1800" dirty="0" smtClean="0">
                          <a:sym typeface="+mn-ea"/>
                        </a:rPr>
                        <a:t> </a:t>
                      </a:r>
                      <a:endParaRPr lang="en-US" altLang="zh-CN" sz="1800" dirty="0" smtClean="0"/>
                    </a:p>
                    <a:p>
                      <a:pPr algn="ctr">
                        <a:buNone/>
                      </a:pPr>
                      <a:r>
                        <a:rPr lang="en-US" altLang="zh-CN" sz="1800" dirty="0" smtClean="0">
                          <a:sym typeface="+mn-ea"/>
                        </a:rPr>
                        <a:t>(Opening/FR/PHY)</a:t>
                      </a:r>
                      <a:endParaRPr lang="en-US" altLang="zh-CN"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a:t>
                      </a:r>
                    </a:p>
                  </a:txBody>
                  <a:tcPr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800" dirty="0" err="1" smtClean="0">
                          <a:sym typeface="+mn-ea"/>
                        </a:rPr>
                        <a:t>TGbp</a:t>
                      </a:r>
                      <a:r>
                        <a:rPr lang="en-US" altLang="zh-CN" sz="1800" dirty="0" smtClean="0">
                          <a:sym typeface="+mn-ea"/>
                        </a:rPr>
                        <a:t> (MAC)</a:t>
                      </a:r>
                    </a:p>
                  </a:txBody>
                  <a:tcPr anchor="ctr"/>
                </a:tc>
                <a:tc>
                  <a:txBody>
                    <a:bodyPr/>
                    <a:lstStyle/>
                    <a:p>
                      <a:pPr algn="ctr">
                        <a:buNone/>
                      </a:pP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2"/>
                  </a:ext>
                </a:extLst>
              </a:tr>
              <a:tr h="657225">
                <a:tc>
                  <a:txBody>
                    <a:bodyPr/>
                    <a:lstStyle/>
                    <a:p>
                      <a:pPr>
                        <a:buNone/>
                      </a:pPr>
                      <a:r>
                        <a:rPr lang="en-US" altLang="zh-CN" sz="1800" dirty="0"/>
                        <a:t>PM1 (13:30~15:30)</a:t>
                      </a:r>
                    </a:p>
                  </a:txBody>
                  <a:tcPr/>
                </a:tc>
                <a:tc>
                  <a:txBody>
                    <a:bodyPr/>
                    <a:lstStyle/>
                    <a:p>
                      <a:pPr algn="ctr">
                        <a:buNone/>
                      </a:pPr>
                      <a:endParaRPr lang="zh-CN" altLang="en-US"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(PHY/MAC</a:t>
                      </a:r>
                      <a:r>
                        <a:rPr lang="en-US" altLang="zh-CN" sz="1800" dirty="0" smtClean="0">
                          <a:sym typeface="+mn-ea"/>
                        </a:rPr>
                        <a:t>)</a:t>
                      </a:r>
                      <a:endParaRPr lang="zh-CN" altLang="en-US" sz="1800" dirty="0"/>
                    </a:p>
                  </a:txBody>
                  <a:tcPr anchor="ctr"/>
                </a:tc>
                <a:tc>
                  <a:txBody>
                    <a:bodyPr/>
                    <a:lstStyle/>
                    <a:p>
                      <a:pPr algn="ctr">
                        <a:buNone/>
                      </a:pPr>
                      <a:r>
                        <a:rPr lang="en-US" altLang="zh-CN" sz="1800" dirty="0" smtClean="0">
                          <a:solidFill>
                            <a:schemeClr val="bg1">
                              <a:lumMod val="50000"/>
                            </a:schemeClr>
                          </a:solidFill>
                        </a:rPr>
                        <a:t>Mid-week</a:t>
                      </a:r>
                      <a:r>
                        <a:rPr lang="en-US" altLang="zh-CN" sz="1800" baseline="0" dirty="0" smtClean="0">
                          <a:solidFill>
                            <a:schemeClr val="bg1">
                              <a:lumMod val="50000"/>
                            </a:schemeClr>
                          </a:solidFill>
                        </a:rPr>
                        <a:t> Plenary</a:t>
                      </a:r>
                      <a:endParaRPr lang="zh-CN" altLang="en-US" sz="1800" dirty="0">
                        <a:solidFill>
                          <a:schemeClr val="bg1">
                            <a:lumMod val="50000"/>
                          </a:schemeClr>
                        </a:solidFill>
                      </a:endParaRPr>
                    </a:p>
                  </a:txBody>
                  <a:tcPr anchor="ctr"/>
                </a:tc>
                <a:tc>
                  <a:txBody>
                    <a:bodyPr/>
                    <a:lstStyle/>
                    <a:p>
                      <a:pPr algn="ctr">
                        <a:buNone/>
                      </a:pPr>
                      <a:r>
                        <a:rPr lang="en-US" altLang="zh-CN" sz="1800" dirty="0" err="1" smtClean="0">
                          <a:sym typeface="+mn-ea"/>
                        </a:rPr>
                        <a:t>TGbp</a:t>
                      </a:r>
                      <a:r>
                        <a:rPr lang="en-US" altLang="zh-CN" sz="1800" dirty="0" smtClean="0">
                          <a:sym typeface="+mn-ea"/>
                        </a:rPr>
                        <a:t> (SP/Motions/Closing)</a:t>
                      </a: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3"/>
                  </a:ext>
                </a:extLst>
              </a:tr>
              <a:tr h="657225">
                <a:tc>
                  <a:txBody>
                    <a:bodyPr/>
                    <a:lstStyle/>
                    <a:p>
                      <a:pPr>
                        <a:buNone/>
                      </a:pPr>
                      <a:r>
                        <a:rPr lang="en-US" altLang="zh-CN" sz="1800"/>
                        <a:t>PM2 (16:00~18:00)</a:t>
                      </a:r>
                    </a:p>
                  </a:txBody>
                  <a:tcPr/>
                </a:tc>
                <a:tc>
                  <a:txBody>
                    <a:bodyPr/>
                    <a:lstStyle/>
                    <a:p>
                      <a:pPr algn="ctr">
                        <a:buNone/>
                      </a:pPr>
                      <a:r>
                        <a:rPr lang="en-US" altLang="zh-CN" sz="1800" dirty="0" err="1" smtClean="0">
                          <a:sym typeface="+mn-ea"/>
                        </a:rPr>
                        <a:t>TGbp</a:t>
                      </a:r>
                      <a:r>
                        <a:rPr lang="en-US" altLang="zh-CN" sz="1800" dirty="0" smtClean="0">
                          <a:sym typeface="+mn-ea"/>
                        </a:rPr>
                        <a:t> (PHY)</a:t>
                      </a:r>
                      <a:endParaRPr lang="zh-CN" altLang="en-US" sz="1800" dirty="0"/>
                    </a:p>
                    <a:p>
                      <a:pPr algn="ctr">
                        <a:buNone/>
                      </a:pPr>
                      <a:endParaRPr lang="en-US" altLang="zh-CN"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zh-CN" altLang="en-US" sz="1800" dirty="0"/>
                    </a:p>
                  </a:txBody>
                  <a:tcPr anchor="ctr"/>
                </a:tc>
                <a:tc>
                  <a:txBody>
                    <a:bodyPr/>
                    <a:lstStyle/>
                    <a:p>
                      <a:pPr algn="ctr">
                        <a:buNone/>
                      </a:pPr>
                      <a:endParaRPr lang="en-US" altLang="zh-CN" sz="1800" dirty="0">
                        <a:sym typeface="+mn-ea"/>
                      </a:endParaRPr>
                    </a:p>
                  </a:txBody>
                  <a:tcPr anchor="ctr"/>
                </a:tc>
                <a:tc>
                  <a:txBody>
                    <a:bodyPr/>
                    <a:lstStyle/>
                    <a:p>
                      <a:pPr algn="ctr">
                        <a:buNone/>
                      </a:pP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4"/>
                  </a:ext>
                </a:extLst>
              </a:tr>
              <a:tr h="424815">
                <a:tc>
                  <a:txBody>
                    <a:bodyPr/>
                    <a:lstStyle/>
                    <a:p>
                      <a:pPr>
                        <a:buNone/>
                      </a:pPr>
                      <a:r>
                        <a:rPr lang="en-US" altLang="zh-CN" sz="1800"/>
                        <a:t>EVE (19:30~21:30)</a:t>
                      </a:r>
                    </a:p>
                  </a:txBody>
                  <a:tcP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12</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US" altLang="en-GB" dirty="0" smtClean="0"/>
              <a:t>Approve TG minutes</a:t>
            </a:r>
            <a:endParaRPr lang="en-GB" altLang="en-US" dirty="0" smtClean="0"/>
          </a:p>
          <a:p>
            <a:pPr eaLnBrk="0" hangingPunct="0">
              <a:defRPr/>
            </a:pPr>
            <a:r>
              <a:rPr lang="en-GB" altLang="en-US" dirty="0" smtClean="0"/>
              <a:t>SFD </a:t>
            </a:r>
            <a:r>
              <a:rPr lang="en-US" altLang="en-GB" dirty="0" smtClean="0"/>
              <a:t>(</a:t>
            </a:r>
            <a:r>
              <a:rPr lang="en-US" altLang="en-GB" dirty="0" smtClean="0"/>
              <a:t>11-24/1613r7) </a:t>
            </a:r>
            <a:r>
              <a:rPr lang="en-US" altLang="en-GB" dirty="0" smtClean="0"/>
              <a:t>motions</a:t>
            </a:r>
          </a:p>
          <a:p>
            <a:pPr eaLnBrk="0" hangingPunct="0">
              <a:defRPr/>
            </a:pPr>
            <a:r>
              <a:rPr lang="en-US" altLang="en-US" dirty="0" smtClean="0"/>
              <a:t>Spec skeleton and topic volunteers review (Editor)</a:t>
            </a:r>
          </a:p>
          <a:p>
            <a:pPr lvl="1" eaLnBrk="0" hangingPunct="0">
              <a:defRPr/>
            </a:pPr>
            <a:r>
              <a:rPr lang="en-US" altLang="en-US" dirty="0" smtClean="0">
                <a:solidFill>
                  <a:srgbClr val="00B050"/>
                </a:solidFill>
              </a:rPr>
              <a:t>11-25/0614, </a:t>
            </a:r>
            <a:r>
              <a:rPr lang="en-US" altLang="zh-CN" dirty="0">
                <a:solidFill>
                  <a:srgbClr val="00B050"/>
                </a:solidFill>
              </a:rPr>
              <a:t>Proposed Specification Skeleton for </a:t>
            </a:r>
            <a:r>
              <a:rPr lang="en-US" altLang="zh-CN" dirty="0" err="1">
                <a:solidFill>
                  <a:srgbClr val="00B050"/>
                </a:solidFill>
              </a:rPr>
              <a:t>TGbp</a:t>
            </a:r>
            <a:r>
              <a:rPr lang="en-US" altLang="zh-CN" dirty="0">
                <a:solidFill>
                  <a:srgbClr val="00B050"/>
                </a:solidFill>
              </a:rPr>
              <a:t> </a:t>
            </a:r>
            <a:r>
              <a:rPr lang="en-US" altLang="zh-CN" dirty="0" smtClean="0">
                <a:solidFill>
                  <a:srgbClr val="00B050"/>
                </a:solidFill>
              </a:rPr>
              <a:t>D0.1</a:t>
            </a:r>
          </a:p>
          <a:p>
            <a:pPr lvl="1" eaLnBrk="0" hangingPunct="0">
              <a:defRPr/>
            </a:pPr>
            <a:r>
              <a:rPr lang="en-US" altLang="en-US" dirty="0" smtClean="0">
                <a:solidFill>
                  <a:srgbClr val="00B050"/>
                </a:solidFill>
              </a:rPr>
              <a:t>11-25/0613, </a:t>
            </a:r>
            <a:r>
              <a:rPr lang="en-US" altLang="zh-CN" dirty="0" err="1">
                <a:solidFill>
                  <a:srgbClr val="00B050"/>
                </a:solidFill>
              </a:rPr>
              <a:t>TGbp</a:t>
            </a:r>
            <a:r>
              <a:rPr lang="en-US" altLang="zh-CN" dirty="0">
                <a:solidFill>
                  <a:srgbClr val="00B050"/>
                </a:solidFill>
              </a:rPr>
              <a:t> Spec Text Topics and Volunteers</a:t>
            </a:r>
            <a:endParaRPr lang="en-GB" altLang="en-US" dirty="0" smtClean="0">
              <a:solidFill>
                <a:srgbClr val="00B050"/>
              </a:solidFill>
            </a:endParaRPr>
          </a:p>
          <a:p>
            <a:pPr eaLnBrk="0" hangingPunct="0">
              <a:defRPr/>
            </a:pPr>
            <a:r>
              <a:rPr lang="en-GB" altLang="en-US" dirty="0" smtClean="0"/>
              <a:t>Contribution discussion (</a:t>
            </a:r>
            <a:r>
              <a:rPr lang="en-US" altLang="en-GB" dirty="0" smtClean="0"/>
              <a:t>PHY</a:t>
            </a:r>
            <a:r>
              <a:rPr lang="en-GB" altLang="en-US" dirty="0" smtClean="0"/>
              <a:t>) [</a:t>
            </a:r>
            <a:r>
              <a:rPr lang="en-GB" altLang="en-US" sz="2100" i="1" dirty="0" smtClean="0"/>
              <a:t>2</a:t>
            </a:r>
            <a:r>
              <a:rPr lang="en-US" altLang="en-GB" sz="2100" i="1" dirty="0" smtClean="0"/>
              <a:t>0</a:t>
            </a:r>
            <a:r>
              <a:rPr lang="en-GB" altLang="en-US" sz="2100" i="1" dirty="0" smtClean="0"/>
              <a:t> </a:t>
            </a:r>
            <a:r>
              <a:rPr lang="en-GB" altLang="en-US" sz="2100" i="1" dirty="0" err="1" smtClean="0"/>
              <a:t>mins</a:t>
            </a:r>
            <a:r>
              <a:rPr lang="en-GB" altLang="en-US" sz="2100" i="1" dirty="0" smtClean="0"/>
              <a:t> for each including Q&amp;A if no prior request received</a:t>
            </a:r>
            <a:r>
              <a:rPr lang="en-GB" altLang="en-US" dirty="0" smtClean="0"/>
              <a:t>]</a:t>
            </a:r>
          </a:p>
          <a:p>
            <a:pPr lvl="1" eaLnBrk="0" hangingPunct="0">
              <a:defRPr/>
            </a:pPr>
            <a:r>
              <a:rPr lang="de-DE" altLang="zh-CN" sz="2100" dirty="0">
                <a:solidFill>
                  <a:srgbClr val="00B050"/>
                </a:solidFill>
              </a:rPr>
              <a:t>11-25/0784: AMP Spatial “Hidden Tag” Deployment Scenario – Dror Regev (Huawei) [early meeting requested]</a:t>
            </a:r>
          </a:p>
          <a:p>
            <a:pPr lvl="1" eaLnBrk="0" hangingPunct="0">
              <a:buFontTx/>
              <a:buChar char="–"/>
              <a:defRPr/>
            </a:pPr>
            <a:r>
              <a:rPr lang="en-US" altLang="zh-CN" sz="2100" dirty="0">
                <a:solidFill>
                  <a:srgbClr val="00B050"/>
                </a:solidFill>
              </a:rPr>
              <a:t>11-25/0771, Downlink Waveform Analysis, Nelson Costa (</a:t>
            </a:r>
            <a:r>
              <a:rPr lang="en-US" altLang="zh-CN" sz="2100" dirty="0" err="1">
                <a:solidFill>
                  <a:srgbClr val="00B050"/>
                </a:solidFill>
              </a:rPr>
              <a:t>Haila</a:t>
            </a:r>
            <a:r>
              <a:rPr lang="en-US" altLang="zh-CN" sz="2100" dirty="0">
                <a:solidFill>
                  <a:srgbClr val="00B050"/>
                </a:solidFill>
              </a:rPr>
              <a:t>)</a:t>
            </a:r>
          </a:p>
          <a:p>
            <a:pPr lvl="1" eaLnBrk="0" hangingPunct="0">
              <a:buFontTx/>
              <a:buChar char="–"/>
              <a:defRPr/>
            </a:pPr>
            <a:r>
              <a:rPr lang="en-US" altLang="zh-CN" sz="2100" dirty="0" smtClean="0">
                <a:solidFill>
                  <a:srgbClr val="00B050"/>
                </a:solidFill>
              </a:rPr>
              <a:t>11-25/0806</a:t>
            </a:r>
            <a:r>
              <a:rPr lang="en-US" altLang="zh-CN" sz="2100" dirty="0">
                <a:solidFill>
                  <a:srgbClr val="00B050"/>
                </a:solidFill>
              </a:rPr>
              <a:t>, Downlink Receiver Performance, Nelson Costa (</a:t>
            </a:r>
            <a:r>
              <a:rPr lang="en-US" altLang="zh-CN" sz="2100" dirty="0" err="1">
                <a:solidFill>
                  <a:srgbClr val="00B050"/>
                </a:solidFill>
              </a:rPr>
              <a:t>Haila</a:t>
            </a:r>
            <a:r>
              <a:rPr lang="en-US" altLang="zh-CN" sz="2100" dirty="0">
                <a:solidFill>
                  <a:srgbClr val="00B050"/>
                </a:solidFill>
              </a:rPr>
              <a:t>) [same time as 0771 requested</a:t>
            </a:r>
            <a:r>
              <a:rPr lang="en-US" altLang="zh-CN" sz="2100" dirty="0" smtClean="0">
                <a:solidFill>
                  <a:srgbClr val="00B050"/>
                </a:solidFill>
              </a:rPr>
              <a:t>]</a:t>
            </a:r>
          </a:p>
          <a:p>
            <a:pPr lvl="1" eaLnBrk="0" hangingPunct="0">
              <a:defRPr/>
            </a:pPr>
            <a:r>
              <a:rPr lang="zh-CN" altLang="zh-CN" sz="2100" dirty="0">
                <a:solidFill>
                  <a:srgbClr val="00B050"/>
                </a:solidFill>
              </a:rPr>
              <a:t>11-25/</a:t>
            </a:r>
            <a:r>
              <a:rPr lang="en-US" altLang="zh-CN" sz="2100" dirty="0">
                <a:solidFill>
                  <a:srgbClr val="00B050"/>
                </a:solidFill>
              </a:rPr>
              <a:t>0</a:t>
            </a:r>
            <a:r>
              <a:rPr lang="zh-CN" altLang="zh-CN" sz="2100" dirty="0">
                <a:solidFill>
                  <a:srgbClr val="00B050"/>
                </a:solidFill>
              </a:rPr>
              <a:t>797, AMP-Downlink-and-Backscattering-Carrier-Waveform – followup</a:t>
            </a:r>
            <a:r>
              <a:rPr lang="en-US" altLang="zh-CN" sz="2100" dirty="0">
                <a:solidFill>
                  <a:srgbClr val="00B050"/>
                </a:solidFill>
              </a:rPr>
              <a:t>, </a:t>
            </a:r>
            <a:r>
              <a:rPr lang="en-US" altLang="zh-CN" sz="2100" dirty="0" err="1">
                <a:solidFill>
                  <a:srgbClr val="00B050"/>
                </a:solidFill>
              </a:rPr>
              <a:t>Rui</a:t>
            </a:r>
            <a:r>
              <a:rPr lang="en-US" altLang="zh-CN" sz="2100" dirty="0">
                <a:solidFill>
                  <a:srgbClr val="00B050"/>
                </a:solidFill>
              </a:rPr>
              <a:t> Cao (NXP</a:t>
            </a:r>
            <a:r>
              <a:rPr lang="en-US" altLang="zh-CN" sz="2100" dirty="0" smtClean="0">
                <a:solidFill>
                  <a:srgbClr val="00B050"/>
                </a:solidFill>
              </a:rPr>
              <a:t>)</a:t>
            </a:r>
            <a:endParaRPr lang="en-US" altLang="zh-CN" sz="2100" dirty="0">
              <a:solidFill>
                <a:srgbClr val="00B050"/>
              </a:solidFill>
            </a:endParaRPr>
          </a:p>
          <a:p>
            <a:pPr eaLnBrk="0" hangingPunct="0">
              <a:defRPr/>
            </a:pPr>
            <a:r>
              <a:rPr lang="en-GB" altLang="en-US" dirty="0" smtClean="0"/>
              <a:t>Any other business?</a:t>
            </a:r>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TGbp Meeting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meeting minutes for </a:t>
            </a:r>
            <a:r>
              <a:rPr lang="en-US" altLang="en-GB" sz="2400" dirty="0" smtClean="0">
                <a:sym typeface="+mn-ea"/>
              </a:rPr>
              <a:t>TGbp</a:t>
            </a:r>
            <a:r>
              <a:rPr lang="en-GB" altLang="en-US" sz="2400" dirty="0" smtClean="0">
                <a:sym typeface="+mn-ea"/>
              </a:rPr>
              <a:t> meetings during 802 Mar plenary</a:t>
            </a:r>
            <a:r>
              <a:rPr lang="en-US" altLang="en-GB" sz="2400" dirty="0" smtClean="0">
                <a:sym typeface="+mn-ea"/>
              </a:rPr>
              <a:t> </a:t>
            </a:r>
            <a:r>
              <a:rPr lang="en-GB" altLang="en-US" sz="2400" dirty="0" smtClean="0">
                <a:sym typeface="+mn-ea"/>
              </a:rPr>
              <a:t>session </a:t>
            </a:r>
            <a:r>
              <a:rPr lang="en-US" altLang="en-GB" sz="2400" dirty="0" smtClean="0">
                <a:sym typeface="+mn-ea"/>
              </a:rPr>
              <a:t>and TGbp TCs before May 2025 interim session </a:t>
            </a:r>
            <a:r>
              <a:rPr lang="en-GB" altLang="en-US" sz="2400" dirty="0" smtClean="0">
                <a:sym typeface="+mn-ea"/>
              </a:rPr>
              <a:t>as below:</a:t>
            </a:r>
            <a:endParaRPr lang="en-GB" altLang="en-US" sz="2400" dirty="0" smtClean="0"/>
          </a:p>
          <a:p>
            <a:pPr lvl="1" indent="-342900" eaLnBrk="0" hangingPunct="0">
              <a:buFontTx/>
              <a:buChar char="-"/>
              <a:defRPr/>
            </a:pPr>
            <a:r>
              <a:rPr lang="en-GB" altLang="en-US" sz="2400" dirty="0">
                <a:sym typeface="+mn-ea"/>
                <a:hlinkClick r:id="rId2"/>
              </a:rPr>
              <a:t>https://</a:t>
            </a:r>
            <a:r>
              <a:rPr lang="en-GB" altLang="en-US" sz="2400" dirty="0" smtClean="0">
                <a:sym typeface="+mn-ea"/>
                <a:hlinkClick r:id="rId2"/>
              </a:rPr>
              <a:t>mentor.ieee.org/802.11/dcn/25/11-25-0447-00-00bp-2025-03-plenary-meeting-minutes.docx</a:t>
            </a:r>
            <a:endParaRPr lang="en-GB" altLang="en-US" sz="2400" dirty="0" smtClean="0">
              <a:sym typeface="+mn-ea"/>
            </a:endParaRPr>
          </a:p>
          <a:p>
            <a:pPr lvl="1" indent="-342900" eaLnBrk="0" hangingPunct="0">
              <a:buFontTx/>
              <a:buChar char="-"/>
              <a:defRPr/>
            </a:pPr>
            <a:r>
              <a:rPr lang="en-GB" altLang="en-US" sz="2400" dirty="0">
                <a:sym typeface="+mn-ea"/>
                <a:hlinkClick r:id="rId3"/>
              </a:rPr>
              <a:t>https://</a:t>
            </a:r>
            <a:r>
              <a:rPr lang="en-GB" altLang="en-US" sz="2400" dirty="0" smtClean="0">
                <a:sym typeface="+mn-ea"/>
                <a:hlinkClick r:id="rId3"/>
              </a:rPr>
              <a:t>mentor.ieee.org/802.11/dcn/25/11-25-0630-01-00bp-teleconference-minutes-april-may-2025.docx</a:t>
            </a:r>
            <a:endParaRPr lang="en-GB" altLang="en-US" sz="2400" dirty="0" smtClean="0">
              <a:sym typeface="+mn-ea"/>
            </a:endParaRPr>
          </a:p>
          <a:p>
            <a:pPr marL="0" lvl="0" indent="0" eaLnBrk="0" hangingPunct="0">
              <a:buNone/>
              <a:defRPr/>
            </a:pPr>
            <a:r>
              <a:rPr lang="en-GB" altLang="en-US" sz="2400" dirty="0" smtClean="0">
                <a:sym typeface="+mn-ea"/>
              </a:rPr>
              <a:t>Moved: </a:t>
            </a:r>
            <a:r>
              <a:rPr lang="en-US" altLang="en-GB" sz="2400" dirty="0" smtClean="0">
                <a:sym typeface="+mn-ea"/>
              </a:rPr>
              <a:t>Sebastian</a:t>
            </a:r>
            <a:r>
              <a:rPr lang="en-US" altLang="en-GB" sz="2400" dirty="0" smtClean="0"/>
              <a:t> Max</a:t>
            </a:r>
          </a:p>
          <a:p>
            <a:pPr marL="0" lvl="0" indent="0" eaLnBrk="0" hangingPunct="0">
              <a:buNone/>
              <a:defRPr/>
            </a:pPr>
            <a:r>
              <a:rPr lang="en-GB" altLang="en-US" sz="2400" dirty="0" smtClean="0">
                <a:sym typeface="+mn-ea"/>
              </a:rPr>
              <a:t>Seconded: </a:t>
            </a:r>
            <a:r>
              <a:rPr lang="en-GB" altLang="en-US" sz="2400" dirty="0" err="1" smtClean="0">
                <a:sym typeface="+mn-ea"/>
              </a:rPr>
              <a:t>Yinan</a:t>
            </a:r>
            <a:r>
              <a:rPr lang="en-GB" altLang="en-US" sz="2400" dirty="0" smtClean="0">
                <a:sym typeface="+mn-ea"/>
              </a:rPr>
              <a:t> Qi</a:t>
            </a:r>
            <a:endParaRPr lang="en-GB" altLang="en-US" sz="2400" dirty="0"/>
          </a:p>
          <a:p>
            <a:pPr marL="0" lvl="0" indent="0" eaLnBrk="0" hangingPunct="0">
              <a:buNone/>
              <a:defRPr/>
            </a:pPr>
            <a:r>
              <a:rPr lang="en-GB" altLang="en-US" sz="2400" dirty="0" smtClean="0">
                <a:sym typeface="+mn-ea"/>
              </a:rPr>
              <a:t>Result</a:t>
            </a:r>
            <a:r>
              <a:rPr lang="en-GB" altLang="en-US" sz="2400" dirty="0" smtClean="0">
                <a:sym typeface="+mn-ea"/>
              </a:rPr>
              <a:t>: Approved with unanimous consent</a:t>
            </a:r>
            <a:endParaRPr lang="en-GB"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SFD update</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a:t>
            </a:r>
            <a:r>
              <a:rPr lang="en-US" altLang="en-GB" sz="2400" dirty="0" smtClean="0">
                <a:sym typeface="+mn-ea"/>
              </a:rPr>
              <a:t>updated 11bp SFD as included in</a:t>
            </a:r>
            <a:r>
              <a:rPr lang="en-GB" altLang="en-US" sz="2400" dirty="0" smtClean="0">
                <a:sym typeface="+mn-ea"/>
              </a:rPr>
              <a:t>:</a:t>
            </a:r>
            <a:endParaRPr lang="en-GB" altLang="en-US" sz="2400" dirty="0" smtClean="0"/>
          </a:p>
          <a:p>
            <a:pPr lvl="1" indent="-342900" eaLnBrk="0" hangingPunct="0">
              <a:buFontTx/>
              <a:buChar char="-"/>
              <a:defRPr/>
            </a:pPr>
            <a:r>
              <a:rPr lang="en-GB" altLang="en-US" sz="2400" dirty="0">
                <a:sym typeface="+mn-ea"/>
                <a:hlinkClick r:id="rId2"/>
              </a:rPr>
              <a:t>https://</a:t>
            </a:r>
            <a:r>
              <a:rPr lang="en-GB" altLang="en-US" sz="2400" dirty="0" smtClean="0">
                <a:sym typeface="+mn-ea"/>
                <a:hlinkClick r:id="rId2"/>
              </a:rPr>
              <a:t>mentor.ieee.org/802.11/dcn/24/11-24-1613-07-00bp-specification-framework-for-tgbp.docx</a:t>
            </a:r>
            <a:endParaRPr lang="en-GB" altLang="en-US" sz="2400" dirty="0" smtClean="0">
              <a:sym typeface="+mn-ea"/>
            </a:endParaRPr>
          </a:p>
          <a:p>
            <a:pPr lvl="1" indent="-342900" eaLnBrk="0" hangingPunct="0">
              <a:buFontTx/>
              <a:buChar char="-"/>
              <a:defRPr/>
            </a:pP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Yinan Qi</a:t>
            </a:r>
            <a:endParaRPr lang="en-US" altLang="en-GB" sz="2400" dirty="0" smtClean="0"/>
          </a:p>
          <a:p>
            <a:pPr marL="0" lvl="0" indent="0" eaLnBrk="0" hangingPunct="0">
              <a:buNone/>
              <a:defRPr/>
            </a:pPr>
            <a:r>
              <a:rPr lang="en-GB" altLang="en-US" sz="2400" dirty="0" smtClean="0">
                <a:sym typeface="+mn-ea"/>
              </a:rPr>
              <a:t>Seconded: </a:t>
            </a:r>
            <a:r>
              <a:rPr lang="en-GB" altLang="en-US" sz="2400" dirty="0" smtClean="0">
                <a:sym typeface="+mn-ea"/>
              </a:rPr>
              <a:t>Sebastian Max</a:t>
            </a:r>
            <a:endParaRPr lang="en-GB" altLang="en-US" sz="2400" dirty="0"/>
          </a:p>
          <a:p>
            <a:pPr marL="0" lvl="0" indent="0" eaLnBrk="0" hangingPunct="0">
              <a:buNone/>
              <a:defRPr/>
            </a:pPr>
            <a:r>
              <a:rPr lang="en-GB" altLang="en-US" sz="2400" dirty="0" smtClean="0">
                <a:sym typeface="+mn-ea"/>
              </a:rPr>
              <a:t>Result</a:t>
            </a:r>
            <a:r>
              <a:rPr lang="en-GB" altLang="en-US" sz="2400" dirty="0" smtClean="0">
                <a:sym typeface="+mn-ea"/>
              </a:rPr>
              <a:t>: Approved with unanimous consent</a:t>
            </a:r>
            <a:endParaRPr lang="en-GB"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12</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extLst>
      <p:ext uri="{BB962C8B-B14F-4D97-AF65-F5344CB8AC3E}">
        <p14:creationId xmlns:p14="http://schemas.microsoft.com/office/powerpoint/2010/main" val="10685129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sz="1800" dirty="0"/>
              <a:t>Call </a:t>
            </a:r>
            <a:r>
              <a:rPr lang="en-US" altLang="en-GB" sz="1800" dirty="0"/>
              <a:t>meeting to order and remind the group to record </a:t>
            </a:r>
            <a:r>
              <a:rPr lang="en-US" altLang="en-GB" sz="1800" dirty="0" smtClean="0"/>
              <a:t>attendance </a:t>
            </a:r>
            <a:r>
              <a:rPr lang="en-US" altLang="en-GB" sz="1800" dirty="0"/>
              <a:t>on imat.ieee.org</a:t>
            </a:r>
            <a:endParaRPr lang="en-GB" altLang="en-US" sz="1800" dirty="0"/>
          </a:p>
          <a:p>
            <a:pPr lvl="0" eaLnBrk="0" hangingPunct="0">
              <a:defRPr/>
            </a:pPr>
            <a:r>
              <a:rPr lang="en-GB" altLang="en-US" sz="1800" dirty="0"/>
              <a:t>IEEE-SA IPR policies </a:t>
            </a:r>
            <a:r>
              <a:rPr lang="en-US" altLang="en-GB" sz="1800" dirty="0"/>
              <a:t>and meeting rules</a:t>
            </a:r>
          </a:p>
          <a:p>
            <a:pPr lvl="0" eaLnBrk="0" hangingPunct="0">
              <a:defRPr/>
            </a:pPr>
            <a:r>
              <a:rPr lang="en-US" altLang="en-GB" sz="1800" dirty="0"/>
              <a:t>Approval of </a:t>
            </a:r>
            <a:r>
              <a:rPr lang="en-GB" altLang="en-US" sz="1800" dirty="0"/>
              <a:t>agenda</a:t>
            </a:r>
          </a:p>
          <a:p>
            <a:pPr eaLnBrk="0" hangingPunct="0">
              <a:defRPr/>
            </a:pPr>
            <a:r>
              <a:rPr lang="en-US" altLang="en-GB" sz="1800" dirty="0">
                <a:sym typeface="+mn-ea"/>
              </a:rPr>
              <a:t>Contribution discussion (PHY) </a:t>
            </a:r>
            <a:r>
              <a:rPr lang="en-GB" altLang="en-US" sz="1800" dirty="0"/>
              <a:t>[</a:t>
            </a:r>
            <a:r>
              <a:rPr lang="en-GB" altLang="en-US" sz="1800" i="1" dirty="0"/>
              <a:t>2</a:t>
            </a:r>
            <a:r>
              <a:rPr lang="en-US" altLang="en-GB" sz="1800" i="1" dirty="0"/>
              <a:t>0</a:t>
            </a:r>
            <a:r>
              <a:rPr lang="en-GB" altLang="en-US" sz="1800" i="1" dirty="0"/>
              <a:t> </a:t>
            </a:r>
            <a:r>
              <a:rPr lang="en-GB" altLang="en-US" sz="1800" i="1" dirty="0" err="1"/>
              <a:t>mins</a:t>
            </a:r>
            <a:r>
              <a:rPr lang="en-GB" altLang="en-US" sz="1800" i="1" dirty="0"/>
              <a:t> for each including Q&amp;A if no prior request received</a:t>
            </a:r>
            <a:r>
              <a:rPr lang="en-GB" altLang="en-US" sz="1800" dirty="0" smtClean="0"/>
              <a:t>]</a:t>
            </a:r>
            <a:endParaRPr lang="en-US" altLang="en-GB" sz="1800" dirty="0"/>
          </a:p>
          <a:p>
            <a:pPr lvl="1" eaLnBrk="0" hangingPunct="0">
              <a:defRPr/>
            </a:pPr>
            <a:r>
              <a:rPr lang="en-US" altLang="zh-CN" sz="1800" dirty="0"/>
              <a:t>11-25/0705, An analysis of SYNC field for downlink PPDU, </a:t>
            </a:r>
            <a:r>
              <a:rPr lang="en-US" altLang="zh-CN" sz="1800" dirty="0" err="1"/>
              <a:t>Amichai</a:t>
            </a:r>
            <a:r>
              <a:rPr lang="en-US" altLang="zh-CN" sz="1800" dirty="0"/>
              <a:t> </a:t>
            </a:r>
            <a:r>
              <a:rPr lang="en-US" altLang="zh-CN" sz="1800" dirty="0" err="1"/>
              <a:t>Sanderovich</a:t>
            </a:r>
            <a:r>
              <a:rPr lang="en-US" altLang="zh-CN" sz="1800" dirty="0"/>
              <a:t> (</a:t>
            </a:r>
            <a:r>
              <a:rPr lang="en-US" altLang="zh-CN" sz="1800" dirty="0" err="1" smtClean="0"/>
              <a:t>Wiliot</a:t>
            </a:r>
            <a:r>
              <a:rPr lang="en-US" altLang="zh-CN" sz="1800" dirty="0" smtClean="0"/>
              <a:t>) </a:t>
            </a:r>
            <a:endParaRPr lang="en-US" altLang="zh-CN" sz="1800" dirty="0"/>
          </a:p>
          <a:p>
            <a:pPr lvl="1" eaLnBrk="0" hangingPunct="0">
              <a:defRPr/>
            </a:pPr>
            <a:r>
              <a:rPr lang="en-US" altLang="zh-CN" sz="1800" dirty="0" smtClean="0"/>
              <a:t>11-25/0794</a:t>
            </a:r>
            <a:r>
              <a:rPr lang="en-US" altLang="zh-CN" sz="1800" dirty="0"/>
              <a:t>, Initial Thoughts on AMP Downlink Sync Field Design, Steve </a:t>
            </a:r>
            <a:r>
              <a:rPr lang="en-US" altLang="zh-CN" sz="1800" dirty="0" err="1"/>
              <a:t>Shellhammer</a:t>
            </a:r>
            <a:r>
              <a:rPr lang="en-US" altLang="zh-CN" sz="1800" dirty="0"/>
              <a:t> (Qualcomm) [PM2 requested]</a:t>
            </a:r>
          </a:p>
          <a:p>
            <a:pPr lvl="1" eaLnBrk="0" hangingPunct="0">
              <a:buFontTx/>
              <a:buChar char="–"/>
              <a:defRPr/>
            </a:pPr>
            <a:r>
              <a:rPr lang="en-US" altLang="zh-CN" sz="1800" dirty="0"/>
              <a:t>11-25/0795, High Level Thoughts on Sync Field Design Discussion, You-Wei Chen (</a:t>
            </a:r>
            <a:r>
              <a:rPr lang="en-US" altLang="zh-CN" sz="1800" dirty="0" err="1"/>
              <a:t>MediaTek</a:t>
            </a:r>
            <a:r>
              <a:rPr lang="en-US" altLang="zh-CN" sz="1800" dirty="0"/>
              <a:t>)</a:t>
            </a:r>
          </a:p>
          <a:p>
            <a:pPr lvl="1" eaLnBrk="0" hangingPunct="0">
              <a:buFontTx/>
              <a:buChar char="–"/>
              <a:defRPr/>
            </a:pPr>
            <a:r>
              <a:rPr lang="en-US" altLang="zh-CN" sz="1800" dirty="0"/>
              <a:t>11-25/0799, Uplink SYNC Field Design for Backscatter STAs, </a:t>
            </a:r>
            <a:r>
              <a:rPr lang="en-US" altLang="zh-CN" sz="1800" dirty="0" err="1"/>
              <a:t>Manideep</a:t>
            </a:r>
            <a:r>
              <a:rPr lang="en-US" altLang="zh-CN" sz="1800" dirty="0"/>
              <a:t> </a:t>
            </a:r>
            <a:r>
              <a:rPr lang="en-US" altLang="zh-CN" sz="1800" dirty="0" err="1"/>
              <a:t>Dunna</a:t>
            </a:r>
            <a:r>
              <a:rPr lang="en-US" altLang="zh-CN" sz="1800" dirty="0"/>
              <a:t> (Qualcomm)</a:t>
            </a:r>
          </a:p>
          <a:p>
            <a:pPr lvl="1" eaLnBrk="0" hangingPunct="0">
              <a:buFontTx/>
              <a:buChar char="–"/>
              <a:defRPr/>
            </a:pPr>
            <a:r>
              <a:rPr lang="en-US" altLang="zh-CN" sz="1800" dirty="0"/>
              <a:t>11-25/0801, Sync field for AMP PPDU, </a:t>
            </a:r>
            <a:r>
              <a:rPr lang="en-US" altLang="zh-CN" sz="1800" dirty="0" err="1"/>
              <a:t>KeWang</a:t>
            </a:r>
            <a:r>
              <a:rPr lang="en-US" altLang="zh-CN" sz="1800" dirty="0"/>
              <a:t>(OPPO</a:t>
            </a:r>
            <a:r>
              <a:rPr lang="en-US" altLang="zh-CN" sz="1800" dirty="0" smtClean="0"/>
              <a:t>)</a:t>
            </a:r>
          </a:p>
          <a:p>
            <a:pPr lvl="1" eaLnBrk="0" hangingPunct="0">
              <a:defRPr/>
            </a:pPr>
            <a:r>
              <a:rPr lang="en-US" altLang="zh-CN" sz="1800" dirty="0"/>
              <a:t>11-25/0862, Discussion on uplink sync field design for active transmitters, Bin Qian (Huawei)</a:t>
            </a:r>
          </a:p>
          <a:p>
            <a:pPr eaLnBrk="0" hangingPunct="0">
              <a:defRPr/>
            </a:pPr>
            <a:r>
              <a:rPr lang="en-GB" altLang="en-US" sz="1800" dirty="0" smtClean="0"/>
              <a:t>Any </a:t>
            </a:r>
            <a:r>
              <a:rPr lang="en-GB" altLang="en-US" sz="1800" dirty="0"/>
              <a:t>other business?</a:t>
            </a:r>
          </a:p>
          <a:p>
            <a:pPr lvl="0" eaLnBrk="0" hangingPunct="0">
              <a:defRPr/>
            </a:pPr>
            <a:r>
              <a:rPr lang="en-GB" altLang="en-US" sz="1800" dirty="0" smtClean="0">
                <a:sym typeface="+mn-ea"/>
              </a:rPr>
              <a:t>Recess</a:t>
            </a:r>
            <a:endParaRPr lang="en-GB" altLang="en-US" sz="1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13</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extLst>
      <p:ext uri="{BB962C8B-B14F-4D97-AF65-F5344CB8AC3E}">
        <p14:creationId xmlns:p14="http://schemas.microsoft.com/office/powerpoint/2010/main" val="36483505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558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GB" altLang="en-US" sz="2400" dirty="0" smtClean="0">
                <a:sym typeface="+mn-ea"/>
              </a:rPr>
              <a:t>Contribution discussion (</a:t>
            </a:r>
            <a:r>
              <a:rPr lang="en-US" altLang="en-GB" sz="2400" dirty="0" smtClean="0">
                <a:sym typeface="+mn-ea"/>
              </a:rPr>
              <a:t>PHY</a:t>
            </a:r>
            <a:r>
              <a:rPr lang="en-GB" altLang="en-US" dirty="0" smtClean="0">
                <a:sym typeface="+mn-ea"/>
              </a:rPr>
              <a:t>) </a:t>
            </a:r>
            <a:r>
              <a:rPr lang="en-GB" altLang="en-US" dirty="0"/>
              <a:t>[</a:t>
            </a:r>
            <a:r>
              <a:rPr lang="en-GB" altLang="en-US" i="1" dirty="0"/>
              <a:t>2</a:t>
            </a:r>
            <a:r>
              <a:rPr lang="en-US" altLang="en-GB" i="1" dirty="0"/>
              <a:t>0</a:t>
            </a:r>
            <a:r>
              <a:rPr lang="en-GB" altLang="en-US" i="1" dirty="0"/>
              <a:t> </a:t>
            </a:r>
            <a:r>
              <a:rPr lang="en-GB" altLang="en-US" i="1" dirty="0" err="1"/>
              <a:t>mins</a:t>
            </a:r>
            <a:r>
              <a:rPr lang="en-GB" altLang="en-US" i="1" dirty="0"/>
              <a:t> for each including Q&amp;A if no prior request received</a:t>
            </a:r>
            <a:r>
              <a:rPr lang="en-GB" altLang="en-US" dirty="0" smtClean="0"/>
              <a:t>]</a:t>
            </a:r>
            <a:endParaRPr lang="en-GB" altLang="en-US" sz="2400" dirty="0" smtClean="0"/>
          </a:p>
          <a:p>
            <a:pPr lvl="1" eaLnBrk="0" hangingPunct="0">
              <a:defRPr/>
            </a:pPr>
            <a:r>
              <a:rPr lang="en-US" altLang="zh-CN" sz="2300" dirty="0" smtClean="0"/>
              <a:t>11-25/0782</a:t>
            </a:r>
            <a:r>
              <a:rPr lang="en-US" altLang="zh-CN" sz="2300" dirty="0"/>
              <a:t>, Signal Design for Wideband Single-Carrier OOK  - Leif </a:t>
            </a:r>
            <a:r>
              <a:rPr lang="en-US" altLang="zh-CN" sz="2300" dirty="0" err="1"/>
              <a:t>Wilhelmsson</a:t>
            </a:r>
            <a:r>
              <a:rPr lang="en-US" altLang="zh-CN" sz="2300" dirty="0"/>
              <a:t> (Ericsson AB)</a:t>
            </a:r>
          </a:p>
          <a:p>
            <a:pPr lvl="1" eaLnBrk="0" hangingPunct="0">
              <a:defRPr/>
            </a:pPr>
            <a:r>
              <a:rPr lang="zh-CN" altLang="zh-CN" sz="2300" dirty="0"/>
              <a:t>11-25/</a:t>
            </a:r>
            <a:r>
              <a:rPr lang="en-US" altLang="zh-CN" sz="2300" dirty="0"/>
              <a:t>0</a:t>
            </a:r>
            <a:r>
              <a:rPr lang="zh-CN" altLang="zh-CN" sz="2300" dirty="0"/>
              <a:t>798, AMP-OOK simulation methodology and baseline results</a:t>
            </a:r>
            <a:r>
              <a:rPr lang="en-US" altLang="zh-CN" sz="2300" dirty="0"/>
              <a:t>, </a:t>
            </a:r>
            <a:r>
              <a:rPr lang="en-US" altLang="zh-CN" sz="2300" dirty="0" err="1"/>
              <a:t>Rui</a:t>
            </a:r>
            <a:r>
              <a:rPr lang="en-US" altLang="zh-CN" sz="2300" dirty="0"/>
              <a:t> Cao (NXP)</a:t>
            </a:r>
            <a:endParaRPr lang="zh-CN" altLang="zh-CN" sz="2300" dirty="0"/>
          </a:p>
          <a:p>
            <a:pPr lvl="1" eaLnBrk="0" hangingPunct="0">
              <a:defRPr/>
            </a:pPr>
            <a:r>
              <a:rPr lang="en-US" altLang="zh-CN" sz="2300" dirty="0"/>
              <a:t>11-25/0802, OOK generation for AMP, </a:t>
            </a:r>
            <a:r>
              <a:rPr lang="en-US" altLang="zh-CN" sz="2300" dirty="0" err="1"/>
              <a:t>KeWang</a:t>
            </a:r>
            <a:r>
              <a:rPr lang="en-US" altLang="zh-CN" sz="2300" dirty="0"/>
              <a:t>(OPPO</a:t>
            </a:r>
            <a:r>
              <a:rPr lang="en-US" altLang="zh-CN" sz="2300" dirty="0"/>
              <a:t>)</a:t>
            </a:r>
          </a:p>
          <a:p>
            <a:pPr lvl="1" eaLnBrk="0" hangingPunct="0">
              <a:defRPr/>
            </a:pPr>
            <a:r>
              <a:rPr lang="en-US" altLang="zh-CN" sz="2300" dirty="0"/>
              <a:t>11-25/0790, Remaining Issues of AMP PPDU Design, </a:t>
            </a:r>
            <a:r>
              <a:rPr lang="en-US" altLang="zh-CN" sz="2300" dirty="0" err="1"/>
              <a:t>Yinan</a:t>
            </a:r>
            <a:r>
              <a:rPr lang="en-US" altLang="zh-CN" sz="2300" dirty="0"/>
              <a:t> Qi (OPPO)</a:t>
            </a:r>
          </a:p>
          <a:p>
            <a:pPr lvl="1" eaLnBrk="0" hangingPunct="0">
              <a:defRPr/>
            </a:pPr>
            <a:r>
              <a:rPr lang="zh-CN" altLang="zh-CN" sz="2300" dirty="0"/>
              <a:t>11-25/0816r0,</a:t>
            </a:r>
            <a:r>
              <a:rPr lang="en-US" altLang="zh-CN" sz="2300" dirty="0"/>
              <a:t> </a:t>
            </a:r>
            <a:r>
              <a:rPr lang="zh-CN" altLang="zh-CN" sz="2300" dirty="0"/>
              <a:t>Feasibility Study of Mono-static Backscatter in Sub-1 GHz, Panpan Li (Huawei</a:t>
            </a:r>
            <a:r>
              <a:rPr lang="zh-CN" altLang="zh-CN" sz="2300" dirty="0" smtClean="0"/>
              <a:t>)</a:t>
            </a:r>
            <a:endParaRPr lang="en-US" altLang="zh-CN" sz="2300" dirty="0" smtClean="0"/>
          </a:p>
          <a:p>
            <a:pPr lvl="1" eaLnBrk="0" hangingPunct="0">
              <a:defRPr/>
            </a:pPr>
            <a:r>
              <a:rPr lang="zh-CN" altLang="zh-CN" sz="2400" dirty="0"/>
              <a:t>11-25/0820r0, AMP Bi-static Backscatter in 2.4GHz, Panpan Li (Huawei</a:t>
            </a:r>
            <a:r>
              <a:rPr lang="zh-CN" altLang="zh-CN" sz="2400" dirty="0" smtClean="0"/>
              <a:t>)</a:t>
            </a:r>
            <a:endParaRPr lang="en-US" altLang="zh-CN" sz="2300" dirty="0"/>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13</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extLst>
      <p:ext uri="{BB962C8B-B14F-4D97-AF65-F5344CB8AC3E}">
        <p14:creationId xmlns:p14="http://schemas.microsoft.com/office/powerpoint/2010/main" val="32651390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835660" y="1994535"/>
            <a:ext cx="10544175" cy="4330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GB" altLang="en-US" sz="2400" dirty="0" smtClean="0">
                <a:sym typeface="+mn-ea"/>
              </a:rPr>
              <a:t>Contribution discussion (</a:t>
            </a:r>
            <a:r>
              <a:rPr lang="en-US" altLang="en-GB" sz="2400" dirty="0" smtClean="0">
                <a:sym typeface="+mn-ea"/>
              </a:rPr>
              <a:t>PHY/MAC</a:t>
            </a:r>
            <a:r>
              <a:rPr lang="en-GB" altLang="en-US" dirty="0" smtClean="0">
                <a:sym typeface="+mn-ea"/>
              </a:rPr>
              <a:t>) </a:t>
            </a:r>
            <a:r>
              <a:rPr lang="en-GB" altLang="en-US" sz="2000" dirty="0"/>
              <a:t>[</a:t>
            </a:r>
            <a:r>
              <a:rPr lang="en-GB" altLang="en-US" i="1" dirty="0"/>
              <a:t>2</a:t>
            </a:r>
            <a:r>
              <a:rPr lang="en-US" altLang="en-GB" i="1" dirty="0"/>
              <a:t>0</a:t>
            </a:r>
            <a:r>
              <a:rPr lang="en-GB" altLang="en-US" i="1" dirty="0"/>
              <a:t> </a:t>
            </a:r>
            <a:r>
              <a:rPr lang="en-GB" altLang="en-US" i="1" dirty="0" err="1"/>
              <a:t>mins</a:t>
            </a:r>
            <a:r>
              <a:rPr lang="en-GB" altLang="en-US" i="1" dirty="0"/>
              <a:t> for each including Q&amp;A if no prior request received</a:t>
            </a:r>
            <a:r>
              <a:rPr lang="en-GB" altLang="en-US" sz="2000" dirty="0" smtClean="0"/>
              <a:t>]</a:t>
            </a:r>
            <a:r>
              <a:rPr lang="en-US" altLang="zh-CN" sz="2000" b="0" i="1" dirty="0" smtClean="0">
                <a:sym typeface="+mn-ea"/>
              </a:rPr>
              <a:t> </a:t>
            </a:r>
            <a:endParaRPr lang="en-US" altLang="zh-CN" sz="2000" b="0" i="1" dirty="0">
              <a:solidFill>
                <a:schemeClr val="tx1"/>
              </a:solidFill>
              <a:sym typeface="+mn-ea"/>
            </a:endParaRPr>
          </a:p>
          <a:p>
            <a:pPr lvl="1" eaLnBrk="0" hangingPunct="0">
              <a:defRPr/>
            </a:pPr>
            <a:r>
              <a:rPr lang="en-US" altLang="en-US" sz="2200" dirty="0" smtClean="0">
                <a:sym typeface="+mn-ea"/>
              </a:rPr>
              <a:t>11-25/0424</a:t>
            </a:r>
            <a:r>
              <a:rPr lang="en-US" altLang="en-US" sz="2200" dirty="0">
                <a:sym typeface="+mn-ea"/>
              </a:rPr>
              <a:t>, AMP information exchange, </a:t>
            </a:r>
            <a:r>
              <a:rPr lang="en-US" altLang="en-US" sz="2200" dirty="0" err="1">
                <a:sym typeface="+mn-ea"/>
              </a:rPr>
              <a:t>Liwen</a:t>
            </a:r>
            <a:r>
              <a:rPr lang="en-US" altLang="en-US" sz="2200" dirty="0">
                <a:sym typeface="+mn-ea"/>
              </a:rPr>
              <a:t> (NXP)</a:t>
            </a:r>
          </a:p>
          <a:p>
            <a:pPr lvl="1" eaLnBrk="0" hangingPunct="0">
              <a:defRPr/>
            </a:pPr>
            <a:r>
              <a:rPr lang="en-US" altLang="zh-CN" sz="2200" dirty="0" smtClean="0"/>
              <a:t>11-25/0772</a:t>
            </a:r>
            <a:r>
              <a:rPr lang="en-US" altLang="zh-CN" sz="2200" dirty="0"/>
              <a:t>, Bi-static Backscatter Protection Mechanisms - follow up, Nelson Costa (</a:t>
            </a:r>
            <a:r>
              <a:rPr lang="en-US" altLang="zh-CN" sz="2200" dirty="0" err="1"/>
              <a:t>Haila</a:t>
            </a:r>
            <a:r>
              <a:rPr lang="en-US" altLang="zh-CN" sz="2200" dirty="0"/>
              <a:t>)</a:t>
            </a:r>
          </a:p>
          <a:p>
            <a:pPr lvl="1" eaLnBrk="0" hangingPunct="0">
              <a:defRPr/>
            </a:pPr>
            <a:r>
              <a:rPr lang="en-US" altLang="en-US" sz="2200" dirty="0">
                <a:sym typeface="+mn-ea"/>
              </a:rPr>
              <a:t>11-25/0776</a:t>
            </a:r>
            <a:r>
              <a:rPr lang="en-US" altLang="en-US" sz="2200" dirty="0">
                <a:sym typeface="+mn-ea"/>
              </a:rPr>
              <a:t>, AMP frames follow up, Alfred </a:t>
            </a:r>
            <a:r>
              <a:rPr lang="en-US" altLang="en-US" sz="2200" dirty="0" err="1">
                <a:sym typeface="+mn-ea"/>
              </a:rPr>
              <a:t>Asterjadhi</a:t>
            </a:r>
            <a:r>
              <a:rPr lang="en-US" altLang="en-US" sz="2200" dirty="0">
                <a:sym typeface="+mn-ea"/>
              </a:rPr>
              <a:t> (Qualcomm)</a:t>
            </a:r>
          </a:p>
          <a:p>
            <a:pPr lvl="1" eaLnBrk="0" hangingPunct="0">
              <a:defRPr/>
            </a:pPr>
            <a:r>
              <a:rPr lang="en-US" altLang="zh-CN" sz="2200" dirty="0"/>
              <a:t>11-25/0779, E2E Operation of AMP-enabled Non-AP STAs, </a:t>
            </a:r>
            <a:r>
              <a:rPr lang="en-US" altLang="zh-CN" sz="2200" dirty="0" err="1"/>
              <a:t>Sanket</a:t>
            </a:r>
            <a:r>
              <a:rPr lang="en-US" altLang="zh-CN" sz="2200" dirty="0"/>
              <a:t> </a:t>
            </a:r>
            <a:r>
              <a:rPr lang="en-US" altLang="zh-CN" sz="2200" dirty="0" err="1"/>
              <a:t>Kalamkar</a:t>
            </a:r>
            <a:r>
              <a:rPr lang="en-US" altLang="zh-CN" sz="2200" dirty="0"/>
              <a:t> (Qualcomm</a:t>
            </a:r>
            <a:r>
              <a:rPr lang="en-US" altLang="zh-CN" sz="2200" dirty="0"/>
              <a:t>)</a:t>
            </a:r>
          </a:p>
          <a:p>
            <a:pPr lvl="1" eaLnBrk="0" hangingPunct="0">
              <a:defRPr/>
            </a:pPr>
            <a:r>
              <a:rPr lang="en-US" altLang="zh-CN" sz="2200" dirty="0"/>
              <a:t>11-25/0783, MAC Comparison for Active AMP Operation, Sebastian Max (Ericsson)</a:t>
            </a:r>
          </a:p>
          <a:p>
            <a:pPr lvl="1" eaLnBrk="0" hangingPunct="0">
              <a:defRPr/>
            </a:pPr>
            <a:r>
              <a:rPr lang="en-US" altLang="zh-CN" sz="2200" dirty="0"/>
              <a:t>11-25/0785, Frame Formats for Active TX AMP station, Solomon </a:t>
            </a:r>
            <a:r>
              <a:rPr lang="en-US" altLang="zh-CN" sz="2200" dirty="0" err="1"/>
              <a:t>Trainin</a:t>
            </a:r>
            <a:r>
              <a:rPr lang="en-US" altLang="zh-CN" sz="2200" dirty="0"/>
              <a:t> (</a:t>
            </a:r>
            <a:r>
              <a:rPr lang="en-US" altLang="zh-CN" sz="2200" dirty="0" err="1"/>
              <a:t>Wiliot</a:t>
            </a:r>
            <a:r>
              <a:rPr lang="en-US" altLang="zh-CN" sz="2200" dirty="0"/>
              <a:t>)</a:t>
            </a:r>
            <a:endParaRPr lang="en-US" altLang="en-US" sz="2200" dirty="0">
              <a:sym typeface="+mn-ea"/>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extLst>
      <p:ext uri="{BB962C8B-B14F-4D97-AF65-F5344CB8AC3E}">
        <p14:creationId xmlns:p14="http://schemas.microsoft.com/office/powerpoint/2010/main" val="37784191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0" y="1878262"/>
            <a:ext cx="10567526" cy="452245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t>
            </a:r>
            <a:r>
              <a:rPr lang="en-US" altLang="en-GB" dirty="0" smtClean="0"/>
              <a:t>agenda</a:t>
            </a:r>
          </a:p>
          <a:p>
            <a:pPr eaLnBrk="0" hangingPunct="0">
              <a:defRPr/>
            </a:pPr>
            <a:r>
              <a:rPr lang="en-US" altLang="en-GB" dirty="0"/>
              <a:t>Contribution discussion (MAC) </a:t>
            </a:r>
            <a:r>
              <a:rPr lang="en-GB" altLang="en-US" sz="2200" i="1" dirty="0" smtClean="0">
                <a:sym typeface="+mn-ea"/>
              </a:rPr>
              <a:t>[</a:t>
            </a:r>
            <a:r>
              <a:rPr lang="en-US" altLang="en-GB" sz="2200" i="1" dirty="0">
                <a:sym typeface="+mn-ea"/>
              </a:rPr>
              <a:t>20 </a:t>
            </a:r>
            <a:r>
              <a:rPr lang="en-US" altLang="en-GB" sz="2200" i="1" dirty="0" err="1">
                <a:sym typeface="+mn-ea"/>
              </a:rPr>
              <a:t>mins</a:t>
            </a:r>
            <a:r>
              <a:rPr lang="en-US" altLang="en-GB" sz="2200" i="1" dirty="0">
                <a:sym typeface="+mn-ea"/>
              </a:rPr>
              <a:t> for each including Q&amp;A if no prior request </a:t>
            </a:r>
            <a:r>
              <a:rPr lang="en-GB" altLang="en-US" sz="2200" i="1" dirty="0">
                <a:sym typeface="+mn-ea"/>
              </a:rPr>
              <a:t>]</a:t>
            </a:r>
            <a:r>
              <a:rPr lang="en-US" altLang="zh-CN" sz="2200" b="0" i="1" dirty="0">
                <a:sym typeface="+mn-ea"/>
              </a:rPr>
              <a:t> </a:t>
            </a:r>
            <a:endParaRPr lang="en-US" altLang="en-GB" sz="2200" b="0" i="1" dirty="0"/>
          </a:p>
          <a:p>
            <a:pPr lvl="1" eaLnBrk="0" hangingPunct="0">
              <a:defRPr/>
            </a:pPr>
            <a:r>
              <a:rPr lang="zh-CN" altLang="zh-CN" dirty="0" smtClean="0"/>
              <a:t>11</a:t>
            </a:r>
            <a:r>
              <a:rPr lang="zh-CN" altLang="zh-CN" dirty="0"/>
              <a:t>-25/0786r0,</a:t>
            </a:r>
            <a:r>
              <a:rPr lang="en-US" altLang="zh-CN" dirty="0"/>
              <a:t> </a:t>
            </a:r>
            <a:r>
              <a:rPr lang="zh-CN" altLang="zh-CN" dirty="0"/>
              <a:t>AMP Bi-Static Backscatter Control, Ian Bajaj (Huawei)</a:t>
            </a:r>
          </a:p>
          <a:p>
            <a:pPr lvl="1" eaLnBrk="0" hangingPunct="0">
              <a:defRPr/>
            </a:pPr>
            <a:r>
              <a:rPr lang="zh-CN" altLang="zh-CN" dirty="0"/>
              <a:t>11-25/0787r0,</a:t>
            </a:r>
            <a:r>
              <a:rPr lang="en-US" altLang="zh-CN" dirty="0"/>
              <a:t> </a:t>
            </a:r>
            <a:r>
              <a:rPr lang="zh-CN" altLang="zh-CN" dirty="0"/>
              <a:t>Follow-up on AMP Open Service Period, Ian Bajaj (Huawei)</a:t>
            </a:r>
          </a:p>
          <a:p>
            <a:pPr lvl="1" eaLnBrk="0" hangingPunct="0">
              <a:defRPr/>
            </a:pPr>
            <a:r>
              <a:rPr lang="zh-CN" altLang="zh-CN" dirty="0"/>
              <a:t>11-25/0788r0</a:t>
            </a:r>
            <a:r>
              <a:rPr lang="en-US" altLang="zh-CN" dirty="0"/>
              <a:t>, </a:t>
            </a:r>
            <a:r>
              <a:rPr lang="zh-CN" altLang="zh-CN" dirty="0"/>
              <a:t>AMP Operation Status Reporting, Ian Bajaj (Huawei</a:t>
            </a:r>
            <a:r>
              <a:rPr lang="zh-CN" altLang="zh-CN" dirty="0" smtClean="0"/>
              <a:t>)</a:t>
            </a:r>
            <a:endParaRPr lang="en-US" altLang="zh-CN" dirty="0" smtClean="0"/>
          </a:p>
          <a:p>
            <a:pPr lvl="1" eaLnBrk="0" hangingPunct="0">
              <a:defRPr/>
            </a:pPr>
            <a:r>
              <a:rPr lang="en-US" altLang="zh-CN" dirty="0"/>
              <a:t>11-25/0789, Energy-Level Status Reporting for AMP Devices - Follow-Up, Mahmoud </a:t>
            </a:r>
            <a:r>
              <a:rPr lang="en-US" altLang="zh-CN" dirty="0" err="1"/>
              <a:t>Hasabelnaby</a:t>
            </a:r>
            <a:r>
              <a:rPr lang="en-US" altLang="zh-CN" dirty="0"/>
              <a:t> (Huawei) </a:t>
            </a:r>
          </a:p>
          <a:p>
            <a:pPr lvl="1" eaLnBrk="0" hangingPunct="0">
              <a:defRPr/>
            </a:pPr>
            <a:r>
              <a:rPr lang="en-US" altLang="zh-CN" dirty="0"/>
              <a:t>11-25/0803, Follow-up on access message for AMP, </a:t>
            </a:r>
            <a:r>
              <a:rPr lang="en-US" altLang="zh-CN" dirty="0" err="1"/>
              <a:t>WeiJie</a:t>
            </a:r>
            <a:r>
              <a:rPr lang="en-US" altLang="zh-CN" dirty="0"/>
              <a:t> </a:t>
            </a:r>
            <a:r>
              <a:rPr lang="en-US" altLang="zh-CN" dirty="0" smtClean="0"/>
              <a:t>XU (</a:t>
            </a:r>
            <a:r>
              <a:rPr lang="en-US" altLang="zh-CN" dirty="0"/>
              <a:t>OPPO)</a:t>
            </a:r>
          </a:p>
          <a:p>
            <a:pPr lvl="1" eaLnBrk="0" hangingPunct="0">
              <a:defRPr/>
            </a:pPr>
            <a:r>
              <a:rPr lang="en-US" altLang="zh-CN" dirty="0"/>
              <a:t>11-25/0813, Follow up on Duty-cycle operation for AMP, </a:t>
            </a:r>
            <a:r>
              <a:rPr lang="en-US" altLang="zh-CN" dirty="0" err="1"/>
              <a:t>Chuanfeng</a:t>
            </a:r>
            <a:r>
              <a:rPr lang="en-US" altLang="zh-CN" dirty="0"/>
              <a:t> </a:t>
            </a:r>
            <a:r>
              <a:rPr lang="en-US" altLang="zh-CN" dirty="0" smtClean="0"/>
              <a:t>He (</a:t>
            </a:r>
            <a:r>
              <a:rPr lang="en-US" altLang="zh-CN" dirty="0"/>
              <a:t>OPPO</a:t>
            </a:r>
            <a:r>
              <a:rPr lang="en-US" altLang="zh-CN" dirty="0" smtClean="0"/>
              <a:t>)</a:t>
            </a:r>
            <a:endParaRPr lang="zh-CN" altLang="zh-CN" dirty="0"/>
          </a:p>
          <a:p>
            <a:pPr algn="l" eaLnBrk="0" hangingPunct="0">
              <a:buClrTx/>
              <a:buSzTx/>
              <a:buFontTx/>
              <a:defRPr/>
            </a:pPr>
            <a:r>
              <a:rPr lang="en-US" altLang="en-GB" dirty="0" smtClean="0"/>
              <a:t>Any </a:t>
            </a:r>
            <a:r>
              <a:rPr lang="en-US" altLang="en-GB" dirty="0"/>
              <a:t>other business?</a:t>
            </a:r>
          </a:p>
          <a:p>
            <a:pPr lvl="0" eaLnBrk="0" hangingPunct="0">
              <a:defRPr/>
            </a:pPr>
            <a:r>
              <a:rPr lang="en-US" altLang="en-GB" dirty="0">
                <a:sym typeface="+mn-ea"/>
              </a:rPr>
              <a:t>Recess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extLst>
      <p:ext uri="{BB962C8B-B14F-4D97-AF65-F5344CB8AC3E}">
        <p14:creationId xmlns:p14="http://schemas.microsoft.com/office/powerpoint/2010/main" val="6907998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28842"/>
            <a:ext cx="10375582" cy="4648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(MAC) </a:t>
            </a:r>
            <a:r>
              <a:rPr lang="en-GB" altLang="en-US" dirty="0"/>
              <a:t>[</a:t>
            </a:r>
            <a:r>
              <a:rPr lang="en-GB" altLang="en-US" sz="2200" i="1" dirty="0"/>
              <a:t>2</a:t>
            </a:r>
            <a:r>
              <a:rPr lang="en-US" altLang="en-GB" sz="2200" i="1" dirty="0"/>
              <a:t>0</a:t>
            </a:r>
            <a:r>
              <a:rPr lang="en-GB" altLang="en-US" sz="2200" i="1" dirty="0"/>
              <a:t> </a:t>
            </a:r>
            <a:r>
              <a:rPr lang="en-GB" altLang="en-US" sz="2200" i="1" dirty="0" err="1"/>
              <a:t>mins</a:t>
            </a:r>
            <a:r>
              <a:rPr lang="en-GB" altLang="en-US" sz="2200" i="1" dirty="0"/>
              <a:t> for each including Q&amp;A if no prior request received</a:t>
            </a:r>
            <a:r>
              <a:rPr lang="en-GB" altLang="en-US" dirty="0" smtClean="0"/>
              <a:t>]</a:t>
            </a:r>
            <a:endParaRPr lang="en-US" altLang="en-GB" dirty="0"/>
          </a:p>
          <a:p>
            <a:pPr lvl="1" eaLnBrk="0" hangingPunct="0">
              <a:buFontTx/>
              <a:buChar char="–"/>
              <a:defRPr/>
            </a:pPr>
            <a:r>
              <a:rPr lang="en-US" altLang="zh-CN" dirty="0" smtClean="0"/>
              <a:t>11-25/0814</a:t>
            </a:r>
            <a:r>
              <a:rPr lang="en-US" altLang="zh-CN" dirty="0"/>
              <a:t>, Follow up on TSF for trigger based AMP, </a:t>
            </a:r>
            <a:r>
              <a:rPr lang="en-US" altLang="zh-CN" dirty="0" err="1"/>
              <a:t>Chuanfeng</a:t>
            </a:r>
            <a:r>
              <a:rPr lang="en-US" altLang="zh-CN" dirty="0"/>
              <a:t> He(OPPO)</a:t>
            </a:r>
          </a:p>
          <a:p>
            <a:pPr lvl="1" eaLnBrk="0" hangingPunct="0">
              <a:buFontTx/>
              <a:buChar char="–"/>
              <a:defRPr/>
            </a:pPr>
            <a:r>
              <a:rPr lang="en-US" altLang="zh-CN" dirty="0"/>
              <a:t>11-25/0815, UL access mechanisms for Active </a:t>
            </a:r>
            <a:r>
              <a:rPr lang="en-US" altLang="zh-CN" dirty="0" err="1"/>
              <a:t>Tx</a:t>
            </a:r>
            <a:r>
              <a:rPr lang="en-US" altLang="zh-CN" dirty="0"/>
              <a:t> AMP STAs, </a:t>
            </a:r>
            <a:r>
              <a:rPr lang="en-US" altLang="zh-CN" dirty="0" err="1"/>
              <a:t>Chuanfeng</a:t>
            </a:r>
            <a:r>
              <a:rPr lang="en-US" altLang="zh-CN" dirty="0"/>
              <a:t> He(OPPO</a:t>
            </a:r>
            <a:r>
              <a:rPr lang="en-US" altLang="zh-CN" dirty="0" smtClean="0"/>
              <a:t>)</a:t>
            </a:r>
          </a:p>
          <a:p>
            <a:pPr lvl="1" eaLnBrk="0" hangingPunct="0">
              <a:defRPr/>
            </a:pPr>
            <a:r>
              <a:rPr lang="zh-CN" altLang="zh-CN" dirty="0"/>
              <a:t>11-25</a:t>
            </a:r>
            <a:r>
              <a:rPr lang="en-US" altLang="zh-CN" dirty="0"/>
              <a:t>/</a:t>
            </a:r>
            <a:r>
              <a:rPr lang="zh-CN" altLang="zh-CN" dirty="0"/>
              <a:t>0817, Random access for Active Tx non-AP AMP STAs, Rojan Chitrakar (Huawei)</a:t>
            </a:r>
          </a:p>
          <a:p>
            <a:pPr lvl="1" eaLnBrk="0" hangingPunct="0">
              <a:defRPr/>
            </a:pPr>
            <a:r>
              <a:rPr lang="zh-CN" altLang="zh-CN" dirty="0"/>
              <a:t>11-25</a:t>
            </a:r>
            <a:r>
              <a:rPr lang="en-US" altLang="zh-CN" dirty="0"/>
              <a:t>/0</a:t>
            </a:r>
            <a:r>
              <a:rPr lang="zh-CN" altLang="zh-CN" dirty="0"/>
              <a:t>818, Channel access for Backscatter non-AP AMP STAs – way forward, Rojan Chitrakar (Huawei)</a:t>
            </a:r>
          </a:p>
          <a:p>
            <a:pPr lvl="1" eaLnBrk="0" hangingPunct="0">
              <a:defRPr/>
            </a:pPr>
            <a:r>
              <a:rPr lang="zh-CN" altLang="zh-CN" dirty="0"/>
              <a:t>11-25/</a:t>
            </a:r>
            <a:r>
              <a:rPr lang="en-US" altLang="zh-CN" dirty="0"/>
              <a:t>0</a:t>
            </a:r>
            <a:r>
              <a:rPr lang="zh-CN" altLang="zh-CN" dirty="0"/>
              <a:t>821, Thoughts on AMP frame format, Zhanjing Bao (TCL) </a:t>
            </a:r>
          </a:p>
          <a:p>
            <a:pPr lvl="1" eaLnBrk="0" hangingPunct="0">
              <a:defRPr/>
            </a:pPr>
            <a:r>
              <a:rPr lang="en-US" altLang="zh-CN" dirty="0"/>
              <a:t>11-25/0858, UL random access mechanisms for AMP, </a:t>
            </a:r>
            <a:r>
              <a:rPr lang="en-US" altLang="zh-CN" dirty="0" err="1"/>
              <a:t>Chuanfeng</a:t>
            </a:r>
            <a:r>
              <a:rPr lang="en-US" altLang="zh-CN" dirty="0"/>
              <a:t> He(OPPO</a:t>
            </a:r>
            <a:r>
              <a:rPr lang="en-US" altLang="zh-CN" dirty="0" smtClean="0"/>
              <a:t>)</a:t>
            </a:r>
            <a:endParaRPr lang="en-US" altLang="zh-CN" dirty="0"/>
          </a:p>
          <a:p>
            <a:pPr algn="l" eaLnBrk="0" hangingPunct="0">
              <a:buClrTx/>
              <a:buSzTx/>
              <a:buFontTx/>
              <a:defRPr/>
            </a:pPr>
            <a:r>
              <a:rPr lang="en-US" altLang="en-GB" dirty="0" smtClean="0"/>
              <a:t>Any </a:t>
            </a:r>
            <a:r>
              <a:rPr lang="en-US" altLang="en-GB" dirty="0"/>
              <a:t>other business?</a:t>
            </a:r>
          </a:p>
          <a:p>
            <a:pPr lvl="0" eaLnBrk="0" hangingPunct="0">
              <a:defRPr/>
            </a:pPr>
            <a:r>
              <a:rPr lang="en-US" altLang="en-GB" dirty="0">
                <a:sym typeface="+mn-ea"/>
              </a:rPr>
              <a:t>Recess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extLst>
      <p:ext uri="{BB962C8B-B14F-4D97-AF65-F5344CB8AC3E}">
        <p14:creationId xmlns:p14="http://schemas.microsoft.com/office/powerpoint/2010/main" val="27200740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sym typeface="+mn-ea"/>
              </a:rPr>
              <a:t>May 2025</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smtClean="0"/>
              <a:t>Contribution discussion </a:t>
            </a:r>
            <a:r>
              <a:rPr lang="en-US" altLang="en-GB" dirty="0" smtClean="0"/>
              <a:t>(MAC/WPT/SEC</a:t>
            </a:r>
            <a:r>
              <a:rPr lang="en-US" altLang="en-GB" dirty="0" smtClean="0"/>
              <a:t>) </a:t>
            </a:r>
            <a:r>
              <a:rPr lang="en-GB" altLang="en-US" dirty="0" smtClean="0">
                <a:sym typeface="+mn-ea"/>
              </a:rPr>
              <a:t>[</a:t>
            </a:r>
            <a:r>
              <a:rPr lang="en-GB" altLang="en-US" sz="2300" i="1" dirty="0"/>
              <a:t>2</a:t>
            </a:r>
            <a:r>
              <a:rPr lang="en-US" altLang="en-GB" sz="2300" i="1" dirty="0"/>
              <a:t>0</a:t>
            </a:r>
            <a:r>
              <a:rPr lang="en-GB" altLang="en-US" sz="2300" i="1" dirty="0"/>
              <a:t> </a:t>
            </a:r>
            <a:r>
              <a:rPr lang="en-GB" altLang="en-US" sz="2300" i="1" dirty="0" err="1"/>
              <a:t>mins</a:t>
            </a:r>
            <a:r>
              <a:rPr lang="en-GB" altLang="en-US" sz="2300" i="1" dirty="0"/>
              <a:t> for each including Q&amp;A if no prior request received</a:t>
            </a:r>
            <a:r>
              <a:rPr lang="en-GB" altLang="en-US" dirty="0" smtClean="0">
                <a:sym typeface="+mn-ea"/>
              </a:rPr>
              <a:t>]</a:t>
            </a:r>
            <a:endParaRPr lang="en-US" altLang="en-GB" dirty="0"/>
          </a:p>
          <a:p>
            <a:pPr lvl="1" eaLnBrk="0" hangingPunct="0">
              <a:buFontTx/>
              <a:buChar char="–"/>
              <a:defRPr/>
            </a:pPr>
            <a:r>
              <a:rPr lang="en-US" altLang="zh-CN" sz="2400" dirty="0" smtClean="0"/>
              <a:t>11-25/0792</a:t>
            </a:r>
            <a:r>
              <a:rPr lang="en-US" altLang="zh-CN" sz="2400" dirty="0"/>
              <a:t>, Follow up on Correspondence between Energizers and AMP non-AP STAs, </a:t>
            </a:r>
            <a:r>
              <a:rPr lang="en-US" altLang="zh-CN" sz="2400" dirty="0" err="1"/>
              <a:t>Yinan</a:t>
            </a:r>
            <a:r>
              <a:rPr lang="en-US" altLang="zh-CN" sz="2400" dirty="0"/>
              <a:t> Qi (OPPO) </a:t>
            </a:r>
          </a:p>
          <a:p>
            <a:pPr lvl="1" eaLnBrk="0" hangingPunct="0">
              <a:buFontTx/>
              <a:buChar char="–"/>
              <a:defRPr/>
            </a:pPr>
            <a:r>
              <a:rPr lang="en-US" altLang="zh-CN" sz="2400" dirty="0"/>
              <a:t>11-25/0791, Remaining Issues of WPT, </a:t>
            </a:r>
            <a:r>
              <a:rPr lang="en-US" altLang="zh-CN" sz="2400" dirty="0" err="1"/>
              <a:t>Yinan</a:t>
            </a:r>
            <a:r>
              <a:rPr lang="en-US" altLang="zh-CN" sz="2400" dirty="0"/>
              <a:t> Qi (OPPO) </a:t>
            </a:r>
          </a:p>
          <a:p>
            <a:pPr lvl="1" eaLnBrk="0" hangingPunct="0">
              <a:buFontTx/>
              <a:buChar char="–"/>
              <a:defRPr/>
            </a:pPr>
            <a:r>
              <a:rPr lang="zh-CN" altLang="zh-CN" sz="2400" dirty="0"/>
              <a:t>11-25</a:t>
            </a:r>
            <a:r>
              <a:rPr lang="en-US" altLang="zh-CN" sz="2400" dirty="0"/>
              <a:t>/0</a:t>
            </a:r>
            <a:r>
              <a:rPr lang="zh-CN" altLang="zh-CN" sz="2400" dirty="0"/>
              <a:t>819, AMP Security – follow up, Rojan Chitrakar (Huawei)</a:t>
            </a:r>
            <a:endParaRPr lang="en-US" altLang="zh-CN" sz="2400" dirty="0"/>
          </a:p>
          <a:p>
            <a:pPr lvl="1" eaLnBrk="0" hangingPunct="0">
              <a:defRPr/>
            </a:pPr>
            <a:r>
              <a:rPr lang="en-US" altLang="zh-CN" sz="2300" dirty="0"/>
              <a:t>11-25/0831, Low-Complexity Provisioning Methods for Low-Complexity Secure AMP Communications, Hui Luo (Infineon)</a:t>
            </a:r>
          </a:p>
          <a:p>
            <a:pPr lvl="1" eaLnBrk="0" hangingPunct="0">
              <a:defRPr/>
            </a:pPr>
            <a:r>
              <a:rPr lang="en-US" altLang="zh-CN" sz="2300" dirty="0"/>
              <a:t>11-25/0860, Thoughts on secure AMP operation, </a:t>
            </a:r>
            <a:r>
              <a:rPr lang="en-US" altLang="zh-CN" sz="2300" dirty="0" err="1"/>
              <a:t>Chuanfeng</a:t>
            </a:r>
            <a:r>
              <a:rPr lang="en-US" altLang="zh-CN" sz="2300" dirty="0"/>
              <a:t> He(OPPO</a:t>
            </a:r>
            <a:r>
              <a:rPr lang="en-US" altLang="zh-CN" sz="2300" dirty="0"/>
              <a:t>)</a:t>
            </a:r>
          </a:p>
          <a:p>
            <a:pPr lvl="1" eaLnBrk="0" hangingPunct="0">
              <a:defRPr/>
            </a:pPr>
            <a:r>
              <a:rPr lang="en-US" altLang="zh-CN" sz="2300" dirty="0"/>
              <a:t>11-25/0859, AMP </a:t>
            </a:r>
            <a:r>
              <a:rPr lang="en-US" altLang="zh-CN" sz="2300" dirty="0" err="1"/>
              <a:t>Ack</a:t>
            </a:r>
            <a:r>
              <a:rPr lang="en-US" altLang="zh-CN" sz="2300" dirty="0"/>
              <a:t> frame, </a:t>
            </a:r>
            <a:r>
              <a:rPr lang="en-US" altLang="zh-CN" sz="2300" dirty="0" err="1"/>
              <a:t>Chuanfeng</a:t>
            </a:r>
            <a:r>
              <a:rPr lang="en-US" altLang="zh-CN" sz="2300" dirty="0"/>
              <a:t> He(OPPO</a:t>
            </a:r>
            <a:r>
              <a:rPr lang="en-US" altLang="zh-CN" sz="2300" dirty="0" smtClean="0"/>
              <a:t>)</a:t>
            </a:r>
            <a:r>
              <a:rPr lang="en-US" altLang="en-US" sz="2300" dirty="0"/>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extLst>
      <p:ext uri="{BB962C8B-B14F-4D97-AF65-F5344CB8AC3E}">
        <p14:creationId xmlns:p14="http://schemas.microsoft.com/office/powerpoint/2010/main" val="104779553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651635"/>
            <a:ext cx="10375265" cy="484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a:sym typeface="+mn-ea"/>
              </a:rPr>
              <a:t>SPs and Motions (TG motions refer to 11-24/1322)</a:t>
            </a:r>
          </a:p>
          <a:p>
            <a:pPr eaLnBrk="0" hangingPunct="0">
              <a:defRPr/>
            </a:pPr>
            <a:r>
              <a:rPr lang="en-US" altLang="en-GB" dirty="0">
                <a:sym typeface="+mn-ea"/>
              </a:rPr>
              <a:t>Timeline Review</a:t>
            </a:r>
            <a:endParaRPr lang="en-US" altLang="en-GB" dirty="0"/>
          </a:p>
          <a:p>
            <a:pPr eaLnBrk="0" hangingPunct="0">
              <a:defRPr/>
            </a:pPr>
            <a:r>
              <a:rPr lang="en-US" altLang="en-GB" dirty="0"/>
              <a:t>Teleconference Plan</a:t>
            </a:r>
          </a:p>
          <a:p>
            <a:pPr eaLnBrk="0" hangingPunct="0">
              <a:defRPr/>
            </a:pPr>
            <a:r>
              <a:rPr lang="en-US" altLang="en-GB" sz="2400" dirty="0" smtClean="0">
                <a:sym typeface="+mn-ea"/>
              </a:rPr>
              <a:t>Contribution discussion (if time allows)</a:t>
            </a:r>
            <a:endParaRPr lang="en-US" altLang="en-GB" sz="2400" dirty="0" smtClean="0"/>
          </a:p>
          <a:p>
            <a:pPr eaLnBrk="0" hangingPunct="0">
              <a:defRPr/>
            </a:pPr>
            <a:r>
              <a:rPr lang="en-US" altLang="en-GB" dirty="0" smtClean="0"/>
              <a:t>Any other business?</a:t>
            </a:r>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630769" y="1903650"/>
            <a:ext cx="7656121"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D0.1 (ready for CC)</a:t>
            </a:r>
            <a:r>
              <a:rPr lang="en-US" altLang="en-US" sz="2000" kern="0" dirty="0">
                <a:solidFill>
                  <a:schemeClr val="tx1"/>
                </a:solidFill>
                <a:sym typeface="+mn-ea"/>
              </a:rPr>
              <a:t>						</a:t>
            </a:r>
            <a:r>
              <a:rPr lang="en-US" altLang="en-US" sz="2000" kern="0" dirty="0" smtClean="0">
                <a:solidFill>
                  <a:schemeClr val="tx1"/>
                </a:solidFill>
                <a:sym typeface="+mn-ea"/>
              </a:rPr>
              <a:t>Jul, 2025</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a:t>
            </a:r>
            <a:r>
              <a:rPr lang="en-US" altLang="en-US" sz="2000" kern="0" dirty="0" smtClean="0">
                <a:solidFill>
                  <a:schemeClr val="tx1"/>
                </a:solidFill>
                <a:sym typeface="+mn-ea"/>
              </a:rPr>
              <a:t>2026</a:t>
            </a:r>
            <a:r>
              <a:rPr lang="en-US" altLang="en-US" sz="2000" kern="0" dirty="0" smtClean="0">
                <a:solidFill>
                  <a:schemeClr val="tx1"/>
                </a:solidFill>
                <a:cs typeface="+mn-ea"/>
                <a:sym typeface="Wingdings" panose="05000000000000000000" pitchFamily="2" charset="2"/>
              </a:rPr>
              <a:t>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a:t>
            </a:r>
            <a:r>
              <a:rPr lang="en-US" altLang="en-US" sz="2000" kern="0" dirty="0" smtClean="0">
                <a:solidFill>
                  <a:schemeClr val="tx1"/>
                </a:solidFill>
                <a:sym typeface="+mn-ea"/>
              </a:rPr>
              <a:t>2026</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a:t>
            </a:r>
            <a:r>
              <a:rPr lang="en-US" altLang="en-US" sz="2000" kern="0" dirty="0" smtClean="0">
                <a:solidFill>
                  <a:schemeClr val="tx1"/>
                </a:solidFill>
                <a:cs typeface="+mn-ea"/>
                <a:sym typeface="Wingdings" panose="05000000000000000000" pitchFamily="2" charset="2"/>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a:t>
            </a:r>
            <a:r>
              <a:rPr lang="en-US" altLang="en-US" sz="2000" kern="0" dirty="0" smtClean="0">
                <a:solidFill>
                  <a:schemeClr val="tx1"/>
                </a:solidFill>
                <a:sym typeface="+mn-ea"/>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a:t>
            </a:r>
            <a:r>
              <a:rPr lang="en-US" altLang="en-US" sz="2000" kern="0" dirty="0" smtClean="0">
                <a:solidFill>
                  <a:schemeClr val="tx1"/>
                </a:solidFill>
                <a:sym typeface="+mn-ea"/>
              </a:rPr>
              <a:t>2028</a:t>
            </a:r>
            <a:endParaRPr lang="en-US" altLang="en-US" sz="20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Timeline Plan (unchanged)</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286100" y="2437036"/>
            <a:ext cx="8610374" cy="3354102"/>
          </a:xfrm>
          <a:prstGeom prst="rect">
            <a:avLst/>
          </a:prstGeom>
          <a:noFill/>
          <a:ln w="9525">
            <a:noFill/>
          </a:ln>
        </p:spPr>
        <p:txBody>
          <a:bodyPr lIns="92160" tIns="46080" rIns="92160" bIns="46080" anchor="t" anchorCtr="0">
            <a:normAutofit fontScale="77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zh-CN" sz="2400" kern="0" dirty="0" smtClean="0">
                <a:solidFill>
                  <a:schemeClr val="tx1"/>
                </a:solidFill>
                <a:sym typeface="+mn-ea"/>
              </a:rPr>
              <a:t>May 27</a:t>
            </a:r>
            <a:r>
              <a:rPr lang="en-US" altLang="zh-CN" sz="2400" kern="0" baseline="30000" dirty="0" smtClean="0">
                <a:solidFill>
                  <a:schemeClr val="tx1"/>
                </a:solidFill>
                <a:sym typeface="+mn-ea"/>
              </a:rPr>
              <a:t>th</a:t>
            </a:r>
            <a:r>
              <a:rPr lang="en-US" altLang="zh-CN" sz="2400" kern="0" dirty="0" smtClean="0">
                <a:solidFill>
                  <a:schemeClr val="tx1"/>
                </a:solidFill>
                <a:sym typeface="+mn-ea"/>
              </a:rPr>
              <a:t> </a:t>
            </a:r>
            <a:r>
              <a:rPr lang="en-US" altLang="en-US" sz="2400" kern="0" dirty="0" smtClean="0">
                <a:solidFill>
                  <a:schemeClr val="tx1"/>
                </a:solidFill>
                <a:sym typeface="+mn-ea"/>
              </a:rPr>
              <a:t>(Tuesday), 10:00am,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Jun 3</a:t>
            </a:r>
            <a:r>
              <a:rPr lang="en-US" altLang="zh-CN" sz="2400" kern="0" baseline="30000" dirty="0" smtClean="0">
                <a:solidFill>
                  <a:schemeClr val="tx1"/>
                </a:solidFill>
                <a:sym typeface="+mn-ea"/>
              </a:rPr>
              <a:t>rd</a:t>
            </a:r>
            <a:r>
              <a:rPr lang="en-US" altLang="zh-CN" sz="2400" kern="0" dirty="0" smtClean="0">
                <a:solidFill>
                  <a:schemeClr val="tx1"/>
                </a:solidFill>
                <a:sym typeface="+mn-ea"/>
              </a:rPr>
              <a:t> </a:t>
            </a:r>
            <a:r>
              <a:rPr lang="en-US" altLang="en-US" sz="2400" kern="0" dirty="0">
                <a:solidFill>
                  <a:schemeClr val="tx1"/>
                </a:solidFill>
                <a:sym typeface="+mn-ea"/>
              </a:rPr>
              <a:t>(Tuesday), 10:00am, ET, 2 hours; </a:t>
            </a:r>
            <a:r>
              <a:rPr lang="en-US" altLang="en-US" sz="2400" kern="0" dirty="0" err="1">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strike="sngStrike" kern="0" dirty="0" smtClean="0">
                <a:solidFill>
                  <a:schemeClr val="tx1"/>
                </a:solidFill>
                <a:sym typeface="+mn-ea"/>
              </a:rPr>
              <a:t>Jun 10</a:t>
            </a:r>
            <a:r>
              <a:rPr lang="en-US" altLang="en-US" sz="2400" strike="sngStrike" kern="0" baseline="30000" dirty="0" smtClean="0">
                <a:solidFill>
                  <a:schemeClr val="tx1"/>
                </a:solidFill>
                <a:sym typeface="+mn-ea"/>
              </a:rPr>
              <a:t>th</a:t>
            </a:r>
            <a:r>
              <a:rPr lang="en-US" altLang="en-US" sz="2400" strike="sngStrike" kern="0" dirty="0" smtClean="0">
                <a:solidFill>
                  <a:schemeClr val="tx1"/>
                </a:solidFill>
                <a:sym typeface="+mn-ea"/>
              </a:rPr>
              <a:t> (Tuesday), 10:00am, ET, 2 hours; </a:t>
            </a:r>
            <a:r>
              <a:rPr lang="en-US" altLang="en-US" sz="2400" strike="sngStrike" kern="0" dirty="0" err="1" smtClean="0">
                <a:solidFill>
                  <a:schemeClr val="tx1"/>
                </a:solidFill>
                <a:sym typeface="+mn-ea"/>
              </a:rPr>
              <a:t>Webex</a:t>
            </a:r>
            <a:r>
              <a:rPr lang="en-US" altLang="en-US" sz="2400" strike="sngStrike" kern="0" dirty="0" smtClean="0">
                <a:solidFill>
                  <a:schemeClr val="tx1"/>
                </a:solidFill>
                <a:sym typeface="+mn-ea"/>
              </a:rPr>
              <a:t> (WFA member meeting)</a:t>
            </a:r>
          </a:p>
          <a:p>
            <a:pPr lvl="1" defTabSz="337185">
              <a:lnSpc>
                <a:spcPct val="120000"/>
              </a:lnSpc>
              <a:spcBef>
                <a:spcPts val="0"/>
              </a:spcBef>
              <a:spcAft>
                <a:spcPts val="600"/>
              </a:spcAft>
              <a:buFont typeface="Arial" panose="020B0604020202020204" pitchFamily="34" charset="0"/>
              <a:buChar char="•"/>
              <a:defRPr/>
            </a:pPr>
            <a:r>
              <a:rPr lang="en-US" altLang="en-US" sz="2400" kern="0" dirty="0">
                <a:solidFill>
                  <a:schemeClr val="tx1"/>
                </a:solidFill>
                <a:sym typeface="+mn-ea"/>
              </a:rPr>
              <a:t>Jun </a:t>
            </a:r>
            <a:r>
              <a:rPr lang="en-US" altLang="en-US" sz="2400" kern="0" dirty="0" smtClean="0">
                <a:solidFill>
                  <a:schemeClr val="tx1"/>
                </a:solidFill>
                <a:sym typeface="+mn-ea"/>
              </a:rPr>
              <a:t>17</a:t>
            </a:r>
            <a:r>
              <a:rPr lang="en-US" altLang="en-US" sz="2400" kern="0" baseline="30000" dirty="0" smtClean="0">
                <a:solidFill>
                  <a:schemeClr val="tx1"/>
                </a:solidFill>
                <a:sym typeface="+mn-ea"/>
              </a:rPr>
              <a:t>th</a:t>
            </a:r>
            <a:r>
              <a:rPr lang="en-US" altLang="en-US" sz="2400" kern="0" dirty="0" smtClean="0">
                <a:solidFill>
                  <a:schemeClr val="tx1"/>
                </a:solidFill>
                <a:sym typeface="+mn-ea"/>
              </a:rPr>
              <a:t> </a:t>
            </a:r>
            <a:r>
              <a:rPr lang="en-US" altLang="en-US" sz="2400" kern="0" dirty="0">
                <a:solidFill>
                  <a:schemeClr val="tx1"/>
                </a:solidFill>
                <a:sym typeface="+mn-ea"/>
              </a:rPr>
              <a:t>(Tuesday), 10:00am, ET, 2 hours; </a:t>
            </a:r>
            <a:r>
              <a:rPr lang="en-US" altLang="en-US" sz="2400" kern="0" dirty="0" err="1">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Jun 24</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10:00am,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a:solidFill>
                  <a:schemeClr val="tx1"/>
                </a:solidFill>
                <a:sym typeface="+mn-ea"/>
              </a:rPr>
              <a:t>Jun </a:t>
            </a:r>
            <a:r>
              <a:rPr lang="en-US" altLang="en-US" sz="2400" kern="0" dirty="0" smtClean="0">
                <a:solidFill>
                  <a:schemeClr val="tx1"/>
                </a:solidFill>
                <a:sym typeface="+mn-ea"/>
              </a:rPr>
              <a:t>1</a:t>
            </a:r>
            <a:r>
              <a:rPr lang="en-US" altLang="en-US" sz="2400" kern="0" baseline="30000" dirty="0" smtClean="0">
                <a:solidFill>
                  <a:schemeClr val="tx1"/>
                </a:solidFill>
                <a:sym typeface="+mn-ea"/>
              </a:rPr>
              <a:t>st</a:t>
            </a:r>
            <a:r>
              <a:rPr lang="en-US" altLang="en-US" sz="2400" kern="0" dirty="0" smtClean="0">
                <a:solidFill>
                  <a:schemeClr val="tx1"/>
                </a:solidFill>
                <a:sym typeface="+mn-ea"/>
              </a:rPr>
              <a:t> </a:t>
            </a:r>
            <a:r>
              <a:rPr lang="en-US" altLang="en-US" sz="2400" kern="0" dirty="0">
                <a:solidFill>
                  <a:schemeClr val="tx1"/>
                </a:solidFill>
                <a:sym typeface="+mn-ea"/>
              </a:rPr>
              <a:t>(Tuesday), 10:00am, ET, 2 hours; </a:t>
            </a:r>
            <a:r>
              <a:rPr lang="en-US" altLang="en-US" sz="2400" kern="0" dirty="0" err="1">
                <a:solidFill>
                  <a:schemeClr val="tx1"/>
                </a:solidFill>
                <a:sym typeface="+mn-ea"/>
              </a:rPr>
              <a:t>Webex</a:t>
            </a:r>
            <a:r>
              <a:rPr lang="en-US" altLang="en-US" sz="2400" kern="0" dirty="0" smtClean="0">
                <a:solidFill>
                  <a:schemeClr val="tx1"/>
                </a:solidFill>
                <a:sym typeface="+mn-ea"/>
              </a:rPr>
              <a:t> </a:t>
            </a: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Jul 8</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10:00am,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Jul 15</a:t>
            </a:r>
            <a:r>
              <a:rPr lang="en-US" altLang="en-US" sz="2400" kern="0" baseline="30000" dirty="0" smtClean="0">
                <a:solidFill>
                  <a:schemeClr val="tx1"/>
                </a:solidFill>
                <a:sym typeface="+mn-ea"/>
              </a:rPr>
              <a:t>th</a:t>
            </a:r>
            <a:r>
              <a:rPr lang="en-US" altLang="en-US" sz="2400" kern="0" dirty="0" smtClean="0">
                <a:solidFill>
                  <a:schemeClr val="tx1"/>
                </a:solidFill>
                <a:sym typeface="+mn-ea"/>
              </a:rPr>
              <a:t> </a:t>
            </a:r>
            <a:r>
              <a:rPr lang="en-US" altLang="en-US" sz="2400" kern="0" dirty="0">
                <a:solidFill>
                  <a:schemeClr val="tx1"/>
                </a:solidFill>
                <a:sym typeface="+mn-ea"/>
              </a:rPr>
              <a:t>(Tuesday), 10:00am, ET, 2 hours; </a:t>
            </a:r>
            <a:r>
              <a:rPr lang="en-US" altLang="en-US" sz="2400" kern="0" dirty="0" err="1">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strike="sngStrike" kern="0" dirty="0" smtClean="0">
                <a:solidFill>
                  <a:schemeClr val="tx1"/>
                </a:solidFill>
                <a:cs typeface="+mn-ea"/>
                <a:sym typeface="+mn-ea"/>
              </a:rPr>
              <a:t>Jul 22</a:t>
            </a:r>
            <a:r>
              <a:rPr lang="en-US" altLang="en-US" sz="2400" strike="sngStrike" kern="0" baseline="30000" dirty="0" smtClean="0">
                <a:solidFill>
                  <a:schemeClr val="tx1"/>
                </a:solidFill>
                <a:cs typeface="+mn-ea"/>
                <a:sym typeface="+mn-ea"/>
              </a:rPr>
              <a:t>nd</a:t>
            </a:r>
            <a:r>
              <a:rPr lang="en-US" altLang="en-US" sz="2400" strike="sngStrike" kern="0" dirty="0" smtClean="0">
                <a:solidFill>
                  <a:schemeClr val="tx1"/>
                </a:solidFill>
                <a:cs typeface="+mn-ea"/>
                <a:sym typeface="+mn-ea"/>
              </a:rPr>
              <a:t> </a:t>
            </a:r>
            <a:r>
              <a:rPr lang="en-US" altLang="en-US" sz="2400" strike="sngStrike" kern="0" dirty="0">
                <a:solidFill>
                  <a:schemeClr val="tx1"/>
                </a:solidFill>
                <a:sym typeface="+mn-ea"/>
              </a:rPr>
              <a:t>(Tuesday), 10:00am, ET, 2 hours; </a:t>
            </a:r>
            <a:r>
              <a:rPr lang="en-US" altLang="en-US" sz="2400" strike="sngStrike" kern="0" dirty="0" err="1" smtClean="0">
                <a:solidFill>
                  <a:schemeClr val="tx1"/>
                </a:solidFill>
                <a:sym typeface="+mn-ea"/>
              </a:rPr>
              <a:t>Webex</a:t>
            </a:r>
            <a:r>
              <a:rPr lang="en-US" altLang="en-US" sz="2400" strike="sngStrike" kern="0" dirty="0" smtClean="0">
                <a:solidFill>
                  <a:schemeClr val="tx1"/>
                </a:solidFill>
                <a:sym typeface="+mn-ea"/>
              </a:rPr>
              <a:t> (11bn </a:t>
            </a:r>
            <a:r>
              <a:rPr lang="en-US" altLang="en-US" sz="2400" strike="sngStrike" kern="0" dirty="0" err="1" smtClean="0">
                <a:solidFill>
                  <a:schemeClr val="tx1"/>
                </a:solidFill>
                <a:sym typeface="+mn-ea"/>
              </a:rPr>
              <a:t>adhoc</a:t>
            </a:r>
            <a:r>
              <a:rPr lang="en-US" altLang="en-US" sz="2400" strike="sngStrike" kern="0" dirty="0" smtClean="0">
                <a:solidFill>
                  <a:schemeClr val="tx1"/>
                </a:solidFill>
                <a:sym typeface="+mn-ea"/>
              </a:rPr>
              <a:t> meeting)</a:t>
            </a:r>
            <a:endParaRPr lang="en-US" altLang="en-US" sz="2400" strike="sngStrike"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err="1" smtClean="0"/>
              <a:t>TGbp</a:t>
            </a:r>
            <a:r>
              <a:rPr lang="en-US" altLang="zh-CN" sz="2800" kern="0" dirty="0" smtClean="0"/>
              <a:t> Teleconference Plan (Options </a:t>
            </a:r>
            <a:r>
              <a:rPr lang="en-US" altLang="zh-CN" sz="2800" i="1" kern="0" dirty="0" err="1" smtClean="0"/>
              <a:t>t.b.d</a:t>
            </a:r>
            <a:r>
              <a:rPr lang="en-US" altLang="zh-CN" sz="2800" i="1" kern="0" dirty="0" smtClean="0"/>
              <a:t>.</a:t>
            </a:r>
            <a:r>
              <a:rPr lang="en-US" altLang="zh-CN" sz="2800" kern="0" dirty="0" smtClean="0"/>
              <a:t>) </a:t>
            </a:r>
            <a:endParaRPr lang="zh-CN" altLang="en-US" sz="2800" kern="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ABLE_ENDDRAG_ORIGIN_RECT" val="822*273"/>
  <p:tag name="TABLE_ENDDRAG_RECT" val="65*156*822*273"/>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4045</TotalTime>
  <Words>2989</Words>
  <Application>Microsoft Office PowerPoint</Application>
  <PresentationFormat>宽屏</PresentationFormat>
  <Paragraphs>571</Paragraphs>
  <Slides>38</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38</vt:i4>
      </vt:variant>
    </vt:vector>
  </HeadingPairs>
  <TitlesOfParts>
    <vt:vector size="49"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subject>IEEE 802.11TGbp Meeting Agenda</dc:subject>
  <dc:creator>Mr. Bo Sun</dc:creator>
  <cp:keywords>Sep 2023</cp:keywords>
  <cp:lastModifiedBy>0318003590</cp:lastModifiedBy>
  <cp:revision>576</cp:revision>
  <cp:lastPrinted>2014-11-04T15:04:00Z</cp:lastPrinted>
  <dcterms:created xsi:type="dcterms:W3CDTF">2007-04-17T18:10:00Z</dcterms:created>
  <dcterms:modified xsi:type="dcterms:W3CDTF">2025-05-12T12:36:14Z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14ADBF2AD70042D08261EBA42F39C26D</vt:lpwstr>
  </property>
</Properties>
</file>