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9" r:id="rId23"/>
    <p:sldId id="1506" r:id="rId24"/>
    <p:sldId id="1287" r:id="rId25"/>
    <p:sldId id="1507" r:id="rId26"/>
    <p:sldId id="1336" r:id="rId27"/>
    <p:sldId id="1508" r:id="rId28"/>
    <p:sldId id="1427" r:id="rId29"/>
    <p:sldId id="1509" r:id="rId30"/>
    <p:sldId id="1313" r:id="rId31"/>
    <p:sldId id="1510" r:id="rId32"/>
    <p:sldId id="1367" r:id="rId33"/>
    <p:sldId id="1511" r:id="rId34"/>
    <p:sldId id="1379" r:id="rId35"/>
    <p:sldId id="1512" r:id="rId36"/>
    <p:sldId id="1291" r:id="rId37"/>
    <p:sldId id="1346" r:id="rId38"/>
    <p:sldId id="1347" r:id="rId3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2" autoAdjust="0"/>
    <p:restoredTop sz="95405"/>
  </p:normalViewPr>
  <p:slideViewPr>
    <p:cSldViewPr showGuides="1">
      <p:cViewPr varScale="1">
        <p:scale>
          <a:sx n="99" d="100"/>
          <a:sy n="99" d="100"/>
        </p:scale>
        <p:origin x="158"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0611r1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630-01-00bp-teleconference-minutes-april-may-2025.docx" TargetMode="External"/><Relationship Id="rId2" Type="http://schemas.openxmlformats.org/officeDocument/2006/relationships/hyperlink" Target="https://mentor.ieee.org/802.11/dcn/25/11-25-0447-00-00bp-2025-03-plenary-meeting-minutes.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613-07-00bp-specification-framework-for-tgbp.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a:t>
            </a:r>
            <a:r>
              <a:rPr lang="en-US" altLang="zh-CN" dirty="0" smtClean="0"/>
              <a:t>y</a:t>
            </a:r>
            <a:r>
              <a:rPr lang="en-US" dirty="0" smtClean="0"/>
              <a:t>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70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May </a:t>
            </a:r>
            <a:r>
              <a:rPr lang="en-US" altLang="en-US" sz="3200" dirty="0">
                <a:sym typeface="+mn-ea"/>
              </a:rPr>
              <a:t>IEEE 802 </a:t>
            </a:r>
            <a:r>
              <a:rPr lang="en-US" altLang="en-US" sz="3200" dirty="0" smtClean="0">
                <a:sym typeface="+mn-ea"/>
              </a:rPr>
              <a:t>interim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May IEEE 802 interim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400050" lvl="1" indent="0"/>
            <a:r>
              <a:rPr lang="en-GB" altLang="zh-CN" sz="2400" dirty="0">
                <a:hlinkClick r:id="rId2"/>
              </a:rPr>
              <a:t>https://touchpoint.eventsair.com/2025-may-ieee-802-wireless-interim-session</a:t>
            </a:r>
            <a:endParaRPr lang="en-US" altLang="zh-CN" sz="2400" dirty="0"/>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de-DE" altLang="zh-CN" dirty="0">
                <a:solidFill>
                  <a:srgbClr val="00B050"/>
                </a:solidFill>
              </a:rPr>
              <a:t>11-25/0784: AMP Spatial “Hidden Tag” Deployment Scenario</a:t>
            </a:r>
            <a:r>
              <a:rPr lang="de-DE" altLang="zh-CN" b="1" dirty="0">
                <a:solidFill>
                  <a:srgbClr val="00B050"/>
                </a:solidFill>
              </a:rPr>
              <a:t> </a:t>
            </a:r>
            <a:r>
              <a:rPr lang="de-DE" altLang="zh-CN" dirty="0">
                <a:solidFill>
                  <a:srgbClr val="00B050"/>
                </a:solidFill>
              </a:rPr>
              <a:t>– Dror Regev (Huawei</a:t>
            </a:r>
            <a:r>
              <a:rPr lang="de-DE" altLang="zh-CN" dirty="0" smtClean="0">
                <a:solidFill>
                  <a:srgbClr val="00B050"/>
                </a:solidFill>
              </a:rPr>
              <a:t>) [early meeting requested]</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11-25/0705</a:t>
            </a:r>
            <a:r>
              <a:rPr lang="en-US" altLang="zh-CN" sz="1600" kern="0" dirty="0" smtClean="0">
                <a:solidFill>
                  <a:schemeClr val="tx1"/>
                </a:solidFill>
                <a:latin typeface="Calibri" panose="020F0502020204030204" pitchFamily="34" charset="0"/>
                <a:cs typeface="Calibri" panose="020F0502020204030204" pitchFamily="34" charset="0"/>
              </a:rPr>
              <a:t>, An analysis of SYNC field for downlink PPDU, </a:t>
            </a:r>
            <a:r>
              <a:rPr lang="en-US" altLang="zh-CN" sz="1600" kern="0" dirty="0" err="1" smtClean="0">
                <a:solidFill>
                  <a:schemeClr val="tx1"/>
                </a:solidFill>
                <a:latin typeface="Calibri" panose="020F0502020204030204" pitchFamily="34" charset="0"/>
                <a:cs typeface="Calibri" panose="020F0502020204030204" pitchFamily="34" charset="0"/>
              </a:rPr>
              <a:t>Amichai</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Sanderovich</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11-25/0771</a:t>
            </a:r>
            <a:r>
              <a:rPr lang="en-US" altLang="zh-CN" sz="1600" kern="0" dirty="0">
                <a:solidFill>
                  <a:schemeClr val="tx1"/>
                </a:solidFill>
                <a:latin typeface="Calibri" panose="020F0502020204030204" pitchFamily="34" charset="0"/>
                <a:cs typeface="Calibri" panose="020F0502020204030204" pitchFamily="34" charset="0"/>
              </a:rPr>
              <a:t>, Downlink Waveform Analysis,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11-25/0782</a:t>
            </a:r>
            <a:r>
              <a:rPr lang="en-US" altLang="zh-CN" sz="1600" kern="0" dirty="0">
                <a:solidFill>
                  <a:schemeClr val="tx1"/>
                </a:solidFill>
                <a:latin typeface="Calibri" panose="020F0502020204030204" pitchFamily="34" charset="0"/>
                <a:cs typeface="Calibri" panose="020F0502020204030204" pitchFamily="34" charset="0"/>
              </a:rPr>
              <a:t>, Signal Design for Wideband Single-Carrier OOK  - Leif </a:t>
            </a:r>
            <a:r>
              <a:rPr lang="en-US" altLang="zh-CN" sz="1600" kern="0" dirty="0" err="1">
                <a:solidFill>
                  <a:schemeClr val="tx1"/>
                </a:solidFill>
                <a:latin typeface="Calibri" panose="020F0502020204030204" pitchFamily="34" charset="0"/>
                <a:cs typeface="Calibri" panose="020F0502020204030204" pitchFamily="34" charset="0"/>
              </a:rPr>
              <a:t>Wilhelmsson</a:t>
            </a:r>
            <a:r>
              <a:rPr lang="en-US" altLang="zh-CN" sz="1600" kern="0" dirty="0">
                <a:solidFill>
                  <a:schemeClr val="tx1"/>
                </a:solidFill>
                <a:latin typeface="Calibri" panose="020F0502020204030204" pitchFamily="34" charset="0"/>
                <a:cs typeface="Calibri" panose="020F0502020204030204" pitchFamily="34" charset="0"/>
              </a:rPr>
              <a:t> (Ericsson AB)</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11-25/0790</a:t>
            </a:r>
            <a:r>
              <a:rPr lang="en-US" altLang="zh-CN" sz="1600" kern="0" dirty="0">
                <a:solidFill>
                  <a:schemeClr val="tx1"/>
                </a:solidFill>
                <a:latin typeface="Calibri" panose="020F0502020204030204" pitchFamily="34" charset="0"/>
                <a:cs typeface="Calibri" panose="020F0502020204030204" pitchFamily="34" charset="0"/>
              </a:rPr>
              <a:t>, Remaining Issues of AMP PPDU Design,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11-25/0794</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Initial </a:t>
            </a:r>
            <a:r>
              <a:rPr lang="en-US" altLang="zh-CN" sz="1600" kern="0" dirty="0">
                <a:solidFill>
                  <a:schemeClr val="tx1"/>
                </a:solidFill>
                <a:latin typeface="Calibri" panose="020F0502020204030204" pitchFamily="34" charset="0"/>
                <a:cs typeface="Calibri" panose="020F0502020204030204" pitchFamily="34" charset="0"/>
              </a:rPr>
              <a:t>Thoughts on AMP Downlink Sync Field Design</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[PM2 requested]</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11-25/0795, High Level Thoughts on Sync Field Design Discussion, You-Wei Chen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a:t>
            </a:r>
            <a:r>
              <a:rPr lang="zh-CN" altLang="zh-CN" sz="1600" kern="0" dirty="0" smtClean="0">
                <a:solidFill>
                  <a:schemeClr val="tx1"/>
                </a:solidFill>
                <a:latin typeface="Calibri" panose="020F0502020204030204" pitchFamily="34" charset="0"/>
                <a:cs typeface="Calibri" panose="020F0502020204030204" pitchFamily="34" charset="0"/>
              </a:rPr>
              <a:t>25/</a:t>
            </a:r>
            <a:r>
              <a:rPr lang="en-US" altLang="zh-CN" sz="1600" kern="0" dirty="0" smtClean="0">
                <a:solidFill>
                  <a:schemeClr val="tx1"/>
                </a:solidFill>
                <a:latin typeface="Calibri" panose="020F0502020204030204" pitchFamily="34" charset="0"/>
                <a:cs typeface="Calibri" panose="020F0502020204030204" pitchFamily="34" charset="0"/>
              </a:rPr>
              <a:t>0</a:t>
            </a:r>
            <a:r>
              <a:rPr lang="zh-CN" altLang="zh-CN" sz="1600" kern="0" dirty="0" smtClean="0">
                <a:solidFill>
                  <a:schemeClr val="tx1"/>
                </a:solidFill>
                <a:latin typeface="Calibri" panose="020F0502020204030204" pitchFamily="34" charset="0"/>
                <a:cs typeface="Calibri" panose="020F0502020204030204" pitchFamily="34" charset="0"/>
              </a:rPr>
              <a:t>797</a:t>
            </a:r>
            <a:r>
              <a:rPr lang="zh-CN" altLang="zh-CN" sz="1600" kern="0" dirty="0">
                <a:solidFill>
                  <a:schemeClr val="tx1"/>
                </a:solidFill>
                <a:latin typeface="Calibri" panose="020F0502020204030204" pitchFamily="34" charset="0"/>
                <a:cs typeface="Calibri" panose="020F0502020204030204" pitchFamily="34" charset="0"/>
              </a:rPr>
              <a:t>, AMP-Downlink-and-Backscattering-Carrier-Waveform – </a:t>
            </a:r>
            <a:r>
              <a:rPr lang="zh-CN" altLang="zh-CN" sz="1600" kern="0" dirty="0" smtClean="0">
                <a:solidFill>
                  <a:schemeClr val="tx1"/>
                </a:solidFill>
                <a:latin typeface="Calibri" panose="020F0502020204030204" pitchFamily="34" charset="0"/>
                <a:cs typeface="Calibri" panose="020F0502020204030204" pitchFamily="34" charset="0"/>
              </a:rPr>
              <a:t>followup</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Rui</a:t>
            </a:r>
            <a:r>
              <a:rPr lang="en-US" altLang="zh-CN" sz="1600" kern="0" dirty="0" smtClean="0">
                <a:solidFill>
                  <a:schemeClr val="tx1"/>
                </a:solidFill>
                <a:latin typeface="Calibri" panose="020F0502020204030204" pitchFamily="34" charset="0"/>
                <a:cs typeface="Calibri" panose="020F0502020204030204" pitchFamily="34" charset="0"/>
              </a:rPr>
              <a:t> Cao (NXP)</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a:t>
            </a:r>
            <a:r>
              <a:rPr lang="zh-CN" altLang="zh-CN" sz="1600" kern="0" dirty="0" smtClean="0">
                <a:solidFill>
                  <a:schemeClr val="tx1"/>
                </a:solidFill>
                <a:latin typeface="Calibri" panose="020F0502020204030204" pitchFamily="34" charset="0"/>
                <a:cs typeface="Calibri" panose="020F0502020204030204" pitchFamily="34" charset="0"/>
              </a:rPr>
              <a:t>25/</a:t>
            </a:r>
            <a:r>
              <a:rPr lang="en-US" altLang="zh-CN" sz="1600" kern="0" dirty="0" smtClean="0">
                <a:solidFill>
                  <a:schemeClr val="tx1"/>
                </a:solidFill>
                <a:latin typeface="Calibri" panose="020F0502020204030204" pitchFamily="34" charset="0"/>
                <a:cs typeface="Calibri" panose="020F0502020204030204" pitchFamily="34" charset="0"/>
              </a:rPr>
              <a:t>0</a:t>
            </a:r>
            <a:r>
              <a:rPr lang="zh-CN" altLang="zh-CN" sz="1600" kern="0" dirty="0" smtClean="0">
                <a:solidFill>
                  <a:schemeClr val="tx1"/>
                </a:solidFill>
                <a:latin typeface="Calibri" panose="020F0502020204030204" pitchFamily="34" charset="0"/>
                <a:cs typeface="Calibri" panose="020F0502020204030204" pitchFamily="34" charset="0"/>
              </a:rPr>
              <a:t>798</a:t>
            </a:r>
            <a:r>
              <a:rPr lang="zh-CN" altLang="zh-CN" sz="1600" kern="0" dirty="0">
                <a:solidFill>
                  <a:schemeClr val="tx1"/>
                </a:solidFill>
                <a:latin typeface="Calibri" panose="020F0502020204030204" pitchFamily="34" charset="0"/>
                <a:cs typeface="Calibri" panose="020F0502020204030204" pitchFamily="34" charset="0"/>
              </a:rPr>
              <a:t>, AMP-OOK simulation methodology and baseline results</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11-25/0799, Uplink </a:t>
            </a:r>
            <a:r>
              <a:rPr lang="en-US" altLang="zh-CN" sz="1600" kern="0" dirty="0">
                <a:solidFill>
                  <a:schemeClr val="tx1"/>
                </a:solidFill>
                <a:latin typeface="Calibri" panose="020F0502020204030204" pitchFamily="34" charset="0"/>
                <a:cs typeface="Calibri" panose="020F0502020204030204" pitchFamily="34" charset="0"/>
              </a:rPr>
              <a:t>SYNC Field Design for Backscatter STAs, </a:t>
            </a:r>
            <a:r>
              <a:rPr lang="en-US" altLang="zh-CN" sz="1600" kern="0" dirty="0" err="1" smtClean="0">
                <a:solidFill>
                  <a:schemeClr val="tx1"/>
                </a:solidFill>
                <a:latin typeface="Calibri" panose="020F0502020204030204" pitchFamily="34" charset="0"/>
                <a:cs typeface="Calibri" panose="020F0502020204030204" pitchFamily="34" charset="0"/>
              </a:rPr>
              <a:t>Manideep</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Dunna</a:t>
            </a:r>
            <a:r>
              <a:rPr lang="en-US" altLang="zh-CN" sz="1600" kern="0" dirty="0" smtClean="0">
                <a:solidFill>
                  <a:schemeClr val="tx1"/>
                </a:solidFill>
                <a:latin typeface="Calibri" panose="020F0502020204030204" pitchFamily="34" charset="0"/>
                <a:cs typeface="Calibri" panose="020F0502020204030204" pitchFamily="34" charset="0"/>
              </a:rPr>
              <a:t> (Qualcomm)</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11-25/0801, Sync field for AMP PPDU, </a:t>
            </a:r>
            <a:r>
              <a:rPr lang="en-US" altLang="zh-CN" sz="1600" kern="0" dirty="0" err="1">
                <a:solidFill>
                  <a:schemeClr val="tx1"/>
                </a:solidFill>
                <a:latin typeface="Calibri" panose="020F0502020204030204" pitchFamily="34" charset="0"/>
                <a:cs typeface="Calibri" panose="020F0502020204030204" pitchFamily="34" charset="0"/>
              </a:rPr>
              <a:t>KeWang</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11-25/0802, OOK generation for AMP, </a:t>
            </a:r>
            <a:r>
              <a:rPr lang="en-US" altLang="zh-CN" sz="1600" kern="0" dirty="0" err="1">
                <a:solidFill>
                  <a:schemeClr val="tx1"/>
                </a:solidFill>
                <a:latin typeface="Calibri" panose="020F0502020204030204" pitchFamily="34" charset="0"/>
                <a:cs typeface="Calibri" panose="020F0502020204030204" pitchFamily="34" charset="0"/>
              </a:rPr>
              <a:t>KeWang</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11-25/0806, Downlink </a:t>
            </a:r>
            <a:r>
              <a:rPr lang="en-US" altLang="zh-CN" sz="1600" kern="0" dirty="0">
                <a:solidFill>
                  <a:schemeClr val="tx1"/>
                </a:solidFill>
                <a:latin typeface="Calibri" panose="020F0502020204030204" pitchFamily="34" charset="0"/>
                <a:cs typeface="Calibri" panose="020F0502020204030204" pitchFamily="34" charset="0"/>
              </a:rPr>
              <a:t>Receiver Performance,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[same time as 0771 requested]</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11-25/0816r0,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Feasibility Study of Mono-static Backscatter in Sub-1 GHz, Panpan Li (Huawei)</a:t>
            </a:r>
          </a:p>
          <a:p>
            <a:pPr marL="800100" lvl="1" indent="-342900">
              <a:lnSpc>
                <a:spcPct val="110000"/>
              </a:lnSpc>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-25/0820r0, AMP Bi-static Backscatter in 2.4GHz, Panpan Li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11-25/0862, Discussion on uplink sync field design for active transmitters, Bin Qian (Huawei)</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en-US" sz="1600"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kern="0" dirty="0">
                <a:solidFill>
                  <a:schemeClr val="tx1"/>
                </a:solidFill>
                <a:latin typeface="Calibri" panose="020F0502020204030204" pitchFamily="34" charset="0"/>
                <a:cs typeface="Calibri" panose="020F0502020204030204" pitchFamily="34" charset="0"/>
                <a:sym typeface="+mn-ea"/>
              </a:rPr>
              <a:t>. (call for </a:t>
            </a:r>
            <a:r>
              <a:rPr lang="en-US" altLang="en-US" sz="1600" i="1" kern="0" dirty="0">
                <a:solidFill>
                  <a:schemeClr val="tx1"/>
                </a:solidFill>
                <a:latin typeface="Calibri" panose="020F0502020204030204" pitchFamily="34" charset="0"/>
                <a:cs typeface="Calibri" panose="020F0502020204030204" pitchFamily="34" charset="0"/>
                <a:sym typeface="+mn-ea"/>
              </a:rPr>
              <a:t>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11-25/0772, Bi-static Backscatter Protection Mechanisms - follow up,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11-25/0776, AMP frames follow up, Alfred </a:t>
            </a:r>
            <a:r>
              <a:rPr lang="en-US" altLang="en-US" sz="1600" kern="0" dirty="0" err="1" smtClean="0">
                <a:solidFill>
                  <a:schemeClr val="tx1"/>
                </a:solidFill>
                <a:latin typeface="Calibri" panose="020F0502020204030204" pitchFamily="34" charset="0"/>
                <a:cs typeface="Calibri" panose="020F0502020204030204" pitchFamily="34" charset="0"/>
                <a:sym typeface="+mn-ea"/>
              </a:rPr>
              <a:t>Asterjadhi</a:t>
            </a:r>
            <a:r>
              <a:rPr lang="en-US" altLang="en-US" sz="16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11-25/0779, </a:t>
            </a:r>
            <a:r>
              <a:rPr lang="en-US" altLang="zh-CN" sz="1600" kern="0" dirty="0">
                <a:solidFill>
                  <a:schemeClr val="tx1"/>
                </a:solidFill>
                <a:latin typeface="Calibri" panose="020F0502020204030204" pitchFamily="34" charset="0"/>
                <a:cs typeface="Calibri" panose="020F0502020204030204" pitchFamily="34" charset="0"/>
              </a:rPr>
              <a:t>E2E Operation of AMP-enabled Non-AP STAs, </a:t>
            </a:r>
            <a:r>
              <a:rPr lang="en-US" altLang="zh-CN" sz="1600" kern="0" dirty="0" err="1">
                <a:solidFill>
                  <a:schemeClr val="tx1"/>
                </a:solidFill>
                <a:latin typeface="Calibri" panose="020F0502020204030204" pitchFamily="34" charset="0"/>
                <a:cs typeface="Calibri" panose="020F0502020204030204" pitchFamily="34" charset="0"/>
              </a:rPr>
              <a:t>Sanket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Kalamkar</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11-25/0783, </a:t>
            </a:r>
            <a:r>
              <a:rPr lang="en-US" altLang="zh-CN" sz="1600" kern="0" dirty="0">
                <a:solidFill>
                  <a:schemeClr val="tx1"/>
                </a:solidFill>
                <a:latin typeface="Calibri" panose="020F0502020204030204" pitchFamily="34" charset="0"/>
                <a:cs typeface="Calibri" panose="020F0502020204030204" pitchFamily="34" charset="0"/>
              </a:rPr>
              <a:t>MAC Comparison for Active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a:solidFill>
                  <a:schemeClr val="tx1"/>
                </a:solidFill>
                <a:latin typeface="Calibri" panose="020F0502020204030204" pitchFamily="34" charset="0"/>
                <a:cs typeface="Calibri" panose="020F0502020204030204" pitchFamily="34" charset="0"/>
              </a:rPr>
              <a:t>Sebastian Max (Ericsson</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11-25/0785, Frame Formats for Active TX AMP station,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11-25/0786r0</a:t>
            </a:r>
            <a:r>
              <a:rPr lang="zh-CN"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smtClean="0">
                <a:solidFill>
                  <a:schemeClr val="tx1"/>
                </a:solidFill>
                <a:latin typeface="Calibri" panose="020F0502020204030204" pitchFamily="34" charset="0"/>
                <a:cs typeface="Calibri" panose="020F0502020204030204" pitchFamily="34" charset="0"/>
              </a:rPr>
              <a:t> </a:t>
            </a:r>
            <a:r>
              <a:rPr lang="zh-CN" altLang="zh-CN" sz="1600" kern="0" dirty="0" smtClean="0">
                <a:solidFill>
                  <a:schemeClr val="tx1"/>
                </a:solidFill>
                <a:latin typeface="Calibri" panose="020F0502020204030204" pitchFamily="34" charset="0"/>
                <a:cs typeface="Calibri" panose="020F0502020204030204" pitchFamily="34" charset="0"/>
              </a:rPr>
              <a:t>AMP </a:t>
            </a:r>
            <a:r>
              <a:rPr lang="zh-CN" altLang="zh-CN" sz="1600" kern="0" dirty="0">
                <a:solidFill>
                  <a:schemeClr val="tx1"/>
                </a:solidFill>
                <a:latin typeface="Calibri" panose="020F0502020204030204" pitchFamily="34" charset="0"/>
                <a:cs typeface="Calibri" panose="020F0502020204030204" pitchFamily="34" charset="0"/>
              </a:rPr>
              <a:t>Bi-Static Backscatter </a:t>
            </a:r>
            <a:r>
              <a:rPr lang="zh-CN" altLang="zh-CN" sz="1600" kern="0" dirty="0" smtClean="0">
                <a:solidFill>
                  <a:schemeClr val="tx1"/>
                </a:solidFill>
                <a:latin typeface="Calibri" panose="020F0502020204030204" pitchFamily="34" charset="0"/>
                <a:cs typeface="Calibri" panose="020F0502020204030204" pitchFamily="34" charset="0"/>
              </a:rPr>
              <a:t>Control, </a:t>
            </a:r>
            <a:r>
              <a:rPr lang="zh-CN" altLang="zh-CN" sz="1600" kern="0" dirty="0">
                <a:solidFill>
                  <a:schemeClr val="tx1"/>
                </a:solidFill>
                <a:latin typeface="Calibri" panose="020F0502020204030204" pitchFamily="34" charset="0"/>
                <a:cs typeface="Calibri" panose="020F0502020204030204" pitchFamily="34" charset="0"/>
              </a:rPr>
              <a:t>Ian Bajaj (Huawei)</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11-25/0787r0</a:t>
            </a:r>
            <a:r>
              <a:rPr lang="zh-CN"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smtClean="0">
                <a:solidFill>
                  <a:schemeClr val="tx1"/>
                </a:solidFill>
                <a:latin typeface="Calibri" panose="020F0502020204030204" pitchFamily="34" charset="0"/>
                <a:cs typeface="Calibri" panose="020F0502020204030204" pitchFamily="34" charset="0"/>
              </a:rPr>
              <a:t> </a:t>
            </a:r>
            <a:r>
              <a:rPr lang="zh-CN" altLang="zh-CN" sz="1600" kern="0" dirty="0" smtClean="0">
                <a:solidFill>
                  <a:schemeClr val="tx1"/>
                </a:solidFill>
                <a:latin typeface="Calibri" panose="020F0502020204030204" pitchFamily="34" charset="0"/>
                <a:cs typeface="Calibri" panose="020F0502020204030204" pitchFamily="34" charset="0"/>
              </a:rPr>
              <a:t>Follow</a:t>
            </a:r>
            <a:r>
              <a:rPr lang="zh-CN" altLang="zh-CN" sz="1600" kern="0" dirty="0">
                <a:solidFill>
                  <a:schemeClr val="tx1"/>
                </a:solidFill>
                <a:latin typeface="Calibri" panose="020F0502020204030204" pitchFamily="34" charset="0"/>
                <a:cs typeface="Calibri" panose="020F0502020204030204" pitchFamily="34" charset="0"/>
              </a:rPr>
              <a:t>-up on AMP Open Service </a:t>
            </a:r>
            <a:r>
              <a:rPr lang="zh-CN" altLang="zh-CN" sz="1600" kern="0" dirty="0" smtClean="0">
                <a:solidFill>
                  <a:schemeClr val="tx1"/>
                </a:solidFill>
                <a:latin typeface="Calibri" panose="020F0502020204030204" pitchFamily="34" charset="0"/>
                <a:cs typeface="Calibri" panose="020F0502020204030204" pitchFamily="34" charset="0"/>
              </a:rPr>
              <a:t>Period, </a:t>
            </a:r>
            <a:r>
              <a:rPr lang="zh-CN" altLang="zh-CN" sz="1600" kern="0" dirty="0">
                <a:solidFill>
                  <a:schemeClr val="tx1"/>
                </a:solidFill>
                <a:latin typeface="Calibri" panose="020F0502020204030204" pitchFamily="34" charset="0"/>
                <a:cs typeface="Calibri" panose="020F0502020204030204" pitchFamily="34" charset="0"/>
              </a:rPr>
              <a:t>Ian Bajaj (Huawei)</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11-25/0788r</a:t>
            </a:r>
            <a:r>
              <a:rPr lang="zh-CN" altLang="zh-CN" sz="1600" kern="0" dirty="0" smtClean="0">
                <a:solidFill>
                  <a:schemeClr val="tx1"/>
                </a:solidFill>
                <a:latin typeface="Calibri" panose="020F0502020204030204" pitchFamily="34" charset="0"/>
                <a:cs typeface="Calibri" panose="020F0502020204030204" pitchFamily="34" charset="0"/>
              </a:rPr>
              <a:t>0</a:t>
            </a:r>
            <a:r>
              <a:rPr lang="en-US" altLang="zh-CN" sz="1600" kern="0" dirty="0" smtClean="0">
                <a:solidFill>
                  <a:schemeClr val="tx1"/>
                </a:solidFill>
                <a:latin typeface="Calibri" panose="020F0502020204030204" pitchFamily="34" charset="0"/>
                <a:cs typeface="Calibri" panose="020F0502020204030204" pitchFamily="34" charset="0"/>
              </a:rPr>
              <a:t>, </a:t>
            </a:r>
            <a:r>
              <a:rPr lang="zh-CN" altLang="zh-CN" sz="1600" kern="0" dirty="0" smtClean="0">
                <a:solidFill>
                  <a:schemeClr val="tx1"/>
                </a:solidFill>
                <a:latin typeface="Calibri" panose="020F0502020204030204" pitchFamily="34" charset="0"/>
                <a:cs typeface="Calibri" panose="020F0502020204030204" pitchFamily="34" charset="0"/>
              </a:rPr>
              <a:t>AMP </a:t>
            </a:r>
            <a:r>
              <a:rPr lang="zh-CN" altLang="zh-CN" sz="1600" kern="0" dirty="0">
                <a:solidFill>
                  <a:schemeClr val="tx1"/>
                </a:solidFill>
                <a:latin typeface="Calibri" panose="020F0502020204030204" pitchFamily="34" charset="0"/>
                <a:cs typeface="Calibri" panose="020F0502020204030204" pitchFamily="34" charset="0"/>
              </a:rPr>
              <a:t>Operation Status </a:t>
            </a:r>
            <a:r>
              <a:rPr lang="zh-CN" altLang="zh-CN" sz="1600" kern="0" dirty="0" smtClean="0">
                <a:solidFill>
                  <a:schemeClr val="tx1"/>
                </a:solidFill>
                <a:latin typeface="Calibri" panose="020F0502020204030204" pitchFamily="34" charset="0"/>
                <a:cs typeface="Calibri" panose="020F0502020204030204" pitchFamily="34" charset="0"/>
              </a:rPr>
              <a:t>Reporting, </a:t>
            </a:r>
            <a:r>
              <a:rPr lang="zh-CN" altLang="zh-CN" sz="1600" kern="0" dirty="0">
                <a:solidFill>
                  <a:schemeClr val="tx1"/>
                </a:solidFill>
                <a:latin typeface="Calibri" panose="020F0502020204030204" pitchFamily="34" charset="0"/>
                <a:cs typeface="Calibri" panose="020F0502020204030204" pitchFamily="34" charset="0"/>
              </a:rPr>
              <a:t>Ian Bajaj (Huawei)</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11-25/0789</a:t>
            </a:r>
            <a:r>
              <a:rPr lang="en-US" altLang="zh-CN" sz="1600" kern="0" dirty="0">
                <a:solidFill>
                  <a:schemeClr val="tx1"/>
                </a:solidFill>
                <a:latin typeface="Calibri" panose="020F0502020204030204" pitchFamily="34" charset="0"/>
                <a:cs typeface="Calibri" panose="020F0502020204030204" pitchFamily="34" charset="0"/>
              </a:rPr>
              <a:t>, Energy-Level Status Reporting for AMP Devices - Follow-Up, Mahmoud </a:t>
            </a:r>
            <a:r>
              <a:rPr lang="en-US" altLang="zh-CN" sz="1600" kern="0" dirty="0" err="1">
                <a:solidFill>
                  <a:schemeClr val="tx1"/>
                </a:solidFill>
                <a:latin typeface="Calibri" panose="020F0502020204030204" pitchFamily="34" charset="0"/>
                <a:cs typeface="Calibri" panose="020F0502020204030204" pitchFamily="34" charset="0"/>
              </a:rPr>
              <a:t>Hasabelnaby</a:t>
            </a:r>
            <a:r>
              <a:rPr lang="en-US" altLang="zh-CN" sz="1600" kern="0" dirty="0">
                <a:solidFill>
                  <a:schemeClr val="tx1"/>
                </a:solidFill>
                <a:latin typeface="Calibri" panose="020F0502020204030204" pitchFamily="34" charset="0"/>
                <a:cs typeface="Calibri" panose="020F0502020204030204" pitchFamily="34" charset="0"/>
              </a:rPr>
              <a:t> (Huawei) </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11-25/0803, </a:t>
            </a:r>
            <a:r>
              <a:rPr lang="en-US" altLang="zh-CN" sz="1600" kern="0" dirty="0">
                <a:solidFill>
                  <a:schemeClr val="tx1"/>
                </a:solidFill>
                <a:latin typeface="Calibri" panose="020F0502020204030204" pitchFamily="34" charset="0"/>
                <a:cs typeface="Calibri" panose="020F0502020204030204" pitchFamily="34" charset="0"/>
              </a:rPr>
              <a:t>Follow-up on access message for </a:t>
            </a:r>
            <a:r>
              <a:rPr lang="en-US" altLang="zh-CN" sz="1600" kern="0" dirty="0" smtClean="0">
                <a:solidFill>
                  <a:schemeClr val="tx1"/>
                </a:solidFill>
                <a:latin typeface="Calibri" panose="020F0502020204030204" pitchFamily="34" charset="0"/>
                <a:cs typeface="Calibri" panose="020F0502020204030204" pitchFamily="34" charset="0"/>
              </a:rPr>
              <a:t>AMP,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WeiJie</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XU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11-25/0813,</a:t>
            </a:r>
            <a:r>
              <a:rPr lang="en-US" altLang="zh-CN" sz="1600" kern="0" dirty="0">
                <a:solidFill>
                  <a:schemeClr val="tx1"/>
                </a:solidFill>
                <a:latin typeface="Calibri" panose="020F0502020204030204" pitchFamily="34" charset="0"/>
                <a:cs typeface="Calibri" panose="020F0502020204030204" pitchFamily="34" charset="0"/>
              </a:rPr>
              <a:t> Follow up on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11-25/0814, Follow </a:t>
            </a:r>
            <a:r>
              <a:rPr lang="en-US" altLang="zh-CN" sz="1600" kern="0" dirty="0">
                <a:solidFill>
                  <a:schemeClr val="tx1"/>
                </a:solidFill>
                <a:latin typeface="Calibri" panose="020F0502020204030204" pitchFamily="34" charset="0"/>
                <a:cs typeface="Calibri" panose="020F0502020204030204" pitchFamily="34" charset="0"/>
              </a:rPr>
              <a:t>up on TSF for trigger based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11-25/0815, </a:t>
            </a:r>
            <a:r>
              <a:rPr lang="en-US" altLang="zh-CN" sz="1600" kern="0" dirty="0">
                <a:solidFill>
                  <a:schemeClr val="tx1"/>
                </a:solidFill>
                <a:latin typeface="Calibri" panose="020F0502020204030204" pitchFamily="34" charset="0"/>
                <a:cs typeface="Calibri" panose="020F0502020204030204" pitchFamily="34" charset="0"/>
              </a:rPr>
              <a:t>UL access mechanisms for Active </a:t>
            </a:r>
            <a:r>
              <a:rPr lang="en-US" altLang="zh-CN" sz="1600" kern="0" dirty="0" err="1">
                <a:solidFill>
                  <a:schemeClr val="tx1"/>
                </a:solidFill>
                <a:latin typeface="Calibri" panose="020F0502020204030204" pitchFamily="34" charset="0"/>
                <a:cs typeface="Calibri" panose="020F0502020204030204" pitchFamily="34" charset="0"/>
              </a:rPr>
              <a:t>Tx</a:t>
            </a:r>
            <a:r>
              <a:rPr lang="en-US" altLang="zh-CN" sz="1600" kern="0" dirty="0">
                <a:solidFill>
                  <a:schemeClr val="tx1"/>
                </a:solidFill>
                <a:latin typeface="Calibri" panose="020F0502020204030204" pitchFamily="34" charset="0"/>
                <a:cs typeface="Calibri" panose="020F0502020204030204" pitchFamily="34" charset="0"/>
              </a:rPr>
              <a:t> AMP </a:t>
            </a:r>
            <a:r>
              <a:rPr lang="en-US" altLang="zh-CN" sz="1600" kern="0" dirty="0" smtClean="0">
                <a:solidFill>
                  <a:schemeClr val="tx1"/>
                </a:solidFill>
                <a:latin typeface="Calibri" panose="020F0502020204030204" pitchFamily="34" charset="0"/>
                <a:cs typeface="Calibri" panose="020F0502020204030204" pitchFamily="34" charset="0"/>
              </a:rPr>
              <a:t>STAs,</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a:t>
            </a:r>
            <a:r>
              <a:rPr lang="zh-CN" altLang="zh-CN" sz="1600" kern="0" dirty="0">
                <a:solidFill>
                  <a:schemeClr val="tx1"/>
                </a:solidFill>
                <a:latin typeface="Calibri" panose="020F0502020204030204" pitchFamily="34" charset="0"/>
                <a:cs typeface="Calibri" panose="020F0502020204030204" pitchFamily="34" charset="0"/>
              </a:rPr>
              <a:t>0817, Random access for Active Tx non-AP AMP STAs, Rojan Chitrakar (Huawei)</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818, Channel access for Backscatter non-AP AMP STAs – way forward, Rojan Chitrakar (Huawei)</a:t>
            </a:r>
          </a:p>
          <a:p>
            <a:pPr marL="800100" lvl="1" indent="-342900">
              <a:lnSpc>
                <a:spcPct val="110000"/>
              </a:lnSpc>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821, Thoughts on AMP frame format, Zhanjing Bao (TCL) </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11-25/0858,</a:t>
            </a:r>
            <a:r>
              <a:rPr lang="en-US" altLang="zh-CN" sz="1600" kern="0" dirty="0">
                <a:solidFill>
                  <a:schemeClr val="tx1"/>
                </a:solidFill>
                <a:latin typeface="Calibri" panose="020F0502020204030204" pitchFamily="34" charset="0"/>
                <a:cs typeface="Calibri" panose="020F0502020204030204" pitchFamily="34" charset="0"/>
              </a:rPr>
              <a:t> UL random access mechanisms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11-25/0859,</a:t>
            </a:r>
            <a:r>
              <a:rPr lang="en-US" altLang="zh-CN" sz="1600" kern="0" dirty="0">
                <a:solidFill>
                  <a:schemeClr val="tx1"/>
                </a:solidFill>
                <a:latin typeface="Calibri" panose="020F0502020204030204" pitchFamily="34" charset="0"/>
                <a:cs typeface="Calibri" panose="020F0502020204030204" pitchFamily="34" charset="0"/>
              </a:rPr>
              <a:t> AMP </a:t>
            </a:r>
            <a:r>
              <a:rPr lang="en-US" altLang="zh-CN" sz="1600" kern="0" dirty="0" err="1">
                <a:solidFill>
                  <a:schemeClr val="tx1"/>
                </a:solidFill>
                <a:latin typeface="Calibri" panose="020F0502020204030204" pitchFamily="34" charset="0"/>
                <a:cs typeface="Calibri" panose="020F0502020204030204" pitchFamily="34" charset="0"/>
              </a:rPr>
              <a:t>Ack</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frame,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11-25/0916, AMP MAC SAP interface and frame exchange sequence, </a:t>
            </a:r>
            <a:r>
              <a:rPr lang="en-US" altLang="zh-CN" sz="1600" kern="0" dirty="0" err="1" smtClean="0">
                <a:solidFill>
                  <a:schemeClr val="tx1"/>
                </a:solidFill>
                <a:latin typeface="Calibri" panose="020F0502020204030204" pitchFamily="34" charset="0"/>
                <a:cs typeface="Calibri" panose="020F0502020204030204" pitchFamily="34" charset="0"/>
              </a:rPr>
              <a:t>Liwen</a:t>
            </a:r>
            <a:r>
              <a:rPr lang="en-US" altLang="zh-CN" sz="1600" kern="0" dirty="0" smtClean="0">
                <a:solidFill>
                  <a:schemeClr val="tx1"/>
                </a:solidFill>
                <a:latin typeface="Calibri" panose="020F0502020204030204" pitchFamily="34" charset="0"/>
                <a:cs typeface="Calibri" panose="020F0502020204030204" pitchFamily="34" charset="0"/>
              </a:rPr>
              <a:t> Chu (NXP)</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11-25/0917, multiple TXOP discussion, </a:t>
            </a:r>
            <a:r>
              <a:rPr lang="en-US" altLang="zh-CN" sz="1600" kern="0" dirty="0" err="1" smtClean="0">
                <a:solidFill>
                  <a:schemeClr val="tx1"/>
                </a:solidFill>
                <a:latin typeface="Calibri" panose="020F0502020204030204" pitchFamily="34" charset="0"/>
                <a:cs typeface="Calibri" panose="020F0502020204030204" pitchFamily="34" charset="0"/>
              </a:rPr>
              <a:t>Liwen</a:t>
            </a:r>
            <a:r>
              <a:rPr lang="en-US" altLang="zh-CN" sz="1600" kern="0" dirty="0" smtClean="0">
                <a:solidFill>
                  <a:schemeClr val="tx1"/>
                </a:solidFill>
                <a:latin typeface="Calibri" panose="020F0502020204030204" pitchFamily="34" charset="0"/>
                <a:cs typeface="Calibri" panose="020F0502020204030204" pitchFamily="34" charset="0"/>
              </a:rPr>
              <a:t> Chu (NXP)</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11-25/0918, Frame format discussion, </a:t>
            </a:r>
            <a:r>
              <a:rPr lang="en-US" altLang="zh-CN" sz="1600" kern="0" dirty="0" err="1" smtClean="0">
                <a:solidFill>
                  <a:schemeClr val="tx1"/>
                </a:solidFill>
                <a:latin typeface="Calibri" panose="020F0502020204030204" pitchFamily="34" charset="0"/>
                <a:cs typeface="Calibri" panose="020F0502020204030204" pitchFamily="34" charset="0"/>
              </a:rPr>
              <a:t>Liwen</a:t>
            </a:r>
            <a:r>
              <a:rPr lang="en-US" altLang="zh-CN" sz="1600" kern="0" dirty="0" smtClean="0">
                <a:solidFill>
                  <a:schemeClr val="tx1"/>
                </a:solidFill>
                <a:latin typeface="Calibri" panose="020F0502020204030204" pitchFamily="34" charset="0"/>
                <a:cs typeface="Calibri" panose="020F0502020204030204" pitchFamily="34" charset="0"/>
              </a:rPr>
              <a:t> Chu (NXP)</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a:t>May 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11-25/0792, </a:t>
            </a:r>
            <a:r>
              <a:rPr lang="en-US" altLang="zh-CN" sz="1600" kern="0" dirty="0">
                <a:solidFill>
                  <a:schemeClr val="tx1"/>
                </a:solidFill>
                <a:latin typeface="Calibri" panose="020F0502020204030204" pitchFamily="34" charset="0"/>
                <a:cs typeface="Calibri" panose="020F0502020204030204" pitchFamily="34" charset="0"/>
              </a:rPr>
              <a:t>Follow up on Correspondence between Energizers and AMP non-AP </a:t>
            </a:r>
            <a:r>
              <a:rPr lang="en-US" altLang="zh-CN" sz="1600" kern="0" dirty="0" smtClean="0">
                <a:solidFill>
                  <a:schemeClr val="tx1"/>
                </a:solidFill>
                <a:latin typeface="Calibri" panose="020F0502020204030204" pitchFamily="34" charset="0"/>
                <a:cs typeface="Calibri" panose="020F0502020204030204" pitchFamily="34" charset="0"/>
              </a:rPr>
              <a:t>STAs,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11-25/0791, </a:t>
            </a:r>
            <a:r>
              <a:rPr lang="en-US" altLang="zh-CN" sz="1600" kern="0" dirty="0">
                <a:solidFill>
                  <a:schemeClr val="tx1"/>
                </a:solidFill>
                <a:latin typeface="Calibri" panose="020F0502020204030204" pitchFamily="34" charset="0"/>
                <a:cs typeface="Calibri" panose="020F0502020204030204" pitchFamily="34" charset="0"/>
              </a:rPr>
              <a:t>Remaining Issues of </a:t>
            </a:r>
            <a:r>
              <a:rPr lang="en-US" altLang="zh-CN" sz="1600" kern="0" dirty="0" smtClean="0">
                <a:solidFill>
                  <a:schemeClr val="tx1"/>
                </a:solidFill>
                <a:latin typeface="Calibri" panose="020F0502020204030204" pitchFamily="34" charset="0"/>
                <a:cs typeface="Calibri" panose="020F0502020204030204" pitchFamily="34" charset="0"/>
              </a:rPr>
              <a:t>WPT,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819, AMP Security – follow up, Rojan Chitrakar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11-25/0831</a:t>
            </a:r>
            <a:r>
              <a:rPr lang="en-US" altLang="zh-CN" sz="1600" kern="0" dirty="0">
                <a:solidFill>
                  <a:schemeClr val="tx1"/>
                </a:solidFill>
                <a:latin typeface="Calibri" panose="020F0502020204030204" pitchFamily="34" charset="0"/>
                <a:cs typeface="Calibri" panose="020F0502020204030204" pitchFamily="34" charset="0"/>
              </a:rPr>
              <a:t>, Low-Complexity Provisioning Methods for Low-Complexity Secure AMP Communications, Hui Luo (</a:t>
            </a:r>
            <a:r>
              <a:rPr lang="en-US" altLang="zh-CN" sz="1600" kern="0" dirty="0" smtClean="0">
                <a:solidFill>
                  <a:schemeClr val="tx1"/>
                </a:solidFill>
                <a:latin typeface="Calibri" panose="020F0502020204030204" pitchFamily="34" charset="0"/>
                <a:cs typeface="Calibri" panose="020F0502020204030204" pitchFamily="34" charset="0"/>
              </a:rPr>
              <a:t>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11-25/0860,</a:t>
            </a:r>
            <a:r>
              <a:rPr lang="en-US" altLang="zh-CN" sz="1600" kern="0" dirty="0">
                <a:solidFill>
                  <a:schemeClr val="tx1"/>
                </a:solidFill>
                <a:latin typeface="Calibri" panose="020F0502020204030204" pitchFamily="34" charset="0"/>
                <a:cs typeface="Calibri" panose="020F0502020204030204" pitchFamily="34" charset="0"/>
              </a:rPr>
              <a:t> Thoughts on secure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i="1" kern="0" dirty="0" err="1">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(AM2</a:t>
            </a:r>
            <a:r>
              <a:rPr lang="en-US" altLang="en-GB" sz="1800" u="sng" dirty="0" smtClean="0">
                <a:solidFill>
                  <a:schemeClr val="tx1"/>
                </a:solidFill>
              </a:rPr>
              <a:t>, 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1420669122"/>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a:t>
                      </a:r>
                      <a:r>
                        <a:rPr lang="en-US" altLang="zh-CN" sz="1800" dirty="0" smtClean="0">
                          <a:sym typeface="+mn-ea"/>
                        </a:rPr>
                        <a:t>WPT/SEC/MAC</a:t>
                      </a:r>
                      <a:r>
                        <a:rPr lang="en-US" altLang="zh-CN" sz="1800" dirty="0" smtClean="0">
                          <a:sym typeface="+mn-ea"/>
                        </a:rPr>
                        <a:t>)</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(MAC)</a:t>
                      </a: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r>
                        <a:rPr lang="en-US" altLang="zh-CN" sz="1800" dirty="0" smtClean="0">
                          <a:sym typeface="+mn-ea"/>
                        </a:rPr>
                        <a:t>)</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a:t>
            </a:r>
            <a:r>
              <a:rPr lang="en-US" altLang="en-GB" dirty="0" smtClean="0"/>
              <a:t>11-24/1613r7) </a:t>
            </a:r>
            <a:r>
              <a:rPr lang="en-US" altLang="en-GB" dirty="0" smtClean="0"/>
              <a:t>motions</a:t>
            </a:r>
          </a:p>
          <a:p>
            <a:pPr eaLnBrk="0" hangingPunct="0">
              <a:defRPr/>
            </a:pPr>
            <a:r>
              <a:rPr lang="en-US" altLang="en-US" dirty="0" smtClean="0"/>
              <a:t>Spec skeleton and topic volunteers review (Editor)</a:t>
            </a:r>
          </a:p>
          <a:p>
            <a:pPr lvl="1" eaLnBrk="0" hangingPunct="0">
              <a:defRPr/>
            </a:pPr>
            <a:r>
              <a:rPr lang="en-US" altLang="en-US" dirty="0" smtClean="0">
                <a:solidFill>
                  <a:srgbClr val="00B050"/>
                </a:solidFill>
              </a:rPr>
              <a:t>11-25/0614, </a:t>
            </a:r>
            <a:r>
              <a:rPr lang="en-US" altLang="zh-CN" dirty="0">
                <a:solidFill>
                  <a:srgbClr val="00B050"/>
                </a:solidFill>
              </a:rPr>
              <a:t>Proposed Specification Skeleton for </a:t>
            </a:r>
            <a:r>
              <a:rPr lang="en-US" altLang="zh-CN" dirty="0" err="1">
                <a:solidFill>
                  <a:srgbClr val="00B050"/>
                </a:solidFill>
              </a:rPr>
              <a:t>TGbp</a:t>
            </a:r>
            <a:r>
              <a:rPr lang="en-US" altLang="zh-CN" dirty="0">
                <a:solidFill>
                  <a:srgbClr val="00B050"/>
                </a:solidFill>
              </a:rPr>
              <a:t> </a:t>
            </a:r>
            <a:r>
              <a:rPr lang="en-US" altLang="zh-CN" dirty="0" smtClean="0">
                <a:solidFill>
                  <a:srgbClr val="00B050"/>
                </a:solidFill>
              </a:rPr>
              <a:t>D0.1</a:t>
            </a:r>
          </a:p>
          <a:p>
            <a:pPr lvl="1" eaLnBrk="0" hangingPunct="0">
              <a:defRPr/>
            </a:pPr>
            <a:r>
              <a:rPr lang="en-US" altLang="en-US" dirty="0" smtClean="0">
                <a:solidFill>
                  <a:srgbClr val="00B050"/>
                </a:solidFill>
              </a:rPr>
              <a:t>11-25/0613, </a:t>
            </a:r>
            <a:r>
              <a:rPr lang="en-US" altLang="zh-CN" dirty="0" err="1">
                <a:solidFill>
                  <a:srgbClr val="00B050"/>
                </a:solidFill>
              </a:rPr>
              <a:t>TGbp</a:t>
            </a:r>
            <a:r>
              <a:rPr lang="en-US" altLang="zh-CN" dirty="0">
                <a:solidFill>
                  <a:srgbClr val="00B050"/>
                </a:solidFill>
              </a:rPr>
              <a:t> Spec Text Topics and Volunteers</a:t>
            </a:r>
            <a:endParaRPr lang="en-GB" altLang="en-US" dirty="0" smtClean="0">
              <a:solidFill>
                <a:srgbClr val="00B050"/>
              </a:solidFill>
            </a:endParaRP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defRPr/>
            </a:pPr>
            <a:r>
              <a:rPr lang="de-DE" altLang="zh-CN" sz="2100" dirty="0">
                <a:solidFill>
                  <a:srgbClr val="00B050"/>
                </a:solidFill>
              </a:rPr>
              <a:t>11-25/0784: AMP Spatial “Hidden Tag” Deployment Scenario – Dror Regev (Huawei) [early meeting requested]</a:t>
            </a:r>
          </a:p>
          <a:p>
            <a:pPr lvl="1" eaLnBrk="0" hangingPunct="0">
              <a:buFontTx/>
              <a:buChar char="–"/>
              <a:defRPr/>
            </a:pPr>
            <a:r>
              <a:rPr lang="en-US" altLang="zh-CN" sz="2100" dirty="0">
                <a:solidFill>
                  <a:srgbClr val="00B050"/>
                </a:solidFill>
              </a:rPr>
              <a:t>11-25/0771, Downlink Waveform Analysis, Nelson Costa (</a:t>
            </a:r>
            <a:r>
              <a:rPr lang="en-US" altLang="zh-CN" sz="2100" dirty="0" err="1">
                <a:solidFill>
                  <a:srgbClr val="00B050"/>
                </a:solidFill>
              </a:rPr>
              <a:t>Haila</a:t>
            </a:r>
            <a:r>
              <a:rPr lang="en-US" altLang="zh-CN" sz="2100" dirty="0">
                <a:solidFill>
                  <a:srgbClr val="00B050"/>
                </a:solidFill>
              </a:rPr>
              <a:t>)</a:t>
            </a:r>
          </a:p>
          <a:p>
            <a:pPr lvl="1" eaLnBrk="0" hangingPunct="0">
              <a:buFontTx/>
              <a:buChar char="–"/>
              <a:defRPr/>
            </a:pPr>
            <a:r>
              <a:rPr lang="en-US" altLang="zh-CN" sz="2100" dirty="0" smtClean="0">
                <a:solidFill>
                  <a:srgbClr val="00B050"/>
                </a:solidFill>
              </a:rPr>
              <a:t>11-25/0806</a:t>
            </a:r>
            <a:r>
              <a:rPr lang="en-US" altLang="zh-CN" sz="2100" dirty="0">
                <a:solidFill>
                  <a:srgbClr val="00B050"/>
                </a:solidFill>
              </a:rPr>
              <a:t>, Downlink Receiver Performance, Nelson Costa (</a:t>
            </a:r>
            <a:r>
              <a:rPr lang="en-US" altLang="zh-CN" sz="2100" dirty="0" err="1">
                <a:solidFill>
                  <a:srgbClr val="00B050"/>
                </a:solidFill>
              </a:rPr>
              <a:t>Haila</a:t>
            </a:r>
            <a:r>
              <a:rPr lang="en-US" altLang="zh-CN" sz="2100" dirty="0">
                <a:solidFill>
                  <a:srgbClr val="00B050"/>
                </a:solidFill>
              </a:rPr>
              <a:t>) [same time as 0771 requested</a:t>
            </a:r>
            <a:r>
              <a:rPr lang="en-US" altLang="zh-CN" sz="2100" dirty="0" smtClean="0">
                <a:solidFill>
                  <a:srgbClr val="00B050"/>
                </a:solidFill>
              </a:rPr>
              <a:t>]</a:t>
            </a:r>
          </a:p>
          <a:p>
            <a:pPr lvl="1" eaLnBrk="0" hangingPunct="0">
              <a:defRPr/>
            </a:pPr>
            <a:r>
              <a:rPr lang="zh-CN" altLang="zh-CN" sz="2100" dirty="0">
                <a:solidFill>
                  <a:srgbClr val="00B050"/>
                </a:solidFill>
              </a:rPr>
              <a:t>11-25/</a:t>
            </a:r>
            <a:r>
              <a:rPr lang="en-US" altLang="zh-CN" sz="2100" dirty="0">
                <a:solidFill>
                  <a:srgbClr val="00B050"/>
                </a:solidFill>
              </a:rPr>
              <a:t>0</a:t>
            </a:r>
            <a:r>
              <a:rPr lang="zh-CN" altLang="zh-CN" sz="2100" dirty="0">
                <a:solidFill>
                  <a:srgbClr val="00B050"/>
                </a:solidFill>
              </a:rPr>
              <a:t>797, AMP-Downlink-and-Backscattering-Carrier-Waveform – followup</a:t>
            </a:r>
            <a:r>
              <a:rPr lang="en-US" altLang="zh-CN" sz="2100" dirty="0">
                <a:solidFill>
                  <a:srgbClr val="00B050"/>
                </a:solidFill>
              </a:rPr>
              <a:t>,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Mar plenary</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May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mentor.ieee.org/802.11/dcn/25/11-25-0447-00-00bp-2025-03-plenary-meeting-minutes.docx</a:t>
            </a:r>
            <a:endParaRPr lang="en-GB" altLang="en-US" sz="2400" dirty="0" smtClean="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mentor.ieee.org/802.11/dcn/25/11-25-0630-01-00bp-teleconference-minutes-april-may-2025.docx</a:t>
            </a: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 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mentor.ieee.org/802.11/dcn/24/11-24-1613-07-00bp-specification-framework-for-tgbp.docx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smtClean="0">
                <a:sym typeface="+mn-ea"/>
              </a:rPr>
              <a:t>Sebastian Max</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685129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t>11-25/0705, An analysis of SYNC field for downlink PPDU, </a:t>
            </a:r>
            <a:r>
              <a:rPr lang="en-US" altLang="zh-CN" sz="1800" dirty="0" err="1"/>
              <a:t>Amichai</a:t>
            </a:r>
            <a:r>
              <a:rPr lang="en-US" altLang="zh-CN" sz="1800" dirty="0"/>
              <a:t> </a:t>
            </a:r>
            <a:r>
              <a:rPr lang="en-US" altLang="zh-CN" sz="1800" dirty="0" err="1"/>
              <a:t>Sanderovich</a:t>
            </a:r>
            <a:r>
              <a:rPr lang="en-US" altLang="zh-CN" sz="1800" dirty="0"/>
              <a:t> (</a:t>
            </a:r>
            <a:r>
              <a:rPr lang="en-US" altLang="zh-CN" sz="1800" dirty="0" err="1" smtClean="0"/>
              <a:t>Wiliot</a:t>
            </a:r>
            <a:r>
              <a:rPr lang="en-US" altLang="zh-CN" sz="1800" dirty="0" smtClean="0"/>
              <a:t>) </a:t>
            </a:r>
            <a:endParaRPr lang="en-US" altLang="zh-CN" sz="1800" dirty="0"/>
          </a:p>
          <a:p>
            <a:pPr lvl="1" eaLnBrk="0" hangingPunct="0">
              <a:defRPr/>
            </a:pPr>
            <a:r>
              <a:rPr lang="en-US" altLang="zh-CN" sz="1800" dirty="0" smtClean="0"/>
              <a:t>11-25/0794</a:t>
            </a:r>
            <a:r>
              <a:rPr lang="en-US" altLang="zh-CN" sz="1800" dirty="0"/>
              <a:t>, Initial Thoughts on AMP Downlink Sync Field Design, Steve </a:t>
            </a:r>
            <a:r>
              <a:rPr lang="en-US" altLang="zh-CN" sz="1800" dirty="0" err="1"/>
              <a:t>Shellhammer</a:t>
            </a:r>
            <a:r>
              <a:rPr lang="en-US" altLang="zh-CN" sz="1800" dirty="0"/>
              <a:t> (Qualcomm) [PM2 requested]</a:t>
            </a:r>
          </a:p>
          <a:p>
            <a:pPr lvl="1" eaLnBrk="0" hangingPunct="0">
              <a:buFontTx/>
              <a:buChar char="–"/>
              <a:defRPr/>
            </a:pPr>
            <a:r>
              <a:rPr lang="en-US" altLang="zh-CN" sz="1800" dirty="0"/>
              <a:t>11-25/0795, High Level Thoughts on Sync Field Design Discussion, You-Wei Chen (</a:t>
            </a:r>
            <a:r>
              <a:rPr lang="en-US" altLang="zh-CN" sz="1800" dirty="0" err="1"/>
              <a:t>MediaTek</a:t>
            </a:r>
            <a:r>
              <a:rPr lang="en-US" altLang="zh-CN" sz="1800" dirty="0"/>
              <a:t>)</a:t>
            </a:r>
          </a:p>
          <a:p>
            <a:pPr lvl="1" eaLnBrk="0" hangingPunct="0">
              <a:buFontTx/>
              <a:buChar char="–"/>
              <a:defRPr/>
            </a:pPr>
            <a:r>
              <a:rPr lang="en-US" altLang="zh-CN" sz="1800" dirty="0"/>
              <a:t>11-25/0799, Uplink SYNC Field Design for Backscatter STAs, </a:t>
            </a:r>
            <a:r>
              <a:rPr lang="en-US" altLang="zh-CN" sz="1800" dirty="0" err="1"/>
              <a:t>Manideep</a:t>
            </a:r>
            <a:r>
              <a:rPr lang="en-US" altLang="zh-CN" sz="1800" dirty="0"/>
              <a:t> </a:t>
            </a:r>
            <a:r>
              <a:rPr lang="en-US" altLang="zh-CN" sz="1800" dirty="0" err="1"/>
              <a:t>Dunna</a:t>
            </a:r>
            <a:r>
              <a:rPr lang="en-US" altLang="zh-CN" sz="1800" dirty="0"/>
              <a:t> (Qualcomm)</a:t>
            </a:r>
          </a:p>
          <a:p>
            <a:pPr lvl="1" eaLnBrk="0" hangingPunct="0">
              <a:buFontTx/>
              <a:buChar char="–"/>
              <a:defRPr/>
            </a:pPr>
            <a:r>
              <a:rPr lang="en-US" altLang="zh-CN" sz="1800" dirty="0"/>
              <a:t>11-25/0801, Sync field for AMP PPDU, </a:t>
            </a:r>
            <a:r>
              <a:rPr lang="en-US" altLang="zh-CN" sz="1800" dirty="0" err="1"/>
              <a:t>KeWang</a:t>
            </a:r>
            <a:r>
              <a:rPr lang="en-US" altLang="zh-CN" sz="1800" dirty="0"/>
              <a:t>(OPPO</a:t>
            </a:r>
            <a:r>
              <a:rPr lang="en-US" altLang="zh-CN" sz="1800" dirty="0" smtClean="0"/>
              <a:t>)</a:t>
            </a:r>
          </a:p>
          <a:p>
            <a:pPr lvl="1" eaLnBrk="0" hangingPunct="0">
              <a:defRPr/>
            </a:pPr>
            <a:r>
              <a:rPr lang="en-US" altLang="zh-CN" sz="1800" dirty="0"/>
              <a:t>11-25/0862, Discussion on uplink sync field design for active transmitters, Bin Qian (Huawei)</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6483505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558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en-US" altLang="zh-CN" sz="2300" dirty="0" smtClean="0"/>
              <a:t>11-25/0782</a:t>
            </a:r>
            <a:r>
              <a:rPr lang="en-US" altLang="zh-CN" sz="2300" dirty="0"/>
              <a:t>, Signal Design for Wideband Single-Carrier OOK  - Leif </a:t>
            </a:r>
            <a:r>
              <a:rPr lang="en-US" altLang="zh-CN" sz="2300" dirty="0" err="1"/>
              <a:t>Wilhelmsson</a:t>
            </a:r>
            <a:r>
              <a:rPr lang="en-US" altLang="zh-CN" sz="2300" dirty="0"/>
              <a:t> (Ericsson AB)</a:t>
            </a:r>
          </a:p>
          <a:p>
            <a:pPr lvl="1" eaLnBrk="0" hangingPunct="0">
              <a:defRPr/>
            </a:pPr>
            <a:r>
              <a:rPr lang="zh-CN" altLang="zh-CN" sz="2300" dirty="0"/>
              <a:t>11-25/</a:t>
            </a:r>
            <a:r>
              <a:rPr lang="en-US" altLang="zh-CN" sz="2300" dirty="0"/>
              <a:t>0</a:t>
            </a:r>
            <a:r>
              <a:rPr lang="zh-CN" altLang="zh-CN" sz="2300" dirty="0"/>
              <a:t>798, AMP-OOK simulation methodology and baseline results</a:t>
            </a:r>
            <a:r>
              <a:rPr lang="en-US" altLang="zh-CN" sz="2300" dirty="0"/>
              <a:t>, </a:t>
            </a:r>
            <a:r>
              <a:rPr lang="en-US" altLang="zh-CN" sz="2300" dirty="0" err="1"/>
              <a:t>Rui</a:t>
            </a:r>
            <a:r>
              <a:rPr lang="en-US" altLang="zh-CN" sz="2300" dirty="0"/>
              <a:t> Cao (NXP)</a:t>
            </a:r>
            <a:endParaRPr lang="zh-CN" altLang="zh-CN" sz="2300" dirty="0"/>
          </a:p>
          <a:p>
            <a:pPr lvl="1" eaLnBrk="0" hangingPunct="0">
              <a:defRPr/>
            </a:pPr>
            <a:r>
              <a:rPr lang="en-US" altLang="zh-CN" sz="2300" dirty="0"/>
              <a:t>11-25/0802, OOK generation for AMP, </a:t>
            </a:r>
            <a:r>
              <a:rPr lang="en-US" altLang="zh-CN" sz="2300" dirty="0" err="1"/>
              <a:t>KeWang</a:t>
            </a:r>
            <a:r>
              <a:rPr lang="en-US" altLang="zh-CN" sz="2300" dirty="0"/>
              <a:t>(OPPO</a:t>
            </a:r>
            <a:r>
              <a:rPr lang="en-US" altLang="zh-CN" sz="2300" dirty="0"/>
              <a:t>)</a:t>
            </a:r>
          </a:p>
          <a:p>
            <a:pPr lvl="1" eaLnBrk="0" hangingPunct="0">
              <a:defRPr/>
            </a:pPr>
            <a:r>
              <a:rPr lang="en-US" altLang="zh-CN" sz="2300" dirty="0"/>
              <a:t>11-25/0790, Remaining Issues of AMP PPDU Design, </a:t>
            </a:r>
            <a:r>
              <a:rPr lang="en-US" altLang="zh-CN" sz="2300" dirty="0" err="1"/>
              <a:t>Yinan</a:t>
            </a:r>
            <a:r>
              <a:rPr lang="en-US" altLang="zh-CN" sz="2300" dirty="0"/>
              <a:t> Qi (OPPO)</a:t>
            </a:r>
          </a:p>
          <a:p>
            <a:pPr lvl="1" eaLnBrk="0" hangingPunct="0">
              <a:defRPr/>
            </a:pPr>
            <a:r>
              <a:rPr lang="zh-CN" altLang="zh-CN" sz="2300" dirty="0"/>
              <a:t>11-25/0816r0,</a:t>
            </a:r>
            <a:r>
              <a:rPr lang="en-US" altLang="zh-CN" sz="2300" dirty="0"/>
              <a:t> </a:t>
            </a:r>
            <a:r>
              <a:rPr lang="zh-CN" altLang="zh-CN" sz="2300" dirty="0"/>
              <a:t>Feasibility Study of Mono-static Backscatter in Sub-1 GHz, Panpan Li (Huawei</a:t>
            </a:r>
            <a:r>
              <a:rPr lang="zh-CN" altLang="zh-CN" sz="2300" dirty="0" smtClean="0"/>
              <a:t>)</a:t>
            </a:r>
            <a:endParaRPr lang="en-US" altLang="zh-CN" sz="2300" dirty="0" smtClean="0"/>
          </a:p>
          <a:p>
            <a:pPr lvl="1" eaLnBrk="0" hangingPunct="0">
              <a:defRPr/>
            </a:pPr>
            <a:r>
              <a:rPr lang="zh-CN" altLang="zh-CN" sz="2400" dirty="0"/>
              <a:t>11-25/0820r0, AMP Bi-static Backscatter in 2.4GHz, Panpan Li (Huawei</a:t>
            </a:r>
            <a:r>
              <a:rPr lang="zh-CN" altLang="zh-CN" sz="2400" dirty="0" smtClean="0"/>
              <a:t>)</a:t>
            </a:r>
            <a:endParaRPr lang="en-US" altLang="zh-CN" sz="2300"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2651390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defRPr/>
            </a:pPr>
            <a:r>
              <a:rPr lang="en-US" altLang="en-US" sz="2200" dirty="0" smtClean="0">
                <a:sym typeface="+mn-ea"/>
              </a:rPr>
              <a:t>11-25/0424</a:t>
            </a:r>
            <a:r>
              <a:rPr lang="en-US" altLang="en-US" sz="2200" dirty="0">
                <a:sym typeface="+mn-ea"/>
              </a:rPr>
              <a:t>, AMP information exchange, </a:t>
            </a:r>
            <a:r>
              <a:rPr lang="en-US" altLang="en-US" sz="2200" dirty="0" err="1">
                <a:sym typeface="+mn-ea"/>
              </a:rPr>
              <a:t>Liwen</a:t>
            </a:r>
            <a:r>
              <a:rPr lang="en-US" altLang="en-US" sz="2200" dirty="0">
                <a:sym typeface="+mn-ea"/>
              </a:rPr>
              <a:t> (NXP)</a:t>
            </a:r>
          </a:p>
          <a:p>
            <a:pPr lvl="1" eaLnBrk="0" hangingPunct="0">
              <a:defRPr/>
            </a:pPr>
            <a:r>
              <a:rPr lang="en-US" altLang="zh-CN" sz="2200" dirty="0" smtClean="0"/>
              <a:t>11-25/0772</a:t>
            </a:r>
            <a:r>
              <a:rPr lang="en-US" altLang="zh-CN" sz="2200" dirty="0"/>
              <a:t>, Bi-static Backscatter Protection Mechanisms - follow up, Nelson Costa (</a:t>
            </a:r>
            <a:r>
              <a:rPr lang="en-US" altLang="zh-CN" sz="2200" dirty="0" err="1"/>
              <a:t>Haila</a:t>
            </a:r>
            <a:r>
              <a:rPr lang="en-US" altLang="zh-CN" sz="2200" dirty="0"/>
              <a:t>)</a:t>
            </a:r>
          </a:p>
          <a:p>
            <a:pPr lvl="1" eaLnBrk="0" hangingPunct="0">
              <a:defRPr/>
            </a:pPr>
            <a:r>
              <a:rPr lang="en-US" altLang="en-US" sz="2200" dirty="0">
                <a:sym typeface="+mn-ea"/>
              </a:rPr>
              <a:t>11-25/0776</a:t>
            </a:r>
            <a:r>
              <a:rPr lang="en-US" altLang="en-US" sz="2200" dirty="0">
                <a:sym typeface="+mn-ea"/>
              </a:rPr>
              <a:t>, AMP frames follow up, Alfred </a:t>
            </a:r>
            <a:r>
              <a:rPr lang="en-US" altLang="en-US" sz="2200" dirty="0" err="1">
                <a:sym typeface="+mn-ea"/>
              </a:rPr>
              <a:t>Asterjadhi</a:t>
            </a:r>
            <a:r>
              <a:rPr lang="en-US" altLang="en-US" sz="2200" dirty="0">
                <a:sym typeface="+mn-ea"/>
              </a:rPr>
              <a:t> (Qualcomm)</a:t>
            </a:r>
          </a:p>
          <a:p>
            <a:pPr lvl="1" eaLnBrk="0" hangingPunct="0">
              <a:defRPr/>
            </a:pPr>
            <a:r>
              <a:rPr lang="en-US" altLang="zh-CN" sz="2200" dirty="0"/>
              <a:t>11-25/0779, E2E Operation of AMP-enabled Non-AP STAs, </a:t>
            </a:r>
            <a:r>
              <a:rPr lang="en-US" altLang="zh-CN" sz="2200" dirty="0" err="1"/>
              <a:t>Sanket</a:t>
            </a:r>
            <a:r>
              <a:rPr lang="en-US" altLang="zh-CN" sz="2200" dirty="0"/>
              <a:t> </a:t>
            </a:r>
            <a:r>
              <a:rPr lang="en-US" altLang="zh-CN" sz="2200" dirty="0" err="1"/>
              <a:t>Kalamkar</a:t>
            </a:r>
            <a:r>
              <a:rPr lang="en-US" altLang="zh-CN" sz="2200" dirty="0"/>
              <a:t> (Qualcomm</a:t>
            </a:r>
            <a:r>
              <a:rPr lang="en-US" altLang="zh-CN" sz="2200" dirty="0"/>
              <a:t>)</a:t>
            </a:r>
          </a:p>
          <a:p>
            <a:pPr lvl="1" eaLnBrk="0" hangingPunct="0">
              <a:defRPr/>
            </a:pPr>
            <a:r>
              <a:rPr lang="en-US" altLang="zh-CN" sz="2200" dirty="0"/>
              <a:t>11-25/0783, MAC Comparison for Active AMP Operation, Sebastian Max (Ericsson)</a:t>
            </a:r>
          </a:p>
          <a:p>
            <a:pPr lvl="1" eaLnBrk="0" hangingPunct="0">
              <a:defRPr/>
            </a:pPr>
            <a:r>
              <a:rPr lang="en-US" altLang="zh-CN" sz="2200" dirty="0"/>
              <a:t>11-25/0785, Frame Formats for Active TX AMP station, Solomon </a:t>
            </a:r>
            <a:r>
              <a:rPr lang="en-US" altLang="zh-CN" sz="2200" dirty="0" err="1"/>
              <a:t>Trainin</a:t>
            </a:r>
            <a:r>
              <a:rPr lang="en-US" altLang="zh-CN" sz="2200" dirty="0"/>
              <a:t> (</a:t>
            </a:r>
            <a:r>
              <a:rPr lang="en-US" altLang="zh-CN" sz="2200" dirty="0" err="1"/>
              <a:t>Wiliot</a:t>
            </a:r>
            <a:r>
              <a:rPr lang="en-US" altLang="zh-CN" sz="2200" dirty="0"/>
              <a:t>)</a:t>
            </a:r>
            <a:endParaRPr lang="en-US" altLang="en-US" sz="2200" dirty="0">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778419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(MAC)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defRPr/>
            </a:pPr>
            <a:r>
              <a:rPr lang="zh-CN" altLang="zh-CN" dirty="0" smtClean="0"/>
              <a:t>11</a:t>
            </a:r>
            <a:r>
              <a:rPr lang="zh-CN" altLang="zh-CN" dirty="0"/>
              <a:t>-25/0786r0,</a:t>
            </a:r>
            <a:r>
              <a:rPr lang="en-US" altLang="zh-CN" dirty="0"/>
              <a:t> </a:t>
            </a:r>
            <a:r>
              <a:rPr lang="zh-CN" altLang="zh-CN" dirty="0"/>
              <a:t>AMP Bi-Static Backscatter Control, Ian Bajaj (Huawei)</a:t>
            </a:r>
          </a:p>
          <a:p>
            <a:pPr lvl="1" eaLnBrk="0" hangingPunct="0">
              <a:defRPr/>
            </a:pPr>
            <a:r>
              <a:rPr lang="zh-CN" altLang="zh-CN" dirty="0"/>
              <a:t>11-25/0787r0,</a:t>
            </a:r>
            <a:r>
              <a:rPr lang="en-US" altLang="zh-CN" dirty="0"/>
              <a:t> </a:t>
            </a:r>
            <a:r>
              <a:rPr lang="zh-CN" altLang="zh-CN" dirty="0"/>
              <a:t>Follow-up on AMP Open Service Period, Ian Bajaj (Huawei)</a:t>
            </a:r>
          </a:p>
          <a:p>
            <a:pPr lvl="1" eaLnBrk="0" hangingPunct="0">
              <a:defRPr/>
            </a:pPr>
            <a:r>
              <a:rPr lang="zh-CN" altLang="zh-CN" dirty="0"/>
              <a:t>11-25/0788r0</a:t>
            </a:r>
            <a:r>
              <a:rPr lang="en-US" altLang="zh-CN" dirty="0"/>
              <a:t>, </a:t>
            </a:r>
            <a:r>
              <a:rPr lang="zh-CN" altLang="zh-CN" dirty="0"/>
              <a:t>AMP Operation Status Reporting, Ian Bajaj (Huawei</a:t>
            </a:r>
            <a:r>
              <a:rPr lang="zh-CN" altLang="zh-CN" dirty="0" smtClean="0"/>
              <a:t>)</a:t>
            </a:r>
            <a:endParaRPr lang="en-US" altLang="zh-CN" dirty="0" smtClean="0"/>
          </a:p>
          <a:p>
            <a:pPr lvl="1" eaLnBrk="0" hangingPunct="0">
              <a:defRPr/>
            </a:pPr>
            <a:r>
              <a:rPr lang="en-US" altLang="zh-CN" dirty="0"/>
              <a:t>11-25/0789, Energy-Level Status Reporting for AMP Devices - Follow-Up, Mahmoud </a:t>
            </a:r>
            <a:r>
              <a:rPr lang="en-US" altLang="zh-CN" dirty="0" err="1"/>
              <a:t>Hasabelnaby</a:t>
            </a:r>
            <a:r>
              <a:rPr lang="en-US" altLang="zh-CN" dirty="0"/>
              <a:t> (Huawei) </a:t>
            </a:r>
          </a:p>
          <a:p>
            <a:pPr lvl="1" eaLnBrk="0" hangingPunct="0">
              <a:defRPr/>
            </a:pPr>
            <a:r>
              <a:rPr lang="en-US" altLang="zh-CN" dirty="0"/>
              <a:t>11-25/0803, Follow-up on access message for AMP, </a:t>
            </a:r>
            <a:r>
              <a:rPr lang="en-US" altLang="zh-CN" dirty="0" err="1"/>
              <a:t>WeiJie</a:t>
            </a:r>
            <a:r>
              <a:rPr lang="en-US" altLang="zh-CN" dirty="0"/>
              <a:t> </a:t>
            </a:r>
            <a:r>
              <a:rPr lang="en-US" altLang="zh-CN" dirty="0" smtClean="0"/>
              <a:t>XU (</a:t>
            </a:r>
            <a:r>
              <a:rPr lang="en-US" altLang="zh-CN" dirty="0"/>
              <a:t>OPPO)</a:t>
            </a:r>
          </a:p>
          <a:p>
            <a:pPr lvl="1" eaLnBrk="0" hangingPunct="0">
              <a:defRPr/>
            </a:pPr>
            <a:r>
              <a:rPr lang="en-US" altLang="zh-CN" dirty="0"/>
              <a:t>11-25/0813, Follow up on Duty-cycle operation for AMP, </a:t>
            </a:r>
            <a:r>
              <a:rPr lang="en-US" altLang="zh-CN" dirty="0" err="1"/>
              <a:t>Chuanfeng</a:t>
            </a:r>
            <a:r>
              <a:rPr lang="en-US" altLang="zh-CN" dirty="0"/>
              <a:t> </a:t>
            </a:r>
            <a:r>
              <a:rPr lang="en-US" altLang="zh-CN" dirty="0" smtClean="0"/>
              <a:t>He (</a:t>
            </a:r>
            <a:r>
              <a:rPr lang="en-US" altLang="zh-CN" dirty="0"/>
              <a:t>OPPO</a:t>
            </a:r>
            <a:r>
              <a:rPr lang="en-US" altLang="zh-CN" dirty="0" smtClean="0"/>
              <a:t>)</a:t>
            </a:r>
            <a:endParaRPr lang="zh-CN" altLang="zh-CN"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6907998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t>[</a:t>
            </a:r>
            <a:r>
              <a:rPr lang="en-GB" altLang="en-US" sz="2200" i="1" dirty="0"/>
              <a:t>2</a:t>
            </a:r>
            <a:r>
              <a:rPr lang="en-US" altLang="en-GB" sz="2200" i="1" dirty="0"/>
              <a:t>0</a:t>
            </a:r>
            <a:r>
              <a:rPr lang="en-GB" altLang="en-US" sz="2200" i="1" dirty="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buFontTx/>
              <a:buChar char="–"/>
              <a:defRPr/>
            </a:pPr>
            <a:r>
              <a:rPr lang="en-US" altLang="zh-CN" dirty="0" smtClean="0"/>
              <a:t>11-25/0814</a:t>
            </a:r>
            <a:r>
              <a:rPr lang="en-US" altLang="zh-CN" dirty="0"/>
              <a:t>, Follow up on TSF for trigger based AMP, </a:t>
            </a:r>
            <a:r>
              <a:rPr lang="en-US" altLang="zh-CN" dirty="0" err="1"/>
              <a:t>Chuanfeng</a:t>
            </a:r>
            <a:r>
              <a:rPr lang="en-US" altLang="zh-CN" dirty="0"/>
              <a:t> He(OPPO)</a:t>
            </a:r>
          </a:p>
          <a:p>
            <a:pPr lvl="1" eaLnBrk="0" hangingPunct="0">
              <a:buFontTx/>
              <a:buChar char="–"/>
              <a:defRPr/>
            </a:pPr>
            <a:r>
              <a:rPr lang="en-US" altLang="zh-CN" dirty="0"/>
              <a:t>11-25/0815, UL access mechanisms for Active </a:t>
            </a:r>
            <a:r>
              <a:rPr lang="en-US" altLang="zh-CN" dirty="0" err="1"/>
              <a:t>Tx</a:t>
            </a:r>
            <a:r>
              <a:rPr lang="en-US" altLang="zh-CN" dirty="0"/>
              <a:t> AMP STAs, </a:t>
            </a:r>
            <a:r>
              <a:rPr lang="en-US" altLang="zh-CN" dirty="0" err="1"/>
              <a:t>Chuanfeng</a:t>
            </a:r>
            <a:r>
              <a:rPr lang="en-US" altLang="zh-CN" dirty="0"/>
              <a:t> He(OPPO</a:t>
            </a:r>
            <a:r>
              <a:rPr lang="en-US" altLang="zh-CN" dirty="0" smtClean="0"/>
              <a:t>)</a:t>
            </a:r>
          </a:p>
          <a:p>
            <a:pPr lvl="1" eaLnBrk="0" hangingPunct="0">
              <a:defRPr/>
            </a:pPr>
            <a:r>
              <a:rPr lang="zh-CN" altLang="zh-CN" dirty="0"/>
              <a:t>11-25</a:t>
            </a:r>
            <a:r>
              <a:rPr lang="en-US" altLang="zh-CN" dirty="0"/>
              <a:t>/</a:t>
            </a:r>
            <a:r>
              <a:rPr lang="zh-CN" altLang="zh-CN" dirty="0"/>
              <a:t>0817, Random access for Active Tx non-AP AMP STAs, Rojan Chitrakar (Huawei)</a:t>
            </a:r>
          </a:p>
          <a:p>
            <a:pPr lvl="1" eaLnBrk="0" hangingPunct="0">
              <a:defRPr/>
            </a:pPr>
            <a:r>
              <a:rPr lang="zh-CN" altLang="zh-CN" dirty="0"/>
              <a:t>11-25</a:t>
            </a:r>
            <a:r>
              <a:rPr lang="en-US" altLang="zh-CN" dirty="0"/>
              <a:t>/0</a:t>
            </a:r>
            <a:r>
              <a:rPr lang="zh-CN" altLang="zh-CN" dirty="0"/>
              <a:t>818, Channel access for Backscatter non-AP AMP STAs – way forward, Rojan Chitrakar (Huawei)</a:t>
            </a:r>
          </a:p>
          <a:p>
            <a:pPr lvl="1" eaLnBrk="0" hangingPunct="0">
              <a:defRPr/>
            </a:pPr>
            <a:r>
              <a:rPr lang="zh-CN" altLang="zh-CN" dirty="0"/>
              <a:t>11-25/</a:t>
            </a:r>
            <a:r>
              <a:rPr lang="en-US" altLang="zh-CN" dirty="0"/>
              <a:t>0</a:t>
            </a:r>
            <a:r>
              <a:rPr lang="zh-CN" altLang="zh-CN" dirty="0"/>
              <a:t>821, Thoughts on AMP frame format, Zhanjing Bao (TCL) </a:t>
            </a:r>
          </a:p>
          <a:p>
            <a:pPr lvl="1" eaLnBrk="0" hangingPunct="0">
              <a:defRPr/>
            </a:pPr>
            <a:r>
              <a:rPr lang="en-US" altLang="zh-CN" dirty="0"/>
              <a:t>11-25/0858, UL random access mechanisms for AMP, </a:t>
            </a:r>
            <a:r>
              <a:rPr lang="en-US" altLang="zh-CN" dirty="0" err="1"/>
              <a:t>Chuanfeng</a:t>
            </a:r>
            <a:r>
              <a:rPr lang="en-US" altLang="zh-CN" dirty="0"/>
              <a:t> He(OPPO</a:t>
            </a:r>
            <a:r>
              <a:rPr lang="en-US" altLang="zh-CN" dirty="0" smtClean="0"/>
              <a:t>)</a:t>
            </a:r>
            <a:endParaRPr lang="en-US" altLang="zh-CN"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27200740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May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(MAC/WPT/SEC</a:t>
            </a:r>
            <a:r>
              <a:rPr lang="en-US" altLang="en-GB" dirty="0" smtClean="0"/>
              <a:t>)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en-US" altLang="zh-CN" sz="2400" dirty="0" smtClean="0"/>
              <a:t>11-25/0792</a:t>
            </a:r>
            <a:r>
              <a:rPr lang="en-US" altLang="zh-CN" sz="2400" dirty="0"/>
              <a:t>, Follow up on Correspondence between Energizers and AMP non-AP STAs, </a:t>
            </a:r>
            <a:r>
              <a:rPr lang="en-US" altLang="zh-CN" sz="2400" dirty="0" err="1"/>
              <a:t>Yinan</a:t>
            </a:r>
            <a:r>
              <a:rPr lang="en-US" altLang="zh-CN" sz="2400" dirty="0"/>
              <a:t> Qi (OPPO) </a:t>
            </a:r>
          </a:p>
          <a:p>
            <a:pPr lvl="1" eaLnBrk="0" hangingPunct="0">
              <a:buFontTx/>
              <a:buChar char="–"/>
              <a:defRPr/>
            </a:pPr>
            <a:r>
              <a:rPr lang="en-US" altLang="zh-CN" sz="2400" dirty="0"/>
              <a:t>11-25/0791, Remaining Issues of WPT, </a:t>
            </a:r>
            <a:r>
              <a:rPr lang="en-US" altLang="zh-CN" sz="2400" dirty="0" err="1"/>
              <a:t>Yinan</a:t>
            </a:r>
            <a:r>
              <a:rPr lang="en-US" altLang="zh-CN" sz="2400" dirty="0"/>
              <a:t> Qi (OPPO) </a:t>
            </a:r>
          </a:p>
          <a:p>
            <a:pPr lvl="1" eaLnBrk="0" hangingPunct="0">
              <a:buFontTx/>
              <a:buChar char="–"/>
              <a:defRPr/>
            </a:pPr>
            <a:r>
              <a:rPr lang="zh-CN" altLang="zh-CN" sz="2400" dirty="0"/>
              <a:t>11-25</a:t>
            </a:r>
            <a:r>
              <a:rPr lang="en-US" altLang="zh-CN" sz="2400" dirty="0"/>
              <a:t>/0</a:t>
            </a:r>
            <a:r>
              <a:rPr lang="zh-CN" altLang="zh-CN" sz="2400" dirty="0"/>
              <a:t>819, AMP Security – follow up, Rojan Chitrakar (Huawei)</a:t>
            </a:r>
            <a:endParaRPr lang="en-US" altLang="zh-CN" sz="2400" dirty="0"/>
          </a:p>
          <a:p>
            <a:pPr lvl="1" eaLnBrk="0" hangingPunct="0">
              <a:defRPr/>
            </a:pPr>
            <a:r>
              <a:rPr lang="en-US" altLang="zh-CN" sz="2300" dirty="0"/>
              <a:t>11-25/0831, Low-Complexity Provisioning Methods for Low-Complexity Secure AMP Communications, Hui Luo (Infineon)</a:t>
            </a:r>
          </a:p>
          <a:p>
            <a:pPr lvl="1" eaLnBrk="0" hangingPunct="0">
              <a:defRPr/>
            </a:pPr>
            <a:r>
              <a:rPr lang="en-US" altLang="zh-CN" sz="2300" dirty="0"/>
              <a:t>11-25/0860, Thoughts on secure AMP operation, </a:t>
            </a:r>
            <a:r>
              <a:rPr lang="en-US" altLang="zh-CN" sz="2300" dirty="0" err="1"/>
              <a:t>Chuanfeng</a:t>
            </a:r>
            <a:r>
              <a:rPr lang="en-US" altLang="zh-CN" sz="2300" dirty="0"/>
              <a:t> He(OPPO</a:t>
            </a:r>
            <a:r>
              <a:rPr lang="en-US" altLang="zh-CN" sz="2300" dirty="0"/>
              <a:t>)</a:t>
            </a:r>
          </a:p>
          <a:p>
            <a:pPr lvl="1" eaLnBrk="0" hangingPunct="0">
              <a:defRPr/>
            </a:pPr>
            <a:r>
              <a:rPr lang="en-US" altLang="zh-CN" sz="2300" dirty="0"/>
              <a:t>11-25/0859, AMP </a:t>
            </a:r>
            <a:r>
              <a:rPr lang="en-US" altLang="zh-CN" sz="2300" dirty="0" err="1"/>
              <a:t>Ack</a:t>
            </a:r>
            <a:r>
              <a:rPr lang="en-US" altLang="zh-CN" sz="2300" dirty="0"/>
              <a:t> frame, </a:t>
            </a:r>
            <a:r>
              <a:rPr lang="en-US" altLang="zh-CN" sz="2300" dirty="0" err="1"/>
              <a:t>Chuanfeng</a:t>
            </a:r>
            <a:r>
              <a:rPr lang="en-US" altLang="zh-CN" sz="2300" dirty="0"/>
              <a:t> He(OPPO</a:t>
            </a:r>
            <a:r>
              <a:rPr lang="en-US" altLang="zh-CN" sz="2300" dirty="0" smtClean="0"/>
              <a:t>)</a:t>
            </a:r>
            <a:r>
              <a:rPr lang="en-US" altLang="en-US" sz="23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477955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discussion (if time allows)</a:t>
            </a:r>
            <a:endParaRPr lang="en-US" altLang="en-GB" sz="2400" dirty="0" smtClean="0"/>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(unchanged)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May 27</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sym typeface="+mn-ea"/>
              </a:rPr>
              <a:t>Jun 10</a:t>
            </a:r>
            <a:r>
              <a:rPr lang="en-US" altLang="en-US" sz="2400" strike="sngStrike" kern="0" baseline="30000" dirty="0" smtClean="0">
                <a:solidFill>
                  <a:schemeClr val="tx1"/>
                </a:solidFill>
                <a:sym typeface="+mn-ea"/>
              </a:rPr>
              <a:t>th</a:t>
            </a:r>
            <a:r>
              <a:rPr lang="en-US" altLang="en-US" sz="2400" strike="sngStrike" kern="0" dirty="0" smtClean="0">
                <a:solidFill>
                  <a:schemeClr val="tx1"/>
                </a:solidFill>
                <a:sym typeface="+mn-ea"/>
              </a:rPr>
              <a:t> (Tuesday),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(WFA member meeting)</a:t>
            </a: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a:t>
            </a:r>
            <a:r>
              <a:rPr lang="en-US" altLang="en-US" sz="2400" kern="0" baseline="30000" dirty="0" smtClean="0">
                <a:solidFill>
                  <a:schemeClr val="tx1"/>
                </a:solidFill>
                <a:sym typeface="+mn-ea"/>
              </a:rPr>
              <a:t>st</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r>
              <a:rPr lang="en-US" altLang="en-US" sz="2400" kern="0" dirty="0" smtClean="0">
                <a:solidFill>
                  <a:schemeClr val="tx1"/>
                </a:solidFill>
                <a:sym typeface="+mn-ea"/>
              </a:rPr>
              <a:t> </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cs typeface="+mn-ea"/>
                <a:sym typeface="+mn-ea"/>
              </a:rPr>
              <a:t>Jul 22</a:t>
            </a:r>
            <a:r>
              <a:rPr lang="en-US" altLang="en-US" sz="2400" strike="sngStrike" kern="0" baseline="30000" dirty="0" smtClean="0">
                <a:solidFill>
                  <a:schemeClr val="tx1"/>
                </a:solidFill>
                <a:cs typeface="+mn-ea"/>
                <a:sym typeface="+mn-ea"/>
              </a:rPr>
              <a:t>nd</a:t>
            </a:r>
            <a:r>
              <a:rPr lang="en-US" altLang="en-US" sz="2400" strike="sngStrike" kern="0" dirty="0" smtClean="0">
                <a:solidFill>
                  <a:schemeClr val="tx1"/>
                </a:solidFill>
                <a:cs typeface="+mn-ea"/>
                <a:sym typeface="+mn-ea"/>
              </a:rPr>
              <a:t> </a:t>
            </a:r>
            <a:r>
              <a:rPr lang="en-US" altLang="en-US" sz="2400" strike="sngStrike" kern="0" dirty="0">
                <a:solidFill>
                  <a:schemeClr val="tx1"/>
                </a:solidFill>
                <a:sym typeface="+mn-ea"/>
              </a:rPr>
              <a:t>(Tuesday),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(11bn </a:t>
            </a:r>
            <a:r>
              <a:rPr lang="en-US" altLang="en-US" sz="2400" strike="sngStrike" kern="0" dirty="0" err="1" smtClean="0">
                <a:solidFill>
                  <a:schemeClr val="tx1"/>
                </a:solidFill>
                <a:sym typeface="+mn-ea"/>
              </a:rPr>
              <a:t>adhoc</a:t>
            </a:r>
            <a:r>
              <a:rPr lang="en-US" altLang="en-US" sz="2400" strike="sngStrike" kern="0" dirty="0" smtClean="0">
                <a:solidFill>
                  <a:schemeClr val="tx1"/>
                </a:solidFill>
                <a:sym typeface="+mn-ea"/>
              </a:rPr>
              <a:t> meeting)</a:t>
            </a:r>
            <a:endParaRPr lang="en-US" altLang="en-US" sz="2400" strike="sngStrike"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(Options </a:t>
            </a:r>
            <a:r>
              <a:rPr lang="en-US" altLang="zh-CN" sz="2800" i="1" kern="0" dirty="0" err="1" smtClean="0"/>
              <a:t>t.b.d</a:t>
            </a:r>
            <a:r>
              <a:rPr lang="en-US" altLang="zh-CN" sz="2800" i="1" kern="0" dirty="0" smtClean="0"/>
              <a:t>.</a:t>
            </a:r>
            <a:r>
              <a:rPr lang="en-US" altLang="zh-CN" sz="2800" kern="0" dirty="0" smtClean="0"/>
              <a:t>)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4045</TotalTime>
  <Words>2989</Words>
  <Application>Microsoft Office PowerPoint</Application>
  <PresentationFormat>宽屏</PresentationFormat>
  <Paragraphs>571</Paragraphs>
  <Slides>38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576</cp:revision>
  <cp:lastPrinted>2014-11-04T15:04:00Z</cp:lastPrinted>
  <dcterms:created xsi:type="dcterms:W3CDTF">2007-04-17T18:10:00Z</dcterms:created>
  <dcterms:modified xsi:type="dcterms:W3CDTF">2025-05-12T12:36:14Z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