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8"/>
  </p:notesMasterIdLst>
  <p:handoutMasterIdLst>
    <p:handoutMasterId r:id="rId29"/>
  </p:handoutMasterIdLst>
  <p:sldIdLst>
    <p:sldId id="256" r:id="rId5"/>
    <p:sldId id="257" r:id="rId6"/>
    <p:sldId id="258" r:id="rId7"/>
    <p:sldId id="261" r:id="rId8"/>
    <p:sldId id="369" r:id="rId9"/>
    <p:sldId id="370" r:id="rId10"/>
    <p:sldId id="372" r:id="rId11"/>
    <p:sldId id="371" r:id="rId12"/>
    <p:sldId id="262" r:id="rId13"/>
    <p:sldId id="289" r:id="rId14"/>
    <p:sldId id="274" r:id="rId15"/>
    <p:sldId id="283" r:id="rId16"/>
    <p:sldId id="288" r:id="rId17"/>
    <p:sldId id="2410" r:id="rId18"/>
    <p:sldId id="2409" r:id="rId19"/>
    <p:sldId id="2408" r:id="rId20"/>
    <p:sldId id="2404" r:id="rId21"/>
    <p:sldId id="2407" r:id="rId22"/>
    <p:sldId id="2406" r:id="rId23"/>
    <p:sldId id="2405" r:id="rId24"/>
    <p:sldId id="2374" r:id="rId25"/>
    <p:sldId id="293" r:id="rId26"/>
    <p:sldId id="267" r:id="rId27"/>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620" autoAdjust="0"/>
    <p:restoredTop sz="96786"/>
  </p:normalViewPr>
  <p:slideViewPr>
    <p:cSldViewPr snapToGrid="0" snapToObjects="1">
      <p:cViewPr varScale="1">
        <p:scale>
          <a:sx n="104" d="100"/>
          <a:sy n="104" d="100"/>
        </p:scale>
        <p:origin x="1350" y="102"/>
      </p:cViewPr>
      <p:guideLst/>
    </p:cSldViewPr>
  </p:slideViewPr>
  <p:notesTextViewPr>
    <p:cViewPr>
      <p:scale>
        <a:sx n="1" d="1"/>
        <a:sy n="1" d="1"/>
      </p:scale>
      <p:origin x="0" y="0"/>
    </p:cViewPr>
  </p:notesTextViewPr>
  <p:notesViewPr>
    <p:cSldViewPr snapToGrid="0" snapToObjects="1">
      <p:cViewPr varScale="1">
        <p:scale>
          <a:sx n="81" d="100"/>
          <a:sy n="81" d="100"/>
        </p:scale>
        <p:origin x="3216"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FD381568-108B-41DA-9064-330DF4A188E1}"/>
    <pc:docChg chg="addSld modSld modMainMaster">
      <pc:chgData name="Ansley, Carol (CCI-Atlanta)" userId="cbcdc21a-90c4-4b2f-81f7-da4165205229" providerId="ADAL" clId="{FD381568-108B-41DA-9064-330DF4A188E1}" dt="2025-04-23T15:57:32.158" v="78" actId="20577"/>
      <pc:docMkLst>
        <pc:docMk/>
      </pc:docMkLst>
      <pc:sldChg chg="modSp mod">
        <pc:chgData name="Ansley, Carol (CCI-Atlanta)" userId="cbcdc21a-90c4-4b2f-81f7-da4165205229" providerId="ADAL" clId="{FD381568-108B-41DA-9064-330DF4A188E1}" dt="2025-04-23T15:56:50.444" v="54" actId="20577"/>
        <pc:sldMkLst>
          <pc:docMk/>
          <pc:sldMk cId="0" sldId="256"/>
        </pc:sldMkLst>
        <pc:spChg chg="mod">
          <ac:chgData name="Ansley, Carol (CCI-Atlanta)" userId="cbcdc21a-90c4-4b2f-81f7-da4165205229" providerId="ADAL" clId="{FD381568-108B-41DA-9064-330DF4A188E1}" dt="2025-04-23T15:56:50.444" v="54" actId="20577"/>
          <ac:spMkLst>
            <pc:docMk/>
            <pc:sldMk cId="0" sldId="256"/>
            <ac:spMk id="54" creationId="{00000000-0000-0000-0000-000000000000}"/>
          </ac:spMkLst>
        </pc:spChg>
      </pc:sldChg>
      <pc:sldChg chg="modSp mod">
        <pc:chgData name="Ansley, Carol (CCI-Atlanta)" userId="cbcdc21a-90c4-4b2f-81f7-da4165205229" providerId="ADAL" clId="{FD381568-108B-41DA-9064-330DF4A188E1}" dt="2025-04-23T15:55:47.550" v="3" actId="207"/>
        <pc:sldMkLst>
          <pc:docMk/>
          <pc:sldMk cId="3406133208" sldId="2409"/>
        </pc:sldMkLst>
        <pc:spChg chg="mod">
          <ac:chgData name="Ansley, Carol (CCI-Atlanta)" userId="cbcdc21a-90c4-4b2f-81f7-da4165205229" providerId="ADAL" clId="{FD381568-108B-41DA-9064-330DF4A188E1}" dt="2025-04-23T15:55:47.550" v="3" actId="207"/>
          <ac:spMkLst>
            <pc:docMk/>
            <pc:sldMk cId="3406133208" sldId="2409"/>
            <ac:spMk id="2" creationId="{63A15805-96B5-8513-F3C3-FEE55B36EA90}"/>
          </ac:spMkLst>
        </pc:spChg>
        <pc:spChg chg="mod">
          <ac:chgData name="Ansley, Carol (CCI-Atlanta)" userId="cbcdc21a-90c4-4b2f-81f7-da4165205229" providerId="ADAL" clId="{FD381568-108B-41DA-9064-330DF4A188E1}" dt="2025-04-23T15:55:47.550" v="3" actId="207"/>
          <ac:spMkLst>
            <pc:docMk/>
            <pc:sldMk cId="3406133208" sldId="2409"/>
            <ac:spMk id="3" creationId="{1BE77E3A-DCCA-38DA-0730-38D069153017}"/>
          </ac:spMkLst>
        </pc:spChg>
      </pc:sldChg>
      <pc:sldChg chg="modSp add mod">
        <pc:chgData name="Ansley, Carol (CCI-Atlanta)" userId="cbcdc21a-90c4-4b2f-81f7-da4165205229" providerId="ADAL" clId="{FD381568-108B-41DA-9064-330DF4A188E1}" dt="2025-04-23T15:57:32.158" v="78" actId="20577"/>
        <pc:sldMkLst>
          <pc:docMk/>
          <pc:sldMk cId="1204699957" sldId="2410"/>
        </pc:sldMkLst>
        <pc:spChg chg="mod">
          <ac:chgData name="Ansley, Carol (CCI-Atlanta)" userId="cbcdc21a-90c4-4b2f-81f7-da4165205229" providerId="ADAL" clId="{FD381568-108B-41DA-9064-330DF4A188E1}" dt="2025-04-23T15:55:52.658" v="7" actId="20577"/>
          <ac:spMkLst>
            <pc:docMk/>
            <pc:sldMk cId="1204699957" sldId="2410"/>
            <ac:spMk id="2" creationId="{3423E821-5FD4-4566-082A-8CF9E0A7F105}"/>
          </ac:spMkLst>
        </pc:spChg>
        <pc:spChg chg="mod">
          <ac:chgData name="Ansley, Carol (CCI-Atlanta)" userId="cbcdc21a-90c4-4b2f-81f7-da4165205229" providerId="ADAL" clId="{FD381568-108B-41DA-9064-330DF4A188E1}" dt="2025-04-23T15:57:32.158" v="78" actId="20577"/>
          <ac:spMkLst>
            <pc:docMk/>
            <pc:sldMk cId="1204699957" sldId="2410"/>
            <ac:spMk id="3" creationId="{004BEE14-FE7B-AC7B-0EA6-451C72A8BFFA}"/>
          </ac:spMkLst>
        </pc:spChg>
      </pc:sldChg>
      <pc:sldMasterChg chg="modSp mod">
        <pc:chgData name="Ansley, Carol (CCI-Atlanta)" userId="cbcdc21a-90c4-4b2f-81f7-da4165205229" providerId="ADAL" clId="{FD381568-108B-41DA-9064-330DF4A188E1}" dt="2025-04-23T15:55:18.304" v="1" actId="20577"/>
        <pc:sldMasterMkLst>
          <pc:docMk/>
          <pc:sldMasterMk cId="0" sldId="2147483648"/>
        </pc:sldMasterMkLst>
        <pc:spChg chg="mod">
          <ac:chgData name="Ansley, Carol (CCI-Atlanta)" userId="cbcdc21a-90c4-4b2f-81f7-da4165205229" providerId="ADAL" clId="{FD381568-108B-41DA-9064-330DF4A188E1}" dt="2025-04-23T15:55:18.304"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0DD3FE-A15A-4FB2-35CE-83C053B122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79B5B5F-DC70-573C-328A-D765E8B9B21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BF26E0-B6A8-4346-8F52-D117439B0365}" type="datetimeFigureOut">
              <a:rPr lang="en-US" smtClean="0"/>
              <a:t>4/23/2025</a:t>
            </a:fld>
            <a:endParaRPr lang="en-US"/>
          </a:p>
        </p:txBody>
      </p:sp>
      <p:sp>
        <p:nvSpPr>
          <p:cNvPr id="4" name="Footer Placeholder 3">
            <a:extLst>
              <a:ext uri="{FF2B5EF4-FFF2-40B4-BE49-F238E27FC236}">
                <a16:creationId xmlns:a16="http://schemas.microsoft.com/office/drawing/2014/main" id="{E62598A1-AFAC-1B3C-EA8B-23CA38986B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125FF9E-E4A1-786F-92F5-B227DBD89BC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EED4CE-F13D-4F1D-BD35-73E845E4DDA6}" type="slidenum">
              <a:rPr lang="en-US" smtClean="0"/>
              <a:t>‹#›</a:t>
            </a:fld>
            <a:endParaRPr lang="en-US"/>
          </a:p>
        </p:txBody>
      </p:sp>
    </p:spTree>
    <p:extLst>
      <p:ext uri="{BB962C8B-B14F-4D97-AF65-F5344CB8AC3E}">
        <p14:creationId xmlns:p14="http://schemas.microsoft.com/office/powerpoint/2010/main" val="404613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endParaRPr lang="en-GB" dirty="0"/>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043876"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April </a:t>
            </a:r>
            <a:r>
              <a:rPr dirty="0"/>
              <a:t>202</a:t>
            </a:r>
            <a:r>
              <a:rPr lang="en-US" dirty="0"/>
              <a:t>5</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5/0530r6</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
        <p:nvSpPr>
          <p:cNvPr id="11" name="TextBox 10">
            <a:extLst>
              <a:ext uri="{FF2B5EF4-FFF2-40B4-BE49-F238E27FC236}">
                <a16:creationId xmlns:a16="http://schemas.microsoft.com/office/drawing/2014/main" id="{2064B871-0512-BE14-472F-E69A44B332AA}"/>
              </a:ext>
            </a:extLst>
          </p:cNvPr>
          <p:cNvSpPr txBox="1"/>
          <p:nvPr>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April 2025</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dirty="0"/>
              <a:t>2025-04-23</a:t>
            </a:r>
            <a:endParaRPr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dirty="0">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idx="1"/>
          </p:nvPr>
        </p:nvSpPr>
        <p:spPr>
          <a:xfrm>
            <a:off x="685800" y="1751763"/>
            <a:ext cx="3810000" cy="4604588"/>
          </a:xfrm>
        </p:spPr>
        <p:txBody>
          <a:bodyPr>
            <a:normAutofit fontScale="85000" lnSpcReduction="20000"/>
          </a:bodyPr>
          <a:lstStyle/>
          <a:p>
            <a:pPr>
              <a:lnSpc>
                <a:spcPct val="120000"/>
              </a:lnSpc>
            </a:pPr>
            <a:r>
              <a:rPr lang="en-US" dirty="0"/>
              <a:t>IEEE Code of Ethics</a:t>
            </a:r>
          </a:p>
          <a:p>
            <a:pPr lvl="1">
              <a:lnSpc>
                <a:spcPct val="120000"/>
              </a:lnSpc>
            </a:pPr>
            <a:r>
              <a:rPr lang="en-US" dirty="0">
                <a:hlinkClick r:id="rId2"/>
              </a:rPr>
              <a:t>http://www.ieee.org/about/corporate/governance/p7-8.html</a:t>
            </a:r>
            <a:r>
              <a:rPr lang="en-US" dirty="0"/>
              <a:t> </a:t>
            </a:r>
          </a:p>
          <a:p>
            <a:pPr>
              <a:lnSpc>
                <a:spcPct val="120000"/>
              </a:lnSpc>
            </a:pPr>
            <a:r>
              <a:rPr lang="en-US" dirty="0"/>
              <a:t>IEEE Standards Association (IEEE-SA) Affiliation FAQ</a:t>
            </a:r>
          </a:p>
          <a:p>
            <a:pPr lvl="1">
              <a:lnSpc>
                <a:spcPct val="120000"/>
              </a:lnSpc>
            </a:pPr>
            <a:r>
              <a:rPr lang="en-US" dirty="0">
                <a:hlinkClick r:id="rId3"/>
              </a:rPr>
              <a:t>http://standards.ieee.org/faqs/affiliation.html</a:t>
            </a:r>
            <a:r>
              <a:rPr lang="en-US" dirty="0"/>
              <a:t> </a:t>
            </a:r>
          </a:p>
          <a:p>
            <a:pPr>
              <a:lnSpc>
                <a:spcPct val="120000"/>
              </a:lnSpc>
            </a:pPr>
            <a:r>
              <a:rPr lang="en-US" dirty="0"/>
              <a:t>Antitrust and Competition Policy</a:t>
            </a:r>
          </a:p>
          <a:p>
            <a:pPr lvl="1">
              <a:lnSpc>
                <a:spcPct val="120000"/>
              </a:lnSpc>
            </a:pPr>
            <a:r>
              <a:rPr lang="en-US" dirty="0">
                <a:hlinkClick r:id="rId4"/>
              </a:rPr>
              <a:t>http://standards.ieee.org/resources/antitrust-guidelines.pdf</a:t>
            </a:r>
            <a:r>
              <a:rPr lang="en-US" dirty="0"/>
              <a:t>  </a:t>
            </a:r>
            <a:endParaRPr lang="en-US" dirty="0">
              <a:hlinkClick r:id="rId5"/>
            </a:endParaRPr>
          </a:p>
          <a:p>
            <a:pPr>
              <a:lnSpc>
                <a:spcPct val="120000"/>
              </a:lnSpc>
            </a:pPr>
            <a:r>
              <a:rPr lang="en-US" dirty="0"/>
              <a:t>Letter of Assurance Form</a:t>
            </a:r>
          </a:p>
          <a:p>
            <a:pPr lvl="1">
              <a:lnSpc>
                <a:spcPct val="120000"/>
              </a:lnSpc>
            </a:pPr>
            <a:r>
              <a:rPr lang="en-US" dirty="0">
                <a:hlinkClick r:id="rId6"/>
              </a:rPr>
              <a:t>http://standards.ieee.org/develop/policies/bylaws/sect6-7.html#loa</a:t>
            </a:r>
            <a:r>
              <a:rPr lang="en-US" dirty="0"/>
              <a:t> </a:t>
            </a:r>
          </a:p>
          <a:p>
            <a:pPr lvl="1">
              <a:lnSpc>
                <a:spcPct val="120000"/>
              </a:lnSpc>
            </a:pPr>
            <a:r>
              <a:rPr lang="en-US" dirty="0">
                <a:hlinkClick r:id="rId5"/>
              </a:rPr>
              <a:t>https://development.standards.ieee.org/myproject/Public//mytools/mob/loa.pdf</a:t>
            </a:r>
          </a:p>
          <a:p>
            <a:pPr>
              <a:lnSpc>
                <a:spcPct val="120000"/>
              </a:lnSpc>
            </a:pPr>
            <a:r>
              <a:rPr lang="en-US" dirty="0"/>
              <a:t>IEEE-SA Patent Committee FAQ &amp; Patent slides</a:t>
            </a:r>
          </a:p>
          <a:p>
            <a:pPr lvl="1">
              <a:lnSpc>
                <a:spcPct val="120000"/>
              </a:lnSpc>
            </a:pPr>
            <a:r>
              <a:rPr lang="en-US" dirty="0">
                <a:hlinkClick r:id="rId7"/>
              </a:rPr>
              <a:t>http://standards.ieee.org/board/pat/faq.pdf</a:t>
            </a:r>
            <a:r>
              <a:rPr lang="en-US" dirty="0"/>
              <a:t> and </a:t>
            </a:r>
            <a:r>
              <a:rPr lang="en-US" dirty="0">
                <a:hlinkClick r:id="rId5"/>
              </a:rPr>
              <a:t>http://standards.ieee.org/board/pat/pat-slideset.ppt</a:t>
            </a:r>
            <a:r>
              <a:rPr lang="en-US" dirty="0"/>
              <a:t> </a:t>
            </a:r>
          </a:p>
          <a:p>
            <a:pPr>
              <a:lnSpc>
                <a:spcPct val="120000"/>
              </a:lnSpc>
            </a:pPr>
            <a:endParaRPr lang="en-US"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dirty="0"/>
              <a:t> </a:t>
            </a:r>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4294967295"/>
          </p:nvPr>
        </p:nvSpPr>
        <p:spPr>
          <a:xfrm>
            <a:off x="4648200" y="1751762"/>
            <a:ext cx="3810000" cy="4113213"/>
          </a:xfrm>
        </p:spPr>
        <p:txBody>
          <a:bodyPr>
            <a:noAutofit/>
          </a:bodyPr>
          <a:lstStyle/>
          <a:p>
            <a:endParaRPr lang="en-US" sz="1600" dirty="0"/>
          </a:p>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5F1FBA-DE66-E406-3B02-1260F049370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23E821-5FD4-4566-082A-8CF9E0A7F105}"/>
              </a:ext>
            </a:extLst>
          </p:cNvPr>
          <p:cNvSpPr>
            <a:spLocks noGrp="1"/>
          </p:cNvSpPr>
          <p:nvPr>
            <p:ph type="title"/>
          </p:nvPr>
        </p:nvSpPr>
        <p:spPr>
          <a:xfrm>
            <a:off x="685800" y="762840"/>
            <a:ext cx="7771680" cy="1065962"/>
          </a:xfrm>
        </p:spPr>
        <p:txBody>
          <a:bodyPr/>
          <a:lstStyle/>
          <a:p>
            <a:r>
              <a:rPr lang="en-US" dirty="0"/>
              <a:t>TGbi Agenda – April 30, 2025</a:t>
            </a:r>
            <a:br>
              <a:rPr lang="en-US" dirty="0"/>
            </a:br>
            <a:endParaRPr lang="en-US" dirty="0"/>
          </a:p>
        </p:txBody>
      </p:sp>
      <p:sp>
        <p:nvSpPr>
          <p:cNvPr id="3" name="Content Placeholder 2">
            <a:extLst>
              <a:ext uri="{FF2B5EF4-FFF2-40B4-BE49-F238E27FC236}">
                <a16:creationId xmlns:a16="http://schemas.microsoft.com/office/drawing/2014/main" id="{004BEE14-FE7B-AC7B-0EA6-451C72A8BFFA}"/>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Note that Graham asks for his technical comments (presence monitoring) to be addressed in May when he can attend discussions.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TGbi upcoming May meeting – email if you plan a submission</a:t>
            </a:r>
          </a:p>
          <a:p>
            <a:pPr marL="342900" lvl="0" indent="-342900">
              <a:buFont typeface="Arial" panose="020B0604020202020204" pitchFamily="34" charset="0"/>
              <a:buChar char="•"/>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Current queue for discussion:</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Carol Ansley – 25/626r0</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Jouni Malinen– 25/155r5</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Jarkko </a:t>
            </a:r>
            <a:r>
              <a:rPr lang="en-US" sz="1400" spc="-1" dirty="0" err="1">
                <a:solidFill>
                  <a:schemeClr val="tx1"/>
                </a:solidFill>
                <a:latin typeface="Times New Roman" panose="02020603050405020304" pitchFamily="18" charset="0"/>
                <a:cs typeface="Times New Roman" panose="02020603050405020304" pitchFamily="18" charset="0"/>
                <a:sym typeface="Arial"/>
              </a:rPr>
              <a:t>Kneckt</a:t>
            </a:r>
            <a:r>
              <a:rPr lang="en-US" sz="1400" spc="-1" dirty="0">
                <a:solidFill>
                  <a:schemeClr val="tx1"/>
                </a:solidFill>
                <a:latin typeface="Times New Roman" panose="02020603050405020304" pitchFamily="18" charset="0"/>
                <a:cs typeface="Times New Roman" panose="02020603050405020304" pitchFamily="18" charset="0"/>
                <a:sym typeface="Arial"/>
              </a:rPr>
              <a:t>– 25/583r0</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Antonio de la Oliva– 25/693r1, 25/692r2</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Po-kai Huang – 25/536r0</a:t>
            </a:r>
          </a:p>
          <a:p>
            <a:pPr lvl="2">
              <a:buNone/>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1204699957"/>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E973C2-A8A6-7D65-0349-E29CE9B2E10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3A15805-96B5-8513-F3C3-FEE55B36EA90}"/>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April 23, 2025</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1BE77E3A-DCCA-38DA-0730-38D069153017}"/>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(11 participants)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Note that Graham asks for his technical comments (presence monitoring) to be addressed in May when he can attend discussions.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TGbi upcoming May meeting – email if you plan a submission</a:t>
            </a:r>
          </a:p>
          <a:p>
            <a:pPr marL="342900" lvl="0"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Current queue for discussion:</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 – 25/554r0 - presented, 25/536r0 - postponed</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Carol Ansley – 25/626r0</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Jouni – 25/155r5</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Jarkko – 25/583r0</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Antonio – 25/693r1, 25/692r2</a:t>
            </a:r>
          </a:p>
          <a:p>
            <a:pPr lvl="2">
              <a:buNone/>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3406133208"/>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75FD1A-6393-4599-96AF-9A374EEA3FB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264D94-7A31-073D-599F-D605575A571F}"/>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April 9, 2025</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0360F6E8-0972-C7ED-3EA2-A3B874534399}"/>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(12 participants)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Note that Graham asks for his technical comments (presence monitoring) to be addressed in May when he can attend discussions.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TGbi Upcoming telecons – email if you plan a submission</a:t>
            </a:r>
          </a:p>
          <a:p>
            <a:pPr marL="342900" lvl="0"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Current queue for discussion:</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 – 25/554r0, 25/555r0 – presented and straw poll, 25/536r0</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Domenico </a:t>
            </a:r>
            <a:r>
              <a:rPr lang="en-US" sz="1400" spc="-1" dirty="0" err="1">
                <a:solidFill>
                  <a:schemeClr val="bg1">
                    <a:lumMod val="50000"/>
                  </a:schemeClr>
                </a:solidFill>
                <a:latin typeface="Times New Roman" panose="02020603050405020304" pitchFamily="18" charset="0"/>
                <a:cs typeface="Times New Roman" panose="02020603050405020304" pitchFamily="18" charset="0"/>
                <a:sym typeface="Arial"/>
              </a:rPr>
              <a:t>Ficara</a:t>
            </a: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 25/485r4 - presented</a:t>
            </a:r>
          </a:p>
          <a:p>
            <a:pPr lvl="2">
              <a:buNone/>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160614429"/>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21386D-BEB6-5C22-08F2-36E1A08D6E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8161BBD-FCCC-4FD4-B8D9-01D09F89364F}"/>
              </a:ext>
            </a:extLst>
          </p:cNvPr>
          <p:cNvSpPr>
            <a:spLocks noGrp="1"/>
          </p:cNvSpPr>
          <p:nvPr>
            <p:ph type="title"/>
          </p:nvPr>
        </p:nvSpPr>
        <p:spPr>
          <a:xfrm>
            <a:off x="685800" y="762840"/>
            <a:ext cx="7771680" cy="1065962"/>
          </a:xfrm>
        </p:spPr>
        <p:txBody>
          <a:bodyPr/>
          <a:lstStyle/>
          <a:p>
            <a:r>
              <a:rPr lang="en-US" dirty="0">
                <a:solidFill>
                  <a:schemeClr val="bg1">
                    <a:lumMod val="65000"/>
                  </a:schemeClr>
                </a:solidFill>
              </a:rPr>
              <a:t>TGbi Agenda – April 2, 2025</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B9F003ED-31FB-0A06-87DA-6B43E9F68E95}"/>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65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65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(15 participants)</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Thanks to Jerome and Antonio for their support last week!</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TGbi Upcoming telecons – email if you plan a submission</a:t>
            </a:r>
          </a:p>
          <a:p>
            <a:pPr marL="342900" lvl="0"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65000"/>
                  </a:schemeClr>
                </a:solidFill>
                <a:latin typeface="Times New Roman"/>
                <a:cs typeface="Times New Roman"/>
                <a:sym typeface="Times New Roman"/>
              </a:rPr>
              <a:t>Discussion</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Current queue for discussion:</a:t>
            </a:r>
          </a:p>
          <a:p>
            <a:pPr lvl="2">
              <a:buNone/>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Po-Kai Huang - 25/295r8 –  completed previously</a:t>
            </a:r>
          </a:p>
          <a:p>
            <a:pPr lvl="2">
              <a:buNone/>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Po-Kai Huang – 25/435r2  - 2 straw polls with unanimous support</a:t>
            </a:r>
          </a:p>
          <a:p>
            <a:pPr lvl="2">
              <a:buNone/>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Antonio de la Oliva - 542r0, 544r3 – 2 straw polls with unanimous support</a:t>
            </a:r>
          </a:p>
          <a:p>
            <a:pPr lvl="2">
              <a:buNone/>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Jouni Malinen - 25/155r3 – presented version aligned with latest draft, declined straw poll</a:t>
            </a:r>
          </a:p>
          <a:p>
            <a:pPr lvl="2">
              <a:buNone/>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Federico </a:t>
            </a:r>
            <a:r>
              <a:rPr lang="en-US" sz="1400" spc="-1" dirty="0" err="1">
                <a:solidFill>
                  <a:schemeClr val="bg1">
                    <a:lumMod val="65000"/>
                  </a:schemeClr>
                </a:solidFill>
                <a:latin typeface="Times New Roman" panose="02020603050405020304" pitchFamily="18" charset="0"/>
                <a:cs typeface="Times New Roman" panose="02020603050405020304" pitchFamily="18" charset="0"/>
                <a:sym typeface="Arial"/>
              </a:rPr>
              <a:t>Lovison</a:t>
            </a: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 – 25/174r1 – presented, ran 2 straw polls on questions</a:t>
            </a:r>
          </a:p>
          <a:p>
            <a:pPr lvl="2">
              <a:buNone/>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Po-kai Huang – 25/554r0, 25/555r0 – not presented</a:t>
            </a:r>
          </a:p>
          <a:p>
            <a:pPr lvl="2">
              <a:buNone/>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65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65000"/>
                </a:schemeClr>
              </a:solidFill>
            </a:endParaRPr>
          </a:p>
        </p:txBody>
      </p:sp>
    </p:spTree>
    <p:extLst>
      <p:ext uri="{BB962C8B-B14F-4D97-AF65-F5344CB8AC3E}">
        <p14:creationId xmlns:p14="http://schemas.microsoft.com/office/powerpoint/2010/main" val="2552503508"/>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6D4BF1-8718-2945-6631-11089D7785F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8E7F38C-9C2B-8E2D-CA18-FAEFF75E46DF}"/>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March 26, 2025</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5587E80F-AE9F-1E1F-6C3D-AD984278A334}"/>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(13 participants)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TGbi Upcoming telecons – email if you plan a submission</a:t>
            </a:r>
          </a:p>
          <a:p>
            <a:pPr marL="342900" lvl="0"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 - 25/295r7 – continue presenting</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 – 25/435r2 </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Antonio de la Oliva - 542r0, 544r0</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Jouni Malinen - 25/155r3</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Federico </a:t>
            </a:r>
            <a:r>
              <a:rPr lang="en-US" sz="1400" spc="-1" dirty="0" err="1">
                <a:solidFill>
                  <a:schemeClr val="bg1">
                    <a:lumMod val="50000"/>
                  </a:schemeClr>
                </a:solidFill>
                <a:latin typeface="Times New Roman" panose="02020603050405020304" pitchFamily="18" charset="0"/>
                <a:cs typeface="Times New Roman" panose="02020603050405020304" pitchFamily="18" charset="0"/>
                <a:sym typeface="Arial"/>
              </a:rPr>
              <a:t>Lovison</a:t>
            </a: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 25/174r1</a:t>
            </a:r>
          </a:p>
          <a:p>
            <a:pPr lvl="2">
              <a:buNone/>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365041596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37E6F6-6D0E-0252-AD8E-9304FCF9096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20489DE-590B-8DEB-94F9-58B765ACD031}"/>
              </a:ext>
            </a:extLst>
          </p:cNvPr>
          <p:cNvSpPr>
            <a:spLocks noGrp="1"/>
          </p:cNvSpPr>
          <p:nvPr>
            <p:ph type="title"/>
          </p:nvPr>
        </p:nvSpPr>
        <p:spPr>
          <a:xfrm>
            <a:off x="685800" y="762840"/>
            <a:ext cx="7771680" cy="1065962"/>
          </a:xfrm>
        </p:spPr>
        <p:txBody>
          <a:bodyPr/>
          <a:lstStyle/>
          <a:p>
            <a:r>
              <a:rPr lang="en-US" dirty="0"/>
              <a:t>Straw Poll #1 – March 26, 2025</a:t>
            </a:r>
            <a:br>
              <a:rPr lang="en-US" dirty="0"/>
            </a:br>
            <a:endParaRPr lang="en-US" dirty="0"/>
          </a:p>
        </p:txBody>
      </p:sp>
      <p:sp>
        <p:nvSpPr>
          <p:cNvPr id="3" name="Content Placeholder 2">
            <a:extLst>
              <a:ext uri="{FF2B5EF4-FFF2-40B4-BE49-F238E27FC236}">
                <a16:creationId xmlns:a16="http://schemas.microsoft.com/office/drawing/2014/main" id="{D8C1202B-5D43-D35A-E2DE-E86DC9EFC985}"/>
              </a:ext>
            </a:extLst>
          </p:cNvPr>
          <p:cNvSpPr>
            <a:spLocks noGrp="1"/>
          </p:cNvSpPr>
          <p:nvPr>
            <p:ph idx="1"/>
          </p:nvPr>
        </p:nvSpPr>
        <p:spPr>
          <a:xfrm>
            <a:off x="685800" y="1412342"/>
            <a:ext cx="8058150" cy="4941806"/>
          </a:xfrm>
        </p:spPr>
        <p:txBody>
          <a:bodyPr anchor="t">
            <a:normAutofit/>
          </a:bodyPr>
          <a:lstStyle/>
          <a:p>
            <a:pPr>
              <a:buNone/>
            </a:pPr>
            <a:r>
              <a:rPr lang="en-US" sz="1400" spc="-1" dirty="0">
                <a:latin typeface="Times New Roman" panose="02020603050405020304" pitchFamily="18" charset="0"/>
                <a:cs typeface="Times New Roman" panose="02020603050405020304" pitchFamily="18" charset="0"/>
              </a:rPr>
              <a:t>Do you support the inclusion of 25/295r8 in the </a:t>
            </a:r>
            <a:r>
              <a:rPr lang="en-US" sz="1400" spc="-1" dirty="0" err="1">
                <a:latin typeface="Times New Roman" panose="02020603050405020304" pitchFamily="18" charset="0"/>
                <a:cs typeface="Times New Roman" panose="02020603050405020304" pitchFamily="18" charset="0"/>
              </a:rPr>
              <a:t>TGbi</a:t>
            </a:r>
            <a:r>
              <a:rPr lang="en-US" sz="1400" spc="-1" dirty="0">
                <a:latin typeface="Times New Roman" panose="02020603050405020304" pitchFamily="18" charset="0"/>
                <a:cs typeface="Times New Roman" panose="02020603050405020304" pitchFamily="18" charset="0"/>
              </a:rPr>
              <a:t> draft to resolve CIDs     305,  271,  272,  278,   279,   282,   688, 689,  691,  692,  </a:t>
            </a:r>
          </a:p>
          <a:p>
            <a:pPr>
              <a:buNone/>
            </a:pPr>
            <a:r>
              <a:rPr lang="en-US" sz="1400" spc="-1" dirty="0">
                <a:latin typeface="Times New Roman" panose="02020603050405020304" pitchFamily="18" charset="0"/>
                <a:cs typeface="Times New Roman" panose="02020603050405020304" pitchFamily="18" charset="0"/>
              </a:rPr>
              <a:t>  693,  694,  695,  162,   702,   704,   705, 709,  710,  711,  </a:t>
            </a:r>
          </a:p>
          <a:p>
            <a:pPr>
              <a:buNone/>
            </a:pPr>
            <a:r>
              <a:rPr lang="en-US" sz="1400" spc="-1" dirty="0">
                <a:latin typeface="Times New Roman" panose="02020603050405020304" pitchFamily="18" charset="0"/>
                <a:cs typeface="Times New Roman" panose="02020603050405020304" pitchFamily="18" charset="0"/>
              </a:rPr>
              <a:t>  712,  713,  714,  715,   716,   718,   719, 852,  298,  743,  </a:t>
            </a:r>
          </a:p>
          <a:p>
            <a:pPr>
              <a:buNone/>
            </a:pPr>
            <a:r>
              <a:rPr lang="en-US" sz="1400" spc="-1" dirty="0">
                <a:latin typeface="Times New Roman" panose="02020603050405020304" pitchFamily="18" charset="0"/>
                <a:cs typeface="Times New Roman" panose="02020603050405020304" pitchFamily="18" charset="0"/>
              </a:rPr>
              <a:t>  768,      6,      8,  421,   455,   460,   734, 737,  591,  424,    748,  458,  143</a:t>
            </a:r>
          </a:p>
          <a:p>
            <a:pPr>
              <a:buNone/>
            </a:pPr>
            <a:endParaRPr lang="en-US" sz="1400" spc="-1" dirty="0">
              <a:latin typeface="Times New Roman" panose="02020603050405020304" pitchFamily="18" charset="0"/>
              <a:cs typeface="Times New Roman" panose="02020603050405020304" pitchFamily="18" charset="0"/>
            </a:endParaRPr>
          </a:p>
          <a:p>
            <a:pPr>
              <a:buNone/>
            </a:pPr>
            <a:r>
              <a:rPr lang="en-US" sz="1400" spc="-1" dirty="0">
                <a:latin typeface="Times New Roman" panose="02020603050405020304" pitchFamily="18" charset="0"/>
                <a:cs typeface="Times New Roman" panose="02020603050405020304" pitchFamily="18" charset="0"/>
              </a:rPr>
              <a:t>Y/N/A</a:t>
            </a:r>
          </a:p>
          <a:p>
            <a:pPr>
              <a:buNone/>
            </a:pPr>
            <a:r>
              <a:rPr lang="en-US" sz="1400" spc="-1" dirty="0">
                <a:latin typeface="Times New Roman" panose="02020603050405020304" pitchFamily="18" charset="0"/>
                <a:cs typeface="Times New Roman" panose="02020603050405020304" pitchFamily="18" charset="0"/>
              </a:rPr>
              <a:t>SP Result: Unanimous support (14/0/0)</a:t>
            </a:r>
          </a:p>
          <a:p>
            <a:pPr lvl="1">
              <a:defRPr sz="1500" spc="-1">
                <a:latin typeface="Arial"/>
                <a:ea typeface="Arial"/>
                <a:cs typeface="Arial"/>
                <a:sym typeface="Arial"/>
              </a:defRPr>
            </a:pPr>
            <a:endParaRPr lang="en-US" sz="1100" spc="-1" dirty="0">
              <a:solidFill>
                <a:schemeClr val="tx1"/>
              </a:solidFill>
              <a:latin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128271904"/>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March/April Teleconferences 2025</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757136-11C0-9FA3-3F8E-9ED6B37373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5980ECC-711A-4FA2-C402-EEDA1BD1B456}"/>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Apr 2, 2025</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4FD6D044-B7F4-998F-4F34-A26E0B248DCD}"/>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t>
            </a:r>
            <a:r>
              <a:rPr lang="en-US" sz="1400" strike="sngStrike" spc="-1" dirty="0">
                <a:solidFill>
                  <a:schemeClr val="bg1">
                    <a:lumMod val="50000"/>
                  </a:schemeClr>
                </a:solidFill>
                <a:latin typeface="Times New Roman" panose="02020603050405020304" pitchFamily="18" charset="0"/>
                <a:cs typeface="Times New Roman" panose="02020603050405020304" pitchFamily="18" charset="0"/>
                <a:sym typeface="Arial"/>
              </a:rPr>
              <a:t>approved by unanimous consent</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TGbi Upcoming telecons – email if you plan a submission</a:t>
            </a:r>
          </a:p>
          <a:p>
            <a:pPr marL="342900" lvl="0"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 – 25/435r2 – continue presenting</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Antonio de la Oliva - 542r0, 544r0</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Jouni Malinen - 25/155r2</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Federico </a:t>
            </a:r>
            <a:r>
              <a:rPr lang="en-US" sz="1400" spc="-1" dirty="0" err="1">
                <a:solidFill>
                  <a:schemeClr val="bg1">
                    <a:lumMod val="50000"/>
                  </a:schemeClr>
                </a:solidFill>
                <a:latin typeface="Times New Roman" panose="02020603050405020304" pitchFamily="18" charset="0"/>
                <a:cs typeface="Times New Roman" panose="02020603050405020304" pitchFamily="18" charset="0"/>
                <a:sym typeface="Arial"/>
              </a:rPr>
              <a:t>Lovison</a:t>
            </a: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 25/174r1</a:t>
            </a:r>
          </a:p>
          <a:p>
            <a:pPr lvl="2">
              <a:buNone/>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254109808"/>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1326776" y="1488141"/>
            <a:ext cx="6974541" cy="4061012"/>
          </a:xfrm>
        </p:spPr>
        <p:txBody>
          <a:bodyPr>
            <a:normAutofit/>
          </a:bodyPr>
          <a:lstStyle/>
          <a:p>
            <a:r>
              <a:rPr lang="en-US" dirty="0"/>
              <a:t>TG </a:t>
            </a:r>
            <a:r>
              <a:rPr lang="en-US" dirty="0">
                <a:solidFill>
                  <a:schemeClr val="tx1"/>
                </a:solidFill>
              </a:rPr>
              <a:t>use case start:			March 2021</a:t>
            </a:r>
          </a:p>
          <a:p>
            <a:r>
              <a:rPr lang="en-US" dirty="0">
                <a:solidFill>
                  <a:schemeClr val="tx1"/>
                </a:solidFill>
              </a:rPr>
              <a:t>Use case completion:			February 2022</a:t>
            </a:r>
          </a:p>
          <a:p>
            <a:r>
              <a:rPr lang="en-US" dirty="0">
                <a:solidFill>
                  <a:schemeClr val="tx1"/>
                </a:solidFill>
              </a:rPr>
              <a:t>Features identified:			September 2022</a:t>
            </a:r>
          </a:p>
          <a:p>
            <a:r>
              <a:rPr lang="en-US" dirty="0">
                <a:solidFill>
                  <a:schemeClr val="tx1"/>
                </a:solidFill>
              </a:rPr>
              <a:t>Comment collection: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A698706C92A7748BB4DBB0145059383" ma:contentTypeVersion="17" ma:contentTypeDescription="Create a new document." ma:contentTypeScope="" ma:versionID="82b5a58c0a2729454fcaaa0d77058303">
  <xsd:schema xmlns:xsd="http://www.w3.org/2001/XMLSchema" xmlns:xs="http://www.w3.org/2001/XMLSchema" xmlns:p="http://schemas.microsoft.com/office/2006/metadata/properties" xmlns:ns3="908447ad-0e39-4c9a-806d-269ba80c077c" xmlns:ns4="cf75f306-9659-4071-b15a-95b356b2205f" targetNamespace="http://schemas.microsoft.com/office/2006/metadata/properties" ma:root="true" ma:fieldsID="97a0af0eaf5cfb14c3a95cae742ff65f" ns3:_="" ns4:_="">
    <xsd:import namespace="908447ad-0e39-4c9a-806d-269ba80c077c"/>
    <xsd:import namespace="cf75f306-9659-4071-b15a-95b356b2205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8447ad-0e39-4c9a-806d-269ba80c07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75f306-9659-4071-b15a-95b356b2205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908447ad-0e39-4c9a-806d-269ba80c077c"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8BA8DDB-1FAD-4EC3-9B87-DEEB5E475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8447ad-0e39-4c9a-806d-269ba80c077c"/>
    <ds:schemaRef ds:uri="cf75f306-9659-4071-b15a-95b356b220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B1F172C-8804-4BAE-A967-6EE58C6EAADC}">
  <ds:schemaRefs>
    <ds:schemaRef ds:uri="http://purl.org/dc/terms/"/>
    <ds:schemaRef ds:uri="http://schemas.openxmlformats.org/package/2006/metadata/core-properties"/>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cf75f306-9659-4071-b15a-95b356b2205f"/>
    <ds:schemaRef ds:uri="908447ad-0e39-4c9a-806d-269ba80c077c"/>
  </ds:schemaRefs>
</ds:datastoreItem>
</file>

<file path=customXml/itemProps3.xml><?xml version="1.0" encoding="utf-8"?>
<ds:datastoreItem xmlns:ds="http://schemas.openxmlformats.org/officeDocument/2006/customXml" ds:itemID="{FAE4A522-AFED-47CB-AC31-6D753E3D75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21047</TotalTime>
  <Words>2486</Words>
  <Application>Microsoft Office PowerPoint</Application>
  <PresentationFormat>On-screen Show (4:3)</PresentationFormat>
  <Paragraphs>264</Paragraphs>
  <Slides>23</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23</vt:i4>
      </vt:variant>
    </vt:vector>
  </HeadingPairs>
  <TitlesOfParts>
    <vt:vector size="34" baseType="lpstr">
      <vt:lpstr>Arial</vt:lpstr>
      <vt:lpstr>Arial Unicode MS</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April 30, 2025 </vt:lpstr>
      <vt:lpstr>TGbi Agenda – April 23, 2025 </vt:lpstr>
      <vt:lpstr>TGbi Agenda – April 9, 2025 </vt:lpstr>
      <vt:lpstr>TGbi Agenda – April 2, 2025 </vt:lpstr>
      <vt:lpstr>TGbi Agenda – March 26, 2025 </vt:lpstr>
      <vt:lpstr>Straw Poll #1 – March 26, 2025 </vt:lpstr>
      <vt:lpstr>TGbi Agenda – Apr 2, 2025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298</cp:revision>
  <dcterms:modified xsi:type="dcterms:W3CDTF">2025-04-23T16:00:12Z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0x010100BA698706C92A7748BB4DBB0145059383</vt:lpwstr>
  </property>
  <property fmtid="{D5CDD505-2E9C-101B-9397-08002B2CF9AE}" pid="3" name="MSIP_Label_a189e4fd-a2fa-47bf-9b21-17f706ee2968_Enabled">
    <vt:lpwstr>true</vt:lpwstr>
  </property>
  <property fmtid="{D5CDD505-2E9C-101B-9397-08002B2CF9AE}" pid="4" name="MSIP_Label_a189e4fd-a2fa-47bf-9b21-17f706ee2968_SetDate">
    <vt:lpwstr>2024-08-21T16:03:56Z</vt:lpwstr>
  </property>
  <property fmtid="{D5CDD505-2E9C-101B-9397-08002B2CF9AE}" pid="5" name="MSIP_Label_a189e4fd-a2fa-47bf-9b21-17f706ee2968_Method">
    <vt:lpwstr>Privileged</vt:lpwstr>
  </property>
  <property fmtid="{D5CDD505-2E9C-101B-9397-08002B2CF9AE}" pid="6" name="MSIP_Label_a189e4fd-a2fa-47bf-9b21-17f706ee2968_Name">
    <vt:lpwstr>Cisco Public Label</vt:lpwstr>
  </property>
  <property fmtid="{D5CDD505-2E9C-101B-9397-08002B2CF9AE}" pid="7" name="MSIP_Label_a189e4fd-a2fa-47bf-9b21-17f706ee2968_SiteId">
    <vt:lpwstr>5ae1af62-9505-4097-a69a-c1553ef7840e</vt:lpwstr>
  </property>
  <property fmtid="{D5CDD505-2E9C-101B-9397-08002B2CF9AE}" pid="8" name="MSIP_Label_a189e4fd-a2fa-47bf-9b21-17f706ee2968_ActionId">
    <vt:lpwstr>baa47684-0c31-4c83-8540-25105fda02b5</vt:lpwstr>
  </property>
  <property fmtid="{D5CDD505-2E9C-101B-9397-08002B2CF9AE}" pid="9" name="MSIP_Label_a189e4fd-a2fa-47bf-9b21-17f706ee2968_ContentBits">
    <vt:lpwstr>2</vt:lpwstr>
  </property>
  <property fmtid="{D5CDD505-2E9C-101B-9397-08002B2CF9AE}" pid="10" name="ClassificationContentMarkingFooterLocations">
    <vt:lpwstr>Office Theme:11</vt:lpwstr>
  </property>
  <property fmtid="{D5CDD505-2E9C-101B-9397-08002B2CF9AE}" pid="11" name="ClassificationContentMarkingFooterText">
    <vt:lpwstr>-</vt:lpwstr>
  </property>
</Properties>
</file>