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3"/>
    <p:sldId id="369" r:id="rId4"/>
    <p:sldId id="442" r:id="rId5"/>
    <p:sldId id="447" r:id="rId6"/>
    <p:sldId id="425" r:id="rId7"/>
    <p:sldId id="453" r:id="rId8"/>
    <p:sldId id="265" r:id="rId9"/>
    <p:sldId id="29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05" d="100"/>
          <a:sy n="105" d="100"/>
        </p:scale>
        <p:origin x="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commentAuthors" Target="commentAuthors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handoutMaster" Target="handoutMasters/handoutMaster1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>
                <a:sym typeface="+mn-ea"/>
              </a:rPr>
              <a:t>Jay Yang</a:t>
            </a:r>
            <a:r>
              <a:rPr lang="en-US" dirty="0"/>
              <a:t>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085667" y="332740"/>
            <a:ext cx="31750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5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/528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r1</a:t>
            </a:r>
            <a:endParaRPr lang="en-US" alt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43891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M</a:t>
            </a:r>
            <a:r>
              <a:rPr lang="en-US" sz="1800" b="1" dirty="0">
                <a:cs typeface="+mn-cs"/>
              </a:rPr>
              <a:t>ar. 2025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https://datatracker.ietf.org/doc/draft-ietf-pquip-pqt-hybrid-terminology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/>
              <a:t>Views on PQC </a:t>
            </a:r>
            <a:endParaRPr 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310640" y="2756218"/>
          <a:ext cx="9958705" cy="22720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" name="Document" r:id="rId1" imgW="11430000" imgH="2407920" progId="Word.Document.8">
                  <p:embed/>
                </p:oleObj>
              </mc:Choice>
              <mc:Fallback>
                <p:oleObj name="Document" r:id="rId1" imgW="11430000" imgH="240792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0640" y="2756218"/>
                        <a:ext cx="9958705" cy="22720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602826" y="6481446"/>
            <a:ext cx="1732915" cy="276860"/>
          </a:xfrm>
        </p:spPr>
        <p:txBody>
          <a:bodyPr/>
          <a:lstStyle/>
          <a:p>
            <a:r>
              <a:rPr lang="da-DK" dirty="0"/>
              <a:t>Jay Yang al. (ZTE)</a:t>
            </a:r>
            <a:endParaRPr lang="en-GB" dirty="0"/>
          </a:p>
        </p:txBody>
      </p:sp>
      <p:sp>
        <p:nvSpPr>
          <p:cNvPr id="3" name="Text Box 2"/>
          <p:cNvSpPr txBox="1"/>
          <p:nvPr/>
        </p:nvSpPr>
        <p:spPr>
          <a:xfrm>
            <a:off x="10793095" y="41021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86741"/>
            <a:ext cx="10363200" cy="914399"/>
          </a:xfrm>
        </p:spPr>
        <p:txBody>
          <a:bodyPr/>
          <a:p>
            <a:r>
              <a:rPr lang="en-US"/>
              <a:t>Introduction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810" y="1274445"/>
            <a:ext cx="11346815" cy="4845685"/>
          </a:xfrm>
        </p:spPr>
        <p:txBody>
          <a:bodyPr/>
          <a:p>
            <a:pPr lvl="0">
              <a:buFont typeface="Arial" panose="020B0604020202020204" pitchFamily="34" charset="0"/>
              <a:buChar char="•"/>
            </a:pPr>
            <a:endParaRPr lang="en-US" b="1"/>
          </a:p>
          <a:p>
            <a:pPr lvl="0">
              <a:buFont typeface="Arial" panose="020B0604020202020204" pitchFamily="34" charset="0"/>
              <a:buChar char="•"/>
            </a:pPr>
            <a:endParaRPr lang="en-US" b="1"/>
          </a:p>
          <a:p>
            <a:pPr lvl="0">
              <a:buFont typeface="Arial" panose="020B0604020202020204" pitchFamily="34" charset="0"/>
              <a:buChar char="•"/>
            </a:pPr>
            <a:endParaRPr lang="en-US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6" name="Text Box 5"/>
          <p:cNvSpPr txBox="1"/>
          <p:nvPr/>
        </p:nvSpPr>
        <p:spPr>
          <a:xfrm>
            <a:off x="803275" y="1565275"/>
            <a:ext cx="8954135" cy="300545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endParaRPr lang="en-US"/>
          </a:p>
        </p:txBody>
      </p:sp>
      <p:sp>
        <p:nvSpPr>
          <p:cNvPr id="7" name="Text Box 6"/>
          <p:cNvSpPr txBox="1"/>
          <p:nvPr/>
        </p:nvSpPr>
        <p:spPr>
          <a:xfrm>
            <a:off x="702310" y="1800225"/>
            <a:ext cx="10436860" cy="37388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>
              <a:buFont typeface="Arial" panose="020B0604020202020204" pitchFamily="34" charset="0"/>
              <a:buChar char="•"/>
            </a:pPr>
            <a:r>
              <a:rPr lang="en-US" sz="2400" b="1" dirty="0">
                <a:sym typeface="+mn-ea"/>
              </a:rPr>
              <a:t>802.11 WG agreed the formation of a Post-Quantum Cryptography Study Group (PQC SG)</a:t>
            </a:r>
            <a:endParaRPr lang="en-US" sz="24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>
                <a:sym typeface="+mn-ea"/>
              </a:rPr>
              <a:t>SG will develop PAR and CSD to further define scope and features</a:t>
            </a:r>
            <a:endParaRPr lang="en-US" sz="24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>
                <a:sym typeface="+mn-ea"/>
              </a:rPr>
              <a:t>In this presentation, we offer some thoughts and comments on various aspects of this activity.</a:t>
            </a:r>
            <a:endParaRPr lang="en-US" sz="2400" b="1" dirty="0"/>
          </a:p>
          <a:p>
            <a:endParaRPr lang="en-US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The need for PQC in subclause 12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2280" y="1513205"/>
            <a:ext cx="10815320" cy="2495550"/>
          </a:xfrm>
        </p:spPr>
        <p:txBody>
          <a:bodyPr/>
          <a:p>
            <a:r>
              <a:rPr lang="en-US"/>
              <a:t>Reference[4] indicates that the quantum computing techniques makes public-key cryptography becoming more vulnerable</a:t>
            </a:r>
            <a:endParaRPr lang="en-US"/>
          </a:p>
          <a:p>
            <a:pPr lvl="1"/>
            <a:r>
              <a:rPr lang="en-US"/>
              <a:t>A strong requirement to find some new cryptography to replace, e.g. some new cryptography listed in CNSA 2.0</a:t>
            </a:r>
            <a:endParaRPr lang="en-US"/>
          </a:p>
          <a:p>
            <a:pPr lvl="1"/>
            <a:endParaRPr lang="en-US"/>
          </a:p>
          <a:p>
            <a:pPr lvl="0">
              <a:buFont typeface="Arial" panose="020B0604020202020204" pitchFamily="34" charset="0"/>
              <a:buChar char="•"/>
            </a:pPr>
            <a:r>
              <a:rPr lang="en-US" b="1">
                <a:ea typeface="+mn-ea"/>
                <a:cs typeface="+mn-cs"/>
              </a:rPr>
              <a:t>One question is: Do we need to define a transition mode to compatible with pre-PQC device in 802.11?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8" name="Text Box 7"/>
          <p:cNvSpPr txBox="1"/>
          <p:nvPr/>
        </p:nvSpPr>
        <p:spPr>
          <a:xfrm>
            <a:off x="757555" y="4354830"/>
            <a:ext cx="10578465" cy="2122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marL="457200" lvl="1" indent="0">
              <a:buNone/>
            </a:pPr>
            <a:r>
              <a:rPr lang="en-US" sz="2000" b="1">
                <a:sym typeface="+mn-ea"/>
              </a:rPr>
              <a:t>Possible Yes--</a:t>
            </a:r>
            <a:endParaRPr lang="en-US" sz="2000" b="1"/>
          </a:p>
          <a:p>
            <a:pPr marL="742950" lvl="1" indent="-285750">
              <a:buFont typeface="Wingdings" panose="05000000000000000000" charset="0"/>
              <a:buChar char="ü"/>
            </a:pPr>
            <a:r>
              <a:rPr lang="en-US"/>
              <a:t>IETF PQUIP group is working on the Post-Quantum Traditional Hybrid Schemes for the pre-PQC device smoothly transition. Refer to </a:t>
            </a:r>
            <a:r>
              <a:rPr lang="en-US">
                <a:hlinkClick r:id="rId1" action="ppaction://hlinkfile"/>
              </a:rPr>
              <a:t>https://datatracker.ietf.org/doc/draft-ietf-pquip-pqt-hybrid-terminology/</a:t>
            </a:r>
            <a:r>
              <a:rPr lang="en-US"/>
              <a:t> .</a:t>
            </a:r>
            <a:endParaRPr lang="en-US"/>
          </a:p>
          <a:p>
            <a:pPr marL="742950" lvl="1" indent="-285750">
              <a:buFont typeface="Wingdings" panose="05000000000000000000" charset="0"/>
              <a:buChar char="ü"/>
            </a:pPr>
            <a:endParaRPr lang="en-US"/>
          </a:p>
          <a:p>
            <a:pPr marL="742950" lvl="1" indent="-285750">
              <a:buFont typeface="Wingdings" panose="05000000000000000000" charset="0"/>
              <a:buChar char="ü"/>
            </a:pPr>
            <a:r>
              <a:rPr lang="en-US"/>
              <a:t>Similar to IETF, 802.11 also need to define a transition mechanism to be compatible with the pre-PQC device as a bunch of pre-PQC devices are already widely deployed in the market.</a:t>
            </a:r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dirty="0">
                <a:sym typeface="+mn-ea"/>
              </a:rPr>
              <a:t>Thoughts on PAR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45285"/>
            <a:ext cx="11200765" cy="4572000"/>
          </a:xfrm>
        </p:spPr>
        <p:txBody>
          <a:bodyPr/>
          <a:p>
            <a:r>
              <a:rPr lang="en-US"/>
              <a:t>Having a clearly requirements(or features list) in the PAR</a:t>
            </a:r>
            <a:endParaRPr lang="en-US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ym typeface="+mn-ea"/>
              </a:rPr>
              <a:t>Flexibility is needed, but don’t leave scope too open-ended</a:t>
            </a:r>
            <a:endParaRPr lang="en-US" sz="2400" dirty="0">
              <a:sym typeface="+mn-ea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160" dirty="0">
                <a:sym typeface="+mn-ea"/>
              </a:rPr>
              <a:t>PQC development is still on-going, define new AKMs to meet such requirement, that’s ALL for 802.11 task group</a:t>
            </a:r>
            <a:endParaRPr lang="en-US" sz="216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ym typeface="+mn-ea"/>
              </a:rPr>
              <a:t>Keep focus</a:t>
            </a:r>
            <a:endParaRPr lang="en-US" sz="24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Define mechanisms(like ML-KEM) to replace current public-key cryptography</a:t>
            </a:r>
            <a:endParaRPr lang="en-US" sz="2400" dirty="0"/>
          </a:p>
          <a:p>
            <a:endParaRPr lang="en-US"/>
          </a:p>
          <a:p>
            <a:r>
              <a:rPr lang="en-US"/>
              <a:t>What the timeline requirement? less than 24 months?</a:t>
            </a:r>
            <a:endParaRPr lang="en-US"/>
          </a:p>
          <a:p>
            <a:pPr lvl="1"/>
            <a:r>
              <a:rPr lang="en-US" b="0"/>
              <a:t>A concentrated PAR will be easier to achieve in a short time.</a:t>
            </a:r>
            <a:endParaRPr lang="en-US" b="0"/>
          </a:p>
          <a:p>
            <a:pPr lvl="1"/>
            <a:r>
              <a:rPr lang="en-US" b="0"/>
              <a:t>A boundless PAR causes the additional time requirement for the use cases analysis in the Task group</a:t>
            </a:r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Analyse the requirement of PQC</a:t>
            </a:r>
            <a:endParaRPr lang="en-US"/>
          </a:p>
          <a:p>
            <a:r>
              <a:rPr lang="en-US"/>
              <a:t>Propose to define a clearly requirement in the PAR</a:t>
            </a:r>
            <a:endParaRPr lang="en-US"/>
          </a:p>
          <a:p>
            <a:pPr lvl="1"/>
            <a:r>
              <a:rPr lang="en-US" dirty="0">
                <a:sym typeface="+mn-ea"/>
              </a:rPr>
              <a:t>define new AKMs to support a bunch of new PQCs</a:t>
            </a:r>
            <a:endParaRPr lang="en-US" dirty="0">
              <a:sym typeface="+mn-ea"/>
            </a:endParaRPr>
          </a:p>
          <a:p>
            <a:pPr lvl="1"/>
            <a:r>
              <a:rPr lang="en-US" dirty="0">
                <a:sym typeface="+mn-ea"/>
              </a:rPr>
              <a:t>define </a:t>
            </a:r>
            <a:r>
              <a:rPr lang="en-US" dirty="0">
                <a:sym typeface="+mn-ea"/>
              </a:rPr>
              <a:t>mechanisms(like ML-KEM) to replace current public-key cryptography</a:t>
            </a:r>
            <a:endParaRPr lang="en-US" dirty="0">
              <a:sym typeface="+mn-ea"/>
            </a:endParaRPr>
          </a:p>
          <a:p>
            <a:pPr lvl="1"/>
            <a:r>
              <a:rPr lang="en-US" dirty="0">
                <a:sym typeface="+mn-ea"/>
              </a:rPr>
              <a:t>define a transition mode to be compatible with pre-PQC device.</a:t>
            </a:r>
            <a:endParaRPr lang="en-US" dirty="0">
              <a:sym typeface="+mn-ea"/>
            </a:endParaRPr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Do you agree to add the following text into PQC PAR?</a:t>
            </a:r>
            <a:endParaRPr lang="en-US"/>
          </a:p>
          <a:p>
            <a:r>
              <a:rPr lang="en-US"/>
              <a:t>This amendment shall define a mechanism to backward compatibility with legacy IEEE 802.11 devices.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965815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en-GB" b="0">
                <a:sym typeface="+mn-ea"/>
              </a:rPr>
              <a:t> 11-24/1103r1</a:t>
            </a:r>
            <a:r>
              <a:rPr lang="en-US" altLang="en-GB" b="0">
                <a:sym typeface="+mn-ea"/>
              </a:rPr>
              <a:t> </a:t>
            </a:r>
            <a:r>
              <a:rPr lang="en-US" altLang="zh-CN" b="0">
                <a:sym typeface="+mn-ea"/>
              </a:rPr>
              <a:t>“Post-Quantum 802.11”, Dan Harkins</a:t>
            </a:r>
            <a:endParaRPr lang="en-US" altLang="zh-CN" b="0">
              <a:sym typeface="+mn-ea"/>
            </a:endParaRPr>
          </a:p>
          <a:p>
            <a:pPr marL="0" indent="0">
              <a:buNone/>
            </a:pPr>
            <a:r>
              <a:rPr lang="en-US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  <a:sym typeface="+mn-ea"/>
              </a:rPr>
              <a:t>2. </a:t>
            </a:r>
            <a:r>
              <a:rPr lang="en-US" altLang="zh-CN" b="0">
                <a:highlight>
                  <a:srgbClr val="FFFFFF"/>
                </a:highlight>
                <a:sym typeface="+mn-ea"/>
              </a:rPr>
              <a:t>11-25/0218r2  </a:t>
            </a:r>
            <a:r>
              <a:rPr lang="en-US" b="0" dirty="0">
                <a:solidFill>
                  <a:srgbClr val="222222"/>
                </a:solidFill>
                <a:highlight>
                  <a:srgbClr val="FFFFFF"/>
                </a:highlight>
                <a:cs typeface="Arial" panose="020B0604020202020204" pitchFamily="34" charset="0"/>
                <a:sym typeface="+mn-ea"/>
              </a:rPr>
              <a:t>Post-Quantum Opportunistic Wireless Encryption (OWE)”, Alex Lungu </a:t>
            </a:r>
            <a:endParaRPr lang="en-US" altLang="zh-CN" b="0">
              <a:sym typeface="+mn-ea"/>
            </a:endParaRPr>
          </a:p>
          <a:p>
            <a:pPr marL="0" indent="0">
              <a:buNone/>
            </a:pPr>
            <a:r>
              <a:rPr lang="en-US" altLang="zh-CN">
                <a:sym typeface="+mn-ea"/>
              </a:rPr>
              <a:t>3</a:t>
            </a:r>
            <a:r>
              <a:rPr lang="en-US" altLang="zh-CN" b="0">
                <a:sym typeface="+mn-ea"/>
              </a:rPr>
              <a:t>. 11-25/0462r2 Post Quantum Crypto Project submission, Mike Montemurro </a:t>
            </a:r>
            <a:endParaRPr lang="en-US" altLang="zh-CN" b="0">
              <a:sym typeface="+mn-ea"/>
            </a:endParaRPr>
          </a:p>
          <a:p>
            <a:pPr marL="0" indent="0">
              <a:buNone/>
            </a:pPr>
            <a:r>
              <a:rPr lang="en-US" altLang="zh-CN">
                <a:sym typeface="+mn-ea"/>
              </a:rPr>
              <a:t>4</a:t>
            </a:r>
            <a:r>
              <a:rPr lang="en-US" altLang="zh-CN" b="0">
                <a:sym typeface="+mn-ea"/>
              </a:rPr>
              <a:t>. https://media.defense.gov/2022/Sep/07/2003071836/-1/-1/0/CSI_CNSA_2.0_FAQ_.PDF</a:t>
            </a:r>
            <a:endParaRPr lang="en-US" altLang="zh-CN" b="0">
              <a:sym typeface="+mn-ea"/>
            </a:endParaRPr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2472</Words>
  <Application>WPS Presentation</Application>
  <PresentationFormat>Widescreen</PresentationFormat>
  <Paragraphs>88</Paragraphs>
  <Slides>8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9" baseType="lpstr">
      <vt:lpstr>Arial</vt:lpstr>
      <vt:lpstr>宋体</vt:lpstr>
      <vt:lpstr>Wingdings</vt:lpstr>
      <vt:lpstr>Times New Roman</vt:lpstr>
      <vt:lpstr>Wingdings</vt:lpstr>
      <vt:lpstr>微软雅黑</vt:lpstr>
      <vt:lpstr>Arial Unicode MS</vt:lpstr>
      <vt:lpstr>Calibri</vt:lpstr>
      <vt:lpstr>等线</vt:lpstr>
      <vt:lpstr>802-11-Submission</vt:lpstr>
      <vt:lpstr>Word.Document.8</vt:lpstr>
      <vt:lpstr>Views on PQC </vt:lpstr>
      <vt:lpstr>Introduction</vt:lpstr>
      <vt:lpstr>The need for PQC in subclause 12</vt:lpstr>
      <vt:lpstr>Thoughts on PAR</vt:lpstr>
      <vt:lpstr>Summary</vt:lpstr>
      <vt:lpstr>PowerPoint 演示文稿</vt:lpstr>
      <vt:lpstr>PowerPoint 演示文稿</vt:lpstr>
      <vt:lpstr>Reference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Jay Yang</cp:lastModifiedBy>
  <cp:revision>350</cp:revision>
  <dcterms:created xsi:type="dcterms:W3CDTF">2020-11-25T01:30:00Z</dcterms:created>
  <dcterms:modified xsi:type="dcterms:W3CDTF">2025-04-21T03:01:46Z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597EFCED96674964B955389E58D64D3A_13</vt:lpwstr>
  </property>
  <property fmtid="{D5CDD505-2E9C-101B-9397-08002B2CF9AE}" pid="5" name="KSOProductBuildVer">
    <vt:lpwstr>1033-12.2.0.13201</vt:lpwstr>
  </property>
</Properties>
</file>