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76" r:id="rId4"/>
    <p:sldId id="5881" r:id="rId5"/>
    <p:sldId id="258" r:id="rId6"/>
    <p:sldId id="262" r:id="rId7"/>
    <p:sldId id="268" r:id="rId8"/>
    <p:sldId id="266" r:id="rId9"/>
    <p:sldId id="267" r:id="rId10"/>
    <p:sldId id="270" r:id="rId11"/>
    <p:sldId id="5882" r:id="rId12"/>
    <p:sldId id="271" r:id="rId13"/>
    <p:sldId id="269" r:id="rId14"/>
    <p:sldId id="5883" r:id="rId15"/>
    <p:sldId id="273" r:id="rId16"/>
    <p:sldId id="265" r:id="rId17"/>
    <p:sldId id="27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11" y="28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2C52328-B2A4-819C-DAAD-CD4BA962E73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B0967B1-C3E6-5D1B-D89F-D98AC511B1A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E49E85A-7A06-A611-9418-E85328B02C4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F2F6E1-658F-7CE8-EC02-82A0FF255AF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B27D64-708E-C9CF-D124-8BB2DEA2A006}"/>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DFD18A5F-9223-C5CC-B9D7-5A6A67E4537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FDABB4C-C8F8-AC8E-3BF6-28B3B90D03B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215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14</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 2025</a:t>
            </a:r>
            <a:endParaRPr lang="en-GB" dirty="0"/>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8839201" y="6481822"/>
            <a:ext cx="3048305"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fld id="{81D60167-4931-47E6-BA6A-407CBD079E47}" type="slidenum">
              <a:rPr lang="en-US" spc="-10" smtClean="0"/>
              <a:pPr marL="25400"/>
              <a:t>‹#›</a:t>
            </a:fld>
            <a:endParaRPr lang="en-US" spc="-10" dirty="0"/>
          </a:p>
        </p:txBody>
      </p:sp>
      <p:sp>
        <p:nvSpPr>
          <p:cNvPr id="5" nam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912644" y="381000"/>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35138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Rolfe (BCA)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Rolfe (BCA)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Rolfe (BCA)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Rolfe (BCA)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5/15-25-0116-01-04ad-tg4ad-agenda-opening-and-closing-report-march-2025.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5/dcn/25/15-25-0119-01-04ae-march-opening-and-closing.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5/15-25-0151-01-006a-tg15-6ma-closing-report-for-march-2025.pptx"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5/dcn/25/15-25-0117-02-009a-march-opening-and-closing.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5/15-25-0077-04-0000-march-2025-802-15-agenda.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25/15-25-0078-04-0000-march-2025-802-15-opening-report.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5/15-25-0141-00-acss-ig-agenda-opening-and-closing-report-and-minutes.pptx" TargetMode="External"/><Relationship Id="rId3" Type="http://schemas.openxmlformats.org/officeDocument/2006/relationships/hyperlink" Target="https://mentor.ieee.org/802.15/dcn/25/15-25-0120-01-0mag-scm-agenda-opening-and-closing-report-march-2025.pptx" TargetMode="External"/><Relationship Id="rId7" Type="http://schemas.openxmlformats.org/officeDocument/2006/relationships/hyperlink" Target="https://mentor.ieee.org/802.15/dcn/25/15-25-0151-00-006a-tg15-6ma-closing-report-for-march-2025.pptx" TargetMode="External"/><Relationship Id="rId2" Type="http://schemas.openxmlformats.org/officeDocument/2006/relationships/hyperlink" Target="https://mentor.ieee.org/802.15/dcn/25/15-25-0151-01-006a-tg15-6ma-closing-report-for-march-2025.pptx" TargetMode="External"/><Relationship Id="rId1" Type="http://schemas.openxmlformats.org/officeDocument/2006/relationships/slideLayout" Target="../slideLayouts/slideLayout2.xml"/><Relationship Id="rId6" Type="http://schemas.openxmlformats.org/officeDocument/2006/relationships/hyperlink" Target="https://mentor.ieee.org/802.15/dcn/25/15-25-0164-00-07ma-ieee-802-15-ig-ng-owc-closing-report-march-2025.pptx" TargetMode="External"/><Relationship Id="rId5" Type="http://schemas.openxmlformats.org/officeDocument/2006/relationships/hyperlink" Target="https://mentor.ieee.org/802.15/dcn/25/15-25-0118-02-04ac-march-opening-and-closing.pptx" TargetMode="External"/><Relationship Id="rId10" Type="http://schemas.openxmlformats.org/officeDocument/2006/relationships/hyperlink" Target="https://mentor.ieee.org/802.15/dcn/25/15-25-0116-01-04ad-tg4ad-agenda-opening-and-closing-report-march-2025.pptx" TargetMode="External"/><Relationship Id="rId4" Type="http://schemas.openxmlformats.org/officeDocument/2006/relationships/hyperlink" Target="https://mentor.ieee.org/802.15/dcn/25/15-25-0165-00-04ab-tg4ab-closing-report.pptx" TargetMode="External"/><Relationship Id="rId9" Type="http://schemas.openxmlformats.org/officeDocument/2006/relationships/hyperlink" Target="https://mentor.ieee.org/802.15/dcn/25/15-25-0120-00-0mag-scm-agenda-opening-and-closing-report-march-2025.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5/15-25-0165-00-04ab-tg4ab-closing-repor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5/15-25-0118-02-04ac-march-opening-and-closing.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802.15 Liaison Report –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2025-03-13</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Rolfe (BCA)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17178229"/>
              </p:ext>
            </p:extLst>
          </p:nvPr>
        </p:nvGraphicFramePr>
        <p:xfrm>
          <a:off x="993775" y="2416175"/>
          <a:ext cx="10272713" cy="2482850"/>
        </p:xfrm>
        <a:graphic>
          <a:graphicData uri="http://schemas.openxmlformats.org/presentationml/2006/ole">
            <mc:AlternateContent xmlns:mc="http://schemas.openxmlformats.org/markup-compatibility/2006">
              <mc:Choice xmlns:v="urn:schemas-microsoft-com:vml" Requires="v">
                <p:oleObj name="Document" r:id="rId3" imgW="10446709" imgH="2544564" progId="Word.Document.8">
                  <p:embed/>
                </p:oleObj>
              </mc:Choice>
              <mc:Fallback>
                <p:oleObj name="Document" r:id="rId3" imgW="10446709" imgH="2544564" progId="Word.Document.8">
                  <p:embed/>
                  <p:pic>
                    <p:nvPicPr>
                      <p:cNvPr id="0" name="Picture 3"/>
                      <p:cNvPicPr>
                        <a:picLocks noChangeAspect="1" noChangeArrowheads="1"/>
                      </p:cNvPicPr>
                      <p:nvPr/>
                    </p:nvPicPr>
                    <p:blipFill>
                      <a:blip r:embed="rId4"/>
                      <a:srcRect/>
                      <a:stretch>
                        <a:fillRect/>
                      </a:stretch>
                    </p:blipFill>
                    <p:spPr bwMode="auto">
                      <a:xfrm>
                        <a:off x="993775" y="2416175"/>
                        <a:ext cx="102727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4092-3ADD-6301-0D02-9A09DDA43A98}"/>
              </a:ext>
            </a:extLst>
          </p:cNvPr>
          <p:cNvSpPr>
            <a:spLocks noGrp="1"/>
          </p:cNvSpPr>
          <p:nvPr>
            <p:ph type="title"/>
          </p:nvPr>
        </p:nvSpPr>
        <p:spPr/>
        <p:txBody>
          <a:bodyPr/>
          <a:lstStyle/>
          <a:p>
            <a:r>
              <a:rPr lang="en-US" dirty="0"/>
              <a:t>802.15.4ad Next Generation SUN PHYs</a:t>
            </a:r>
          </a:p>
        </p:txBody>
      </p:sp>
      <p:sp>
        <p:nvSpPr>
          <p:cNvPr id="3" name="Content Placeholder 2">
            <a:extLst>
              <a:ext uri="{FF2B5EF4-FFF2-40B4-BE49-F238E27FC236}">
                <a16:creationId xmlns:a16="http://schemas.microsoft.com/office/drawing/2014/main" id="{4C624759-152F-2875-9148-4A99F321CB6A}"/>
              </a:ext>
            </a:extLst>
          </p:cNvPr>
          <p:cNvSpPr>
            <a:spLocks noGrp="1"/>
          </p:cNvSpPr>
          <p:nvPr>
            <p:ph idx="1"/>
          </p:nvPr>
        </p:nvSpPr>
        <p:spPr/>
        <p:txBody>
          <a:bodyPr/>
          <a:lstStyle/>
          <a:p>
            <a:pPr>
              <a:buFont typeface="Arial" panose="020B0604020202020204" pitchFamily="34" charset="0"/>
              <a:buChar char="•"/>
            </a:pPr>
            <a:r>
              <a:rPr lang="en-US" dirty="0"/>
              <a:t>Developing enhancements to the 802.15.4 SUN PHYs (FSK, OFDM)</a:t>
            </a:r>
          </a:p>
          <a:p>
            <a:pPr>
              <a:buFont typeface="Arial" panose="020B0604020202020204" pitchFamily="34" charset="0"/>
              <a:buChar char="•"/>
            </a:pPr>
            <a:r>
              <a:rPr lang="en-US" dirty="0"/>
              <a:t>State: pre-draft development</a:t>
            </a:r>
          </a:p>
          <a:p>
            <a:pPr>
              <a:buFont typeface="Arial" panose="020B0604020202020204" pitchFamily="34" charset="0"/>
              <a:buChar char="•"/>
            </a:pPr>
            <a:r>
              <a:rPr lang="en-US" dirty="0"/>
              <a:t>Meeting goals:</a:t>
            </a:r>
          </a:p>
          <a:p>
            <a:pPr lvl="1">
              <a:buFont typeface="Arial" panose="020B0604020202020204" pitchFamily="34" charset="0"/>
              <a:buChar char="•"/>
            </a:pPr>
            <a:r>
              <a:rPr lang="en-US" dirty="0"/>
              <a:t>Considering technical contributions</a:t>
            </a:r>
          </a:p>
          <a:p>
            <a:pPr>
              <a:buFont typeface="Arial" panose="020B0604020202020204" pitchFamily="34" charset="0"/>
              <a:buChar char="•"/>
            </a:pPr>
            <a:r>
              <a:rPr lang="en-US" dirty="0"/>
              <a:t>Objectives completed</a:t>
            </a:r>
          </a:p>
          <a:p>
            <a:pPr>
              <a:buFont typeface="Arial" panose="020B0604020202020204" pitchFamily="34" charset="0"/>
              <a:buChar char="•"/>
            </a:pPr>
            <a:r>
              <a:rPr lang="en-US" dirty="0"/>
              <a:t>Closing report: </a:t>
            </a:r>
            <a:r>
              <a:rPr lang="en-US" dirty="0">
                <a:hlinkClick r:id="rId2"/>
              </a:rPr>
              <a:t>https://mentor.ieee.org/802.15/dcn/25/15-25-0116-01-04ad-tg4ad-agenda-opening-and-closing-report-march-2025.pptx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4B3D809-96EA-10D8-B496-4BF5C2F9418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D600F62-5B4F-5C95-6145-FDF99BBD961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E980338-05D9-3379-8519-169A83A9DA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3603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F7AE5-A3EC-BB2A-F264-FEBE918A65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8C2F8F-1170-1701-E348-1B644CBB4F2B}"/>
              </a:ext>
            </a:extLst>
          </p:cNvPr>
          <p:cNvSpPr>
            <a:spLocks noGrp="1"/>
          </p:cNvSpPr>
          <p:nvPr>
            <p:ph type="title"/>
          </p:nvPr>
        </p:nvSpPr>
        <p:spPr/>
        <p:txBody>
          <a:bodyPr/>
          <a:lstStyle/>
          <a:p>
            <a:r>
              <a:rPr lang="en-US" dirty="0"/>
              <a:t>802.15.4ad Timeline</a:t>
            </a:r>
          </a:p>
        </p:txBody>
      </p:sp>
      <p:sp>
        <p:nvSpPr>
          <p:cNvPr id="4" name="Slide Number Placeholder 3">
            <a:extLst>
              <a:ext uri="{FF2B5EF4-FFF2-40B4-BE49-F238E27FC236}">
                <a16:creationId xmlns:a16="http://schemas.microsoft.com/office/drawing/2014/main" id="{9BC851B3-ED99-59D8-ADE3-4F3D2264D5D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5376E22-E0FE-969B-2D73-17CC14E96F29}"/>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FBDBBBFF-BC96-E0E0-5021-328D300FF063}"/>
              </a:ext>
            </a:extLst>
          </p:cNvPr>
          <p:cNvSpPr>
            <a:spLocks noGrp="1"/>
          </p:cNvSpPr>
          <p:nvPr>
            <p:ph type="dt" idx="15"/>
          </p:nvPr>
        </p:nvSpPr>
        <p:spPr/>
        <p:txBody>
          <a:bodyPr/>
          <a:lstStyle/>
          <a:p>
            <a:r>
              <a:rPr lang="en-US"/>
              <a:t>Nov 2024</a:t>
            </a:r>
            <a:endParaRPr lang="en-GB" dirty="0"/>
          </a:p>
        </p:txBody>
      </p:sp>
      <p:sp>
        <p:nvSpPr>
          <p:cNvPr id="9" name="Content Placeholder 2">
            <a:extLst>
              <a:ext uri="{FF2B5EF4-FFF2-40B4-BE49-F238E27FC236}">
                <a16:creationId xmlns:a16="http://schemas.microsoft.com/office/drawing/2014/main" id="{11FA258F-1D1B-D407-0F61-633015BE5B6F}"/>
              </a:ext>
            </a:extLst>
          </p:cNvPr>
          <p:cNvSpPr>
            <a:spLocks noGrp="1"/>
          </p:cNvSpPr>
          <p:nvPr/>
        </p:nvSpPr>
        <p:spPr bwMode="auto">
          <a:xfrm>
            <a:off x="685800" y="1340768"/>
            <a:ext cx="10820400" cy="5029200"/>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None/>
            </a:pPr>
            <a:r>
              <a:rPr lang="en-GB" sz="2400" b="1" dirty="0"/>
              <a:t>2024</a:t>
            </a:r>
          </a:p>
          <a:p>
            <a:pPr>
              <a:buFont typeface="Wingdings" panose="05000000000000000000" pitchFamily="2" charset="2"/>
              <a:buChar char="ü"/>
            </a:pPr>
            <a:r>
              <a:rPr lang="en-GB" sz="2400" dirty="0"/>
              <a:t>November: Approve Technical Guidance Document </a:t>
            </a:r>
          </a:p>
          <a:p>
            <a:pPr>
              <a:buFont typeface="Wingdings" panose="05000000000000000000" pitchFamily="2" charset="2"/>
              <a:buChar char="ü"/>
            </a:pPr>
            <a:r>
              <a:rPr lang="en-GB" sz="2400" dirty="0"/>
              <a:t>Issue call for proposals (next week)</a:t>
            </a:r>
          </a:p>
          <a:p>
            <a:pPr marL="0" indent="0">
              <a:buNone/>
            </a:pPr>
            <a:endParaRPr lang="en-GB" sz="2400" b="1" dirty="0"/>
          </a:p>
          <a:p>
            <a:pPr marL="0" indent="0">
              <a:buNone/>
            </a:pPr>
            <a:r>
              <a:rPr lang="en-GB" sz="2400" b="1" dirty="0"/>
              <a:t>2025</a:t>
            </a:r>
          </a:p>
          <a:p>
            <a:pPr>
              <a:buFont typeface="Wingdings" panose="05000000000000000000" pitchFamily="2" charset="2"/>
              <a:buChar char="ü"/>
            </a:pPr>
            <a:r>
              <a:rPr lang="en-GB" sz="2400" dirty="0"/>
              <a:t>January: Hear initial proposals</a:t>
            </a:r>
          </a:p>
          <a:p>
            <a:r>
              <a:rPr lang="en-GB" sz="2400" dirty="0"/>
              <a:t>March: Hear updated proposals</a:t>
            </a:r>
          </a:p>
          <a:p>
            <a:r>
              <a:rPr lang="en-GB" sz="2400" dirty="0"/>
              <a:t>March to May – 2 conference calls </a:t>
            </a:r>
          </a:p>
          <a:p>
            <a:pPr lvl="1"/>
            <a:r>
              <a:rPr lang="en-GB" sz="2000" dirty="0"/>
              <a:t>simulation results of remaining proposals not yet provided</a:t>
            </a:r>
          </a:p>
          <a:p>
            <a:pPr lvl="1"/>
            <a:r>
              <a:rPr lang="en-GB" sz="2000" dirty="0"/>
              <a:t>Prepare table of proposals for analysing against technical guidance document</a:t>
            </a:r>
          </a:p>
          <a:p>
            <a:r>
              <a:rPr lang="en-GB" sz="2400" dirty="0"/>
              <a:t>May: Hear final proposals</a:t>
            </a:r>
          </a:p>
          <a:p>
            <a:r>
              <a:rPr lang="en-GB" sz="2400" dirty="0"/>
              <a:t>July and beyond: Merging and start drafting the standard</a:t>
            </a:r>
          </a:p>
          <a:p>
            <a:endParaRPr lang="en-GB" dirty="0"/>
          </a:p>
        </p:txBody>
      </p:sp>
    </p:spTree>
    <p:extLst>
      <p:ext uri="{BB962C8B-B14F-4D97-AF65-F5344CB8AC3E}">
        <p14:creationId xmlns:p14="http://schemas.microsoft.com/office/powerpoint/2010/main" val="257398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F17-0DA8-EB8D-544B-18725CE3A0EF}"/>
              </a:ext>
            </a:extLst>
          </p:cNvPr>
          <p:cNvSpPr>
            <a:spLocks noGrp="1"/>
          </p:cNvSpPr>
          <p:nvPr>
            <p:ph type="title"/>
          </p:nvPr>
        </p:nvSpPr>
        <p:spPr/>
        <p:txBody>
          <a:bodyPr/>
          <a:lstStyle/>
          <a:p>
            <a:r>
              <a:rPr lang="en-US" dirty="0"/>
              <a:t>802.15.4ae (ASCON)</a:t>
            </a:r>
            <a:br>
              <a:rPr lang="en-US" dirty="0"/>
            </a:br>
            <a:r>
              <a:rPr lang="en-US" dirty="0"/>
              <a:t>ASCON light weight encryption extension for 802.15.4</a:t>
            </a:r>
          </a:p>
        </p:txBody>
      </p:sp>
      <p:sp>
        <p:nvSpPr>
          <p:cNvPr id="3" name="Content Placeholder 2">
            <a:extLst>
              <a:ext uri="{FF2B5EF4-FFF2-40B4-BE49-F238E27FC236}">
                <a16:creationId xmlns:a16="http://schemas.microsoft.com/office/drawing/2014/main" id="{120826A3-5DA7-6CD5-8583-626A467B2BBF}"/>
              </a:ext>
            </a:extLst>
          </p:cNvPr>
          <p:cNvSpPr>
            <a:spLocks noGrp="1"/>
          </p:cNvSpPr>
          <p:nvPr>
            <p:ph idx="1"/>
          </p:nvPr>
        </p:nvSpPr>
        <p:spPr>
          <a:xfrm>
            <a:off x="479377" y="1981201"/>
            <a:ext cx="5313942" cy="4113213"/>
          </a:xfrm>
        </p:spPr>
        <p:txBody>
          <a:bodyPr/>
          <a:lstStyle/>
          <a:p>
            <a:pPr marL="0" indent="0"/>
            <a:r>
              <a:rPr lang="en-US" dirty="0"/>
              <a:t>Meeting achievements</a:t>
            </a:r>
          </a:p>
          <a:p>
            <a:pPr>
              <a:buFont typeface="Arial" panose="020B0604020202020204" pitchFamily="34" charset="0"/>
              <a:buChar char="•"/>
            </a:pPr>
            <a:r>
              <a:rPr lang="en-US" dirty="0"/>
              <a:t>Reviewed comments NIST received</a:t>
            </a:r>
          </a:p>
          <a:p>
            <a:pPr>
              <a:buFont typeface="Arial" panose="020B0604020202020204" pitchFamily="34" charset="0"/>
              <a:buChar char="•"/>
            </a:pPr>
            <a:r>
              <a:rPr lang="en-US" dirty="0"/>
              <a:t>Created draft ready for letter ballot</a:t>
            </a:r>
          </a:p>
          <a:p>
            <a:pPr>
              <a:buFont typeface="Arial" panose="020B0604020202020204" pitchFamily="34" charset="0"/>
              <a:buChar char="•"/>
            </a:pPr>
            <a:r>
              <a:rPr lang="en-US" dirty="0"/>
              <a:t>Created test vectors </a:t>
            </a:r>
          </a:p>
          <a:p>
            <a:pPr>
              <a:buFont typeface="Arial" panose="020B0604020202020204" pitchFamily="34" charset="0"/>
              <a:buChar char="•"/>
            </a:pPr>
            <a:r>
              <a:rPr lang="en-US" dirty="0"/>
              <a:t>Start pre-letter ballot comment collection after this session</a:t>
            </a:r>
          </a:p>
          <a:p>
            <a:pPr>
              <a:buFont typeface="Arial" panose="020B0604020202020204" pitchFamily="34" charset="0"/>
              <a:buChar char="•"/>
            </a:pPr>
            <a:r>
              <a:rPr lang="en-US" dirty="0"/>
              <a:t>Closing report: </a:t>
            </a:r>
            <a:r>
              <a:rPr lang="en-US" dirty="0">
                <a:hlinkClick r:id="rId2"/>
              </a:rPr>
              <a:t>https://mentor.ieee.org/802.15/dcn/25/15-25-0119-01-04ae-march-opening-and-closing.pptx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5261986-E632-9A27-2EE7-2FA07AAFB43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3BC97E5-8278-248B-B052-DE2B4700B37D}"/>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71370C14-600A-3680-04BC-1A097851D835}"/>
              </a:ext>
            </a:extLst>
          </p:cNvPr>
          <p:cNvSpPr>
            <a:spLocks noGrp="1"/>
          </p:cNvSpPr>
          <p:nvPr>
            <p:ph type="dt" idx="15"/>
          </p:nvPr>
        </p:nvSpPr>
        <p:spPr/>
        <p:txBody>
          <a:bodyPr/>
          <a:lstStyle/>
          <a:p>
            <a:r>
              <a:rPr lang="en-US"/>
              <a:t>Nov 2024</a:t>
            </a:r>
            <a:endParaRPr lang="en-GB" dirty="0"/>
          </a:p>
        </p:txBody>
      </p:sp>
      <p:pic>
        <p:nvPicPr>
          <p:cNvPr id="7" name="table">
            <a:extLst>
              <a:ext uri="{FF2B5EF4-FFF2-40B4-BE49-F238E27FC236}">
                <a16:creationId xmlns:a16="http://schemas.microsoft.com/office/drawing/2014/main" id="{93DA12D2-933B-BC62-ACE5-0DDE9EDFCFE2}"/>
              </a:ext>
            </a:extLst>
          </p:cNvPr>
          <p:cNvPicPr>
            <a:picLocks noChangeAspect="1"/>
          </p:cNvPicPr>
          <p:nvPr/>
        </p:nvPicPr>
        <p:blipFill>
          <a:blip r:embed="rId3"/>
          <a:stretch>
            <a:fillRect/>
          </a:stretch>
        </p:blipFill>
        <p:spPr>
          <a:xfrm>
            <a:off x="5951984" y="2132014"/>
            <a:ext cx="5760638" cy="3457226"/>
          </a:xfrm>
          <a:prstGeom prst="rect">
            <a:avLst/>
          </a:prstGeom>
        </p:spPr>
      </p:pic>
    </p:spTree>
    <p:extLst>
      <p:ext uri="{BB962C8B-B14F-4D97-AF65-F5344CB8AC3E}">
        <p14:creationId xmlns:p14="http://schemas.microsoft.com/office/powerpoint/2010/main" val="57726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78ED-080D-C1EF-1C7C-81EB69E99E79}"/>
              </a:ext>
            </a:extLst>
          </p:cNvPr>
          <p:cNvSpPr>
            <a:spLocks noGrp="1"/>
          </p:cNvSpPr>
          <p:nvPr>
            <p:ph type="title"/>
          </p:nvPr>
        </p:nvSpPr>
        <p:spPr/>
        <p:txBody>
          <a:bodyPr/>
          <a:lstStyle/>
          <a:p>
            <a:r>
              <a:rPr lang="en-US" dirty="0"/>
              <a:t>802.15.6ma </a:t>
            </a:r>
          </a:p>
        </p:txBody>
      </p:sp>
      <p:sp>
        <p:nvSpPr>
          <p:cNvPr id="3" name="Content Placeholder 2">
            <a:extLst>
              <a:ext uri="{FF2B5EF4-FFF2-40B4-BE49-F238E27FC236}">
                <a16:creationId xmlns:a16="http://schemas.microsoft.com/office/drawing/2014/main" id="{B2492451-AA72-A89B-37CE-BE5B4B40A63D}"/>
              </a:ext>
            </a:extLst>
          </p:cNvPr>
          <p:cNvSpPr>
            <a:spLocks noGrp="1"/>
          </p:cNvSpPr>
          <p:nvPr>
            <p:ph sz="half" idx="1"/>
          </p:nvPr>
        </p:nvSpPr>
        <p:spPr>
          <a:xfrm>
            <a:off x="914400" y="1981202"/>
            <a:ext cx="10361083" cy="3608038"/>
          </a:xfrm>
        </p:spPr>
        <p:txBody>
          <a:bodyPr>
            <a:normAutofit/>
          </a:bodyPr>
          <a:lstStyle/>
          <a:p>
            <a:pPr>
              <a:buFont typeface="Arial" panose="020B0604020202020204" pitchFamily="34" charset="0"/>
              <a:buChar char="•"/>
            </a:pPr>
            <a:r>
              <a:rPr lang="en-US" dirty="0"/>
              <a:t>Draft in WG ballot</a:t>
            </a:r>
          </a:p>
          <a:p>
            <a:pPr>
              <a:buFont typeface="Arial" panose="020B0604020202020204" pitchFamily="34" charset="0"/>
              <a:buChar char="•"/>
            </a:pPr>
            <a:r>
              <a:rPr lang="en-US" dirty="0"/>
              <a:t>Session objectives: Preparation for 2nd Recirculation </a:t>
            </a:r>
          </a:p>
          <a:p>
            <a:endParaRPr lang="en-US" dirty="0"/>
          </a:p>
          <a:p>
            <a:r>
              <a:rPr lang="en-US" dirty="0"/>
              <a:t>Closing report: </a:t>
            </a:r>
            <a:r>
              <a:rPr lang="en-US" dirty="0">
                <a:hlinkClick r:id="rId2"/>
              </a:rPr>
              <a:t>https://mentor.ieee.org/802.15/dcn/25/15-25-0151-01-006a-tg15-6ma-closing-report-for-march-2025.pptx</a:t>
            </a:r>
            <a:endParaRPr lang="en-US" dirty="0"/>
          </a:p>
          <a:p>
            <a:endParaRPr lang="en-US" dirty="0"/>
          </a:p>
        </p:txBody>
      </p:sp>
      <p:sp>
        <p:nvSpPr>
          <p:cNvPr id="6" name="Date Placeholder 5">
            <a:extLst>
              <a:ext uri="{FF2B5EF4-FFF2-40B4-BE49-F238E27FC236}">
                <a16:creationId xmlns:a16="http://schemas.microsoft.com/office/drawing/2014/main" id="{8E15D5B4-613D-2071-3576-044339668320}"/>
              </a:ext>
            </a:extLst>
          </p:cNvPr>
          <p:cNvSpPr>
            <a:spLocks noGrp="1"/>
          </p:cNvSpPr>
          <p:nvPr>
            <p:ph type="dt" idx="10"/>
          </p:nvPr>
        </p:nvSpPr>
        <p:spPr/>
        <p:txBody>
          <a:bodyPr/>
          <a:lstStyle/>
          <a:p>
            <a:r>
              <a:rPr lang="en-US"/>
              <a:t>Nov 2024</a:t>
            </a:r>
            <a:endParaRPr lang="en-GB" dirty="0"/>
          </a:p>
        </p:txBody>
      </p:sp>
      <p:sp>
        <p:nvSpPr>
          <p:cNvPr id="5" name="Footer Placeholder 4">
            <a:extLst>
              <a:ext uri="{FF2B5EF4-FFF2-40B4-BE49-F238E27FC236}">
                <a16:creationId xmlns:a16="http://schemas.microsoft.com/office/drawing/2014/main" id="{D4BA8399-91BB-A091-5427-95ACE00A1CE7}"/>
              </a:ext>
            </a:extLst>
          </p:cNvPr>
          <p:cNvSpPr>
            <a:spLocks noGrp="1"/>
          </p:cNvSpPr>
          <p:nvPr>
            <p:ph type="ftr" idx="11"/>
          </p:nvPr>
        </p:nvSpPr>
        <p:spPr/>
        <p:txBody>
          <a:bodyPr/>
          <a:lstStyle/>
          <a:p>
            <a:r>
              <a:rPr lang="en-GB"/>
              <a:t>Rolfe (BCA)</a:t>
            </a:r>
            <a:endParaRPr lang="en-GB" dirty="0"/>
          </a:p>
        </p:txBody>
      </p:sp>
      <p:sp>
        <p:nvSpPr>
          <p:cNvPr id="4" name="Slide Number Placeholder 3">
            <a:extLst>
              <a:ext uri="{FF2B5EF4-FFF2-40B4-BE49-F238E27FC236}">
                <a16:creationId xmlns:a16="http://schemas.microsoft.com/office/drawing/2014/main" id="{738FB26E-2793-D069-1752-BD34AECECE3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47244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2312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March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5865815"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14</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848632" y="816131"/>
            <a:ext cx="3845989" cy="461665"/>
          </a:xfrm>
          <a:prstGeom prst="rect">
            <a:avLst/>
          </a:prstGeom>
          <a:noFill/>
        </p:spPr>
        <p:txBody>
          <a:bodyPr wrap="none" rtlCol="0">
            <a:spAutoFit/>
          </a:bodyPr>
          <a:lstStyle/>
          <a:p>
            <a:r>
              <a:rPr lang="en-US"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6194325" y="5854491"/>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630094" y="2717594"/>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ja-JP" altLang="en-US" sz="1200">
              <a:solidFill>
                <a:schemeClr val="tx1"/>
              </a:solidFill>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9554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lang="en-US" sz="1400" dirty="0" err="1">
                  <a:solidFill>
                    <a:srgbClr val="000000">
                      <a:hueOff val="0"/>
                      <a:satOff val="0"/>
                      <a:lumOff val="0"/>
                      <a:alphaOff val="0"/>
                    </a:srgbClr>
                  </a:solidFill>
                  <a:latin typeface="Times New Roman"/>
                </a:rPr>
                <a:t>Revcom</a:t>
              </a:r>
              <a:r>
                <a:rPr lang="en-US" sz="1400" dirty="0">
                  <a:solidFill>
                    <a:srgbClr val="000000">
                      <a:hueOff val="0"/>
                      <a:satOff val="0"/>
                      <a:lumOff val="0"/>
                      <a:alphaOff val="0"/>
                    </a:srgbClr>
                  </a:solidFill>
                  <a:latin typeface="Times New Roman"/>
                </a:rPr>
                <a:t> Approve   </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9264935"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err="1">
                <a:solidFill>
                  <a:srgbClr val="000000">
                    <a:hueOff val="0"/>
                    <a:satOff val="0"/>
                    <a:lumOff val="0"/>
                    <a:alphaOff val="0"/>
                  </a:srgbClr>
                </a:solidFill>
                <a:latin typeface="Times New Roman"/>
              </a:rPr>
              <a:t>RevcomSubmission</a:t>
            </a:r>
            <a:endParaRPr kumimoji="1" lang="en-US" altLang="ja-JP" sz="1400" dirty="0">
              <a:solidFill>
                <a:srgbClr val="000000">
                  <a:hueOff val="0"/>
                  <a:satOff val="0"/>
                  <a:lumOff val="0"/>
                  <a:alphaOff val="0"/>
                </a:srgbClr>
              </a:solidFill>
              <a:latin typeface="Times New Roman"/>
            </a:endParaRP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August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8754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lang="en-US" sz="1400" dirty="0">
                <a:solidFill>
                  <a:srgbClr val="000000">
                    <a:hueOff val="0"/>
                    <a:satOff val="0"/>
                    <a:lumOff val="0"/>
                    <a:alphaOff val="0"/>
                  </a:srgbClr>
                </a:solidFill>
                <a:latin typeface="Times New Roman"/>
              </a:rPr>
              <a:t>SA recirculation if required</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8261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SA recirculation</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May 2025</a:t>
            </a: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7526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EC approval to SA, SA submission</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6847631" y="3799879"/>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Conditional approval for Standard Association Ballot (SA)</a:t>
              </a:r>
              <a:endParaRPr kumimoji="1" lang="ja-JP" altLang="ja-JP" sz="1400" dirty="0">
                <a:solidFill>
                  <a:srgbClr val="000000">
                    <a:hueOff val="0"/>
                    <a:satOff val="0"/>
                    <a:lumOff val="0"/>
                    <a:alphaOff val="0"/>
                  </a:srgbClr>
                </a:solidFill>
                <a:latin typeface="Times New Roman"/>
              </a:endParaRPr>
            </a:p>
            <a:p>
              <a:pPr algn="ctr" defTabSz="622300">
                <a:lnSpc>
                  <a:spcPct val="90000"/>
                </a:lnSpc>
                <a:spcAft>
                  <a:spcPct val="35000"/>
                </a:spcAft>
              </a:pPr>
              <a:r>
                <a:rPr kumimoji="1" lang="en-US" altLang="ja-JP" sz="1400" b="1" dirty="0">
                  <a:solidFill>
                    <a:srgbClr val="000000">
                      <a:hueOff val="0"/>
                      <a:satOff val="0"/>
                      <a:lumOff val="0"/>
                      <a:alphaOff val="0"/>
                    </a:srgbClr>
                  </a:solidFill>
                  <a:latin typeface="Times New Roman"/>
                </a:rPr>
                <a:t>February 2025</a:t>
              </a:r>
              <a:endParaRPr lang="en-US" sz="1400" b="1" dirty="0">
                <a:solidFill>
                  <a:srgbClr val="000000">
                    <a:hueOff val="0"/>
                    <a:satOff val="0"/>
                    <a:lumOff val="0"/>
                    <a:alphaOff val="0"/>
                  </a:srgbClr>
                </a:solidFill>
                <a:latin typeface="Times New Roman"/>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5698570"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5233366" y="3692596"/>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a:solidFill>
                    <a:srgbClr val="000000"/>
                  </a:solidFill>
                  <a:latin typeface="Times New Roman" panose="02020603050405020304" pitchFamily="18" charset="0"/>
                  <a:ea typeface="ＭＳ Ｐゴシック" panose="020B0600070205080204" pitchFamily="50" charset="-128"/>
                </a:rPr>
                <a:t>1st </a:t>
              </a:r>
              <a:r>
                <a:rPr lang="fi-FI" sz="1200" dirty="0" err="1">
                  <a:solidFill>
                    <a:srgbClr val="000000"/>
                  </a:solidFill>
                  <a:latin typeface="Times New Roman" panose="02020603050405020304" pitchFamily="18" charset="0"/>
                  <a:ea typeface="ＭＳ Ｐゴシック" panose="020B0600070205080204" pitchFamily="50" charset="-128"/>
                </a:rPr>
                <a:t>Letter</a:t>
              </a:r>
              <a:r>
                <a:rPr lang="fi-FI" sz="1200" dirty="0">
                  <a:solidFill>
                    <a:srgbClr val="000000"/>
                  </a:solidFill>
                  <a:latin typeface="Times New Roman" panose="02020603050405020304" pitchFamily="18" charset="0"/>
                  <a:ea typeface="ＭＳ Ｐゴシック" panose="020B0600070205080204" pitchFamily="50" charset="-128"/>
                </a:rPr>
                <a:t> </a:t>
              </a:r>
              <a:r>
                <a:rPr lang="fi-FI" sz="1200" dirty="0" err="1">
                  <a:solidFill>
                    <a:srgbClr val="000000"/>
                  </a:solidFill>
                  <a:latin typeface="Times New Roman" panose="02020603050405020304" pitchFamily="18" charset="0"/>
                  <a:ea typeface="ＭＳ Ｐゴシック" panose="020B0600070205080204" pitchFamily="50" charset="-128"/>
                </a:rPr>
                <a:t>Ballot</a:t>
              </a:r>
              <a:r>
                <a:rPr lang="fi-FI" sz="1200" dirty="0">
                  <a:solidFill>
                    <a:srgbClr val="000000"/>
                  </a:solidFill>
                  <a:latin typeface="Times New Roman" panose="02020603050405020304" pitchFamily="18" charset="0"/>
                  <a:ea typeface="ＭＳ Ｐゴシック" panose="020B0600070205080204" pitchFamily="50" charset="-128"/>
                </a:rPr>
                <a:t>(LB)</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4682556" y="1800003"/>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algn="ctr" defTabSz="800100">
                <a:spcAft>
                  <a:spcPct val="35000"/>
                </a:spcAft>
              </a:pPr>
              <a:r>
                <a:rPr kumimoji="1" lang="en-US" altLang="ja-JP" sz="1800" baseline="30000" dirty="0">
                  <a:solidFill>
                    <a:srgbClr val="000000">
                      <a:hueOff val="0"/>
                      <a:satOff val="0"/>
                      <a:lumOff val="0"/>
                      <a:alphaOff val="0"/>
                    </a:srgbClr>
                  </a:solidFill>
                  <a:latin typeface="Times New Roman"/>
                </a:rPr>
                <a:t>WG </a:t>
              </a:r>
              <a:r>
                <a:rPr kumimoji="1" lang="en-US" altLang="ja-JP" baseline="30000" dirty="0">
                  <a:solidFill>
                    <a:srgbClr val="000000">
                      <a:hueOff val="0"/>
                      <a:satOff val="0"/>
                      <a:lumOff val="0"/>
                      <a:alphaOff val="0"/>
                    </a:srgbClr>
                  </a:solidFill>
                  <a:latin typeface="Times New Roman"/>
                </a:rPr>
                <a:t>      </a:t>
              </a:r>
              <a:r>
                <a:rPr kumimoji="1" lang="en-US" altLang="ja-JP" sz="1800" baseline="30000" dirty="0" err="1">
                  <a:solidFill>
                    <a:srgbClr val="000000">
                      <a:hueOff val="0"/>
                      <a:satOff val="0"/>
                      <a:lumOff val="0"/>
                      <a:alphaOff val="0"/>
                    </a:srgbClr>
                  </a:solidFill>
                  <a:latin typeface="Times New Roman"/>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submission for </a:t>
              </a:r>
              <a:r>
                <a:rPr lang="en-US" sz="1200" dirty="0">
                  <a:solidFill>
                    <a:srgbClr val="000000">
                      <a:hueOff val="0"/>
                      <a:satOff val="0"/>
                      <a:lumOff val="0"/>
                      <a:alphaOff val="0"/>
                    </a:srgbClr>
                  </a:solidFill>
                  <a:latin typeface="Times New Roman"/>
                </a:rPr>
                <a:t>Draft2.5 August </a:t>
              </a:r>
              <a:r>
                <a:rPr lang="en-US" sz="1200" b="1" dirty="0">
                  <a:solidFill>
                    <a:srgbClr val="000000">
                      <a:hueOff val="0"/>
                      <a:satOff val="0"/>
                      <a:lumOff val="0"/>
                      <a:alphaOff val="0"/>
                    </a:srgbClr>
                  </a:solidFill>
                  <a:latin typeface="Times New Roman"/>
                </a:rPr>
                <a:t>2024</a:t>
              </a: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4066480" y="3797432"/>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Resolution </a:t>
              </a:r>
              <a:r>
                <a:rPr kumimoji="1" lang="en-US" altLang="ja-JP" sz="1400" dirty="0" err="1">
                  <a:solidFill>
                    <a:srgbClr val="000000">
                      <a:hueOff val="0"/>
                      <a:satOff val="0"/>
                      <a:lumOff val="0"/>
                      <a:alphaOff val="0"/>
                    </a:srgbClr>
                  </a:solidFill>
                  <a:latin typeface="Times New Roman"/>
                </a:rPr>
                <a:t>fo</a:t>
              </a:r>
              <a:r>
                <a:rPr kumimoji="1" lang="en-US" altLang="ja-JP" sz="1400" dirty="0">
                  <a:solidFill>
                    <a:srgbClr val="000000">
                      <a:hueOff val="0"/>
                      <a:satOff val="0"/>
                      <a:lumOff val="0"/>
                      <a:alphaOff val="0"/>
                    </a:srgbClr>
                  </a:solidFill>
                  <a:latin typeface="Times New Roman"/>
                </a:rPr>
                <a:t> Draft v2.3 on WG for </a:t>
              </a:r>
              <a:r>
                <a:rPr kumimoji="1" lang="en-US" altLang="ja-JP" sz="1400" dirty="0" err="1">
                  <a:solidFill>
                    <a:srgbClr val="000000">
                      <a:hueOff val="0"/>
                      <a:satOff val="0"/>
                      <a:lumOff val="0"/>
                      <a:alphaOff val="0"/>
                    </a:srgbClr>
                  </a:solidFill>
                  <a:latin typeface="Times New Roman"/>
                </a:rPr>
                <a:t>PreBallot</a:t>
              </a:r>
              <a:r>
                <a:rPr kumimoji="1" lang="en-US" altLang="ja-JP" sz="1400" dirty="0">
                  <a:solidFill>
                    <a:srgbClr val="000000">
                      <a:hueOff val="0"/>
                      <a:satOff val="0"/>
                      <a:lumOff val="0"/>
                      <a:alphaOff val="0"/>
                    </a:srgbClr>
                  </a:solidFill>
                  <a:latin typeface="Times New Roman"/>
                </a:rPr>
                <a:t> </a:t>
              </a:r>
              <a:r>
                <a:rPr kumimoji="1" lang="en-US" altLang="ja-JP" sz="1400" b="1" dirty="0">
                  <a:solidFill>
                    <a:srgbClr val="000000">
                      <a:hueOff val="0"/>
                      <a:satOff val="0"/>
                      <a:lumOff val="0"/>
                      <a:alphaOff val="0"/>
                    </a:srgbClr>
                  </a:solidFill>
                  <a:latin typeface="Times New Roman"/>
                </a:rPr>
                <a:t>July </a:t>
              </a:r>
              <a:r>
                <a:rPr lang="en-US" sz="1400" b="1" dirty="0">
                  <a:solidFill>
                    <a:srgbClr val="000000">
                      <a:hueOff val="0"/>
                      <a:satOff val="0"/>
                      <a:lumOff val="0"/>
                      <a:alphaOff val="0"/>
                    </a:srgbClr>
                  </a:solidFill>
                  <a:latin typeface="Times New Roman"/>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3325311" y="2129347"/>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algn="ctr" defTabSz="800100">
                <a:spcAft>
                  <a:spcPct val="35000"/>
                </a:spcAft>
              </a:pPr>
              <a:r>
                <a:rPr kumimoji="1" lang="en-US" altLang="ja-JP" sz="1800" baseline="30000" dirty="0">
                  <a:solidFill>
                    <a:srgbClr val="000000">
                      <a:hueOff val="0"/>
                      <a:satOff val="0"/>
                      <a:lumOff val="0"/>
                      <a:alphaOff val="0"/>
                    </a:srgbClr>
                  </a:solidFill>
                  <a:latin typeface="Times New Roman"/>
                </a:rPr>
                <a:t> Draft V1,18  Com</a:t>
              </a:r>
            </a:p>
            <a:p>
              <a:pPr algn="ctr" defTabSz="800100">
                <a:lnSpc>
                  <a:spcPct val="90000"/>
                </a:lnSpc>
                <a:spcAft>
                  <a:spcPct val="35000"/>
                </a:spcAft>
              </a:pPr>
              <a:r>
                <a:rPr lang="en-US" sz="1200" b="1" dirty="0">
                  <a:solidFill>
                    <a:srgbClr val="000000">
                      <a:hueOff val="0"/>
                      <a:satOff val="0"/>
                      <a:lumOff val="0"/>
                      <a:alphaOff val="0"/>
                    </a:srgbClr>
                  </a:solidFill>
                  <a:latin typeface="Times New Roman"/>
                </a:rPr>
                <a:t>May.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3079765" y="3855628"/>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algn="ctr" defTabSz="533400">
                <a:lnSpc>
                  <a:spcPct val="90000"/>
                </a:lnSpc>
                <a:spcAft>
                  <a:spcPct val="35000"/>
                </a:spcAft>
              </a:pPr>
              <a:r>
                <a:rPr kumimoji="1" lang="en-US" altLang="ja-JP" sz="1200" dirty="0">
                  <a:solidFill>
                    <a:srgbClr val="000000">
                      <a:hueOff val="0"/>
                      <a:satOff val="0"/>
                      <a:lumOff val="0"/>
                      <a:alphaOff val="0"/>
                    </a:srgbClr>
                  </a:solidFill>
                  <a:latin typeface="Times New Roman"/>
                </a:rPr>
                <a:t>Std. </a:t>
              </a:r>
              <a:r>
                <a:rPr kumimoji="1" lang="en-US" altLang="ja-JP" sz="1200" dirty="0" err="1">
                  <a:solidFill>
                    <a:srgbClr val="000000">
                      <a:hueOff val="0"/>
                      <a:satOff val="0"/>
                      <a:lumOff val="0"/>
                      <a:alphaOff val="0"/>
                    </a:srgbClr>
                  </a:solidFill>
                  <a:latin typeface="Times New Roman"/>
                </a:rPr>
                <a:t>Draf</a:t>
              </a:r>
              <a:r>
                <a:rPr kumimoji="1" lang="en-US" altLang="ja-JP" sz="1200" dirty="0">
                  <a:solidFill>
                    <a:srgbClr val="000000">
                      <a:hueOff val="0"/>
                      <a:satOff val="0"/>
                      <a:lumOff val="0"/>
                      <a:alphaOff val="0"/>
                    </a:srgbClr>
                  </a:solidFill>
                  <a:latin typeface="Times New Roman"/>
                </a:rPr>
                <a:t> V1.9 Proposals</a:t>
              </a:r>
              <a:endParaRPr kumimoji="1" lang="ja-JP" altLang="ja-JP" sz="1200"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2643940" y="1577239"/>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algn="ctr" defTabSz="488950">
                <a:lnSpc>
                  <a:spcPct val="90000"/>
                </a:lnSpc>
                <a:spcAft>
                  <a:spcPct val="35000"/>
                </a:spcAft>
              </a:pPr>
              <a:r>
                <a:rPr lang="en-US" sz="1100" dirty="0"/>
                <a:t>Presentation of proposa</a:t>
              </a:r>
              <a:r>
                <a:rPr lang="en-US" sz="1050" dirty="0"/>
                <a:t>l</a:t>
              </a:r>
              <a:r>
                <a:rPr lang="en-US" sz="1100" dirty="0"/>
                <a:t>s</a:t>
              </a:r>
            </a:p>
            <a:p>
              <a:pPr algn="ctr" defTabSz="488950">
                <a:lnSpc>
                  <a:spcPct val="90000"/>
                </a:lnSpc>
                <a:spcAft>
                  <a:spcPct val="35000"/>
                </a:spcAft>
              </a:pPr>
              <a:r>
                <a:rPr lang="en-US" altLang="ja-JP" sz="1100" b="1" dirty="0">
                  <a:solidFill>
                    <a:srgbClr val="000000">
                      <a:hueOff val="0"/>
                      <a:satOff val="0"/>
                      <a:lumOff val="0"/>
                      <a:alphaOff val="0"/>
                    </a:srgbClr>
                  </a:solidFill>
                  <a:latin typeface="Times New Roman"/>
                </a:rPr>
                <a:t>May </a:t>
              </a:r>
              <a:r>
                <a:rPr lang="en-US" sz="1200" b="1" dirty="0">
                  <a:solidFill>
                    <a:srgbClr val="000000">
                      <a:hueOff val="0"/>
                      <a:satOff val="0"/>
                      <a:lumOff val="0"/>
                      <a:alphaOff val="0"/>
                    </a:srgbClr>
                  </a:solidFill>
                  <a:latin typeface="Times New Roman"/>
                </a:rPr>
                <a:t>2023</a:t>
              </a:r>
              <a:endParaRPr lang="en-US" sz="1400" b="1" dirty="0">
                <a:solidFill>
                  <a:srgbClr val="000000">
                    <a:hueOff val="0"/>
                    <a:satOff val="0"/>
                    <a:lumOff val="0"/>
                    <a:alphaOff val="0"/>
                  </a:srgbClr>
                </a:solidFill>
                <a:latin typeface="Times New Roman"/>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2247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algn="ctr" defTabSz="533400">
                <a:lnSpc>
                  <a:spcPct val="90000"/>
                </a:lnSpc>
                <a:spcAft>
                  <a:spcPct val="35000"/>
                </a:spcAft>
              </a:pPr>
              <a:r>
                <a:rPr lang="en-US" altLang="ja-JP" sz="1200" dirty="0">
                  <a:solidFill>
                    <a:srgbClr val="000000">
                      <a:hueOff val="0"/>
                      <a:satOff val="0"/>
                      <a:lumOff val="0"/>
                      <a:alphaOff val="0"/>
                    </a:srgbClr>
                  </a:solidFill>
                  <a:latin typeface="Times New Roman"/>
                </a:rPr>
                <a:t>TRD,CMD</a:t>
              </a:r>
            </a:p>
            <a:p>
              <a:pPr algn="ctr" defTabSz="533400">
                <a:lnSpc>
                  <a:spcPct val="90000"/>
                </a:lnSpc>
                <a:spcAft>
                  <a:spcPct val="35000"/>
                </a:spcAft>
              </a:pPr>
              <a:r>
                <a:rPr lang="en-US" sz="1200" dirty="0">
                  <a:solidFill>
                    <a:srgbClr val="000000">
                      <a:hueOff val="0"/>
                      <a:satOff val="0"/>
                      <a:lumOff val="0"/>
                      <a:alphaOff val="0"/>
                    </a:srgbClr>
                  </a:solidFill>
                  <a:latin typeface="Times New Roman"/>
                </a:rPr>
                <a:t>Call Proposals </a:t>
              </a:r>
              <a:r>
                <a:rPr lang="en-US" sz="1400" b="1" dirty="0">
                  <a:solidFill>
                    <a:srgbClr val="000000">
                      <a:hueOff val="0"/>
                      <a:satOff val="0"/>
                      <a:lumOff val="0"/>
                      <a:alphaOff val="0"/>
                    </a:srgbClr>
                  </a:solidFill>
                  <a:latin typeface="Times New Roman"/>
                </a:rPr>
                <a:t>Sept 2022</a:t>
              </a:r>
              <a:endParaRPr lang="en-US" sz="1200" b="1" dirty="0">
                <a:solidFill>
                  <a:srgbClr val="000000">
                    <a:hueOff val="0"/>
                    <a:satOff val="0"/>
                    <a:lumOff val="0"/>
                    <a:alphaOff val="0"/>
                  </a:srgbClr>
                </a:solidFill>
                <a:latin typeface="Times New Roman"/>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667689" y="1615877"/>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en-US" sz="1200" dirty="0">
                  <a:solidFill>
                    <a:srgbClr val="000000">
                      <a:hueOff val="0"/>
                      <a:satOff val="0"/>
                      <a:lumOff val="0"/>
                      <a:alphaOff val="0"/>
                    </a:srgbClr>
                  </a:solidFill>
                  <a:latin typeface="Times New Roman"/>
                </a:rPr>
                <a:t>Tech Req Doc     </a:t>
              </a:r>
              <a:r>
                <a:rPr lang="en-US" sz="1200" b="1" dirty="0">
                  <a:solidFill>
                    <a:srgbClr val="000000">
                      <a:hueOff val="0"/>
                      <a:satOff val="0"/>
                      <a:lumOff val="0"/>
                      <a:alphaOff val="0"/>
                    </a:srgbClr>
                  </a:solidFill>
                  <a:latin typeface="Times New Roman"/>
                </a:rPr>
                <a:t>July 2022</a:t>
              </a:r>
              <a:endParaRPr lang="en-US" sz="1400" b="1" dirty="0">
                <a:solidFill>
                  <a:srgbClr val="000000">
                    <a:hueOff val="0"/>
                    <a:satOff val="0"/>
                    <a:lumOff val="0"/>
                    <a:alphaOff val="0"/>
                  </a:srgbClr>
                </a:solidFill>
                <a:latin typeface="Times New Roman"/>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10037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9496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8966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8425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7917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6989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6038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5539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5008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4417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3821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3318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2844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2376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1808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6503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6211383" y="3526720"/>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err="1">
                <a:solidFill>
                  <a:srgbClr val="000000"/>
                </a:solidFill>
                <a:latin typeface="Times New Roman" panose="02020603050405020304" pitchFamily="18" charset="0"/>
                <a:ea typeface="ＭＳ Ｐゴシック" panose="020B0600070205080204" pitchFamily="50" charset="-128"/>
              </a:rPr>
              <a:t>Recirculation</a:t>
            </a:r>
            <a:r>
              <a:rPr lang="fi-FI" sz="1200" dirty="0">
                <a:solidFill>
                  <a:srgbClr val="000000"/>
                </a:solidFill>
                <a:latin typeface="Times New Roman" panose="02020603050405020304" pitchFamily="18" charset="0"/>
                <a:ea typeface="ＭＳ Ｐゴシック" panose="020B0600070205080204" pitchFamily="50" charset="-128"/>
              </a:rPr>
              <a:t> (LB2)</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6603714" y="1546944"/>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LB2</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7445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17044319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AE5F-7EBE-55E4-85F8-5DC79976AC2F}"/>
              </a:ext>
            </a:extLst>
          </p:cNvPr>
          <p:cNvSpPr>
            <a:spLocks noGrp="1"/>
          </p:cNvSpPr>
          <p:nvPr>
            <p:ph type="title"/>
          </p:nvPr>
        </p:nvSpPr>
        <p:spPr/>
        <p:txBody>
          <a:bodyPr/>
          <a:lstStyle/>
          <a:p>
            <a:r>
              <a:rPr lang="en-US" dirty="0"/>
              <a:t>802.15.9a KMP Transport</a:t>
            </a:r>
          </a:p>
        </p:txBody>
      </p:sp>
      <p:sp>
        <p:nvSpPr>
          <p:cNvPr id="3" name="Content Placeholder 2">
            <a:extLst>
              <a:ext uri="{FF2B5EF4-FFF2-40B4-BE49-F238E27FC236}">
                <a16:creationId xmlns:a16="http://schemas.microsoft.com/office/drawing/2014/main" id="{58EC3D11-E408-28F1-702E-0FADE3B7BC92}"/>
              </a:ext>
            </a:extLst>
          </p:cNvPr>
          <p:cNvSpPr>
            <a:spLocks noGrp="1"/>
          </p:cNvSpPr>
          <p:nvPr>
            <p:ph idx="1"/>
          </p:nvPr>
        </p:nvSpPr>
        <p:spPr>
          <a:xfrm>
            <a:off x="551384" y="2779211"/>
            <a:ext cx="5544616" cy="3392987"/>
          </a:xfrm>
        </p:spPr>
        <p:txBody>
          <a:bodyPr>
            <a:normAutofit/>
          </a:bodyPr>
          <a:lstStyle/>
          <a:p>
            <a:pPr>
              <a:buFont typeface="Arial" panose="020B0604020202020204" pitchFamily="34" charset="0"/>
              <a:buChar char="•"/>
            </a:pPr>
            <a:r>
              <a:rPr lang="en-US" dirty="0"/>
              <a:t>State: draft development</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Complete pre-ballot comment resolution</a:t>
            </a:r>
          </a:p>
          <a:p>
            <a:pPr lvl="1">
              <a:buFont typeface="Arial" panose="020B0604020202020204" pitchFamily="34" charset="0"/>
              <a:buChar char="•"/>
            </a:pPr>
            <a:r>
              <a:rPr lang="en-US" dirty="0"/>
              <a:t>Initiate WG ballot</a:t>
            </a:r>
          </a:p>
          <a:p>
            <a:pPr>
              <a:buFont typeface="Arial" panose="020B0604020202020204" pitchFamily="34" charset="0"/>
              <a:buChar char="•"/>
            </a:pPr>
            <a:r>
              <a:rPr lang="en-US" dirty="0"/>
              <a:t>Opening and closing report: </a:t>
            </a:r>
            <a:r>
              <a:rPr lang="en-US" dirty="0">
                <a:hlinkClick r:id="rId2"/>
              </a:rPr>
              <a:t>https://mentor.ieee.org/802.15/dcn/25/15-25-0117-02-009a-march-opening-and-closing.pptx</a:t>
            </a: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79D7B58B-22A8-92A7-ADC0-783ED8B73CD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6D5E12-6566-28B3-A74B-6368424634A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75736BA-4F1A-D3DA-266B-246EF5B65C35}"/>
              </a:ext>
            </a:extLst>
          </p:cNvPr>
          <p:cNvSpPr>
            <a:spLocks noGrp="1"/>
          </p:cNvSpPr>
          <p:nvPr>
            <p:ph type="dt" idx="15"/>
          </p:nvPr>
        </p:nvSpPr>
        <p:spPr/>
        <p:txBody>
          <a:bodyPr/>
          <a:lstStyle/>
          <a:p>
            <a:r>
              <a:rPr lang="en-US"/>
              <a:t>Nov 2024</a:t>
            </a:r>
            <a:endParaRPr lang="en-GB" dirty="0"/>
          </a:p>
        </p:txBody>
      </p:sp>
      <p:sp>
        <p:nvSpPr>
          <p:cNvPr id="8" name="Content Placeholder 2">
            <a:extLst>
              <a:ext uri="{FF2B5EF4-FFF2-40B4-BE49-F238E27FC236}">
                <a16:creationId xmlns:a16="http://schemas.microsoft.com/office/drawing/2014/main" id="{712300CE-8300-FBC6-C7FE-44B0A9CE8C9E}"/>
              </a:ext>
            </a:extLst>
          </p:cNvPr>
          <p:cNvSpPr txBox="1">
            <a:spLocks/>
          </p:cNvSpPr>
          <p:nvPr/>
        </p:nvSpPr>
        <p:spPr bwMode="auto">
          <a:xfrm>
            <a:off x="565122" y="1714193"/>
            <a:ext cx="11161240" cy="6089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Extensions to key management: extending to support EDHOC</a:t>
            </a:r>
          </a:p>
          <a:p>
            <a:pPr lvl="1" algn="ctr">
              <a:buFont typeface="Arial" panose="020B0604020202020204" pitchFamily="34" charset="0"/>
              <a:buChar char="•"/>
            </a:pPr>
            <a:endParaRPr lang="en-US" kern="0" dirty="0"/>
          </a:p>
          <a:p>
            <a:pPr marL="457200" lvl="1" indent="0" algn="ctr"/>
            <a:endParaRPr lang="en-US" kern="0" dirty="0"/>
          </a:p>
        </p:txBody>
      </p:sp>
      <p:pic>
        <p:nvPicPr>
          <p:cNvPr id="9" name="table">
            <a:extLst>
              <a:ext uri="{FF2B5EF4-FFF2-40B4-BE49-F238E27FC236}">
                <a16:creationId xmlns:a16="http://schemas.microsoft.com/office/drawing/2014/main" id="{1263807D-18C2-37DC-1B84-754DD702EDE2}"/>
              </a:ext>
            </a:extLst>
          </p:cNvPr>
          <p:cNvPicPr>
            <a:picLocks noChangeAspect="1"/>
          </p:cNvPicPr>
          <p:nvPr/>
        </p:nvPicPr>
        <p:blipFill>
          <a:blip r:embed="rId3"/>
          <a:stretch>
            <a:fillRect/>
          </a:stretch>
        </p:blipFill>
        <p:spPr>
          <a:xfrm>
            <a:off x="6312024" y="2522808"/>
            <a:ext cx="5414338" cy="3498480"/>
          </a:xfrm>
          <a:prstGeom prst="rect">
            <a:avLst/>
          </a:prstGeom>
        </p:spPr>
      </p:pic>
    </p:spTree>
    <p:extLst>
      <p:ext uri="{BB962C8B-B14F-4D97-AF65-F5344CB8AC3E}">
        <p14:creationId xmlns:p14="http://schemas.microsoft.com/office/powerpoint/2010/main" val="697721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D5B9-3719-0648-FD8C-4A6ECDE7BF86}"/>
              </a:ext>
            </a:extLst>
          </p:cNvPr>
          <p:cNvSpPr>
            <a:spLocks noGrp="1"/>
          </p:cNvSpPr>
          <p:nvPr>
            <p:ph type="title"/>
          </p:nvPr>
        </p:nvSpPr>
        <p:spPr>
          <a:xfrm>
            <a:off x="914401" y="685801"/>
            <a:ext cx="10361084" cy="654967"/>
          </a:xfrm>
        </p:spPr>
        <p:txBody>
          <a:bodyPr/>
          <a:lstStyle/>
          <a:p>
            <a:r>
              <a:rPr lang="en-US" dirty="0"/>
              <a:t>IG Access</a:t>
            </a:r>
          </a:p>
        </p:txBody>
      </p:sp>
      <p:sp>
        <p:nvSpPr>
          <p:cNvPr id="3" name="Content Placeholder 2">
            <a:extLst>
              <a:ext uri="{FF2B5EF4-FFF2-40B4-BE49-F238E27FC236}">
                <a16:creationId xmlns:a16="http://schemas.microsoft.com/office/drawing/2014/main" id="{4A4A61B1-3101-D0BF-8D19-9A7A37079616}"/>
              </a:ext>
            </a:extLst>
          </p:cNvPr>
          <p:cNvSpPr>
            <a:spLocks noGrp="1"/>
          </p:cNvSpPr>
          <p:nvPr>
            <p:ph idx="1"/>
          </p:nvPr>
        </p:nvSpPr>
        <p:spPr>
          <a:xfrm>
            <a:off x="914401" y="1420144"/>
            <a:ext cx="10361084" cy="5055270"/>
          </a:xfrm>
        </p:spPr>
        <p:txBody>
          <a:bodyPr>
            <a:normAutofit/>
          </a:bodyPr>
          <a:lstStyle/>
          <a:p>
            <a:pPr>
              <a:buFont typeface="Arial" panose="020B0604020202020204" pitchFamily="34" charset="0"/>
              <a:buChar char="•"/>
            </a:pPr>
            <a:r>
              <a:rPr lang="en-US" sz="2600" dirty="0"/>
              <a:t>Contributions on modified channel access b</a:t>
            </a:r>
            <a:r>
              <a:rPr lang="en-US" dirty="0"/>
              <a:t>uilding on </a:t>
            </a:r>
            <a:r>
              <a:rPr lang="en-US" dirty="0" err="1"/>
              <a:t>suspendable</a:t>
            </a:r>
            <a:r>
              <a:rPr lang="en-US" dirty="0"/>
              <a:t> CSMA-CA</a:t>
            </a:r>
          </a:p>
          <a:p>
            <a:pPr>
              <a:buFont typeface="Arial" panose="020B0604020202020204" pitchFamily="34" charset="0"/>
              <a:buChar char="•"/>
            </a:pPr>
            <a:r>
              <a:rPr lang="en-US" dirty="0"/>
              <a:t>Contribution on spectrum efficient group associate</a:t>
            </a:r>
          </a:p>
          <a:p>
            <a:pPr marL="0" indent="0"/>
            <a:endParaRPr lang="en-US" sz="2800" dirty="0">
              <a:latin typeface="Calibri" panose="020F0502020204030204" pitchFamily="34" charset="0"/>
            </a:endParaRPr>
          </a:p>
          <a:p>
            <a:pPr marL="0" indent="0"/>
            <a:r>
              <a:rPr lang="en-US" sz="2800" dirty="0">
                <a:latin typeface="Calibri" panose="020F0502020204030204" pitchFamily="34" charset="0"/>
              </a:rPr>
              <a:t>Plan for May: </a:t>
            </a:r>
          </a:p>
          <a:p>
            <a:pPr>
              <a:buFont typeface="Arial" panose="020B0604020202020204" pitchFamily="34" charset="0"/>
              <a:buChar char="•"/>
            </a:pPr>
            <a:r>
              <a:rPr lang="en-US" dirty="0"/>
              <a:t>Move forward with possible MAC enhancement project (802.15.4)</a:t>
            </a:r>
          </a:p>
        </p:txBody>
      </p:sp>
      <p:sp>
        <p:nvSpPr>
          <p:cNvPr id="4" name="Slide Number Placeholder 3">
            <a:extLst>
              <a:ext uri="{FF2B5EF4-FFF2-40B4-BE49-F238E27FC236}">
                <a16:creationId xmlns:a16="http://schemas.microsoft.com/office/drawing/2014/main" id="{E70EF0BC-689B-456E-4269-477246989A3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75FB335-09FB-1EE2-B9BA-11EAD0BBCCFF}"/>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CFB9D15F-7DA2-0F60-6146-EBF87C4ADCF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3587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5D7C-E5B2-811A-DC89-96F227E696D6}"/>
              </a:ext>
            </a:extLst>
          </p:cNvPr>
          <p:cNvSpPr>
            <a:spLocks noGrp="1"/>
          </p:cNvSpPr>
          <p:nvPr>
            <p:ph type="title"/>
          </p:nvPr>
        </p:nvSpPr>
        <p:spPr/>
        <p:txBody>
          <a:bodyPr/>
          <a:lstStyle/>
          <a:p>
            <a:r>
              <a:rPr lang="en-US" altLang="en-US" dirty="0">
                <a:solidFill>
                  <a:schemeClr val="tx2"/>
                </a:solidFill>
              </a:rPr>
              <a:t>Licensed Narrowband Amendment TG16t </a:t>
            </a:r>
            <a:endParaRPr lang="en-US" dirty="0"/>
          </a:p>
        </p:txBody>
      </p:sp>
      <p:sp>
        <p:nvSpPr>
          <p:cNvPr id="3" name="Content Placeholder 2">
            <a:extLst>
              <a:ext uri="{FF2B5EF4-FFF2-40B4-BE49-F238E27FC236}">
                <a16:creationId xmlns:a16="http://schemas.microsoft.com/office/drawing/2014/main" id="{97F57963-324F-B1D5-2071-6F7AE0260564}"/>
              </a:ext>
            </a:extLst>
          </p:cNvPr>
          <p:cNvSpPr>
            <a:spLocks noGrp="1"/>
          </p:cNvSpPr>
          <p:nvPr>
            <p:ph idx="1"/>
          </p:nvPr>
        </p:nvSpPr>
        <p:spPr/>
        <p:txBody>
          <a:bodyPr/>
          <a:lstStyle/>
          <a:p>
            <a:pPr>
              <a:buFont typeface="Arial" panose="020B0604020202020204" pitchFamily="34" charset="0"/>
              <a:buChar char="•"/>
            </a:pPr>
            <a:r>
              <a:rPr lang="en-US" dirty="0"/>
              <a:t>Pre-submitted for REVCOM</a:t>
            </a:r>
          </a:p>
          <a:p>
            <a:pPr>
              <a:buFont typeface="Arial" panose="020B0604020202020204" pitchFamily="34" charset="0"/>
              <a:buChar char="•"/>
            </a:pPr>
            <a:r>
              <a:rPr lang="en-US" dirty="0"/>
              <a:t>Pending LMSC approval (14-March)</a:t>
            </a:r>
          </a:p>
          <a:p>
            <a:pPr marL="0" indent="0"/>
            <a:endParaRPr lang="en-US" dirty="0"/>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7AC074D-23CE-8A65-CB1E-0C3AF56B2F8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921EFF2-E3C8-B951-B9ED-CFFD8BD2BC0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BA0BB094-A5D7-5336-9959-2C3F18CB1782}"/>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940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Overview of current activities in WG15.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C6ABF-B22E-33D3-6CB0-58C48C611FE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1F63D1A-1185-12E0-702C-35A3CAA9396A}"/>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Working Group 15 November Agenda</a:t>
            </a:r>
          </a:p>
        </p:txBody>
      </p:sp>
      <p:sp>
        <p:nvSpPr>
          <p:cNvPr id="4098" name="Rectangle 2">
            <a:extLst>
              <a:ext uri="{FF2B5EF4-FFF2-40B4-BE49-F238E27FC236}">
                <a16:creationId xmlns:a16="http://schemas.microsoft.com/office/drawing/2014/main" id="{148CAC76-2F52-4B49-905D-FAA62C4C1768}"/>
              </a:ext>
            </a:extLst>
          </p:cNvPr>
          <p:cNvSpPr>
            <a:spLocks noGrp="1" noChangeArrowheads="1"/>
          </p:cNvSpPr>
          <p:nvPr>
            <p:ph idx="1"/>
          </p:nvPr>
        </p:nvSpPr>
        <p:spPr>
          <a:ln/>
        </p:spPr>
        <p:txBody>
          <a:bodyPr/>
          <a:lstStyle/>
          <a:p>
            <a:r>
              <a:rPr lang="en-GB" dirty="0"/>
              <a:t>Agenda: </a:t>
            </a:r>
          </a:p>
          <a:p>
            <a:r>
              <a:rPr lang="en-GB" dirty="0">
                <a:hlinkClick r:id="rId3"/>
              </a:rPr>
              <a:t>https://mentor.ieee.org/802.15/dcn/25/15-25-0077-04-0000-march-2025-802-15-agenda.xlsx</a:t>
            </a:r>
            <a:endParaRPr lang="en-GB" dirty="0"/>
          </a:p>
          <a:p>
            <a:endParaRPr lang="en-GB" dirty="0"/>
          </a:p>
          <a:p>
            <a:r>
              <a:rPr lang="en-GB" dirty="0"/>
              <a:t>WG opening report:</a:t>
            </a:r>
          </a:p>
          <a:p>
            <a:r>
              <a:rPr lang="en-GB" dirty="0">
                <a:hlinkClick r:id="rId4"/>
              </a:rPr>
              <a:t>https://mentor.ieee.org/802.15/dcn/25/15-25-0078-04-0000-march-2025-802-15-opening-report.pptx</a:t>
            </a:r>
            <a:endParaRPr lang="en-GB" dirty="0"/>
          </a:p>
          <a:p>
            <a:endParaRPr lang="en-GB" dirty="0"/>
          </a:p>
          <a:p>
            <a:endParaRPr lang="en-GB" dirty="0"/>
          </a:p>
        </p:txBody>
      </p:sp>
      <p:sp>
        <p:nvSpPr>
          <p:cNvPr id="6" name="Slide Number Placeholder 5">
            <a:extLst>
              <a:ext uri="{FF2B5EF4-FFF2-40B4-BE49-F238E27FC236}">
                <a16:creationId xmlns:a16="http://schemas.microsoft.com/office/drawing/2014/main" id="{A5151059-44FE-4F7E-A82E-9E8A70F99001}"/>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DBC08B70-3EFC-03D8-6BC1-188658A4D576}"/>
              </a:ext>
            </a:extLst>
          </p:cNvPr>
          <p:cNvSpPr>
            <a:spLocks noGrp="1"/>
          </p:cNvSpPr>
          <p:nvPr>
            <p:ph type="ftr" idx="14"/>
          </p:nvPr>
        </p:nvSpPr>
        <p:spPr/>
        <p:txBody>
          <a:bodyPr/>
          <a:lstStyle/>
          <a:p>
            <a:r>
              <a:rPr lang="en-GB"/>
              <a:t>Rolfe (BCA)</a:t>
            </a:r>
            <a:endParaRPr lang="en-GB" dirty="0"/>
          </a:p>
        </p:txBody>
      </p:sp>
      <p:sp>
        <p:nvSpPr>
          <p:cNvPr id="4" name="Date Placeholder 3">
            <a:extLst>
              <a:ext uri="{FF2B5EF4-FFF2-40B4-BE49-F238E27FC236}">
                <a16:creationId xmlns:a16="http://schemas.microsoft.com/office/drawing/2014/main" id="{043AE144-57D2-D50B-5395-9AB6DF36407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885912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B9A95A-4FDF-4CFB-C3D0-CCC1D17751C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50BDAF1-1E32-432D-DE4D-481A31126BD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31C569C-16E1-CEC7-944A-D5329CDA61E1}"/>
              </a:ext>
            </a:extLst>
          </p:cNvPr>
          <p:cNvSpPr>
            <a:spLocks noGrp="1"/>
          </p:cNvSpPr>
          <p:nvPr>
            <p:ph type="dt" idx="15"/>
          </p:nvPr>
        </p:nvSpPr>
        <p:spPr/>
        <p:txBody>
          <a:bodyPr/>
          <a:lstStyle/>
          <a:p>
            <a:r>
              <a:rPr lang="en-US"/>
              <a:t>Nov 2024</a:t>
            </a:r>
            <a:endParaRPr lang="en-GB" dirty="0"/>
          </a:p>
        </p:txBody>
      </p:sp>
      <p:graphicFrame>
        <p:nvGraphicFramePr>
          <p:cNvPr id="9" name="Table 8">
            <a:extLst>
              <a:ext uri="{FF2B5EF4-FFF2-40B4-BE49-F238E27FC236}">
                <a16:creationId xmlns:a16="http://schemas.microsoft.com/office/drawing/2014/main" id="{032BC552-52AB-229C-F394-A672B6D18D8B}"/>
              </a:ext>
            </a:extLst>
          </p:cNvPr>
          <p:cNvGraphicFramePr>
            <a:graphicFrameLocks noGrp="1"/>
          </p:cNvGraphicFramePr>
          <p:nvPr>
            <p:extLst>
              <p:ext uri="{D42A27DB-BD31-4B8C-83A1-F6EECF244321}">
                <p14:modId xmlns:p14="http://schemas.microsoft.com/office/powerpoint/2010/main" val="1638301244"/>
              </p:ext>
            </p:extLst>
          </p:nvPr>
        </p:nvGraphicFramePr>
        <p:xfrm>
          <a:off x="551384" y="1408704"/>
          <a:ext cx="11305256" cy="4829878"/>
        </p:xfrm>
        <a:graphic>
          <a:graphicData uri="http://schemas.openxmlformats.org/drawingml/2006/table">
            <a:tbl>
              <a:tblPr firstRow="1" firstCol="1" bandRow="1">
                <a:tableStyleId>{5C22544A-7EE6-4342-B048-85BDC9FD1C3A}</a:tableStyleId>
              </a:tblPr>
              <a:tblGrid>
                <a:gridCol w="5976664">
                  <a:extLst>
                    <a:ext uri="{9D8B030D-6E8A-4147-A177-3AD203B41FA5}">
                      <a16:colId xmlns:a16="http://schemas.microsoft.com/office/drawing/2014/main" val="921803251"/>
                    </a:ext>
                  </a:extLst>
                </a:gridCol>
                <a:gridCol w="5328592">
                  <a:extLst>
                    <a:ext uri="{9D8B030D-6E8A-4147-A177-3AD203B41FA5}">
                      <a16:colId xmlns:a16="http://schemas.microsoft.com/office/drawing/2014/main" val="1165253926"/>
                    </a:ext>
                  </a:extLst>
                </a:gridCol>
              </a:tblGrid>
              <a:tr h="159132">
                <a:tc>
                  <a:txBody>
                    <a:bodyPr/>
                    <a:lstStyle/>
                    <a:p>
                      <a:pPr marL="0" marR="0">
                        <a:lnSpc>
                          <a:spcPct val="107000"/>
                        </a:lnSpc>
                        <a:spcAft>
                          <a:spcPts val="800"/>
                        </a:spcAft>
                        <a:buNone/>
                      </a:pPr>
                      <a:r>
                        <a:rPr lang="en-US" sz="1600" dirty="0">
                          <a:effectLst/>
                        </a:rPr>
                        <a:t>Title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effectLst/>
                        </a:rPr>
                        <a:t>URL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957387180"/>
                  </a:ext>
                </a:extLst>
              </a:tr>
              <a:tr h="456541">
                <a:tc>
                  <a:txBody>
                    <a:bodyPr/>
                    <a:lstStyle/>
                    <a:p>
                      <a:pPr marL="0" marR="0">
                        <a:lnSpc>
                          <a:spcPct val="107000"/>
                        </a:lnSpc>
                        <a:spcAft>
                          <a:spcPts val="800"/>
                        </a:spcAft>
                        <a:buNone/>
                      </a:pPr>
                      <a:r>
                        <a:rPr lang="en-US" sz="1800" dirty="0">
                          <a:effectLst/>
                        </a:rPr>
                        <a:t>TG15.6ma Closing Report for March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a:effectLst/>
                          <a:hlinkClick r:id="rId2"/>
                        </a:rPr>
                        <a:t>https://mentor.ieee.org/802.15/dcn/25/15-25-0151-01-006a-tg15-6ma-closing-report-for-march-2025.pptx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1531987540"/>
                  </a:ext>
                </a:extLst>
              </a:tr>
              <a:tr h="456541">
                <a:tc>
                  <a:txBody>
                    <a:bodyPr/>
                    <a:lstStyle/>
                    <a:p>
                      <a:pPr marL="0" marR="0">
                        <a:lnSpc>
                          <a:spcPct val="107000"/>
                        </a:lnSpc>
                        <a:spcAft>
                          <a:spcPts val="800"/>
                        </a:spcAft>
                        <a:buNone/>
                      </a:pPr>
                      <a:r>
                        <a:rPr lang="en-US" sz="1800" dirty="0">
                          <a:effectLst/>
                        </a:rPr>
                        <a:t>SCM Agenda, Opening and Closing Report March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a:effectLst/>
                          <a:hlinkClick r:id="rId3"/>
                        </a:rPr>
                        <a:t>https://mentor.ieee.org/802.15/dcn/25/15-25-0120-01-0mag-scm-agenda-opening-and-closing-report-march-2025.pptx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861025991"/>
                  </a:ext>
                </a:extLst>
              </a:tr>
              <a:tr h="475147">
                <a:tc>
                  <a:txBody>
                    <a:bodyPr/>
                    <a:lstStyle/>
                    <a:p>
                      <a:pPr marL="0" marR="0">
                        <a:lnSpc>
                          <a:spcPct val="107000"/>
                        </a:lnSpc>
                        <a:spcAft>
                          <a:spcPts val="800"/>
                        </a:spcAft>
                        <a:buNone/>
                      </a:pPr>
                      <a:r>
                        <a:rPr lang="en-US" sz="1800" dirty="0">
                          <a:effectLst/>
                        </a:rPr>
                        <a:t>TG4ab Closing Report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dirty="0">
                          <a:effectLst/>
                          <a:hlinkClick r:id="rId4"/>
                        </a:rPr>
                        <a:t>https://mentor.ieee.org/802.15/dcn/25/15-25-0165-00-04ab-tg4ab-closing-report.pptx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2587976635"/>
                  </a:ext>
                </a:extLst>
              </a:tr>
              <a:tr h="456541">
                <a:tc>
                  <a:txBody>
                    <a:bodyPr/>
                    <a:lstStyle/>
                    <a:p>
                      <a:pPr marL="0" marR="0">
                        <a:lnSpc>
                          <a:spcPct val="107000"/>
                        </a:lnSpc>
                        <a:spcAft>
                          <a:spcPts val="800"/>
                        </a:spcAft>
                        <a:buNone/>
                      </a:pPr>
                      <a:r>
                        <a:rPr lang="en-US" sz="1800" dirty="0">
                          <a:effectLst/>
                        </a:rPr>
                        <a:t>TG4ac March Opening and Closing Report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dirty="0">
                          <a:effectLst/>
                          <a:hlinkClick r:id="rId5"/>
                        </a:rPr>
                        <a:t>https://mentor.ieee.org/802.15/dcn/25/15-25-0118-02-04ac-march-opening-and-closing.pptx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1534176106"/>
                  </a:ext>
                </a:extLst>
              </a:tr>
              <a:tr h="456541">
                <a:tc>
                  <a:txBody>
                    <a:bodyPr/>
                    <a:lstStyle/>
                    <a:p>
                      <a:pPr marL="0" marR="0">
                        <a:lnSpc>
                          <a:spcPct val="107000"/>
                        </a:lnSpc>
                        <a:spcAft>
                          <a:spcPts val="800"/>
                        </a:spcAft>
                        <a:buNone/>
                      </a:pPr>
                      <a:r>
                        <a:rPr lang="en-US" sz="1800" dirty="0">
                          <a:effectLst/>
                        </a:rPr>
                        <a:t>IEEE 802.15 IG NG-OWC Closing Report (March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dirty="0">
                          <a:effectLst/>
                          <a:hlinkClick r:id="rId6"/>
                        </a:rPr>
                        <a:t>https://mentor.ieee.org/802.15/dcn/25/15-25-0164-00-07ma-ieee-802-15-ig-ng-owc-closing-report-march-2025.pptx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54831572"/>
                  </a:ext>
                </a:extLst>
              </a:tr>
              <a:tr h="456541">
                <a:tc>
                  <a:txBody>
                    <a:bodyPr/>
                    <a:lstStyle/>
                    <a:p>
                      <a:pPr marL="0" marR="0">
                        <a:lnSpc>
                          <a:spcPct val="107000"/>
                        </a:lnSpc>
                        <a:spcAft>
                          <a:spcPts val="800"/>
                        </a:spcAft>
                        <a:buNone/>
                      </a:pPr>
                      <a:r>
                        <a:rPr lang="en-US" sz="1800" dirty="0">
                          <a:effectLst/>
                        </a:rPr>
                        <a:t>TG15.6ma Closing Report for March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a:effectLst/>
                          <a:hlinkClick r:id="rId7"/>
                        </a:rPr>
                        <a:t>https://mentor.ieee.org/802.15/dcn/25/15-25-0151-00-006a-tg15-6ma-closing-report-for-march-2025.pptx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2463330752"/>
                  </a:ext>
                </a:extLst>
              </a:tr>
              <a:tr h="456541">
                <a:tc>
                  <a:txBody>
                    <a:bodyPr/>
                    <a:lstStyle/>
                    <a:p>
                      <a:pPr marL="0" marR="0">
                        <a:lnSpc>
                          <a:spcPct val="107000"/>
                        </a:lnSpc>
                        <a:spcAft>
                          <a:spcPts val="800"/>
                        </a:spcAft>
                        <a:buNone/>
                      </a:pPr>
                      <a:r>
                        <a:rPr lang="en-US" sz="1800" dirty="0">
                          <a:effectLst/>
                        </a:rPr>
                        <a:t>IG agenda opening and closing report and Minutes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a:effectLst/>
                          <a:hlinkClick r:id="rId8"/>
                        </a:rPr>
                        <a:t>https://mentor.ieee.org/802.15/dcn/25/15-25-0141-00-acss-ig-agenda-opening-and-closing-report-and-minutes.pptx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762457789"/>
                  </a:ext>
                </a:extLst>
              </a:tr>
              <a:tr h="456541">
                <a:tc>
                  <a:txBody>
                    <a:bodyPr/>
                    <a:lstStyle/>
                    <a:p>
                      <a:pPr marL="0" marR="0">
                        <a:lnSpc>
                          <a:spcPct val="107000"/>
                        </a:lnSpc>
                        <a:spcAft>
                          <a:spcPts val="800"/>
                        </a:spcAft>
                        <a:buNone/>
                      </a:pPr>
                      <a:r>
                        <a:rPr lang="en-US" sz="1800" dirty="0">
                          <a:effectLst/>
                        </a:rPr>
                        <a:t>SCM Agenda, Opening and Closing Report March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u="sng">
                          <a:effectLst/>
                          <a:hlinkClick r:id="rId9"/>
                        </a:rPr>
                        <a:t>https://mentor.ieee.org/802.15/dcn/25/15-25-0120-00-0mag-scm-agenda-opening-and-closing-report-march-2025.pptx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2674035314"/>
                  </a:ext>
                </a:extLst>
              </a:tr>
              <a:tr h="456541">
                <a:tc>
                  <a:txBody>
                    <a:bodyPr/>
                    <a:lstStyle/>
                    <a:p>
                      <a:pPr marL="0" marR="0">
                        <a:lnSpc>
                          <a:spcPct val="107000"/>
                        </a:lnSpc>
                        <a:spcAft>
                          <a:spcPts val="800"/>
                        </a:spcAft>
                        <a:buNone/>
                      </a:pPr>
                      <a:r>
                        <a:rPr lang="en-US" sz="1800" dirty="0">
                          <a:effectLst/>
                        </a:rPr>
                        <a:t>TG4ad Agenda, Opening and Closing Report March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10"/>
                        </a:rPr>
                        <a:t>https://mentor.ieee.org/802.15/dcn/25/15-25-0116-01-04ad-tg4ad-agenda-opening-and-closing-report-march-2025.pptx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1151839852"/>
                  </a:ext>
                </a:extLst>
              </a:tr>
            </a:tbl>
          </a:graphicData>
        </a:graphic>
      </p:graphicFrame>
      <p:sp>
        <p:nvSpPr>
          <p:cNvPr id="10" name="Rectangle 1">
            <a:extLst>
              <a:ext uri="{FF2B5EF4-FFF2-40B4-BE49-F238E27FC236}">
                <a16:creationId xmlns:a16="http://schemas.microsoft.com/office/drawing/2014/main" id="{D4BBBBD8-BD51-8106-768C-F1C076AB180A}"/>
              </a:ext>
            </a:extLst>
          </p:cNvPr>
          <p:cNvSpPr>
            <a:spLocks noGrp="1" noChangeArrowheads="1"/>
          </p:cNvSpPr>
          <p:nvPr>
            <p:ph type="title"/>
          </p:nvPr>
        </p:nvSpPr>
        <p:spPr>
          <a:xfrm>
            <a:off x="914401" y="685801"/>
            <a:ext cx="10361084" cy="48480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Subgroup Closing Reports</a:t>
            </a:r>
          </a:p>
        </p:txBody>
      </p:sp>
    </p:spTree>
    <p:extLst>
      <p:ext uri="{BB962C8B-B14F-4D97-AF65-F5344CB8AC3E}">
        <p14:creationId xmlns:p14="http://schemas.microsoft.com/office/powerpoint/2010/main" val="303193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rgbClr val="0070C0"/>
                </a:solidFill>
              </a:rPr>
              <a:t>802.15 Overview</a:t>
            </a:r>
            <a:endParaRPr lang="en-GB" dirty="0"/>
          </a:p>
        </p:txBody>
      </p:sp>
      <p:sp>
        <p:nvSpPr>
          <p:cNvPr id="5122" name="Rectangle 2"/>
          <p:cNvSpPr>
            <a:spLocks noGrp="1" noChangeArrowheads="1"/>
          </p:cNvSpPr>
          <p:nvPr>
            <p:ph idx="1"/>
          </p:nvPr>
        </p:nvSpPr>
        <p:spPr>
          <a:xfrm>
            <a:off x="914401" y="1628801"/>
            <a:ext cx="10361084" cy="4465614"/>
          </a:xfrm>
          <a:ln/>
        </p:spPr>
        <p:txBody>
          <a:bodyPr>
            <a:normAutofit fontScale="92500"/>
          </a:bodyPr>
          <a:lstStyle/>
          <a:p>
            <a:pPr marL="0" indent="0"/>
            <a:r>
              <a:rPr lang="en-US" dirty="0"/>
              <a:t>Wireless Specialty Networks Active standards:</a:t>
            </a:r>
          </a:p>
          <a:p>
            <a:pPr>
              <a:buFont typeface="Arial" panose="020B0604020202020204" pitchFamily="34" charset="0"/>
              <a:buChar char="•"/>
            </a:pPr>
            <a:r>
              <a:rPr lang="en-US" dirty="0"/>
              <a:t>802.15.3 - no active projects but a bunch of really cool stuff</a:t>
            </a:r>
          </a:p>
          <a:p>
            <a:pPr>
              <a:buFont typeface="Arial" panose="020B0604020202020204" pitchFamily="34" charset="0"/>
              <a:buChar char="•"/>
            </a:pPr>
            <a:r>
              <a:rPr lang="en-US" dirty="0"/>
              <a:t>802.15.4 - many current projects (see next slide)</a:t>
            </a:r>
          </a:p>
          <a:p>
            <a:pPr>
              <a:buFont typeface="Arial" panose="020B0604020202020204" pitchFamily="34" charset="0"/>
              <a:buChar char="•"/>
            </a:pPr>
            <a:r>
              <a:rPr lang="en-US" dirty="0"/>
              <a:t>802.15.6a Body Area Networks: WG ballot </a:t>
            </a:r>
            <a:r>
              <a:rPr lang="en-US" dirty="0" err="1"/>
              <a:t>recirculations</a:t>
            </a:r>
            <a:endParaRPr lang="en-US" dirty="0"/>
          </a:p>
          <a:p>
            <a:pPr>
              <a:buFont typeface="Arial" panose="020B0604020202020204" pitchFamily="34" charset="0"/>
              <a:buChar char="•"/>
            </a:pPr>
            <a:r>
              <a:rPr lang="en-US" dirty="0"/>
              <a:t>802.15.7a Higher Rate, Longer Range Optical, in publication</a:t>
            </a:r>
          </a:p>
          <a:p>
            <a:pPr>
              <a:buFont typeface="Arial" panose="020B0604020202020204" pitchFamily="34" charset="0"/>
              <a:buChar char="•"/>
            </a:pPr>
            <a:r>
              <a:rPr lang="en-US" dirty="0"/>
              <a:t>802.15.9a KMP Transport, extensions to key management: Working group ballot</a:t>
            </a:r>
          </a:p>
          <a:p>
            <a:pPr>
              <a:buFont typeface="Arial" panose="020B0604020202020204" pitchFamily="34" charset="0"/>
              <a:buChar char="•"/>
            </a:pPr>
            <a:r>
              <a:rPr lang="en-US" dirty="0"/>
              <a:t>802.16t Extension to 802.16 for specific bands: Submitted to REVCOM (pending)</a:t>
            </a:r>
          </a:p>
          <a:p>
            <a:pPr>
              <a:buFont typeface="Arial" panose="020B0604020202020204" pitchFamily="34" charset="0"/>
              <a:buChar char="•"/>
            </a:pPr>
            <a:r>
              <a:rPr lang="en-US" dirty="0"/>
              <a:t>Interest Group Access:  Several technical concepts to be developed into potential new projects</a:t>
            </a:r>
          </a:p>
          <a:p>
            <a:pPr>
              <a:buFont typeface="Arial" panose="020B0604020202020204" pitchFamily="34" charset="0"/>
              <a:buChar char="•"/>
            </a:pPr>
            <a:r>
              <a:rPr lang="en-US" dirty="0"/>
              <a:t>SC THz: discussing future THz communications with Terabit/second data rates</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t>Rolfe (BCA)</a:t>
            </a:r>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 Projects</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802.15.4ab Next Generation UWB:  First WG recirculation</a:t>
            </a:r>
          </a:p>
          <a:p>
            <a:pPr>
              <a:buFont typeface="Arial" panose="020B0604020202020204" pitchFamily="34" charset="0"/>
              <a:buChar char="•"/>
            </a:pPr>
            <a:r>
              <a:rPr lang="en-US" dirty="0"/>
              <a:t>802.15.4ac Enhanced Privacy: Initial WG ballot </a:t>
            </a:r>
          </a:p>
          <a:p>
            <a:pPr>
              <a:buFont typeface="Arial" panose="020B0604020202020204" pitchFamily="34" charset="0"/>
              <a:buChar char="•"/>
            </a:pPr>
            <a:r>
              <a:rPr lang="en-US" dirty="0"/>
              <a:t>802.15.4ad Next Generation SUN PHYs:  Pre-draft, technical contributions and proposals</a:t>
            </a:r>
          </a:p>
          <a:p>
            <a:pPr>
              <a:buFont typeface="Arial" panose="020B0604020202020204" pitchFamily="34" charset="0"/>
              <a:buChar char="•"/>
            </a:pPr>
            <a:r>
              <a:rPr lang="en-US" dirty="0"/>
              <a:t>802.15.4ae ASCON light weight encryption extension for 802.15.4: draft in progress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8379-7AA5-CAA7-5021-BC7AD3ABD564}"/>
              </a:ext>
            </a:extLst>
          </p:cNvPr>
          <p:cNvSpPr>
            <a:spLocks noGrp="1"/>
          </p:cNvSpPr>
          <p:nvPr>
            <p:ph type="title"/>
          </p:nvPr>
        </p:nvSpPr>
        <p:spPr>
          <a:xfrm>
            <a:off x="919492" y="534988"/>
            <a:ext cx="10361084" cy="1309836"/>
          </a:xfrm>
        </p:spPr>
        <p:txBody>
          <a:bodyPr>
            <a:normAutofit/>
          </a:bodyPr>
          <a:lstStyle/>
          <a:p>
            <a:r>
              <a:rPr lang="en-US" dirty="0"/>
              <a:t>802.15.4ab Next generation UWB: Amendment to IEEE Std 802.15.4-2024 (rev E)</a:t>
            </a:r>
          </a:p>
        </p:txBody>
      </p:sp>
      <p:sp>
        <p:nvSpPr>
          <p:cNvPr id="3" name="Content Placeholder 2">
            <a:extLst>
              <a:ext uri="{FF2B5EF4-FFF2-40B4-BE49-F238E27FC236}">
                <a16:creationId xmlns:a16="http://schemas.microsoft.com/office/drawing/2014/main" id="{B4107DDB-1BEE-F50B-0211-26A0EF95FD63}"/>
              </a:ext>
            </a:extLst>
          </p:cNvPr>
          <p:cNvSpPr>
            <a:spLocks noGrp="1"/>
          </p:cNvSpPr>
          <p:nvPr>
            <p:ph idx="1"/>
          </p:nvPr>
        </p:nvSpPr>
        <p:spPr>
          <a:xfrm>
            <a:off x="695401" y="1981201"/>
            <a:ext cx="5976664" cy="4113213"/>
          </a:xfrm>
        </p:spPr>
        <p:txBody>
          <a:bodyPr/>
          <a:lstStyle/>
          <a:p>
            <a:pPr>
              <a:buFont typeface="Arial" panose="020B0604020202020204" pitchFamily="34" charset="0"/>
              <a:buChar char="•"/>
            </a:pPr>
            <a:r>
              <a:rPr lang="en-US" dirty="0"/>
              <a:t>Recirculation ballot in progress</a:t>
            </a:r>
          </a:p>
          <a:p>
            <a:pPr>
              <a:buFont typeface="Arial" panose="020B0604020202020204" pitchFamily="34" charset="0"/>
              <a:buChar char="•"/>
            </a:pPr>
            <a:r>
              <a:rPr lang="en-US" dirty="0"/>
              <a:t>Closing report: </a:t>
            </a:r>
            <a:r>
              <a:rPr lang="en-US" dirty="0">
                <a:hlinkClick r:id="rId2"/>
              </a:rPr>
              <a:t>https://mentor.ieee.org/802.15/dcn/25/15-25-0165-00-04ab-tg4ab-closing-report.pptx</a:t>
            </a:r>
            <a:endParaRPr lang="en-US" dirty="0"/>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1A3E3A7-CBA9-5012-0319-AA1A90B27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2C3120C-40E0-3889-FF2E-F20613F6F183}"/>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215D4F1A-FCDF-329B-EBB1-EA2012F91138}"/>
              </a:ext>
            </a:extLst>
          </p:cNvPr>
          <p:cNvSpPr>
            <a:spLocks noGrp="1"/>
          </p:cNvSpPr>
          <p:nvPr>
            <p:ph type="dt" idx="15"/>
          </p:nvPr>
        </p:nvSpPr>
        <p:spPr/>
        <p:txBody>
          <a:bodyPr/>
          <a:lstStyle/>
          <a:p>
            <a:r>
              <a:rPr lang="en-US"/>
              <a:t>Nov 2024</a:t>
            </a:r>
            <a:endParaRPr lang="en-GB" dirty="0"/>
          </a:p>
        </p:txBody>
      </p:sp>
      <p:graphicFrame>
        <p:nvGraphicFramePr>
          <p:cNvPr id="7" name="Content Placeholder 7">
            <a:extLst>
              <a:ext uri="{FF2B5EF4-FFF2-40B4-BE49-F238E27FC236}">
                <a16:creationId xmlns:a16="http://schemas.microsoft.com/office/drawing/2014/main" id="{584EEF5F-D990-72C7-1092-7B1254482C4F}"/>
              </a:ext>
            </a:extLst>
          </p:cNvPr>
          <p:cNvGraphicFramePr>
            <a:graphicFrameLocks/>
          </p:cNvGraphicFramePr>
          <p:nvPr>
            <p:extLst>
              <p:ext uri="{D42A27DB-BD31-4B8C-83A1-F6EECF244321}">
                <p14:modId xmlns:p14="http://schemas.microsoft.com/office/powerpoint/2010/main" val="455707886"/>
              </p:ext>
            </p:extLst>
          </p:nvPr>
        </p:nvGraphicFramePr>
        <p:xfrm>
          <a:off x="6960096" y="1939767"/>
          <a:ext cx="4834976" cy="3079539"/>
        </p:xfrm>
        <a:graphic>
          <a:graphicData uri="http://schemas.openxmlformats.org/drawingml/2006/table">
            <a:tbl>
              <a:tblPr>
                <a:tableStyleId>{5C22544A-7EE6-4342-B048-85BDC9FD1C3A}</a:tableStyleId>
              </a:tblPr>
              <a:tblGrid>
                <a:gridCol w="3040553">
                  <a:extLst>
                    <a:ext uri="{9D8B030D-6E8A-4147-A177-3AD203B41FA5}">
                      <a16:colId xmlns:a16="http://schemas.microsoft.com/office/drawing/2014/main" val="4020299781"/>
                    </a:ext>
                  </a:extLst>
                </a:gridCol>
                <a:gridCol w="1794423">
                  <a:extLst>
                    <a:ext uri="{9D8B030D-6E8A-4147-A177-3AD203B41FA5}">
                      <a16:colId xmlns:a16="http://schemas.microsoft.com/office/drawing/2014/main" val="433678205"/>
                    </a:ext>
                  </a:extLst>
                </a:gridCol>
              </a:tblGrid>
              <a:tr h="280267">
                <a:tc>
                  <a:txBody>
                    <a:bodyPr/>
                    <a:lstStyle/>
                    <a:p>
                      <a:pPr algn="l" fontAlgn="b"/>
                      <a:endParaRPr lang="en-US" sz="16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6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527223">
                <a:tc>
                  <a:txBody>
                    <a:bodyPr/>
                    <a:lstStyle/>
                    <a:p>
                      <a:pPr algn="l" fontAlgn="b"/>
                      <a:r>
                        <a:rPr lang="en-US" sz="1600" b="0" i="0" u="none" strike="noStrike" dirty="0">
                          <a:solidFill>
                            <a:schemeClr val="tx1"/>
                          </a:solidFill>
                          <a:effectLst/>
                          <a:latin typeface="+mn-lt"/>
                        </a:rPr>
                        <a:t>First recirculation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March 2025</a:t>
                      </a:r>
                    </a:p>
                  </a:txBody>
                  <a:tcPr marL="5715" marR="5715" marT="5715" marB="0" anchor="ctr"/>
                </a:tc>
                <a:extLst>
                  <a:ext uri="{0D108BD9-81ED-4DB2-BD59-A6C34878D82A}">
                    <a16:rowId xmlns:a16="http://schemas.microsoft.com/office/drawing/2014/main" val="3811737940"/>
                  </a:ext>
                </a:extLst>
              </a:tr>
              <a:tr h="443249">
                <a:tc>
                  <a:txBody>
                    <a:bodyPr/>
                    <a:lstStyle/>
                    <a:p>
                      <a:pPr algn="l" fontAlgn="b"/>
                      <a:r>
                        <a:rPr lang="en-US" sz="1600" b="0" i="0" u="none" strike="noStrike" dirty="0">
                          <a:solidFill>
                            <a:schemeClr val="tx1"/>
                          </a:solidFill>
                          <a:effectLst/>
                          <a:latin typeface="+mn-lt"/>
                        </a:rPr>
                        <a:t>Recirculation comment resolution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March-May 2025  </a:t>
                      </a:r>
                    </a:p>
                  </a:txBody>
                  <a:tcPr marL="5715" marR="5715" marT="5715" marB="0" anchor="ctr"/>
                </a:tc>
                <a:extLst>
                  <a:ext uri="{0D108BD9-81ED-4DB2-BD59-A6C34878D82A}">
                    <a16:rowId xmlns:a16="http://schemas.microsoft.com/office/drawing/2014/main" val="244108333"/>
                  </a:ext>
                </a:extLst>
              </a:tr>
              <a:tr h="533400">
                <a:tc>
                  <a:txBody>
                    <a:bodyPr/>
                    <a:lstStyle/>
                    <a:p>
                      <a:pPr algn="l" fontAlgn="b"/>
                      <a:r>
                        <a:rPr lang="en-US" sz="1600" u="none" strike="noStrike" kern="1200" dirty="0">
                          <a:solidFill>
                            <a:schemeClr val="tx1"/>
                          </a:solidFill>
                          <a:effectLst/>
                          <a:latin typeface="+mn-lt"/>
                          <a:ea typeface="+mn-ea"/>
                          <a:cs typeface="+mn-cs"/>
                        </a:rPr>
                        <a:t>Second recirculation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May 2025</a:t>
                      </a:r>
                    </a:p>
                  </a:txBody>
                  <a:tcPr marL="5715" marR="5715" marT="5715" marB="0" anchor="ctr"/>
                </a:tc>
                <a:extLst>
                  <a:ext uri="{0D108BD9-81ED-4DB2-BD59-A6C34878D82A}">
                    <a16:rowId xmlns:a16="http://schemas.microsoft.com/office/drawing/2014/main" val="871787359"/>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Recirculation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June-July  2025</a:t>
                      </a:r>
                    </a:p>
                  </a:txBody>
                  <a:tcPr marL="5715" marR="5715" marT="5715" marB="0" anchor="ctr"/>
                </a:tc>
                <a:extLst>
                  <a:ext uri="{0D108BD9-81ED-4DB2-BD59-A6C34878D82A}">
                    <a16:rowId xmlns:a16="http://schemas.microsoft.com/office/drawing/2014/main" val="4143125971"/>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First SA-Ballot</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After July 2025…</a:t>
                      </a:r>
                    </a:p>
                  </a:txBody>
                  <a:tcPr marL="5715" marR="5715" marT="5715" marB="0" anchor="ctr"/>
                </a:tc>
                <a:extLst>
                  <a:ext uri="{0D108BD9-81ED-4DB2-BD59-A6C34878D82A}">
                    <a16:rowId xmlns:a16="http://schemas.microsoft.com/office/drawing/2014/main" val="2854633268"/>
                  </a:ext>
                </a:extLst>
              </a:tr>
              <a:tr h="3810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SA-Ballot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After that</a:t>
                      </a:r>
                    </a:p>
                  </a:txBody>
                  <a:tcPr marL="5715" marR="5715" marT="5715" marB="0" anchor="ctr"/>
                </a:tc>
                <a:extLst>
                  <a:ext uri="{0D108BD9-81ED-4DB2-BD59-A6C34878D82A}">
                    <a16:rowId xmlns:a16="http://schemas.microsoft.com/office/drawing/2014/main" val="1258475387"/>
                  </a:ext>
                </a:extLst>
              </a:tr>
            </a:tbl>
          </a:graphicData>
        </a:graphic>
      </p:graphicFrame>
    </p:spTree>
    <p:extLst>
      <p:ext uri="{BB962C8B-B14F-4D97-AF65-F5344CB8AC3E}">
        <p14:creationId xmlns:p14="http://schemas.microsoft.com/office/powerpoint/2010/main" val="97025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EC48F-FEA0-7749-8554-887F9FC036C9}"/>
              </a:ext>
            </a:extLst>
          </p:cNvPr>
          <p:cNvSpPr>
            <a:spLocks noGrp="1"/>
          </p:cNvSpPr>
          <p:nvPr>
            <p:ph type="title"/>
          </p:nvPr>
        </p:nvSpPr>
        <p:spPr/>
        <p:txBody>
          <a:bodyPr>
            <a:normAutofit/>
          </a:bodyPr>
          <a:lstStyle/>
          <a:p>
            <a:r>
              <a:rPr lang="en-US" dirty="0"/>
              <a:t>802.15.4ac Enhanced Privacy</a:t>
            </a:r>
          </a:p>
        </p:txBody>
      </p:sp>
      <p:sp>
        <p:nvSpPr>
          <p:cNvPr id="3" name="Content Placeholder 2">
            <a:extLst>
              <a:ext uri="{FF2B5EF4-FFF2-40B4-BE49-F238E27FC236}">
                <a16:creationId xmlns:a16="http://schemas.microsoft.com/office/drawing/2014/main" id="{3D84FAAD-779E-93AE-6600-32C87A7777D7}"/>
              </a:ext>
            </a:extLst>
          </p:cNvPr>
          <p:cNvSpPr>
            <a:spLocks noGrp="1"/>
          </p:cNvSpPr>
          <p:nvPr>
            <p:ph idx="1"/>
          </p:nvPr>
        </p:nvSpPr>
        <p:spPr/>
        <p:txBody>
          <a:bodyPr/>
          <a:lstStyle/>
          <a:p>
            <a:pPr>
              <a:buFont typeface="Arial" panose="020B0604020202020204" pitchFamily="34" charset="0"/>
              <a:buChar char="•"/>
            </a:pPr>
            <a:r>
              <a:rPr lang="en-US" dirty="0"/>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a:p>
            <a:pPr>
              <a:buFont typeface="Arial" panose="020B0604020202020204" pitchFamily="34" charset="0"/>
              <a:buChar char="•"/>
            </a:pPr>
            <a:r>
              <a:rPr lang="en-US" dirty="0"/>
              <a:t>State: WG Recirculation</a:t>
            </a:r>
          </a:p>
          <a:p>
            <a:pPr>
              <a:buFont typeface="Arial" panose="020B0604020202020204" pitchFamily="34" charset="0"/>
              <a:buChar char="•"/>
            </a:pPr>
            <a:r>
              <a:rPr lang="en-US" dirty="0"/>
              <a:t>Opening and closing report:  </a:t>
            </a:r>
            <a:r>
              <a:rPr lang="en-US" dirty="0">
                <a:hlinkClick r:id="rId2"/>
              </a:rPr>
              <a:t>https://mentor.ieee.org/802.15/dcn/25/15-25-0118-02-04ac-march-opening-and-closing.pptx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A49613-8A2F-AD55-C431-23A2F88A9E8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6715F3D-2C28-27EA-5750-321911F1C40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86B09C1A-3C49-D46D-156B-D646B577AB4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669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AD45C-B8EE-D184-ABA7-E7141E856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61729-B72C-17E3-C1A5-FB9E7F740170}"/>
              </a:ext>
            </a:extLst>
          </p:cNvPr>
          <p:cNvSpPr>
            <a:spLocks noGrp="1"/>
          </p:cNvSpPr>
          <p:nvPr>
            <p:ph type="title"/>
          </p:nvPr>
        </p:nvSpPr>
        <p:spPr/>
        <p:txBody>
          <a:bodyPr>
            <a:normAutofit/>
          </a:bodyPr>
          <a:lstStyle/>
          <a:p>
            <a:r>
              <a:rPr lang="en-US" dirty="0"/>
              <a:t>802.15.4ac Enhanced Privacy Timeline</a:t>
            </a:r>
          </a:p>
        </p:txBody>
      </p:sp>
      <p:sp>
        <p:nvSpPr>
          <p:cNvPr id="4" name="Slide Number Placeholder 3">
            <a:extLst>
              <a:ext uri="{FF2B5EF4-FFF2-40B4-BE49-F238E27FC236}">
                <a16:creationId xmlns:a16="http://schemas.microsoft.com/office/drawing/2014/main" id="{3675FF17-10C5-FFEE-069E-2DC06AEB7FA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DEC1D1E-ED2B-9C4B-14B0-8061C5CD7E8E}"/>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178F852-42E5-C594-5E63-D8680B1860CA}"/>
              </a:ext>
            </a:extLst>
          </p:cNvPr>
          <p:cNvSpPr>
            <a:spLocks noGrp="1"/>
          </p:cNvSpPr>
          <p:nvPr>
            <p:ph type="dt" idx="15"/>
          </p:nvPr>
        </p:nvSpPr>
        <p:spPr/>
        <p:txBody>
          <a:bodyPr/>
          <a:lstStyle/>
          <a:p>
            <a:r>
              <a:rPr lang="en-US"/>
              <a:t>Nov 2024</a:t>
            </a:r>
            <a:endParaRPr lang="en-GB" dirty="0"/>
          </a:p>
        </p:txBody>
      </p:sp>
      <p:pic>
        <p:nvPicPr>
          <p:cNvPr id="3" name="table">
            <a:extLst>
              <a:ext uri="{FF2B5EF4-FFF2-40B4-BE49-F238E27FC236}">
                <a16:creationId xmlns:a16="http://schemas.microsoft.com/office/drawing/2014/main" id="{2DF887D3-0B7C-1A69-3B1E-02A0A21FB565}"/>
              </a:ext>
            </a:extLst>
          </p:cNvPr>
          <p:cNvPicPr>
            <a:picLocks noChangeAspect="1"/>
          </p:cNvPicPr>
          <p:nvPr/>
        </p:nvPicPr>
        <p:blipFill>
          <a:blip r:embed="rId2"/>
          <a:stretch>
            <a:fillRect/>
          </a:stretch>
        </p:blipFill>
        <p:spPr>
          <a:xfrm>
            <a:off x="2541000" y="1622700"/>
            <a:ext cx="7110000" cy="3612600"/>
          </a:xfrm>
          <a:prstGeom prst="rect">
            <a:avLst/>
          </a:prstGeom>
        </p:spPr>
      </p:pic>
    </p:spTree>
    <p:extLst>
      <p:ext uri="{BB962C8B-B14F-4D97-AF65-F5344CB8AC3E}">
        <p14:creationId xmlns:p14="http://schemas.microsoft.com/office/powerpoint/2010/main" val="898576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4293</TotalTime>
  <Words>1181</Words>
  <Application>Microsoft Office PowerPoint</Application>
  <PresentationFormat>Widescreen</PresentationFormat>
  <Paragraphs>227</Paragraphs>
  <Slides>17</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Meiryo</vt:lpstr>
      <vt:lpstr>MS PGothic</vt:lpstr>
      <vt:lpstr>Arial</vt:lpstr>
      <vt:lpstr>Calibri</vt:lpstr>
      <vt:lpstr>Times New Roman</vt:lpstr>
      <vt:lpstr>Wingdings</vt:lpstr>
      <vt:lpstr>Office Theme</vt:lpstr>
      <vt:lpstr>Document</vt:lpstr>
      <vt:lpstr>802.15 Liaison Report – March 2025</vt:lpstr>
      <vt:lpstr>Abstract</vt:lpstr>
      <vt:lpstr>Working Group 15 November Agenda</vt:lpstr>
      <vt:lpstr>Subgroup Closing Reports</vt:lpstr>
      <vt:lpstr>802.15 Overview</vt:lpstr>
      <vt:lpstr>802.15.4 Projects</vt:lpstr>
      <vt:lpstr>802.15.4ab Next generation UWB: Amendment to IEEE Std 802.15.4-2024 (rev E)</vt:lpstr>
      <vt:lpstr>802.15.4ac Enhanced Privacy</vt:lpstr>
      <vt:lpstr>802.15.4ac Enhanced Privacy Timeline</vt:lpstr>
      <vt:lpstr>802.15.4ad Next Generation SUN PHYs</vt:lpstr>
      <vt:lpstr>802.15.4ad Timeline</vt:lpstr>
      <vt:lpstr>802.15.4ae (ASCON) ASCON light weight encryption extension for 802.15.4</vt:lpstr>
      <vt:lpstr>802.15.6ma </vt:lpstr>
      <vt:lpstr>PowerPoint Presentation</vt:lpstr>
      <vt:lpstr>802.15.9a KMP Transport</vt:lpstr>
      <vt:lpstr>IG Access</vt:lpstr>
      <vt:lpstr>Licensed Narrowband Amendment TG16t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802.11-yy/xxxxr0</dc:title>
  <dc:creator/>
  <cp:keywords/>
  <cp:lastModifiedBy>Benjamin Rolfe</cp:lastModifiedBy>
  <cp:revision>31</cp:revision>
  <cp:lastPrinted>1601-01-01T00:00:00Z</cp:lastPrinted>
  <dcterms:created xsi:type="dcterms:W3CDTF">2014-04-14T10:59:07Z</dcterms:created>
  <dcterms:modified xsi:type="dcterms:W3CDTF">2025-03-14T03:04:25Z</dcterms:modified>
  <cp:category>Name, Affiliation</cp:category>
</cp:coreProperties>
</file>