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90" r:id="rId3"/>
    <p:sldId id="289" r:id="rId4"/>
    <p:sldId id="291" r:id="rId5"/>
    <p:sldId id="302" r:id="rId6"/>
    <p:sldId id="284" r:id="rId7"/>
    <p:sldId id="292" r:id="rId8"/>
    <p:sldId id="293" r:id="rId9"/>
    <p:sldId id="294" r:id="rId10"/>
    <p:sldId id="295"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4660"/>
  </p:normalViewPr>
  <p:slideViewPr>
    <p:cSldViewPr>
      <p:cViewPr varScale="1">
        <p:scale>
          <a:sx n="110" d="100"/>
          <a:sy n="110" d="100"/>
        </p:scale>
        <p:origin x="57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EDC2C662-41B9-43B0-858C-343D369C78D2}" type="datetime6">
              <a:rPr lang="en-US" altLang="zh-CN" smtClean="0"/>
              <a:t>March 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Junbin (TP-Link Corporation Limited)</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CEDB2A61-4CF2-492D-A846-D9DAFE966EEE}" type="datetime6">
              <a:rPr lang="en-US" altLang="zh-CN" smtClean="0"/>
              <a:t>March 25</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Junbin (TP-Link Corporation Limited)</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fld id="{8098112F-B547-49F4-A844-713EB6F65AA5}" type="datetime6">
              <a:rPr lang="en-US" altLang="zh-CN" smtClean="0"/>
              <a:t>March 25</a:t>
            </a:fld>
            <a:endParaRPr lang="en-US"/>
          </a:p>
        </p:txBody>
      </p:sp>
      <p:sp>
        <p:nvSpPr>
          <p:cNvPr id="6" name="Rectangle 6"/>
          <p:cNvSpPr>
            <a:spLocks noGrp="1" noChangeArrowheads="1"/>
          </p:cNvSpPr>
          <p:nvPr>
            <p:ph type="ftr"/>
          </p:nvPr>
        </p:nvSpPr>
        <p:spPr>
          <a:ln/>
        </p:spPr>
        <p:txBody>
          <a:bodyPr/>
          <a:lstStyle/>
          <a:p>
            <a:r>
              <a:rPr lang="en-US" smtClean="0"/>
              <a:t>Junbin (TP-Link Corporation Limited)</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fld id="{A0A9F574-A2DA-48B5-BF4F-D19AD1B7EA2D}" type="datetime6">
              <a:rPr lang="en-US" altLang="zh-CN" smtClean="0"/>
              <a:t>March 25</a:t>
            </a:fld>
            <a:endParaRPr lang="en-US"/>
          </a:p>
        </p:txBody>
      </p:sp>
      <p:sp>
        <p:nvSpPr>
          <p:cNvPr id="6" name="Rectangle 6"/>
          <p:cNvSpPr>
            <a:spLocks noGrp="1" noChangeArrowheads="1"/>
          </p:cNvSpPr>
          <p:nvPr>
            <p:ph type="ftr"/>
          </p:nvPr>
        </p:nvSpPr>
        <p:spPr>
          <a:ln/>
        </p:spPr>
        <p:txBody>
          <a:bodyPr/>
          <a:lstStyle/>
          <a:p>
            <a:r>
              <a:rPr lang="en-US" smtClean="0"/>
              <a:t>Junbin (TP-Link Corporation Limited)</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smtClean="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单击以编辑母版副标题样式</a:t>
            </a:r>
            <a:endParaRPr lang="en-GB" dirty="0"/>
          </a:p>
        </p:txBody>
      </p:sp>
      <p:sp>
        <p:nvSpPr>
          <p:cNvPr id="4" name="Date Placeholder 3"/>
          <p:cNvSpPr>
            <a:spLocks noGrp="1"/>
          </p:cNvSpPr>
          <p:nvPr>
            <p:ph type="dt" idx="10"/>
          </p:nvPr>
        </p:nvSpPr>
        <p:spPr/>
        <p:txBody>
          <a:bodyPr/>
          <a:lstStyle>
            <a:lvl1pPr>
              <a:defRPr/>
            </a:lvl1pPr>
          </a:lstStyle>
          <a:p>
            <a:fld id="{6592D268-D9E4-4F9B-8D87-907C2DBED378}" type="datetime4">
              <a:rPr lang="en-US" altLang="zh-CN" smtClean="0"/>
              <a:t>March 18, 2025</a:t>
            </a:fld>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dirty="0"/>
          </a:p>
        </p:txBody>
      </p:sp>
      <p:sp>
        <p:nvSpPr>
          <p:cNvPr id="3" name="Content Placeholder 2"/>
          <p:cNvSpPr>
            <a:spLocks noGrp="1"/>
          </p:cNvSpPr>
          <p:nvPr>
            <p:ph idx="1"/>
          </p:nvPr>
        </p:nvSpPr>
        <p:spPr/>
        <p:txBody>
          <a:bodyPr/>
          <a:lstStyle>
            <a:lvl1pPr marL="0" indent="0">
              <a:defRPr sz="2000"/>
            </a:lvl1pPr>
            <a:lvl2pPr marL="449263" indent="0">
              <a:defRPr sz="1800"/>
            </a:lvl2pPr>
            <a:lvl3pPr marL="896938" indent="0">
              <a:defRPr sz="1600"/>
            </a:lvl3pPr>
            <a:lvl4pPr marL="1346200" indent="0">
              <a:defRPr sz="1400"/>
            </a:lvl4pPr>
            <a:lvl5pPr marL="1793875" indent="0">
              <a:defRPr sz="1400"/>
            </a:lvl5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smtClean="0"/>
              <a:t>Junbin (TP-Link Systems Inc.)</a:t>
            </a:r>
            <a:endParaRPr lang="en-GB" altLang="zh-CN"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B8715FF1-8A28-4925-AA7E-C8E7B415F81F}" type="datetime4">
              <a:rPr lang="en-US" altLang="zh-CN" smtClean="0"/>
              <a:t>March 18, 2025</a:t>
            </a:fld>
            <a:endParaRPr lang="en-GB"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编辑母版文本样式</a:t>
            </a:r>
          </a:p>
        </p:txBody>
      </p:sp>
      <p:sp>
        <p:nvSpPr>
          <p:cNvPr id="4" name="Date Placeholder 3"/>
          <p:cNvSpPr>
            <a:spLocks noGrp="1"/>
          </p:cNvSpPr>
          <p:nvPr>
            <p:ph type="dt" idx="10"/>
          </p:nvPr>
        </p:nvSpPr>
        <p:spPr/>
        <p:txBody>
          <a:bodyPr/>
          <a:lstStyle>
            <a:lvl1pPr>
              <a:defRPr/>
            </a:lvl1pPr>
          </a:lstStyle>
          <a:p>
            <a:fld id="{4951CDC2-2925-4021-9F40-C48B52706347}" type="datetime4">
              <a:rPr lang="en-US" altLang="zh-CN" smtClean="0"/>
              <a:t>March 18, 2025</a:t>
            </a:fld>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dirty="0"/>
          </a:p>
        </p:txBody>
      </p:sp>
      <p:sp>
        <p:nvSpPr>
          <p:cNvPr id="3" name="Content Placeholder 2"/>
          <p:cNvSpPr>
            <a:spLocks noGrp="1"/>
          </p:cNvSpPr>
          <p:nvPr>
            <p:ph sz="half" idx="1"/>
          </p:nvPr>
        </p:nvSpPr>
        <p:spPr>
          <a:xfrm>
            <a:off x="914401" y="1981201"/>
            <a:ext cx="5077884" cy="4113213"/>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800"/>
            </a:lvl6pPr>
            <a:lvl7pPr>
              <a:defRPr sz="1800"/>
            </a:lvl7pPr>
            <a:lvl8pPr>
              <a:defRPr sz="1800"/>
            </a:lvl8pPr>
            <a:lvl9pPr>
              <a:defRPr sz="18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dirty="0"/>
          </a:p>
        </p:txBody>
      </p:sp>
      <p:sp>
        <p:nvSpPr>
          <p:cNvPr id="4" name="Content Placeholder 3"/>
          <p:cNvSpPr>
            <a:spLocks noGrp="1"/>
          </p:cNvSpPr>
          <p:nvPr>
            <p:ph sz="half" idx="2"/>
          </p:nvPr>
        </p:nvSpPr>
        <p:spPr>
          <a:xfrm>
            <a:off x="6195484" y="1981201"/>
            <a:ext cx="5080000" cy="4113213"/>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800"/>
            </a:lvl6pPr>
            <a:lvl7pPr>
              <a:defRPr sz="1800"/>
            </a:lvl7pPr>
            <a:lvl8pPr>
              <a:defRPr sz="1800"/>
            </a:lvl8pPr>
            <a:lvl9pPr>
              <a:defRPr sz="18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dirty="0"/>
          </a:p>
        </p:txBody>
      </p:sp>
      <p:sp>
        <p:nvSpPr>
          <p:cNvPr id="5" name="Date Placeholder 4"/>
          <p:cNvSpPr>
            <a:spLocks noGrp="1"/>
          </p:cNvSpPr>
          <p:nvPr>
            <p:ph type="dt" idx="10"/>
          </p:nvPr>
        </p:nvSpPr>
        <p:spPr/>
        <p:txBody>
          <a:bodyPr/>
          <a:lstStyle>
            <a:lvl1pPr>
              <a:defRPr/>
            </a:lvl1pPr>
          </a:lstStyle>
          <a:p>
            <a:fld id="{38A87565-3CF6-41C1-AB44-30A41027C663}" type="datetime4">
              <a:rPr lang="en-US" altLang="zh-CN" smtClean="0"/>
              <a:t>March 18, 2025</a:t>
            </a:fld>
            <a:endParaRPr lang="en-GB" altLang="zh-CN" dirty="0"/>
          </a:p>
        </p:txBody>
      </p:sp>
      <p:sp>
        <p:nvSpPr>
          <p:cNvPr id="6" name="Footer Placeholder 5"/>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dirty="0"/>
          </a:p>
        </p:txBody>
      </p:sp>
      <p:sp>
        <p:nvSpPr>
          <p:cNvPr id="7" name="Date Placeholder 6"/>
          <p:cNvSpPr>
            <a:spLocks noGrp="1"/>
          </p:cNvSpPr>
          <p:nvPr>
            <p:ph type="dt" idx="10"/>
          </p:nvPr>
        </p:nvSpPr>
        <p:spPr/>
        <p:txBody>
          <a:bodyPr/>
          <a:lstStyle>
            <a:lvl1pPr>
              <a:defRPr/>
            </a:lvl1pPr>
          </a:lstStyle>
          <a:p>
            <a:fld id="{D266FAFE-7209-4EEB-9921-C36C07D6A436}" type="datetime4">
              <a:rPr lang="en-US" altLang="zh-CN" smtClean="0"/>
              <a:t>March 18, 2025</a:t>
            </a:fld>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smtClean="0"/>
              <a:t>Junbin (TP-Link Systems Inc.)</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Date Placeholder 2"/>
          <p:cNvSpPr>
            <a:spLocks noGrp="1"/>
          </p:cNvSpPr>
          <p:nvPr>
            <p:ph type="dt" idx="10"/>
          </p:nvPr>
        </p:nvSpPr>
        <p:spPr/>
        <p:txBody>
          <a:bodyPr/>
          <a:lstStyle>
            <a:lvl1pPr>
              <a:defRPr/>
            </a:lvl1pPr>
          </a:lstStyle>
          <a:p>
            <a:fld id="{649B0BD8-2C28-4DF2-A390-93193268D706}" type="datetime4">
              <a:rPr lang="en-US" altLang="zh-CN" smtClean="0"/>
              <a:t>March 18, 2025</a:t>
            </a:fld>
            <a:endParaRPr lang="en-GB" altLang="zh-CN" dirty="0"/>
          </a:p>
        </p:txBody>
      </p:sp>
      <p:sp>
        <p:nvSpPr>
          <p:cNvPr id="4" name="Footer Placeholder 3"/>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06AED72C-4700-4C7A-ABAF-AD8564657BD9}" type="datetime4">
              <a:rPr lang="en-US" altLang="zh-CN" smtClean="0"/>
              <a:t>March 18, 2025</a:t>
            </a:fld>
            <a:endParaRPr lang="en-GB" altLang="zh-CN" dirty="0"/>
          </a:p>
        </p:txBody>
      </p:sp>
      <p:sp>
        <p:nvSpPr>
          <p:cNvPr id="3" name="Footer Placeholder 2"/>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lvl1pPr>
              <a:defRPr sz="2000"/>
            </a:lvl1pPr>
            <a:lvl2pPr>
              <a:defRPr sz="1800"/>
            </a:lvl2pPr>
            <a:lvl3pPr>
              <a:defRPr sz="1600"/>
            </a:lvl3pPr>
            <a:lvl4pPr>
              <a:defRPr sz="1400"/>
            </a:lvl4pPr>
            <a:lvl5pPr>
              <a:defRPr sz="1400"/>
            </a:lvl5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dirty="0"/>
          </a:p>
        </p:txBody>
      </p:sp>
      <p:sp>
        <p:nvSpPr>
          <p:cNvPr id="4" name="Date Placeholder 3"/>
          <p:cNvSpPr>
            <a:spLocks noGrp="1"/>
          </p:cNvSpPr>
          <p:nvPr>
            <p:ph type="dt" idx="10"/>
          </p:nvPr>
        </p:nvSpPr>
        <p:spPr/>
        <p:txBody>
          <a:bodyPr/>
          <a:lstStyle>
            <a:lvl1pPr>
              <a:defRPr/>
            </a:lvl1pPr>
          </a:lstStyle>
          <a:p>
            <a:fld id="{48DDA5F9-A510-4A5F-AF1B-2A09075EB3E1}" type="datetime4">
              <a:rPr lang="en-US" altLang="zh-CN" smtClean="0"/>
              <a:t>March 18, 2025</a:t>
            </a:fld>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smtClean="0"/>
              <a:t>单击此处编辑母版标题样式</a:t>
            </a:r>
            <a:endParaRPr lang="en-GB" dirty="0"/>
          </a:p>
        </p:txBody>
      </p:sp>
      <p:sp>
        <p:nvSpPr>
          <p:cNvPr id="3" name="Vertical Text Placeholder 2"/>
          <p:cNvSpPr>
            <a:spLocks noGrp="1"/>
          </p:cNvSpPr>
          <p:nvPr>
            <p:ph type="body" orient="vert" idx="1"/>
          </p:nvPr>
        </p:nvSpPr>
        <p:spPr>
          <a:xfrm>
            <a:off x="914400" y="685801"/>
            <a:ext cx="7569200" cy="5408613"/>
          </a:xfrm>
        </p:spPr>
        <p:txBody>
          <a:bodyPr vert="eaVert"/>
          <a:lstStyle>
            <a:lvl1pPr>
              <a:defRPr sz="2000"/>
            </a:lvl1pPr>
            <a:lvl2pPr>
              <a:defRPr sz="1800"/>
            </a:lvl2pPr>
            <a:lvl3pPr>
              <a:defRPr sz="1600"/>
            </a:lvl3pPr>
            <a:lvl4pPr>
              <a:defRPr sz="1400"/>
            </a:lvl4pPr>
            <a:lvl5pPr>
              <a:defRPr sz="1400"/>
            </a:lvl5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dirty="0"/>
          </a:p>
        </p:txBody>
      </p:sp>
      <p:sp>
        <p:nvSpPr>
          <p:cNvPr id="4" name="Date Placeholder 3"/>
          <p:cNvSpPr>
            <a:spLocks noGrp="1"/>
          </p:cNvSpPr>
          <p:nvPr>
            <p:ph type="dt" idx="10"/>
          </p:nvPr>
        </p:nvSpPr>
        <p:spPr/>
        <p:txBody>
          <a:bodyPr/>
          <a:lstStyle>
            <a:lvl1pPr>
              <a:defRPr/>
            </a:lvl1pPr>
          </a:lstStyle>
          <a:p>
            <a:fld id="{84FFA285-2FF1-482D-A7F7-AC6F41B7AC1F}" type="datetime4">
              <a:rPr lang="en-US" altLang="zh-CN" smtClean="0"/>
              <a:t>March 18, 2025</a:t>
            </a:fld>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57DA851B-24B9-4EA5-8FF6-B789CAD8CDFE}" type="datetime4">
              <a:rPr lang="en-US" altLang="zh-CN" smtClean="0"/>
              <a:t>March 18, 2025</a:t>
            </a:fld>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Junbin (TP-Link Systems Inc.)</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802.11-25/0478r0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Incompatibility issue between NPCA and MAPC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2025-03-12</a:t>
            </a:r>
            <a:endParaRPr lang="en-GB" sz="2000" b="0" dirty="0"/>
          </a:p>
        </p:txBody>
      </p:sp>
      <p:sp>
        <p:nvSpPr>
          <p:cNvPr id="6" name="Date Placeholder 3"/>
          <p:cNvSpPr>
            <a:spLocks noGrp="1"/>
          </p:cNvSpPr>
          <p:nvPr>
            <p:ph type="dt" idx="10"/>
          </p:nvPr>
        </p:nvSpPr>
        <p:spPr/>
        <p:txBody>
          <a:bodyPr/>
          <a:lstStyle/>
          <a:p>
            <a:fld id="{704C2A42-2839-46EC-9A41-85385F35BA81}" type="datetime4">
              <a:rPr lang="en-US" altLang="zh-CN" smtClean="0"/>
              <a:t>March 18, 2025</a:t>
            </a:fld>
            <a:endParaRPr lang="en-GB" altLang="zh-CN" dirty="0"/>
          </a:p>
        </p:txBody>
      </p:sp>
      <p:sp>
        <p:nvSpPr>
          <p:cNvPr id="7" name="Footer Placeholder 4"/>
          <p:cNvSpPr>
            <a:spLocks noGrp="1"/>
          </p:cNvSpPr>
          <p:nvPr>
            <p:ph type="ftr" idx="11"/>
          </p:nvPr>
        </p:nvSpPr>
        <p:spPr/>
        <p:txBody>
          <a:bodyPr/>
          <a:lstStyle/>
          <a:p>
            <a:r>
              <a:rPr lang="en-GB" altLang="zh-CN" smtClean="0"/>
              <a:t>Junbin (TP-Link Systems Inc.)</a:t>
            </a:r>
            <a:endParaRPr lang="en-GB" altLang="zh-CN"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表格 8"/>
          <p:cNvGraphicFramePr>
            <a:graphicFrameLocks noGrp="1"/>
          </p:cNvGraphicFramePr>
          <p:nvPr>
            <p:extLst>
              <p:ext uri="{D42A27DB-BD31-4B8C-83A1-F6EECF244321}">
                <p14:modId xmlns:p14="http://schemas.microsoft.com/office/powerpoint/2010/main" val="2927533227"/>
              </p:ext>
            </p:extLst>
          </p:nvPr>
        </p:nvGraphicFramePr>
        <p:xfrm>
          <a:off x="1127448" y="2402824"/>
          <a:ext cx="10150152" cy="3337560"/>
        </p:xfrm>
        <a:graphic>
          <a:graphicData uri="http://schemas.openxmlformats.org/drawingml/2006/table">
            <a:tbl>
              <a:tblPr firstRow="1" bandRow="1">
                <a:tableStyleId>{F5AB1C69-6EDB-4FF4-983F-18BD219EF322}</a:tableStyleId>
              </a:tblPr>
              <a:tblGrid>
                <a:gridCol w="2030030">
                  <a:extLst>
                    <a:ext uri="{9D8B030D-6E8A-4147-A177-3AD203B41FA5}">
                      <a16:colId xmlns:a16="http://schemas.microsoft.com/office/drawing/2014/main" val="2596506394"/>
                    </a:ext>
                  </a:extLst>
                </a:gridCol>
                <a:gridCol w="2146434">
                  <a:extLst>
                    <a:ext uri="{9D8B030D-6E8A-4147-A177-3AD203B41FA5}">
                      <a16:colId xmlns:a16="http://schemas.microsoft.com/office/drawing/2014/main" val="669767501"/>
                    </a:ext>
                  </a:extLst>
                </a:gridCol>
                <a:gridCol w="1368152">
                  <a:extLst>
                    <a:ext uri="{9D8B030D-6E8A-4147-A177-3AD203B41FA5}">
                      <a16:colId xmlns:a16="http://schemas.microsoft.com/office/drawing/2014/main" val="2581465772"/>
                    </a:ext>
                  </a:extLst>
                </a:gridCol>
                <a:gridCol w="1335182">
                  <a:extLst>
                    <a:ext uri="{9D8B030D-6E8A-4147-A177-3AD203B41FA5}">
                      <a16:colId xmlns:a16="http://schemas.microsoft.com/office/drawing/2014/main" val="296193713"/>
                    </a:ext>
                  </a:extLst>
                </a:gridCol>
                <a:gridCol w="3270354">
                  <a:extLst>
                    <a:ext uri="{9D8B030D-6E8A-4147-A177-3AD203B41FA5}">
                      <a16:colId xmlns:a16="http://schemas.microsoft.com/office/drawing/2014/main" val="1511950821"/>
                    </a:ext>
                  </a:extLst>
                </a:gridCol>
              </a:tblGrid>
              <a:tr h="370840">
                <a:tc>
                  <a:txBody>
                    <a:bodyPr/>
                    <a:lstStyle/>
                    <a:p>
                      <a:r>
                        <a:rPr lang="en-US" altLang="zh-CN" dirty="0" smtClean="0"/>
                        <a:t>Name</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smtClean="0"/>
                        <a:t>Affiliation</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smtClean="0"/>
                        <a:t>Address</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smtClean="0"/>
                        <a:t>Phone</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smtClean="0"/>
                        <a:t>Email</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2220326"/>
                  </a:ext>
                </a:extLst>
              </a:tr>
              <a:tr h="370840">
                <a:tc>
                  <a:txBody>
                    <a:bodyPr/>
                    <a:lstStyle/>
                    <a:p>
                      <a:pPr>
                        <a:spcAft>
                          <a:spcPts val="0"/>
                        </a:spcAft>
                      </a:pPr>
                      <a:r>
                        <a:rPr lang="en-US" sz="1800" dirty="0">
                          <a:effectLst/>
                          <a:latin typeface="Times New Roman" panose="02020603050405020304" pitchFamily="18" charset="0"/>
                          <a:ea typeface="等线" panose="02010600030101010101" pitchFamily="2" charset="-122"/>
                        </a:rPr>
                        <a:t>Junbin Chen</a:t>
                      </a:r>
                      <a:endParaRPr 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rowSpan="8">
                  <a:txBody>
                    <a:bodyPr/>
                    <a:lstStyle/>
                    <a:p>
                      <a:pPr>
                        <a:spcAft>
                          <a:spcPts val="0"/>
                        </a:spcAft>
                      </a:pPr>
                      <a:r>
                        <a:rPr lang="en-GB" altLang="zh-CN" smtClean="0"/>
                        <a:t>TP-Link Systems </a:t>
                      </a:r>
                      <a:r>
                        <a:rPr lang="en-GB" altLang="zh-CN" dirty="0" err="1" smtClean="0"/>
                        <a:t>Inc</a:t>
                      </a:r>
                      <a:r>
                        <a:rPr lang="en-US" altLang="zh-CN" dirty="0" smtClean="0"/>
                        <a:t>.</a:t>
                      </a:r>
                      <a:endParaRPr 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US" sz="1800">
                          <a:effectLst/>
                          <a:latin typeface="Times New Roman" panose="02020603050405020304" pitchFamily="18" charset="0"/>
                          <a:ea typeface="等线" panose="02010600030101010101" pitchFamily="2" charset="-122"/>
                        </a:rPr>
                        <a:t>chenjunbin@tp-link.com.hk</a:t>
                      </a:r>
                      <a:endParaRPr lang="zh-CN" sz="180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57459246"/>
                  </a:ext>
                </a:extLst>
              </a:tr>
              <a:tr h="370840">
                <a:tc>
                  <a:txBody>
                    <a:bodyPr/>
                    <a:lstStyle/>
                    <a:p>
                      <a:pPr>
                        <a:spcAft>
                          <a:spcPts val="0"/>
                        </a:spcAft>
                      </a:pPr>
                      <a:r>
                        <a:rPr lang="en-US" sz="1800" dirty="0" err="1">
                          <a:effectLst/>
                          <a:latin typeface="Times New Roman" panose="02020603050405020304" pitchFamily="18" charset="0"/>
                          <a:ea typeface="等线" panose="02010600030101010101" pitchFamily="2" charset="-122"/>
                        </a:rPr>
                        <a:t>Yunpeng</a:t>
                      </a:r>
                      <a:r>
                        <a:rPr lang="en-US" sz="1800" dirty="0">
                          <a:effectLst/>
                          <a:latin typeface="Times New Roman" panose="02020603050405020304" pitchFamily="18" charset="0"/>
                          <a:ea typeface="等线" panose="02010600030101010101" pitchFamily="2" charset="-122"/>
                        </a:rPr>
                        <a:t> Yang</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yangyunpeng@tp-link.com.hk</a:t>
                      </a:r>
                      <a:endParaRPr lang="zh-CN" sz="180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44828237"/>
                  </a:ext>
                </a:extLst>
              </a:tr>
              <a:tr h="370840">
                <a:tc>
                  <a:txBody>
                    <a:bodyPr/>
                    <a:lstStyle/>
                    <a:p>
                      <a:pPr>
                        <a:spcAft>
                          <a:spcPts val="0"/>
                        </a:spcAft>
                      </a:pPr>
                      <a:r>
                        <a:rPr lang="en-US" sz="1800" dirty="0" err="1">
                          <a:effectLst/>
                          <a:latin typeface="Times New Roman" panose="02020603050405020304" pitchFamily="18" charset="0"/>
                          <a:ea typeface="等线" panose="02010600030101010101" pitchFamily="2" charset="-122"/>
                        </a:rPr>
                        <a:t>Renfang</a:t>
                      </a:r>
                      <a:r>
                        <a:rPr lang="en-US" sz="1800" dirty="0">
                          <a:effectLst/>
                          <a:latin typeface="Times New Roman" panose="02020603050405020304" pitchFamily="18" charset="0"/>
                          <a:ea typeface="等线" panose="02010600030101010101" pitchFamily="2" charset="-122"/>
                        </a:rPr>
                        <a:t> Zhou</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zhourenfang@tp-link.com.hk</a:t>
                      </a:r>
                      <a:endParaRPr lang="zh-CN" sz="180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1370072715"/>
                  </a:ext>
                </a:extLst>
              </a:tr>
              <a:tr h="370840">
                <a:tc>
                  <a:txBody>
                    <a:bodyPr/>
                    <a:lstStyle/>
                    <a:p>
                      <a:pPr>
                        <a:spcAft>
                          <a:spcPts val="0"/>
                        </a:spcAft>
                      </a:pPr>
                      <a:r>
                        <a:rPr lang="en-US" sz="1800" dirty="0" err="1">
                          <a:effectLst/>
                          <a:latin typeface="Times New Roman" panose="02020603050405020304" pitchFamily="18" charset="0"/>
                          <a:ea typeface="等线" panose="02010600030101010101" pitchFamily="2" charset="-122"/>
                        </a:rPr>
                        <a:t>Yaoshen</a:t>
                      </a:r>
                      <a:r>
                        <a:rPr lang="en-US" sz="1800" dirty="0">
                          <a:effectLst/>
                          <a:latin typeface="Times New Roman" panose="02020603050405020304" pitchFamily="18" charset="0"/>
                          <a:ea typeface="等线" panose="02010600030101010101" pitchFamily="2" charset="-122"/>
                        </a:rPr>
                        <a:t> Cui</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cuiyaoshen@tp-link.com.hk</a:t>
                      </a:r>
                      <a:endParaRPr lang="zh-CN" sz="180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422286385"/>
                  </a:ext>
                </a:extLst>
              </a:tr>
              <a:tr h="370840">
                <a:tc>
                  <a:txBody>
                    <a:bodyPr/>
                    <a:lstStyle/>
                    <a:p>
                      <a:pPr>
                        <a:spcAft>
                          <a:spcPts val="0"/>
                        </a:spcAft>
                      </a:pPr>
                      <a:r>
                        <a:rPr lang="en-US" sz="1800" dirty="0" err="1">
                          <a:effectLst/>
                          <a:latin typeface="Times New Roman" panose="02020603050405020304" pitchFamily="18" charset="0"/>
                          <a:ea typeface="等线" panose="02010600030101010101" pitchFamily="2" charset="-122"/>
                        </a:rPr>
                        <a:t>Haozheng</a:t>
                      </a:r>
                      <a:r>
                        <a:rPr lang="en-US" sz="1800" dirty="0">
                          <a:effectLst/>
                          <a:latin typeface="Times New Roman" panose="02020603050405020304" pitchFamily="18" charset="0"/>
                          <a:ea typeface="等线" panose="02010600030101010101" pitchFamily="2" charset="-122"/>
                        </a:rPr>
                        <a:t> Li</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lihaozheng@tp-link.com.hk</a:t>
                      </a:r>
                      <a:endParaRPr 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1269962435"/>
                  </a:ext>
                </a:extLst>
              </a:tr>
              <a:tr h="370840">
                <a:tc>
                  <a:txBody>
                    <a:bodyPr/>
                    <a:lstStyle/>
                    <a:p>
                      <a:pPr>
                        <a:spcAft>
                          <a:spcPts val="0"/>
                        </a:spcAft>
                      </a:pPr>
                      <a:r>
                        <a:rPr lang="en-US" sz="1800" dirty="0" err="1">
                          <a:effectLst/>
                          <a:latin typeface="Times New Roman" panose="02020603050405020304" pitchFamily="18" charset="0"/>
                          <a:ea typeface="等线" panose="02010600030101010101" pitchFamily="2" charset="-122"/>
                        </a:rPr>
                        <a:t>Qingwei</a:t>
                      </a:r>
                      <a:r>
                        <a:rPr lang="en-US" sz="1800" dirty="0">
                          <a:effectLst/>
                          <a:latin typeface="Times New Roman" panose="02020603050405020304" pitchFamily="18" charset="0"/>
                          <a:ea typeface="等线" panose="02010600030101010101" pitchFamily="2" charset="-122"/>
                        </a:rPr>
                        <a:t> Fu</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fuqingwei@tp-link.com.hk</a:t>
                      </a:r>
                      <a:endParaRPr 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2031946629"/>
                  </a:ext>
                </a:extLst>
              </a:tr>
              <a:tr h="370840">
                <a:tc>
                  <a:txBody>
                    <a:bodyPr/>
                    <a:lstStyle/>
                    <a:p>
                      <a:pPr>
                        <a:spcAft>
                          <a:spcPts val="0"/>
                        </a:spcAft>
                      </a:pPr>
                      <a:r>
                        <a:rPr lang="en-US" sz="1800" dirty="0" err="1">
                          <a:effectLst/>
                          <a:latin typeface="Times New Roman" panose="02020603050405020304" pitchFamily="18" charset="0"/>
                          <a:ea typeface="等线" panose="02010600030101010101" pitchFamily="2" charset="-122"/>
                        </a:rPr>
                        <a:t>Shuyu</a:t>
                      </a:r>
                      <a:r>
                        <a:rPr lang="en-US" sz="1800" dirty="0">
                          <a:effectLst/>
                          <a:latin typeface="Times New Roman" panose="02020603050405020304" pitchFamily="18" charset="0"/>
                          <a:ea typeface="等线" panose="02010600030101010101" pitchFamily="2" charset="-122"/>
                        </a:rPr>
                        <a:t> Shi</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shishuyu@tp-link.com.hk</a:t>
                      </a:r>
                      <a:endParaRPr 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2669103281"/>
                  </a:ext>
                </a:extLst>
              </a:tr>
              <a:tr h="370840">
                <a:tc>
                  <a:txBody>
                    <a:bodyPr/>
                    <a:lstStyle/>
                    <a:p>
                      <a:pPr>
                        <a:spcAft>
                          <a:spcPts val="0"/>
                        </a:spcAft>
                      </a:pPr>
                      <a:r>
                        <a:rPr lang="en-US" sz="1800" dirty="0">
                          <a:effectLst/>
                          <a:latin typeface="Times New Roman" panose="02020603050405020304" pitchFamily="18" charset="0"/>
                          <a:ea typeface="等线" panose="02010600030101010101" pitchFamily="2" charset="-122"/>
                        </a:rPr>
                        <a:t>Yu Zhu</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zhuyu@tp-link.com.hk</a:t>
                      </a:r>
                      <a:endParaRPr 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237022557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a:xfrm>
            <a:off x="914400" y="1981201"/>
            <a:ext cx="10582199" cy="4113213"/>
          </a:xfrm>
        </p:spPr>
        <p:txBody>
          <a:bodyPr/>
          <a:lstStyle/>
          <a:p>
            <a:pPr marL="342900" indent="-342900">
              <a:buFont typeface="Arial" panose="020B0604020202020204" pitchFamily="34" charset="0"/>
              <a:buChar char="•"/>
            </a:pPr>
            <a:r>
              <a:rPr lang="en-US" altLang="zh-CN" dirty="0" smtClean="0"/>
              <a:t>The MAP coordination is incompatible with NPCA to some degree.</a:t>
            </a:r>
          </a:p>
          <a:p>
            <a:pPr marL="792163" lvl="1" indent="-342900">
              <a:buFont typeface="Arial" panose="020B0604020202020204" pitchFamily="34" charset="0"/>
              <a:buChar char="•"/>
            </a:pPr>
            <a:r>
              <a:rPr lang="en-US" altLang="zh-CN" dirty="0" smtClean="0"/>
              <a:t>The ICF </a:t>
            </a:r>
            <a:r>
              <a:rPr lang="en-US" altLang="zh-CN" dirty="0"/>
              <a:t>for MAP </a:t>
            </a:r>
            <a:r>
              <a:rPr lang="en-US" altLang="zh-CN" dirty="0" smtClean="0"/>
              <a:t>coordination may lead to unexpected NPCA switch of non-AP STAs.</a:t>
            </a:r>
          </a:p>
          <a:p>
            <a:pPr marL="342900" indent="-342900">
              <a:buFont typeface="Arial" panose="020B0604020202020204" pitchFamily="34" charset="0"/>
              <a:buChar char="•"/>
            </a:pPr>
            <a:r>
              <a:rPr lang="en-US" altLang="zh-CN" dirty="0" smtClean="0"/>
              <a:t>To address such incompatibility, we propose the concept of NPCA-delayed BSS. </a:t>
            </a:r>
          </a:p>
          <a:p>
            <a:pPr marL="792163" lvl="1" indent="-342900">
              <a:buFont typeface="Arial" panose="020B0604020202020204" pitchFamily="34" charset="0"/>
              <a:buChar char="•"/>
            </a:pPr>
            <a:r>
              <a:rPr lang="en-US" altLang="zh-CN" dirty="0" smtClean="0"/>
              <a:t>After MAP negotiation, </a:t>
            </a:r>
            <a:r>
              <a:rPr lang="en-US" altLang="zh-CN" dirty="0" smtClean="0"/>
              <a:t>the AP shall announce the peer BSS as NPCA-delayed BSS.</a:t>
            </a:r>
          </a:p>
          <a:p>
            <a:pPr marL="792163" lvl="1" indent="-342900">
              <a:buFont typeface="Arial" panose="020B0604020202020204" pitchFamily="34" charset="0"/>
              <a:buChar char="•"/>
            </a:pPr>
            <a:r>
              <a:rPr lang="en-US" altLang="zh-CN" dirty="0" smtClean="0"/>
              <a:t>Receiving a inter-BSS PPDU which belongs to NPCA-delayed BSS (e.g., an ICF for MAPC query phase), the non-AP STA waits until a TBD-timeout, and then decide whether to perform the NPCA switch or not.</a:t>
            </a:r>
            <a:endParaRPr lang="en-US" altLang="zh-CN"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EFA88905-2C51-4F3D-A4D7-0F7874231F5D}" type="datetime4">
              <a:rPr lang="en-US" altLang="zh-CN" smtClean="0"/>
              <a:t>March 18, 2025</a:t>
            </a:fld>
            <a:endParaRPr lang="en-GB" altLang="zh-CN" dirty="0"/>
          </a:p>
        </p:txBody>
      </p:sp>
    </p:spTree>
    <p:extLst>
      <p:ext uri="{BB962C8B-B14F-4D97-AF65-F5344CB8AC3E}">
        <p14:creationId xmlns:p14="http://schemas.microsoft.com/office/powerpoint/2010/main" val="3218868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1400" b="0" dirty="0" smtClean="0"/>
              <a:t>[1]	802.11bn-D0.1</a:t>
            </a:r>
          </a:p>
          <a:p>
            <a:r>
              <a:rPr lang="en-GB" sz="1400" b="0" dirty="0" smtClean="0"/>
              <a:t>[2]	24/0171	</a:t>
            </a:r>
            <a:r>
              <a:rPr lang="fr-FR" sz="1400" b="0" dirty="0"/>
              <a:t>TGbn Motions List - Part 1</a:t>
            </a:r>
            <a:endParaRPr lang="en-GB" sz="1400" b="0" dirty="0" smtClean="0"/>
          </a:p>
          <a:p>
            <a:r>
              <a:rPr lang="en-GB" sz="1400" b="0" dirty="0" smtClean="0"/>
              <a:t>[3] 	24/1514	Multi-AP framework for C-SR</a:t>
            </a:r>
            <a:r>
              <a:rPr lang="en-GB" sz="1400" b="0" dirty="0"/>
              <a:t>, </a:t>
            </a:r>
            <a:r>
              <a:rPr lang="en-GB" sz="1400" b="0" dirty="0" err="1"/>
              <a:t>Geonhwan</a:t>
            </a:r>
            <a:r>
              <a:rPr lang="en-GB" sz="1400" b="0" dirty="0"/>
              <a:t> Kim </a:t>
            </a:r>
            <a:r>
              <a:rPr lang="en-GB" sz="1400" b="0" dirty="0" smtClean="0"/>
              <a:t>(LG Electronics)</a:t>
            </a:r>
            <a:endParaRPr lang="en-GB" sz="1400" b="0" dirty="0"/>
          </a:p>
          <a:p>
            <a:r>
              <a:rPr lang="en-GB" sz="1400" b="0" dirty="0"/>
              <a:t>[4]	23/1871	M-AP Coordinated  Transmission </a:t>
            </a:r>
            <a:r>
              <a:rPr lang="en-GB" sz="1400" b="0" dirty="0" smtClean="0"/>
              <a:t>framework, </a:t>
            </a:r>
            <a:r>
              <a:rPr lang="nl-NL" sz="1400" b="0" dirty="0"/>
              <a:t>Arik Klein </a:t>
            </a:r>
            <a:r>
              <a:rPr lang="nl-NL" sz="1400" b="0" dirty="0" smtClean="0"/>
              <a:t>(</a:t>
            </a:r>
            <a:r>
              <a:rPr lang="nl-NL" sz="1400" b="0" dirty="0"/>
              <a:t>Huawei)</a:t>
            </a:r>
          </a:p>
          <a:p>
            <a:r>
              <a:rPr lang="en-GB" sz="1400" b="0" dirty="0" smtClean="0"/>
              <a:t>[5]	24/1220	</a:t>
            </a:r>
            <a:r>
              <a:rPr lang="en-US" sz="1400" b="0" dirty="0"/>
              <a:t>A Framework for </a:t>
            </a:r>
            <a:r>
              <a:rPr lang="en-US" sz="1400" b="0" dirty="0" smtClean="0"/>
              <a:t>Coordinated </a:t>
            </a:r>
            <a:r>
              <a:rPr lang="en-US" sz="1400" b="0" dirty="0"/>
              <a:t>Access </a:t>
            </a:r>
            <a:r>
              <a:rPr lang="en-US" sz="1400" b="0" dirty="0" smtClean="0"/>
              <a:t>Points, </a:t>
            </a:r>
            <a:r>
              <a:rPr lang="it-IT" sz="1400" b="0" dirty="0"/>
              <a:t>Giovanni Chisci </a:t>
            </a:r>
            <a:r>
              <a:rPr lang="it-IT" sz="1400" b="0" dirty="0" smtClean="0"/>
              <a:t>(Qualcomm)</a:t>
            </a:r>
            <a:endParaRPr lang="it-IT" sz="14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ltLang="zh-CN" smtClean="0"/>
              <a:t>Junbin (TP-Link Systems Inc.)</a:t>
            </a:r>
            <a:endParaRPr lang="en-GB" altLang="zh-CN" dirty="0"/>
          </a:p>
        </p:txBody>
      </p:sp>
      <p:sp>
        <p:nvSpPr>
          <p:cNvPr id="4" name="Date Placeholder 3"/>
          <p:cNvSpPr>
            <a:spLocks noGrp="1"/>
          </p:cNvSpPr>
          <p:nvPr>
            <p:ph type="dt" idx="15"/>
          </p:nvPr>
        </p:nvSpPr>
        <p:spPr/>
        <p:txBody>
          <a:bodyPr/>
          <a:lstStyle/>
          <a:p>
            <a:fld id="{211D9746-C223-4B73-AC05-B5E702B959CD}" type="datetime4">
              <a:rPr lang="en-US" altLang="zh-CN" smtClean="0"/>
              <a:t>March 18, 2025</a:t>
            </a:fld>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 MAP framework</a:t>
            </a:r>
            <a:endParaRPr lang="zh-CN" altLang="en-US" dirty="0"/>
          </a:p>
        </p:txBody>
      </p:sp>
      <p:sp>
        <p:nvSpPr>
          <p:cNvPr id="3" name="内容占位符 2"/>
          <p:cNvSpPr>
            <a:spLocks noGrp="1"/>
          </p:cNvSpPr>
          <p:nvPr>
            <p:ph idx="1"/>
          </p:nvPr>
        </p:nvSpPr>
        <p:spPr/>
        <p:txBody>
          <a:bodyPr/>
          <a:lstStyle/>
          <a:p>
            <a:r>
              <a:rPr lang="en-US" altLang="zh-CN" dirty="0" smtClean="0"/>
              <a:t>In 11bn D0.1 [1-2] we have agreed that the MAP shall be defined in a unified framework:</a:t>
            </a:r>
          </a:p>
          <a:p>
            <a:endParaRPr lang="en-US" altLang="zh-CN" dirty="0" smtClean="0"/>
          </a:p>
          <a:p>
            <a:pPr marL="285750" indent="-285750">
              <a:buFont typeface="Arial" panose="020B0604020202020204" pitchFamily="34" charset="0"/>
              <a:buChar char="•"/>
            </a:pPr>
            <a:r>
              <a:rPr lang="en-US" altLang="zh-CN" sz="1800" dirty="0" smtClean="0"/>
              <a:t>[M50] 11bn </a:t>
            </a:r>
            <a:r>
              <a:rPr lang="en-US" altLang="zh-CN" sz="1800" dirty="0"/>
              <a:t>defines a common framework of a Multi-AP Coordination for various coordination schemes.</a:t>
            </a:r>
          </a:p>
          <a:p>
            <a:pPr marL="735013" lvl="1" indent="-285750">
              <a:buFont typeface="Arial" panose="020B0604020202020204" pitchFamily="34" charset="0"/>
              <a:buChar char="•"/>
            </a:pPr>
            <a:r>
              <a:rPr lang="en-US" altLang="zh-CN" sz="1600" dirty="0"/>
              <a:t>Note </a:t>
            </a:r>
            <a:r>
              <a:rPr lang="en-US" altLang="zh-CN" sz="1600" dirty="0" smtClean="0"/>
              <a:t>- </a:t>
            </a:r>
            <a:r>
              <a:rPr lang="en-US" altLang="zh-CN" sz="1600" dirty="0"/>
              <a:t>Coordination schemes such as (but not limited to): Co-SR (TXOP-based with power control), Co-BF, Co-TDMA, Co-RTWT, </a:t>
            </a:r>
            <a:r>
              <a:rPr lang="en-US" altLang="zh-CN" sz="1600" dirty="0" smtClean="0"/>
              <a:t>etc.</a:t>
            </a:r>
          </a:p>
          <a:p>
            <a:pPr marL="285750" indent="-285750">
              <a:buFont typeface="Arial" panose="020B0604020202020204" pitchFamily="34" charset="0"/>
              <a:buChar char="•"/>
            </a:pPr>
            <a:r>
              <a:rPr lang="en-GB" altLang="zh-CN" sz="1800" b="1" dirty="0" smtClean="0"/>
              <a:t>[M51] 11bn </a:t>
            </a:r>
            <a:r>
              <a:rPr lang="en-GB" altLang="zh-CN" sz="1800" b="1" dirty="0"/>
              <a:t>defines a common framework of a Multi-AP Coordination that can enable the following </a:t>
            </a:r>
            <a:r>
              <a:rPr lang="en-GB" altLang="zh-CN" sz="1800" b="1" dirty="0" smtClean="0"/>
              <a:t>procedures:</a:t>
            </a:r>
          </a:p>
          <a:p>
            <a:pPr marL="735013" lvl="1" indent="-285750">
              <a:buFont typeface="Arial" panose="020B0604020202020204" pitchFamily="34" charset="0"/>
              <a:buChar char="•"/>
            </a:pPr>
            <a:r>
              <a:rPr lang="en-GB" altLang="zh-CN" sz="1600" dirty="0" smtClean="0"/>
              <a:t>Multi-AP </a:t>
            </a:r>
            <a:r>
              <a:rPr lang="en-GB" altLang="zh-CN" sz="1600" dirty="0"/>
              <a:t>Coordination Discovery </a:t>
            </a:r>
            <a:r>
              <a:rPr lang="en-GB" altLang="zh-CN" sz="1600" dirty="0" smtClean="0"/>
              <a:t>procedure</a:t>
            </a:r>
          </a:p>
          <a:p>
            <a:pPr marL="735013" lvl="1" indent="-285750">
              <a:buFont typeface="Arial" panose="020B0604020202020204" pitchFamily="34" charset="0"/>
              <a:buChar char="•"/>
            </a:pPr>
            <a:r>
              <a:rPr lang="en-GB" altLang="zh-CN" sz="1600" dirty="0" smtClean="0"/>
              <a:t>Multi-AP </a:t>
            </a:r>
            <a:r>
              <a:rPr lang="en-GB" altLang="zh-CN" sz="1600" dirty="0"/>
              <a:t>Coordination agreement negotiation </a:t>
            </a:r>
            <a:r>
              <a:rPr lang="en-GB" altLang="zh-CN" sz="1600" dirty="0" smtClean="0"/>
              <a:t>procedure</a:t>
            </a:r>
          </a:p>
          <a:p>
            <a:pPr marL="735013" lvl="1" indent="-285750">
              <a:buFont typeface="Arial" panose="020B0604020202020204" pitchFamily="34" charset="0"/>
              <a:buChar char="•"/>
            </a:pPr>
            <a:r>
              <a:rPr lang="en-GB" altLang="zh-CN" sz="1600" dirty="0" smtClean="0"/>
              <a:t>Note</a:t>
            </a:r>
            <a:r>
              <a:rPr lang="en-GB" altLang="zh-CN" sz="1600" dirty="0"/>
              <a:t>: Details of the procedures and whether the above procedures are mandatory/optional - TBD</a:t>
            </a:r>
            <a:endParaRPr lang="zh-CN" altLang="zh-CN" sz="1600" dirty="0"/>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322D118A-DC48-4C07-9047-B1FF86E61E81}" type="datetime4">
              <a:rPr lang="en-US" altLang="zh-CN" smtClean="0"/>
              <a:t>March 18, 2025</a:t>
            </a:fld>
            <a:endParaRPr lang="en-GB" altLang="zh-CN" dirty="0"/>
          </a:p>
        </p:txBody>
      </p:sp>
    </p:spTree>
    <p:extLst>
      <p:ext uri="{BB962C8B-B14F-4D97-AF65-F5344CB8AC3E}">
        <p14:creationId xmlns:p14="http://schemas.microsoft.com/office/powerpoint/2010/main" val="3486773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MAP framework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6219A5B3-53A0-48DC-AC31-BE8C5E7E9B79}" type="datetime4">
              <a:rPr lang="en-US" altLang="zh-CN" smtClean="0"/>
              <a:t>March 18, 2025</a:t>
            </a:fld>
            <a:endParaRPr lang="en-GB" altLang="zh-CN" dirty="0"/>
          </a:p>
        </p:txBody>
      </p:sp>
      <p:cxnSp>
        <p:nvCxnSpPr>
          <p:cNvPr id="7" name="直接连接符 6"/>
          <p:cNvCxnSpPr>
            <a:stCxn id="9" idx="3"/>
          </p:cNvCxnSpPr>
          <p:nvPr/>
        </p:nvCxnSpPr>
        <p:spPr bwMode="auto">
          <a:xfrm>
            <a:off x="1137990" y="5317935"/>
            <a:ext cx="1029642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接连接符 7"/>
          <p:cNvCxnSpPr>
            <a:stCxn id="10" idx="3"/>
          </p:cNvCxnSpPr>
          <p:nvPr/>
        </p:nvCxnSpPr>
        <p:spPr bwMode="auto">
          <a:xfrm>
            <a:off x="1137990" y="6110023"/>
            <a:ext cx="1029642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文本框 8"/>
          <p:cNvSpPr txBox="1"/>
          <p:nvPr/>
        </p:nvSpPr>
        <p:spPr>
          <a:xfrm>
            <a:off x="589442" y="5148658"/>
            <a:ext cx="548548" cy="338554"/>
          </a:xfrm>
          <a:prstGeom prst="rect">
            <a:avLst/>
          </a:prstGeom>
          <a:noFill/>
        </p:spPr>
        <p:txBody>
          <a:bodyPr wrap="none" rtlCol="0">
            <a:spAutoFit/>
          </a:bodyPr>
          <a:lstStyle/>
          <a:p>
            <a:r>
              <a:rPr lang="en-US" altLang="zh-CN" sz="1600" dirty="0" smtClean="0">
                <a:ea typeface="宋体" panose="02010600030101010101" pitchFamily="2" charset="-122"/>
              </a:rPr>
              <a:t>AP1</a:t>
            </a:r>
            <a:endParaRPr lang="zh-CN" altLang="en-US" sz="1600" dirty="0" smtClean="0">
              <a:ea typeface="宋体" panose="02010600030101010101" pitchFamily="2" charset="-122"/>
            </a:endParaRPr>
          </a:p>
        </p:txBody>
      </p:sp>
      <p:sp>
        <p:nvSpPr>
          <p:cNvPr id="10" name="文本框 9"/>
          <p:cNvSpPr txBox="1"/>
          <p:nvPr/>
        </p:nvSpPr>
        <p:spPr>
          <a:xfrm>
            <a:off x="589442" y="5940746"/>
            <a:ext cx="548548" cy="338554"/>
          </a:xfrm>
          <a:prstGeom prst="rect">
            <a:avLst/>
          </a:prstGeom>
          <a:noFill/>
        </p:spPr>
        <p:txBody>
          <a:bodyPr wrap="none" rtlCol="0">
            <a:spAutoFit/>
          </a:bodyPr>
          <a:lstStyle/>
          <a:p>
            <a:r>
              <a:rPr lang="en-US" altLang="zh-CN" sz="1600" dirty="0" smtClean="0">
                <a:ea typeface="宋体" panose="02010600030101010101" pitchFamily="2" charset="-122"/>
              </a:rPr>
              <a:t>AP2</a:t>
            </a:r>
            <a:endParaRPr lang="zh-CN" altLang="en-US" sz="1600" dirty="0" smtClean="0">
              <a:ea typeface="宋体" panose="02010600030101010101" pitchFamily="2" charset="-122"/>
            </a:endParaRPr>
          </a:p>
        </p:txBody>
      </p:sp>
      <p:sp>
        <p:nvSpPr>
          <p:cNvPr id="11" name="矩形 10"/>
          <p:cNvSpPr/>
          <p:nvPr/>
        </p:nvSpPr>
        <p:spPr bwMode="auto">
          <a:xfrm>
            <a:off x="2256236" y="5050259"/>
            <a:ext cx="769107" cy="1250515"/>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900" dirty="0" smtClean="0">
                <a:ea typeface="宋体" panose="02010600030101010101" pitchFamily="2" charset="-122"/>
              </a:rPr>
              <a:t>Negotiation phase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e.g., C-SR &amp; C-BF</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12" name="矩形 11"/>
          <p:cNvSpPr/>
          <p:nvPr/>
        </p:nvSpPr>
        <p:spPr bwMode="auto">
          <a:xfrm>
            <a:off x="3964839" y="5050259"/>
            <a:ext cx="824870"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Transmission phase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900" dirty="0" smtClean="0">
                <a:ea typeface="宋体" panose="02010600030101010101" pitchFamily="2" charset="-122"/>
              </a:rPr>
              <a:t>e.g., C-SR</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13" name="矩形 12"/>
          <p:cNvSpPr/>
          <p:nvPr/>
        </p:nvSpPr>
        <p:spPr bwMode="auto">
          <a:xfrm>
            <a:off x="7315409" y="5050259"/>
            <a:ext cx="800815"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zh-CN" sz="900" dirty="0">
                <a:ea typeface="宋体" panose="02010600030101010101" pitchFamily="2" charset="-122"/>
              </a:rPr>
              <a:t>Transmission </a:t>
            </a:r>
            <a:r>
              <a:rPr lang="en-US" altLang="zh-CN" sz="900" dirty="0" smtClean="0">
                <a:ea typeface="宋体" panose="02010600030101010101" pitchFamily="2" charset="-122"/>
              </a:rPr>
              <a:t>phase</a:t>
            </a:r>
          </a:p>
          <a:p>
            <a:pPr algn="ctr"/>
            <a:r>
              <a:rPr lang="en-US" altLang="zh-CN" sz="900" dirty="0" smtClean="0">
                <a:ea typeface="宋体" panose="02010600030101010101" pitchFamily="2" charset="-122"/>
              </a:rPr>
              <a:t>e.g., C-BF</a:t>
            </a:r>
            <a:endParaRPr lang="zh-CN" altLang="en-US" sz="900" dirty="0">
              <a:ea typeface="宋体" panose="02010600030101010101" pitchFamily="2" charset="-122"/>
            </a:endParaRPr>
          </a:p>
        </p:txBody>
      </p:sp>
      <p:cxnSp>
        <p:nvCxnSpPr>
          <p:cNvPr id="14" name="直接连接符 13"/>
          <p:cNvCxnSpPr/>
          <p:nvPr/>
        </p:nvCxnSpPr>
        <p:spPr bwMode="auto">
          <a:xfrm flipH="1">
            <a:off x="2021071"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直接连接符 14"/>
          <p:cNvCxnSpPr/>
          <p:nvPr/>
        </p:nvCxnSpPr>
        <p:spPr bwMode="auto">
          <a:xfrm flipH="1">
            <a:off x="2098747"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直接连接符 15"/>
          <p:cNvCxnSpPr/>
          <p:nvPr/>
        </p:nvCxnSpPr>
        <p:spPr bwMode="auto">
          <a:xfrm flipH="1">
            <a:off x="2021071" y="5245927"/>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直接连接符 16"/>
          <p:cNvCxnSpPr/>
          <p:nvPr/>
        </p:nvCxnSpPr>
        <p:spPr bwMode="auto">
          <a:xfrm flipH="1">
            <a:off x="2098747" y="5245927"/>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直接连接符 17"/>
          <p:cNvCxnSpPr/>
          <p:nvPr/>
        </p:nvCxnSpPr>
        <p:spPr bwMode="auto">
          <a:xfrm flipH="1">
            <a:off x="3085397"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直接连接符 18"/>
          <p:cNvCxnSpPr/>
          <p:nvPr/>
        </p:nvCxnSpPr>
        <p:spPr bwMode="auto">
          <a:xfrm flipH="1">
            <a:off x="3163073"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直接连接符 19"/>
          <p:cNvCxnSpPr/>
          <p:nvPr/>
        </p:nvCxnSpPr>
        <p:spPr bwMode="auto">
          <a:xfrm flipH="1">
            <a:off x="6440410"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直接连接符 20"/>
          <p:cNvCxnSpPr/>
          <p:nvPr/>
        </p:nvCxnSpPr>
        <p:spPr bwMode="auto">
          <a:xfrm flipH="1">
            <a:off x="6518086"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2" name="直接箭头连接符 21"/>
          <p:cNvCxnSpPr/>
          <p:nvPr/>
        </p:nvCxnSpPr>
        <p:spPr bwMode="auto">
          <a:xfrm>
            <a:off x="2189225" y="4992319"/>
            <a:ext cx="903131"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3" name="文本框 22"/>
          <p:cNvSpPr txBox="1"/>
          <p:nvPr/>
        </p:nvSpPr>
        <p:spPr>
          <a:xfrm>
            <a:off x="2238795" y="4710690"/>
            <a:ext cx="821059" cy="338554"/>
          </a:xfrm>
          <a:prstGeom prst="rect">
            <a:avLst/>
          </a:prstGeom>
          <a:noFill/>
        </p:spPr>
        <p:txBody>
          <a:bodyPr wrap="none" rtlCol="0">
            <a:spAutoFit/>
          </a:bodyPr>
          <a:lstStyle/>
          <a:p>
            <a:r>
              <a:rPr lang="en-US" altLang="zh-CN" sz="1600" dirty="0" smtClean="0">
                <a:ea typeface="宋体" panose="02010600030101010101" pitchFamily="2" charset="-122"/>
              </a:rPr>
              <a:t>TXOP1</a:t>
            </a:r>
            <a:endParaRPr lang="zh-CN" altLang="en-US" sz="1600" dirty="0" smtClean="0">
              <a:ea typeface="宋体" panose="02010600030101010101" pitchFamily="2" charset="-122"/>
            </a:endParaRPr>
          </a:p>
        </p:txBody>
      </p:sp>
      <p:cxnSp>
        <p:nvCxnSpPr>
          <p:cNvPr id="24" name="直接箭头连接符 23"/>
          <p:cNvCxnSpPr/>
          <p:nvPr/>
        </p:nvCxnSpPr>
        <p:spPr bwMode="auto">
          <a:xfrm>
            <a:off x="3267696" y="4992319"/>
            <a:ext cx="1578015"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5" name="文本框 24"/>
          <p:cNvSpPr txBox="1"/>
          <p:nvPr/>
        </p:nvSpPr>
        <p:spPr>
          <a:xfrm>
            <a:off x="3398007" y="4710690"/>
            <a:ext cx="1447704" cy="338554"/>
          </a:xfrm>
          <a:prstGeom prst="rect">
            <a:avLst/>
          </a:prstGeom>
          <a:noFill/>
        </p:spPr>
        <p:txBody>
          <a:bodyPr wrap="none" rtlCol="0">
            <a:spAutoFit/>
          </a:bodyPr>
          <a:lstStyle/>
          <a:p>
            <a:r>
              <a:rPr lang="en-US" altLang="zh-CN" sz="1600" dirty="0" smtClean="0">
                <a:ea typeface="宋体" panose="02010600030101010101" pitchFamily="2" charset="-122"/>
              </a:rPr>
              <a:t>TXOP2 of AP1</a:t>
            </a:r>
            <a:endParaRPr lang="zh-CN" altLang="en-US" sz="1600" dirty="0" smtClean="0">
              <a:ea typeface="宋体" panose="02010600030101010101" pitchFamily="2" charset="-122"/>
            </a:endParaRPr>
          </a:p>
        </p:txBody>
      </p:sp>
      <p:cxnSp>
        <p:nvCxnSpPr>
          <p:cNvPr id="26" name="直接箭头连接符 25"/>
          <p:cNvCxnSpPr/>
          <p:nvPr/>
        </p:nvCxnSpPr>
        <p:spPr bwMode="auto">
          <a:xfrm>
            <a:off x="6557410" y="4992319"/>
            <a:ext cx="161156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7" name="文本框 26"/>
          <p:cNvSpPr txBox="1"/>
          <p:nvPr/>
        </p:nvSpPr>
        <p:spPr>
          <a:xfrm>
            <a:off x="6688562" y="4710690"/>
            <a:ext cx="1447704" cy="338554"/>
          </a:xfrm>
          <a:prstGeom prst="rect">
            <a:avLst/>
          </a:prstGeom>
          <a:noFill/>
        </p:spPr>
        <p:txBody>
          <a:bodyPr wrap="none" rtlCol="0">
            <a:spAutoFit/>
          </a:bodyPr>
          <a:lstStyle/>
          <a:p>
            <a:r>
              <a:rPr lang="en-US" altLang="zh-CN" sz="1600" dirty="0" smtClean="0">
                <a:ea typeface="宋体" panose="02010600030101010101" pitchFamily="2" charset="-122"/>
              </a:rPr>
              <a:t>TXOP4 of AP2</a:t>
            </a:r>
            <a:endParaRPr lang="zh-CN" altLang="en-US" sz="1600" dirty="0" smtClean="0">
              <a:ea typeface="宋体" panose="02010600030101010101" pitchFamily="2" charset="-122"/>
            </a:endParaRPr>
          </a:p>
        </p:txBody>
      </p:sp>
      <p:cxnSp>
        <p:nvCxnSpPr>
          <p:cNvPr id="28" name="直接连接符 27"/>
          <p:cNvCxnSpPr/>
          <p:nvPr/>
        </p:nvCxnSpPr>
        <p:spPr bwMode="auto">
          <a:xfrm flipH="1">
            <a:off x="3085397"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直接连接符 28"/>
          <p:cNvCxnSpPr/>
          <p:nvPr/>
        </p:nvCxnSpPr>
        <p:spPr bwMode="auto">
          <a:xfrm flipH="1">
            <a:off x="3163073"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直接连接符 29"/>
          <p:cNvCxnSpPr/>
          <p:nvPr/>
        </p:nvCxnSpPr>
        <p:spPr bwMode="auto">
          <a:xfrm flipH="1">
            <a:off x="6440410"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1" name="直接连接符 30"/>
          <p:cNvCxnSpPr/>
          <p:nvPr/>
        </p:nvCxnSpPr>
        <p:spPr bwMode="auto">
          <a:xfrm flipH="1">
            <a:off x="6518086"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矩形 32"/>
          <p:cNvSpPr/>
          <p:nvPr/>
        </p:nvSpPr>
        <p:spPr bwMode="auto">
          <a:xfrm>
            <a:off x="3267696" y="5050259"/>
            <a:ext cx="248621"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ICF</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34" name="矩形 33"/>
          <p:cNvSpPr/>
          <p:nvPr/>
        </p:nvSpPr>
        <p:spPr bwMode="auto">
          <a:xfrm>
            <a:off x="3580105" y="5050259"/>
            <a:ext cx="248621"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ICR</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35" name="矩形 34"/>
          <p:cNvSpPr/>
          <p:nvPr/>
        </p:nvSpPr>
        <p:spPr bwMode="auto">
          <a:xfrm>
            <a:off x="1699075" y="5805264"/>
            <a:ext cx="278858" cy="505071"/>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Beacon</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36" name="矩形 35"/>
          <p:cNvSpPr/>
          <p:nvPr/>
        </p:nvSpPr>
        <p:spPr bwMode="auto">
          <a:xfrm>
            <a:off x="1218955" y="4992319"/>
            <a:ext cx="244521" cy="54756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Beacon</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cxnSp>
        <p:nvCxnSpPr>
          <p:cNvPr id="37" name="直接连接符 36"/>
          <p:cNvCxnSpPr/>
          <p:nvPr/>
        </p:nvCxnSpPr>
        <p:spPr bwMode="auto">
          <a:xfrm flipH="1">
            <a:off x="1508344" y="6047576"/>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8" name="直接连接符 37"/>
          <p:cNvCxnSpPr/>
          <p:nvPr/>
        </p:nvCxnSpPr>
        <p:spPr bwMode="auto">
          <a:xfrm flipH="1">
            <a:off x="1586020" y="6047576"/>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直接连接符 38"/>
          <p:cNvCxnSpPr/>
          <p:nvPr/>
        </p:nvCxnSpPr>
        <p:spPr bwMode="auto">
          <a:xfrm flipH="1">
            <a:off x="1508344" y="5255488"/>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 name="直接连接符 39"/>
          <p:cNvCxnSpPr/>
          <p:nvPr/>
        </p:nvCxnSpPr>
        <p:spPr bwMode="auto">
          <a:xfrm flipH="1">
            <a:off x="1586020" y="5255488"/>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5" name="矩形 44"/>
          <p:cNvSpPr/>
          <p:nvPr/>
        </p:nvSpPr>
        <p:spPr bwMode="auto">
          <a:xfrm>
            <a:off x="6655231" y="5050259"/>
            <a:ext cx="248621"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ICF</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46" name="矩形 45"/>
          <p:cNvSpPr/>
          <p:nvPr/>
        </p:nvSpPr>
        <p:spPr bwMode="auto">
          <a:xfrm>
            <a:off x="6967640" y="5050259"/>
            <a:ext cx="248621"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ICR</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cxnSp>
        <p:nvCxnSpPr>
          <p:cNvPr id="49" name="直接连接符 48"/>
          <p:cNvCxnSpPr/>
          <p:nvPr/>
        </p:nvCxnSpPr>
        <p:spPr bwMode="auto">
          <a:xfrm flipH="1">
            <a:off x="8348191"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直接连接符 49"/>
          <p:cNvCxnSpPr/>
          <p:nvPr/>
        </p:nvCxnSpPr>
        <p:spPr bwMode="auto">
          <a:xfrm flipH="1">
            <a:off x="8425867"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1" name="直接连接符 50"/>
          <p:cNvCxnSpPr/>
          <p:nvPr/>
        </p:nvCxnSpPr>
        <p:spPr bwMode="auto">
          <a:xfrm flipH="1">
            <a:off x="8348191"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直接连接符 51"/>
          <p:cNvCxnSpPr/>
          <p:nvPr/>
        </p:nvCxnSpPr>
        <p:spPr bwMode="auto">
          <a:xfrm flipH="1">
            <a:off x="8425867"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3" name="矩形 52"/>
          <p:cNvSpPr/>
          <p:nvPr/>
        </p:nvSpPr>
        <p:spPr bwMode="auto">
          <a:xfrm>
            <a:off x="8652166" y="5050259"/>
            <a:ext cx="769107" cy="1250515"/>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900" dirty="0" smtClean="0">
                <a:ea typeface="宋体" panose="02010600030101010101" pitchFamily="2" charset="-122"/>
              </a:rPr>
              <a:t>Negotiation phase</a:t>
            </a:r>
          </a:p>
          <a:p>
            <a:pPr algn="ctr"/>
            <a:r>
              <a:rPr kumimoji="0" lang="en-US" altLang="zh-CN" sz="900" b="0" i="0" u="none" strike="noStrike" cap="none" normalizeH="0" dirty="0" smtClean="0">
                <a:ln>
                  <a:noFill/>
                </a:ln>
                <a:solidFill>
                  <a:schemeClr val="bg1"/>
                </a:solidFill>
                <a:effectLst/>
                <a:ea typeface="宋体" panose="02010600030101010101" pitchFamily="2" charset="-122"/>
              </a:rPr>
              <a:t>e.g.,</a:t>
            </a:r>
            <a:r>
              <a:rPr lang="en-US" altLang="zh-CN" sz="900" dirty="0" smtClean="0">
                <a:ea typeface="宋体" panose="02010600030101010101" pitchFamily="2" charset="-122"/>
              </a:rPr>
              <a:t> </a:t>
            </a:r>
            <a:r>
              <a:rPr lang="en-US" altLang="zh-CN" sz="900" dirty="0">
                <a:ea typeface="宋体" panose="02010600030101010101" pitchFamily="2" charset="-122"/>
              </a:rPr>
              <a:t>C-SR &amp; C-BF</a:t>
            </a:r>
            <a:endParaRPr lang="zh-CN" altLang="en-US" sz="900" dirty="0">
              <a:ea typeface="宋体" panose="02010600030101010101" pitchFamily="2" charset="-122"/>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&amp; C-TDMA</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55" name="矩形 54"/>
          <p:cNvSpPr/>
          <p:nvPr/>
        </p:nvSpPr>
        <p:spPr bwMode="auto">
          <a:xfrm>
            <a:off x="10418012" y="5050259"/>
            <a:ext cx="824870"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Transmission phase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900" dirty="0" smtClean="0">
                <a:ea typeface="宋体" panose="02010600030101010101" pitchFamily="2" charset="-122"/>
              </a:rPr>
              <a:t>e.g., C-TDMA</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cxnSp>
        <p:nvCxnSpPr>
          <p:cNvPr id="56" name="直接箭头连接符 55"/>
          <p:cNvCxnSpPr/>
          <p:nvPr/>
        </p:nvCxnSpPr>
        <p:spPr bwMode="auto">
          <a:xfrm>
            <a:off x="9647572" y="4992319"/>
            <a:ext cx="1713542"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57" name="文本框 56"/>
          <p:cNvSpPr txBox="1"/>
          <p:nvPr/>
        </p:nvSpPr>
        <p:spPr>
          <a:xfrm>
            <a:off x="9851180" y="4710690"/>
            <a:ext cx="1447704" cy="338554"/>
          </a:xfrm>
          <a:prstGeom prst="rect">
            <a:avLst/>
          </a:prstGeom>
          <a:noFill/>
        </p:spPr>
        <p:txBody>
          <a:bodyPr wrap="none" rtlCol="0">
            <a:spAutoFit/>
          </a:bodyPr>
          <a:lstStyle/>
          <a:p>
            <a:r>
              <a:rPr lang="en-US" altLang="zh-CN" sz="1600" dirty="0" smtClean="0">
                <a:ea typeface="宋体" panose="02010600030101010101" pitchFamily="2" charset="-122"/>
              </a:rPr>
              <a:t>TXOP6 of AP1</a:t>
            </a:r>
            <a:endParaRPr lang="zh-CN" altLang="en-US" sz="1600" dirty="0" smtClean="0">
              <a:ea typeface="宋体" panose="02010600030101010101" pitchFamily="2" charset="-122"/>
            </a:endParaRPr>
          </a:p>
        </p:txBody>
      </p:sp>
      <p:sp>
        <p:nvSpPr>
          <p:cNvPr id="58" name="矩形 57"/>
          <p:cNvSpPr/>
          <p:nvPr/>
        </p:nvSpPr>
        <p:spPr bwMode="auto">
          <a:xfrm>
            <a:off x="9720869" y="5050259"/>
            <a:ext cx="248621"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ICF</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59" name="矩形 58"/>
          <p:cNvSpPr/>
          <p:nvPr/>
        </p:nvSpPr>
        <p:spPr bwMode="auto">
          <a:xfrm>
            <a:off x="10033278" y="5050259"/>
            <a:ext cx="248621"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ICR</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cxnSp>
        <p:nvCxnSpPr>
          <p:cNvPr id="60" name="直接连接符 59"/>
          <p:cNvCxnSpPr/>
          <p:nvPr/>
        </p:nvCxnSpPr>
        <p:spPr bwMode="auto">
          <a:xfrm flipH="1">
            <a:off x="9497888"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1" name="直接连接符 60"/>
          <p:cNvCxnSpPr/>
          <p:nvPr/>
        </p:nvCxnSpPr>
        <p:spPr bwMode="auto">
          <a:xfrm flipH="1">
            <a:off x="9575564"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2" name="直接连接符 61"/>
          <p:cNvCxnSpPr/>
          <p:nvPr/>
        </p:nvCxnSpPr>
        <p:spPr bwMode="auto">
          <a:xfrm flipH="1">
            <a:off x="9497888"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3" name="直接连接符 62"/>
          <p:cNvCxnSpPr/>
          <p:nvPr/>
        </p:nvCxnSpPr>
        <p:spPr bwMode="auto">
          <a:xfrm flipH="1">
            <a:off x="9575564"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6" name="左右箭头 65"/>
          <p:cNvSpPr/>
          <p:nvPr/>
        </p:nvSpPr>
        <p:spPr bwMode="auto">
          <a:xfrm>
            <a:off x="2238795" y="4472028"/>
            <a:ext cx="6084178" cy="207209"/>
          </a:xfrm>
          <a:prstGeom prst="leftRightArrow">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67" name="左右箭头 66"/>
          <p:cNvSpPr/>
          <p:nvPr/>
        </p:nvSpPr>
        <p:spPr bwMode="auto">
          <a:xfrm>
            <a:off x="8497875" y="4472028"/>
            <a:ext cx="3051414" cy="207209"/>
          </a:xfrm>
          <a:prstGeom prst="leftRightArrow">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68" name="左右箭头 67"/>
          <p:cNvSpPr/>
          <p:nvPr/>
        </p:nvSpPr>
        <p:spPr bwMode="auto">
          <a:xfrm>
            <a:off x="1137990" y="4463164"/>
            <a:ext cx="1100805" cy="216073"/>
          </a:xfrm>
          <a:prstGeom prst="leftRightArrow">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69" name="文本框 68"/>
          <p:cNvSpPr txBox="1"/>
          <p:nvPr/>
        </p:nvSpPr>
        <p:spPr>
          <a:xfrm>
            <a:off x="919338" y="4201187"/>
            <a:ext cx="1559473" cy="338554"/>
          </a:xfrm>
          <a:prstGeom prst="rect">
            <a:avLst/>
          </a:prstGeom>
          <a:noFill/>
        </p:spPr>
        <p:txBody>
          <a:bodyPr wrap="square" rtlCol="0">
            <a:spAutoFit/>
          </a:bodyPr>
          <a:lstStyle/>
          <a:p>
            <a:r>
              <a:rPr lang="en-US" altLang="zh-CN" sz="1600" dirty="0" smtClean="0">
                <a:ea typeface="宋体" panose="02010600030101010101" pitchFamily="2" charset="-122"/>
              </a:rPr>
              <a:t>MAP Discovery</a:t>
            </a:r>
            <a:endParaRPr lang="zh-CN" altLang="en-US" sz="1600" dirty="0" smtClean="0">
              <a:ea typeface="宋体" panose="02010600030101010101" pitchFamily="2" charset="-122"/>
            </a:endParaRPr>
          </a:p>
        </p:txBody>
      </p:sp>
      <p:cxnSp>
        <p:nvCxnSpPr>
          <p:cNvPr id="70" name="直接箭头连接符 69"/>
          <p:cNvCxnSpPr/>
          <p:nvPr/>
        </p:nvCxnSpPr>
        <p:spPr bwMode="auto">
          <a:xfrm>
            <a:off x="8550644" y="4992319"/>
            <a:ext cx="903131"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71" name="文本框 70"/>
          <p:cNvSpPr txBox="1"/>
          <p:nvPr/>
        </p:nvSpPr>
        <p:spPr>
          <a:xfrm>
            <a:off x="8600214" y="4710690"/>
            <a:ext cx="821059" cy="338554"/>
          </a:xfrm>
          <a:prstGeom prst="rect">
            <a:avLst/>
          </a:prstGeom>
          <a:noFill/>
        </p:spPr>
        <p:txBody>
          <a:bodyPr wrap="none" rtlCol="0">
            <a:spAutoFit/>
          </a:bodyPr>
          <a:lstStyle/>
          <a:p>
            <a:r>
              <a:rPr lang="en-US" altLang="zh-CN" sz="1600" dirty="0" smtClean="0">
                <a:ea typeface="宋体" panose="02010600030101010101" pitchFamily="2" charset="-122"/>
              </a:rPr>
              <a:t>TXOP5</a:t>
            </a:r>
            <a:endParaRPr lang="zh-CN" altLang="en-US" sz="1600" dirty="0" smtClean="0">
              <a:ea typeface="宋体" panose="02010600030101010101" pitchFamily="2" charset="-122"/>
            </a:endParaRPr>
          </a:p>
        </p:txBody>
      </p:sp>
      <p:sp>
        <p:nvSpPr>
          <p:cNvPr id="75" name="内容占位符 2"/>
          <p:cNvSpPr>
            <a:spLocks noGrp="1"/>
          </p:cNvSpPr>
          <p:nvPr>
            <p:ph idx="1"/>
          </p:nvPr>
        </p:nvSpPr>
        <p:spPr>
          <a:xfrm>
            <a:off x="853256" y="1981201"/>
            <a:ext cx="10634888" cy="4113213"/>
          </a:xfrm>
        </p:spPr>
        <p:txBody>
          <a:bodyPr/>
          <a:lstStyle/>
          <a:p>
            <a:pPr marL="285750" indent="-285750">
              <a:buFont typeface="Arial" panose="020B0604020202020204" pitchFamily="34" charset="0"/>
              <a:buChar char="•"/>
            </a:pPr>
            <a:r>
              <a:rPr lang="en-US" altLang="zh-CN" sz="1600" b="0" dirty="0" smtClean="0"/>
              <a:t>During the negotiation phase, the APs may set up more than one MAPC agreements [3-4]. The </a:t>
            </a:r>
            <a:r>
              <a:rPr lang="en-US" altLang="zh-CN" sz="1600" b="0" dirty="0"/>
              <a:t>agreements can exist until they are updated or deleted in another negotiation </a:t>
            </a:r>
            <a:r>
              <a:rPr lang="en-US" altLang="zh-CN" sz="1600" b="0" dirty="0" smtClean="0"/>
              <a:t>phase.</a:t>
            </a:r>
          </a:p>
          <a:p>
            <a:pPr marL="735013" lvl="1" indent="-285750">
              <a:buFont typeface="Arial" panose="020B0604020202020204" pitchFamily="34" charset="0"/>
              <a:buChar char="•"/>
            </a:pPr>
            <a:r>
              <a:rPr lang="en-US" altLang="zh-CN" sz="1600" b="0" dirty="0" smtClean="0"/>
              <a:t>e.g., both C-BF and C-SR are negotiated for period 1, and C-TDMA is further negotiated for period 2 as shown below. </a:t>
            </a:r>
          </a:p>
          <a:p>
            <a:pPr marL="285750" indent="-285750">
              <a:buFont typeface="Arial" panose="020B0604020202020204" pitchFamily="34" charset="0"/>
              <a:buChar char="•"/>
            </a:pPr>
            <a:r>
              <a:rPr lang="en-US" altLang="zh-CN" sz="1600" b="0" dirty="0" smtClean="0"/>
              <a:t>Once the agreement has been set up, the AP who wins TXOP shall use an ICF to poll the coordinated AP, and notify the exact MAP coordination feature to be used in this TXOP [3]. </a:t>
            </a:r>
          </a:p>
          <a:p>
            <a:pPr marL="285750" indent="-285750">
              <a:buFont typeface="Arial" panose="020B0604020202020204" pitchFamily="34" charset="0"/>
              <a:buChar char="•"/>
            </a:pPr>
            <a:r>
              <a:rPr lang="en-US" altLang="zh-CN" sz="1600" b="0" dirty="0" smtClean="0"/>
              <a:t>If the polled AP response with an ICR, then the APs can perform the procedures defined for the specific MAP coordination feature [3-5].</a:t>
            </a:r>
          </a:p>
        </p:txBody>
      </p:sp>
      <p:sp>
        <p:nvSpPr>
          <p:cNvPr id="77" name="文本框 76"/>
          <p:cNvSpPr txBox="1"/>
          <p:nvPr/>
        </p:nvSpPr>
        <p:spPr>
          <a:xfrm>
            <a:off x="4226689" y="4229558"/>
            <a:ext cx="2831510" cy="338554"/>
          </a:xfrm>
          <a:prstGeom prst="rect">
            <a:avLst/>
          </a:prstGeom>
          <a:noFill/>
        </p:spPr>
        <p:txBody>
          <a:bodyPr wrap="square" rtlCol="0">
            <a:spAutoFit/>
          </a:bodyPr>
          <a:lstStyle/>
          <a:p>
            <a:r>
              <a:rPr lang="en-US" altLang="zh-CN" sz="1600" dirty="0" smtClean="0">
                <a:ea typeface="宋体" panose="02010600030101010101" pitchFamily="2" charset="-122"/>
              </a:rPr>
              <a:t>MAP negotiation for period 1</a:t>
            </a:r>
            <a:endParaRPr lang="zh-CN" altLang="en-US" sz="1600" dirty="0" smtClean="0">
              <a:ea typeface="宋体" panose="02010600030101010101" pitchFamily="2" charset="-122"/>
            </a:endParaRPr>
          </a:p>
        </p:txBody>
      </p:sp>
      <p:sp>
        <p:nvSpPr>
          <p:cNvPr id="78" name="文本框 77"/>
          <p:cNvSpPr txBox="1"/>
          <p:nvPr/>
        </p:nvSpPr>
        <p:spPr>
          <a:xfrm>
            <a:off x="8730549" y="4229558"/>
            <a:ext cx="2668570" cy="338554"/>
          </a:xfrm>
          <a:prstGeom prst="rect">
            <a:avLst/>
          </a:prstGeom>
          <a:noFill/>
        </p:spPr>
        <p:txBody>
          <a:bodyPr wrap="square" rtlCol="0">
            <a:spAutoFit/>
          </a:bodyPr>
          <a:lstStyle/>
          <a:p>
            <a:r>
              <a:rPr lang="en-US" altLang="zh-CN" sz="1600" dirty="0">
                <a:ea typeface="宋体" panose="02010600030101010101" pitchFamily="2" charset="-122"/>
              </a:rPr>
              <a:t>MAP negotiation for period </a:t>
            </a:r>
            <a:r>
              <a:rPr lang="en-US" altLang="zh-CN" sz="1600" dirty="0" smtClean="0">
                <a:ea typeface="宋体" panose="02010600030101010101" pitchFamily="2" charset="-122"/>
              </a:rPr>
              <a:t>2</a:t>
            </a:r>
            <a:endParaRPr lang="zh-CN" altLang="en-US" sz="1600" dirty="0" smtClean="0">
              <a:ea typeface="宋体" panose="02010600030101010101" pitchFamily="2" charset="-122"/>
            </a:endParaRPr>
          </a:p>
        </p:txBody>
      </p:sp>
      <p:cxnSp>
        <p:nvCxnSpPr>
          <p:cNvPr id="65" name="直接连接符 64"/>
          <p:cNvCxnSpPr/>
          <p:nvPr/>
        </p:nvCxnSpPr>
        <p:spPr bwMode="auto">
          <a:xfrm flipH="1">
            <a:off x="4846420"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2" name="直接连接符 71"/>
          <p:cNvCxnSpPr/>
          <p:nvPr/>
        </p:nvCxnSpPr>
        <p:spPr bwMode="auto">
          <a:xfrm flipH="1">
            <a:off x="4924096"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3" name="直接连接符 72"/>
          <p:cNvCxnSpPr/>
          <p:nvPr/>
        </p:nvCxnSpPr>
        <p:spPr bwMode="auto">
          <a:xfrm flipH="1">
            <a:off x="4846420"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4" name="直接连接符 73"/>
          <p:cNvCxnSpPr/>
          <p:nvPr/>
        </p:nvCxnSpPr>
        <p:spPr bwMode="auto">
          <a:xfrm flipH="1">
            <a:off x="4924096"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6" name="矩形 75"/>
          <p:cNvSpPr/>
          <p:nvPr/>
        </p:nvSpPr>
        <p:spPr bwMode="auto">
          <a:xfrm>
            <a:off x="5077373" y="5050259"/>
            <a:ext cx="1311593" cy="1250515"/>
          </a:xfrm>
          <a:prstGeom prst="rect">
            <a:avLst/>
          </a:prstGeom>
          <a:solidFill>
            <a:schemeClr val="bg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zh-CN" sz="900" dirty="0" smtClean="0">
                <a:ea typeface="宋体" panose="02010600030101010101" pitchFamily="2" charset="-122"/>
              </a:rPr>
              <a:t>TXOP of OBSS AP3</a:t>
            </a:r>
            <a:endParaRPr lang="zh-CN" altLang="en-US" sz="900" dirty="0">
              <a:ea typeface="宋体" panose="02010600030101010101" pitchFamily="2" charset="-122"/>
            </a:endParaRPr>
          </a:p>
        </p:txBody>
      </p:sp>
      <p:cxnSp>
        <p:nvCxnSpPr>
          <p:cNvPr id="79" name="直接箭头连接符 78"/>
          <p:cNvCxnSpPr/>
          <p:nvPr/>
        </p:nvCxnSpPr>
        <p:spPr bwMode="auto">
          <a:xfrm>
            <a:off x="4885538" y="4992319"/>
            <a:ext cx="161156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80" name="文本框 79"/>
          <p:cNvSpPr txBox="1"/>
          <p:nvPr/>
        </p:nvSpPr>
        <p:spPr>
          <a:xfrm>
            <a:off x="5016690" y="4710690"/>
            <a:ext cx="1447704" cy="338554"/>
          </a:xfrm>
          <a:prstGeom prst="rect">
            <a:avLst/>
          </a:prstGeom>
          <a:noFill/>
        </p:spPr>
        <p:txBody>
          <a:bodyPr wrap="none" rtlCol="0">
            <a:spAutoFit/>
          </a:bodyPr>
          <a:lstStyle/>
          <a:p>
            <a:r>
              <a:rPr lang="en-US" altLang="zh-CN" sz="1600" dirty="0" smtClean="0">
                <a:ea typeface="宋体" panose="02010600030101010101" pitchFamily="2" charset="-122"/>
              </a:rPr>
              <a:t>TXOP3 of AP3</a:t>
            </a:r>
            <a:endParaRPr lang="zh-CN" altLang="en-US" sz="1600" dirty="0" smtClean="0">
              <a:ea typeface="宋体" panose="02010600030101010101" pitchFamily="2" charset="-122"/>
            </a:endParaRPr>
          </a:p>
        </p:txBody>
      </p:sp>
    </p:spTree>
    <p:extLst>
      <p:ext uri="{BB962C8B-B14F-4D97-AF65-F5344CB8AC3E}">
        <p14:creationId xmlns:p14="http://schemas.microsoft.com/office/powerpoint/2010/main" val="18517415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a:t>
            </a:r>
            <a:endParaRPr lang="zh-CN" altLang="en-US" dirty="0"/>
          </a:p>
        </p:txBody>
      </p:sp>
      <p:sp>
        <p:nvSpPr>
          <p:cNvPr id="3" name="内容占位符 2"/>
          <p:cNvSpPr>
            <a:spLocks noGrp="1"/>
          </p:cNvSpPr>
          <p:nvPr>
            <p:ph idx="1"/>
          </p:nvPr>
        </p:nvSpPr>
        <p:spPr>
          <a:xfrm>
            <a:off x="914401" y="1981201"/>
            <a:ext cx="4369167" cy="4113213"/>
          </a:xfrm>
        </p:spPr>
        <p:txBody>
          <a:bodyPr/>
          <a:lstStyle/>
          <a:p>
            <a:pPr marL="285750" indent="-285750">
              <a:buFont typeface="Arial" panose="020B0604020202020204" pitchFamily="34" charset="0"/>
              <a:buChar char="•"/>
            </a:pPr>
            <a:r>
              <a:rPr lang="en-US" altLang="zh-CN" sz="1600" b="0" dirty="0" smtClean="0"/>
              <a:t>As stated before, the MAP coordination is initiated by an ICF/ICR for each TXOP.</a:t>
            </a:r>
          </a:p>
          <a:p>
            <a:pPr marL="285750" indent="-285750">
              <a:buFont typeface="Arial" panose="020B0604020202020204" pitchFamily="34" charset="0"/>
              <a:buChar char="•"/>
            </a:pPr>
            <a:r>
              <a:rPr lang="en-US" altLang="zh-CN" sz="1600" b="0" dirty="0" smtClean="0"/>
              <a:t>The shared AP responding ICR may choose to stay on PCH for a potential MAPC transmission later.</a:t>
            </a:r>
          </a:p>
          <a:p>
            <a:pPr marL="285750" indent="-285750">
              <a:buFont typeface="Arial" panose="020B0604020202020204" pitchFamily="34" charset="0"/>
              <a:buChar char="•"/>
            </a:pPr>
            <a:r>
              <a:rPr lang="en-US" altLang="zh-CN" sz="1600" b="0" dirty="0" smtClean="0"/>
              <a:t>The non-AP NPCA STAs associated with shared AP will classify the ICF and the PPDUs from sharing BSS as an inter-BSS PPDU, and switch to the NPCA primary channel.</a:t>
            </a:r>
          </a:p>
          <a:p>
            <a:pPr marL="285750" indent="-285750">
              <a:buFont typeface="Arial" panose="020B0604020202020204" pitchFamily="34" charset="0"/>
              <a:buChar char="•"/>
            </a:pPr>
            <a:r>
              <a:rPr lang="en-US" altLang="zh-CN" sz="1600" dirty="0" smtClean="0"/>
              <a:t>Thus, the MAPC operation would lead to the different view between NPCA APs and non-AP NPCA STAs</a:t>
            </a:r>
            <a:r>
              <a:rPr lang="en-US" altLang="zh-CN" sz="1600" b="0" dirty="0" smtClean="0"/>
              <a:t>.</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D8CD5FE6-8756-497C-9E02-9393F2335564}" type="datetime4">
              <a:rPr lang="en-US" altLang="zh-CN" smtClean="0"/>
              <a:t>March 18, 2025</a:t>
            </a:fld>
            <a:endParaRPr lang="en-GB" altLang="zh-CN" dirty="0"/>
          </a:p>
        </p:txBody>
      </p:sp>
      <p:cxnSp>
        <p:nvCxnSpPr>
          <p:cNvPr id="7" name="直接连接符 6"/>
          <p:cNvCxnSpPr/>
          <p:nvPr/>
        </p:nvCxnSpPr>
        <p:spPr bwMode="auto">
          <a:xfrm>
            <a:off x="6649790" y="2854333"/>
            <a:ext cx="481399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接连接符 7"/>
          <p:cNvCxnSpPr/>
          <p:nvPr/>
        </p:nvCxnSpPr>
        <p:spPr bwMode="auto">
          <a:xfrm>
            <a:off x="6649790" y="3878158"/>
            <a:ext cx="48132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文本框 8"/>
          <p:cNvSpPr txBox="1"/>
          <p:nvPr/>
        </p:nvSpPr>
        <p:spPr>
          <a:xfrm>
            <a:off x="6131354" y="2685056"/>
            <a:ext cx="548548" cy="338554"/>
          </a:xfrm>
          <a:prstGeom prst="rect">
            <a:avLst/>
          </a:prstGeom>
          <a:noFill/>
        </p:spPr>
        <p:txBody>
          <a:bodyPr wrap="none" rtlCol="0">
            <a:spAutoFit/>
          </a:bodyPr>
          <a:lstStyle/>
          <a:p>
            <a:r>
              <a:rPr lang="en-US" altLang="zh-CN" sz="1600" dirty="0" smtClean="0">
                <a:ea typeface="宋体" panose="02010600030101010101" pitchFamily="2" charset="-122"/>
              </a:rPr>
              <a:t>AP1</a:t>
            </a:r>
            <a:endParaRPr lang="zh-CN" altLang="en-US" sz="1600" dirty="0" smtClean="0">
              <a:ea typeface="宋体" panose="02010600030101010101" pitchFamily="2" charset="-122"/>
            </a:endParaRPr>
          </a:p>
        </p:txBody>
      </p:sp>
      <p:sp>
        <p:nvSpPr>
          <p:cNvPr id="10" name="文本框 9"/>
          <p:cNvSpPr txBox="1"/>
          <p:nvPr/>
        </p:nvSpPr>
        <p:spPr>
          <a:xfrm>
            <a:off x="6131354" y="3708881"/>
            <a:ext cx="548548" cy="338554"/>
          </a:xfrm>
          <a:prstGeom prst="rect">
            <a:avLst/>
          </a:prstGeom>
          <a:noFill/>
        </p:spPr>
        <p:txBody>
          <a:bodyPr wrap="none" rtlCol="0">
            <a:spAutoFit/>
          </a:bodyPr>
          <a:lstStyle/>
          <a:p>
            <a:r>
              <a:rPr lang="en-US" altLang="zh-CN" sz="1600" dirty="0" smtClean="0">
                <a:ea typeface="宋体" panose="02010600030101010101" pitchFamily="2" charset="-122"/>
              </a:rPr>
              <a:t>AP2</a:t>
            </a:r>
            <a:endParaRPr lang="zh-CN" altLang="en-US" sz="1600" dirty="0" smtClean="0">
              <a:ea typeface="宋体" panose="02010600030101010101" pitchFamily="2" charset="-122"/>
            </a:endParaRPr>
          </a:p>
        </p:txBody>
      </p:sp>
      <p:cxnSp>
        <p:nvCxnSpPr>
          <p:cNvPr id="24" name="直接箭头连接符 23"/>
          <p:cNvCxnSpPr/>
          <p:nvPr/>
        </p:nvCxnSpPr>
        <p:spPr bwMode="auto">
          <a:xfrm>
            <a:off x="6938667" y="2122010"/>
            <a:ext cx="4366451"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5" name="文本框 24"/>
          <p:cNvSpPr txBox="1"/>
          <p:nvPr/>
        </p:nvSpPr>
        <p:spPr>
          <a:xfrm>
            <a:off x="7896200" y="1819344"/>
            <a:ext cx="1337482" cy="338554"/>
          </a:xfrm>
          <a:prstGeom prst="rect">
            <a:avLst/>
          </a:prstGeom>
          <a:noFill/>
        </p:spPr>
        <p:txBody>
          <a:bodyPr wrap="none" rtlCol="0">
            <a:spAutoFit/>
          </a:bodyPr>
          <a:lstStyle/>
          <a:p>
            <a:r>
              <a:rPr lang="en-US" altLang="zh-CN" sz="1600" dirty="0" smtClean="0">
                <a:ea typeface="宋体" panose="02010600030101010101" pitchFamily="2" charset="-122"/>
              </a:rPr>
              <a:t>TXOP of AP1</a:t>
            </a:r>
            <a:endParaRPr lang="zh-CN" altLang="en-US" sz="1600" dirty="0" smtClean="0">
              <a:ea typeface="宋体" panose="02010600030101010101" pitchFamily="2" charset="-122"/>
            </a:endParaRPr>
          </a:p>
        </p:txBody>
      </p:sp>
      <p:sp>
        <p:nvSpPr>
          <p:cNvPr id="32" name="矩形 31"/>
          <p:cNvSpPr/>
          <p:nvPr/>
        </p:nvSpPr>
        <p:spPr bwMode="auto">
          <a:xfrm>
            <a:off x="7005785" y="2586658"/>
            <a:ext cx="513075" cy="267676"/>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ICF to AP2</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33" name="矩形 32"/>
          <p:cNvSpPr/>
          <p:nvPr/>
        </p:nvSpPr>
        <p:spPr bwMode="auto">
          <a:xfrm>
            <a:off x="7640986" y="3616098"/>
            <a:ext cx="510429" cy="26206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ICR to AP1</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cxnSp>
        <p:nvCxnSpPr>
          <p:cNvPr id="64" name="直接连接符 63"/>
          <p:cNvCxnSpPr/>
          <p:nvPr/>
        </p:nvCxnSpPr>
        <p:spPr bwMode="auto">
          <a:xfrm>
            <a:off x="6649790" y="3326724"/>
            <a:ext cx="48132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5" name="文本框 64"/>
          <p:cNvSpPr txBox="1"/>
          <p:nvPr/>
        </p:nvSpPr>
        <p:spPr>
          <a:xfrm>
            <a:off x="6022734" y="3157447"/>
            <a:ext cx="657168" cy="338554"/>
          </a:xfrm>
          <a:prstGeom prst="rect">
            <a:avLst/>
          </a:prstGeom>
          <a:noFill/>
        </p:spPr>
        <p:txBody>
          <a:bodyPr wrap="none" rtlCol="0">
            <a:spAutoFit/>
          </a:bodyPr>
          <a:lstStyle/>
          <a:p>
            <a:r>
              <a:rPr lang="en-US" altLang="zh-CN" sz="1600" dirty="0" smtClean="0">
                <a:ea typeface="宋体" panose="02010600030101010101" pitchFamily="2" charset="-122"/>
              </a:rPr>
              <a:t>STA1</a:t>
            </a:r>
            <a:endParaRPr lang="zh-CN" altLang="en-US" sz="1600" dirty="0" smtClean="0">
              <a:ea typeface="宋体" panose="02010600030101010101" pitchFamily="2" charset="-122"/>
            </a:endParaRPr>
          </a:p>
        </p:txBody>
      </p:sp>
      <p:sp>
        <p:nvSpPr>
          <p:cNvPr id="68" name="矩形 67"/>
          <p:cNvSpPr/>
          <p:nvPr/>
        </p:nvSpPr>
        <p:spPr bwMode="auto">
          <a:xfrm>
            <a:off x="7005785" y="3059049"/>
            <a:ext cx="513075" cy="267676"/>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ICF to AP2</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cxnSp>
        <p:nvCxnSpPr>
          <p:cNvPr id="73" name="直接连接符 72"/>
          <p:cNvCxnSpPr/>
          <p:nvPr/>
        </p:nvCxnSpPr>
        <p:spPr bwMode="auto">
          <a:xfrm>
            <a:off x="6649790" y="4366313"/>
            <a:ext cx="48132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4" name="文本框 73"/>
          <p:cNvSpPr txBox="1"/>
          <p:nvPr/>
        </p:nvSpPr>
        <p:spPr>
          <a:xfrm>
            <a:off x="6022734" y="4197036"/>
            <a:ext cx="657168" cy="338554"/>
          </a:xfrm>
          <a:prstGeom prst="rect">
            <a:avLst/>
          </a:prstGeom>
          <a:noFill/>
        </p:spPr>
        <p:txBody>
          <a:bodyPr wrap="none" rtlCol="0">
            <a:spAutoFit/>
          </a:bodyPr>
          <a:lstStyle/>
          <a:p>
            <a:r>
              <a:rPr lang="en-US" altLang="zh-CN" sz="1600" dirty="0" smtClean="0">
                <a:ea typeface="宋体" panose="02010600030101010101" pitchFamily="2" charset="-122"/>
              </a:rPr>
              <a:t>STA2</a:t>
            </a:r>
            <a:endParaRPr lang="zh-CN" altLang="en-US" sz="1600" dirty="0" smtClean="0">
              <a:ea typeface="宋体" panose="02010600030101010101" pitchFamily="2" charset="-122"/>
            </a:endParaRPr>
          </a:p>
        </p:txBody>
      </p:sp>
      <p:sp>
        <p:nvSpPr>
          <p:cNvPr id="82" name="矩形 81"/>
          <p:cNvSpPr/>
          <p:nvPr/>
        </p:nvSpPr>
        <p:spPr bwMode="auto">
          <a:xfrm>
            <a:off x="7005785" y="3616098"/>
            <a:ext cx="513075" cy="267676"/>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ICF to AP2</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83" name="矩形 82"/>
          <p:cNvSpPr/>
          <p:nvPr/>
        </p:nvSpPr>
        <p:spPr bwMode="auto">
          <a:xfrm>
            <a:off x="7005785" y="4103549"/>
            <a:ext cx="513075" cy="267676"/>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ICF to AP2</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12" name="矩形 11"/>
          <p:cNvSpPr/>
          <p:nvPr/>
        </p:nvSpPr>
        <p:spPr bwMode="auto">
          <a:xfrm>
            <a:off x="8256874" y="2585643"/>
            <a:ext cx="766310" cy="741081"/>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Data transmission</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86" name="矩形 85"/>
          <p:cNvSpPr/>
          <p:nvPr/>
        </p:nvSpPr>
        <p:spPr bwMode="auto">
          <a:xfrm>
            <a:off x="9134977" y="3616098"/>
            <a:ext cx="2081055" cy="7502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zh-CN" sz="900" dirty="0">
                <a:ea typeface="宋体" panose="02010600030101010101" pitchFamily="2" charset="-122"/>
              </a:rPr>
              <a:t>MAPC transmission</a:t>
            </a:r>
          </a:p>
          <a:p>
            <a:pPr algn="ctr"/>
            <a:r>
              <a:rPr lang="en-US" altLang="zh-CN" sz="900" dirty="0">
                <a:ea typeface="宋体" panose="02010600030101010101" pitchFamily="2" charset="-122"/>
              </a:rPr>
              <a:t>C-SR/C-BF/C-TDMA</a:t>
            </a:r>
            <a:endParaRPr lang="zh-CN" altLang="en-US" sz="900" dirty="0">
              <a:ea typeface="宋体" panose="02010600030101010101" pitchFamily="2" charset="-122"/>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rgbClr val="FF0000"/>
                </a:solidFill>
                <a:effectLst/>
                <a:ea typeface="宋体" panose="02010600030101010101" pitchFamily="2" charset="-122"/>
              </a:rPr>
              <a:t>failed</a:t>
            </a:r>
            <a:endParaRPr kumimoji="0" lang="zh-CN" altLang="en-US" sz="900" b="0" i="0" u="none" strike="noStrike" cap="none" normalizeH="0" dirty="0" smtClean="0">
              <a:ln>
                <a:noFill/>
              </a:ln>
              <a:solidFill>
                <a:srgbClr val="FF0000"/>
              </a:solidFill>
              <a:effectLst/>
              <a:ea typeface="宋体" panose="02010600030101010101" pitchFamily="2" charset="-122"/>
            </a:endParaRPr>
          </a:p>
        </p:txBody>
      </p:sp>
      <p:cxnSp>
        <p:nvCxnSpPr>
          <p:cNvPr id="87" name="直接箭头连接符 86"/>
          <p:cNvCxnSpPr/>
          <p:nvPr/>
        </p:nvCxnSpPr>
        <p:spPr bwMode="auto">
          <a:xfrm>
            <a:off x="9056390" y="2492896"/>
            <a:ext cx="221759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90" name="文本框 89"/>
          <p:cNvSpPr txBox="1"/>
          <p:nvPr/>
        </p:nvSpPr>
        <p:spPr>
          <a:xfrm>
            <a:off x="8949284" y="2160978"/>
            <a:ext cx="2678810" cy="338554"/>
          </a:xfrm>
          <a:prstGeom prst="rect">
            <a:avLst/>
          </a:prstGeom>
          <a:noFill/>
        </p:spPr>
        <p:txBody>
          <a:bodyPr wrap="none" rtlCol="0">
            <a:spAutoFit/>
          </a:bodyPr>
          <a:lstStyle/>
          <a:p>
            <a:r>
              <a:rPr lang="en-US" altLang="zh-CN" sz="1600" dirty="0">
                <a:ea typeface="宋体" panose="02010600030101010101" pitchFamily="2" charset="-122"/>
              </a:rPr>
              <a:t>MAPC transmission with AP2</a:t>
            </a:r>
            <a:endParaRPr lang="zh-CN" altLang="en-US" sz="1600" dirty="0">
              <a:ea typeface="宋体" panose="02010600030101010101" pitchFamily="2" charset="-122"/>
            </a:endParaRPr>
          </a:p>
        </p:txBody>
      </p:sp>
      <p:sp>
        <p:nvSpPr>
          <p:cNvPr id="93" name="矩形 92"/>
          <p:cNvSpPr/>
          <p:nvPr/>
        </p:nvSpPr>
        <p:spPr bwMode="auto">
          <a:xfrm>
            <a:off x="9134977" y="2585643"/>
            <a:ext cx="2081055" cy="741081"/>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MAPC transmission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900" dirty="0" smtClean="0">
                <a:ea typeface="宋体" panose="02010600030101010101" pitchFamily="2" charset="-122"/>
              </a:rPr>
              <a:t>C-SR/C-BF/C-TDMA</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97" name="椭圆 96"/>
          <p:cNvSpPr/>
          <p:nvPr/>
        </p:nvSpPr>
        <p:spPr bwMode="auto">
          <a:xfrm>
            <a:off x="6938667" y="4016237"/>
            <a:ext cx="702319" cy="488155"/>
          </a:xfrm>
          <a:prstGeom prst="ellips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98" name="椭圆 97"/>
          <p:cNvSpPr/>
          <p:nvPr/>
        </p:nvSpPr>
        <p:spPr bwMode="auto">
          <a:xfrm>
            <a:off x="7543071" y="3503050"/>
            <a:ext cx="702319" cy="488155"/>
          </a:xfrm>
          <a:prstGeom prst="ellipse">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100" name="直接箭头连接符 99"/>
          <p:cNvCxnSpPr>
            <a:stCxn id="97" idx="4"/>
          </p:cNvCxnSpPr>
          <p:nvPr/>
        </p:nvCxnSpPr>
        <p:spPr bwMode="auto">
          <a:xfrm>
            <a:off x="7289827" y="4504392"/>
            <a:ext cx="192670" cy="1077016"/>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sp>
        <p:nvSpPr>
          <p:cNvPr id="101" name="文本框 100"/>
          <p:cNvSpPr txBox="1"/>
          <p:nvPr/>
        </p:nvSpPr>
        <p:spPr>
          <a:xfrm>
            <a:off x="7014686" y="5659079"/>
            <a:ext cx="1929837" cy="738664"/>
          </a:xfrm>
          <a:prstGeom prst="rect">
            <a:avLst/>
          </a:prstGeom>
          <a:noFill/>
        </p:spPr>
        <p:txBody>
          <a:bodyPr wrap="square" rtlCol="0">
            <a:spAutoFit/>
          </a:bodyPr>
          <a:lstStyle/>
          <a:p>
            <a:r>
              <a:rPr lang="en-US" altLang="zh-CN" sz="1400" dirty="0" smtClean="0">
                <a:solidFill>
                  <a:srgbClr val="00B050"/>
                </a:solidFill>
                <a:ea typeface="宋体" panose="02010600030101010101" pitchFamily="2" charset="-122"/>
              </a:rPr>
              <a:t>Receiving an inter-BSS PPDU, STA 2 switches to NPCH</a:t>
            </a:r>
            <a:endParaRPr lang="zh-CN" altLang="en-US" sz="1400" dirty="0" smtClean="0">
              <a:solidFill>
                <a:srgbClr val="00B050"/>
              </a:solidFill>
              <a:ea typeface="宋体" panose="02010600030101010101" pitchFamily="2" charset="-122"/>
            </a:endParaRPr>
          </a:p>
        </p:txBody>
      </p:sp>
      <p:sp>
        <p:nvSpPr>
          <p:cNvPr id="102" name="文本框 101"/>
          <p:cNvSpPr txBox="1"/>
          <p:nvPr/>
        </p:nvSpPr>
        <p:spPr>
          <a:xfrm>
            <a:off x="7442014" y="4469155"/>
            <a:ext cx="1037741" cy="954107"/>
          </a:xfrm>
          <a:prstGeom prst="rect">
            <a:avLst/>
          </a:prstGeom>
          <a:noFill/>
        </p:spPr>
        <p:txBody>
          <a:bodyPr wrap="square" rtlCol="0">
            <a:spAutoFit/>
          </a:bodyPr>
          <a:lstStyle/>
          <a:p>
            <a:r>
              <a:rPr lang="en-US" altLang="zh-CN" sz="1400" dirty="0" smtClean="0">
                <a:solidFill>
                  <a:srgbClr val="0070C0"/>
                </a:solidFill>
                <a:ea typeface="宋体" panose="02010600030101010101" pitchFamily="2" charset="-122"/>
              </a:rPr>
              <a:t>Responding an ICR, AP2 stay on the PCH</a:t>
            </a:r>
            <a:endParaRPr lang="zh-CN" altLang="en-US" sz="1400" dirty="0" smtClean="0">
              <a:solidFill>
                <a:srgbClr val="0070C0"/>
              </a:solidFill>
              <a:ea typeface="宋体" panose="02010600030101010101" pitchFamily="2" charset="-122"/>
            </a:endParaRPr>
          </a:p>
        </p:txBody>
      </p:sp>
      <p:cxnSp>
        <p:nvCxnSpPr>
          <p:cNvPr id="104" name="直接箭头连接符 103"/>
          <p:cNvCxnSpPr>
            <a:stCxn id="98" idx="4"/>
          </p:cNvCxnSpPr>
          <p:nvPr/>
        </p:nvCxnSpPr>
        <p:spPr bwMode="auto">
          <a:xfrm>
            <a:off x="7894231" y="3991205"/>
            <a:ext cx="1969" cy="493369"/>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sp>
        <p:nvSpPr>
          <p:cNvPr id="107" name="矩形 106"/>
          <p:cNvSpPr/>
          <p:nvPr/>
        </p:nvSpPr>
        <p:spPr bwMode="auto">
          <a:xfrm>
            <a:off x="7640986" y="3059048"/>
            <a:ext cx="510429" cy="274725"/>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ICR to AP1</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108" name="矩形 107"/>
          <p:cNvSpPr/>
          <p:nvPr/>
        </p:nvSpPr>
        <p:spPr bwMode="auto">
          <a:xfrm>
            <a:off x="7640986" y="2588180"/>
            <a:ext cx="510429" cy="262060"/>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ICR to AP1</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111" name="椭圆 110"/>
          <p:cNvSpPr/>
          <p:nvPr/>
        </p:nvSpPr>
        <p:spPr bwMode="auto">
          <a:xfrm>
            <a:off x="8222311" y="2499532"/>
            <a:ext cx="846343" cy="947290"/>
          </a:xfrm>
          <a:prstGeom prst="ellips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113" name="直接箭头连接符 112"/>
          <p:cNvCxnSpPr>
            <a:stCxn id="111" idx="4"/>
          </p:cNvCxnSpPr>
          <p:nvPr/>
        </p:nvCxnSpPr>
        <p:spPr bwMode="auto">
          <a:xfrm flipH="1">
            <a:off x="8408448" y="3446822"/>
            <a:ext cx="237035" cy="2134586"/>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sp>
        <p:nvSpPr>
          <p:cNvPr id="117" name="文本框 116"/>
          <p:cNvSpPr txBox="1"/>
          <p:nvPr/>
        </p:nvSpPr>
        <p:spPr>
          <a:xfrm>
            <a:off x="9571434" y="4654637"/>
            <a:ext cx="1961143" cy="738664"/>
          </a:xfrm>
          <a:prstGeom prst="rect">
            <a:avLst/>
          </a:prstGeom>
          <a:noFill/>
        </p:spPr>
        <p:txBody>
          <a:bodyPr wrap="square" rtlCol="0">
            <a:spAutoFit/>
          </a:bodyPr>
          <a:lstStyle/>
          <a:p>
            <a:r>
              <a:rPr lang="en-US" altLang="zh-CN" sz="1400" dirty="0" smtClean="0">
                <a:solidFill>
                  <a:srgbClr val="FF0000"/>
                </a:solidFill>
                <a:ea typeface="宋体" panose="02010600030101010101" pitchFamily="2" charset="-122"/>
              </a:rPr>
              <a:t>The data transmission failed due to different view of primary channel</a:t>
            </a:r>
            <a:endParaRPr lang="zh-CN" altLang="en-US" sz="1400" dirty="0" smtClean="0">
              <a:solidFill>
                <a:srgbClr val="FF0000"/>
              </a:solidFill>
              <a:ea typeface="宋体" panose="02010600030101010101" pitchFamily="2" charset="-122"/>
            </a:endParaRPr>
          </a:p>
        </p:txBody>
      </p:sp>
      <p:cxnSp>
        <p:nvCxnSpPr>
          <p:cNvPr id="120" name="直接箭头连接符 119"/>
          <p:cNvCxnSpPr/>
          <p:nvPr/>
        </p:nvCxnSpPr>
        <p:spPr bwMode="auto">
          <a:xfrm>
            <a:off x="10776520" y="4419058"/>
            <a:ext cx="58853" cy="302039"/>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121" name="椭圆 120"/>
          <p:cNvSpPr/>
          <p:nvPr/>
        </p:nvSpPr>
        <p:spPr bwMode="auto">
          <a:xfrm>
            <a:off x="9127040" y="3537284"/>
            <a:ext cx="2109224" cy="94729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1" name="左大括号 10"/>
          <p:cNvSpPr/>
          <p:nvPr/>
        </p:nvSpPr>
        <p:spPr bwMode="auto">
          <a:xfrm>
            <a:off x="6004182" y="2502348"/>
            <a:ext cx="70750" cy="1003518"/>
          </a:xfrm>
          <a:prstGeom prst="leftBrace">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文本框 12"/>
          <p:cNvSpPr txBox="1"/>
          <p:nvPr/>
        </p:nvSpPr>
        <p:spPr>
          <a:xfrm>
            <a:off x="5252607" y="2711719"/>
            <a:ext cx="843299" cy="584775"/>
          </a:xfrm>
          <a:prstGeom prst="rect">
            <a:avLst/>
          </a:prstGeom>
          <a:noFill/>
        </p:spPr>
        <p:txBody>
          <a:bodyPr wrap="square" rtlCol="0">
            <a:spAutoFit/>
          </a:bodyPr>
          <a:lstStyle/>
          <a:p>
            <a:r>
              <a:rPr lang="en-US" altLang="zh-CN" sz="1600" dirty="0" smtClean="0">
                <a:ea typeface="宋体" panose="02010600030101010101" pitchFamily="2" charset="-122"/>
              </a:rPr>
              <a:t>Sharing BSS</a:t>
            </a:r>
            <a:endParaRPr lang="zh-CN" altLang="en-US" sz="1600" dirty="0" smtClean="0">
              <a:ea typeface="宋体" panose="02010600030101010101" pitchFamily="2" charset="-122"/>
            </a:endParaRPr>
          </a:p>
        </p:txBody>
      </p:sp>
      <p:sp>
        <p:nvSpPr>
          <p:cNvPr id="45" name="左大括号 44"/>
          <p:cNvSpPr/>
          <p:nvPr/>
        </p:nvSpPr>
        <p:spPr bwMode="auto">
          <a:xfrm>
            <a:off x="6004182" y="3624912"/>
            <a:ext cx="70750" cy="1003518"/>
          </a:xfrm>
          <a:prstGeom prst="leftBrace">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文本框 45"/>
          <p:cNvSpPr txBox="1"/>
          <p:nvPr/>
        </p:nvSpPr>
        <p:spPr>
          <a:xfrm>
            <a:off x="5324935" y="3834283"/>
            <a:ext cx="843299" cy="584775"/>
          </a:xfrm>
          <a:prstGeom prst="rect">
            <a:avLst/>
          </a:prstGeom>
          <a:noFill/>
        </p:spPr>
        <p:txBody>
          <a:bodyPr wrap="square" rtlCol="0">
            <a:spAutoFit/>
          </a:bodyPr>
          <a:lstStyle/>
          <a:p>
            <a:r>
              <a:rPr lang="en-US" altLang="zh-CN" sz="1600" dirty="0" smtClean="0">
                <a:ea typeface="宋体" panose="02010600030101010101" pitchFamily="2" charset="-122"/>
              </a:rPr>
              <a:t>Shared BSS</a:t>
            </a:r>
            <a:endParaRPr lang="zh-CN" altLang="en-US" sz="1600" dirty="0" smtClean="0">
              <a:ea typeface="宋体" panose="02010600030101010101" pitchFamily="2" charset="-122"/>
            </a:endParaRPr>
          </a:p>
        </p:txBody>
      </p:sp>
    </p:spTree>
    <p:extLst>
      <p:ext uri="{BB962C8B-B14F-4D97-AF65-F5344CB8AC3E}">
        <p14:creationId xmlns:p14="http://schemas.microsoft.com/office/powerpoint/2010/main" val="2834959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shortcoming for beacon-based NPCA disablement</a:t>
            </a:r>
            <a:endParaRPr lang="zh-CN" altLang="en-US" dirty="0"/>
          </a:p>
        </p:txBody>
      </p:sp>
      <p:sp>
        <p:nvSpPr>
          <p:cNvPr id="3" name="内容占位符 2"/>
          <p:cNvSpPr>
            <a:spLocks noGrp="1"/>
          </p:cNvSpPr>
          <p:nvPr>
            <p:ph idx="1"/>
          </p:nvPr>
        </p:nvSpPr>
        <p:spPr/>
        <p:txBody>
          <a:bodyPr/>
          <a:lstStyle/>
          <a:p>
            <a:r>
              <a:rPr lang="en-US" altLang="zh-CN" dirty="0" smtClean="0"/>
              <a:t>Generally a beacon interval is around 100ms, which contains multiple TXOPs.</a:t>
            </a:r>
          </a:p>
          <a:p>
            <a:pPr marL="342900" indent="-342900">
              <a:buFont typeface="Arial" panose="020B0604020202020204" pitchFamily="34" charset="0"/>
              <a:buChar char="•"/>
            </a:pPr>
            <a:r>
              <a:rPr lang="en-US" altLang="zh-CN" b="0" dirty="0" smtClean="0"/>
              <a:t>There might be some TXOPs obtained by AP1 and/or AP2, which is available for MAPC operation, and some other TXOPs obtained by other OBSS STAs, which is unavailable for MAPC but suitable for NPCA operation.</a:t>
            </a:r>
          </a:p>
          <a:p>
            <a:pPr marL="342900" indent="-342900">
              <a:buFont typeface="Arial" panose="020B0604020202020204" pitchFamily="34" charset="0"/>
              <a:buChar char="•"/>
            </a:pPr>
            <a:r>
              <a:rPr lang="en-US" altLang="zh-CN" b="0" dirty="0" smtClean="0"/>
              <a:t>An AP transmitting a Beacon frame can not determine whether it would be always available for NPCA in the next beacon interval.</a:t>
            </a:r>
            <a:endParaRPr lang="zh-CN" altLang="en-US"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5B152EA6-CDC6-405A-965F-CFDD0133992C}" type="datetime4">
              <a:rPr lang="en-US" altLang="zh-CN" smtClean="0"/>
              <a:t>March 18, 2025</a:t>
            </a:fld>
            <a:endParaRPr lang="en-GB" altLang="zh-CN" dirty="0"/>
          </a:p>
        </p:txBody>
      </p:sp>
      <p:cxnSp>
        <p:nvCxnSpPr>
          <p:cNvPr id="7" name="直接连接符 6"/>
          <p:cNvCxnSpPr>
            <a:stCxn id="9" idx="3"/>
          </p:cNvCxnSpPr>
          <p:nvPr/>
        </p:nvCxnSpPr>
        <p:spPr bwMode="auto">
          <a:xfrm>
            <a:off x="1137990" y="5317935"/>
            <a:ext cx="1029642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接连接符 7"/>
          <p:cNvCxnSpPr>
            <a:stCxn id="10" idx="3"/>
          </p:cNvCxnSpPr>
          <p:nvPr/>
        </p:nvCxnSpPr>
        <p:spPr bwMode="auto">
          <a:xfrm>
            <a:off x="1137990" y="6110023"/>
            <a:ext cx="10296421"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文本框 8"/>
          <p:cNvSpPr txBox="1"/>
          <p:nvPr/>
        </p:nvSpPr>
        <p:spPr>
          <a:xfrm>
            <a:off x="589442" y="5148658"/>
            <a:ext cx="548548" cy="338554"/>
          </a:xfrm>
          <a:prstGeom prst="rect">
            <a:avLst/>
          </a:prstGeom>
          <a:noFill/>
        </p:spPr>
        <p:txBody>
          <a:bodyPr wrap="none" rtlCol="0">
            <a:spAutoFit/>
          </a:bodyPr>
          <a:lstStyle/>
          <a:p>
            <a:r>
              <a:rPr lang="en-US" altLang="zh-CN" sz="1600" dirty="0" smtClean="0">
                <a:ea typeface="宋体" panose="02010600030101010101" pitchFamily="2" charset="-122"/>
              </a:rPr>
              <a:t>AP1</a:t>
            </a:r>
            <a:endParaRPr lang="zh-CN" altLang="en-US" sz="1600" dirty="0" smtClean="0">
              <a:ea typeface="宋体" panose="02010600030101010101" pitchFamily="2" charset="-122"/>
            </a:endParaRPr>
          </a:p>
        </p:txBody>
      </p:sp>
      <p:sp>
        <p:nvSpPr>
          <p:cNvPr id="10" name="文本框 9"/>
          <p:cNvSpPr txBox="1"/>
          <p:nvPr/>
        </p:nvSpPr>
        <p:spPr>
          <a:xfrm>
            <a:off x="589442" y="5940746"/>
            <a:ext cx="548548" cy="338554"/>
          </a:xfrm>
          <a:prstGeom prst="rect">
            <a:avLst/>
          </a:prstGeom>
          <a:noFill/>
        </p:spPr>
        <p:txBody>
          <a:bodyPr wrap="none" rtlCol="0">
            <a:spAutoFit/>
          </a:bodyPr>
          <a:lstStyle/>
          <a:p>
            <a:r>
              <a:rPr lang="en-US" altLang="zh-CN" sz="1600" dirty="0" smtClean="0">
                <a:ea typeface="宋体" panose="02010600030101010101" pitchFamily="2" charset="-122"/>
              </a:rPr>
              <a:t>AP2</a:t>
            </a:r>
            <a:endParaRPr lang="zh-CN" altLang="en-US" sz="1600" dirty="0" smtClean="0">
              <a:ea typeface="宋体" panose="02010600030101010101" pitchFamily="2" charset="-122"/>
            </a:endParaRPr>
          </a:p>
        </p:txBody>
      </p:sp>
      <p:sp>
        <p:nvSpPr>
          <p:cNvPr id="11" name="矩形 10"/>
          <p:cNvSpPr/>
          <p:nvPr/>
        </p:nvSpPr>
        <p:spPr bwMode="auto">
          <a:xfrm>
            <a:off x="2256236" y="5050259"/>
            <a:ext cx="769107" cy="1250515"/>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900" dirty="0" smtClean="0">
                <a:ea typeface="宋体" panose="02010600030101010101" pitchFamily="2" charset="-122"/>
              </a:rPr>
              <a:t>Negotiation phase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e.g., C-SR &amp; C-BF</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12" name="矩形 11"/>
          <p:cNvSpPr/>
          <p:nvPr/>
        </p:nvSpPr>
        <p:spPr bwMode="auto">
          <a:xfrm>
            <a:off x="3964839" y="5050259"/>
            <a:ext cx="824870"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Transmission phase</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900" dirty="0" smtClean="0">
                <a:ea typeface="宋体" panose="02010600030101010101" pitchFamily="2" charset="-122"/>
              </a:rPr>
              <a:t>e.g., C-SR</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13" name="矩形 12"/>
          <p:cNvSpPr/>
          <p:nvPr/>
        </p:nvSpPr>
        <p:spPr bwMode="auto">
          <a:xfrm>
            <a:off x="7315409" y="5050259"/>
            <a:ext cx="800815"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zh-CN" sz="900" dirty="0">
                <a:ea typeface="宋体" panose="02010600030101010101" pitchFamily="2" charset="-122"/>
              </a:rPr>
              <a:t>Transmission </a:t>
            </a:r>
            <a:r>
              <a:rPr lang="en-US" altLang="zh-CN" sz="900" dirty="0" smtClean="0">
                <a:ea typeface="宋体" panose="02010600030101010101" pitchFamily="2" charset="-122"/>
              </a:rPr>
              <a:t>phase</a:t>
            </a:r>
          </a:p>
          <a:p>
            <a:pPr algn="ctr"/>
            <a:r>
              <a:rPr lang="en-US" altLang="zh-CN" sz="900" dirty="0" smtClean="0">
                <a:ea typeface="宋体" panose="02010600030101010101" pitchFamily="2" charset="-122"/>
              </a:rPr>
              <a:t>e.g., C-BF</a:t>
            </a:r>
            <a:endParaRPr lang="zh-CN" altLang="en-US" sz="900" dirty="0">
              <a:ea typeface="宋体" panose="02010600030101010101" pitchFamily="2" charset="-122"/>
            </a:endParaRPr>
          </a:p>
        </p:txBody>
      </p:sp>
      <p:cxnSp>
        <p:nvCxnSpPr>
          <p:cNvPr id="14" name="直接连接符 13"/>
          <p:cNvCxnSpPr/>
          <p:nvPr/>
        </p:nvCxnSpPr>
        <p:spPr bwMode="auto">
          <a:xfrm flipH="1">
            <a:off x="2021071"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直接连接符 14"/>
          <p:cNvCxnSpPr/>
          <p:nvPr/>
        </p:nvCxnSpPr>
        <p:spPr bwMode="auto">
          <a:xfrm flipH="1">
            <a:off x="2098747"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直接连接符 15"/>
          <p:cNvCxnSpPr/>
          <p:nvPr/>
        </p:nvCxnSpPr>
        <p:spPr bwMode="auto">
          <a:xfrm flipH="1">
            <a:off x="2021071" y="5245927"/>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直接连接符 16"/>
          <p:cNvCxnSpPr/>
          <p:nvPr/>
        </p:nvCxnSpPr>
        <p:spPr bwMode="auto">
          <a:xfrm flipH="1">
            <a:off x="2098747" y="5245927"/>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直接连接符 17"/>
          <p:cNvCxnSpPr/>
          <p:nvPr/>
        </p:nvCxnSpPr>
        <p:spPr bwMode="auto">
          <a:xfrm flipH="1">
            <a:off x="3085397"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直接连接符 18"/>
          <p:cNvCxnSpPr/>
          <p:nvPr/>
        </p:nvCxnSpPr>
        <p:spPr bwMode="auto">
          <a:xfrm flipH="1">
            <a:off x="3163073"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直接连接符 19"/>
          <p:cNvCxnSpPr/>
          <p:nvPr/>
        </p:nvCxnSpPr>
        <p:spPr bwMode="auto">
          <a:xfrm flipH="1">
            <a:off x="6440410"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直接连接符 20"/>
          <p:cNvCxnSpPr/>
          <p:nvPr/>
        </p:nvCxnSpPr>
        <p:spPr bwMode="auto">
          <a:xfrm flipH="1">
            <a:off x="6518086"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2" name="直接箭头连接符 21"/>
          <p:cNvCxnSpPr/>
          <p:nvPr/>
        </p:nvCxnSpPr>
        <p:spPr bwMode="auto">
          <a:xfrm>
            <a:off x="2189225" y="4992319"/>
            <a:ext cx="903131"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3" name="文本框 22"/>
          <p:cNvSpPr txBox="1"/>
          <p:nvPr/>
        </p:nvSpPr>
        <p:spPr>
          <a:xfrm>
            <a:off x="2238795" y="4710690"/>
            <a:ext cx="821059" cy="338554"/>
          </a:xfrm>
          <a:prstGeom prst="rect">
            <a:avLst/>
          </a:prstGeom>
          <a:noFill/>
        </p:spPr>
        <p:txBody>
          <a:bodyPr wrap="none" rtlCol="0">
            <a:spAutoFit/>
          </a:bodyPr>
          <a:lstStyle/>
          <a:p>
            <a:r>
              <a:rPr lang="en-US" altLang="zh-CN" sz="1600" dirty="0" smtClean="0">
                <a:ea typeface="宋体" panose="02010600030101010101" pitchFamily="2" charset="-122"/>
              </a:rPr>
              <a:t>TXOP1</a:t>
            </a:r>
            <a:endParaRPr lang="zh-CN" altLang="en-US" sz="1600" dirty="0" smtClean="0">
              <a:ea typeface="宋体" panose="02010600030101010101" pitchFamily="2" charset="-122"/>
            </a:endParaRPr>
          </a:p>
        </p:txBody>
      </p:sp>
      <p:cxnSp>
        <p:nvCxnSpPr>
          <p:cNvPr id="24" name="直接箭头连接符 23"/>
          <p:cNvCxnSpPr/>
          <p:nvPr/>
        </p:nvCxnSpPr>
        <p:spPr bwMode="auto">
          <a:xfrm>
            <a:off x="3267696" y="4992319"/>
            <a:ext cx="1578015"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5" name="文本框 24"/>
          <p:cNvSpPr txBox="1"/>
          <p:nvPr/>
        </p:nvSpPr>
        <p:spPr>
          <a:xfrm>
            <a:off x="3398007" y="4710690"/>
            <a:ext cx="1447704" cy="338554"/>
          </a:xfrm>
          <a:prstGeom prst="rect">
            <a:avLst/>
          </a:prstGeom>
          <a:noFill/>
        </p:spPr>
        <p:txBody>
          <a:bodyPr wrap="none" rtlCol="0">
            <a:spAutoFit/>
          </a:bodyPr>
          <a:lstStyle/>
          <a:p>
            <a:r>
              <a:rPr lang="en-US" altLang="zh-CN" sz="1600" dirty="0" smtClean="0">
                <a:ea typeface="宋体" panose="02010600030101010101" pitchFamily="2" charset="-122"/>
              </a:rPr>
              <a:t>TXOP2 of AP1</a:t>
            </a:r>
            <a:endParaRPr lang="zh-CN" altLang="en-US" sz="1600" dirty="0" smtClean="0">
              <a:ea typeface="宋体" panose="02010600030101010101" pitchFamily="2" charset="-122"/>
            </a:endParaRPr>
          </a:p>
        </p:txBody>
      </p:sp>
      <p:cxnSp>
        <p:nvCxnSpPr>
          <p:cNvPr id="26" name="直接箭头连接符 25"/>
          <p:cNvCxnSpPr/>
          <p:nvPr/>
        </p:nvCxnSpPr>
        <p:spPr bwMode="auto">
          <a:xfrm>
            <a:off x="6557410" y="4992319"/>
            <a:ext cx="161156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7" name="文本框 26"/>
          <p:cNvSpPr txBox="1"/>
          <p:nvPr/>
        </p:nvSpPr>
        <p:spPr>
          <a:xfrm>
            <a:off x="6688562" y="4710690"/>
            <a:ext cx="1447704" cy="338554"/>
          </a:xfrm>
          <a:prstGeom prst="rect">
            <a:avLst/>
          </a:prstGeom>
          <a:noFill/>
        </p:spPr>
        <p:txBody>
          <a:bodyPr wrap="none" rtlCol="0">
            <a:spAutoFit/>
          </a:bodyPr>
          <a:lstStyle/>
          <a:p>
            <a:r>
              <a:rPr lang="en-US" altLang="zh-CN" sz="1600" dirty="0" smtClean="0">
                <a:ea typeface="宋体" panose="02010600030101010101" pitchFamily="2" charset="-122"/>
              </a:rPr>
              <a:t>TXOP4 of AP2</a:t>
            </a:r>
            <a:endParaRPr lang="zh-CN" altLang="en-US" sz="1600" dirty="0" smtClean="0">
              <a:ea typeface="宋体" panose="02010600030101010101" pitchFamily="2" charset="-122"/>
            </a:endParaRPr>
          </a:p>
        </p:txBody>
      </p:sp>
      <p:cxnSp>
        <p:nvCxnSpPr>
          <p:cNvPr id="28" name="直接连接符 27"/>
          <p:cNvCxnSpPr/>
          <p:nvPr/>
        </p:nvCxnSpPr>
        <p:spPr bwMode="auto">
          <a:xfrm flipH="1">
            <a:off x="3085397"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直接连接符 28"/>
          <p:cNvCxnSpPr/>
          <p:nvPr/>
        </p:nvCxnSpPr>
        <p:spPr bwMode="auto">
          <a:xfrm flipH="1">
            <a:off x="3163073"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直接连接符 29"/>
          <p:cNvCxnSpPr/>
          <p:nvPr/>
        </p:nvCxnSpPr>
        <p:spPr bwMode="auto">
          <a:xfrm flipH="1">
            <a:off x="6440410"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1" name="直接连接符 30"/>
          <p:cNvCxnSpPr/>
          <p:nvPr/>
        </p:nvCxnSpPr>
        <p:spPr bwMode="auto">
          <a:xfrm flipH="1">
            <a:off x="6518086"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2" name="矩形 31"/>
          <p:cNvSpPr/>
          <p:nvPr/>
        </p:nvSpPr>
        <p:spPr bwMode="auto">
          <a:xfrm>
            <a:off x="3267696" y="5050259"/>
            <a:ext cx="248621"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ICF</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33" name="矩形 32"/>
          <p:cNvSpPr/>
          <p:nvPr/>
        </p:nvSpPr>
        <p:spPr bwMode="auto">
          <a:xfrm>
            <a:off x="3580105" y="5050259"/>
            <a:ext cx="248621"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ICR</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34" name="矩形 33"/>
          <p:cNvSpPr/>
          <p:nvPr/>
        </p:nvSpPr>
        <p:spPr bwMode="auto">
          <a:xfrm>
            <a:off x="1699075" y="5805264"/>
            <a:ext cx="278858" cy="505071"/>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Beacon</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35" name="矩形 34"/>
          <p:cNvSpPr/>
          <p:nvPr/>
        </p:nvSpPr>
        <p:spPr bwMode="auto">
          <a:xfrm>
            <a:off x="1218955" y="4992319"/>
            <a:ext cx="244521" cy="54756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Beacon</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cxnSp>
        <p:nvCxnSpPr>
          <p:cNvPr id="36" name="直接连接符 35"/>
          <p:cNvCxnSpPr/>
          <p:nvPr/>
        </p:nvCxnSpPr>
        <p:spPr bwMode="auto">
          <a:xfrm flipH="1">
            <a:off x="1508344" y="6047576"/>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直接连接符 36"/>
          <p:cNvCxnSpPr/>
          <p:nvPr/>
        </p:nvCxnSpPr>
        <p:spPr bwMode="auto">
          <a:xfrm flipH="1">
            <a:off x="1586020" y="6047576"/>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8" name="直接连接符 37"/>
          <p:cNvCxnSpPr/>
          <p:nvPr/>
        </p:nvCxnSpPr>
        <p:spPr bwMode="auto">
          <a:xfrm flipH="1">
            <a:off x="1508344" y="5255488"/>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9" name="直接连接符 38"/>
          <p:cNvCxnSpPr/>
          <p:nvPr/>
        </p:nvCxnSpPr>
        <p:spPr bwMode="auto">
          <a:xfrm flipH="1">
            <a:off x="1586020" y="5255488"/>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 name="矩形 39"/>
          <p:cNvSpPr/>
          <p:nvPr/>
        </p:nvSpPr>
        <p:spPr bwMode="auto">
          <a:xfrm>
            <a:off x="6655231" y="5050259"/>
            <a:ext cx="248621"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ICF</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41" name="矩形 40"/>
          <p:cNvSpPr/>
          <p:nvPr/>
        </p:nvSpPr>
        <p:spPr bwMode="auto">
          <a:xfrm>
            <a:off x="6967640" y="5050259"/>
            <a:ext cx="248621" cy="12505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ICR</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cxnSp>
        <p:nvCxnSpPr>
          <p:cNvPr id="42" name="直接连接符 41"/>
          <p:cNvCxnSpPr/>
          <p:nvPr/>
        </p:nvCxnSpPr>
        <p:spPr bwMode="auto">
          <a:xfrm flipH="1">
            <a:off x="8176440"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3" name="直接连接符 42"/>
          <p:cNvCxnSpPr/>
          <p:nvPr/>
        </p:nvCxnSpPr>
        <p:spPr bwMode="auto">
          <a:xfrm flipH="1">
            <a:off x="8254116"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直接连接符 43"/>
          <p:cNvCxnSpPr/>
          <p:nvPr/>
        </p:nvCxnSpPr>
        <p:spPr bwMode="auto">
          <a:xfrm flipH="1">
            <a:off x="8176440"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5" name="直接连接符 44"/>
          <p:cNvCxnSpPr/>
          <p:nvPr/>
        </p:nvCxnSpPr>
        <p:spPr bwMode="auto">
          <a:xfrm flipH="1">
            <a:off x="8254116"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直接连接符 51"/>
          <p:cNvCxnSpPr/>
          <p:nvPr/>
        </p:nvCxnSpPr>
        <p:spPr bwMode="auto">
          <a:xfrm flipH="1">
            <a:off x="10923879"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直接连接符 52"/>
          <p:cNvCxnSpPr/>
          <p:nvPr/>
        </p:nvCxnSpPr>
        <p:spPr bwMode="auto">
          <a:xfrm flipH="1">
            <a:off x="11001555"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4" name="直接连接符 53"/>
          <p:cNvCxnSpPr/>
          <p:nvPr/>
        </p:nvCxnSpPr>
        <p:spPr bwMode="auto">
          <a:xfrm flipH="1">
            <a:off x="10923879"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直接连接符 54"/>
          <p:cNvCxnSpPr/>
          <p:nvPr/>
        </p:nvCxnSpPr>
        <p:spPr bwMode="auto">
          <a:xfrm flipH="1">
            <a:off x="11001555"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4" name="直接连接符 63"/>
          <p:cNvCxnSpPr/>
          <p:nvPr/>
        </p:nvCxnSpPr>
        <p:spPr bwMode="auto">
          <a:xfrm flipH="1">
            <a:off x="4846420"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5" name="直接连接符 64"/>
          <p:cNvCxnSpPr/>
          <p:nvPr/>
        </p:nvCxnSpPr>
        <p:spPr bwMode="auto">
          <a:xfrm flipH="1">
            <a:off x="4924096"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6" name="直接连接符 65"/>
          <p:cNvCxnSpPr/>
          <p:nvPr/>
        </p:nvCxnSpPr>
        <p:spPr bwMode="auto">
          <a:xfrm flipH="1">
            <a:off x="4846420"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直接连接符 66"/>
          <p:cNvCxnSpPr/>
          <p:nvPr/>
        </p:nvCxnSpPr>
        <p:spPr bwMode="auto">
          <a:xfrm flipH="1">
            <a:off x="4924096"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8" name="矩形 67"/>
          <p:cNvSpPr/>
          <p:nvPr/>
        </p:nvSpPr>
        <p:spPr bwMode="auto">
          <a:xfrm>
            <a:off x="5077373" y="5050259"/>
            <a:ext cx="1311593" cy="1250515"/>
          </a:xfrm>
          <a:prstGeom prst="rect">
            <a:avLst/>
          </a:prstGeom>
          <a:solidFill>
            <a:schemeClr val="bg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zh-CN" sz="900" dirty="0" smtClean="0">
                <a:ea typeface="宋体" panose="02010600030101010101" pitchFamily="2" charset="-122"/>
              </a:rPr>
              <a:t>TXOP of OBSS AP3;</a:t>
            </a:r>
          </a:p>
          <a:p>
            <a:pPr algn="ctr"/>
            <a:endParaRPr lang="en-US" altLang="zh-CN" sz="900" dirty="0" smtClean="0">
              <a:ea typeface="宋体" panose="02010600030101010101" pitchFamily="2" charset="-122"/>
            </a:endParaRPr>
          </a:p>
          <a:p>
            <a:pPr algn="ctr"/>
            <a:r>
              <a:rPr lang="en-US" altLang="zh-CN" sz="900" dirty="0" smtClean="0">
                <a:ea typeface="宋体" panose="02010600030101010101" pitchFamily="2" charset="-122"/>
              </a:rPr>
              <a:t>NPCA available for both AP1 and AP2</a:t>
            </a:r>
            <a:endParaRPr lang="zh-CN" altLang="en-US" sz="900" dirty="0">
              <a:ea typeface="宋体" panose="02010600030101010101" pitchFamily="2" charset="-122"/>
            </a:endParaRPr>
          </a:p>
        </p:txBody>
      </p:sp>
      <p:cxnSp>
        <p:nvCxnSpPr>
          <p:cNvPr id="69" name="直接箭头连接符 68"/>
          <p:cNvCxnSpPr/>
          <p:nvPr/>
        </p:nvCxnSpPr>
        <p:spPr bwMode="auto">
          <a:xfrm>
            <a:off x="4885538" y="4992319"/>
            <a:ext cx="161156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70" name="文本框 69"/>
          <p:cNvSpPr txBox="1"/>
          <p:nvPr/>
        </p:nvSpPr>
        <p:spPr>
          <a:xfrm>
            <a:off x="5016690" y="4710690"/>
            <a:ext cx="1447704" cy="338554"/>
          </a:xfrm>
          <a:prstGeom prst="rect">
            <a:avLst/>
          </a:prstGeom>
          <a:noFill/>
        </p:spPr>
        <p:txBody>
          <a:bodyPr wrap="none" rtlCol="0">
            <a:spAutoFit/>
          </a:bodyPr>
          <a:lstStyle/>
          <a:p>
            <a:r>
              <a:rPr lang="en-US" altLang="zh-CN" sz="1600" dirty="0" smtClean="0">
                <a:ea typeface="宋体" panose="02010600030101010101" pitchFamily="2" charset="-122"/>
              </a:rPr>
              <a:t>TXOP3 of AP3</a:t>
            </a:r>
            <a:endParaRPr lang="zh-CN" altLang="en-US" sz="1600" dirty="0" smtClean="0">
              <a:ea typeface="宋体" panose="02010600030101010101" pitchFamily="2" charset="-122"/>
            </a:endParaRPr>
          </a:p>
        </p:txBody>
      </p:sp>
      <p:sp>
        <p:nvSpPr>
          <p:cNvPr id="71" name="矩形 70"/>
          <p:cNvSpPr/>
          <p:nvPr/>
        </p:nvSpPr>
        <p:spPr bwMode="auto">
          <a:xfrm>
            <a:off x="8852356" y="5805264"/>
            <a:ext cx="278858" cy="505071"/>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Beacon</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72" name="矩形 71"/>
          <p:cNvSpPr/>
          <p:nvPr/>
        </p:nvSpPr>
        <p:spPr bwMode="auto">
          <a:xfrm>
            <a:off x="8372236" y="4992319"/>
            <a:ext cx="244521" cy="54756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Beacon</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cxnSp>
        <p:nvCxnSpPr>
          <p:cNvPr id="73" name="直接连接符 72"/>
          <p:cNvCxnSpPr/>
          <p:nvPr/>
        </p:nvCxnSpPr>
        <p:spPr bwMode="auto">
          <a:xfrm flipH="1">
            <a:off x="8661625" y="6047576"/>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4" name="直接连接符 73"/>
          <p:cNvCxnSpPr/>
          <p:nvPr/>
        </p:nvCxnSpPr>
        <p:spPr bwMode="auto">
          <a:xfrm flipH="1">
            <a:off x="8739301" y="6047576"/>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5" name="直接连接符 74"/>
          <p:cNvCxnSpPr/>
          <p:nvPr/>
        </p:nvCxnSpPr>
        <p:spPr bwMode="auto">
          <a:xfrm flipH="1">
            <a:off x="8661625" y="5255488"/>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6" name="直接连接符 75"/>
          <p:cNvCxnSpPr/>
          <p:nvPr/>
        </p:nvCxnSpPr>
        <p:spPr bwMode="auto">
          <a:xfrm flipH="1">
            <a:off x="8739301" y="5255488"/>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直接箭头连接符 77"/>
          <p:cNvCxnSpPr/>
          <p:nvPr/>
        </p:nvCxnSpPr>
        <p:spPr bwMode="auto">
          <a:xfrm>
            <a:off x="9289570" y="4992319"/>
            <a:ext cx="161156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79" name="文本框 78"/>
          <p:cNvSpPr txBox="1"/>
          <p:nvPr/>
        </p:nvSpPr>
        <p:spPr>
          <a:xfrm>
            <a:off x="9420722" y="4710690"/>
            <a:ext cx="1369286" cy="338554"/>
          </a:xfrm>
          <a:prstGeom prst="rect">
            <a:avLst/>
          </a:prstGeom>
          <a:noFill/>
        </p:spPr>
        <p:txBody>
          <a:bodyPr wrap="none" rtlCol="0">
            <a:spAutoFit/>
          </a:bodyPr>
          <a:lstStyle/>
          <a:p>
            <a:r>
              <a:rPr lang="en-US" altLang="zh-CN" sz="1600" dirty="0" smtClean="0">
                <a:ea typeface="宋体" panose="02010600030101010101" pitchFamily="2" charset="-122"/>
              </a:rPr>
              <a:t>TXOP5 of ???</a:t>
            </a:r>
            <a:endParaRPr lang="zh-CN" altLang="en-US" sz="1600" dirty="0" smtClean="0">
              <a:ea typeface="宋体" panose="02010600030101010101" pitchFamily="2" charset="-122"/>
            </a:endParaRPr>
          </a:p>
        </p:txBody>
      </p:sp>
      <p:sp>
        <p:nvSpPr>
          <p:cNvPr id="80" name="矩形 79"/>
          <p:cNvSpPr/>
          <p:nvPr/>
        </p:nvSpPr>
        <p:spPr bwMode="auto">
          <a:xfrm>
            <a:off x="9387391" y="5050259"/>
            <a:ext cx="1435726" cy="1250515"/>
          </a:xfrm>
          <a:prstGeom prst="rect">
            <a:avLst/>
          </a:prstGeom>
          <a:solidFill>
            <a:schemeClr val="bg2">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00" b="0" i="0" u="none" strike="noStrike" cap="none" normalizeH="0" dirty="0" smtClean="0">
                <a:ln>
                  <a:noFill/>
                </a:ln>
                <a:solidFill>
                  <a:schemeClr val="bg1"/>
                </a:solidFill>
                <a:effectLst/>
                <a:ea typeface="宋体" panose="02010600030101010101" pitchFamily="2" charset="-122"/>
              </a:rPr>
              <a:t>NPCA should be available or not?</a:t>
            </a:r>
            <a:endParaRPr kumimoji="0" lang="zh-CN" altLang="en-US" sz="1000" b="0" i="0" u="none" strike="noStrike" cap="none" normalizeH="0" dirty="0" smtClean="0">
              <a:ln>
                <a:noFill/>
              </a:ln>
              <a:solidFill>
                <a:schemeClr val="bg1"/>
              </a:solidFill>
              <a:effectLst/>
              <a:ea typeface="宋体" panose="02010600030101010101" pitchFamily="2" charset="-122"/>
            </a:endParaRPr>
          </a:p>
        </p:txBody>
      </p:sp>
      <p:cxnSp>
        <p:nvCxnSpPr>
          <p:cNvPr id="82" name="直接连接符 81"/>
          <p:cNvCxnSpPr/>
          <p:nvPr/>
        </p:nvCxnSpPr>
        <p:spPr bwMode="auto">
          <a:xfrm flipH="1">
            <a:off x="9182138"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3" name="直接连接符 82"/>
          <p:cNvCxnSpPr/>
          <p:nvPr/>
        </p:nvCxnSpPr>
        <p:spPr bwMode="auto">
          <a:xfrm flipH="1">
            <a:off x="9259814" y="603801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4" name="直接连接符 83"/>
          <p:cNvCxnSpPr/>
          <p:nvPr/>
        </p:nvCxnSpPr>
        <p:spPr bwMode="auto">
          <a:xfrm flipH="1">
            <a:off x="9182138"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5" name="直接连接符 84"/>
          <p:cNvCxnSpPr/>
          <p:nvPr/>
        </p:nvCxnSpPr>
        <p:spPr bwMode="auto">
          <a:xfrm flipH="1">
            <a:off x="9259814" y="5247253"/>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095389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Proposal: </a:t>
            </a:r>
            <a:r>
              <a:rPr lang="en-US" altLang="zh-CN" dirty="0" smtClean="0"/>
              <a:t>implicit NPCA disable announcement</a:t>
            </a:r>
            <a:endParaRPr lang="zh-CN" altLang="en-US" dirty="0"/>
          </a:p>
        </p:txBody>
      </p:sp>
      <p:sp>
        <p:nvSpPr>
          <p:cNvPr id="3" name="内容占位符 2"/>
          <p:cNvSpPr>
            <a:spLocks noGrp="1"/>
          </p:cNvSpPr>
          <p:nvPr>
            <p:ph idx="1"/>
          </p:nvPr>
        </p:nvSpPr>
        <p:spPr>
          <a:xfrm>
            <a:off x="854642" y="1981201"/>
            <a:ext cx="10582199" cy="4113213"/>
          </a:xfrm>
        </p:spPr>
        <p:txBody>
          <a:bodyPr/>
          <a:lstStyle/>
          <a:p>
            <a:pPr marL="457200" indent="-457200">
              <a:buFont typeface="+mj-lt"/>
              <a:buAutoNum type="arabicPeriod"/>
            </a:pPr>
            <a:r>
              <a:rPr lang="en-US" altLang="zh-CN" dirty="0" smtClean="0"/>
              <a:t>The NPCA AP shall announce </a:t>
            </a:r>
            <a:r>
              <a:rPr lang="en-US" altLang="zh-CN" dirty="0" smtClean="0"/>
              <a:t>an NPCA-delayed BSS list </a:t>
            </a:r>
            <a:r>
              <a:rPr lang="en-US" altLang="zh-CN" dirty="0" smtClean="0"/>
              <a:t>to </a:t>
            </a:r>
            <a:r>
              <a:rPr lang="en-US" altLang="zh-CN" dirty="0" smtClean="0"/>
              <a:t>its associated </a:t>
            </a:r>
            <a:r>
              <a:rPr lang="en-US" altLang="zh-CN" dirty="0" smtClean="0"/>
              <a:t>NPCA STAs in advance.</a:t>
            </a:r>
          </a:p>
          <a:p>
            <a:pPr marL="906463" lvl="1" indent="-457200">
              <a:buFont typeface="Arial" panose="020B0604020202020204" pitchFamily="34" charset="0"/>
              <a:buChar char="•"/>
            </a:pPr>
            <a:r>
              <a:rPr lang="en-US" altLang="zh-CN" dirty="0" smtClean="0"/>
              <a:t>The list indicates the BSSs, APs in which </a:t>
            </a:r>
            <a:r>
              <a:rPr lang="en-US" altLang="zh-CN" dirty="0" smtClean="0"/>
              <a:t>has an established MAPC agreement with the NPCA AP</a:t>
            </a:r>
            <a:r>
              <a:rPr lang="en-US" altLang="zh-CN" dirty="0" smtClean="0"/>
              <a:t>.</a:t>
            </a:r>
          </a:p>
          <a:p>
            <a:pPr marL="906463" lvl="1" indent="-457200">
              <a:buFont typeface="Arial" panose="020B0604020202020204" pitchFamily="34" charset="0"/>
              <a:buChar char="•"/>
            </a:pPr>
            <a:r>
              <a:rPr lang="en-US" altLang="zh-CN" dirty="0" smtClean="0"/>
              <a:t>The </a:t>
            </a:r>
            <a:r>
              <a:rPr lang="en-US" altLang="zh-CN" dirty="0" smtClean="0"/>
              <a:t>announcement includes at least the BSS color and/or BSSID of the coordinated APs.</a:t>
            </a:r>
          </a:p>
          <a:p>
            <a:pPr marL="457200" indent="-457200">
              <a:buFont typeface="+mj-lt"/>
              <a:buAutoNum type="arabicPeriod"/>
            </a:pPr>
            <a:r>
              <a:rPr lang="en-US" altLang="zh-CN" dirty="0" smtClean="0"/>
              <a:t>The non-AP NPCA STA, receiving an inter-BSS PPDU that belongs to a BSS which is announced in </a:t>
            </a:r>
            <a:r>
              <a:rPr lang="en-US" altLang="zh-CN" dirty="0"/>
              <a:t>the </a:t>
            </a:r>
            <a:r>
              <a:rPr lang="en-US" altLang="zh-CN" dirty="0" smtClean="0"/>
              <a:t>list</a:t>
            </a:r>
            <a:r>
              <a:rPr lang="en-US" altLang="zh-CN" dirty="0" smtClean="0"/>
              <a:t>, wait for a TBD-timeout before NPCA switch.</a:t>
            </a:r>
          </a:p>
          <a:p>
            <a:pPr marL="906463" lvl="1" indent="-457200">
              <a:buFont typeface="Arial" panose="020B0604020202020204" pitchFamily="34" charset="0"/>
              <a:buChar char="•"/>
            </a:pPr>
            <a:r>
              <a:rPr lang="en-US" altLang="zh-CN" dirty="0" smtClean="0"/>
              <a:t>The PPDU classification can be based on the BSS color </a:t>
            </a:r>
            <a:r>
              <a:rPr lang="en-US" altLang="zh-CN" dirty="0"/>
              <a:t>and/or </a:t>
            </a:r>
            <a:r>
              <a:rPr lang="en-US" altLang="zh-CN" dirty="0" smtClean="0"/>
              <a:t>the BSSID of the received PPDU.</a:t>
            </a:r>
          </a:p>
          <a:p>
            <a:pPr marL="457200" indent="-457200">
              <a:buFont typeface="+mj-lt"/>
              <a:buAutoNum type="arabicPeriod"/>
            </a:pPr>
            <a:r>
              <a:rPr lang="en-US" altLang="zh-CN" dirty="0" smtClean="0"/>
              <a:t>If receiving an ICR sent from the associated AP indicating the intention to participate in the MAP coordination in this TXOP, the non-AP NPCA STA shall not switch to the NPCA primary channel</a:t>
            </a:r>
            <a:r>
              <a:rPr lang="en-US" altLang="zh-CN" dirty="0"/>
              <a:t>.</a:t>
            </a:r>
            <a:endParaRPr lang="en-US" altLang="zh-CN" dirty="0" smtClean="0"/>
          </a:p>
          <a:p>
            <a:pPr marL="906463" lvl="1" indent="-457200">
              <a:buFont typeface="Arial" panose="020B0604020202020204" pitchFamily="34" charset="0"/>
              <a:buChar char="•"/>
            </a:pPr>
            <a:r>
              <a:rPr lang="en-US" altLang="zh-CN" dirty="0" smtClean="0"/>
              <a:t>Otherwise, the non-AP NPCA STA may switch to NPCA primary channel.</a:t>
            </a:r>
          </a:p>
          <a:p>
            <a:pPr marL="906463" lvl="1" indent="-457200">
              <a:buFont typeface="Arial" panose="020B0604020202020204" pitchFamily="34" charset="0"/>
              <a:buChar char="•"/>
            </a:pPr>
            <a:r>
              <a:rPr lang="en-US" altLang="zh-CN" dirty="0" smtClean="0"/>
              <a:t>If no ICR is received for the TBD-timeout, the non-AP NPCA STA may switch to NPCA primary channel.</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3123FC43-DBE2-4D13-A759-00B72A5175A8}" type="datetime4">
              <a:rPr lang="en-US" altLang="zh-CN" smtClean="0"/>
              <a:t>March 18, 2025</a:t>
            </a:fld>
            <a:endParaRPr lang="en-GB" altLang="zh-CN" dirty="0"/>
          </a:p>
        </p:txBody>
      </p:sp>
    </p:spTree>
    <p:extLst>
      <p:ext uri="{BB962C8B-B14F-4D97-AF65-F5344CB8AC3E}">
        <p14:creationId xmlns:p14="http://schemas.microsoft.com/office/powerpoint/2010/main" val="4213728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3" name="直接连接符 112"/>
          <p:cNvCxnSpPr/>
          <p:nvPr/>
        </p:nvCxnSpPr>
        <p:spPr bwMode="auto">
          <a:xfrm>
            <a:off x="1046798" y="4892382"/>
            <a:ext cx="10584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4" name="文本框 113"/>
          <p:cNvSpPr txBox="1"/>
          <p:nvPr/>
        </p:nvSpPr>
        <p:spPr>
          <a:xfrm>
            <a:off x="391338" y="4723105"/>
            <a:ext cx="548548" cy="338554"/>
          </a:xfrm>
          <a:prstGeom prst="rect">
            <a:avLst/>
          </a:prstGeom>
          <a:noFill/>
        </p:spPr>
        <p:txBody>
          <a:bodyPr wrap="none" rtlCol="0">
            <a:spAutoFit/>
          </a:bodyPr>
          <a:lstStyle/>
          <a:p>
            <a:r>
              <a:rPr lang="en-US" altLang="zh-CN" sz="1600" dirty="0" smtClean="0">
                <a:ea typeface="宋体" panose="02010600030101010101" pitchFamily="2" charset="-122"/>
              </a:rPr>
              <a:t>AP3</a:t>
            </a:r>
            <a:endParaRPr lang="zh-CN" altLang="en-US" sz="1600" dirty="0" smtClean="0">
              <a:ea typeface="宋体" panose="02010600030101010101" pitchFamily="2" charset="-122"/>
            </a:endParaRPr>
          </a:p>
        </p:txBody>
      </p:sp>
      <p:cxnSp>
        <p:nvCxnSpPr>
          <p:cNvPr id="115" name="直接连接符 114"/>
          <p:cNvCxnSpPr/>
          <p:nvPr/>
        </p:nvCxnSpPr>
        <p:spPr bwMode="auto">
          <a:xfrm>
            <a:off x="1046798" y="5380537"/>
            <a:ext cx="10584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6" name="文本框 115"/>
          <p:cNvSpPr txBox="1"/>
          <p:nvPr/>
        </p:nvSpPr>
        <p:spPr>
          <a:xfrm>
            <a:off x="282718" y="5211260"/>
            <a:ext cx="657168" cy="338554"/>
          </a:xfrm>
          <a:prstGeom prst="rect">
            <a:avLst/>
          </a:prstGeom>
          <a:noFill/>
        </p:spPr>
        <p:txBody>
          <a:bodyPr wrap="none" rtlCol="0">
            <a:spAutoFit/>
          </a:bodyPr>
          <a:lstStyle/>
          <a:p>
            <a:r>
              <a:rPr lang="en-US" altLang="zh-CN" sz="1600" dirty="0" smtClean="0">
                <a:ea typeface="宋体" panose="02010600030101010101" pitchFamily="2" charset="-122"/>
              </a:rPr>
              <a:t>STA3</a:t>
            </a:r>
            <a:endParaRPr lang="zh-CN" altLang="en-US" sz="1600" dirty="0" smtClean="0">
              <a:ea typeface="宋体" panose="02010600030101010101" pitchFamily="2" charset="-122"/>
            </a:endParaRPr>
          </a:p>
        </p:txBody>
      </p:sp>
      <p:sp>
        <p:nvSpPr>
          <p:cNvPr id="66" name="矩形 65"/>
          <p:cNvSpPr/>
          <p:nvPr/>
        </p:nvSpPr>
        <p:spPr bwMode="auto">
          <a:xfrm>
            <a:off x="3142660" y="3460965"/>
            <a:ext cx="217271" cy="43935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Beacon</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71" name="矩形 70"/>
          <p:cNvSpPr/>
          <p:nvPr/>
        </p:nvSpPr>
        <p:spPr bwMode="auto">
          <a:xfrm>
            <a:off x="3142660" y="3950438"/>
            <a:ext cx="217271" cy="439355"/>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Beacon</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70" name="矩形 69"/>
          <p:cNvSpPr/>
          <p:nvPr/>
        </p:nvSpPr>
        <p:spPr bwMode="auto">
          <a:xfrm>
            <a:off x="2331876" y="2913013"/>
            <a:ext cx="217271" cy="439355"/>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Beacon</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2" name="标题 1"/>
          <p:cNvSpPr>
            <a:spLocks noGrp="1"/>
          </p:cNvSpPr>
          <p:nvPr>
            <p:ph type="title"/>
          </p:nvPr>
        </p:nvSpPr>
        <p:spPr/>
        <p:txBody>
          <a:bodyPr/>
          <a:lstStyle/>
          <a:p>
            <a:r>
              <a:rPr lang="en-US" altLang="zh-CN" dirty="0" smtClean="0"/>
              <a:t>Proposal: </a:t>
            </a:r>
            <a:r>
              <a:rPr lang="en-US" altLang="zh-CN" dirty="0"/>
              <a:t>implicit NPCA disable announcement</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9BDC5C44-5AB8-4761-AA31-08FD3B2E6BB5}" type="datetime4">
              <a:rPr lang="en-US" altLang="zh-CN" smtClean="0"/>
              <a:t>March 18, 2025</a:t>
            </a:fld>
            <a:endParaRPr lang="en-GB" altLang="zh-CN" dirty="0"/>
          </a:p>
        </p:txBody>
      </p:sp>
      <p:cxnSp>
        <p:nvCxnSpPr>
          <p:cNvPr id="7" name="直接连接符 6"/>
          <p:cNvCxnSpPr/>
          <p:nvPr/>
        </p:nvCxnSpPr>
        <p:spPr bwMode="auto">
          <a:xfrm>
            <a:off x="1046798" y="2876495"/>
            <a:ext cx="10584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接连接符 7"/>
          <p:cNvCxnSpPr/>
          <p:nvPr/>
        </p:nvCxnSpPr>
        <p:spPr bwMode="auto">
          <a:xfrm>
            <a:off x="1046798" y="3900320"/>
            <a:ext cx="10584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文本框 8"/>
          <p:cNvSpPr txBox="1"/>
          <p:nvPr/>
        </p:nvSpPr>
        <p:spPr>
          <a:xfrm>
            <a:off x="339123" y="2707218"/>
            <a:ext cx="548548" cy="338554"/>
          </a:xfrm>
          <a:prstGeom prst="rect">
            <a:avLst/>
          </a:prstGeom>
          <a:noFill/>
        </p:spPr>
        <p:txBody>
          <a:bodyPr wrap="none" rtlCol="0">
            <a:spAutoFit/>
          </a:bodyPr>
          <a:lstStyle/>
          <a:p>
            <a:r>
              <a:rPr lang="en-US" altLang="zh-CN" sz="1600" dirty="0" smtClean="0">
                <a:ea typeface="宋体" panose="02010600030101010101" pitchFamily="2" charset="-122"/>
              </a:rPr>
              <a:t>AP1</a:t>
            </a:r>
            <a:endParaRPr lang="zh-CN" altLang="en-US" sz="1600" dirty="0" smtClean="0">
              <a:ea typeface="宋体" panose="02010600030101010101" pitchFamily="2" charset="-122"/>
            </a:endParaRPr>
          </a:p>
        </p:txBody>
      </p:sp>
      <p:sp>
        <p:nvSpPr>
          <p:cNvPr id="10" name="文本框 9"/>
          <p:cNvSpPr txBox="1"/>
          <p:nvPr/>
        </p:nvSpPr>
        <p:spPr>
          <a:xfrm>
            <a:off x="339123" y="3731043"/>
            <a:ext cx="548548" cy="338554"/>
          </a:xfrm>
          <a:prstGeom prst="rect">
            <a:avLst/>
          </a:prstGeom>
          <a:noFill/>
        </p:spPr>
        <p:txBody>
          <a:bodyPr wrap="none" rtlCol="0">
            <a:spAutoFit/>
          </a:bodyPr>
          <a:lstStyle/>
          <a:p>
            <a:r>
              <a:rPr lang="en-US" altLang="zh-CN" sz="1600" dirty="0" smtClean="0">
                <a:ea typeface="宋体" panose="02010600030101010101" pitchFamily="2" charset="-122"/>
              </a:rPr>
              <a:t>AP2</a:t>
            </a:r>
            <a:endParaRPr lang="zh-CN" altLang="en-US" sz="1600" dirty="0" smtClean="0">
              <a:ea typeface="宋体" panose="02010600030101010101" pitchFamily="2" charset="-122"/>
            </a:endParaRPr>
          </a:p>
        </p:txBody>
      </p:sp>
      <p:cxnSp>
        <p:nvCxnSpPr>
          <p:cNvPr id="11" name="直接箭头连接符 10"/>
          <p:cNvCxnSpPr/>
          <p:nvPr/>
        </p:nvCxnSpPr>
        <p:spPr bwMode="auto">
          <a:xfrm>
            <a:off x="3804489" y="2151893"/>
            <a:ext cx="4512613"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12" name="文本框 11"/>
          <p:cNvSpPr txBox="1"/>
          <p:nvPr/>
        </p:nvSpPr>
        <p:spPr>
          <a:xfrm>
            <a:off x="4762022" y="1849227"/>
            <a:ext cx="1337482" cy="338554"/>
          </a:xfrm>
          <a:prstGeom prst="rect">
            <a:avLst/>
          </a:prstGeom>
          <a:noFill/>
        </p:spPr>
        <p:txBody>
          <a:bodyPr wrap="none" rtlCol="0">
            <a:spAutoFit/>
          </a:bodyPr>
          <a:lstStyle/>
          <a:p>
            <a:r>
              <a:rPr lang="en-US" altLang="zh-CN" sz="1600" dirty="0" smtClean="0">
                <a:ea typeface="宋体" panose="02010600030101010101" pitchFamily="2" charset="-122"/>
              </a:rPr>
              <a:t>TXOP of AP1</a:t>
            </a:r>
            <a:endParaRPr lang="zh-CN" altLang="en-US" sz="1600" dirty="0" smtClean="0">
              <a:ea typeface="宋体" panose="02010600030101010101" pitchFamily="2" charset="-122"/>
            </a:endParaRPr>
          </a:p>
        </p:txBody>
      </p:sp>
      <p:sp>
        <p:nvSpPr>
          <p:cNvPr id="13" name="矩形 12"/>
          <p:cNvSpPr/>
          <p:nvPr/>
        </p:nvSpPr>
        <p:spPr bwMode="auto">
          <a:xfrm>
            <a:off x="3859831" y="2608820"/>
            <a:ext cx="513075" cy="267676"/>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ICF to AP2</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14" name="矩形 13"/>
          <p:cNvSpPr/>
          <p:nvPr/>
        </p:nvSpPr>
        <p:spPr bwMode="auto">
          <a:xfrm>
            <a:off x="4495032" y="3638260"/>
            <a:ext cx="510429" cy="26206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ICR to AP1</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cxnSp>
        <p:nvCxnSpPr>
          <p:cNvPr id="15" name="直接连接符 14"/>
          <p:cNvCxnSpPr/>
          <p:nvPr/>
        </p:nvCxnSpPr>
        <p:spPr bwMode="auto">
          <a:xfrm>
            <a:off x="1046798" y="3348886"/>
            <a:ext cx="10584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文本框 15"/>
          <p:cNvSpPr txBox="1"/>
          <p:nvPr/>
        </p:nvSpPr>
        <p:spPr>
          <a:xfrm>
            <a:off x="282718" y="3179609"/>
            <a:ext cx="657168" cy="338554"/>
          </a:xfrm>
          <a:prstGeom prst="rect">
            <a:avLst/>
          </a:prstGeom>
          <a:noFill/>
        </p:spPr>
        <p:txBody>
          <a:bodyPr wrap="none" rtlCol="0">
            <a:spAutoFit/>
          </a:bodyPr>
          <a:lstStyle/>
          <a:p>
            <a:r>
              <a:rPr lang="en-US" altLang="zh-CN" sz="1600" dirty="0" smtClean="0">
                <a:ea typeface="宋体" panose="02010600030101010101" pitchFamily="2" charset="-122"/>
              </a:rPr>
              <a:t>STA1</a:t>
            </a:r>
            <a:endParaRPr lang="zh-CN" altLang="en-US" sz="1600" dirty="0" smtClean="0">
              <a:ea typeface="宋体" panose="02010600030101010101" pitchFamily="2" charset="-122"/>
            </a:endParaRPr>
          </a:p>
        </p:txBody>
      </p:sp>
      <p:sp>
        <p:nvSpPr>
          <p:cNvPr id="17" name="矩形 16"/>
          <p:cNvSpPr/>
          <p:nvPr/>
        </p:nvSpPr>
        <p:spPr bwMode="auto">
          <a:xfrm>
            <a:off x="3859831" y="3081211"/>
            <a:ext cx="513075" cy="267676"/>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ICF to AP2</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cxnSp>
        <p:nvCxnSpPr>
          <p:cNvPr id="18" name="直接连接符 17"/>
          <p:cNvCxnSpPr/>
          <p:nvPr/>
        </p:nvCxnSpPr>
        <p:spPr bwMode="auto">
          <a:xfrm>
            <a:off x="1046798" y="4388475"/>
            <a:ext cx="105840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文本框 18"/>
          <p:cNvSpPr txBox="1"/>
          <p:nvPr/>
        </p:nvSpPr>
        <p:spPr>
          <a:xfrm>
            <a:off x="282718" y="4219198"/>
            <a:ext cx="657168" cy="338554"/>
          </a:xfrm>
          <a:prstGeom prst="rect">
            <a:avLst/>
          </a:prstGeom>
          <a:noFill/>
        </p:spPr>
        <p:txBody>
          <a:bodyPr wrap="none" rtlCol="0">
            <a:spAutoFit/>
          </a:bodyPr>
          <a:lstStyle/>
          <a:p>
            <a:r>
              <a:rPr lang="en-US" altLang="zh-CN" sz="1600" dirty="0" smtClean="0">
                <a:ea typeface="宋体" panose="02010600030101010101" pitchFamily="2" charset="-122"/>
              </a:rPr>
              <a:t>STA2</a:t>
            </a:r>
            <a:endParaRPr lang="zh-CN" altLang="en-US" sz="1600" dirty="0" smtClean="0">
              <a:ea typeface="宋体" panose="02010600030101010101" pitchFamily="2" charset="-122"/>
            </a:endParaRPr>
          </a:p>
        </p:txBody>
      </p:sp>
      <p:sp>
        <p:nvSpPr>
          <p:cNvPr id="20" name="矩形 19"/>
          <p:cNvSpPr/>
          <p:nvPr/>
        </p:nvSpPr>
        <p:spPr bwMode="auto">
          <a:xfrm>
            <a:off x="3859831" y="3638260"/>
            <a:ext cx="513075" cy="264394"/>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ICF to AP2</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21" name="矩形 20"/>
          <p:cNvSpPr/>
          <p:nvPr/>
        </p:nvSpPr>
        <p:spPr bwMode="auto">
          <a:xfrm>
            <a:off x="3859831" y="4125711"/>
            <a:ext cx="513075" cy="267676"/>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ICF to AP2</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22" name="矩形 21"/>
          <p:cNvSpPr/>
          <p:nvPr/>
        </p:nvSpPr>
        <p:spPr bwMode="auto">
          <a:xfrm>
            <a:off x="5176374" y="2607805"/>
            <a:ext cx="858794" cy="741081"/>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Data transmission</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23" name="矩形 22"/>
          <p:cNvSpPr/>
          <p:nvPr/>
        </p:nvSpPr>
        <p:spPr bwMode="auto">
          <a:xfrm>
            <a:off x="7462398" y="3638260"/>
            <a:ext cx="766310" cy="75021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rgbClr val="FF0000"/>
                </a:solidFill>
                <a:effectLst/>
                <a:ea typeface="宋体" panose="02010600030101010101" pitchFamily="2" charset="-122"/>
              </a:rPr>
              <a:t>MAPC transmission succeed</a:t>
            </a:r>
            <a:endParaRPr kumimoji="0" lang="zh-CN" altLang="en-US" sz="900" b="0" i="0" u="none" strike="noStrike" cap="none" normalizeH="0" dirty="0" smtClean="0">
              <a:ln>
                <a:noFill/>
              </a:ln>
              <a:solidFill>
                <a:srgbClr val="FF0000"/>
              </a:solidFill>
              <a:effectLst/>
              <a:ea typeface="宋体" panose="02010600030101010101" pitchFamily="2" charset="-122"/>
            </a:endParaRPr>
          </a:p>
        </p:txBody>
      </p:sp>
      <p:cxnSp>
        <p:nvCxnSpPr>
          <p:cNvPr id="24" name="直接箭头连接符 23"/>
          <p:cNvCxnSpPr/>
          <p:nvPr/>
        </p:nvCxnSpPr>
        <p:spPr bwMode="auto">
          <a:xfrm>
            <a:off x="6099504" y="2489536"/>
            <a:ext cx="221759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25" name="文本框 24"/>
          <p:cNvSpPr txBox="1"/>
          <p:nvPr/>
        </p:nvSpPr>
        <p:spPr>
          <a:xfrm>
            <a:off x="6221182" y="2167613"/>
            <a:ext cx="1858201" cy="338554"/>
          </a:xfrm>
          <a:prstGeom prst="rect">
            <a:avLst/>
          </a:prstGeom>
          <a:noFill/>
        </p:spPr>
        <p:txBody>
          <a:bodyPr wrap="none" rtlCol="0">
            <a:spAutoFit/>
          </a:bodyPr>
          <a:lstStyle/>
          <a:p>
            <a:r>
              <a:rPr lang="en-US" altLang="zh-CN" sz="1600" dirty="0" smtClean="0">
                <a:ea typeface="宋体" panose="02010600030101010101" pitchFamily="2" charset="-122"/>
              </a:rPr>
              <a:t>MAPC transmission</a:t>
            </a:r>
            <a:endParaRPr lang="zh-CN" altLang="en-US" sz="1600" dirty="0" smtClean="0">
              <a:ea typeface="宋体" panose="02010600030101010101" pitchFamily="2" charset="-122"/>
            </a:endParaRPr>
          </a:p>
        </p:txBody>
      </p:sp>
      <p:sp>
        <p:nvSpPr>
          <p:cNvPr id="26" name="矩形 25"/>
          <p:cNvSpPr/>
          <p:nvPr/>
        </p:nvSpPr>
        <p:spPr bwMode="auto">
          <a:xfrm>
            <a:off x="6146962" y="2607805"/>
            <a:ext cx="666046" cy="26307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MAPC trigger</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27" name="矩形 26"/>
          <p:cNvSpPr/>
          <p:nvPr/>
        </p:nvSpPr>
        <p:spPr bwMode="auto">
          <a:xfrm>
            <a:off x="6908351" y="3638260"/>
            <a:ext cx="473629" cy="26206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900" dirty="0" smtClean="0">
                <a:ea typeface="宋体" panose="02010600030101010101" pitchFamily="2" charset="-122"/>
              </a:rPr>
              <a:t>CTS</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28" name="椭圆 27"/>
          <p:cNvSpPr/>
          <p:nvPr/>
        </p:nvSpPr>
        <p:spPr bwMode="auto">
          <a:xfrm>
            <a:off x="3792714" y="4038399"/>
            <a:ext cx="608344" cy="488155"/>
          </a:xfrm>
          <a:prstGeom prst="ellips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29" name="椭圆 28"/>
          <p:cNvSpPr/>
          <p:nvPr/>
        </p:nvSpPr>
        <p:spPr bwMode="auto">
          <a:xfrm>
            <a:off x="4420982" y="4013092"/>
            <a:ext cx="631834" cy="488155"/>
          </a:xfrm>
          <a:prstGeom prst="ellips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30" name="文本框 29"/>
          <p:cNvSpPr txBox="1"/>
          <p:nvPr/>
        </p:nvSpPr>
        <p:spPr>
          <a:xfrm>
            <a:off x="1822064" y="5578953"/>
            <a:ext cx="2435375" cy="817245"/>
          </a:xfrm>
          <a:prstGeom prst="roundRect">
            <a:avLst/>
          </a:prstGeom>
          <a:solidFill>
            <a:schemeClr val="bg2"/>
          </a:solidFill>
          <a:ln>
            <a:solidFill>
              <a:schemeClr val="bg1"/>
            </a:solidFill>
          </a:ln>
        </p:spPr>
        <p:txBody>
          <a:bodyPr wrap="square" rtlCol="0">
            <a:spAutoFit/>
          </a:bodyPr>
          <a:lstStyle/>
          <a:p>
            <a:r>
              <a:rPr lang="en-US" altLang="zh-CN" sz="1400" dirty="0" smtClean="0">
                <a:solidFill>
                  <a:srgbClr val="00B050"/>
                </a:solidFill>
                <a:ea typeface="宋体" panose="02010600030101010101" pitchFamily="2" charset="-122"/>
              </a:rPr>
              <a:t>Hearing ICF from AP1 and ICR from AP2, NPCA is disabled implicitly</a:t>
            </a:r>
            <a:endParaRPr lang="zh-CN" altLang="en-US" sz="1400" dirty="0" smtClean="0">
              <a:solidFill>
                <a:srgbClr val="00B050"/>
              </a:solidFill>
              <a:ea typeface="宋体" panose="02010600030101010101" pitchFamily="2" charset="-122"/>
            </a:endParaRPr>
          </a:p>
        </p:txBody>
      </p:sp>
      <p:cxnSp>
        <p:nvCxnSpPr>
          <p:cNvPr id="31" name="直接箭头连接符 30"/>
          <p:cNvCxnSpPr>
            <a:stCxn id="29" idx="4"/>
          </p:cNvCxnSpPr>
          <p:nvPr/>
        </p:nvCxnSpPr>
        <p:spPr bwMode="auto">
          <a:xfrm flipH="1">
            <a:off x="4179387" y="4501247"/>
            <a:ext cx="557512" cy="1073170"/>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sp>
        <p:nvSpPr>
          <p:cNvPr id="32" name="矩形 31"/>
          <p:cNvSpPr/>
          <p:nvPr/>
        </p:nvSpPr>
        <p:spPr bwMode="auto">
          <a:xfrm>
            <a:off x="4495032" y="3081210"/>
            <a:ext cx="510429" cy="274725"/>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ICR to AP1</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33" name="矩形 32"/>
          <p:cNvSpPr/>
          <p:nvPr/>
        </p:nvSpPr>
        <p:spPr bwMode="auto">
          <a:xfrm>
            <a:off x="4495032" y="2610342"/>
            <a:ext cx="510429" cy="262060"/>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ICR to AP1</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34" name="矩形 33"/>
          <p:cNvSpPr/>
          <p:nvPr/>
        </p:nvSpPr>
        <p:spPr bwMode="auto">
          <a:xfrm>
            <a:off x="6146962" y="3642395"/>
            <a:ext cx="666046" cy="263075"/>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MAPC trigger</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35" name="矩形 34"/>
          <p:cNvSpPr/>
          <p:nvPr/>
        </p:nvSpPr>
        <p:spPr bwMode="auto">
          <a:xfrm>
            <a:off x="6908351" y="2608820"/>
            <a:ext cx="473629" cy="262060"/>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900" dirty="0" smtClean="0">
                <a:ea typeface="宋体" panose="02010600030101010101" pitchFamily="2" charset="-122"/>
              </a:rPr>
              <a:t>CTS</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37" name="椭圆 36"/>
          <p:cNvSpPr/>
          <p:nvPr/>
        </p:nvSpPr>
        <p:spPr bwMode="auto">
          <a:xfrm>
            <a:off x="7401904" y="3559446"/>
            <a:ext cx="846343" cy="94729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39" name="矩形 38"/>
          <p:cNvSpPr/>
          <p:nvPr/>
        </p:nvSpPr>
        <p:spPr bwMode="auto">
          <a:xfrm>
            <a:off x="1220233" y="2521694"/>
            <a:ext cx="769107" cy="349186"/>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900" dirty="0" smtClean="0">
                <a:ea typeface="宋体" panose="02010600030101010101" pitchFamily="2" charset="-122"/>
              </a:rPr>
              <a:t>Negotiation phase</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40" name="矩形 39"/>
          <p:cNvSpPr/>
          <p:nvPr/>
        </p:nvSpPr>
        <p:spPr bwMode="auto">
          <a:xfrm>
            <a:off x="1220233" y="3577765"/>
            <a:ext cx="769107" cy="320222"/>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900" dirty="0" smtClean="0">
                <a:ea typeface="宋体" panose="02010600030101010101" pitchFamily="2" charset="-122"/>
              </a:rPr>
              <a:t>Negotiation phase</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43" name="矩形 42"/>
          <p:cNvSpPr/>
          <p:nvPr/>
        </p:nvSpPr>
        <p:spPr bwMode="auto">
          <a:xfrm>
            <a:off x="2331876" y="2434190"/>
            <a:ext cx="217271" cy="43935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eaVert"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Beacon</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cxnSp>
        <p:nvCxnSpPr>
          <p:cNvPr id="44" name="直接连接符 43"/>
          <p:cNvCxnSpPr/>
          <p:nvPr/>
        </p:nvCxnSpPr>
        <p:spPr bwMode="auto">
          <a:xfrm flipH="1">
            <a:off x="2023464" y="3821277"/>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5" name="直接连接符 44"/>
          <p:cNvCxnSpPr/>
          <p:nvPr/>
        </p:nvCxnSpPr>
        <p:spPr bwMode="auto">
          <a:xfrm flipH="1">
            <a:off x="2101140" y="3821277"/>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直接连接符 45"/>
          <p:cNvCxnSpPr/>
          <p:nvPr/>
        </p:nvCxnSpPr>
        <p:spPr bwMode="auto">
          <a:xfrm flipH="1">
            <a:off x="2023464" y="2794712"/>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7" name="直接连接符 46"/>
          <p:cNvCxnSpPr/>
          <p:nvPr/>
        </p:nvCxnSpPr>
        <p:spPr bwMode="auto">
          <a:xfrm flipH="1">
            <a:off x="2101140" y="2794712"/>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直接连接符 49"/>
          <p:cNvCxnSpPr/>
          <p:nvPr/>
        </p:nvCxnSpPr>
        <p:spPr bwMode="auto">
          <a:xfrm flipH="1">
            <a:off x="2745065" y="3821277"/>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1" name="直接连接符 50"/>
          <p:cNvCxnSpPr/>
          <p:nvPr/>
        </p:nvCxnSpPr>
        <p:spPr bwMode="auto">
          <a:xfrm flipH="1">
            <a:off x="2822741" y="3821277"/>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2" name="直接连接符 51"/>
          <p:cNvCxnSpPr/>
          <p:nvPr/>
        </p:nvCxnSpPr>
        <p:spPr bwMode="auto">
          <a:xfrm flipH="1">
            <a:off x="2745065" y="2794712"/>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直接连接符 52"/>
          <p:cNvCxnSpPr/>
          <p:nvPr/>
        </p:nvCxnSpPr>
        <p:spPr bwMode="auto">
          <a:xfrm flipH="1">
            <a:off x="2822741" y="2794712"/>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4" name="直接连接符 53"/>
          <p:cNvCxnSpPr/>
          <p:nvPr/>
        </p:nvCxnSpPr>
        <p:spPr bwMode="auto">
          <a:xfrm flipH="1">
            <a:off x="3529316" y="3821277"/>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5" name="直接连接符 54"/>
          <p:cNvCxnSpPr/>
          <p:nvPr/>
        </p:nvCxnSpPr>
        <p:spPr bwMode="auto">
          <a:xfrm flipH="1">
            <a:off x="3606992" y="3821277"/>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6" name="直接连接符 55"/>
          <p:cNvCxnSpPr/>
          <p:nvPr/>
        </p:nvCxnSpPr>
        <p:spPr bwMode="auto">
          <a:xfrm flipH="1">
            <a:off x="3529316" y="2794712"/>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7" name="直接连接符 56"/>
          <p:cNvCxnSpPr/>
          <p:nvPr/>
        </p:nvCxnSpPr>
        <p:spPr bwMode="auto">
          <a:xfrm flipH="1">
            <a:off x="3606992" y="2794712"/>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3" name="矩形 62"/>
          <p:cNvSpPr/>
          <p:nvPr/>
        </p:nvSpPr>
        <p:spPr bwMode="auto">
          <a:xfrm>
            <a:off x="4495032" y="4118679"/>
            <a:ext cx="510429" cy="274725"/>
          </a:xfrm>
          <a:prstGeom prst="rect">
            <a:avLst/>
          </a:prstGeom>
          <a:solidFill>
            <a:schemeClr val="bg2"/>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ICR to AP1</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
        <p:nvSpPr>
          <p:cNvPr id="72" name="椭圆 71"/>
          <p:cNvSpPr/>
          <p:nvPr/>
        </p:nvSpPr>
        <p:spPr bwMode="auto">
          <a:xfrm>
            <a:off x="3058729" y="3398923"/>
            <a:ext cx="358247" cy="1075270"/>
          </a:xfrm>
          <a:prstGeom prst="ellipse">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73" name="直接箭头连接符 72"/>
          <p:cNvCxnSpPr>
            <a:stCxn id="72" idx="0"/>
          </p:cNvCxnSpPr>
          <p:nvPr/>
        </p:nvCxnSpPr>
        <p:spPr bwMode="auto">
          <a:xfrm flipH="1" flipV="1">
            <a:off x="3123121" y="2343343"/>
            <a:ext cx="114732" cy="1055580"/>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sp>
        <p:nvSpPr>
          <p:cNvPr id="76" name="文本框 75"/>
          <p:cNvSpPr txBox="1"/>
          <p:nvPr/>
        </p:nvSpPr>
        <p:spPr>
          <a:xfrm>
            <a:off x="1407420" y="1499044"/>
            <a:ext cx="2242649" cy="817245"/>
          </a:xfrm>
          <a:prstGeom prst="roundRect">
            <a:avLst/>
          </a:prstGeom>
          <a:solidFill>
            <a:schemeClr val="bg2"/>
          </a:solidFill>
          <a:ln>
            <a:solidFill>
              <a:schemeClr val="bg1"/>
            </a:solidFill>
          </a:ln>
        </p:spPr>
        <p:txBody>
          <a:bodyPr wrap="square" rtlCol="0">
            <a:spAutoFit/>
          </a:bodyPr>
          <a:lstStyle/>
          <a:p>
            <a:r>
              <a:rPr lang="en-US" altLang="zh-CN" sz="1400" dirty="0" smtClean="0">
                <a:solidFill>
                  <a:srgbClr val="0070C0"/>
                </a:solidFill>
                <a:ea typeface="宋体" panose="02010600030101010101" pitchFamily="2" charset="-122"/>
              </a:rPr>
              <a:t>Announce the coordinated AP lists to associated non-AP STAs</a:t>
            </a:r>
            <a:endParaRPr lang="zh-CN" altLang="en-US" sz="1400" dirty="0" smtClean="0">
              <a:solidFill>
                <a:srgbClr val="0070C0"/>
              </a:solidFill>
              <a:ea typeface="宋体" panose="02010600030101010101" pitchFamily="2" charset="-122"/>
            </a:endParaRPr>
          </a:p>
        </p:txBody>
      </p:sp>
      <p:sp>
        <p:nvSpPr>
          <p:cNvPr id="80" name="椭圆 79"/>
          <p:cNvSpPr/>
          <p:nvPr/>
        </p:nvSpPr>
        <p:spPr bwMode="auto">
          <a:xfrm>
            <a:off x="2257616" y="2301538"/>
            <a:ext cx="358247" cy="1110628"/>
          </a:xfrm>
          <a:prstGeom prst="ellipse">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82" name="直接箭头连接符 81"/>
          <p:cNvCxnSpPr>
            <a:stCxn id="80" idx="7"/>
          </p:cNvCxnSpPr>
          <p:nvPr/>
        </p:nvCxnSpPr>
        <p:spPr bwMode="auto">
          <a:xfrm flipV="1">
            <a:off x="2563399" y="2327224"/>
            <a:ext cx="134054" cy="136962"/>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sp>
        <p:nvSpPr>
          <p:cNvPr id="84" name="椭圆 83"/>
          <p:cNvSpPr/>
          <p:nvPr/>
        </p:nvSpPr>
        <p:spPr bwMode="auto">
          <a:xfrm>
            <a:off x="4458191" y="3581934"/>
            <a:ext cx="615992" cy="363717"/>
          </a:xfrm>
          <a:prstGeom prst="ellipse">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85" name="文本框 84"/>
          <p:cNvSpPr txBox="1"/>
          <p:nvPr/>
        </p:nvSpPr>
        <p:spPr>
          <a:xfrm>
            <a:off x="4358316" y="5583489"/>
            <a:ext cx="1847965" cy="817245"/>
          </a:xfrm>
          <a:prstGeom prst="roundRect">
            <a:avLst/>
          </a:prstGeom>
          <a:solidFill>
            <a:schemeClr val="bg2"/>
          </a:solidFill>
          <a:ln>
            <a:solidFill>
              <a:schemeClr val="bg1"/>
            </a:solidFill>
          </a:ln>
        </p:spPr>
        <p:txBody>
          <a:bodyPr wrap="square" rtlCol="0">
            <a:spAutoFit/>
          </a:bodyPr>
          <a:lstStyle/>
          <a:p>
            <a:r>
              <a:rPr lang="en-US" altLang="zh-CN" sz="1400" dirty="0" smtClean="0">
                <a:solidFill>
                  <a:srgbClr val="0070C0"/>
                </a:solidFill>
                <a:ea typeface="宋体" panose="02010600030101010101" pitchFamily="2" charset="-122"/>
              </a:rPr>
              <a:t>Respond with ICR indicating the MAP participation intention</a:t>
            </a:r>
            <a:endParaRPr lang="zh-CN" altLang="en-US" sz="1400" dirty="0" smtClean="0">
              <a:solidFill>
                <a:srgbClr val="0070C0"/>
              </a:solidFill>
              <a:ea typeface="宋体" panose="02010600030101010101" pitchFamily="2" charset="-122"/>
            </a:endParaRPr>
          </a:p>
        </p:txBody>
      </p:sp>
      <p:cxnSp>
        <p:nvCxnSpPr>
          <p:cNvPr id="86" name="直接箭头连接符 85"/>
          <p:cNvCxnSpPr>
            <a:stCxn id="84" idx="5"/>
          </p:cNvCxnSpPr>
          <p:nvPr/>
        </p:nvCxnSpPr>
        <p:spPr bwMode="auto">
          <a:xfrm>
            <a:off x="4983973" y="3892386"/>
            <a:ext cx="610384" cy="1682031"/>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sp>
        <p:nvSpPr>
          <p:cNvPr id="88" name="文本框 87"/>
          <p:cNvSpPr txBox="1"/>
          <p:nvPr/>
        </p:nvSpPr>
        <p:spPr>
          <a:xfrm>
            <a:off x="6342140" y="5583488"/>
            <a:ext cx="2728682" cy="817245"/>
          </a:xfrm>
          <a:prstGeom prst="roundRect">
            <a:avLst/>
          </a:prstGeom>
          <a:solidFill>
            <a:schemeClr val="bg2"/>
          </a:solidFill>
          <a:ln>
            <a:solidFill>
              <a:schemeClr val="bg1"/>
            </a:solidFill>
          </a:ln>
        </p:spPr>
        <p:txBody>
          <a:bodyPr wrap="square" rtlCol="0">
            <a:spAutoFit/>
          </a:bodyPr>
          <a:lstStyle/>
          <a:p>
            <a:r>
              <a:rPr lang="en-US" altLang="zh-CN" sz="1400" dirty="0" smtClean="0">
                <a:solidFill>
                  <a:srgbClr val="FF0000"/>
                </a:solidFill>
                <a:ea typeface="宋体" panose="02010600030101010101" pitchFamily="2" charset="-122"/>
              </a:rPr>
              <a:t>The MAPC transmission succeed since the AP2 and STA2 parks on the same primary channel</a:t>
            </a:r>
            <a:endParaRPr lang="zh-CN" altLang="en-US" sz="1400" dirty="0" smtClean="0">
              <a:solidFill>
                <a:srgbClr val="FF0000"/>
              </a:solidFill>
              <a:ea typeface="宋体" panose="02010600030101010101" pitchFamily="2" charset="-122"/>
            </a:endParaRPr>
          </a:p>
        </p:txBody>
      </p:sp>
      <p:cxnSp>
        <p:nvCxnSpPr>
          <p:cNvPr id="90" name="直接箭头连接符 89"/>
          <p:cNvCxnSpPr>
            <a:stCxn id="37" idx="4"/>
            <a:endCxn id="88" idx="0"/>
          </p:cNvCxnSpPr>
          <p:nvPr/>
        </p:nvCxnSpPr>
        <p:spPr bwMode="auto">
          <a:xfrm flipH="1">
            <a:off x="7706481" y="4506736"/>
            <a:ext cx="118595" cy="1076752"/>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78" name="直接箭头连接符 77"/>
          <p:cNvCxnSpPr/>
          <p:nvPr/>
        </p:nvCxnSpPr>
        <p:spPr bwMode="auto">
          <a:xfrm>
            <a:off x="8616280" y="2151893"/>
            <a:ext cx="3014518"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81" name="文本框 80"/>
          <p:cNvSpPr txBox="1"/>
          <p:nvPr/>
        </p:nvSpPr>
        <p:spPr>
          <a:xfrm>
            <a:off x="9480376" y="1849227"/>
            <a:ext cx="1337482" cy="338554"/>
          </a:xfrm>
          <a:prstGeom prst="rect">
            <a:avLst/>
          </a:prstGeom>
          <a:noFill/>
        </p:spPr>
        <p:txBody>
          <a:bodyPr wrap="none" rtlCol="0">
            <a:spAutoFit/>
          </a:bodyPr>
          <a:lstStyle/>
          <a:p>
            <a:r>
              <a:rPr lang="en-US" altLang="zh-CN" sz="1600" dirty="0" smtClean="0">
                <a:ea typeface="宋体" panose="02010600030101010101" pitchFamily="2" charset="-122"/>
              </a:rPr>
              <a:t>TXOP of AP3</a:t>
            </a:r>
            <a:endParaRPr lang="zh-CN" altLang="en-US" sz="1600" dirty="0" smtClean="0">
              <a:ea typeface="宋体" panose="02010600030101010101" pitchFamily="2" charset="-122"/>
            </a:endParaRPr>
          </a:p>
        </p:txBody>
      </p:sp>
      <p:sp>
        <p:nvSpPr>
          <p:cNvPr id="83" name="矩形 82"/>
          <p:cNvSpPr/>
          <p:nvPr/>
        </p:nvSpPr>
        <p:spPr bwMode="auto">
          <a:xfrm>
            <a:off x="8780903" y="4571254"/>
            <a:ext cx="2736428" cy="809283"/>
          </a:xfrm>
          <a:prstGeom prst="rect">
            <a:avLst/>
          </a:prstGeom>
          <a:solidFill>
            <a:schemeClr val="bg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400" b="0" i="0" u="none" strike="noStrike" cap="none" normalizeH="0" dirty="0" smtClean="0">
                <a:ln>
                  <a:noFill/>
                </a:ln>
                <a:solidFill>
                  <a:schemeClr val="bg1"/>
                </a:solidFill>
                <a:effectLst/>
                <a:ea typeface="宋体" panose="02010600030101010101" pitchFamily="2" charset="-122"/>
              </a:rPr>
              <a:t>TXOP of OBSS AP3</a:t>
            </a:r>
          </a:p>
        </p:txBody>
      </p:sp>
      <p:cxnSp>
        <p:nvCxnSpPr>
          <p:cNvPr id="87" name="直接连接符 86"/>
          <p:cNvCxnSpPr/>
          <p:nvPr/>
        </p:nvCxnSpPr>
        <p:spPr bwMode="auto">
          <a:xfrm flipH="1">
            <a:off x="8388058" y="3821277"/>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9" name="直接连接符 88"/>
          <p:cNvCxnSpPr/>
          <p:nvPr/>
        </p:nvCxnSpPr>
        <p:spPr bwMode="auto">
          <a:xfrm flipH="1">
            <a:off x="8465734" y="3821277"/>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1" name="直接连接符 90"/>
          <p:cNvCxnSpPr/>
          <p:nvPr/>
        </p:nvCxnSpPr>
        <p:spPr bwMode="auto">
          <a:xfrm flipH="1">
            <a:off x="8388058" y="2794712"/>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2" name="直接连接符 91"/>
          <p:cNvCxnSpPr/>
          <p:nvPr/>
        </p:nvCxnSpPr>
        <p:spPr bwMode="auto">
          <a:xfrm flipH="1">
            <a:off x="8465734" y="2794712"/>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4" name="直接连接符 93"/>
          <p:cNvCxnSpPr/>
          <p:nvPr/>
        </p:nvCxnSpPr>
        <p:spPr bwMode="auto">
          <a:xfrm flipH="1">
            <a:off x="8388058" y="4298310"/>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5" name="直接连接符 94"/>
          <p:cNvCxnSpPr/>
          <p:nvPr/>
        </p:nvCxnSpPr>
        <p:spPr bwMode="auto">
          <a:xfrm flipH="1">
            <a:off x="8465734" y="4298310"/>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6" name="直接连接符 95"/>
          <p:cNvCxnSpPr/>
          <p:nvPr/>
        </p:nvCxnSpPr>
        <p:spPr bwMode="auto">
          <a:xfrm flipH="1">
            <a:off x="8388058" y="327174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直接连接符 96"/>
          <p:cNvCxnSpPr/>
          <p:nvPr/>
        </p:nvCxnSpPr>
        <p:spPr bwMode="auto">
          <a:xfrm flipH="1">
            <a:off x="8465734" y="327174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直接连接符 97"/>
          <p:cNvCxnSpPr/>
          <p:nvPr/>
        </p:nvCxnSpPr>
        <p:spPr bwMode="auto">
          <a:xfrm flipH="1">
            <a:off x="3529985" y="4298310"/>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9" name="直接连接符 98"/>
          <p:cNvCxnSpPr/>
          <p:nvPr/>
        </p:nvCxnSpPr>
        <p:spPr bwMode="auto">
          <a:xfrm flipH="1">
            <a:off x="3607661" y="4298310"/>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0" name="直接连接符 99"/>
          <p:cNvCxnSpPr/>
          <p:nvPr/>
        </p:nvCxnSpPr>
        <p:spPr bwMode="auto">
          <a:xfrm flipH="1">
            <a:off x="3529985" y="327174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1" name="直接连接符 100"/>
          <p:cNvCxnSpPr/>
          <p:nvPr/>
        </p:nvCxnSpPr>
        <p:spPr bwMode="auto">
          <a:xfrm flipH="1">
            <a:off x="3607661" y="327174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2" name="直接连接符 101"/>
          <p:cNvCxnSpPr/>
          <p:nvPr/>
        </p:nvCxnSpPr>
        <p:spPr bwMode="auto">
          <a:xfrm flipH="1">
            <a:off x="2023464" y="4298310"/>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3" name="直接连接符 102"/>
          <p:cNvCxnSpPr/>
          <p:nvPr/>
        </p:nvCxnSpPr>
        <p:spPr bwMode="auto">
          <a:xfrm flipH="1">
            <a:off x="2101140" y="4298310"/>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4" name="直接连接符 103"/>
          <p:cNvCxnSpPr/>
          <p:nvPr/>
        </p:nvCxnSpPr>
        <p:spPr bwMode="auto">
          <a:xfrm flipH="1">
            <a:off x="2023464" y="327174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5" name="直接连接符 104"/>
          <p:cNvCxnSpPr/>
          <p:nvPr/>
        </p:nvCxnSpPr>
        <p:spPr bwMode="auto">
          <a:xfrm flipH="1">
            <a:off x="2101140" y="327174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6" name="直接连接符 105"/>
          <p:cNvCxnSpPr/>
          <p:nvPr/>
        </p:nvCxnSpPr>
        <p:spPr bwMode="auto">
          <a:xfrm flipH="1">
            <a:off x="2745065" y="4298310"/>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7" name="直接连接符 106"/>
          <p:cNvCxnSpPr/>
          <p:nvPr/>
        </p:nvCxnSpPr>
        <p:spPr bwMode="auto">
          <a:xfrm flipH="1">
            <a:off x="2822741" y="4298310"/>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8" name="直接连接符 107"/>
          <p:cNvCxnSpPr/>
          <p:nvPr/>
        </p:nvCxnSpPr>
        <p:spPr bwMode="auto">
          <a:xfrm flipH="1">
            <a:off x="2745065" y="327174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9" name="直接连接符 108"/>
          <p:cNvCxnSpPr/>
          <p:nvPr/>
        </p:nvCxnSpPr>
        <p:spPr bwMode="auto">
          <a:xfrm flipH="1">
            <a:off x="2822741" y="3271745"/>
            <a:ext cx="72008" cy="14401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2" name="直接箭头连接符 111"/>
          <p:cNvCxnSpPr>
            <a:stCxn id="26" idx="2"/>
            <a:endCxn id="34" idx="0"/>
          </p:cNvCxnSpPr>
          <p:nvPr/>
        </p:nvCxnSpPr>
        <p:spPr bwMode="auto">
          <a:xfrm>
            <a:off x="6479985" y="2870880"/>
            <a:ext cx="0" cy="77151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8" name="矩形 117"/>
          <p:cNvSpPr/>
          <p:nvPr/>
        </p:nvSpPr>
        <p:spPr bwMode="auto">
          <a:xfrm>
            <a:off x="8780903" y="3579851"/>
            <a:ext cx="2736428" cy="809283"/>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400" b="0" i="0" u="none" strike="noStrike" cap="none" normalizeH="0" dirty="0" smtClean="0">
                <a:ln>
                  <a:noFill/>
                </a:ln>
                <a:solidFill>
                  <a:schemeClr val="bg1"/>
                </a:solidFill>
                <a:effectLst/>
                <a:ea typeface="宋体" panose="02010600030101010101" pitchFamily="2" charset="-122"/>
              </a:rPr>
              <a:t>NPCA transmission</a:t>
            </a:r>
          </a:p>
        </p:txBody>
      </p:sp>
      <p:sp>
        <p:nvSpPr>
          <p:cNvPr id="119" name="矩形 118"/>
          <p:cNvSpPr/>
          <p:nvPr/>
        </p:nvSpPr>
        <p:spPr bwMode="auto">
          <a:xfrm>
            <a:off x="8780903" y="2543085"/>
            <a:ext cx="2736428" cy="809283"/>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400" b="0" i="0" u="none" strike="noStrike" cap="none" normalizeH="0" dirty="0" smtClean="0">
                <a:ln>
                  <a:noFill/>
                </a:ln>
                <a:solidFill>
                  <a:schemeClr val="bg1"/>
                </a:solidFill>
                <a:effectLst/>
                <a:ea typeface="宋体" panose="02010600030101010101" pitchFamily="2" charset="-122"/>
              </a:rPr>
              <a:t>NPCA transmission</a:t>
            </a:r>
          </a:p>
        </p:txBody>
      </p:sp>
      <p:sp>
        <p:nvSpPr>
          <p:cNvPr id="122" name="椭圆 121"/>
          <p:cNvSpPr/>
          <p:nvPr/>
        </p:nvSpPr>
        <p:spPr bwMode="auto">
          <a:xfrm>
            <a:off x="157122" y="2707218"/>
            <a:ext cx="907931" cy="1955157"/>
          </a:xfrm>
          <a:prstGeom prst="ellipse">
            <a:avLst/>
          </a:prstGeom>
          <a:noFill/>
          <a:ln w="9525" cap="flat" cmpd="sng" algn="ctr">
            <a:solidFill>
              <a:schemeClr val="bg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23" name="文本框 122"/>
          <p:cNvSpPr txBox="1"/>
          <p:nvPr/>
        </p:nvSpPr>
        <p:spPr>
          <a:xfrm>
            <a:off x="91670" y="2347791"/>
            <a:ext cx="764953" cy="338554"/>
          </a:xfrm>
          <a:prstGeom prst="rect">
            <a:avLst/>
          </a:prstGeom>
          <a:noFill/>
        </p:spPr>
        <p:txBody>
          <a:bodyPr wrap="none" rtlCol="0">
            <a:spAutoFit/>
          </a:bodyPr>
          <a:lstStyle/>
          <a:p>
            <a:r>
              <a:rPr lang="en-US" altLang="zh-CN" sz="1600" dirty="0" smtClean="0">
                <a:ea typeface="宋体" panose="02010600030101010101" pitchFamily="2" charset="-122"/>
              </a:rPr>
              <a:t>MAPC</a:t>
            </a:r>
            <a:endParaRPr lang="zh-CN" altLang="en-US" sz="1600" dirty="0" smtClean="0">
              <a:ea typeface="宋体" panose="02010600030101010101" pitchFamily="2" charset="-122"/>
            </a:endParaRPr>
          </a:p>
        </p:txBody>
      </p:sp>
      <p:sp>
        <p:nvSpPr>
          <p:cNvPr id="124" name="椭圆 123"/>
          <p:cNvSpPr/>
          <p:nvPr/>
        </p:nvSpPr>
        <p:spPr bwMode="auto">
          <a:xfrm>
            <a:off x="9408368" y="3755451"/>
            <a:ext cx="537362" cy="488155"/>
          </a:xfrm>
          <a:prstGeom prst="ellips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125" name="直接箭头连接符 124"/>
          <p:cNvCxnSpPr>
            <a:stCxn id="124" idx="4"/>
          </p:cNvCxnSpPr>
          <p:nvPr/>
        </p:nvCxnSpPr>
        <p:spPr bwMode="auto">
          <a:xfrm>
            <a:off x="9677049" y="4243606"/>
            <a:ext cx="239936" cy="1341786"/>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sp>
        <p:nvSpPr>
          <p:cNvPr id="129" name="文本框 128"/>
          <p:cNvSpPr txBox="1"/>
          <p:nvPr/>
        </p:nvSpPr>
        <p:spPr>
          <a:xfrm>
            <a:off x="9207783" y="5578953"/>
            <a:ext cx="2309547" cy="817245"/>
          </a:xfrm>
          <a:prstGeom prst="roundRect">
            <a:avLst/>
          </a:prstGeom>
          <a:solidFill>
            <a:schemeClr val="bg2"/>
          </a:solidFill>
          <a:ln>
            <a:solidFill>
              <a:schemeClr val="bg1"/>
            </a:solidFill>
          </a:ln>
        </p:spPr>
        <p:txBody>
          <a:bodyPr wrap="square" rtlCol="0">
            <a:spAutoFit/>
          </a:bodyPr>
          <a:lstStyle/>
          <a:p>
            <a:r>
              <a:rPr lang="en-US" altLang="zh-CN" sz="1400" dirty="0" smtClean="0">
                <a:solidFill>
                  <a:srgbClr val="00B050"/>
                </a:solidFill>
                <a:ea typeface="宋体" panose="02010600030101010101" pitchFamily="2" charset="-122"/>
              </a:rPr>
              <a:t>AP3 is not a coordinated AP with AP2, NPCA operation is enabled for STA2 again</a:t>
            </a:r>
            <a:endParaRPr lang="zh-CN" altLang="en-US" sz="1400" dirty="0" smtClean="0">
              <a:solidFill>
                <a:srgbClr val="00B050"/>
              </a:solidFill>
              <a:ea typeface="宋体" panose="02010600030101010101" pitchFamily="2" charset="-122"/>
            </a:endParaRPr>
          </a:p>
        </p:txBody>
      </p:sp>
      <p:cxnSp>
        <p:nvCxnSpPr>
          <p:cNvPr id="148" name="直接箭头连接符 147"/>
          <p:cNvCxnSpPr>
            <a:stCxn id="28" idx="4"/>
          </p:cNvCxnSpPr>
          <p:nvPr/>
        </p:nvCxnSpPr>
        <p:spPr bwMode="auto">
          <a:xfrm flipH="1">
            <a:off x="3591102" y="4526554"/>
            <a:ext cx="505784" cy="1069952"/>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sp>
        <p:nvSpPr>
          <p:cNvPr id="152" name="矩形 151"/>
          <p:cNvSpPr/>
          <p:nvPr/>
        </p:nvSpPr>
        <p:spPr bwMode="auto">
          <a:xfrm>
            <a:off x="7462398" y="2607805"/>
            <a:ext cx="766310" cy="74813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900" b="0" i="0" u="none" strike="noStrike" cap="none" normalizeH="0" dirty="0" smtClean="0">
                <a:ln>
                  <a:noFill/>
                </a:ln>
                <a:solidFill>
                  <a:schemeClr val="bg1"/>
                </a:solidFill>
                <a:effectLst/>
                <a:ea typeface="宋体" panose="02010600030101010101" pitchFamily="2" charset="-122"/>
              </a:rPr>
              <a:t>MAPC transmission</a:t>
            </a:r>
            <a:endParaRPr kumimoji="0" lang="zh-CN" altLang="en-US" sz="900" b="0" i="0" u="none" strike="noStrike" cap="none" normalizeH="0" dirty="0" smtClean="0">
              <a:ln>
                <a:noFill/>
              </a:ln>
              <a:solidFill>
                <a:schemeClr val="bg1"/>
              </a:solidFill>
              <a:effectLst/>
              <a:ea typeface="宋体" panose="02010600030101010101" pitchFamily="2" charset="-122"/>
            </a:endParaRPr>
          </a:p>
        </p:txBody>
      </p:sp>
    </p:spTree>
    <p:extLst>
      <p:ext uri="{BB962C8B-B14F-4D97-AF65-F5344CB8AC3E}">
        <p14:creationId xmlns:p14="http://schemas.microsoft.com/office/powerpoint/2010/main" val="2647663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内容占位符 2"/>
          <p:cNvSpPr txBox="1">
            <a:spLocks/>
          </p:cNvSpPr>
          <p:nvPr/>
        </p:nvSpPr>
        <p:spPr bwMode="auto">
          <a:xfrm>
            <a:off x="929217" y="1916832"/>
            <a:ext cx="10361084" cy="7200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6" charset="0"/>
              <a:defRPr sz="2000" b="1">
                <a:solidFill>
                  <a:srgbClr val="000000"/>
                </a:solidFill>
                <a:latin typeface="+mn-lt"/>
                <a:ea typeface="+mn-ea"/>
                <a:cs typeface="+mn-cs"/>
              </a:defRPr>
            </a:lvl1pPr>
            <a:lvl2pPr marL="449263" indent="0" algn="l" defTabSz="449263" rtl="0" eaLnBrk="1" fontAlgn="base" hangingPunct="1">
              <a:spcBef>
                <a:spcPts val="500"/>
              </a:spcBef>
              <a:spcAft>
                <a:spcPct val="0"/>
              </a:spcAft>
              <a:buClr>
                <a:srgbClr val="000000"/>
              </a:buClr>
              <a:buSzPct val="100000"/>
              <a:buFont typeface="Times New Roman" pitchFamily="16" charset="0"/>
              <a:defRPr sz="1800">
                <a:solidFill>
                  <a:srgbClr val="000000"/>
                </a:solidFill>
                <a:latin typeface="+mn-lt"/>
                <a:ea typeface="+mn-ea"/>
              </a:defRPr>
            </a:lvl2pPr>
            <a:lvl3pPr marL="896938" indent="0" algn="l" defTabSz="449263" rtl="0" eaLnBrk="1" fontAlgn="base" hangingPunct="1">
              <a:spcBef>
                <a:spcPts val="450"/>
              </a:spcBef>
              <a:spcAft>
                <a:spcPct val="0"/>
              </a:spcAft>
              <a:buClr>
                <a:srgbClr val="000000"/>
              </a:buClr>
              <a:buSzPct val="100000"/>
              <a:buFont typeface="Times New Roman" pitchFamily="16" charset="0"/>
              <a:defRPr sz="1600">
                <a:solidFill>
                  <a:srgbClr val="000000"/>
                </a:solidFill>
                <a:latin typeface="+mn-lt"/>
                <a:ea typeface="+mn-ea"/>
              </a:defRPr>
            </a:lvl3pPr>
            <a:lvl4pPr marL="1346200" indent="0" algn="l" defTabSz="449263" rtl="0" eaLnBrk="1" fontAlgn="base" hangingPunct="1">
              <a:spcBef>
                <a:spcPts val="400"/>
              </a:spcBef>
              <a:spcAft>
                <a:spcPct val="0"/>
              </a:spcAft>
              <a:buClr>
                <a:srgbClr val="000000"/>
              </a:buClr>
              <a:buSzPct val="100000"/>
              <a:buFont typeface="Times New Roman" pitchFamily="16" charset="0"/>
              <a:defRPr sz="1400">
                <a:solidFill>
                  <a:srgbClr val="000000"/>
                </a:solidFill>
                <a:latin typeface="+mn-lt"/>
                <a:ea typeface="+mn-ea"/>
              </a:defRPr>
            </a:lvl4pPr>
            <a:lvl5pPr marL="1793875" indent="0" algn="l" defTabSz="449263" rtl="0" eaLnBrk="1" fontAlgn="base" hangingPunct="1">
              <a:spcBef>
                <a:spcPts val="400"/>
              </a:spcBef>
              <a:spcAft>
                <a:spcPct val="0"/>
              </a:spcAft>
              <a:buClr>
                <a:srgbClr val="000000"/>
              </a:buClr>
              <a:buSzPct val="100000"/>
              <a:buFont typeface="Times New Roman" pitchFamily="16" charset="0"/>
              <a:defRPr sz="14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indent="-342900">
              <a:buFont typeface="Arial" panose="020B0604020202020204" pitchFamily="34" charset="0"/>
              <a:buChar char="•"/>
            </a:pPr>
            <a:r>
              <a:rPr lang="en-US" altLang="zh-CN" kern="0" dirty="0" smtClean="0"/>
              <a:t>Include a new </a:t>
            </a:r>
            <a:r>
              <a:rPr lang="en-US" altLang="zh-CN" dirty="0" smtClean="0"/>
              <a:t>MAP </a:t>
            </a:r>
            <a:r>
              <a:rPr lang="en-US" altLang="zh-CN" dirty="0"/>
              <a:t>coordination </a:t>
            </a:r>
            <a:r>
              <a:rPr lang="en-US" altLang="zh-CN" dirty="0" smtClean="0"/>
              <a:t>list element in </a:t>
            </a:r>
            <a:r>
              <a:rPr lang="en-US" altLang="zh-CN" kern="0" dirty="0" smtClean="0"/>
              <a:t>Beacon/probe </a:t>
            </a:r>
            <a:r>
              <a:rPr lang="en-US" altLang="zh-CN" kern="0" dirty="0" err="1" smtClean="0"/>
              <a:t>resp</a:t>
            </a:r>
            <a:r>
              <a:rPr lang="en-US" altLang="zh-CN" kern="0" dirty="0" smtClean="0"/>
              <a:t>/association </a:t>
            </a:r>
            <a:r>
              <a:rPr lang="en-US" altLang="zh-CN" kern="0" dirty="0" err="1" smtClean="0"/>
              <a:t>resp</a:t>
            </a:r>
            <a:r>
              <a:rPr lang="en-US" altLang="zh-CN" kern="0" dirty="0" smtClean="0"/>
              <a:t> frames</a:t>
            </a:r>
            <a:r>
              <a:rPr lang="en-US" altLang="zh-CN" dirty="0" smtClean="0"/>
              <a:t>, announcing the MAP coordination info (both BSS info and negotiated MAP features).</a:t>
            </a:r>
            <a:endParaRPr lang="en-US" altLang="zh-CN" kern="0" dirty="0" smtClean="0"/>
          </a:p>
        </p:txBody>
      </p:sp>
      <p:sp>
        <p:nvSpPr>
          <p:cNvPr id="2" name="标题 1"/>
          <p:cNvSpPr>
            <a:spLocks noGrp="1"/>
          </p:cNvSpPr>
          <p:nvPr>
            <p:ph type="title"/>
          </p:nvPr>
        </p:nvSpPr>
        <p:spPr/>
        <p:txBody>
          <a:bodyPr/>
          <a:lstStyle/>
          <a:p>
            <a:r>
              <a:rPr lang="en-US" altLang="zh-CN" dirty="0" smtClean="0"/>
              <a:t>The coordinated </a:t>
            </a:r>
            <a:r>
              <a:rPr lang="en-US" altLang="zh-CN" dirty="0"/>
              <a:t>AP </a:t>
            </a:r>
            <a:r>
              <a:rPr lang="en-US" altLang="zh-CN" dirty="0" smtClean="0"/>
              <a:t>list announcement </a:t>
            </a:r>
            <a:r>
              <a:rPr lang="en-US" altLang="zh-CN" dirty="0"/>
              <a:t>- option </a:t>
            </a:r>
            <a:r>
              <a:rPr lang="en-US" altLang="zh-CN" dirty="0" smtClean="0"/>
              <a:t>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74FC2BCD-7318-4839-A5A7-21164F686B60}" type="datetime4">
              <a:rPr lang="en-US" altLang="zh-CN" smtClean="0"/>
              <a:t>March 18, 2025</a:t>
            </a:fld>
            <a:endParaRPr lang="en-GB" altLang="zh-CN" dirty="0"/>
          </a:p>
        </p:txBody>
      </p:sp>
      <p:graphicFrame>
        <p:nvGraphicFramePr>
          <p:cNvPr id="15" name="表格 14"/>
          <p:cNvGraphicFramePr>
            <a:graphicFrameLocks noGrp="1"/>
          </p:cNvGraphicFramePr>
          <p:nvPr>
            <p:extLst>
              <p:ext uri="{D42A27DB-BD31-4B8C-83A1-F6EECF244321}">
                <p14:modId xmlns:p14="http://schemas.microsoft.com/office/powerpoint/2010/main" val="2842904702"/>
              </p:ext>
            </p:extLst>
          </p:nvPr>
        </p:nvGraphicFramePr>
        <p:xfrm>
          <a:off x="839415" y="2831357"/>
          <a:ext cx="11089232" cy="746505"/>
        </p:xfrm>
        <a:graphic>
          <a:graphicData uri="http://schemas.openxmlformats.org/drawingml/2006/table">
            <a:tbl>
              <a:tblPr bandRow="1">
                <a:tableStyleId>{F5AB1C69-6EDB-4FF4-983F-18BD219EF322}</a:tableStyleId>
              </a:tblPr>
              <a:tblGrid>
                <a:gridCol w="773751">
                  <a:extLst>
                    <a:ext uri="{9D8B030D-6E8A-4147-A177-3AD203B41FA5}">
                      <a16:colId xmlns:a16="http://schemas.microsoft.com/office/drawing/2014/main" val="280393903"/>
                    </a:ext>
                  </a:extLst>
                </a:gridCol>
                <a:gridCol w="1240287">
                  <a:extLst>
                    <a:ext uri="{9D8B030D-6E8A-4147-A177-3AD203B41FA5}">
                      <a16:colId xmlns:a16="http://schemas.microsoft.com/office/drawing/2014/main" val="2978829542"/>
                    </a:ext>
                  </a:extLst>
                </a:gridCol>
                <a:gridCol w="1240287">
                  <a:extLst>
                    <a:ext uri="{9D8B030D-6E8A-4147-A177-3AD203B41FA5}">
                      <a16:colId xmlns:a16="http://schemas.microsoft.com/office/drawing/2014/main" val="2476611019"/>
                    </a:ext>
                  </a:extLst>
                </a:gridCol>
                <a:gridCol w="1240287">
                  <a:extLst>
                    <a:ext uri="{9D8B030D-6E8A-4147-A177-3AD203B41FA5}">
                      <a16:colId xmlns:a16="http://schemas.microsoft.com/office/drawing/2014/main" val="2916850545"/>
                    </a:ext>
                  </a:extLst>
                </a:gridCol>
                <a:gridCol w="1240287">
                  <a:extLst>
                    <a:ext uri="{9D8B030D-6E8A-4147-A177-3AD203B41FA5}">
                      <a16:colId xmlns:a16="http://schemas.microsoft.com/office/drawing/2014/main" val="584863659"/>
                    </a:ext>
                  </a:extLst>
                </a:gridCol>
                <a:gridCol w="1305565">
                  <a:extLst>
                    <a:ext uri="{9D8B030D-6E8A-4147-A177-3AD203B41FA5}">
                      <a16:colId xmlns:a16="http://schemas.microsoft.com/office/drawing/2014/main" val="1555701426"/>
                    </a:ext>
                  </a:extLst>
                </a:gridCol>
                <a:gridCol w="1296345">
                  <a:extLst>
                    <a:ext uri="{9D8B030D-6E8A-4147-A177-3AD203B41FA5}">
                      <a16:colId xmlns:a16="http://schemas.microsoft.com/office/drawing/2014/main" val="3191725811"/>
                    </a:ext>
                  </a:extLst>
                </a:gridCol>
                <a:gridCol w="1370845">
                  <a:extLst>
                    <a:ext uri="{9D8B030D-6E8A-4147-A177-3AD203B41FA5}">
                      <a16:colId xmlns:a16="http://schemas.microsoft.com/office/drawing/2014/main" val="2784495123"/>
                    </a:ext>
                  </a:extLst>
                </a:gridCol>
                <a:gridCol w="1381578">
                  <a:extLst>
                    <a:ext uri="{9D8B030D-6E8A-4147-A177-3AD203B41FA5}">
                      <a16:colId xmlns:a16="http://schemas.microsoft.com/office/drawing/2014/main" val="1239489920"/>
                    </a:ext>
                  </a:extLst>
                </a:gridCol>
              </a:tblGrid>
              <a:tr h="472185">
                <a:tc>
                  <a:txBody>
                    <a:bodyPr/>
                    <a:lstStyle/>
                    <a:p>
                      <a:endParaRPr lang="zh-CN" altLang="en-US" sz="1400" dirty="0">
                        <a:solidFill>
                          <a:srgbClr val="FF0000"/>
                        </a:solidFill>
                      </a:endParaRPr>
                    </a:p>
                  </a:txBody>
                  <a:tcPr/>
                </a:tc>
                <a:tc>
                  <a:txBody>
                    <a:bodyPr/>
                    <a:lstStyle/>
                    <a:p>
                      <a:pPr algn="ctr"/>
                      <a:r>
                        <a:rPr lang="en-US" altLang="zh-CN" sz="1200" dirty="0" smtClean="0">
                          <a:solidFill>
                            <a:srgbClr val="FF0000"/>
                          </a:solidFill>
                        </a:rPr>
                        <a:t>Element ID</a:t>
                      </a:r>
                      <a:endParaRPr lang="zh-CN" altLang="en-US" sz="1200" dirty="0">
                        <a:solidFill>
                          <a:srgbClr val="FF0000"/>
                        </a:solidFill>
                      </a:endParaRPr>
                    </a:p>
                  </a:txBody>
                  <a:tcPr/>
                </a:tc>
                <a:tc>
                  <a:txBody>
                    <a:bodyPr/>
                    <a:lstStyle/>
                    <a:p>
                      <a:pPr algn="ctr"/>
                      <a:r>
                        <a:rPr lang="en-US" altLang="zh-CN" sz="1200" dirty="0" smtClean="0">
                          <a:solidFill>
                            <a:srgbClr val="FF0000"/>
                          </a:solidFill>
                        </a:rPr>
                        <a:t>Length</a:t>
                      </a:r>
                      <a:endParaRPr lang="zh-CN" altLang="en-US" sz="1200" dirty="0">
                        <a:solidFill>
                          <a:srgbClr val="FF0000"/>
                        </a:solidFill>
                      </a:endParaRPr>
                    </a:p>
                  </a:txBody>
                  <a:tcPr/>
                </a:tc>
                <a:tc>
                  <a:txBody>
                    <a:bodyPr/>
                    <a:lstStyle/>
                    <a:p>
                      <a:pPr algn="ctr"/>
                      <a:r>
                        <a:rPr lang="en-US" altLang="zh-CN" sz="1200" dirty="0" smtClean="0">
                          <a:solidFill>
                            <a:srgbClr val="FF0000"/>
                          </a:solidFill>
                        </a:rPr>
                        <a:t>Extension element ID</a:t>
                      </a:r>
                      <a:endParaRPr lang="zh-CN" altLang="en-US" sz="1200" dirty="0">
                        <a:solidFill>
                          <a:srgbClr val="FF0000"/>
                        </a:solidFill>
                      </a:endParaRPr>
                    </a:p>
                  </a:txBody>
                  <a:tcPr/>
                </a:tc>
                <a:tc>
                  <a:txBody>
                    <a:bodyPr/>
                    <a:lstStyle/>
                    <a:p>
                      <a:pPr algn="ctr"/>
                      <a:r>
                        <a:rPr lang="en-US" altLang="zh-CN" sz="1200" dirty="0" err="1" smtClean="0">
                          <a:solidFill>
                            <a:srgbClr val="FF0000"/>
                          </a:solidFill>
                        </a:rPr>
                        <a:t>Num</a:t>
                      </a:r>
                      <a:r>
                        <a:rPr lang="en-US" altLang="zh-CN" sz="1200" dirty="0" smtClean="0">
                          <a:solidFill>
                            <a:srgbClr val="FF0000"/>
                          </a:solidFill>
                        </a:rPr>
                        <a:t> of coordinated APs</a:t>
                      </a:r>
                      <a:endParaRPr lang="zh-CN" altLang="en-US" sz="1200" dirty="0">
                        <a:solidFill>
                          <a:srgbClr val="FF0000"/>
                        </a:solidFill>
                      </a:endParaRPr>
                    </a:p>
                  </a:txBody>
                  <a:tcPr/>
                </a:tc>
                <a:tc>
                  <a:txBody>
                    <a:bodyPr/>
                    <a:lstStyle/>
                    <a:p>
                      <a:pPr algn="ctr"/>
                      <a:r>
                        <a:rPr lang="en-US" altLang="zh-CN" sz="1200" dirty="0" smtClean="0">
                          <a:solidFill>
                            <a:srgbClr val="FF0000"/>
                          </a:solidFill>
                        </a:rPr>
                        <a:t>Coordinated AP entry 1</a:t>
                      </a:r>
                      <a:endParaRPr lang="zh-CN" altLang="en-US" sz="1200" dirty="0">
                        <a:solidFill>
                          <a:srgbClr val="FF0000"/>
                        </a:solidFill>
                      </a:endParaRPr>
                    </a:p>
                  </a:txBody>
                  <a:tcPr/>
                </a:tc>
                <a:tc>
                  <a:txBody>
                    <a:bodyPr/>
                    <a:lstStyle/>
                    <a:p>
                      <a:pPr algn="ctr"/>
                      <a:r>
                        <a:rPr lang="en-US" altLang="zh-CN" sz="1200" dirty="0" smtClean="0">
                          <a:solidFill>
                            <a:srgbClr val="FF0000"/>
                          </a:solidFill>
                        </a:rPr>
                        <a:t>Coordinated AP entry 2</a:t>
                      </a:r>
                      <a:endParaRPr lang="zh-CN" altLang="en-US" sz="1200" dirty="0">
                        <a:solidFill>
                          <a:srgbClr val="FF0000"/>
                        </a:solidFill>
                      </a:endParaRPr>
                    </a:p>
                  </a:txBody>
                  <a:tcPr/>
                </a:tc>
                <a:tc>
                  <a:txBody>
                    <a:bodyPr/>
                    <a:lstStyle/>
                    <a:p>
                      <a:pPr algn="ctr"/>
                      <a:r>
                        <a:rPr lang="en-US" altLang="zh-CN" sz="1200" dirty="0" smtClean="0">
                          <a:solidFill>
                            <a:srgbClr val="FF0000"/>
                          </a:solidFill>
                        </a:rPr>
                        <a:t>…</a:t>
                      </a:r>
                      <a:endParaRPr lang="zh-CN" altLang="en-US" sz="1200" dirty="0">
                        <a:solidFill>
                          <a:srgbClr val="FF0000"/>
                        </a:solidFill>
                      </a:endParaRPr>
                    </a:p>
                  </a:txBody>
                  <a:tcPr/>
                </a:tc>
                <a:tc>
                  <a:txBody>
                    <a:bodyPr/>
                    <a:lstStyle/>
                    <a:p>
                      <a:pPr algn="ctr"/>
                      <a:r>
                        <a:rPr lang="en-US" altLang="zh-CN" sz="1200" dirty="0" smtClean="0">
                          <a:solidFill>
                            <a:srgbClr val="FF0000"/>
                          </a:solidFill>
                        </a:rPr>
                        <a:t>Coordinated AP entry</a:t>
                      </a:r>
                      <a:r>
                        <a:rPr lang="en-US" altLang="zh-CN" sz="1200" baseline="0" dirty="0" smtClean="0">
                          <a:solidFill>
                            <a:srgbClr val="FF0000"/>
                          </a:solidFill>
                        </a:rPr>
                        <a:t> x</a:t>
                      </a:r>
                      <a:endParaRPr lang="zh-CN" altLang="en-US" sz="1200" dirty="0">
                        <a:solidFill>
                          <a:srgbClr val="FF0000"/>
                        </a:solidFill>
                      </a:endParaRPr>
                    </a:p>
                  </a:txBody>
                  <a:tcPr/>
                </a:tc>
                <a:extLst>
                  <a:ext uri="{0D108BD9-81ED-4DB2-BD59-A6C34878D82A}">
                    <a16:rowId xmlns:a16="http://schemas.microsoft.com/office/drawing/2014/main" val="1090954484"/>
                  </a:ext>
                </a:extLst>
              </a:tr>
              <a:tr h="224781">
                <a:tc>
                  <a:txBody>
                    <a:bodyPr/>
                    <a:lstStyle/>
                    <a:p>
                      <a:r>
                        <a:rPr lang="en-US" altLang="zh-CN" sz="1200" dirty="0" smtClean="0">
                          <a:solidFill>
                            <a:srgbClr val="FF0000"/>
                          </a:solidFill>
                        </a:rPr>
                        <a:t>Octets :</a:t>
                      </a:r>
                      <a:endParaRPr lang="zh-CN" altLang="en-US" sz="1200" dirty="0">
                        <a:solidFill>
                          <a:srgbClr val="FF0000"/>
                        </a:solidFill>
                      </a:endParaRPr>
                    </a:p>
                  </a:txBody>
                  <a:tcPr/>
                </a:tc>
                <a:tc>
                  <a:txBody>
                    <a:bodyPr/>
                    <a:lstStyle/>
                    <a:p>
                      <a:pPr algn="ctr"/>
                      <a:r>
                        <a:rPr lang="en-US" altLang="zh-CN" sz="1200" dirty="0" smtClean="0">
                          <a:solidFill>
                            <a:srgbClr val="FF0000"/>
                          </a:solidFill>
                        </a:rPr>
                        <a:t>1</a:t>
                      </a:r>
                      <a:endParaRPr lang="zh-CN" altLang="en-US" sz="1200" dirty="0">
                        <a:solidFill>
                          <a:srgbClr val="FF0000"/>
                        </a:solidFill>
                      </a:endParaRPr>
                    </a:p>
                  </a:txBody>
                  <a:tcPr/>
                </a:tc>
                <a:tc>
                  <a:txBody>
                    <a:bodyPr/>
                    <a:lstStyle/>
                    <a:p>
                      <a:pPr algn="ctr"/>
                      <a:r>
                        <a:rPr lang="en-US" altLang="zh-CN" sz="1200" dirty="0" smtClean="0">
                          <a:solidFill>
                            <a:srgbClr val="FF0000"/>
                          </a:solidFill>
                        </a:rPr>
                        <a:t>1</a:t>
                      </a:r>
                      <a:endParaRPr lang="zh-CN" altLang="en-US" sz="1200" dirty="0">
                        <a:solidFill>
                          <a:srgbClr val="FF0000"/>
                        </a:solidFill>
                      </a:endParaRPr>
                    </a:p>
                  </a:txBody>
                  <a:tcPr/>
                </a:tc>
                <a:tc>
                  <a:txBody>
                    <a:bodyPr/>
                    <a:lstStyle/>
                    <a:p>
                      <a:pPr algn="ctr"/>
                      <a:r>
                        <a:rPr lang="en-US" altLang="zh-CN" sz="1200" dirty="0" smtClean="0">
                          <a:solidFill>
                            <a:srgbClr val="FF0000"/>
                          </a:solidFill>
                        </a:rPr>
                        <a:t>1</a:t>
                      </a:r>
                      <a:endParaRPr lang="zh-CN" altLang="en-US" sz="1200" dirty="0">
                        <a:solidFill>
                          <a:srgbClr val="FF0000"/>
                        </a:solidFill>
                      </a:endParaRPr>
                    </a:p>
                  </a:txBody>
                  <a:tcPr/>
                </a:tc>
                <a:tc>
                  <a:txBody>
                    <a:bodyPr/>
                    <a:lstStyle/>
                    <a:p>
                      <a:pPr algn="ctr"/>
                      <a:r>
                        <a:rPr lang="en-US" altLang="zh-CN" sz="1200" dirty="0" smtClean="0">
                          <a:solidFill>
                            <a:srgbClr val="FF0000"/>
                          </a:solidFill>
                        </a:rPr>
                        <a:t>TBD</a:t>
                      </a:r>
                      <a:endParaRPr lang="zh-CN" altLang="en-US" sz="1200" dirty="0">
                        <a:solidFill>
                          <a:srgbClr val="FF0000"/>
                        </a:solidFill>
                      </a:endParaRPr>
                    </a:p>
                  </a:txBody>
                  <a:tcPr/>
                </a:tc>
                <a:tc>
                  <a:txBody>
                    <a:bodyPr/>
                    <a:lstStyle/>
                    <a:p>
                      <a:pPr algn="ctr"/>
                      <a:r>
                        <a:rPr lang="en-US" altLang="zh-CN" sz="1200" dirty="0" smtClean="0">
                          <a:solidFill>
                            <a:srgbClr val="FF0000"/>
                          </a:solidFill>
                        </a:rPr>
                        <a:t>8</a:t>
                      </a:r>
                      <a:endParaRPr lang="zh-CN" altLang="en-US" sz="1200" dirty="0">
                        <a:solidFill>
                          <a:srgbClr val="FF0000"/>
                        </a:solidFill>
                      </a:endParaRPr>
                    </a:p>
                  </a:txBody>
                  <a:tcPr/>
                </a:tc>
                <a:tc>
                  <a:txBody>
                    <a:bodyPr/>
                    <a:lstStyle/>
                    <a:p>
                      <a:pPr algn="ctr"/>
                      <a:r>
                        <a:rPr lang="en-US" altLang="zh-CN" sz="1200" dirty="0" smtClean="0">
                          <a:solidFill>
                            <a:srgbClr val="FF0000"/>
                          </a:solidFill>
                        </a:rPr>
                        <a:t>8</a:t>
                      </a:r>
                      <a:endParaRPr lang="zh-CN" altLang="en-US" sz="1200" dirty="0">
                        <a:solidFill>
                          <a:srgbClr val="FF0000"/>
                        </a:solidFill>
                      </a:endParaRPr>
                    </a:p>
                  </a:txBody>
                  <a:tcPr/>
                </a:tc>
                <a:tc>
                  <a:txBody>
                    <a:bodyPr/>
                    <a:lstStyle/>
                    <a:p>
                      <a:pPr algn="ctr"/>
                      <a:r>
                        <a:rPr lang="en-US" altLang="zh-CN" sz="1200" dirty="0" smtClean="0">
                          <a:solidFill>
                            <a:srgbClr val="FF0000"/>
                          </a:solidFill>
                        </a:rPr>
                        <a:t>…</a:t>
                      </a:r>
                      <a:endParaRPr lang="zh-CN" altLang="en-US" sz="1200" dirty="0">
                        <a:solidFill>
                          <a:srgbClr val="FF0000"/>
                        </a:solidFill>
                      </a:endParaRPr>
                    </a:p>
                  </a:txBody>
                  <a:tcPr/>
                </a:tc>
                <a:tc>
                  <a:txBody>
                    <a:bodyPr/>
                    <a:lstStyle/>
                    <a:p>
                      <a:pPr algn="ctr"/>
                      <a:r>
                        <a:rPr lang="en-US" altLang="zh-CN" sz="1200" dirty="0" smtClean="0">
                          <a:solidFill>
                            <a:srgbClr val="FF0000"/>
                          </a:solidFill>
                        </a:rPr>
                        <a:t>8</a:t>
                      </a:r>
                      <a:endParaRPr lang="zh-CN" altLang="en-US" sz="1200" dirty="0">
                        <a:solidFill>
                          <a:srgbClr val="FF0000"/>
                        </a:solidFill>
                      </a:endParaRPr>
                    </a:p>
                  </a:txBody>
                  <a:tcPr/>
                </a:tc>
                <a:extLst>
                  <a:ext uri="{0D108BD9-81ED-4DB2-BD59-A6C34878D82A}">
                    <a16:rowId xmlns:a16="http://schemas.microsoft.com/office/drawing/2014/main" val="1468703444"/>
                  </a:ext>
                </a:extLst>
              </a:tr>
            </a:tbl>
          </a:graphicData>
        </a:graphic>
      </p:graphicFrame>
      <p:cxnSp>
        <p:nvCxnSpPr>
          <p:cNvPr id="11" name="直接连接符 10"/>
          <p:cNvCxnSpPr/>
          <p:nvPr/>
        </p:nvCxnSpPr>
        <p:spPr bwMode="auto">
          <a:xfrm flipH="1">
            <a:off x="4583834" y="3577862"/>
            <a:ext cx="1989286" cy="37816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直接连接符 12"/>
          <p:cNvCxnSpPr/>
          <p:nvPr/>
        </p:nvCxnSpPr>
        <p:spPr bwMode="auto">
          <a:xfrm>
            <a:off x="7896200" y="3577862"/>
            <a:ext cx="218460" cy="378166"/>
          </a:xfrm>
          <a:prstGeom prst="line">
            <a:avLst/>
          </a:prstGeom>
          <a:solidFill>
            <a:srgbClr val="00B8FF"/>
          </a:solidFill>
          <a:ln w="9525" cap="flat" cmpd="sng" algn="ctr">
            <a:solidFill>
              <a:schemeClr val="tx1"/>
            </a:solidFill>
            <a:prstDash val="solid"/>
            <a:round/>
            <a:headEnd type="none" w="med" len="med"/>
            <a:tailEnd type="none" w="med" len="med"/>
          </a:ln>
          <a:effectLst/>
        </p:spPr>
      </p:cxnSp>
      <p:graphicFrame>
        <p:nvGraphicFramePr>
          <p:cNvPr id="16" name="表格 15"/>
          <p:cNvGraphicFramePr>
            <a:graphicFrameLocks noGrp="1"/>
          </p:cNvGraphicFramePr>
          <p:nvPr>
            <p:extLst>
              <p:ext uri="{D42A27DB-BD31-4B8C-83A1-F6EECF244321}">
                <p14:modId xmlns:p14="http://schemas.microsoft.com/office/powerpoint/2010/main" val="62798648"/>
              </p:ext>
            </p:extLst>
          </p:nvPr>
        </p:nvGraphicFramePr>
        <p:xfrm>
          <a:off x="4583832" y="3956863"/>
          <a:ext cx="3530828" cy="630551"/>
        </p:xfrm>
        <a:graphic>
          <a:graphicData uri="http://schemas.openxmlformats.org/drawingml/2006/table">
            <a:tbl>
              <a:tblPr bandRow="1">
                <a:tableStyleId>{F5AB1C69-6EDB-4FF4-983F-18BD219EF322}</a:tableStyleId>
              </a:tblPr>
              <a:tblGrid>
                <a:gridCol w="825277">
                  <a:extLst>
                    <a:ext uri="{9D8B030D-6E8A-4147-A177-3AD203B41FA5}">
                      <a16:colId xmlns:a16="http://schemas.microsoft.com/office/drawing/2014/main" val="280393903"/>
                    </a:ext>
                  </a:extLst>
                </a:gridCol>
                <a:gridCol w="974923">
                  <a:extLst>
                    <a:ext uri="{9D8B030D-6E8A-4147-A177-3AD203B41FA5}">
                      <a16:colId xmlns:a16="http://schemas.microsoft.com/office/drawing/2014/main" val="584863659"/>
                    </a:ext>
                  </a:extLst>
                </a:gridCol>
                <a:gridCol w="1730628">
                  <a:extLst>
                    <a:ext uri="{9D8B030D-6E8A-4147-A177-3AD203B41FA5}">
                      <a16:colId xmlns:a16="http://schemas.microsoft.com/office/drawing/2014/main" val="3191725811"/>
                    </a:ext>
                  </a:extLst>
                </a:gridCol>
              </a:tblGrid>
              <a:tr h="356231">
                <a:tc>
                  <a:txBody>
                    <a:bodyPr/>
                    <a:lstStyle/>
                    <a:p>
                      <a:endParaRPr lang="zh-CN" altLang="en-US" sz="1200" dirty="0">
                        <a:solidFill>
                          <a:srgbClr val="FF0000"/>
                        </a:solidFill>
                      </a:endParaRPr>
                    </a:p>
                  </a:txBody>
                  <a:tcPr/>
                </a:tc>
                <a:tc>
                  <a:txBody>
                    <a:bodyPr/>
                    <a:lstStyle/>
                    <a:p>
                      <a:pPr algn="ctr"/>
                      <a:r>
                        <a:rPr lang="en-US" altLang="zh-CN" sz="1200" dirty="0" smtClean="0">
                          <a:solidFill>
                            <a:srgbClr val="FF0000"/>
                          </a:solidFill>
                        </a:rPr>
                        <a:t>BSS</a:t>
                      </a:r>
                      <a:r>
                        <a:rPr lang="en-US" altLang="zh-CN" sz="1200" baseline="0" dirty="0" smtClean="0">
                          <a:solidFill>
                            <a:srgbClr val="FF0000"/>
                          </a:solidFill>
                        </a:rPr>
                        <a:t> info</a:t>
                      </a:r>
                      <a:endParaRPr lang="zh-CN" altLang="en-US" sz="1200" dirty="0">
                        <a:solidFill>
                          <a:srgbClr val="FF0000"/>
                        </a:solidFill>
                      </a:endParaRPr>
                    </a:p>
                  </a:txBody>
                  <a:tcPr/>
                </a:tc>
                <a:tc>
                  <a:txBody>
                    <a:bodyPr/>
                    <a:lstStyle/>
                    <a:p>
                      <a:pPr algn="ctr"/>
                      <a:r>
                        <a:rPr lang="en-US" altLang="zh-CN" sz="1200" dirty="0" smtClean="0">
                          <a:solidFill>
                            <a:srgbClr val="FF0000"/>
                          </a:solidFill>
                        </a:rPr>
                        <a:t>MAP feature</a:t>
                      </a:r>
                      <a:r>
                        <a:rPr lang="en-US" altLang="zh-CN" sz="1200" baseline="0" dirty="0" smtClean="0">
                          <a:solidFill>
                            <a:srgbClr val="FF0000"/>
                          </a:solidFill>
                        </a:rPr>
                        <a:t> </a:t>
                      </a:r>
                      <a:r>
                        <a:rPr lang="en-US" altLang="zh-CN" sz="1200" dirty="0" smtClean="0">
                          <a:solidFill>
                            <a:srgbClr val="FF0000"/>
                          </a:solidFill>
                        </a:rPr>
                        <a:t>bitmap</a:t>
                      </a:r>
                      <a:endParaRPr lang="zh-CN" altLang="en-US" sz="1200" dirty="0">
                        <a:solidFill>
                          <a:srgbClr val="FF0000"/>
                        </a:solidFill>
                      </a:endParaRPr>
                    </a:p>
                  </a:txBody>
                  <a:tcPr/>
                </a:tc>
                <a:extLst>
                  <a:ext uri="{0D108BD9-81ED-4DB2-BD59-A6C34878D82A}">
                    <a16:rowId xmlns:a16="http://schemas.microsoft.com/office/drawing/2014/main" val="1090954484"/>
                  </a:ext>
                </a:extLst>
              </a:tr>
              <a:tr h="212183">
                <a:tc>
                  <a:txBody>
                    <a:bodyPr/>
                    <a:lstStyle/>
                    <a:p>
                      <a:r>
                        <a:rPr lang="en-US" altLang="zh-CN" sz="1200" dirty="0" smtClean="0">
                          <a:solidFill>
                            <a:srgbClr val="FF0000"/>
                          </a:solidFill>
                        </a:rPr>
                        <a:t>Octets :</a:t>
                      </a:r>
                      <a:endParaRPr lang="zh-CN" altLang="en-US" sz="1200" dirty="0">
                        <a:solidFill>
                          <a:srgbClr val="FF0000"/>
                        </a:solidFill>
                      </a:endParaRPr>
                    </a:p>
                  </a:txBody>
                  <a:tcPr/>
                </a:tc>
                <a:tc>
                  <a:txBody>
                    <a:bodyPr/>
                    <a:lstStyle/>
                    <a:p>
                      <a:pPr algn="ctr"/>
                      <a:r>
                        <a:rPr lang="en-US" altLang="zh-CN" sz="1200" dirty="0" smtClean="0">
                          <a:solidFill>
                            <a:srgbClr val="FF0000"/>
                          </a:solidFill>
                        </a:rPr>
                        <a:t>7</a:t>
                      </a:r>
                      <a:endParaRPr lang="zh-CN" altLang="en-US" sz="1200" dirty="0">
                        <a:solidFill>
                          <a:srgbClr val="FF0000"/>
                        </a:solidFill>
                      </a:endParaRPr>
                    </a:p>
                  </a:txBody>
                  <a:tcPr/>
                </a:tc>
                <a:tc>
                  <a:txBody>
                    <a:bodyPr/>
                    <a:lstStyle/>
                    <a:p>
                      <a:pPr algn="ctr"/>
                      <a:r>
                        <a:rPr lang="en-US" altLang="zh-CN" sz="1200" dirty="0" smtClean="0">
                          <a:solidFill>
                            <a:srgbClr val="FF0000"/>
                          </a:solidFill>
                        </a:rPr>
                        <a:t>1</a:t>
                      </a:r>
                      <a:endParaRPr lang="zh-CN" altLang="en-US" sz="1200" dirty="0">
                        <a:solidFill>
                          <a:srgbClr val="FF0000"/>
                        </a:solidFill>
                      </a:endParaRPr>
                    </a:p>
                  </a:txBody>
                  <a:tcPr/>
                </a:tc>
                <a:extLst>
                  <a:ext uri="{0D108BD9-81ED-4DB2-BD59-A6C34878D82A}">
                    <a16:rowId xmlns:a16="http://schemas.microsoft.com/office/drawing/2014/main" val="1468703444"/>
                  </a:ext>
                </a:extLst>
              </a:tr>
            </a:tbl>
          </a:graphicData>
        </a:graphic>
      </p:graphicFrame>
      <p:graphicFrame>
        <p:nvGraphicFramePr>
          <p:cNvPr id="21" name="表格 20"/>
          <p:cNvGraphicFramePr>
            <a:graphicFrameLocks noGrp="1"/>
          </p:cNvGraphicFramePr>
          <p:nvPr>
            <p:extLst>
              <p:ext uri="{D42A27DB-BD31-4B8C-83A1-F6EECF244321}">
                <p14:modId xmlns:p14="http://schemas.microsoft.com/office/powerpoint/2010/main" val="2991472902"/>
              </p:ext>
            </p:extLst>
          </p:nvPr>
        </p:nvGraphicFramePr>
        <p:xfrm>
          <a:off x="6573120" y="4965580"/>
          <a:ext cx="4923335" cy="748570"/>
        </p:xfrm>
        <a:graphic>
          <a:graphicData uri="http://schemas.openxmlformats.org/drawingml/2006/table">
            <a:tbl>
              <a:tblPr bandRow="1">
                <a:tableStyleId>{F5AB1C69-6EDB-4FF4-983F-18BD219EF322}</a:tableStyleId>
              </a:tblPr>
              <a:tblGrid>
                <a:gridCol w="528455">
                  <a:extLst>
                    <a:ext uri="{9D8B030D-6E8A-4147-A177-3AD203B41FA5}">
                      <a16:colId xmlns:a16="http://schemas.microsoft.com/office/drawing/2014/main" val="280393903"/>
                    </a:ext>
                  </a:extLst>
                </a:gridCol>
                <a:gridCol w="847087">
                  <a:extLst>
                    <a:ext uri="{9D8B030D-6E8A-4147-A177-3AD203B41FA5}">
                      <a16:colId xmlns:a16="http://schemas.microsoft.com/office/drawing/2014/main" val="584863659"/>
                    </a:ext>
                  </a:extLst>
                </a:gridCol>
                <a:gridCol w="891671">
                  <a:extLst>
                    <a:ext uri="{9D8B030D-6E8A-4147-A177-3AD203B41FA5}">
                      <a16:colId xmlns:a16="http://schemas.microsoft.com/office/drawing/2014/main" val="1555701426"/>
                    </a:ext>
                  </a:extLst>
                </a:gridCol>
                <a:gridCol w="885374">
                  <a:extLst>
                    <a:ext uri="{9D8B030D-6E8A-4147-A177-3AD203B41FA5}">
                      <a16:colId xmlns:a16="http://schemas.microsoft.com/office/drawing/2014/main" val="3191725811"/>
                    </a:ext>
                  </a:extLst>
                </a:gridCol>
                <a:gridCol w="885374">
                  <a:extLst>
                    <a:ext uri="{9D8B030D-6E8A-4147-A177-3AD203B41FA5}">
                      <a16:colId xmlns:a16="http://schemas.microsoft.com/office/drawing/2014/main" val="4128554762"/>
                    </a:ext>
                  </a:extLst>
                </a:gridCol>
                <a:gridCol w="885374">
                  <a:extLst>
                    <a:ext uri="{9D8B030D-6E8A-4147-A177-3AD203B41FA5}">
                      <a16:colId xmlns:a16="http://schemas.microsoft.com/office/drawing/2014/main" val="2932640249"/>
                    </a:ext>
                  </a:extLst>
                </a:gridCol>
              </a:tblGrid>
              <a:tr h="329278">
                <a:tc>
                  <a:txBody>
                    <a:bodyPr/>
                    <a:lstStyle/>
                    <a:p>
                      <a:endParaRPr lang="zh-CN" altLang="en-US" dirty="0">
                        <a:solidFill>
                          <a:srgbClr val="FF0000"/>
                        </a:solidFill>
                      </a:endParaRPr>
                    </a:p>
                  </a:txBody>
                  <a:tcPr/>
                </a:tc>
                <a:tc>
                  <a:txBody>
                    <a:bodyPr/>
                    <a:lstStyle/>
                    <a:p>
                      <a:r>
                        <a:rPr lang="en-US" altLang="zh-CN" sz="1200" dirty="0" smtClean="0">
                          <a:solidFill>
                            <a:srgbClr val="FF0000"/>
                          </a:solidFill>
                        </a:rPr>
                        <a:t>C-TDMA</a:t>
                      </a:r>
                      <a:endParaRPr lang="zh-CN" altLang="en-US" sz="1200" dirty="0">
                        <a:solidFill>
                          <a:srgbClr val="FF0000"/>
                        </a:solidFill>
                      </a:endParaRPr>
                    </a:p>
                  </a:txBody>
                  <a:tcPr/>
                </a:tc>
                <a:tc>
                  <a:txBody>
                    <a:bodyPr/>
                    <a:lstStyle/>
                    <a:p>
                      <a:r>
                        <a:rPr lang="en-US" altLang="zh-CN" sz="1200" dirty="0" smtClean="0">
                          <a:solidFill>
                            <a:srgbClr val="FF0000"/>
                          </a:solidFill>
                        </a:rPr>
                        <a:t>C-SR</a:t>
                      </a:r>
                      <a:endParaRPr lang="zh-CN" altLang="en-US" sz="1200" dirty="0">
                        <a:solidFill>
                          <a:srgbClr val="FF0000"/>
                        </a:solidFill>
                      </a:endParaRPr>
                    </a:p>
                  </a:txBody>
                  <a:tcPr/>
                </a:tc>
                <a:tc>
                  <a:txBody>
                    <a:bodyPr/>
                    <a:lstStyle/>
                    <a:p>
                      <a:r>
                        <a:rPr lang="en-US" altLang="zh-CN" sz="1200" dirty="0" smtClean="0">
                          <a:solidFill>
                            <a:srgbClr val="FF0000"/>
                          </a:solidFill>
                        </a:rPr>
                        <a:t>C-BF</a:t>
                      </a:r>
                      <a:endParaRPr lang="zh-CN" altLang="en-US" sz="1200" dirty="0">
                        <a:solidFill>
                          <a:srgbClr val="FF0000"/>
                        </a:solidFill>
                      </a:endParaRPr>
                    </a:p>
                  </a:txBody>
                  <a:tcPr/>
                </a:tc>
                <a:tc>
                  <a:txBody>
                    <a:bodyPr/>
                    <a:lstStyle/>
                    <a:p>
                      <a:r>
                        <a:rPr lang="en-US" altLang="zh-CN" sz="1200" dirty="0" smtClean="0">
                          <a:solidFill>
                            <a:srgbClr val="FF0000"/>
                          </a:solidFill>
                        </a:rPr>
                        <a:t>C-RTWT</a:t>
                      </a:r>
                      <a:endParaRPr lang="zh-CN" altLang="en-US" sz="1200" dirty="0">
                        <a:solidFill>
                          <a:srgbClr val="FF0000"/>
                        </a:solidFill>
                      </a:endParaRPr>
                    </a:p>
                  </a:txBody>
                  <a:tcPr/>
                </a:tc>
                <a:tc>
                  <a:txBody>
                    <a:bodyPr/>
                    <a:lstStyle/>
                    <a:p>
                      <a:r>
                        <a:rPr lang="en-US" altLang="zh-CN" sz="1200" dirty="0" smtClean="0">
                          <a:solidFill>
                            <a:srgbClr val="FF0000"/>
                          </a:solidFill>
                        </a:rPr>
                        <a:t>reserved</a:t>
                      </a:r>
                      <a:endParaRPr lang="zh-CN" altLang="en-US" sz="1200" dirty="0">
                        <a:solidFill>
                          <a:srgbClr val="FF0000"/>
                        </a:solidFill>
                      </a:endParaRPr>
                    </a:p>
                  </a:txBody>
                  <a:tcPr/>
                </a:tc>
                <a:extLst>
                  <a:ext uri="{0D108BD9-81ED-4DB2-BD59-A6C34878D82A}">
                    <a16:rowId xmlns:a16="http://schemas.microsoft.com/office/drawing/2014/main" val="1090954484"/>
                  </a:ext>
                </a:extLst>
              </a:tr>
              <a:tr h="382810">
                <a:tc>
                  <a:txBody>
                    <a:bodyPr/>
                    <a:lstStyle/>
                    <a:p>
                      <a:r>
                        <a:rPr lang="en-US" altLang="zh-CN" sz="1200" dirty="0" smtClean="0">
                          <a:solidFill>
                            <a:srgbClr val="FF0000"/>
                          </a:solidFill>
                        </a:rPr>
                        <a:t>Bits :</a:t>
                      </a:r>
                      <a:endParaRPr lang="zh-CN" altLang="en-US" sz="1200" dirty="0">
                        <a:solidFill>
                          <a:srgbClr val="FF0000"/>
                        </a:solidFill>
                      </a:endParaRPr>
                    </a:p>
                  </a:txBody>
                  <a:tcPr/>
                </a:tc>
                <a:tc>
                  <a:txBody>
                    <a:bodyPr/>
                    <a:lstStyle/>
                    <a:p>
                      <a:pPr algn="ctr"/>
                      <a:r>
                        <a:rPr lang="en-US" altLang="zh-CN" sz="1200" dirty="0" smtClean="0">
                          <a:solidFill>
                            <a:srgbClr val="FF0000"/>
                          </a:solidFill>
                        </a:rPr>
                        <a:t>1</a:t>
                      </a:r>
                      <a:endParaRPr lang="zh-CN" altLang="en-US" sz="1200" dirty="0">
                        <a:solidFill>
                          <a:srgbClr val="FF0000"/>
                        </a:solidFill>
                      </a:endParaRPr>
                    </a:p>
                  </a:txBody>
                  <a:tcPr/>
                </a:tc>
                <a:tc>
                  <a:txBody>
                    <a:bodyPr/>
                    <a:lstStyle/>
                    <a:p>
                      <a:pPr algn="ctr"/>
                      <a:r>
                        <a:rPr lang="en-US" altLang="zh-CN" sz="1200" dirty="0" smtClean="0">
                          <a:solidFill>
                            <a:srgbClr val="FF0000"/>
                          </a:solidFill>
                        </a:rPr>
                        <a:t>1</a:t>
                      </a:r>
                      <a:endParaRPr lang="zh-CN" altLang="en-US" sz="1200" dirty="0">
                        <a:solidFill>
                          <a:srgbClr val="FF0000"/>
                        </a:solidFill>
                      </a:endParaRPr>
                    </a:p>
                  </a:txBody>
                  <a:tcPr/>
                </a:tc>
                <a:tc>
                  <a:txBody>
                    <a:bodyPr/>
                    <a:lstStyle/>
                    <a:p>
                      <a:pPr algn="ctr"/>
                      <a:r>
                        <a:rPr lang="en-US" altLang="zh-CN" sz="1200" dirty="0" smtClean="0">
                          <a:solidFill>
                            <a:srgbClr val="FF0000"/>
                          </a:solidFill>
                        </a:rPr>
                        <a:t>1</a:t>
                      </a:r>
                      <a:endParaRPr lang="zh-CN" altLang="en-US" sz="1200" dirty="0">
                        <a:solidFill>
                          <a:srgbClr val="FF0000"/>
                        </a:solidFill>
                      </a:endParaRPr>
                    </a:p>
                  </a:txBody>
                  <a:tcPr/>
                </a:tc>
                <a:tc>
                  <a:txBody>
                    <a:bodyPr/>
                    <a:lstStyle/>
                    <a:p>
                      <a:pPr algn="ctr"/>
                      <a:r>
                        <a:rPr lang="en-US" altLang="zh-CN" sz="1200" dirty="0" smtClean="0">
                          <a:solidFill>
                            <a:srgbClr val="FF0000"/>
                          </a:solidFill>
                        </a:rPr>
                        <a:t>1</a:t>
                      </a:r>
                      <a:endParaRPr lang="zh-CN" altLang="en-US" sz="1200" dirty="0">
                        <a:solidFill>
                          <a:srgbClr val="FF0000"/>
                        </a:solidFill>
                      </a:endParaRPr>
                    </a:p>
                  </a:txBody>
                  <a:tcPr/>
                </a:tc>
                <a:tc>
                  <a:txBody>
                    <a:bodyPr/>
                    <a:lstStyle/>
                    <a:p>
                      <a:pPr algn="ctr"/>
                      <a:r>
                        <a:rPr lang="en-US" altLang="zh-CN" sz="1200" dirty="0" smtClean="0">
                          <a:solidFill>
                            <a:srgbClr val="FF0000"/>
                          </a:solidFill>
                        </a:rPr>
                        <a:t>4</a:t>
                      </a:r>
                      <a:endParaRPr lang="zh-CN" altLang="en-US" sz="1200" dirty="0">
                        <a:solidFill>
                          <a:srgbClr val="FF0000"/>
                        </a:solidFill>
                      </a:endParaRPr>
                    </a:p>
                  </a:txBody>
                  <a:tcPr/>
                </a:tc>
                <a:extLst>
                  <a:ext uri="{0D108BD9-81ED-4DB2-BD59-A6C34878D82A}">
                    <a16:rowId xmlns:a16="http://schemas.microsoft.com/office/drawing/2014/main" val="1468703444"/>
                  </a:ext>
                </a:extLst>
              </a:tr>
            </a:tbl>
          </a:graphicData>
        </a:graphic>
      </p:graphicFrame>
      <p:cxnSp>
        <p:nvCxnSpPr>
          <p:cNvPr id="22" name="直接连接符 21"/>
          <p:cNvCxnSpPr/>
          <p:nvPr/>
        </p:nvCxnSpPr>
        <p:spPr bwMode="auto">
          <a:xfrm>
            <a:off x="8114660" y="4587414"/>
            <a:ext cx="3381795" cy="37816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5" name="直接连接符 24"/>
          <p:cNvCxnSpPr/>
          <p:nvPr/>
        </p:nvCxnSpPr>
        <p:spPr bwMode="auto">
          <a:xfrm flipH="1">
            <a:off x="5652313" y="4587414"/>
            <a:ext cx="717799" cy="378166"/>
          </a:xfrm>
          <a:prstGeom prst="line">
            <a:avLst/>
          </a:prstGeom>
          <a:solidFill>
            <a:srgbClr val="00B8FF"/>
          </a:solidFill>
          <a:ln w="9525" cap="flat" cmpd="sng" algn="ctr">
            <a:solidFill>
              <a:schemeClr val="tx1"/>
            </a:solidFill>
            <a:prstDash val="solid"/>
            <a:round/>
            <a:headEnd type="none" w="med" len="med"/>
            <a:tailEnd type="none" w="med" len="med"/>
          </a:ln>
          <a:effectLst/>
        </p:spPr>
      </p:cxnSp>
      <p:graphicFrame>
        <p:nvGraphicFramePr>
          <p:cNvPr id="31" name="表格 30"/>
          <p:cNvGraphicFramePr>
            <a:graphicFrameLocks noGrp="1"/>
          </p:cNvGraphicFramePr>
          <p:nvPr>
            <p:extLst>
              <p:ext uri="{D42A27DB-BD31-4B8C-83A1-F6EECF244321}">
                <p14:modId xmlns:p14="http://schemas.microsoft.com/office/powerpoint/2010/main" val="2633999245"/>
              </p:ext>
            </p:extLst>
          </p:nvPr>
        </p:nvGraphicFramePr>
        <p:xfrm>
          <a:off x="2385162" y="4965580"/>
          <a:ext cx="3267151" cy="748570"/>
        </p:xfrm>
        <a:graphic>
          <a:graphicData uri="http://schemas.openxmlformats.org/drawingml/2006/table">
            <a:tbl>
              <a:tblPr bandRow="1">
                <a:tableStyleId>{F5AB1C69-6EDB-4FF4-983F-18BD219EF322}</a:tableStyleId>
              </a:tblPr>
              <a:tblGrid>
                <a:gridCol w="546568">
                  <a:extLst>
                    <a:ext uri="{9D8B030D-6E8A-4147-A177-3AD203B41FA5}">
                      <a16:colId xmlns:a16="http://schemas.microsoft.com/office/drawing/2014/main" val="280393903"/>
                    </a:ext>
                  </a:extLst>
                </a:gridCol>
                <a:gridCol w="876119">
                  <a:extLst>
                    <a:ext uri="{9D8B030D-6E8A-4147-A177-3AD203B41FA5}">
                      <a16:colId xmlns:a16="http://schemas.microsoft.com/office/drawing/2014/main" val="584863659"/>
                    </a:ext>
                  </a:extLst>
                </a:gridCol>
                <a:gridCol w="922232">
                  <a:extLst>
                    <a:ext uri="{9D8B030D-6E8A-4147-A177-3AD203B41FA5}">
                      <a16:colId xmlns:a16="http://schemas.microsoft.com/office/drawing/2014/main" val="1555701426"/>
                    </a:ext>
                  </a:extLst>
                </a:gridCol>
                <a:gridCol w="922232">
                  <a:extLst>
                    <a:ext uri="{9D8B030D-6E8A-4147-A177-3AD203B41FA5}">
                      <a16:colId xmlns:a16="http://schemas.microsoft.com/office/drawing/2014/main" val="674044826"/>
                    </a:ext>
                  </a:extLst>
                </a:gridCol>
              </a:tblGrid>
              <a:tr h="329278">
                <a:tc>
                  <a:txBody>
                    <a:bodyPr/>
                    <a:lstStyle/>
                    <a:p>
                      <a:endParaRPr lang="zh-CN" altLang="en-US" dirty="0">
                        <a:solidFill>
                          <a:srgbClr val="FF0000"/>
                        </a:solidFill>
                      </a:endParaRPr>
                    </a:p>
                  </a:txBody>
                  <a:tcPr/>
                </a:tc>
                <a:tc>
                  <a:txBody>
                    <a:bodyPr/>
                    <a:lstStyle/>
                    <a:p>
                      <a:r>
                        <a:rPr lang="en-US" altLang="zh-CN" sz="1200" dirty="0" smtClean="0">
                          <a:solidFill>
                            <a:srgbClr val="FF0000"/>
                          </a:solidFill>
                        </a:rPr>
                        <a:t>BSSID</a:t>
                      </a:r>
                      <a:endParaRPr lang="zh-CN" altLang="en-US" sz="1200" dirty="0">
                        <a:solidFill>
                          <a:srgbClr val="FF0000"/>
                        </a:solidFill>
                      </a:endParaRPr>
                    </a:p>
                  </a:txBody>
                  <a:tcPr/>
                </a:tc>
                <a:tc>
                  <a:txBody>
                    <a:bodyPr/>
                    <a:lstStyle/>
                    <a:p>
                      <a:r>
                        <a:rPr lang="en-US" altLang="zh-CN" sz="1200" dirty="0" smtClean="0">
                          <a:solidFill>
                            <a:srgbClr val="FF0000"/>
                          </a:solidFill>
                        </a:rPr>
                        <a:t>BSS</a:t>
                      </a:r>
                      <a:r>
                        <a:rPr lang="en-US" altLang="zh-CN" sz="1200" baseline="0" dirty="0" smtClean="0">
                          <a:solidFill>
                            <a:srgbClr val="FF0000"/>
                          </a:solidFill>
                        </a:rPr>
                        <a:t> color</a:t>
                      </a:r>
                      <a:endParaRPr lang="zh-CN" altLang="en-US" sz="1200" dirty="0">
                        <a:solidFill>
                          <a:srgbClr val="FF0000"/>
                        </a:solidFill>
                      </a:endParaRPr>
                    </a:p>
                  </a:txBody>
                  <a:tcPr/>
                </a:tc>
                <a:tc>
                  <a:txBody>
                    <a:bodyPr/>
                    <a:lstStyle/>
                    <a:p>
                      <a:r>
                        <a:rPr lang="en-US" altLang="zh-CN" sz="1200" dirty="0" smtClean="0">
                          <a:solidFill>
                            <a:srgbClr val="FF0000"/>
                          </a:solidFill>
                        </a:rPr>
                        <a:t>reserved</a:t>
                      </a:r>
                      <a:endParaRPr lang="zh-CN" altLang="en-US" sz="1200" dirty="0">
                        <a:solidFill>
                          <a:srgbClr val="FF0000"/>
                        </a:solidFill>
                      </a:endParaRPr>
                    </a:p>
                  </a:txBody>
                  <a:tcPr/>
                </a:tc>
                <a:extLst>
                  <a:ext uri="{0D108BD9-81ED-4DB2-BD59-A6C34878D82A}">
                    <a16:rowId xmlns:a16="http://schemas.microsoft.com/office/drawing/2014/main" val="1090954484"/>
                  </a:ext>
                </a:extLst>
              </a:tr>
              <a:tr h="382810">
                <a:tc>
                  <a:txBody>
                    <a:bodyPr/>
                    <a:lstStyle/>
                    <a:p>
                      <a:r>
                        <a:rPr lang="en-US" altLang="zh-CN" sz="1200" dirty="0" smtClean="0">
                          <a:solidFill>
                            <a:srgbClr val="FF0000"/>
                          </a:solidFill>
                        </a:rPr>
                        <a:t>Bits :</a:t>
                      </a:r>
                      <a:endParaRPr lang="zh-CN" altLang="en-US" sz="1200" dirty="0">
                        <a:solidFill>
                          <a:srgbClr val="FF0000"/>
                        </a:solidFill>
                      </a:endParaRPr>
                    </a:p>
                  </a:txBody>
                  <a:tcPr/>
                </a:tc>
                <a:tc>
                  <a:txBody>
                    <a:bodyPr/>
                    <a:lstStyle/>
                    <a:p>
                      <a:pPr algn="ctr"/>
                      <a:r>
                        <a:rPr lang="en-US" altLang="zh-CN" sz="1200" dirty="0" smtClean="0">
                          <a:solidFill>
                            <a:srgbClr val="FF0000"/>
                          </a:solidFill>
                        </a:rPr>
                        <a:t>48</a:t>
                      </a:r>
                      <a:endParaRPr lang="zh-CN" altLang="en-US" sz="1200" dirty="0">
                        <a:solidFill>
                          <a:srgbClr val="FF0000"/>
                        </a:solidFill>
                      </a:endParaRPr>
                    </a:p>
                  </a:txBody>
                  <a:tcPr/>
                </a:tc>
                <a:tc>
                  <a:txBody>
                    <a:bodyPr/>
                    <a:lstStyle/>
                    <a:p>
                      <a:pPr algn="ctr"/>
                      <a:r>
                        <a:rPr lang="en-US" altLang="zh-CN" sz="1200" dirty="0" smtClean="0">
                          <a:solidFill>
                            <a:srgbClr val="FF0000"/>
                          </a:solidFill>
                        </a:rPr>
                        <a:t>6</a:t>
                      </a:r>
                      <a:endParaRPr lang="zh-CN" altLang="en-US" sz="1200" dirty="0">
                        <a:solidFill>
                          <a:srgbClr val="FF0000"/>
                        </a:solidFill>
                      </a:endParaRPr>
                    </a:p>
                  </a:txBody>
                  <a:tcPr/>
                </a:tc>
                <a:tc>
                  <a:txBody>
                    <a:bodyPr/>
                    <a:lstStyle/>
                    <a:p>
                      <a:pPr algn="ctr"/>
                      <a:r>
                        <a:rPr lang="en-US" altLang="zh-CN" sz="1200" dirty="0" smtClean="0">
                          <a:solidFill>
                            <a:srgbClr val="FF0000"/>
                          </a:solidFill>
                        </a:rPr>
                        <a:t>2</a:t>
                      </a:r>
                      <a:endParaRPr lang="zh-CN" altLang="en-US" sz="1200" dirty="0">
                        <a:solidFill>
                          <a:srgbClr val="FF0000"/>
                        </a:solidFill>
                      </a:endParaRPr>
                    </a:p>
                  </a:txBody>
                  <a:tcPr/>
                </a:tc>
                <a:extLst>
                  <a:ext uri="{0D108BD9-81ED-4DB2-BD59-A6C34878D82A}">
                    <a16:rowId xmlns:a16="http://schemas.microsoft.com/office/drawing/2014/main" val="1468703444"/>
                  </a:ext>
                </a:extLst>
              </a:tr>
            </a:tbl>
          </a:graphicData>
        </a:graphic>
      </p:graphicFrame>
      <p:cxnSp>
        <p:nvCxnSpPr>
          <p:cNvPr id="32" name="直接连接符 31"/>
          <p:cNvCxnSpPr/>
          <p:nvPr/>
        </p:nvCxnSpPr>
        <p:spPr bwMode="auto">
          <a:xfrm flipH="1">
            <a:off x="2385161" y="4587414"/>
            <a:ext cx="2990760" cy="37816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直接连接符 35"/>
          <p:cNvCxnSpPr/>
          <p:nvPr/>
        </p:nvCxnSpPr>
        <p:spPr bwMode="auto">
          <a:xfrm>
            <a:off x="6384031" y="4568726"/>
            <a:ext cx="189089" cy="396854"/>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190370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内容占位符 2"/>
          <p:cNvSpPr txBox="1">
            <a:spLocks/>
          </p:cNvSpPr>
          <p:nvPr/>
        </p:nvSpPr>
        <p:spPr bwMode="auto">
          <a:xfrm>
            <a:off x="929217" y="1916832"/>
            <a:ext cx="10361084" cy="64333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6" charset="0"/>
              <a:defRPr sz="2000" b="1">
                <a:solidFill>
                  <a:srgbClr val="000000"/>
                </a:solidFill>
                <a:latin typeface="+mn-lt"/>
                <a:ea typeface="+mn-ea"/>
                <a:cs typeface="+mn-cs"/>
              </a:defRPr>
            </a:lvl1pPr>
            <a:lvl2pPr marL="449263" indent="0" algn="l" defTabSz="449263" rtl="0" eaLnBrk="1" fontAlgn="base" hangingPunct="1">
              <a:spcBef>
                <a:spcPts val="500"/>
              </a:spcBef>
              <a:spcAft>
                <a:spcPct val="0"/>
              </a:spcAft>
              <a:buClr>
                <a:srgbClr val="000000"/>
              </a:buClr>
              <a:buSzPct val="100000"/>
              <a:buFont typeface="Times New Roman" pitchFamily="16" charset="0"/>
              <a:defRPr sz="1800">
                <a:solidFill>
                  <a:srgbClr val="000000"/>
                </a:solidFill>
                <a:latin typeface="+mn-lt"/>
                <a:ea typeface="+mn-ea"/>
              </a:defRPr>
            </a:lvl2pPr>
            <a:lvl3pPr marL="896938" indent="0" algn="l" defTabSz="449263" rtl="0" eaLnBrk="1" fontAlgn="base" hangingPunct="1">
              <a:spcBef>
                <a:spcPts val="450"/>
              </a:spcBef>
              <a:spcAft>
                <a:spcPct val="0"/>
              </a:spcAft>
              <a:buClr>
                <a:srgbClr val="000000"/>
              </a:buClr>
              <a:buSzPct val="100000"/>
              <a:buFont typeface="Times New Roman" pitchFamily="16" charset="0"/>
              <a:defRPr sz="1600">
                <a:solidFill>
                  <a:srgbClr val="000000"/>
                </a:solidFill>
                <a:latin typeface="+mn-lt"/>
                <a:ea typeface="+mn-ea"/>
              </a:defRPr>
            </a:lvl3pPr>
            <a:lvl4pPr marL="1346200" indent="0" algn="l" defTabSz="449263" rtl="0" eaLnBrk="1" fontAlgn="base" hangingPunct="1">
              <a:spcBef>
                <a:spcPts val="400"/>
              </a:spcBef>
              <a:spcAft>
                <a:spcPct val="0"/>
              </a:spcAft>
              <a:buClr>
                <a:srgbClr val="000000"/>
              </a:buClr>
              <a:buSzPct val="100000"/>
              <a:buFont typeface="Times New Roman" pitchFamily="16" charset="0"/>
              <a:defRPr sz="1400">
                <a:solidFill>
                  <a:srgbClr val="000000"/>
                </a:solidFill>
                <a:latin typeface="+mn-lt"/>
                <a:ea typeface="+mn-ea"/>
              </a:defRPr>
            </a:lvl4pPr>
            <a:lvl5pPr marL="1793875" indent="0" algn="l" defTabSz="449263" rtl="0" eaLnBrk="1" fontAlgn="base" hangingPunct="1">
              <a:spcBef>
                <a:spcPts val="400"/>
              </a:spcBef>
              <a:spcAft>
                <a:spcPct val="0"/>
              </a:spcAft>
              <a:buClr>
                <a:srgbClr val="000000"/>
              </a:buClr>
              <a:buSzPct val="100000"/>
              <a:buFont typeface="Times New Roman" pitchFamily="16" charset="0"/>
              <a:defRPr sz="14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indent="-342900">
              <a:buFont typeface="Arial" panose="020B0604020202020204" pitchFamily="34" charset="0"/>
              <a:buChar char="•"/>
            </a:pPr>
            <a:r>
              <a:rPr lang="en-US" altLang="zh-CN" kern="0" dirty="0"/>
              <a:t>Include a new </a:t>
            </a:r>
            <a:r>
              <a:rPr lang="en-US" altLang="zh-CN" dirty="0"/>
              <a:t>MAP coordination list element in </a:t>
            </a:r>
            <a:r>
              <a:rPr lang="en-US" altLang="zh-CN" kern="0" dirty="0"/>
              <a:t>Beacon/probe </a:t>
            </a:r>
            <a:r>
              <a:rPr lang="en-US" altLang="zh-CN" kern="0" dirty="0" err="1"/>
              <a:t>resp</a:t>
            </a:r>
            <a:r>
              <a:rPr lang="en-US" altLang="zh-CN" kern="0" dirty="0"/>
              <a:t>/association </a:t>
            </a:r>
            <a:r>
              <a:rPr lang="en-US" altLang="zh-CN" kern="0" dirty="0" err="1" smtClean="0"/>
              <a:t>resp</a:t>
            </a:r>
            <a:r>
              <a:rPr lang="en-US" altLang="zh-CN" kern="0" dirty="0" smtClean="0"/>
              <a:t> frames</a:t>
            </a:r>
            <a:r>
              <a:rPr lang="en-US" altLang="zh-CN" dirty="0" smtClean="0"/>
              <a:t>, </a:t>
            </a:r>
            <a:r>
              <a:rPr lang="en-US" altLang="zh-CN" dirty="0"/>
              <a:t>announcing </a:t>
            </a:r>
            <a:r>
              <a:rPr lang="en-US" altLang="zh-CN" dirty="0" smtClean="0"/>
              <a:t>the MAP info without explicit negotiated MAP features.</a:t>
            </a:r>
            <a:endParaRPr lang="en-US" altLang="zh-CN" kern="0" dirty="0"/>
          </a:p>
        </p:txBody>
      </p:sp>
      <p:sp>
        <p:nvSpPr>
          <p:cNvPr id="2" name="标题 1"/>
          <p:cNvSpPr>
            <a:spLocks noGrp="1"/>
          </p:cNvSpPr>
          <p:nvPr>
            <p:ph type="title"/>
          </p:nvPr>
        </p:nvSpPr>
        <p:spPr/>
        <p:txBody>
          <a:bodyPr/>
          <a:lstStyle/>
          <a:p>
            <a:r>
              <a:rPr lang="en-US" altLang="zh-CN" dirty="0"/>
              <a:t>The coordinated AP list announcement - option </a:t>
            </a:r>
            <a:r>
              <a:rPr lang="en-US" altLang="zh-CN" dirty="0" smtClean="0"/>
              <a:t>2</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958251B0-CAE6-4BB2-AC00-ADEAC5BF3A8F}" type="datetime4">
              <a:rPr lang="en-US" altLang="zh-CN" smtClean="0"/>
              <a:t>March 18, 2025</a:t>
            </a:fld>
            <a:endParaRPr lang="en-GB" altLang="zh-CN" dirty="0"/>
          </a:p>
        </p:txBody>
      </p:sp>
      <p:graphicFrame>
        <p:nvGraphicFramePr>
          <p:cNvPr id="15" name="表格 14"/>
          <p:cNvGraphicFramePr>
            <a:graphicFrameLocks noGrp="1"/>
          </p:cNvGraphicFramePr>
          <p:nvPr>
            <p:extLst>
              <p:ext uri="{D42A27DB-BD31-4B8C-83A1-F6EECF244321}">
                <p14:modId xmlns:p14="http://schemas.microsoft.com/office/powerpoint/2010/main" val="2125773669"/>
              </p:ext>
            </p:extLst>
          </p:nvPr>
        </p:nvGraphicFramePr>
        <p:xfrm>
          <a:off x="839415" y="2733853"/>
          <a:ext cx="11089232" cy="731520"/>
        </p:xfrm>
        <a:graphic>
          <a:graphicData uri="http://schemas.openxmlformats.org/drawingml/2006/table">
            <a:tbl>
              <a:tblPr bandRow="1">
                <a:tableStyleId>{F5AB1C69-6EDB-4FF4-983F-18BD219EF322}</a:tableStyleId>
              </a:tblPr>
              <a:tblGrid>
                <a:gridCol w="773751">
                  <a:extLst>
                    <a:ext uri="{9D8B030D-6E8A-4147-A177-3AD203B41FA5}">
                      <a16:colId xmlns:a16="http://schemas.microsoft.com/office/drawing/2014/main" val="280393903"/>
                    </a:ext>
                  </a:extLst>
                </a:gridCol>
                <a:gridCol w="1240287">
                  <a:extLst>
                    <a:ext uri="{9D8B030D-6E8A-4147-A177-3AD203B41FA5}">
                      <a16:colId xmlns:a16="http://schemas.microsoft.com/office/drawing/2014/main" val="2978829542"/>
                    </a:ext>
                  </a:extLst>
                </a:gridCol>
                <a:gridCol w="1240287">
                  <a:extLst>
                    <a:ext uri="{9D8B030D-6E8A-4147-A177-3AD203B41FA5}">
                      <a16:colId xmlns:a16="http://schemas.microsoft.com/office/drawing/2014/main" val="2476611019"/>
                    </a:ext>
                  </a:extLst>
                </a:gridCol>
                <a:gridCol w="1240287">
                  <a:extLst>
                    <a:ext uri="{9D8B030D-6E8A-4147-A177-3AD203B41FA5}">
                      <a16:colId xmlns:a16="http://schemas.microsoft.com/office/drawing/2014/main" val="2916850545"/>
                    </a:ext>
                  </a:extLst>
                </a:gridCol>
                <a:gridCol w="1240287">
                  <a:extLst>
                    <a:ext uri="{9D8B030D-6E8A-4147-A177-3AD203B41FA5}">
                      <a16:colId xmlns:a16="http://schemas.microsoft.com/office/drawing/2014/main" val="584863659"/>
                    </a:ext>
                  </a:extLst>
                </a:gridCol>
                <a:gridCol w="1305565">
                  <a:extLst>
                    <a:ext uri="{9D8B030D-6E8A-4147-A177-3AD203B41FA5}">
                      <a16:colId xmlns:a16="http://schemas.microsoft.com/office/drawing/2014/main" val="1555701426"/>
                    </a:ext>
                  </a:extLst>
                </a:gridCol>
                <a:gridCol w="1296345">
                  <a:extLst>
                    <a:ext uri="{9D8B030D-6E8A-4147-A177-3AD203B41FA5}">
                      <a16:colId xmlns:a16="http://schemas.microsoft.com/office/drawing/2014/main" val="3191725811"/>
                    </a:ext>
                  </a:extLst>
                </a:gridCol>
                <a:gridCol w="1370845">
                  <a:extLst>
                    <a:ext uri="{9D8B030D-6E8A-4147-A177-3AD203B41FA5}">
                      <a16:colId xmlns:a16="http://schemas.microsoft.com/office/drawing/2014/main" val="2784495123"/>
                    </a:ext>
                  </a:extLst>
                </a:gridCol>
                <a:gridCol w="1381578">
                  <a:extLst>
                    <a:ext uri="{9D8B030D-6E8A-4147-A177-3AD203B41FA5}">
                      <a16:colId xmlns:a16="http://schemas.microsoft.com/office/drawing/2014/main" val="1239489920"/>
                    </a:ext>
                  </a:extLst>
                </a:gridCol>
              </a:tblGrid>
              <a:tr h="449794">
                <a:tc>
                  <a:txBody>
                    <a:bodyPr/>
                    <a:lstStyle/>
                    <a:p>
                      <a:endParaRPr lang="zh-CN" altLang="en-US" sz="1400" dirty="0">
                        <a:solidFill>
                          <a:srgbClr val="FF0000"/>
                        </a:solidFill>
                      </a:endParaRPr>
                    </a:p>
                  </a:txBody>
                  <a:tcPr/>
                </a:tc>
                <a:tc>
                  <a:txBody>
                    <a:bodyPr/>
                    <a:lstStyle/>
                    <a:p>
                      <a:pPr algn="ctr"/>
                      <a:r>
                        <a:rPr lang="en-US" altLang="zh-CN" sz="1200" dirty="0" smtClean="0">
                          <a:solidFill>
                            <a:srgbClr val="FF0000"/>
                          </a:solidFill>
                        </a:rPr>
                        <a:t>Element ID</a:t>
                      </a:r>
                      <a:endParaRPr lang="zh-CN" altLang="en-US" sz="1200" dirty="0">
                        <a:solidFill>
                          <a:srgbClr val="FF0000"/>
                        </a:solidFill>
                      </a:endParaRPr>
                    </a:p>
                  </a:txBody>
                  <a:tcPr/>
                </a:tc>
                <a:tc>
                  <a:txBody>
                    <a:bodyPr/>
                    <a:lstStyle/>
                    <a:p>
                      <a:pPr algn="ctr"/>
                      <a:r>
                        <a:rPr lang="en-US" altLang="zh-CN" sz="1200" dirty="0" smtClean="0">
                          <a:solidFill>
                            <a:srgbClr val="FF0000"/>
                          </a:solidFill>
                        </a:rPr>
                        <a:t>Length</a:t>
                      </a:r>
                      <a:endParaRPr lang="zh-CN" altLang="en-US" sz="1200" dirty="0">
                        <a:solidFill>
                          <a:srgbClr val="FF0000"/>
                        </a:solidFill>
                      </a:endParaRPr>
                    </a:p>
                  </a:txBody>
                  <a:tcPr/>
                </a:tc>
                <a:tc>
                  <a:txBody>
                    <a:bodyPr/>
                    <a:lstStyle/>
                    <a:p>
                      <a:pPr algn="ctr"/>
                      <a:r>
                        <a:rPr lang="en-US" altLang="zh-CN" sz="1200" dirty="0" smtClean="0">
                          <a:solidFill>
                            <a:srgbClr val="FF0000"/>
                          </a:solidFill>
                        </a:rPr>
                        <a:t>Extension element ID</a:t>
                      </a:r>
                      <a:endParaRPr lang="zh-CN" altLang="en-US" sz="1200" dirty="0">
                        <a:solidFill>
                          <a:srgbClr val="FF0000"/>
                        </a:solidFill>
                      </a:endParaRPr>
                    </a:p>
                  </a:txBody>
                  <a:tcPr/>
                </a:tc>
                <a:tc>
                  <a:txBody>
                    <a:bodyPr/>
                    <a:lstStyle/>
                    <a:p>
                      <a:pPr algn="ctr"/>
                      <a:r>
                        <a:rPr lang="en-US" altLang="zh-CN" sz="1200" dirty="0" err="1" smtClean="0">
                          <a:solidFill>
                            <a:srgbClr val="FF0000"/>
                          </a:solidFill>
                        </a:rPr>
                        <a:t>Num</a:t>
                      </a:r>
                      <a:r>
                        <a:rPr lang="en-US" altLang="zh-CN" sz="1200" dirty="0" smtClean="0">
                          <a:solidFill>
                            <a:srgbClr val="FF0000"/>
                          </a:solidFill>
                        </a:rPr>
                        <a:t> of coordinated APs</a:t>
                      </a:r>
                      <a:endParaRPr lang="zh-CN" altLang="en-US" sz="1200" dirty="0">
                        <a:solidFill>
                          <a:srgbClr val="FF0000"/>
                        </a:solidFill>
                      </a:endParaRPr>
                    </a:p>
                  </a:txBody>
                  <a:tcPr/>
                </a:tc>
                <a:tc>
                  <a:txBody>
                    <a:bodyPr/>
                    <a:lstStyle/>
                    <a:p>
                      <a:pPr algn="ctr"/>
                      <a:r>
                        <a:rPr lang="en-US" altLang="zh-CN" sz="1200" dirty="0" smtClean="0">
                          <a:solidFill>
                            <a:srgbClr val="FF0000"/>
                          </a:solidFill>
                        </a:rPr>
                        <a:t>Coordinated AP entry 1</a:t>
                      </a:r>
                      <a:endParaRPr lang="zh-CN" altLang="en-US" sz="1200" dirty="0">
                        <a:solidFill>
                          <a:srgbClr val="FF0000"/>
                        </a:solidFill>
                      </a:endParaRPr>
                    </a:p>
                  </a:txBody>
                  <a:tcPr/>
                </a:tc>
                <a:tc>
                  <a:txBody>
                    <a:bodyPr/>
                    <a:lstStyle/>
                    <a:p>
                      <a:pPr algn="ctr"/>
                      <a:r>
                        <a:rPr lang="en-US" altLang="zh-CN" sz="1200" dirty="0" smtClean="0">
                          <a:solidFill>
                            <a:srgbClr val="FF0000"/>
                          </a:solidFill>
                        </a:rPr>
                        <a:t>Coordinated AP entry 2</a:t>
                      </a:r>
                      <a:endParaRPr lang="zh-CN" altLang="en-US" sz="1200" dirty="0">
                        <a:solidFill>
                          <a:srgbClr val="FF0000"/>
                        </a:solidFill>
                      </a:endParaRPr>
                    </a:p>
                  </a:txBody>
                  <a:tcPr/>
                </a:tc>
                <a:tc>
                  <a:txBody>
                    <a:bodyPr/>
                    <a:lstStyle/>
                    <a:p>
                      <a:pPr algn="ctr"/>
                      <a:r>
                        <a:rPr lang="en-US" altLang="zh-CN" sz="1200" dirty="0" smtClean="0">
                          <a:solidFill>
                            <a:srgbClr val="FF0000"/>
                          </a:solidFill>
                        </a:rPr>
                        <a:t>…</a:t>
                      </a:r>
                      <a:endParaRPr lang="zh-CN" altLang="en-US" sz="1200" dirty="0">
                        <a:solidFill>
                          <a:srgbClr val="FF0000"/>
                        </a:solidFill>
                      </a:endParaRPr>
                    </a:p>
                  </a:txBody>
                  <a:tcPr/>
                </a:tc>
                <a:tc>
                  <a:txBody>
                    <a:bodyPr/>
                    <a:lstStyle/>
                    <a:p>
                      <a:pPr algn="ctr"/>
                      <a:r>
                        <a:rPr lang="en-US" altLang="zh-CN" sz="1200" dirty="0" smtClean="0">
                          <a:solidFill>
                            <a:srgbClr val="FF0000"/>
                          </a:solidFill>
                        </a:rPr>
                        <a:t>Coordinated AP entry</a:t>
                      </a:r>
                      <a:r>
                        <a:rPr lang="en-US" altLang="zh-CN" sz="1200" baseline="0" dirty="0" smtClean="0">
                          <a:solidFill>
                            <a:srgbClr val="FF0000"/>
                          </a:solidFill>
                        </a:rPr>
                        <a:t> x</a:t>
                      </a:r>
                      <a:endParaRPr lang="zh-CN" altLang="en-US" sz="1200" dirty="0">
                        <a:solidFill>
                          <a:srgbClr val="FF0000"/>
                        </a:solidFill>
                      </a:endParaRPr>
                    </a:p>
                  </a:txBody>
                  <a:tcPr/>
                </a:tc>
                <a:extLst>
                  <a:ext uri="{0D108BD9-81ED-4DB2-BD59-A6C34878D82A}">
                    <a16:rowId xmlns:a16="http://schemas.microsoft.com/office/drawing/2014/main" val="1090954484"/>
                  </a:ext>
                </a:extLst>
              </a:tr>
              <a:tr h="267904">
                <a:tc>
                  <a:txBody>
                    <a:bodyPr/>
                    <a:lstStyle/>
                    <a:p>
                      <a:r>
                        <a:rPr lang="en-US" altLang="zh-CN" sz="1200" dirty="0" smtClean="0">
                          <a:solidFill>
                            <a:srgbClr val="FF0000"/>
                          </a:solidFill>
                        </a:rPr>
                        <a:t>Octets :</a:t>
                      </a:r>
                      <a:endParaRPr lang="zh-CN" altLang="en-US" sz="1200" dirty="0">
                        <a:solidFill>
                          <a:srgbClr val="FF0000"/>
                        </a:solidFill>
                      </a:endParaRPr>
                    </a:p>
                  </a:txBody>
                  <a:tcPr/>
                </a:tc>
                <a:tc>
                  <a:txBody>
                    <a:bodyPr/>
                    <a:lstStyle/>
                    <a:p>
                      <a:pPr algn="ctr"/>
                      <a:r>
                        <a:rPr lang="en-US" altLang="zh-CN" sz="1200" dirty="0" smtClean="0">
                          <a:solidFill>
                            <a:srgbClr val="FF0000"/>
                          </a:solidFill>
                        </a:rPr>
                        <a:t>1</a:t>
                      </a:r>
                      <a:endParaRPr lang="zh-CN" altLang="en-US" sz="1200" dirty="0">
                        <a:solidFill>
                          <a:srgbClr val="FF0000"/>
                        </a:solidFill>
                      </a:endParaRPr>
                    </a:p>
                  </a:txBody>
                  <a:tcPr/>
                </a:tc>
                <a:tc>
                  <a:txBody>
                    <a:bodyPr/>
                    <a:lstStyle/>
                    <a:p>
                      <a:pPr algn="ctr"/>
                      <a:r>
                        <a:rPr lang="en-US" altLang="zh-CN" sz="1200" dirty="0" smtClean="0">
                          <a:solidFill>
                            <a:srgbClr val="FF0000"/>
                          </a:solidFill>
                        </a:rPr>
                        <a:t>1</a:t>
                      </a:r>
                      <a:endParaRPr lang="zh-CN" altLang="en-US" sz="1200" dirty="0">
                        <a:solidFill>
                          <a:srgbClr val="FF0000"/>
                        </a:solidFill>
                      </a:endParaRPr>
                    </a:p>
                  </a:txBody>
                  <a:tcPr/>
                </a:tc>
                <a:tc>
                  <a:txBody>
                    <a:bodyPr/>
                    <a:lstStyle/>
                    <a:p>
                      <a:pPr algn="ctr"/>
                      <a:r>
                        <a:rPr lang="en-US" altLang="zh-CN" sz="1200" dirty="0" smtClean="0">
                          <a:solidFill>
                            <a:srgbClr val="FF0000"/>
                          </a:solidFill>
                        </a:rPr>
                        <a:t>1</a:t>
                      </a:r>
                      <a:endParaRPr lang="zh-CN" altLang="en-US" sz="1200" dirty="0">
                        <a:solidFill>
                          <a:srgbClr val="FF0000"/>
                        </a:solidFill>
                      </a:endParaRPr>
                    </a:p>
                  </a:txBody>
                  <a:tcPr/>
                </a:tc>
                <a:tc>
                  <a:txBody>
                    <a:bodyPr/>
                    <a:lstStyle/>
                    <a:p>
                      <a:pPr algn="ctr"/>
                      <a:r>
                        <a:rPr lang="en-US" altLang="zh-CN" sz="1200" dirty="0" smtClean="0">
                          <a:solidFill>
                            <a:srgbClr val="FF0000"/>
                          </a:solidFill>
                        </a:rPr>
                        <a:t>TBD</a:t>
                      </a:r>
                      <a:endParaRPr lang="zh-CN" altLang="en-US" sz="1200" dirty="0">
                        <a:solidFill>
                          <a:srgbClr val="FF0000"/>
                        </a:solidFill>
                      </a:endParaRPr>
                    </a:p>
                  </a:txBody>
                  <a:tcPr/>
                </a:tc>
                <a:tc>
                  <a:txBody>
                    <a:bodyPr/>
                    <a:lstStyle/>
                    <a:p>
                      <a:pPr algn="ctr"/>
                      <a:r>
                        <a:rPr lang="en-US" altLang="zh-CN" sz="1200" dirty="0" smtClean="0">
                          <a:solidFill>
                            <a:srgbClr val="FF0000"/>
                          </a:solidFill>
                        </a:rPr>
                        <a:t>7</a:t>
                      </a:r>
                      <a:endParaRPr lang="zh-CN" altLang="en-US" sz="1200" dirty="0">
                        <a:solidFill>
                          <a:srgbClr val="FF0000"/>
                        </a:solidFill>
                      </a:endParaRPr>
                    </a:p>
                  </a:txBody>
                  <a:tcPr/>
                </a:tc>
                <a:tc>
                  <a:txBody>
                    <a:bodyPr/>
                    <a:lstStyle/>
                    <a:p>
                      <a:pPr algn="ctr"/>
                      <a:r>
                        <a:rPr lang="en-US" altLang="zh-CN" sz="1200" dirty="0" smtClean="0">
                          <a:solidFill>
                            <a:srgbClr val="FF0000"/>
                          </a:solidFill>
                        </a:rPr>
                        <a:t>7</a:t>
                      </a:r>
                      <a:endParaRPr lang="zh-CN" altLang="en-US" sz="1200" dirty="0">
                        <a:solidFill>
                          <a:srgbClr val="FF0000"/>
                        </a:solidFill>
                      </a:endParaRPr>
                    </a:p>
                  </a:txBody>
                  <a:tcPr/>
                </a:tc>
                <a:tc>
                  <a:txBody>
                    <a:bodyPr/>
                    <a:lstStyle/>
                    <a:p>
                      <a:pPr algn="ctr"/>
                      <a:r>
                        <a:rPr lang="en-US" altLang="zh-CN" sz="1200" dirty="0" smtClean="0">
                          <a:solidFill>
                            <a:srgbClr val="FF0000"/>
                          </a:solidFill>
                        </a:rPr>
                        <a:t>…</a:t>
                      </a:r>
                      <a:endParaRPr lang="zh-CN" altLang="en-US" sz="1200" dirty="0">
                        <a:solidFill>
                          <a:srgbClr val="FF0000"/>
                        </a:solidFill>
                      </a:endParaRPr>
                    </a:p>
                  </a:txBody>
                  <a:tcPr/>
                </a:tc>
                <a:tc>
                  <a:txBody>
                    <a:bodyPr/>
                    <a:lstStyle/>
                    <a:p>
                      <a:pPr algn="ctr"/>
                      <a:r>
                        <a:rPr lang="en-US" altLang="zh-CN" sz="1200" dirty="0" smtClean="0">
                          <a:solidFill>
                            <a:srgbClr val="FF0000"/>
                          </a:solidFill>
                        </a:rPr>
                        <a:t>7</a:t>
                      </a:r>
                      <a:endParaRPr lang="zh-CN" altLang="en-US" sz="1200" dirty="0">
                        <a:solidFill>
                          <a:srgbClr val="FF0000"/>
                        </a:solidFill>
                      </a:endParaRPr>
                    </a:p>
                  </a:txBody>
                  <a:tcPr/>
                </a:tc>
                <a:extLst>
                  <a:ext uri="{0D108BD9-81ED-4DB2-BD59-A6C34878D82A}">
                    <a16:rowId xmlns:a16="http://schemas.microsoft.com/office/drawing/2014/main" val="1468703444"/>
                  </a:ext>
                </a:extLst>
              </a:tr>
            </a:tbl>
          </a:graphicData>
        </a:graphic>
      </p:graphicFrame>
      <p:cxnSp>
        <p:nvCxnSpPr>
          <p:cNvPr id="11" name="直接连接符 10"/>
          <p:cNvCxnSpPr/>
          <p:nvPr/>
        </p:nvCxnSpPr>
        <p:spPr bwMode="auto">
          <a:xfrm flipH="1">
            <a:off x="4847509" y="3464618"/>
            <a:ext cx="1725612" cy="34729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直接连接符 12"/>
          <p:cNvCxnSpPr/>
          <p:nvPr/>
        </p:nvCxnSpPr>
        <p:spPr bwMode="auto">
          <a:xfrm>
            <a:off x="7896200" y="3464618"/>
            <a:ext cx="218460" cy="347294"/>
          </a:xfrm>
          <a:prstGeom prst="line">
            <a:avLst/>
          </a:prstGeom>
          <a:solidFill>
            <a:srgbClr val="00B8FF"/>
          </a:solidFill>
          <a:ln w="9525" cap="flat" cmpd="sng" algn="ctr">
            <a:solidFill>
              <a:schemeClr val="tx1"/>
            </a:solidFill>
            <a:prstDash val="solid"/>
            <a:round/>
            <a:headEnd type="none" w="med" len="med"/>
            <a:tailEnd type="none" w="med" len="med"/>
          </a:ln>
          <a:effectLst/>
        </p:spPr>
      </p:cxnSp>
      <p:graphicFrame>
        <p:nvGraphicFramePr>
          <p:cNvPr id="31" name="表格 30"/>
          <p:cNvGraphicFramePr>
            <a:graphicFrameLocks noGrp="1"/>
          </p:cNvGraphicFramePr>
          <p:nvPr>
            <p:extLst>
              <p:ext uri="{D42A27DB-BD31-4B8C-83A1-F6EECF244321}">
                <p14:modId xmlns:p14="http://schemas.microsoft.com/office/powerpoint/2010/main" val="675730554"/>
              </p:ext>
            </p:extLst>
          </p:nvPr>
        </p:nvGraphicFramePr>
        <p:xfrm>
          <a:off x="4847509" y="3811912"/>
          <a:ext cx="3267151" cy="748570"/>
        </p:xfrm>
        <a:graphic>
          <a:graphicData uri="http://schemas.openxmlformats.org/drawingml/2006/table">
            <a:tbl>
              <a:tblPr bandRow="1">
                <a:tableStyleId>{F5AB1C69-6EDB-4FF4-983F-18BD219EF322}</a:tableStyleId>
              </a:tblPr>
              <a:tblGrid>
                <a:gridCol w="546568">
                  <a:extLst>
                    <a:ext uri="{9D8B030D-6E8A-4147-A177-3AD203B41FA5}">
                      <a16:colId xmlns:a16="http://schemas.microsoft.com/office/drawing/2014/main" val="280393903"/>
                    </a:ext>
                  </a:extLst>
                </a:gridCol>
                <a:gridCol w="876119">
                  <a:extLst>
                    <a:ext uri="{9D8B030D-6E8A-4147-A177-3AD203B41FA5}">
                      <a16:colId xmlns:a16="http://schemas.microsoft.com/office/drawing/2014/main" val="584863659"/>
                    </a:ext>
                  </a:extLst>
                </a:gridCol>
                <a:gridCol w="922232">
                  <a:extLst>
                    <a:ext uri="{9D8B030D-6E8A-4147-A177-3AD203B41FA5}">
                      <a16:colId xmlns:a16="http://schemas.microsoft.com/office/drawing/2014/main" val="1555701426"/>
                    </a:ext>
                  </a:extLst>
                </a:gridCol>
                <a:gridCol w="922232">
                  <a:extLst>
                    <a:ext uri="{9D8B030D-6E8A-4147-A177-3AD203B41FA5}">
                      <a16:colId xmlns:a16="http://schemas.microsoft.com/office/drawing/2014/main" val="674044826"/>
                    </a:ext>
                  </a:extLst>
                </a:gridCol>
              </a:tblGrid>
              <a:tr h="329278">
                <a:tc>
                  <a:txBody>
                    <a:bodyPr/>
                    <a:lstStyle/>
                    <a:p>
                      <a:endParaRPr lang="zh-CN" altLang="en-US" dirty="0">
                        <a:solidFill>
                          <a:srgbClr val="FF0000"/>
                        </a:solidFill>
                      </a:endParaRPr>
                    </a:p>
                  </a:txBody>
                  <a:tcPr/>
                </a:tc>
                <a:tc>
                  <a:txBody>
                    <a:bodyPr/>
                    <a:lstStyle/>
                    <a:p>
                      <a:r>
                        <a:rPr lang="en-US" altLang="zh-CN" sz="1200" dirty="0" smtClean="0">
                          <a:solidFill>
                            <a:srgbClr val="FF0000"/>
                          </a:solidFill>
                        </a:rPr>
                        <a:t>BSSID</a:t>
                      </a:r>
                      <a:endParaRPr lang="zh-CN" altLang="en-US" sz="1200" dirty="0">
                        <a:solidFill>
                          <a:srgbClr val="FF0000"/>
                        </a:solidFill>
                      </a:endParaRPr>
                    </a:p>
                  </a:txBody>
                  <a:tcPr/>
                </a:tc>
                <a:tc>
                  <a:txBody>
                    <a:bodyPr/>
                    <a:lstStyle/>
                    <a:p>
                      <a:r>
                        <a:rPr lang="en-US" altLang="zh-CN" sz="1200" dirty="0" smtClean="0">
                          <a:solidFill>
                            <a:srgbClr val="FF0000"/>
                          </a:solidFill>
                        </a:rPr>
                        <a:t>BSS</a:t>
                      </a:r>
                      <a:r>
                        <a:rPr lang="en-US" altLang="zh-CN" sz="1200" baseline="0" dirty="0" smtClean="0">
                          <a:solidFill>
                            <a:srgbClr val="FF0000"/>
                          </a:solidFill>
                        </a:rPr>
                        <a:t> color</a:t>
                      </a:r>
                      <a:endParaRPr lang="zh-CN" altLang="en-US" sz="1200" dirty="0">
                        <a:solidFill>
                          <a:srgbClr val="FF0000"/>
                        </a:solidFill>
                      </a:endParaRPr>
                    </a:p>
                  </a:txBody>
                  <a:tcPr/>
                </a:tc>
                <a:tc>
                  <a:txBody>
                    <a:bodyPr/>
                    <a:lstStyle/>
                    <a:p>
                      <a:r>
                        <a:rPr lang="en-US" altLang="zh-CN" sz="1200" dirty="0" smtClean="0">
                          <a:solidFill>
                            <a:srgbClr val="FF0000"/>
                          </a:solidFill>
                        </a:rPr>
                        <a:t>reserved</a:t>
                      </a:r>
                      <a:endParaRPr lang="zh-CN" altLang="en-US" sz="1200" dirty="0">
                        <a:solidFill>
                          <a:srgbClr val="FF0000"/>
                        </a:solidFill>
                      </a:endParaRPr>
                    </a:p>
                  </a:txBody>
                  <a:tcPr/>
                </a:tc>
                <a:extLst>
                  <a:ext uri="{0D108BD9-81ED-4DB2-BD59-A6C34878D82A}">
                    <a16:rowId xmlns:a16="http://schemas.microsoft.com/office/drawing/2014/main" val="1090954484"/>
                  </a:ext>
                </a:extLst>
              </a:tr>
              <a:tr h="382810">
                <a:tc>
                  <a:txBody>
                    <a:bodyPr/>
                    <a:lstStyle/>
                    <a:p>
                      <a:r>
                        <a:rPr lang="en-US" altLang="zh-CN" sz="1200" dirty="0" smtClean="0">
                          <a:solidFill>
                            <a:srgbClr val="FF0000"/>
                          </a:solidFill>
                        </a:rPr>
                        <a:t>Bits :</a:t>
                      </a:r>
                      <a:endParaRPr lang="zh-CN" altLang="en-US" sz="1200" dirty="0">
                        <a:solidFill>
                          <a:srgbClr val="FF0000"/>
                        </a:solidFill>
                      </a:endParaRPr>
                    </a:p>
                  </a:txBody>
                  <a:tcPr/>
                </a:tc>
                <a:tc>
                  <a:txBody>
                    <a:bodyPr/>
                    <a:lstStyle/>
                    <a:p>
                      <a:pPr algn="ctr"/>
                      <a:r>
                        <a:rPr lang="en-US" altLang="zh-CN" sz="1200" dirty="0" smtClean="0">
                          <a:solidFill>
                            <a:srgbClr val="FF0000"/>
                          </a:solidFill>
                        </a:rPr>
                        <a:t>48</a:t>
                      </a:r>
                      <a:endParaRPr lang="zh-CN" altLang="en-US" sz="1200" dirty="0">
                        <a:solidFill>
                          <a:srgbClr val="FF0000"/>
                        </a:solidFill>
                      </a:endParaRPr>
                    </a:p>
                  </a:txBody>
                  <a:tcPr/>
                </a:tc>
                <a:tc>
                  <a:txBody>
                    <a:bodyPr/>
                    <a:lstStyle/>
                    <a:p>
                      <a:pPr algn="ctr"/>
                      <a:r>
                        <a:rPr lang="en-US" altLang="zh-CN" sz="1200" dirty="0" smtClean="0">
                          <a:solidFill>
                            <a:srgbClr val="FF0000"/>
                          </a:solidFill>
                        </a:rPr>
                        <a:t>6</a:t>
                      </a:r>
                      <a:endParaRPr lang="zh-CN" altLang="en-US" sz="1200" dirty="0">
                        <a:solidFill>
                          <a:srgbClr val="FF0000"/>
                        </a:solidFill>
                      </a:endParaRPr>
                    </a:p>
                  </a:txBody>
                  <a:tcPr/>
                </a:tc>
                <a:tc>
                  <a:txBody>
                    <a:bodyPr/>
                    <a:lstStyle/>
                    <a:p>
                      <a:pPr algn="ctr"/>
                      <a:r>
                        <a:rPr lang="en-US" altLang="zh-CN" sz="1200" dirty="0" smtClean="0">
                          <a:solidFill>
                            <a:srgbClr val="FF0000"/>
                          </a:solidFill>
                        </a:rPr>
                        <a:t>2</a:t>
                      </a:r>
                      <a:endParaRPr lang="zh-CN" altLang="en-US" sz="1200" dirty="0">
                        <a:solidFill>
                          <a:srgbClr val="FF0000"/>
                        </a:solidFill>
                      </a:endParaRPr>
                    </a:p>
                  </a:txBody>
                  <a:tcPr/>
                </a:tc>
                <a:extLst>
                  <a:ext uri="{0D108BD9-81ED-4DB2-BD59-A6C34878D82A}">
                    <a16:rowId xmlns:a16="http://schemas.microsoft.com/office/drawing/2014/main" val="1468703444"/>
                  </a:ext>
                </a:extLst>
              </a:tr>
            </a:tbl>
          </a:graphicData>
        </a:graphic>
      </p:graphicFrame>
      <p:graphicFrame>
        <p:nvGraphicFramePr>
          <p:cNvPr id="12" name="表格 11"/>
          <p:cNvGraphicFramePr>
            <a:graphicFrameLocks noGrp="1"/>
          </p:cNvGraphicFramePr>
          <p:nvPr>
            <p:extLst>
              <p:ext uri="{D42A27DB-BD31-4B8C-83A1-F6EECF244321}">
                <p14:modId xmlns:p14="http://schemas.microsoft.com/office/powerpoint/2010/main" val="3749943264"/>
              </p:ext>
            </p:extLst>
          </p:nvPr>
        </p:nvGraphicFramePr>
        <p:xfrm>
          <a:off x="3935760" y="5486189"/>
          <a:ext cx="7546823" cy="818017"/>
        </p:xfrm>
        <a:graphic>
          <a:graphicData uri="http://schemas.openxmlformats.org/drawingml/2006/table">
            <a:tbl>
              <a:tblPr bandRow="1" bandCol="1">
                <a:tableStyleId>{F5AB1C69-6EDB-4FF4-983F-18BD219EF322}</a:tableStyleId>
              </a:tblPr>
              <a:tblGrid>
                <a:gridCol w="711477">
                  <a:extLst>
                    <a:ext uri="{9D8B030D-6E8A-4147-A177-3AD203B41FA5}">
                      <a16:colId xmlns:a16="http://schemas.microsoft.com/office/drawing/2014/main" val="2101624808"/>
                    </a:ext>
                  </a:extLst>
                </a:gridCol>
                <a:gridCol w="1428017">
                  <a:extLst>
                    <a:ext uri="{9D8B030D-6E8A-4147-A177-3AD203B41FA5}">
                      <a16:colId xmlns:a16="http://schemas.microsoft.com/office/drawing/2014/main" val="1622003993"/>
                    </a:ext>
                  </a:extLst>
                </a:gridCol>
                <a:gridCol w="1766585">
                  <a:extLst>
                    <a:ext uri="{9D8B030D-6E8A-4147-A177-3AD203B41FA5}">
                      <a16:colId xmlns:a16="http://schemas.microsoft.com/office/drawing/2014/main" val="35299091"/>
                    </a:ext>
                  </a:extLst>
                </a:gridCol>
                <a:gridCol w="1290286">
                  <a:extLst>
                    <a:ext uri="{9D8B030D-6E8A-4147-A177-3AD203B41FA5}">
                      <a16:colId xmlns:a16="http://schemas.microsoft.com/office/drawing/2014/main" val="717468047"/>
                    </a:ext>
                  </a:extLst>
                </a:gridCol>
                <a:gridCol w="1175229">
                  <a:extLst>
                    <a:ext uri="{9D8B030D-6E8A-4147-A177-3AD203B41FA5}">
                      <a16:colId xmlns:a16="http://schemas.microsoft.com/office/drawing/2014/main" val="690563051"/>
                    </a:ext>
                  </a:extLst>
                </a:gridCol>
                <a:gridCol w="1175229">
                  <a:extLst>
                    <a:ext uri="{9D8B030D-6E8A-4147-A177-3AD203B41FA5}">
                      <a16:colId xmlns:a16="http://schemas.microsoft.com/office/drawing/2014/main" val="2551545632"/>
                    </a:ext>
                  </a:extLst>
                </a:gridCol>
              </a:tblGrid>
              <a:tr h="625639">
                <a:tc>
                  <a:txBody>
                    <a:bodyPr/>
                    <a:lstStyle/>
                    <a:p>
                      <a:pPr algn="ctr">
                        <a:spcAft>
                          <a:spcPts val="0"/>
                        </a:spcAft>
                      </a:pPr>
                      <a:r>
                        <a:rPr lang="en-US" sz="1200" dirty="0">
                          <a:effectLst/>
                        </a:rPr>
                        <a:t> </a:t>
                      </a:r>
                      <a:endParaRPr lang="zh-CN" sz="1200" dirty="0">
                        <a:effectLst/>
                        <a:latin typeface="Times New Roman" panose="02020603050405020304" pitchFamily="18" charset="0"/>
                        <a:ea typeface="等线" panose="02010600030101010101" pitchFamily="2" charset="-122"/>
                      </a:endParaRPr>
                    </a:p>
                  </a:txBody>
                  <a:tcPr marL="0" marR="0" marT="0" marB="0" anchor="ctr"/>
                </a:tc>
                <a:tc>
                  <a:txBody>
                    <a:bodyPr/>
                    <a:lstStyle/>
                    <a:p>
                      <a:pPr marL="0" marR="80645" indent="0" algn="ctr">
                        <a:lnSpc>
                          <a:spcPct val="100000"/>
                        </a:lnSpc>
                        <a:spcBef>
                          <a:spcPts val="0"/>
                        </a:spcBef>
                        <a:spcAft>
                          <a:spcPts val="0"/>
                        </a:spcAft>
                      </a:pPr>
                      <a:r>
                        <a:rPr lang="en-US" sz="1200" kern="1200" dirty="0">
                          <a:solidFill>
                            <a:schemeClr val="dk1"/>
                          </a:solidFill>
                          <a:effectLst/>
                          <a:latin typeface="Times New Roman" panose="02020603050405020304" pitchFamily="18" charset="0"/>
                          <a:ea typeface="等线" panose="02010600030101010101" pitchFamily="2" charset="-122"/>
                          <a:cs typeface="+mn-cs"/>
                        </a:rPr>
                        <a:t>NPCA Primary Channel</a:t>
                      </a:r>
                      <a:endParaRPr lang="zh-CN" sz="1200" kern="1200" dirty="0">
                        <a:solidFill>
                          <a:schemeClr val="dk1"/>
                        </a:solidFill>
                        <a:effectLst/>
                        <a:latin typeface="Times New Roman" panose="02020603050405020304" pitchFamily="18" charset="0"/>
                        <a:ea typeface="等线" panose="02010600030101010101" pitchFamily="2" charset="-122"/>
                        <a:cs typeface="+mn-cs"/>
                      </a:endParaRPr>
                    </a:p>
                  </a:txBody>
                  <a:tcPr marL="0" marR="0" marT="0" marB="0" anchor="ctr"/>
                </a:tc>
                <a:tc>
                  <a:txBody>
                    <a:bodyPr/>
                    <a:lstStyle/>
                    <a:p>
                      <a:pPr marL="0" marR="67310" indent="0" algn="ctr" defTabSz="896938">
                        <a:lnSpc>
                          <a:spcPct val="100000"/>
                        </a:lnSpc>
                        <a:spcBef>
                          <a:spcPts val="0"/>
                        </a:spcBef>
                        <a:spcAft>
                          <a:spcPts val="0"/>
                        </a:spcAft>
                      </a:pPr>
                      <a:r>
                        <a:rPr lang="en-US" sz="1200" spc="-10" dirty="0">
                          <a:effectLst/>
                        </a:rPr>
                        <a:t>NPCA Minimum Duration Threshold</a:t>
                      </a:r>
                      <a:endParaRPr lang="zh-CN" sz="1200" dirty="0">
                        <a:effectLst/>
                        <a:latin typeface="Times New Roman" panose="02020603050405020304" pitchFamily="18" charset="0"/>
                        <a:ea typeface="等线" panose="02010600030101010101" pitchFamily="2" charset="-122"/>
                      </a:endParaRPr>
                    </a:p>
                  </a:txBody>
                  <a:tcPr marL="0" marR="0" marT="0" marB="0" anchor="ctr"/>
                </a:tc>
                <a:tc>
                  <a:txBody>
                    <a:bodyPr/>
                    <a:lstStyle/>
                    <a:p>
                      <a:pPr marL="0" marR="66040" indent="0" algn="ctr">
                        <a:lnSpc>
                          <a:spcPct val="100000"/>
                        </a:lnSpc>
                        <a:spcBef>
                          <a:spcPts val="0"/>
                        </a:spcBef>
                        <a:spcAft>
                          <a:spcPts val="0"/>
                        </a:spcAft>
                      </a:pPr>
                      <a:r>
                        <a:rPr lang="en-GB" sz="1200" dirty="0">
                          <a:effectLst/>
                        </a:rPr>
                        <a:t>NPCA Switching Delay</a:t>
                      </a:r>
                      <a:endParaRPr lang="zh-CN" sz="1200" dirty="0">
                        <a:effectLst/>
                        <a:latin typeface="Times New Roman" panose="02020603050405020304" pitchFamily="18" charset="0"/>
                        <a:ea typeface="等线" panose="02010600030101010101" pitchFamily="2" charset="-122"/>
                      </a:endParaRPr>
                    </a:p>
                  </a:txBody>
                  <a:tcPr marL="0" marR="0" marT="0" marB="0" anchor="ctr"/>
                </a:tc>
                <a:tc>
                  <a:txBody>
                    <a:bodyPr/>
                    <a:lstStyle/>
                    <a:p>
                      <a:pPr marL="0" marR="70485" indent="0" algn="ctr">
                        <a:lnSpc>
                          <a:spcPct val="100000"/>
                        </a:lnSpc>
                        <a:spcBef>
                          <a:spcPts val="0"/>
                        </a:spcBef>
                        <a:spcAft>
                          <a:spcPts val="0"/>
                        </a:spcAft>
                      </a:pPr>
                      <a:r>
                        <a:rPr lang="en-GB" sz="1200" dirty="0">
                          <a:effectLst/>
                        </a:rPr>
                        <a:t>NPCA Switch Back Delay</a:t>
                      </a:r>
                      <a:endParaRPr lang="zh-CN" sz="1200" dirty="0">
                        <a:effectLst/>
                        <a:latin typeface="Times New Roman" panose="02020603050405020304" pitchFamily="18" charset="0"/>
                        <a:ea typeface="等线" panose="02010600030101010101" pitchFamily="2" charset="-122"/>
                      </a:endParaRPr>
                    </a:p>
                  </a:txBody>
                  <a:tcPr marL="0" marR="0" marT="0" marB="0" anchor="ctr"/>
                </a:tc>
                <a:tc>
                  <a:txBody>
                    <a:bodyPr/>
                    <a:lstStyle/>
                    <a:p>
                      <a:pPr marL="0" marR="70485" indent="0" algn="ctr">
                        <a:lnSpc>
                          <a:spcPct val="100000"/>
                        </a:lnSpc>
                        <a:spcBef>
                          <a:spcPts val="0"/>
                        </a:spcBef>
                        <a:spcAft>
                          <a:spcPts val="0"/>
                        </a:spcAft>
                      </a:pPr>
                      <a:r>
                        <a:rPr lang="en-US" altLang="zh-CN" sz="1200" dirty="0" smtClean="0">
                          <a:solidFill>
                            <a:srgbClr val="FF0000"/>
                          </a:solidFill>
                          <a:effectLst/>
                          <a:latin typeface="Times New Roman" panose="02020603050405020304" pitchFamily="18" charset="0"/>
                          <a:ea typeface="等线" panose="02010600030101010101" pitchFamily="2" charset="-122"/>
                        </a:rPr>
                        <a:t>NPCA-delayed</a:t>
                      </a:r>
                      <a:r>
                        <a:rPr lang="en-US" altLang="zh-CN" sz="1200" baseline="0" dirty="0" smtClean="0">
                          <a:solidFill>
                            <a:srgbClr val="FF0000"/>
                          </a:solidFill>
                          <a:effectLst/>
                          <a:latin typeface="Times New Roman" panose="02020603050405020304" pitchFamily="18" charset="0"/>
                          <a:ea typeface="等线" panose="02010600030101010101" pitchFamily="2" charset="-122"/>
                        </a:rPr>
                        <a:t> </a:t>
                      </a:r>
                      <a:r>
                        <a:rPr lang="en-US" altLang="zh-CN" sz="1200" dirty="0" smtClean="0">
                          <a:solidFill>
                            <a:srgbClr val="FF0000"/>
                          </a:solidFill>
                          <a:effectLst/>
                          <a:latin typeface="Times New Roman" panose="02020603050405020304" pitchFamily="18" charset="0"/>
                          <a:ea typeface="等线" panose="02010600030101010101" pitchFamily="2" charset="-122"/>
                        </a:rPr>
                        <a:t>BSS list bitmap</a:t>
                      </a:r>
                      <a:endParaRPr lang="zh-CN" sz="1200" dirty="0">
                        <a:solidFill>
                          <a:srgbClr val="FF0000"/>
                        </a:solidFill>
                        <a:effectLst/>
                        <a:latin typeface="Times New Roman" panose="02020603050405020304" pitchFamily="18" charset="0"/>
                        <a:ea typeface="等线" panose="02010600030101010101" pitchFamily="2" charset="-122"/>
                      </a:endParaRPr>
                    </a:p>
                  </a:txBody>
                  <a:tcPr marL="0" marR="0" marT="0" marB="0" anchor="ctr"/>
                </a:tc>
                <a:extLst>
                  <a:ext uri="{0D108BD9-81ED-4DB2-BD59-A6C34878D82A}">
                    <a16:rowId xmlns:a16="http://schemas.microsoft.com/office/drawing/2014/main" val="2616863996"/>
                  </a:ext>
                </a:extLst>
              </a:tr>
              <a:tr h="192378">
                <a:tc>
                  <a:txBody>
                    <a:bodyPr/>
                    <a:lstStyle/>
                    <a:p>
                      <a:pPr marL="0" algn="ctr">
                        <a:lnSpc>
                          <a:spcPct val="100000"/>
                        </a:lnSpc>
                        <a:spcBef>
                          <a:spcPts val="0"/>
                        </a:spcBef>
                        <a:spcAft>
                          <a:spcPts val="0"/>
                        </a:spcAft>
                      </a:pPr>
                      <a:r>
                        <a:rPr lang="en-US" sz="1200" spc="-10" dirty="0">
                          <a:effectLst/>
                        </a:rPr>
                        <a:t>Bits:</a:t>
                      </a:r>
                      <a:endParaRPr lang="zh-CN" sz="1200" dirty="0">
                        <a:effectLst/>
                        <a:latin typeface="Times New Roman" panose="02020603050405020304" pitchFamily="18" charset="0"/>
                        <a:ea typeface="等线" panose="02010600030101010101" pitchFamily="2" charset="-122"/>
                      </a:endParaRPr>
                    </a:p>
                  </a:txBody>
                  <a:tcPr marL="0" marR="0" marT="0" marB="0" anchor="ctr"/>
                </a:tc>
                <a:tc>
                  <a:txBody>
                    <a:bodyPr/>
                    <a:lstStyle/>
                    <a:p>
                      <a:pPr marL="0" marR="394335" indent="0" algn="ctr" defTabSz="1524000">
                        <a:lnSpc>
                          <a:spcPct val="100000"/>
                        </a:lnSpc>
                        <a:spcBef>
                          <a:spcPts val="0"/>
                        </a:spcBef>
                        <a:spcAft>
                          <a:spcPts val="0"/>
                        </a:spcAft>
                      </a:pPr>
                      <a:r>
                        <a:rPr lang="en-US" altLang="zh-CN" sz="1200" kern="1200" dirty="0" smtClean="0">
                          <a:solidFill>
                            <a:schemeClr val="dk1"/>
                          </a:solidFill>
                          <a:effectLst/>
                          <a:latin typeface="Times New Roman" panose="02020603050405020304" pitchFamily="18" charset="0"/>
                          <a:ea typeface="等线" panose="02010600030101010101" pitchFamily="2" charset="-122"/>
                          <a:cs typeface="+mn-cs"/>
                        </a:rPr>
                        <a:t>8</a:t>
                      </a:r>
                      <a:endParaRPr lang="zh-CN" sz="1200" kern="1200" dirty="0">
                        <a:solidFill>
                          <a:schemeClr val="dk1"/>
                        </a:solidFill>
                        <a:effectLst/>
                        <a:latin typeface="Times New Roman" panose="02020603050405020304" pitchFamily="18" charset="0"/>
                        <a:ea typeface="等线" panose="02010600030101010101" pitchFamily="2" charset="-122"/>
                        <a:cs typeface="+mn-cs"/>
                      </a:endParaRPr>
                    </a:p>
                  </a:txBody>
                  <a:tcPr marL="0" marR="0" marT="0" marB="0" anchor="ctr"/>
                </a:tc>
                <a:tc>
                  <a:txBody>
                    <a:bodyPr/>
                    <a:lstStyle/>
                    <a:p>
                      <a:pPr marL="0" marR="394970" indent="0" algn="ctr">
                        <a:lnSpc>
                          <a:spcPct val="100000"/>
                        </a:lnSpc>
                        <a:spcBef>
                          <a:spcPts val="0"/>
                        </a:spcBef>
                        <a:spcAft>
                          <a:spcPts val="0"/>
                        </a:spcAft>
                      </a:pPr>
                      <a:r>
                        <a:rPr lang="en-US" altLang="zh-CN" sz="1200" dirty="0" smtClean="0">
                          <a:effectLst/>
                          <a:latin typeface="Times New Roman" panose="02020603050405020304" pitchFamily="18" charset="0"/>
                          <a:ea typeface="等线" panose="02010600030101010101" pitchFamily="2" charset="-122"/>
                        </a:rPr>
                        <a:t>TBD</a:t>
                      </a:r>
                      <a:endParaRPr lang="zh-CN" sz="1200" dirty="0">
                        <a:effectLst/>
                        <a:latin typeface="Times New Roman" panose="02020603050405020304" pitchFamily="18" charset="0"/>
                        <a:ea typeface="等线" panose="02010600030101010101" pitchFamily="2" charset="-122"/>
                      </a:endParaRPr>
                    </a:p>
                  </a:txBody>
                  <a:tcPr marL="0" marR="0" marT="0" marB="0" anchor="ctr"/>
                </a:tc>
                <a:tc>
                  <a:txBody>
                    <a:bodyPr/>
                    <a:lstStyle/>
                    <a:p>
                      <a:pPr marL="0" indent="0" algn="ctr">
                        <a:lnSpc>
                          <a:spcPct val="100000"/>
                        </a:lnSpc>
                        <a:spcBef>
                          <a:spcPts val="0"/>
                        </a:spcBef>
                        <a:spcAft>
                          <a:spcPts val="0"/>
                        </a:spcAft>
                      </a:pPr>
                      <a:r>
                        <a:rPr lang="en-US" sz="1200" kern="1200" dirty="0" smtClean="0">
                          <a:solidFill>
                            <a:schemeClr val="dk1"/>
                          </a:solidFill>
                          <a:effectLst/>
                          <a:latin typeface="Times New Roman" panose="02020603050405020304" pitchFamily="18" charset="0"/>
                          <a:ea typeface="等线" panose="02010600030101010101" pitchFamily="2" charset="-122"/>
                          <a:cs typeface="+mn-cs"/>
                        </a:rPr>
                        <a:t>6</a:t>
                      </a:r>
                      <a:endParaRPr lang="zh-CN" sz="1200" kern="1200" dirty="0">
                        <a:solidFill>
                          <a:schemeClr val="dk1"/>
                        </a:solidFill>
                        <a:effectLst/>
                        <a:latin typeface="Times New Roman" panose="02020603050405020304" pitchFamily="18" charset="0"/>
                        <a:ea typeface="等线" panose="02010600030101010101" pitchFamily="2" charset="-122"/>
                        <a:cs typeface="+mn-cs"/>
                      </a:endParaRPr>
                    </a:p>
                  </a:txBody>
                  <a:tcPr marL="0" marR="0" marT="0" marB="0" anchor="ctr"/>
                </a:tc>
                <a:tc>
                  <a:txBody>
                    <a:bodyPr/>
                    <a:lstStyle/>
                    <a:p>
                      <a:pPr marL="0" indent="0" algn="ctr">
                        <a:lnSpc>
                          <a:spcPct val="100000"/>
                        </a:lnSpc>
                        <a:spcBef>
                          <a:spcPts val="0"/>
                        </a:spcBef>
                        <a:spcAft>
                          <a:spcPts val="0"/>
                        </a:spcAft>
                      </a:pPr>
                      <a:r>
                        <a:rPr lang="en-US" sz="1200" kern="1200" dirty="0" smtClean="0">
                          <a:solidFill>
                            <a:schemeClr val="dk1"/>
                          </a:solidFill>
                          <a:effectLst/>
                          <a:latin typeface="Times New Roman" panose="02020603050405020304" pitchFamily="18" charset="0"/>
                          <a:ea typeface="等线" panose="02010600030101010101" pitchFamily="2" charset="-122"/>
                          <a:cs typeface="+mn-cs"/>
                        </a:rPr>
                        <a:t>6</a:t>
                      </a:r>
                      <a:endParaRPr lang="zh-CN" sz="1200" kern="1200" dirty="0">
                        <a:solidFill>
                          <a:schemeClr val="dk1"/>
                        </a:solidFill>
                        <a:effectLst/>
                        <a:latin typeface="Times New Roman" panose="02020603050405020304" pitchFamily="18" charset="0"/>
                        <a:ea typeface="等线" panose="02010600030101010101" pitchFamily="2" charset="-122"/>
                        <a:cs typeface="+mn-cs"/>
                      </a:endParaRPr>
                    </a:p>
                  </a:txBody>
                  <a:tcPr marL="0" marR="0" marT="0" marB="0" anchor="ctr"/>
                </a:tc>
                <a:tc>
                  <a:txBody>
                    <a:bodyPr/>
                    <a:lstStyle/>
                    <a:p>
                      <a:pPr marL="0" indent="0" algn="ctr">
                        <a:lnSpc>
                          <a:spcPct val="100000"/>
                        </a:lnSpc>
                        <a:spcBef>
                          <a:spcPts val="0"/>
                        </a:spcBef>
                        <a:spcAft>
                          <a:spcPts val="0"/>
                        </a:spcAft>
                      </a:pPr>
                      <a:r>
                        <a:rPr lang="en-US" altLang="zh-CN" sz="1200" kern="1200" dirty="0" smtClean="0">
                          <a:solidFill>
                            <a:srgbClr val="FF0000"/>
                          </a:solidFill>
                          <a:effectLst/>
                          <a:latin typeface="Times New Roman" panose="02020603050405020304" pitchFamily="18" charset="0"/>
                          <a:ea typeface="等线" panose="02010600030101010101" pitchFamily="2" charset="-122"/>
                          <a:cs typeface="+mn-cs"/>
                        </a:rPr>
                        <a:t>x</a:t>
                      </a:r>
                      <a:endParaRPr lang="zh-CN" sz="1200" kern="1200" dirty="0">
                        <a:solidFill>
                          <a:srgbClr val="FF0000"/>
                        </a:solidFill>
                        <a:effectLst/>
                        <a:latin typeface="Times New Roman" panose="02020603050405020304" pitchFamily="18" charset="0"/>
                        <a:ea typeface="等线" panose="02010600030101010101" pitchFamily="2" charset="-122"/>
                        <a:cs typeface="+mn-cs"/>
                      </a:endParaRPr>
                    </a:p>
                  </a:txBody>
                  <a:tcPr marL="0" marR="0" marT="0" marB="0" anchor="ctr"/>
                </a:tc>
                <a:extLst>
                  <a:ext uri="{0D108BD9-81ED-4DB2-BD59-A6C34878D82A}">
                    <a16:rowId xmlns:a16="http://schemas.microsoft.com/office/drawing/2014/main" val="3242503635"/>
                  </a:ext>
                </a:extLst>
              </a:tr>
            </a:tbl>
          </a:graphicData>
        </a:graphic>
      </p:graphicFrame>
      <p:sp>
        <p:nvSpPr>
          <p:cNvPr id="14" name="内容占位符 2"/>
          <p:cNvSpPr txBox="1">
            <a:spLocks/>
          </p:cNvSpPr>
          <p:nvPr/>
        </p:nvSpPr>
        <p:spPr bwMode="auto">
          <a:xfrm>
            <a:off x="929217" y="4621066"/>
            <a:ext cx="10361084" cy="6939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6" charset="0"/>
              <a:defRPr sz="2000" b="1">
                <a:solidFill>
                  <a:srgbClr val="000000"/>
                </a:solidFill>
                <a:latin typeface="+mn-lt"/>
                <a:ea typeface="+mn-ea"/>
                <a:cs typeface="+mn-cs"/>
              </a:defRPr>
            </a:lvl1pPr>
            <a:lvl2pPr marL="449263" indent="0" algn="l" defTabSz="449263" rtl="0" eaLnBrk="1" fontAlgn="base" hangingPunct="1">
              <a:spcBef>
                <a:spcPts val="500"/>
              </a:spcBef>
              <a:spcAft>
                <a:spcPct val="0"/>
              </a:spcAft>
              <a:buClr>
                <a:srgbClr val="000000"/>
              </a:buClr>
              <a:buSzPct val="100000"/>
              <a:buFont typeface="Times New Roman" pitchFamily="16" charset="0"/>
              <a:defRPr sz="1800">
                <a:solidFill>
                  <a:srgbClr val="000000"/>
                </a:solidFill>
                <a:latin typeface="+mn-lt"/>
                <a:ea typeface="+mn-ea"/>
              </a:defRPr>
            </a:lvl2pPr>
            <a:lvl3pPr marL="896938" indent="0" algn="l" defTabSz="449263" rtl="0" eaLnBrk="1" fontAlgn="base" hangingPunct="1">
              <a:spcBef>
                <a:spcPts val="450"/>
              </a:spcBef>
              <a:spcAft>
                <a:spcPct val="0"/>
              </a:spcAft>
              <a:buClr>
                <a:srgbClr val="000000"/>
              </a:buClr>
              <a:buSzPct val="100000"/>
              <a:buFont typeface="Times New Roman" pitchFamily="16" charset="0"/>
              <a:defRPr sz="1600">
                <a:solidFill>
                  <a:srgbClr val="000000"/>
                </a:solidFill>
                <a:latin typeface="+mn-lt"/>
                <a:ea typeface="+mn-ea"/>
              </a:defRPr>
            </a:lvl3pPr>
            <a:lvl4pPr marL="1346200" indent="0" algn="l" defTabSz="449263" rtl="0" eaLnBrk="1" fontAlgn="base" hangingPunct="1">
              <a:spcBef>
                <a:spcPts val="400"/>
              </a:spcBef>
              <a:spcAft>
                <a:spcPct val="0"/>
              </a:spcAft>
              <a:buClr>
                <a:srgbClr val="000000"/>
              </a:buClr>
              <a:buSzPct val="100000"/>
              <a:buFont typeface="Times New Roman" pitchFamily="16" charset="0"/>
              <a:defRPr sz="1400">
                <a:solidFill>
                  <a:srgbClr val="000000"/>
                </a:solidFill>
                <a:latin typeface="+mn-lt"/>
                <a:ea typeface="+mn-ea"/>
              </a:defRPr>
            </a:lvl4pPr>
            <a:lvl5pPr marL="1793875" indent="0" algn="l" defTabSz="449263" rtl="0" eaLnBrk="1" fontAlgn="base" hangingPunct="1">
              <a:spcBef>
                <a:spcPts val="400"/>
              </a:spcBef>
              <a:spcAft>
                <a:spcPct val="0"/>
              </a:spcAft>
              <a:buClr>
                <a:srgbClr val="000000"/>
              </a:buClr>
              <a:buSzPct val="100000"/>
              <a:buFont typeface="Times New Roman" pitchFamily="16" charset="0"/>
              <a:defRPr sz="14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indent="-342900">
              <a:buFont typeface="Arial" panose="020B0604020202020204" pitchFamily="34" charset="0"/>
              <a:buChar char="•"/>
            </a:pPr>
            <a:r>
              <a:rPr lang="en-US" altLang="zh-CN" kern="0" dirty="0"/>
              <a:t>Include a </a:t>
            </a:r>
            <a:r>
              <a:rPr lang="en-US" altLang="zh-CN" kern="0" dirty="0" smtClean="0"/>
              <a:t>new NPCA-delayed BSS list bitmap subfield </a:t>
            </a:r>
            <a:r>
              <a:rPr lang="en-US" altLang="zh-CN" dirty="0" smtClean="0"/>
              <a:t>in NPCA OP IE, indicating the BSS that shall be treated as NPCA delayed BSS.</a:t>
            </a:r>
            <a:endParaRPr lang="en-US" altLang="zh-CN" kern="0" dirty="0"/>
          </a:p>
        </p:txBody>
      </p:sp>
    </p:spTree>
    <p:extLst>
      <p:ext uri="{BB962C8B-B14F-4D97-AF65-F5344CB8AC3E}">
        <p14:creationId xmlns:p14="http://schemas.microsoft.com/office/powerpoint/2010/main" val="3325755881"/>
      </p:ext>
    </p:extLst>
  </p:cSld>
  <p:clrMapOvr>
    <a:masterClrMapping/>
  </p:clrMapOvr>
</p:sld>
</file>

<file path=ppt/theme/theme1.xml><?xml version="1.0" encoding="utf-8"?>
<a:theme xmlns:a="http://schemas.openxmlformats.org/drawingml/2006/main" name="Office 主题​​">
  <a:themeElements>
    <a:clrScheme name="自定义 1">
      <a:dk1>
        <a:srgbClr val="000000"/>
      </a:dk1>
      <a:lt1>
        <a:srgbClr val="000000"/>
      </a:lt1>
      <a:dk2>
        <a:srgbClr val="000000"/>
      </a:dk2>
      <a:lt2>
        <a:srgbClr val="FFFFFF"/>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宋体+TimesNewRoman">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dirty="0" smtClean="0">
            <a:ln>
              <a:noFill/>
            </a:ln>
            <a:solidFill>
              <a:schemeClr val="bg1"/>
            </a:solidFill>
            <a:effectLst/>
            <a:latin typeface="Times New Roman" pitchFamily="16" charset="0"/>
            <a:ea typeface="宋体" panose="02010600030101010101" pitchFamily="2"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600" dirty="0" smtClean="0">
            <a:ea typeface="宋体" panose="02010600030101010101" pitchFamily="2" charset="-122"/>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1" id="{586559C3-5F66-425C-8515-6D57A83A8CD8}" vid="{184E8A88-A141-4196-B8F6-9C9D2CAA3F1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80211_Submission_Template</Template>
  <TotalTime>38139</TotalTime>
  <Words>1485</Words>
  <Application>Microsoft Office PowerPoint</Application>
  <PresentationFormat>宽屏</PresentationFormat>
  <Paragraphs>327</Paragraphs>
  <Slides>11</Slides>
  <Notes>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11</vt:i4>
      </vt:variant>
    </vt:vector>
  </HeadingPairs>
  <TitlesOfParts>
    <vt:vector size="18" baseType="lpstr">
      <vt:lpstr>Arial Unicode MS</vt:lpstr>
      <vt:lpstr>MS Gothic</vt:lpstr>
      <vt:lpstr>等线</vt:lpstr>
      <vt:lpstr>宋体</vt:lpstr>
      <vt:lpstr>Arial</vt:lpstr>
      <vt:lpstr>Times New Roman</vt:lpstr>
      <vt:lpstr>Office 主题​​</vt:lpstr>
      <vt:lpstr>Incompatibility issue between NPCA and MAPC</vt:lpstr>
      <vt:lpstr>Recap: MAP framework</vt:lpstr>
      <vt:lpstr>Recap: MAP framework</vt:lpstr>
      <vt:lpstr>Motivation</vt:lpstr>
      <vt:lpstr>The shortcoming for beacon-based NPCA disablement</vt:lpstr>
      <vt:lpstr>Proposal: implicit NPCA disable announcement</vt:lpstr>
      <vt:lpstr>Proposal: implicit NPCA disable announcement</vt:lpstr>
      <vt:lpstr>The coordinated AP list announcement - option 1</vt:lpstr>
      <vt:lpstr>The coordinated AP list announcement - option 2</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Disable NPCA during MAP procedure</dc:title>
  <dc:creator>Junbin Chen</dc:creator>
  <cp:keywords/>
  <cp:lastModifiedBy>Junbin Chen</cp:lastModifiedBy>
  <cp:revision>451</cp:revision>
  <cp:lastPrinted>1601-01-01T00:00:00Z</cp:lastPrinted>
  <dcterms:created xsi:type="dcterms:W3CDTF">2024-12-19T07:01:30Z</dcterms:created>
  <dcterms:modified xsi:type="dcterms:W3CDTF">2025-03-18T07:06:43Z</dcterms:modified>
  <cp:category>Junbin, TP-Link Systems Inc.</cp:category>
</cp:coreProperties>
</file>