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343" r:id="rId8"/>
    <p:sldId id="316"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93788" autoAdjust="0"/>
  </p:normalViewPr>
  <p:slideViewPr>
    <p:cSldViewPr>
      <p:cViewPr varScale="1">
        <p:scale>
          <a:sx n="60" d="100"/>
          <a:sy n="60" d="100"/>
        </p:scale>
        <p:origin x="1208" y="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tr-TR" dirty="0" err="1"/>
              <a:t>March</a:t>
            </a:r>
            <a:r>
              <a:rPr lang="en-US" dirty="0"/>
              <a:t> 2025</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a:t>
            </a:r>
            <a:r>
              <a:rPr lang="en-GB" dirty="0" err="1"/>
              <a:t>Baykas</a:t>
            </a:r>
            <a:r>
              <a:rPr lang="en-GB" dirty="0"/>
              <a:t> (</a:t>
            </a:r>
            <a:r>
              <a:rPr lang="tr-TR" dirty="0"/>
              <a:t>Self</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11-25-0</a:t>
            </a:r>
            <a:r>
              <a:rPr lang="tr-TR" sz="1800" b="1" dirty="0">
                <a:solidFill>
                  <a:schemeClr val="tx1"/>
                </a:solidFill>
                <a:effectLst/>
              </a:rPr>
              <a:t>475</a:t>
            </a:r>
            <a:r>
              <a:rPr lang="en-US" sz="1800" b="1" dirty="0">
                <a:solidFill>
                  <a:schemeClr val="tx1"/>
                </a:solidFill>
                <a:effectLst/>
              </a:rPr>
              <a:t>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January 2025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tr-TR" sz="2000" b="0" dirty="0"/>
              <a:t>3</a:t>
            </a:r>
            <a:r>
              <a:rPr lang="en-GB" sz="2000" b="0" dirty="0"/>
              <a:t>-1</a:t>
            </a:r>
            <a:r>
              <a:rPr lang="tr-TR" sz="2000" b="0" dirty="0"/>
              <a:t>2</a:t>
            </a:r>
            <a:endParaRPr lang="en-GB" sz="2000" b="0" dirty="0"/>
          </a:p>
        </p:txBody>
      </p:sp>
      <p:sp>
        <p:nvSpPr>
          <p:cNvPr id="6" name="Date Placeholder 3"/>
          <p:cNvSpPr>
            <a:spLocks noGrp="1"/>
          </p:cNvSpPr>
          <p:nvPr>
            <p:ph type="dt" idx="10"/>
          </p:nvPr>
        </p:nvSpPr>
        <p:spPr/>
        <p:txBody>
          <a:bodyPr/>
          <a:lstStyle/>
          <a:p>
            <a:r>
              <a:rPr lang="tr-TR" dirty="0" err="1"/>
              <a:t>March</a:t>
            </a:r>
            <a:r>
              <a:rPr lang="en-US" dirty="0"/>
              <a: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3144430408"/>
              </p:ext>
            </p:extLst>
          </p:nvPr>
        </p:nvGraphicFramePr>
        <p:xfrm>
          <a:off x="982663" y="2387600"/>
          <a:ext cx="9744075" cy="3003550"/>
        </p:xfrm>
        <a:graphic>
          <a:graphicData uri="http://schemas.openxmlformats.org/presentationml/2006/ole">
            <mc:AlternateContent xmlns:mc="http://schemas.openxmlformats.org/markup-compatibility/2006">
              <mc:Choice xmlns:v="urn:schemas-microsoft-com:vml" Requires="v">
                <p:oleObj name="Document" r:id="rId3" imgW="8250056" imgH="2546213" progId="Word.Document.8">
                  <p:embed/>
                </p:oleObj>
              </mc:Choice>
              <mc:Fallback>
                <p:oleObj name="Document" r:id="rId3" imgW="8250056" imgH="2546213"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2663" y="2387600"/>
                        <a:ext cx="9744075"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tr-TR" dirty="0" err="1"/>
              <a:t>March</a:t>
            </a:r>
            <a:r>
              <a:rPr lang="en-US" dirty="0"/>
              <a:t> 2025</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Monday PM</a:t>
            </a:r>
            <a:r>
              <a:rPr lang="tr-TR" b="0" dirty="0">
                <a:solidFill>
                  <a:schemeClr val="tx1"/>
                </a:solidFill>
                <a:latin typeface="+mj-lt"/>
              </a:rPr>
              <a:t>2</a:t>
            </a:r>
            <a:r>
              <a:rPr lang="en-US" b="0" dirty="0">
                <a:solidFill>
                  <a:schemeClr val="tx1"/>
                </a:solidFill>
                <a:latin typeface="+mj-lt"/>
              </a:rPr>
              <a:t> and Thursday PM3 (6:30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7" name="Table 7">
            <a:extLst>
              <a:ext uri="{FF2B5EF4-FFF2-40B4-BE49-F238E27FC236}">
                <a16:creationId xmlns:a16="http://schemas.microsoft.com/office/drawing/2014/main" id="{33FD431F-2698-6EFD-037F-D426BCC76382}"/>
              </a:ext>
            </a:extLst>
          </p:cNvPr>
          <p:cNvGraphicFramePr>
            <a:graphicFrameLocks/>
          </p:cNvGraphicFramePr>
          <p:nvPr>
            <p:extLst>
              <p:ext uri="{D42A27DB-BD31-4B8C-83A1-F6EECF244321}">
                <p14:modId xmlns:p14="http://schemas.microsoft.com/office/powerpoint/2010/main" val="770486699"/>
              </p:ext>
            </p:extLst>
          </p:nvPr>
        </p:nvGraphicFramePr>
        <p:xfrm>
          <a:off x="2180432" y="364871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tr-TR" dirty="0" err="1"/>
              <a:t>March</a:t>
            </a:r>
            <a:r>
              <a:rPr lang="en-US" dirty="0"/>
              <a:t> 2025</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10744200"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P802.15.4ab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started</a:t>
            </a:r>
            <a:r>
              <a:rPr lang="tr-TR" kern="0" dirty="0">
                <a:solidFill>
                  <a:srgbClr val="222222"/>
                </a:solidFill>
                <a:highlight>
                  <a:srgbClr val="FFFFFF"/>
                </a:highlight>
                <a:latin typeface="+mj-lt"/>
              </a:rPr>
              <a:t>.</a:t>
            </a:r>
            <a:r>
              <a:rPr lang="en-US" kern="0" dirty="0">
                <a:solidFill>
                  <a:srgbClr val="222222"/>
                </a:solidFill>
                <a:highlight>
                  <a:srgbClr val="FFFFFF"/>
                </a:highlight>
                <a:latin typeface="+mj-lt"/>
              </a:rPr>
              <a:t>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r>
              <a:rPr lang="tr-TR" kern="0" dirty="0" err="1">
                <a:solidFill>
                  <a:srgbClr val="222222"/>
                </a:solidFill>
                <a:highlight>
                  <a:srgbClr val="FFFFFF"/>
                </a:highlight>
                <a:latin typeface="+mj-lt"/>
              </a:rPr>
              <a:t>If</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you</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are</a:t>
            </a:r>
            <a:r>
              <a:rPr lang="tr-TR" kern="0" dirty="0">
                <a:solidFill>
                  <a:srgbClr val="222222"/>
                </a:solidFill>
                <a:highlight>
                  <a:srgbClr val="FFFFFF"/>
                </a:highlight>
                <a:latin typeface="+mj-lt"/>
              </a:rPr>
              <a:t> a </a:t>
            </a:r>
            <a:r>
              <a:rPr lang="tr-TR" kern="0" dirty="0" err="1">
                <a:solidFill>
                  <a:srgbClr val="222222"/>
                </a:solidFill>
                <a:highlight>
                  <a:srgbClr val="FFFFFF"/>
                </a:highlight>
                <a:latin typeface="+mj-lt"/>
              </a:rPr>
              <a:t>voter</a:t>
            </a:r>
            <a:r>
              <a:rPr lang="tr-TR" kern="0" dirty="0">
                <a:solidFill>
                  <a:srgbClr val="222222"/>
                </a:solidFill>
                <a:highlight>
                  <a:srgbClr val="FFFFFF"/>
                </a:highlight>
                <a:latin typeface="+mj-lt"/>
              </a:rPr>
              <a:t> of 802.19 WG,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link </a:t>
            </a:r>
            <a:r>
              <a:rPr lang="tr-TR" kern="0" dirty="0" err="1">
                <a:solidFill>
                  <a:srgbClr val="222222"/>
                </a:solidFill>
                <a:highlight>
                  <a:srgbClr val="FFFFFF"/>
                </a:highlight>
                <a:latin typeface="+mj-lt"/>
              </a:rPr>
              <a:t>for</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latterballot</a:t>
            </a:r>
            <a:r>
              <a:rPr lang="tr-TR" kern="0" dirty="0">
                <a:solidFill>
                  <a:srgbClr val="222222"/>
                </a:solidFill>
                <a:highlight>
                  <a:srgbClr val="FFFFFF"/>
                </a:highlight>
                <a:latin typeface="+mj-lt"/>
              </a:rPr>
              <a:t> is</a:t>
            </a:r>
          </a:p>
          <a:p>
            <a:pPr>
              <a:spcAft>
                <a:spcPts val="0"/>
              </a:spcAft>
            </a:pPr>
            <a:r>
              <a:rPr lang="en-US" kern="0" dirty="0">
                <a:solidFill>
                  <a:srgbClr val="222222"/>
                </a:solidFill>
                <a:highlight>
                  <a:srgbClr val="FFFFFF"/>
                </a:highlight>
                <a:latin typeface="+mj-lt"/>
              </a:rPr>
              <a:t> https://mentor.ieee.org/802.19/polls </a:t>
            </a: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a:p>
            <a:pPr marL="0" indent="0"/>
            <a:endParaRPr lang="tr-TR" dirty="0"/>
          </a:p>
          <a:p>
            <a:pPr marL="0" indent="0"/>
            <a:r>
              <a:rPr lang="tr-TR" dirty="0"/>
              <a:t>802.19 WG </a:t>
            </a:r>
            <a:r>
              <a:rPr lang="tr-TR" dirty="0" err="1"/>
              <a:t>will</a:t>
            </a:r>
            <a:r>
              <a:rPr lang="tr-TR" dirty="0"/>
              <a:t> </a:t>
            </a:r>
            <a:r>
              <a:rPr lang="tr-TR" dirty="0" err="1"/>
              <a:t>provide</a:t>
            </a:r>
            <a:r>
              <a:rPr lang="tr-TR" dirty="0"/>
              <a:t> </a:t>
            </a:r>
            <a:r>
              <a:rPr lang="tr-TR" dirty="0" err="1"/>
              <a:t>information</a:t>
            </a:r>
            <a:r>
              <a:rPr lang="tr-TR" dirty="0"/>
              <a:t> </a:t>
            </a:r>
            <a:r>
              <a:rPr lang="tr-TR" dirty="0" err="1"/>
              <a:t>to</a:t>
            </a:r>
            <a:r>
              <a:rPr lang="tr-TR" dirty="0"/>
              <a:t> 802.18 WG </a:t>
            </a:r>
            <a:r>
              <a:rPr lang="tr-TR" dirty="0" err="1"/>
              <a:t>to</a:t>
            </a:r>
            <a:r>
              <a:rPr lang="tr-TR" dirty="0"/>
              <a:t> be </a:t>
            </a:r>
            <a:r>
              <a:rPr lang="tr-TR" dirty="0" err="1"/>
              <a:t>included</a:t>
            </a:r>
            <a:r>
              <a:rPr lang="tr-TR" dirty="0"/>
              <a:t> in IEEE 802 </a:t>
            </a:r>
            <a:r>
              <a:rPr lang="tr-TR" dirty="0" err="1"/>
              <a:t>LMSC’s</a:t>
            </a:r>
            <a:r>
              <a:rPr lang="tr-TR" dirty="0"/>
              <a:t> </a:t>
            </a:r>
            <a:r>
              <a:rPr lang="tr-TR" dirty="0" err="1"/>
              <a:t>response</a:t>
            </a:r>
            <a:r>
              <a:rPr lang="tr-TR" dirty="0"/>
              <a:t>.  </a:t>
            </a:r>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Alt Bilgi Yer Tutucusu 4">
            <a:extLst>
              <a:ext uri="{FF2B5EF4-FFF2-40B4-BE49-F238E27FC236}">
                <a16:creationId xmlns:a16="http://schemas.microsoft.com/office/drawing/2014/main" id="{1BCB496F-FF6B-9B88-6B21-5C1CEB2ED076}"/>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March</a:t>
            </a:r>
            <a:r>
              <a:rPr lang="en-US" dirty="0">
                <a:latin typeface="+mn-lt"/>
              </a:rPr>
              <a:t> 2025</a:t>
            </a:r>
            <a:endParaRPr lang="en-GB" dirty="0">
              <a:latin typeface="+mn-lt"/>
            </a:endParaRPr>
          </a:p>
        </p:txBody>
      </p:sp>
    </p:spTree>
    <p:extLst>
      <p:ext uri="{BB962C8B-B14F-4D97-AF65-F5344CB8AC3E}">
        <p14:creationId xmlns:p14="http://schemas.microsoft.com/office/powerpoint/2010/main" val="290687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871543" y="1524000"/>
            <a:ext cx="10634657" cy="4113213"/>
          </a:xfrm>
        </p:spPr>
        <p:txBody>
          <a:bodyPr/>
          <a:lstStyle/>
          <a:p>
            <a:r>
              <a:rPr lang="en-US" sz="225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250" dirty="0"/>
              <a:t>This amendment includes recommendations with respect to new devices, as well as compatibility with deployed legacy devices</a:t>
            </a:r>
          </a:p>
          <a:p>
            <a:endParaRPr lang="en-US" sz="2250" dirty="0"/>
          </a:p>
          <a:p>
            <a:pPr marL="0">
              <a:spcBef>
                <a:spcPts val="0"/>
              </a:spcBef>
            </a:pPr>
            <a:r>
              <a:rPr lang="tr-TR" sz="2250" dirty="0"/>
              <a:t>‘</a:t>
            </a:r>
            <a:r>
              <a:rPr lang="en-US" sz="2250" dirty="0"/>
              <a:t>Follow up on measurement of radio noise over Sub-1 GHz band emitted from mini PC and laptop PC, and its impact on communication performance of IEEE 802.11ah</a:t>
            </a:r>
            <a:r>
              <a:rPr lang="tr-TR" sz="2250" dirty="0"/>
              <a:t>’ </a:t>
            </a:r>
          </a:p>
          <a:p>
            <a:pPr marL="0">
              <a:spcBef>
                <a:spcPts val="0"/>
              </a:spcBef>
            </a:pPr>
            <a:r>
              <a:rPr lang="en-US" sz="2250" dirty="0"/>
              <a:t>Kazuto Yano (ATR)</a:t>
            </a:r>
            <a:r>
              <a:rPr lang="tr-TR" sz="2250" dirty="0"/>
              <a:t>  </a:t>
            </a:r>
            <a:r>
              <a:rPr lang="tr-TR" sz="2250" dirty="0" err="1"/>
              <a:t>doc:IEEE</a:t>
            </a:r>
            <a:r>
              <a:rPr lang="tr-TR" sz="2250" dirty="0"/>
              <a:t> 802.19-25-0012r0</a:t>
            </a:r>
          </a:p>
          <a:p>
            <a:endParaRPr lang="en-US" sz="2250" dirty="0"/>
          </a:p>
          <a:p>
            <a:endParaRPr lang="en-US" sz="2250" dirty="0"/>
          </a:p>
          <a:p>
            <a:endParaRPr lang="en-US" sz="225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Tuncer Baykas, </a:t>
            </a:r>
            <a:r>
              <a:rPr lang="tr-TR"/>
              <a:t>Self</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March</a:t>
            </a:r>
            <a:r>
              <a:rPr lang="en-US" dirty="0">
                <a:latin typeface="+mn-lt"/>
              </a:rPr>
              <a:t> 2025</a:t>
            </a:r>
            <a:endParaRPr lang="en-GB" dirty="0">
              <a:latin typeface="+mn-lt"/>
            </a:endParaRPr>
          </a:p>
        </p:txBody>
      </p:sp>
    </p:spTree>
    <p:extLst>
      <p:ext uri="{BB962C8B-B14F-4D97-AF65-F5344CB8AC3E}">
        <p14:creationId xmlns:p14="http://schemas.microsoft.com/office/powerpoint/2010/main" val="18803188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36368</TotalTime>
  <Words>421</Words>
  <Application>Microsoft Office PowerPoint</Application>
  <PresentationFormat>Geniş ekran</PresentationFormat>
  <Paragraphs>60</Paragraphs>
  <Slides>5</Slides>
  <Notes>2</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0" baseType="lpstr">
      <vt:lpstr>Arial</vt:lpstr>
      <vt:lpstr>Calibri</vt:lpstr>
      <vt:lpstr>Times New Roman</vt:lpstr>
      <vt:lpstr>802-11 Theme</vt:lpstr>
      <vt:lpstr>Microsoft Word 97 - 2003 Belgesi</vt:lpstr>
      <vt:lpstr>802.19 WG  January 2025 Liaison Report</vt:lpstr>
      <vt:lpstr>IEEE 802.19 Overview</vt:lpstr>
      <vt:lpstr>Coexistence Assessment Documents</vt:lpstr>
      <vt:lpstr>FCC Consultation on Sub 1-GHZ Bands</vt:lpstr>
      <vt:lpstr>802.19.3a Task Group</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Tunçer Baykaş</cp:lastModifiedBy>
  <cp:revision>73</cp:revision>
  <cp:lastPrinted>1601-01-01T00:00:00Z</cp:lastPrinted>
  <dcterms:created xsi:type="dcterms:W3CDTF">2020-01-12T14:48:27Z</dcterms:created>
  <dcterms:modified xsi:type="dcterms:W3CDTF">2025-03-12T06:34:50Z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