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79" r:id="rId15"/>
    <p:sldId id="348" r:id="rId16"/>
    <p:sldId id="35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791" autoAdjust="0"/>
  </p:normalViewPr>
  <p:slideViewPr>
    <p:cSldViewPr>
      <p:cViewPr varScale="1">
        <p:scale>
          <a:sx n="124" d="100"/>
          <a:sy n="124" d="100"/>
        </p:scale>
        <p:origin x="238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2441" y="8982075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802.11-24/1629r00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4264" y="8985250"/>
            <a:ext cx="177747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7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55602"/>
            <a:ext cx="1893887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55602"/>
            <a:ext cx="1893887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8116" y="6475413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802.11-25/0466r00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use-cases/" TargetMode="External"/><Relationship Id="rId4" Type="http://schemas.openxmlformats.org/officeDocument/2006/relationships/hyperlink" Target="https://datatracker.ietf.org/doc/draft-ietf-madinas-mac-address-randomiz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emu/" TargetMode="External"/><Relationship Id="rId7" Type="http://schemas.openxmlformats.org/officeDocument/2006/relationships/hyperlink" Target="https://datatracker.ietf.org/doc/draft-ietf-emu-eap-arp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rfc7170bis/" TargetMode="External"/><Relationship Id="rId5" Type="http://schemas.openxmlformats.org/officeDocument/2006/relationships/hyperlink" Target="https://datatracker.ietf.org/doc/draft-ietf-emu-bootstrapped-tls/" TargetMode="External"/><Relationship Id="rId4" Type="http://schemas.openxmlformats.org/officeDocument/2006/relationships/hyperlink" Target="https://datatracker.ietf.org/doc/draft-ietf-emu-eap-edhoc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pcapng/" TargetMode="External"/><Relationship Id="rId4" Type="http://schemas.openxmlformats.org/officeDocument/2006/relationships/hyperlink" Target="https://datatracker.ietf.org/doc/draft-ietf-opsawg-pcap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intare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ntarea-proxy-config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tls-tls12-frozen/" TargetMode="External"/><Relationship Id="rId3" Type="http://schemas.openxmlformats.org/officeDocument/2006/relationships/hyperlink" Target="https://datatracker.ietf.org/wg/tls/" TargetMode="External"/><Relationship Id="rId7" Type="http://schemas.openxmlformats.org/officeDocument/2006/relationships/hyperlink" Target="https://datatracker.ietf.org/doc/draft-ietf-tls-rfc8446bi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extended-key-update/" TargetMode="External"/><Relationship Id="rId5" Type="http://schemas.openxmlformats.org/officeDocument/2006/relationships/hyperlink" Target="https://datatracker.ietf.org/doc/draft-ietf-tls-esni/" TargetMode="External"/><Relationship Id="rId4" Type="http://schemas.openxmlformats.org/officeDocument/2006/relationships/hyperlink" Target="https://datatracker.ietf.org/doc/draft-ietf-tls-8773bis/" TargetMode="External"/><Relationship Id="rId9" Type="http://schemas.openxmlformats.org/officeDocument/2006/relationships/hyperlink" Target="https://datatracker.ietf.org/doc/draft-ietf-tls-rfc9147b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" TargetMode="External"/><Relationship Id="rId7" Type="http://schemas.openxmlformats.org/officeDocument/2006/relationships/hyperlink" Target="https://datatracker.ietf.org/doc/draft-ietf-anima-constrained-join-proxy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brski-prm/" TargetMode="External"/><Relationship Id="rId5" Type="http://schemas.openxmlformats.org/officeDocument/2006/relationships/hyperlink" Target="https://datatracker.ietf.org/doc/draft-ietf-anima-constrained-voucher/" TargetMode="External"/><Relationship Id="rId4" Type="http://schemas.openxmlformats.org/officeDocument/2006/relationships/hyperlink" Target="https://datatracker.ietf.org/doc/draft-ietf-anima-brski-cloud/%20(Marc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group/edu/materials/" TargetMode="External"/><Relationship Id="rId5" Type="http://schemas.openxmlformats.org/officeDocument/2006/relationships/hyperlink" Target="https://mentor.ieee.org/802.11/dcn/16/11-16-0500-01-0000-ietf-95-wireless-tutorial-802-11-overview.pptx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fc-editor.org/info/rfc968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skex/about/" TargetMode="External"/><Relationship Id="rId4" Type="http://schemas.openxmlformats.org/officeDocument/2006/relationships/hyperlink" Target="https://datatracker.ietf.org/wg/nasr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diem/about/" TargetMode="External"/><Relationship Id="rId13" Type="http://schemas.openxmlformats.org/officeDocument/2006/relationships/hyperlink" Target="https://datatracker.ietf.org/doc/charter-ietf-sprin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spring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opsawg/" TargetMode="External"/><Relationship Id="rId5" Type="http://schemas.openxmlformats.org/officeDocument/2006/relationships/hyperlink" Target="https://datatracker.ietf.org/doc/charter-irtf-hrpc/" TargetMode="External"/><Relationship Id="rId10" Type="http://schemas.openxmlformats.org/officeDocument/2006/relationships/hyperlink" Target="https://datatracker.ietf.org/wg/opsawg/about/" TargetMode="External"/><Relationship Id="rId4" Type="http://schemas.openxmlformats.org/officeDocument/2006/relationships/hyperlink" Target="https://datatracker.ietf.org/rg/hrpc/about/" TargetMode="External"/><Relationship Id="rId9" Type="http://schemas.openxmlformats.org/officeDocument/2006/relationships/hyperlink" Target="https://datatracker.ietf.org/doc/charter-ietf-die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6lo/" TargetMode="External"/><Relationship Id="rId7" Type="http://schemas.openxmlformats.org/officeDocument/2006/relationships/hyperlink" Target="https://datatracker.ietf.org/doc/draft-ietf-6lo-nd-gaa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owc/" TargetMode="External"/><Relationship Id="rId5" Type="http://schemas.openxmlformats.org/officeDocument/2006/relationships/hyperlink" Target="https://datatracker.ietf.org/doc/draft-ietf-6lo-schc-15dot4/" TargetMode="External"/><Relationship Id="rId4" Type="http://schemas.openxmlformats.org/officeDocument/2006/relationships/hyperlink" Target="https://datatracker.ietf.org/doc/draft-ietf-6lo-path-aware-semantic-address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2025-03-12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72224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20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https://datatracker.ietf.org/wg/roll/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pPr marL="457200" lvl="1" indent="0">
              <a:buNone/>
            </a:pPr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To be published as RFC 9724: Randomized and Changing MAC Address State of Affairs: </a:t>
            </a:r>
            <a:r>
              <a:rPr lang="en-US" sz="1400" dirty="0">
                <a:hlinkClick r:id="rId4"/>
              </a:rPr>
              <a:t>https://datatracker.ietf.org/doc/draft-ietf-madinas-mac-address-randomization/</a:t>
            </a:r>
            <a:r>
              <a:rPr lang="en-US" sz="1400" dirty="0"/>
              <a:t> (March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queue: Randomized and Changing MAC Address Use Cases and Requirements: </a:t>
            </a:r>
            <a:r>
              <a:rPr lang="en-US" sz="1400" dirty="0">
                <a:hlinkClick r:id="rId5"/>
              </a:rPr>
              <a:t>https://datatracker.ietf.org/doc/draft-ietf-madinas-use-cases/</a:t>
            </a:r>
            <a:r>
              <a:rPr lang="en-US" sz="1400" dirty="0"/>
              <a:t> (December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Method Update (EMU)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https://datatracker.ietf.org/wg/emu/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Using the Extensible Authentication Protocol (EAP) with Ephemeral Diffie-Hellman over COSE (EDHOC): </a:t>
            </a:r>
            <a:r>
              <a:rPr lang="en-US" sz="1400" dirty="0">
                <a:hlinkClick r:id="rId4"/>
              </a:rPr>
              <a:t>https://datatracker.ietf.org/doc/draft-ietf-emu-eap-edhoc/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Revised, waiting for shepherd write-up: Bootstrapped TLS Authentication with Proof of Knowledge (TLS-POK): </a:t>
            </a:r>
            <a:r>
              <a:rPr lang="en-US" sz="1400" dirty="0">
                <a:hlinkClick r:id="rId5"/>
              </a:rPr>
              <a:t>https://datatracker.ietf.org/doc/draft-ietf-emu-bootstrapped-tls/</a:t>
            </a:r>
            <a:r>
              <a:rPr lang="en-US" sz="1400" dirty="0"/>
              <a:t> (February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Revised, still in RFC Editor’s queue awaiting other documents, but possibly coming back to the WG: Tunnel Extensible Authentication Protocol (TEAP) Version 1: </a:t>
            </a:r>
            <a:r>
              <a:rPr lang="en-US" sz="1400" dirty="0">
                <a:hlinkClick r:id="rId6"/>
              </a:rPr>
              <a:t>https://datatracker.ietf.org/doc/draft-ietf-emu-rfc7170bis/</a:t>
            </a:r>
            <a:r>
              <a:rPr lang="en-US" sz="1400" dirty="0"/>
              <a:t> (February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AD evaluation: The </a:t>
            </a:r>
            <a:r>
              <a:rPr lang="en-US" sz="1400" dirty="0" err="1"/>
              <a:t>eap.arpa</a:t>
            </a:r>
            <a:r>
              <a:rPr lang="en-US" sz="1400" dirty="0"/>
              <a:t> domain and EAP provisioning: </a:t>
            </a:r>
            <a:r>
              <a:rPr lang="en-US" sz="1400" dirty="0">
                <a:hlinkClick r:id="rId7"/>
              </a:rPr>
              <a:t>https://datatracker.ietf.org/doc/draft-ietf-emu-eap-arpa/</a:t>
            </a:r>
            <a:r>
              <a:rPr lang="en-US" sz="1400" dirty="0"/>
              <a:t> (January 2025)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  <a:endParaRPr lang="en-US" sz="1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PCAP Capture File Format: </a:t>
            </a:r>
            <a:r>
              <a:rPr lang="en-US" sz="1400" dirty="0">
                <a:hlinkClick r:id="rId4"/>
              </a:rPr>
              <a:t>https://datatracker.ietf.org/doc/draft-ietf-opsawg-pcap/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PCAP Next Generation (</a:t>
            </a:r>
            <a:r>
              <a:rPr lang="en-US" sz="1400" dirty="0" err="1"/>
              <a:t>pcapng</a:t>
            </a:r>
            <a:r>
              <a:rPr lang="en-US" sz="1400" dirty="0"/>
              <a:t>) Capture File Format: </a:t>
            </a:r>
            <a:r>
              <a:rPr lang="en-US" sz="1400" dirty="0">
                <a:hlinkClick r:id="rId5"/>
              </a:rPr>
              <a:t>https://datatracker.ietf.org/doc/draft-ietf-opsawg-pcapng/</a:t>
            </a:r>
            <a:r>
              <a:rPr lang="en-US" sz="1400" dirty="0"/>
              <a:t> (March 2025)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Area Working Group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https://datatracker.ietf.org/wg/intarea/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Revised: Communicating Proxy Configurations in Provisioning Domains: </a:t>
            </a:r>
            <a:r>
              <a:rPr lang="en-US" sz="1400" dirty="0">
                <a:hlinkClick r:id="rId4"/>
              </a:rPr>
              <a:t>https://datatracker.ietf.org/doc/draft-ietf-intarea-proxy-config/</a:t>
            </a:r>
            <a:r>
              <a:rPr lang="en-US" sz="1400" dirty="0"/>
              <a:t> (March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See: </a:t>
            </a:r>
            <a:r>
              <a:rPr lang="en-US" sz="2000" dirty="0">
                <a:hlinkClick r:id="rId3"/>
              </a:rPr>
              <a:t>https://datatracker.ietf.org/wg/tls/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Held for formal analysis: TLS 1.3 Extension for Using Certificates with an External Pre-Shared Key: </a:t>
            </a:r>
            <a:r>
              <a:rPr lang="en-US" sz="1400" dirty="0">
                <a:hlinkClick r:id="rId4"/>
              </a:rPr>
              <a:t>https://datatracker.ietf.org/doc/draft-ietf-tls-8773bis/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TLS Encrypted Client Hello: </a:t>
            </a:r>
            <a:r>
              <a:rPr lang="en-US" sz="1400" dirty="0">
                <a:hlinkClick r:id="rId5"/>
              </a:rPr>
              <a:t>https://datatracker.ietf.org/doc/draft-ietf-tls-esni/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Extended Key Update for Transport Layer Security (TLS) 1.3: </a:t>
            </a:r>
            <a:r>
              <a:rPr lang="en-US" sz="1400" dirty="0">
                <a:hlinkClick r:id="rId6"/>
              </a:rPr>
              <a:t>https://datatracker.ietf.org/doc/draft-ietf-tls-extended-key-update/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AD Evaluation: Revised I-D needed: The Transport Layer Security (TLS) Protocol Version 1.3: </a:t>
            </a:r>
            <a:r>
              <a:rPr lang="en-US" sz="1400" dirty="0">
                <a:hlinkClick r:id="rId7"/>
              </a:rPr>
              <a:t>https://datatracker.ietf.org/doc/draft-ietf-tls-rfc8446bis/</a:t>
            </a:r>
            <a:r>
              <a:rPr lang="en-US" sz="1400" dirty="0"/>
              <a:t> (February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IESG Evaluation: TLS 1.2 is in Feature Freeze: </a:t>
            </a:r>
            <a:r>
              <a:rPr lang="en-US" sz="1400" dirty="0">
                <a:hlinkClick r:id="rId8"/>
              </a:rPr>
              <a:t>https://datatracker.ietf.org/doc/draft-ietf-tls-tls12-frozen/</a:t>
            </a:r>
            <a:r>
              <a:rPr lang="en-US" sz="1400" dirty="0"/>
              <a:t> (February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Adopted: The Datagram Transport Layer Security (DTLS) Protocol Version 1.3:  </a:t>
            </a:r>
            <a:r>
              <a:rPr lang="en-US" sz="1400" dirty="0">
                <a:hlinkClick r:id="rId9"/>
              </a:rPr>
              <a:t>https://datatracker.ietf.org/doc/draft-ietf-tls-rfc9147bis/</a:t>
            </a:r>
            <a:r>
              <a:rPr lang="en-US" sz="1400" dirty="0"/>
              <a:t> (December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Revised and still in WGLC: Reliable and Available Wireless Architecture: </a:t>
            </a:r>
            <a:r>
              <a:rPr lang="en-US" sz="1400" dirty="0">
                <a:hlinkClick r:id="rId4"/>
              </a:rPr>
              <a:t>https://datatracker.ietf.org/doc/draft-ietf-raw-architecture/</a:t>
            </a:r>
            <a:r>
              <a:rPr lang="en-US" sz="1400" dirty="0"/>
              <a:t> (February 2025)</a:t>
            </a:r>
          </a:p>
          <a:p>
            <a:pPr lvl="1"/>
            <a:r>
              <a:rPr lang="en-US" sz="1400" dirty="0"/>
              <a:t>Revised and still in IESG evaluation: Reliable and Available Wireless Technologies: </a:t>
            </a:r>
            <a:r>
              <a:rPr lang="en-US" sz="1400" dirty="0">
                <a:hlinkClick r:id="rId5"/>
              </a:rPr>
              <a:t>https://datatracker.ietf.org/doc/draft-ietf-raw-technologies/</a:t>
            </a:r>
            <a:r>
              <a:rPr lang="en-US" sz="1400" dirty="0"/>
              <a:t> (February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(</a:t>
            </a:r>
            <a:r>
              <a:rPr lang="en-US" sz="1400" b="0" i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e.g.</a:t>
            </a: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on-boarding)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Waiting for AD go-ahead: BRSKI Cloud Registrar: </a:t>
            </a:r>
            <a:r>
              <a:rPr lang="en-US" sz="1400" dirty="0">
                <a:hlinkClick r:id="rId4"/>
              </a:rPr>
              <a:t>https://datatracker.ietf.org/doc/draft-ietf-anima-brski-cloud/ (March</a:t>
            </a:r>
            <a:r>
              <a:rPr lang="en-US" sz="1400" dirty="0"/>
              <a:t>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 and still in WG Last Call: Constrained Bootstrapping Remote Secure Key Infrastructure (</a:t>
            </a:r>
            <a:r>
              <a:rPr lang="en-US" sz="1400" dirty="0" err="1"/>
              <a:t>cBRSKI</a:t>
            </a:r>
            <a:r>
              <a:rPr lang="en-US" sz="1400" dirty="0"/>
              <a:t>): </a:t>
            </a:r>
            <a:r>
              <a:rPr lang="en-US" sz="1400" dirty="0">
                <a:hlinkClick r:id="rId5"/>
              </a:rPr>
              <a:t>https://datatracker.ietf.org/doc/draft-ietf-anima-constrained-voucher/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IESG Evaluation: BRSKI with Pledge in Responder Mode (BRSKI-PRM): </a:t>
            </a:r>
            <a:r>
              <a:rPr lang="en-US" sz="1400" dirty="0">
                <a:hlinkClick r:id="rId6"/>
              </a:rPr>
              <a:t>https://datatracker.ietf.org/doc/draft-ietf-anima-brski-prm/</a:t>
            </a:r>
            <a:r>
              <a:rPr lang="en-US" sz="1400" dirty="0"/>
              <a:t> (February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WGLC: Join Proxy for Bootstrapping of Constrained Network Elements: </a:t>
            </a:r>
            <a:r>
              <a:rPr lang="en-US" sz="1400" dirty="0">
                <a:hlinkClick r:id="rId7"/>
              </a:rPr>
              <a:t>https://datatracker.ietf.org/doc/draft-ietf-anima-constrained-join-proxy/</a:t>
            </a:r>
            <a:r>
              <a:rPr lang="en-US" sz="1400" dirty="0"/>
              <a:t> (January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March 2025.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15-21, 2025 – Bangkok, TH</a:t>
            </a:r>
          </a:p>
          <a:p>
            <a:pPr lvl="1"/>
            <a:r>
              <a:rPr lang="en-US" dirty="0"/>
              <a:t>July 19-25, 2025 – Madrid, ES</a:t>
            </a:r>
          </a:p>
          <a:p>
            <a:r>
              <a:rPr lang="en-US" dirty="0">
                <a:solidFill>
                  <a:srgbClr val="00B050"/>
                </a:solidFill>
              </a:rPr>
              <a:t>IETF meeting fee waivers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https://www.ietf.org/about/participate/get-started/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</a:t>
            </a:r>
            <a:r>
              <a:rPr lang="en-US" sz="1800" dirty="0">
                <a:hlinkClick r:id="rId5"/>
              </a:rPr>
              <a:t>11-16/500</a:t>
            </a:r>
            <a:r>
              <a:rPr lang="en-US" sz="1800" dirty="0"/>
              <a:t>, September 2016: Pat Thaler &amp; Juan Carlos – 802.1E (Privacy Considerations) and 802c (Local MAC address usage) </a:t>
            </a:r>
            <a:r>
              <a:rPr lang="en-US" dirty="0">
                <a:hlinkClick r:id="rId6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Layer 2/Layer 3 Interaction for Time-Sensitive Traffic, Development of YANG models in the IEEE 802, Capability Discovery, MADINAS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19, 2025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RFC 9685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(Listener Subscription for IPv6 Neighbor Discovery Multicast and Anycast Addresses) has been published.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122 March 15-21, 2025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19879"/>
              </p:ext>
            </p:extLst>
          </p:nvPr>
        </p:nvGraphicFramePr>
        <p:xfrm>
          <a:off x="1083220" y="2574504"/>
          <a:ext cx="6977557" cy="1046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nasr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 Attestation for Secure Routing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373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skex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Symmetric Key Establishment and Exchange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949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47586"/>
              </p:ext>
            </p:extLst>
          </p:nvPr>
        </p:nvGraphicFramePr>
        <p:xfrm>
          <a:off x="990600" y="1983626"/>
          <a:ext cx="6977558" cy="24830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hrpc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Human Rights Protocol Considerations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12397284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92633875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diem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Digital Emblems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88089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0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Operations and Management Area Working Group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018515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Source Packet Routing in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20773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open-source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https://datatracker.ietf.org/wg/6lo/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Path-Aware Semantic Addressing (PASA) for Low power and Lossy Networks: </a:t>
            </a:r>
            <a:r>
              <a:rPr lang="en-US" sz="1400" dirty="0">
                <a:hlinkClick r:id="rId4"/>
              </a:rPr>
              <a:t>https://datatracker.ietf.org/doc/draft-ietf-6lo-path-aware-semantic-addressing/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Transmission of SCHC-compressed packets over IEEE 802.15.4 networks: </a:t>
            </a:r>
            <a:r>
              <a:rPr lang="en-US" sz="1400" dirty="0">
                <a:hlinkClick r:id="rId5"/>
              </a:rPr>
              <a:t>https://datatracker.ietf.org/doc/draft-ietf-6lo-schc-15dot4/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Transmission of IPv6 Packets over Short-Range Optical Wireless Communications: </a:t>
            </a:r>
            <a:r>
              <a:rPr lang="en-US" sz="1400" dirty="0">
                <a:hlinkClick r:id="rId6"/>
              </a:rPr>
              <a:t>https://datatracker.ietf.org/doc/draft-ietf-6lo-owc/</a:t>
            </a:r>
            <a:r>
              <a:rPr lang="en-US" sz="1400" dirty="0"/>
              <a:t> (February 2025) [mentions IEEE802.11bb]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Generic Address Assignment Option for 6LowPAN Neighbor Discovery: </a:t>
            </a:r>
            <a:r>
              <a:rPr lang="en-US" sz="1400" dirty="0">
                <a:hlinkClick r:id="rId7"/>
              </a:rPr>
              <a:t>https://datatracker.ietf.org/doc/draft-ietf-6lo-nd-gaao/</a:t>
            </a:r>
            <a:r>
              <a:rPr lang="en-US" sz="1400" dirty="0"/>
              <a:t> (February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152681</TotalTime>
  <Words>2171</Words>
  <Application>Microsoft Macintosh PowerPoint</Application>
  <PresentationFormat>On-screen Show (4:3)</PresentationFormat>
  <Paragraphs>295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122 March 15-21, 2025</vt:lpstr>
      <vt:lpstr>IETF/IRTF groups being (re-)chartered</vt:lpstr>
      <vt:lpstr>YANG Model Catalog</vt:lpstr>
      <vt:lpstr>IoT-related work</vt:lpstr>
      <vt:lpstr>IoT-related work (cont.)</vt:lpstr>
      <vt:lpstr>MADINAS WG</vt:lpstr>
      <vt:lpstr>EAP Method Update (EMU)</vt:lpstr>
      <vt:lpstr>Operations Area Working Group</vt:lpstr>
      <vt:lpstr>Internet Area Working Group </vt:lpstr>
      <vt:lpstr>Transport Layer Security (TLS)</vt:lpstr>
      <vt:lpstr>Deterministic Networking (DETNET)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1051</cp:revision>
  <cp:lastPrinted>1998-02-10T13:28:06Z</cp:lastPrinted>
  <dcterms:created xsi:type="dcterms:W3CDTF">2005-01-04T21:26:55Z</dcterms:created>
  <dcterms:modified xsi:type="dcterms:W3CDTF">2025-03-11T19:28:15Z</dcterms:modified>
  <cp:category/>
</cp:coreProperties>
</file>