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74" r:id="rId12"/>
    <p:sldId id="378" r:id="rId13"/>
    <p:sldId id="343" r:id="rId14"/>
    <p:sldId id="379" r:id="rId15"/>
    <p:sldId id="348" r:id="rId16"/>
    <p:sldId id="357" r:id="rId17"/>
    <p:sldId id="375" r:id="rId18"/>
    <p:sldId id="366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6791" autoAdjust="0"/>
  </p:normalViewPr>
  <p:slideViewPr>
    <p:cSldViewPr>
      <p:cViewPr varScale="1">
        <p:scale>
          <a:sx n="124" d="100"/>
          <a:sy n="124" d="100"/>
        </p:scale>
        <p:origin x="2384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1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2441" y="8982075"/>
            <a:ext cx="13158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6111" y="95706"/>
            <a:ext cx="228562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802.11-24/1629r00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4264" y="8985250"/>
            <a:ext cx="177747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2025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2025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18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172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55602"/>
            <a:ext cx="1893887" cy="55399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28116" y="6475413"/>
            <a:ext cx="131580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55602"/>
            <a:ext cx="1893887" cy="55399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28116" y="6475413"/>
            <a:ext cx="131580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55602"/>
            <a:ext cx="189388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8116" y="6475413"/>
            <a:ext cx="13158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802.11-25/0466r00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madina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madinas-use-cases/" TargetMode="External"/><Relationship Id="rId4" Type="http://schemas.openxmlformats.org/officeDocument/2006/relationships/hyperlink" Target="https://datatracker.ietf.org/doc/draft-ietf-madinas-mac-address-randomization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emu/" TargetMode="External"/><Relationship Id="rId7" Type="http://schemas.openxmlformats.org/officeDocument/2006/relationships/hyperlink" Target="https://datatracker.ietf.org/doc/draft-ietf-emu-eap-arpa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emu-rfc7170bis/" TargetMode="External"/><Relationship Id="rId5" Type="http://schemas.openxmlformats.org/officeDocument/2006/relationships/hyperlink" Target="https://datatracker.ietf.org/doc/draft-ietf-emu-bootstrapped-tls/" TargetMode="External"/><Relationship Id="rId4" Type="http://schemas.openxmlformats.org/officeDocument/2006/relationships/hyperlink" Target="https://datatracker.ietf.org/doc/draft-ietf-emu-eap-edhoc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opsawg/" TargetMode="External"/><Relationship Id="rId7" Type="http://schemas.openxmlformats.org/officeDocument/2006/relationships/hyperlink" Target="https://www.ietf.org/topics/netmgmt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rfc6632" TargetMode="External"/><Relationship Id="rId5" Type="http://schemas.openxmlformats.org/officeDocument/2006/relationships/hyperlink" Target="https://datatracker.ietf.org/doc/draft-ietf-opsawg-pcapng/" TargetMode="External"/><Relationship Id="rId4" Type="http://schemas.openxmlformats.org/officeDocument/2006/relationships/hyperlink" Target="https://datatracker.ietf.org/doc/draft-ietf-opsawg-pcap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intarea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intarea-proxy-config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tls-tls12-frozen/" TargetMode="External"/><Relationship Id="rId3" Type="http://schemas.openxmlformats.org/officeDocument/2006/relationships/hyperlink" Target="https://datatracker.ietf.org/wg/tls/" TargetMode="External"/><Relationship Id="rId7" Type="http://schemas.openxmlformats.org/officeDocument/2006/relationships/hyperlink" Target="https://datatracker.ietf.org/doc/draft-ietf-tls-rfc8446bis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extended-key-update/" TargetMode="External"/><Relationship Id="rId5" Type="http://schemas.openxmlformats.org/officeDocument/2006/relationships/hyperlink" Target="https://datatracker.ietf.org/doc/draft-ietf-tls-esni/" TargetMode="External"/><Relationship Id="rId4" Type="http://schemas.openxmlformats.org/officeDocument/2006/relationships/hyperlink" Target="https://datatracker.ietf.org/doc/draft-ietf-tls-8773bis/" TargetMode="External"/><Relationship Id="rId9" Type="http://schemas.openxmlformats.org/officeDocument/2006/relationships/hyperlink" Target="https://datatracker.ietf.org/doc/draft-ietf-tls-rfc9147bis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raw-technologies/" TargetMode="External"/><Relationship Id="rId4" Type="http://schemas.openxmlformats.org/officeDocument/2006/relationships/hyperlink" Target="https://datatracker.ietf.org/doc/draft-ietf-raw-architecture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" TargetMode="External"/><Relationship Id="rId7" Type="http://schemas.openxmlformats.org/officeDocument/2006/relationships/hyperlink" Target="https://datatracker.ietf.org/doc/draft-ietf-anima-constrained-join-proxy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anima-brski-prm/" TargetMode="External"/><Relationship Id="rId5" Type="http://schemas.openxmlformats.org/officeDocument/2006/relationships/hyperlink" Target="https://datatracker.ietf.org/doc/draft-ietf-anima-constrained-voucher/" TargetMode="External"/><Relationship Id="rId4" Type="http://schemas.openxmlformats.org/officeDocument/2006/relationships/hyperlink" Target="https://datatracker.ietf.org/doc/draft-ietf-anima-brski-cloud/%20(March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group/edu/materials/" TargetMode="External"/><Relationship Id="rId5" Type="http://schemas.openxmlformats.org/officeDocument/2006/relationships/hyperlink" Target="https://mentor.ieee.org/802.11/dcn/16/11-16-0500-01-0000-ietf-95-wireless-tutorial-802-11-overview.pptx" TargetMode="External"/><Relationship Id="rId4" Type="http://schemas.openxmlformats.org/officeDocument/2006/relationships/hyperlink" Target="https://www.ietf.org/about/participate/get-started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iabasg/ietfieee/meeting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fc-editor.org/info/rfc9685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wg/skex/about/" TargetMode="External"/><Relationship Id="rId4" Type="http://schemas.openxmlformats.org/officeDocument/2006/relationships/hyperlink" Target="https://datatracker.ietf.org/wg/nasr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diem/about/" TargetMode="External"/><Relationship Id="rId13" Type="http://schemas.openxmlformats.org/officeDocument/2006/relationships/hyperlink" Target="https://datatracker.ietf.org/doc/charter-ietf-spring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ccamp/" TargetMode="External"/><Relationship Id="rId12" Type="http://schemas.openxmlformats.org/officeDocument/2006/relationships/hyperlink" Target="https://datatracker.ietf.org/wg/spring/abou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ccamp/about/" TargetMode="External"/><Relationship Id="rId11" Type="http://schemas.openxmlformats.org/officeDocument/2006/relationships/hyperlink" Target="https://datatracker.ietf.org/doc/charter-ietf-opsawg/" TargetMode="External"/><Relationship Id="rId5" Type="http://schemas.openxmlformats.org/officeDocument/2006/relationships/hyperlink" Target="https://datatracker.ietf.org/doc/charter-irtf-hrpc/" TargetMode="External"/><Relationship Id="rId10" Type="http://schemas.openxmlformats.org/officeDocument/2006/relationships/hyperlink" Target="https://datatracker.ietf.org/wg/opsawg/about/" TargetMode="External"/><Relationship Id="rId4" Type="http://schemas.openxmlformats.org/officeDocument/2006/relationships/hyperlink" Target="https://datatracker.ietf.org/rg/hrpc/about/" TargetMode="External"/><Relationship Id="rId9" Type="http://schemas.openxmlformats.org/officeDocument/2006/relationships/hyperlink" Target="https://datatracker.ietf.org/doc/charter-ietf-die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6lo/" TargetMode="External"/><Relationship Id="rId7" Type="http://schemas.openxmlformats.org/officeDocument/2006/relationships/hyperlink" Target="https://datatracker.ietf.org/doc/draft-ietf-6lo-nd-gaao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6lo-owc/" TargetMode="External"/><Relationship Id="rId5" Type="http://schemas.openxmlformats.org/officeDocument/2006/relationships/hyperlink" Target="https://datatracker.ietf.org/doc/draft-ietf-6lo-schc-15dot4/" TargetMode="External"/><Relationship Id="rId4" Type="http://schemas.openxmlformats.org/officeDocument/2006/relationships/hyperlink" Target="https://datatracker.ietf.org/doc/draft-ietf-6lo-path-aware-semantic-addressin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2025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2025-03-12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1472224"/>
              </p:ext>
            </p:extLst>
          </p:nvPr>
        </p:nvGraphicFramePr>
        <p:xfrm>
          <a:off x="847725" y="2520950"/>
          <a:ext cx="7191375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1066800" progId="Word.Document.8">
                  <p:embed/>
                </p:oleObj>
              </mc:Choice>
              <mc:Fallback>
                <p:oleObj name="Document" r:id="rId3" imgW="8255000" imgH="1066800" progId="Word.Document.8">
                  <p:embed/>
                  <p:pic>
                    <p:nvPicPr>
                      <p:cNvPr id="205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2520950"/>
                        <a:ext cx="7191375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https://datatracker.ietf.org/wg/roll/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Lossy Networks</a:t>
            </a:r>
          </a:p>
          <a:p>
            <a:pPr marL="457200" lvl="1" indent="0">
              <a:buNone/>
            </a:pPr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MADINAS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https://datatracker.ietf.org/wg/madinas/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r>
              <a:rPr lang="en-US" sz="1800" dirty="0"/>
              <a:t>MAC Address Device Identification for Network and Application Services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is the IETF’s equivalent of IEEE 802.11bh – how to deal with the implications of the deployment of random and changing MAC addresses. </a:t>
            </a:r>
            <a:endParaRPr lang="en-US" sz="1800" dirty="0"/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To be published as RFC 9724: Randomized and Changing MAC Address State of Affairs: </a:t>
            </a:r>
            <a:r>
              <a:rPr lang="en-US" sz="1400" dirty="0">
                <a:hlinkClick r:id="rId4"/>
              </a:rPr>
              <a:t>https://datatracker.ietf.org/doc/draft-ietf-madinas-mac-address-randomization/</a:t>
            </a:r>
            <a:r>
              <a:rPr lang="en-US" sz="1400" dirty="0"/>
              <a:t> (March 2024)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In RFC Editor’s queue: Randomized and Changing MAC Address Use Cases and Requirements: </a:t>
            </a:r>
            <a:r>
              <a:rPr lang="en-US" sz="1400" dirty="0">
                <a:hlinkClick r:id="rId5"/>
              </a:rPr>
              <a:t>https://datatracker.ietf.org/doc/draft-ietf-madinas-use-cases/</a:t>
            </a:r>
            <a:r>
              <a:rPr lang="en-US" sz="1400" dirty="0"/>
              <a:t> (December 2024)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endParaRPr lang="en-US" sz="1400" dirty="0"/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2025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EAP Method Update (EMU)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https://datatracker.ietf.org/wg/emu/</a:t>
            </a:r>
            <a:r>
              <a:rPr lang="en-US" sz="18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Using the Extensible Authentication Protocol (EAP) with Ephemeral Diffie-Hellman over COSE (EDHOC): </a:t>
            </a:r>
            <a:r>
              <a:rPr lang="en-US" sz="1400" dirty="0">
                <a:hlinkClick r:id="rId4"/>
              </a:rPr>
              <a:t>https://datatracker.ietf.org/doc/draft-ietf-emu-eap-edhoc/</a:t>
            </a:r>
            <a:r>
              <a:rPr lang="en-US" sz="1400" dirty="0"/>
              <a:t> (March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Revised, waiting for shepherd write-up: Bootstrapped TLS Authentication with Proof of Knowledge (TLS-POK): </a:t>
            </a:r>
            <a:r>
              <a:rPr lang="en-US" sz="1400" dirty="0">
                <a:hlinkClick r:id="rId5"/>
              </a:rPr>
              <a:t>https://datatracker.ietf.org/doc/draft-ietf-emu-bootstrapped-tls/</a:t>
            </a:r>
            <a:r>
              <a:rPr lang="en-US" sz="1400" dirty="0"/>
              <a:t> (February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Revised, still in RFC Editor’s queue awaiting other documents, but possibly coming back to the WG: Tunnel Extensible Authentication Protocol (TEAP) Version 1: </a:t>
            </a:r>
            <a:r>
              <a:rPr lang="en-US" sz="1400" dirty="0">
                <a:hlinkClick r:id="rId6"/>
              </a:rPr>
              <a:t>https://datatracker.ietf.org/doc/draft-ietf-emu-rfc7170bis/</a:t>
            </a:r>
            <a:r>
              <a:rPr lang="en-US" sz="1400" dirty="0"/>
              <a:t> (February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In AD evaluation: The </a:t>
            </a:r>
            <a:r>
              <a:rPr lang="en-US" sz="1400" dirty="0" err="1"/>
              <a:t>eap.arpa</a:t>
            </a:r>
            <a:r>
              <a:rPr lang="en-US" sz="1400" dirty="0"/>
              <a:t> domain and EAP provisioning: </a:t>
            </a:r>
            <a:r>
              <a:rPr lang="en-US" sz="1400" dirty="0">
                <a:hlinkClick r:id="rId7"/>
              </a:rPr>
              <a:t>https://datatracker.ietf.org/doc/draft-ietf-emu-eap-arpa/</a:t>
            </a:r>
            <a:r>
              <a:rPr lang="en-US" sz="1400" dirty="0"/>
              <a:t> (January 2025)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2025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0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https://datatracker.ietf.org/wg/opsawg/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  <a:endParaRPr lang="en-US" sz="14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PCAP Capture File Format: </a:t>
            </a:r>
            <a:r>
              <a:rPr lang="en-US" sz="1400" dirty="0">
                <a:hlinkClick r:id="rId4"/>
              </a:rPr>
              <a:t>https://datatracker.ietf.org/doc/draft-ietf-opsawg-pcap/</a:t>
            </a:r>
            <a:r>
              <a:rPr lang="en-US" sz="1400" dirty="0"/>
              <a:t> (March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PCAP Next Generation (</a:t>
            </a:r>
            <a:r>
              <a:rPr lang="en-US" sz="1400" dirty="0" err="1"/>
              <a:t>pcapng</a:t>
            </a:r>
            <a:r>
              <a:rPr lang="en-US" sz="1400" dirty="0"/>
              <a:t>) Capture File Format: </a:t>
            </a:r>
            <a:r>
              <a:rPr lang="en-US" sz="1400" dirty="0">
                <a:hlinkClick r:id="rId5"/>
              </a:rPr>
              <a:t>https://datatracker.ietf.org/doc/draft-ietf-opsawg-pcapng/</a:t>
            </a:r>
            <a:r>
              <a:rPr lang="en-US" sz="1400" dirty="0"/>
              <a:t> (March 2025)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Of interest: RFC 6632, An Overview of the IETF Network Management Protocols, see </a:t>
            </a:r>
            <a:r>
              <a:rPr lang="en-US" sz="1400" dirty="0">
                <a:hlinkClick r:id="rId6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7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Area Working Group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https://datatracker.ietf.org/wg/intarea/</a:t>
            </a:r>
            <a:endParaRPr lang="en-US" sz="20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Revised: Communicating Proxy Configurations in Provisioning Domains: </a:t>
            </a:r>
            <a:r>
              <a:rPr lang="en-US" sz="1400" dirty="0">
                <a:hlinkClick r:id="rId4"/>
              </a:rPr>
              <a:t>https://datatracker.ietf.org/doc/draft-ietf-intarea-proxy-config/</a:t>
            </a:r>
            <a:r>
              <a:rPr lang="en-US" sz="1400" dirty="0"/>
              <a:t> (March 2025)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3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See: </a:t>
            </a:r>
            <a:r>
              <a:rPr lang="en-US" sz="2000" dirty="0">
                <a:hlinkClick r:id="rId3"/>
              </a:rPr>
              <a:t>https://datatracker.ietf.org/wg/tls/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Held for formal analysis: TLS 1.3 Extension for Using Certificates with an External Pre-Shared Key: </a:t>
            </a:r>
            <a:r>
              <a:rPr lang="en-US" sz="1400" dirty="0">
                <a:hlinkClick r:id="rId4"/>
              </a:rPr>
              <a:t>https://datatracker.ietf.org/doc/draft-ietf-tls-8773bis/</a:t>
            </a:r>
            <a:r>
              <a:rPr lang="en-US" sz="1400" dirty="0"/>
              <a:t> (March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TLS Encrypted Client Hello: </a:t>
            </a:r>
            <a:r>
              <a:rPr lang="en-US" sz="1400" dirty="0">
                <a:hlinkClick r:id="rId5"/>
              </a:rPr>
              <a:t>https://datatracker.ietf.org/doc/draft-ietf-tls-esni/</a:t>
            </a:r>
            <a:r>
              <a:rPr lang="en-US" sz="1400" dirty="0"/>
              <a:t> (March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Extended Key Update for Transport Layer Security (TLS) 1.3: </a:t>
            </a:r>
            <a:r>
              <a:rPr lang="en-US" sz="1400" dirty="0">
                <a:hlinkClick r:id="rId6"/>
              </a:rPr>
              <a:t>https://datatracker.ietf.org/doc/draft-ietf-tls-extended-key-update/</a:t>
            </a:r>
            <a:r>
              <a:rPr lang="en-US" sz="1400" dirty="0"/>
              <a:t> (March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AD Evaluation: Revised I-D needed: The Transport Layer Security (TLS) Protocol Version 1.3: </a:t>
            </a:r>
            <a:r>
              <a:rPr lang="en-US" sz="1400" dirty="0">
                <a:hlinkClick r:id="rId7"/>
              </a:rPr>
              <a:t>https://datatracker.ietf.org/doc/draft-ietf-tls-rfc8446bis/</a:t>
            </a:r>
            <a:r>
              <a:rPr lang="en-US" sz="1400" dirty="0"/>
              <a:t> (February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In IESG Evaluation: TLS 1.2 is in Feature Freeze: </a:t>
            </a:r>
            <a:r>
              <a:rPr lang="en-US" sz="1400" dirty="0">
                <a:hlinkClick r:id="rId8"/>
              </a:rPr>
              <a:t>https://datatracker.ietf.org/doc/draft-ietf-tls-tls12-frozen/</a:t>
            </a:r>
            <a:r>
              <a:rPr lang="en-US" sz="1400" dirty="0"/>
              <a:t> (February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Adopted: The Datagram Transport Layer Security (DTLS) Protocol Version 1.3:  </a:t>
            </a:r>
            <a:r>
              <a:rPr lang="en-US" sz="1400" dirty="0">
                <a:hlinkClick r:id="rId9"/>
              </a:rPr>
              <a:t>https://datatracker.ietf.org/doc/draft-ietf-tls-rfc9147bis/</a:t>
            </a:r>
            <a:r>
              <a:rPr lang="en-US" sz="1400" dirty="0"/>
              <a:t> (December 2024)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 (November 2018).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/>
              <a:t>Updates:</a:t>
            </a:r>
          </a:p>
          <a:p>
            <a:pPr lvl="1"/>
            <a:r>
              <a:rPr lang="en-US" sz="1400" dirty="0"/>
              <a:t>Revised and still in WGLC: Reliable and Available Wireless Architecture: </a:t>
            </a:r>
            <a:r>
              <a:rPr lang="en-US" sz="1400" dirty="0">
                <a:hlinkClick r:id="rId4"/>
              </a:rPr>
              <a:t>https://datatracker.ietf.org/doc/draft-ietf-raw-architecture/</a:t>
            </a:r>
            <a:r>
              <a:rPr lang="en-US" sz="1400" dirty="0"/>
              <a:t> (February 2025)</a:t>
            </a:r>
          </a:p>
          <a:p>
            <a:pPr lvl="1"/>
            <a:r>
              <a:rPr lang="en-US" sz="1400" dirty="0"/>
              <a:t>Revised and still in IESG evaluation: Reliable and Available Wireless Technologies: </a:t>
            </a:r>
            <a:r>
              <a:rPr lang="en-US" sz="1400" dirty="0">
                <a:hlinkClick r:id="rId5"/>
              </a:rPr>
              <a:t>https://datatracker.ietf.org/doc/draft-ietf-raw-technologies/</a:t>
            </a:r>
            <a:r>
              <a:rPr lang="en-US" sz="1400" dirty="0"/>
              <a:t> (February 2025)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(</a:t>
            </a:r>
            <a:r>
              <a:rPr lang="en-US" sz="1400" b="0" i="1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e.g.</a:t>
            </a: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, on-boarding) to be carried out without requiring low-level management of individual devices</a:t>
            </a:r>
            <a:endParaRPr lang="en-US" sz="1400" b="0" dirty="0"/>
          </a:p>
          <a:p>
            <a:r>
              <a:rPr lang="en-US" sz="1800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Waiting for AD go-ahead: BRSKI Cloud Registrar: </a:t>
            </a:r>
            <a:r>
              <a:rPr lang="en-US" sz="1400" dirty="0">
                <a:hlinkClick r:id="rId4"/>
              </a:rPr>
              <a:t>https://datatracker.ietf.org/doc/draft-ietf-anima-brski-cloud/ (March</a:t>
            </a:r>
            <a:r>
              <a:rPr lang="en-US" sz="1400" dirty="0"/>
              <a:t>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 and still in WG Last Call: Constrained Bootstrapping Remote Secure Key Infrastructure (</a:t>
            </a:r>
            <a:r>
              <a:rPr lang="en-US" sz="1400" dirty="0" err="1"/>
              <a:t>cBRSKI</a:t>
            </a:r>
            <a:r>
              <a:rPr lang="en-US" sz="1400" dirty="0"/>
              <a:t>): </a:t>
            </a:r>
            <a:r>
              <a:rPr lang="en-US" sz="1400" dirty="0">
                <a:hlinkClick r:id="rId5"/>
              </a:rPr>
              <a:t>https://datatracker.ietf.org/doc/draft-ietf-anima-constrained-voucher/</a:t>
            </a:r>
            <a:r>
              <a:rPr lang="en-US" sz="1400" dirty="0"/>
              <a:t> (March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In IESG Evaluation: BRSKI with Pledge in Responder Mode (BRSKI-PRM): </a:t>
            </a:r>
            <a:r>
              <a:rPr lang="en-US" sz="1400" dirty="0">
                <a:hlinkClick r:id="rId6"/>
              </a:rPr>
              <a:t>https://datatracker.ietf.org/doc/draft-ietf-anima-brski-prm/</a:t>
            </a:r>
            <a:r>
              <a:rPr lang="en-US" sz="1400" dirty="0"/>
              <a:t> (February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In WGLC: Join Proxy for Bootstrapping of Constrained Network Elements: </a:t>
            </a:r>
            <a:r>
              <a:rPr lang="en-US" sz="1400" dirty="0">
                <a:hlinkClick r:id="rId7"/>
              </a:rPr>
              <a:t>https://datatracker.ietf.org/doc/draft-ietf-anima-constrained-join-proxy/</a:t>
            </a:r>
            <a:r>
              <a:rPr lang="en-US" sz="1400" dirty="0"/>
              <a:t> (January 2025)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March 2025.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2025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March 15-21, 2025 – Bangkok, TH</a:t>
            </a:r>
          </a:p>
          <a:p>
            <a:pPr lvl="1"/>
            <a:r>
              <a:rPr lang="en-US" dirty="0"/>
              <a:t>July 19-25, 2025 – Madrid, ES</a:t>
            </a:r>
          </a:p>
          <a:p>
            <a:r>
              <a:rPr lang="en-US" dirty="0">
                <a:solidFill>
                  <a:srgbClr val="00B050"/>
                </a:solidFill>
              </a:rPr>
              <a:t>IETF meeting fee waivers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https://www.ietf.org/about/participate/get-started/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</a:t>
            </a:r>
            <a:r>
              <a:rPr lang="en-US" sz="1800" dirty="0">
                <a:hlinkClick r:id="rId5"/>
              </a:rPr>
              <a:t>11-16/500</a:t>
            </a:r>
            <a:r>
              <a:rPr lang="en-US" sz="1800" dirty="0"/>
              <a:t>, September 2016: Pat Thaler &amp; Juan Carlos – 802.1E (Privacy Considerations) and 802c (Local MAC address usage) </a:t>
            </a:r>
            <a:r>
              <a:rPr lang="en-US" dirty="0">
                <a:hlinkClick r:id="rId6"/>
              </a:rPr>
              <a:t>https://datatracker.ietf.org/group/edu/materials/</a:t>
            </a:r>
            <a:endParaRPr lang="en-US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2025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Proceedings: </a:t>
            </a:r>
            <a:r>
              <a:rPr lang="en-US" sz="1600" dirty="0">
                <a:hlinkClick r:id="rId4"/>
              </a:rPr>
              <a:t>https://datatracker.ietf.org/iabasg/ietfieee/meetings/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Layer 2/Layer 3 Interaction for Time-Sensitive Traffic, Development of YANG models in the IEEE 802, Capability Discovery, MADINAS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February 19, 2025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RFC 9685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(Listener Subscription for IPv6 Neighbor Discovery Multicast and Anycast Addresses) has been published.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122 March 15-21, 2025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600200"/>
            <a:ext cx="7772400" cy="41148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2025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919879"/>
              </p:ext>
            </p:extLst>
          </p:nvPr>
        </p:nvGraphicFramePr>
        <p:xfrm>
          <a:off x="1083220" y="2574504"/>
          <a:ext cx="6977557" cy="104683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r>
                        <a:rPr lang="en-US" dirty="0">
                          <a:hlinkClick r:id="rId4"/>
                        </a:rPr>
                        <a:t>nasr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Network Attestation for Secure Routing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337399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dirty="0">
                          <a:hlinkClick r:id="rId5"/>
                        </a:rPr>
                        <a:t>skex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Symmetric Key Establishment and Exchange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4949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IETF/IRTF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  <a:noFill/>
        </p:spPr>
        <p:txBody>
          <a:bodyPr/>
          <a:lstStyle/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2025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947586"/>
              </p:ext>
            </p:extLst>
          </p:nvPr>
        </p:nvGraphicFramePr>
        <p:xfrm>
          <a:off x="990600" y="1983626"/>
          <a:ext cx="6977558" cy="248307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8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9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4"/>
                        </a:rPr>
                        <a:t>hrpc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Human Rights Protocol Considerations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123972842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92633875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8"/>
                        </a:rPr>
                        <a:t>diem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9"/>
                        </a:rPr>
                        <a:t>Digital Emblems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988089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10"/>
                        </a:rPr>
                        <a:t>opsawg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1"/>
                        </a:rPr>
                        <a:t>Operations and Management Area Working Group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801851504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2"/>
                        </a:rPr>
                        <a:t>spring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3"/>
                        </a:rPr>
                        <a:t>Source Packet Routing in Networking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120773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open-source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https://datatracker.ietf.org/wg/6lo/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Path-Aware Semantic Addressing (PASA) for Low power and Lossy Networks: </a:t>
            </a:r>
            <a:r>
              <a:rPr lang="en-US" sz="1400" dirty="0">
                <a:hlinkClick r:id="rId4"/>
              </a:rPr>
              <a:t>https://datatracker.ietf.org/doc/draft-ietf-6lo-path-aware-semantic-addressing/</a:t>
            </a:r>
            <a:r>
              <a:rPr lang="en-US" sz="1400" dirty="0"/>
              <a:t> (March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Transmission of SCHC-compressed packets over IEEE 802.15.4 networks: </a:t>
            </a:r>
            <a:r>
              <a:rPr lang="en-US" sz="1400" dirty="0">
                <a:hlinkClick r:id="rId5"/>
              </a:rPr>
              <a:t>https://datatracker.ietf.org/doc/draft-ietf-6lo-schc-15dot4/</a:t>
            </a:r>
            <a:r>
              <a:rPr lang="en-US" sz="1400" dirty="0"/>
              <a:t> (March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Transmission of IPv6 Packets over Short-Range Optical Wireless Communications: </a:t>
            </a:r>
            <a:r>
              <a:rPr lang="en-US" sz="1400" dirty="0">
                <a:hlinkClick r:id="rId6"/>
              </a:rPr>
              <a:t>https://datatracker.ietf.org/doc/draft-ietf-6lo-owc/</a:t>
            </a:r>
            <a:r>
              <a:rPr lang="en-US" sz="1400" dirty="0"/>
              <a:t> (February 2025) [mentions IEEE802.11bb]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Generic Address Assignment Option for 6LowPAN Neighbor Discovery: </a:t>
            </a:r>
            <a:r>
              <a:rPr lang="en-US" sz="1400" dirty="0">
                <a:hlinkClick r:id="rId7"/>
              </a:rPr>
              <a:t>https://datatracker.ietf.org/doc/draft-ietf-6lo-nd-gaao/</a:t>
            </a:r>
            <a:r>
              <a:rPr lang="en-US" sz="1400" dirty="0"/>
              <a:t> (February 2025)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152681</TotalTime>
  <Words>2171</Words>
  <Application>Microsoft Macintosh PowerPoint</Application>
  <PresentationFormat>On-screen Show (4:3)</PresentationFormat>
  <Paragraphs>295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 Unicode MS</vt:lpstr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122 March 15-21, 2025</vt:lpstr>
      <vt:lpstr>IETF/IRTF groups being (re-)chartered</vt:lpstr>
      <vt:lpstr>YANG Model Catalog</vt:lpstr>
      <vt:lpstr>IoT-related work</vt:lpstr>
      <vt:lpstr>IoT-related work (cont.)</vt:lpstr>
      <vt:lpstr>MADINAS WG</vt:lpstr>
      <vt:lpstr>EAP Method Update (EMU)</vt:lpstr>
      <vt:lpstr>Operations Area Working Group</vt:lpstr>
      <vt:lpstr>Internet Area Working Group </vt:lpstr>
      <vt:lpstr>Transport Layer Security (TLS)</vt:lpstr>
      <vt:lpstr>Deterministic Networking (DETNET)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E. Yee</cp:lastModifiedBy>
  <cp:revision>1051</cp:revision>
  <cp:lastPrinted>1998-02-10T13:28:06Z</cp:lastPrinted>
  <dcterms:created xsi:type="dcterms:W3CDTF">2005-01-04T21:26:55Z</dcterms:created>
  <dcterms:modified xsi:type="dcterms:W3CDTF">2025-03-11T19:28:15Z</dcterms:modified>
  <cp:category/>
</cp:coreProperties>
</file>