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4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8" r:id="rId13"/>
  </p:sldIdLst>
  <p:sldSz cx="12192000" cy="6858000"/>
  <p:notesSz cx="6934200" cy="9280525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8"/>
    <p:restoredTop sz="94648"/>
  </p:normalViewPr>
  <p:slideViewPr>
    <p:cSldViewPr snapToGrid="0">
      <p:cViewPr varScale="1">
        <p:scale>
          <a:sx n="64" d="100"/>
          <a:sy n="64" d="100"/>
        </p:scale>
        <p:origin x="201" y="24"/>
      </p:cViewPr>
      <p:guideLst>
        <p:guide orient="horz" pos="252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Google Shape;4;n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" name="Google Shape;6;n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Google Shape;7;n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4763" cy="417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GB" sz="1200" b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n"/>
          <p:cNvSpPr/>
          <p:nvPr/>
        </p:nvSpPr>
        <p:spPr>
          <a:xfrm>
            <a:off x="722313" y="8985250"/>
            <a:ext cx="71437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/>
          </a:p>
        </p:txBody>
      </p:sp>
      <p:cxnSp>
        <p:nvCxnSpPr>
          <p:cNvPr id="11" name="Google Shape;11;n"/>
          <p:cNvCxnSpPr/>
          <p:nvPr/>
        </p:nvCxnSpPr>
        <p:spPr>
          <a:xfrm>
            <a:off x="723900" y="8983663"/>
            <a:ext cx="5486400" cy="1587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2" name="Google Shape;12;n"/>
          <p:cNvCxnSpPr/>
          <p:nvPr/>
        </p:nvCxnSpPr>
        <p:spPr>
          <a:xfrm>
            <a:off x="647700" y="296863"/>
            <a:ext cx="5638800" cy="1587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hdr" idx="2"/>
          </p:nvPr>
        </p:nvSpPr>
        <p:spPr>
          <a:xfrm>
            <a:off x="5640388" y="96838"/>
            <a:ext cx="639762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doc.: IEEE 802.11-yy/xxxxr0</a:t>
            </a:r>
            <a:endParaRPr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dt" idx="10"/>
          </p:nvPr>
        </p:nvSpPr>
        <p:spPr>
          <a:xfrm>
            <a:off x="654050" y="96838"/>
            <a:ext cx="825500" cy="21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Month Year</a:t>
            </a:r>
            <a:endParaRPr/>
          </a:p>
        </p:txBody>
      </p:sp>
      <p:sp>
        <p:nvSpPr>
          <p:cNvPr id="31" name="Google Shape;31;p1:notes"/>
          <p:cNvSpPr txBox="1">
            <a:spLocks noGrp="1"/>
          </p:cNvSpPr>
          <p:nvPr>
            <p:ph type="ftr" idx="11"/>
          </p:nvPr>
        </p:nvSpPr>
        <p:spPr>
          <a:xfrm>
            <a:off x="5357813" y="8985250"/>
            <a:ext cx="922337" cy="1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John Doe, Some Company</a:t>
            </a:r>
            <a:endParaRPr/>
          </a:p>
        </p:txBody>
      </p:sp>
      <p:sp>
        <p:nvSpPr>
          <p:cNvPr id="32" name="Google Shape;32;p1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175" cy="36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33" name="Google Shape;33;p1:notes"/>
          <p:cNvSpPr txBox="1"/>
          <p:nvPr/>
        </p:nvSpPr>
        <p:spPr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635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68123ab17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763" y="701675"/>
            <a:ext cx="6161087" cy="346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68123ab17d_0_14:notes"/>
          <p:cNvSpPr txBox="1">
            <a:spLocks noGrp="1"/>
          </p:cNvSpPr>
          <p:nvPr>
            <p:ph type="body" idx="1"/>
          </p:nvPr>
        </p:nvSpPr>
        <p:spPr>
          <a:xfrm>
            <a:off x="923925" y="4408488"/>
            <a:ext cx="5084700" cy="4175100"/>
          </a:xfrm>
          <a:prstGeom prst="rect">
            <a:avLst/>
          </a:prstGeom>
        </p:spPr>
        <p:txBody>
          <a:bodyPr spcFirstLastPara="1" wrap="square" lIns="93600" tIns="46075" rIns="93600" bIns="460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168123ab17d_0_14:notes"/>
          <p:cNvSpPr txBox="1">
            <a:spLocks noGrp="1"/>
          </p:cNvSpPr>
          <p:nvPr>
            <p:ph type="sldNum" idx="12"/>
          </p:nvPr>
        </p:nvSpPr>
        <p:spPr>
          <a:xfrm>
            <a:off x="3222625" y="8985250"/>
            <a:ext cx="5112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8e97b3ad7_0_216:notes"/>
          <p:cNvSpPr txBox="1">
            <a:spLocks noGrp="1"/>
          </p:cNvSpPr>
          <p:nvPr>
            <p:ph type="body" idx="1"/>
          </p:nvPr>
        </p:nvSpPr>
        <p:spPr>
          <a:xfrm>
            <a:off x="693420" y="4466253"/>
            <a:ext cx="5547300" cy="3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75" rIns="92550" bIns="46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118e97b3ad7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60463"/>
            <a:ext cx="5565775" cy="3132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5793318" y="65516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5793318" y="65516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5793318" y="65516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914400" y="609600"/>
            <a:ext cx="10363200" cy="1588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6" name="Google Shape;16;p1"/>
          <p:cNvSpPr/>
          <p:nvPr/>
        </p:nvSpPr>
        <p:spPr>
          <a:xfrm>
            <a:off x="912247" y="6551625"/>
            <a:ext cx="2723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Times New Roman"/>
                <a:ea typeface="Times New Roman"/>
                <a:cs typeface="Times New Roman"/>
                <a:sym typeface="Times New Roman"/>
              </a:rPr>
              <a:t>Submis</a:t>
            </a:r>
            <a:r>
              <a:rPr lang="en-GB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sion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" name="Google Shape;17;p1"/>
          <p:cNvCxnSpPr/>
          <p:nvPr/>
        </p:nvCxnSpPr>
        <p:spPr>
          <a:xfrm>
            <a:off x="914400" y="6477000"/>
            <a:ext cx="10464900" cy="150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" name="Google Shape;18;p1"/>
          <p:cNvSpPr txBox="1"/>
          <p:nvPr/>
        </p:nvSpPr>
        <p:spPr>
          <a:xfrm>
            <a:off x="6667504" y="261941"/>
            <a:ext cx="46674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GB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</a:t>
            </a:r>
            <a:r>
              <a:rPr lang="en-GB" sz="1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802.11-25/0460r0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8574875" y="6477000"/>
            <a:ext cx="28689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Times New Roman"/>
                <a:ea typeface="Times New Roman"/>
                <a:cs typeface="Times New Roman"/>
                <a:sym typeface="Times New Roman"/>
              </a:rPr>
              <a:t>Francesca Meneghello, University of Padova</a:t>
            </a: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latin typeface="Times New Roman"/>
                <a:ea typeface="Times New Roman"/>
                <a:cs typeface="Times New Roman"/>
                <a:sym typeface="Times New Roman"/>
              </a:rPr>
              <a:t>Francesco </a:t>
            </a:r>
            <a:r>
              <a:rPr lang="en-GB" sz="1200" dirty="0" err="1">
                <a:latin typeface="Times New Roman"/>
                <a:ea typeface="Times New Roman"/>
                <a:cs typeface="Times New Roman"/>
                <a:sym typeface="Times New Roman"/>
              </a:rPr>
              <a:t>Restuccia</a:t>
            </a:r>
            <a:r>
              <a:rPr lang="en-GB" sz="1200" dirty="0">
                <a:latin typeface="Times New Roman"/>
                <a:ea typeface="Times New Roman"/>
                <a:cs typeface="Times New Roman"/>
                <a:sym typeface="Times New Roman"/>
              </a:rPr>
              <a:t>, Northeastern University</a:t>
            </a:r>
            <a:endParaRPr dirty="0"/>
          </a:p>
        </p:txBody>
      </p:sp>
      <p:sp>
        <p:nvSpPr>
          <p:cNvPr id="20" name="Google Shape;20;p1"/>
          <p:cNvSpPr txBox="1"/>
          <p:nvPr/>
        </p:nvSpPr>
        <p:spPr>
          <a:xfrm>
            <a:off x="912274" y="232125"/>
            <a:ext cx="34521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GB" sz="1800" b="1" dirty="0">
                <a:latin typeface="Times New Roman"/>
                <a:ea typeface="Times New Roman"/>
                <a:cs typeface="Times New Roman"/>
                <a:sym typeface="Times New Roman"/>
              </a:rPr>
              <a:t>March 2025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ctrTitle"/>
          </p:nvPr>
        </p:nvSpPr>
        <p:spPr>
          <a:xfrm>
            <a:off x="830700" y="43847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>
                <a:latin typeface="Times New Roman"/>
                <a:ea typeface="Times New Roman"/>
                <a:cs typeface="Times New Roman"/>
                <a:sym typeface="Times New Roman"/>
              </a:rPr>
              <a:t>Intrinsic vulnerabilities of the MIMO channel sounding procedure</a:t>
            </a:r>
            <a:endParaRPr sz="3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1"/>
          </p:nvPr>
        </p:nvSpPr>
        <p:spPr>
          <a:xfrm>
            <a:off x="1745100" y="1856540"/>
            <a:ext cx="8534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000" dirty="0">
                <a:latin typeface="Times New Roman"/>
                <a:ea typeface="Times New Roman"/>
                <a:cs typeface="Times New Roman"/>
                <a:sym typeface="Times New Roman"/>
              </a:rPr>
              <a:t>Date: 2025-03-10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5793318" y="65516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 dirty="0"/>
              <a:t>Slide </a:t>
            </a:r>
            <a:fld id="{00000000-1234-1234-1234-123412341234}" type="slidenum">
              <a:rPr lang="en-GB"/>
              <a:t>1</a:t>
            </a:fld>
            <a:endParaRPr dirty="0"/>
          </a:p>
        </p:txBody>
      </p:sp>
      <p:sp>
        <p:nvSpPr>
          <p:cNvPr id="41" name="Google Shape;41;p5"/>
          <p:cNvSpPr/>
          <p:nvPr/>
        </p:nvSpPr>
        <p:spPr>
          <a:xfrm>
            <a:off x="993775" y="2526784"/>
            <a:ext cx="1447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</a:t>
            </a:r>
            <a:endParaRPr dirty="0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6C192C05-3EBD-137A-3EF6-7C8ECD2268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378790"/>
              </p:ext>
            </p:extLst>
          </p:nvPr>
        </p:nvGraphicFramePr>
        <p:xfrm>
          <a:off x="993775" y="3194050"/>
          <a:ext cx="10261600" cy="162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45941" imgH="1310116" progId="Word.Document.8">
                  <p:embed/>
                </p:oleObj>
              </mc:Choice>
              <mc:Fallback>
                <p:oleObj name="Document" r:id="rId3" imgW="8245941" imgH="131011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3194050"/>
                        <a:ext cx="10261600" cy="162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69ABEF-8AB4-4C35-21FF-8E473A2FBB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</a:t>
            </a:r>
            <a:fld id="{00000000-1234-1234-1234-123412341234}" type="slidenum">
              <a:rPr lang="en-GB" smtClean="0"/>
              <a:t>10</a:t>
            </a:fld>
            <a:endParaRPr/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CFBBFB54-A0BB-83E9-A136-FA019E430F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0291"/>
          <a:stretch/>
        </p:blipFill>
        <p:spPr>
          <a:xfrm>
            <a:off x="445634" y="2329356"/>
            <a:ext cx="11300731" cy="1199036"/>
          </a:xfrm>
          <a:prstGeom prst="rect">
            <a:avLst/>
          </a:prstGeom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C3A23780-0903-BAC8-00FC-1EB52B849D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509" b="44585"/>
          <a:stretch/>
        </p:blipFill>
        <p:spPr>
          <a:xfrm>
            <a:off x="9070657" y="737013"/>
            <a:ext cx="2531796" cy="1378098"/>
          </a:xfrm>
          <a:prstGeom prst="rect">
            <a:avLst/>
          </a:prstGeom>
          <a:noFill/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20202D6C-84FB-19B5-81F7-309695E9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43" t="89243"/>
          <a:stretch/>
        </p:blipFill>
        <p:spPr>
          <a:xfrm>
            <a:off x="981635" y="3468516"/>
            <a:ext cx="10764728" cy="434169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63E2515F-82A6-A15A-6B4E-34D609579B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477" b="40581"/>
          <a:stretch/>
        </p:blipFill>
        <p:spPr>
          <a:xfrm>
            <a:off x="445634" y="2310105"/>
            <a:ext cx="11300731" cy="2417323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7CA41B68-FB62-E954-96F0-3100A71DD1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243"/>
          <a:stretch/>
        </p:blipFill>
        <p:spPr>
          <a:xfrm>
            <a:off x="445631" y="4697489"/>
            <a:ext cx="11300731" cy="434169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7EF118-6EA0-C90A-F464-2CAE8B575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540"/>
          <a:stretch/>
        </p:blipFill>
        <p:spPr>
          <a:xfrm>
            <a:off x="445633" y="4667552"/>
            <a:ext cx="11300731" cy="1632968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A70565E1-7613-D8A4-0B23-4D5C03C2E4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7246" r="97875" b="40582"/>
          <a:stretch/>
        </p:blipFill>
        <p:spPr>
          <a:xfrm>
            <a:off x="445630" y="2229965"/>
            <a:ext cx="240166" cy="1298427"/>
          </a:xfrm>
          <a:prstGeom prst="rect">
            <a:avLst/>
          </a:prstGeom>
        </p:spPr>
      </p:pic>
      <p:sp>
        <p:nvSpPr>
          <p:cNvPr id="10" name="Google Shape;58;p6">
            <a:extLst>
              <a:ext uri="{FF2B5EF4-FFF2-40B4-BE49-F238E27FC236}">
                <a16:creationId xmlns:a16="http://schemas.microsoft.com/office/drawing/2014/main" id="{279ABF59-087B-A2F2-2602-FD61B4A7EC50}"/>
              </a:ext>
            </a:extLst>
          </p:cNvPr>
          <p:cNvSpPr txBox="1">
            <a:spLocks/>
          </p:cNvSpPr>
          <p:nvPr/>
        </p:nvSpPr>
        <p:spPr>
          <a:xfrm>
            <a:off x="924526" y="534076"/>
            <a:ext cx="103611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  <a:buFont typeface="Helvetica Neue"/>
              <a:buNone/>
            </a:pPr>
            <a:r>
              <a:rPr lang="en-GB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Four-STA evaluation</a:t>
            </a:r>
          </a:p>
        </p:txBody>
      </p:sp>
    </p:spTree>
    <p:extLst>
      <p:ext uri="{BB962C8B-B14F-4D97-AF65-F5344CB8AC3E}">
        <p14:creationId xmlns:p14="http://schemas.microsoft.com/office/powerpoint/2010/main" val="82349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6970C4-4361-7DC8-0E16-3FFE3B83C7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fld id="{00000000-1234-1234-1234-123412341234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A23131-8CAE-D7C0-C369-D3A91D05A6FF}"/>
              </a:ext>
            </a:extLst>
          </p:cNvPr>
          <p:cNvSpPr txBox="1">
            <a:spLocks/>
          </p:cNvSpPr>
          <p:nvPr/>
        </p:nvSpPr>
        <p:spPr>
          <a:xfrm>
            <a:off x="838200" y="3181221"/>
            <a:ext cx="10515600" cy="544535"/>
          </a:xfrm>
          <a:prstGeom prst="rect">
            <a:avLst/>
          </a:prstGeom>
          <a:ln w="28575">
            <a:solidFill>
              <a:srgbClr val="2A65B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Yet all Wi-Fi devices currently in use are vulnerable to BREAK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141FAA-CE2A-A08B-D68F-EB8ED60F6BCC}"/>
              </a:ext>
            </a:extLst>
          </p:cNvPr>
          <p:cNvSpPr txBox="1">
            <a:spLocks/>
          </p:cNvSpPr>
          <p:nvPr/>
        </p:nvSpPr>
        <p:spPr>
          <a:xfrm>
            <a:off x="2298952" y="4260671"/>
            <a:ext cx="4699027" cy="544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billion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BB9342-86FB-0E0F-F526-675DA1A0E202}"/>
              </a:ext>
            </a:extLst>
          </p:cNvPr>
          <p:cNvSpPr txBox="1"/>
          <p:nvPr/>
        </p:nvSpPr>
        <p:spPr>
          <a:xfrm>
            <a:off x="239546" y="5675106"/>
            <a:ext cx="5228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 Alliance, “Value of Wi-Fi.” 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www.wi-fi.org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/discover-wi-fi/value-of-wi-fi, 2024.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8D901D5E-CF10-F5E4-8EB7-6EE95F9243C2}"/>
              </a:ext>
            </a:extLst>
          </p:cNvPr>
          <p:cNvCxnSpPr>
            <a:cxnSpLocks/>
            <a:endCxn id="6" idx="0"/>
          </p:cNvCxnSpPr>
          <p:nvPr/>
        </p:nvCxnSpPr>
        <p:spPr>
          <a:xfrm rot="16200000" flipH="1">
            <a:off x="4019042" y="3631246"/>
            <a:ext cx="672717" cy="58613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79F2C4-7939-D67A-B7F9-3A68E20E487E}"/>
              </a:ext>
            </a:extLst>
          </p:cNvPr>
          <p:cNvSpPr txBox="1">
            <a:spLocks/>
          </p:cNvSpPr>
          <p:nvPr/>
        </p:nvSpPr>
        <p:spPr>
          <a:xfrm>
            <a:off x="838200" y="1865841"/>
            <a:ext cx="4527884" cy="152036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Encryption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</a:p>
        </p:txBody>
      </p:sp>
      <p:sp>
        <p:nvSpPr>
          <p:cNvPr id="10" name="Google Shape;58;p6">
            <a:extLst>
              <a:ext uri="{FF2B5EF4-FFF2-40B4-BE49-F238E27FC236}">
                <a16:creationId xmlns:a16="http://schemas.microsoft.com/office/drawing/2014/main" id="{91447453-7EA2-F664-87AD-51DEB19B2A05}"/>
              </a:ext>
            </a:extLst>
          </p:cNvPr>
          <p:cNvSpPr txBox="1">
            <a:spLocks/>
          </p:cNvSpPr>
          <p:nvPr/>
        </p:nvSpPr>
        <p:spPr>
          <a:xfrm>
            <a:off x="924526" y="534076"/>
            <a:ext cx="103611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  <a:buFont typeface="Helvetica Neue"/>
              <a:buNone/>
            </a:pPr>
            <a:r>
              <a:rPr lang="en-GB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Countermeasures</a:t>
            </a:r>
          </a:p>
        </p:txBody>
      </p:sp>
    </p:spTree>
    <p:extLst>
      <p:ext uri="{BB962C8B-B14F-4D97-AF65-F5344CB8AC3E}">
        <p14:creationId xmlns:p14="http://schemas.microsoft.com/office/powerpoint/2010/main" val="115443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sldNum" idx="12"/>
          </p:nvPr>
        </p:nvSpPr>
        <p:spPr>
          <a:xfrm>
            <a:off x="5793318" y="6551614"/>
            <a:ext cx="704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/>
              <a:t>Slide </a:t>
            </a: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161" name="Google Shape;161;p17"/>
          <p:cNvSpPr txBox="1"/>
          <p:nvPr/>
        </p:nvSpPr>
        <p:spPr>
          <a:xfrm>
            <a:off x="1033050" y="2398875"/>
            <a:ext cx="10125900" cy="1970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en-GB" sz="5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Thanks!</a:t>
            </a:r>
            <a:endParaRPr sz="5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en-GB" sz="5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  <a:endParaRPr sz="58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5793318" y="6551614"/>
            <a:ext cx="704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/>
              <a:t>Slide </a:t>
            </a: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65029-2D0C-FA01-D7A9-0281CF3E16F5}"/>
              </a:ext>
            </a:extLst>
          </p:cNvPr>
          <p:cNvSpPr txBox="1"/>
          <p:nvPr/>
        </p:nvSpPr>
        <p:spPr>
          <a:xfrm>
            <a:off x="924526" y="2228835"/>
            <a:ext cx="105175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Meneghello, F.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Gringoli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Cominelli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Rossi, and F. </a:t>
            </a:r>
            <a:r>
              <a:rPr lang="en-GB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Restuccia</a:t>
            </a:r>
            <a:r>
              <a:rPr lang="en-GB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BREAK MU-MIMO Precoding in IEEE 802.11 Wi-Fi Networks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</a:p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of IEEE International Conference on Computer Communications (INFOCOM), London, UK, May 2025.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636381-CA32-FB0E-C719-9DD15E55A0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fld id="{00000000-1234-1234-1234-123412341234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855BD9BC-0CC7-B226-0895-1C8A338CF3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056" t="6200" r="3755" b="6629"/>
          <a:stretch/>
        </p:blipFill>
        <p:spPr>
          <a:xfrm rot="919998">
            <a:off x="6908213" y="2183063"/>
            <a:ext cx="399808" cy="778197"/>
          </a:xfrm>
          <a:prstGeom prst="rect">
            <a:avLst/>
          </a:prstGeom>
        </p:spPr>
      </p:pic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198F68C9-6E7F-8425-DD0F-A91424459B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145" t="6200" r="26707" b="6629"/>
          <a:stretch/>
        </p:blipFill>
        <p:spPr>
          <a:xfrm rot="20672327">
            <a:off x="6907815" y="3047699"/>
            <a:ext cx="461456" cy="778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70092-FC2D-B6F1-B4B9-DD5BA56557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71" r="11415"/>
          <a:stretch/>
        </p:blipFill>
        <p:spPr>
          <a:xfrm>
            <a:off x="2857322" y="2224799"/>
            <a:ext cx="1230414" cy="121719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BDE235-A33D-6A20-F1DE-D3C3677221A2}"/>
              </a:ext>
            </a:extLst>
          </p:cNvPr>
          <p:cNvCxnSpPr>
            <a:cxnSpLocks/>
          </p:cNvCxnSpPr>
          <p:nvPr/>
        </p:nvCxnSpPr>
        <p:spPr>
          <a:xfrm>
            <a:off x="4201031" y="1966262"/>
            <a:ext cx="0" cy="23254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A0ED9C-CA36-9FEF-AE7A-75F00A48EFBE}"/>
              </a:ext>
            </a:extLst>
          </p:cNvPr>
          <p:cNvCxnSpPr>
            <a:cxnSpLocks/>
          </p:cNvCxnSpPr>
          <p:nvPr/>
        </p:nvCxnSpPr>
        <p:spPr>
          <a:xfrm>
            <a:off x="6700342" y="1961823"/>
            <a:ext cx="0" cy="234763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agon 7">
            <a:extLst>
              <a:ext uri="{FF2B5EF4-FFF2-40B4-BE49-F238E27FC236}">
                <a16:creationId xmlns:a16="http://schemas.microsoft.com/office/drawing/2014/main" id="{C8B7A615-E911-69F7-157C-6338DA87B843}"/>
              </a:ext>
            </a:extLst>
          </p:cNvPr>
          <p:cNvSpPr/>
          <p:nvPr/>
        </p:nvSpPr>
        <p:spPr>
          <a:xfrm>
            <a:off x="4295546" y="2152930"/>
            <a:ext cx="2319452" cy="309528"/>
          </a:xfrm>
          <a:prstGeom prst="homePlate">
            <a:avLst/>
          </a:prstGeom>
          <a:solidFill>
            <a:schemeClr val="tx2">
              <a:lumMod val="60000"/>
              <a:lumOff val="40000"/>
              <a:alpha val="41729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NDP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:a16="http://schemas.microsoft.com/office/drawing/2014/main" id="{79DCC8B2-90C9-B334-2809-4614E2BBBD61}"/>
              </a:ext>
            </a:extLst>
          </p:cNvPr>
          <p:cNvSpPr/>
          <p:nvPr/>
        </p:nvSpPr>
        <p:spPr>
          <a:xfrm flipH="1">
            <a:off x="4297177" y="3575311"/>
            <a:ext cx="2298964" cy="59602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Compressed channel feedback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06E5C3-F8DA-C5C4-0C8B-BC078E33F0BA}"/>
              </a:ext>
            </a:extLst>
          </p:cNvPr>
          <p:cNvSpPr/>
          <p:nvPr/>
        </p:nvSpPr>
        <p:spPr>
          <a:xfrm>
            <a:off x="7477512" y="2366559"/>
            <a:ext cx="2645876" cy="12100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1750" indent="-10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channel matrix</a:t>
            </a:r>
          </a:p>
          <a:p>
            <a:pPr marL="141750" indent="-10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compressed feedback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723738-F53F-FB17-832A-5ED14412DD2E}"/>
              </a:ext>
            </a:extLst>
          </p:cNvPr>
          <p:cNvSpPr/>
          <p:nvPr/>
        </p:nvSpPr>
        <p:spPr>
          <a:xfrm>
            <a:off x="4349700" y="1961822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2CE6E1-FEE4-1888-84F6-245AB50710DF}"/>
              </a:ext>
            </a:extLst>
          </p:cNvPr>
          <p:cNvSpPr/>
          <p:nvPr/>
        </p:nvSpPr>
        <p:spPr>
          <a:xfrm>
            <a:off x="9777982" y="2174875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10D33E-B817-4F08-7C97-C90016B92EE6}"/>
              </a:ext>
            </a:extLst>
          </p:cNvPr>
          <p:cNvSpPr/>
          <p:nvPr/>
        </p:nvSpPr>
        <p:spPr>
          <a:xfrm>
            <a:off x="6235578" y="3354992"/>
            <a:ext cx="360000" cy="360000"/>
          </a:xfrm>
          <a:prstGeom prst="ellipse">
            <a:avLst/>
          </a:prstGeom>
          <a:solidFill>
            <a:srgbClr val="2A65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8EC620-8C9A-9D4A-D2B9-6EB31B54D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128" y="4421528"/>
            <a:ext cx="5422900" cy="1435100"/>
          </a:xfrm>
          <a:prstGeom prst="rect">
            <a:avLst/>
          </a:prstGeom>
        </p:spPr>
      </p:pic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BB2A5DFA-FB15-FA06-A4E7-7EFB8F890801}"/>
              </a:ext>
            </a:extLst>
          </p:cNvPr>
          <p:cNvCxnSpPr>
            <a:cxnSpLocks/>
            <a:stCxn id="8" idx="2"/>
          </p:cNvCxnSpPr>
          <p:nvPr/>
        </p:nvCxnSpPr>
        <p:spPr>
          <a:xfrm rot="16200000" flipH="1">
            <a:off x="5083842" y="2756506"/>
            <a:ext cx="2118358" cy="1530262"/>
          </a:xfrm>
          <a:prstGeom prst="curvedConnector3">
            <a:avLst>
              <a:gd name="adj1" fmla="val 16619"/>
            </a:avLst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37563076-B913-8A03-2AA2-CC9D86EA6236}"/>
              </a:ext>
            </a:extLst>
          </p:cNvPr>
          <p:cNvCxnSpPr>
            <a:cxnSpLocks/>
          </p:cNvCxnSpPr>
          <p:nvPr/>
        </p:nvCxnSpPr>
        <p:spPr>
          <a:xfrm>
            <a:off x="6251908" y="4183019"/>
            <a:ext cx="1144081" cy="1010960"/>
          </a:xfrm>
          <a:prstGeom prst="curvedConnector3">
            <a:avLst>
              <a:gd name="adj1" fmla="val -86"/>
            </a:avLst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B5EA7E9-6DAB-7992-7712-438494AEEF03}"/>
              </a:ext>
            </a:extLst>
          </p:cNvPr>
          <p:cNvSpPr/>
          <p:nvPr/>
        </p:nvSpPr>
        <p:spPr>
          <a:xfrm>
            <a:off x="2824051" y="3615972"/>
            <a:ext cx="1248909" cy="4434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Precoding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C83779-9DD4-E9C6-7640-5F294D35060E}"/>
              </a:ext>
            </a:extLst>
          </p:cNvPr>
          <p:cNvSpPr/>
          <p:nvPr/>
        </p:nvSpPr>
        <p:spPr>
          <a:xfrm>
            <a:off x="2834331" y="3341636"/>
            <a:ext cx="360000" cy="360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Google Shape;58;p6">
            <a:extLst>
              <a:ext uri="{FF2B5EF4-FFF2-40B4-BE49-F238E27FC236}">
                <a16:creationId xmlns:a16="http://schemas.microsoft.com/office/drawing/2014/main" id="{50829119-D41D-0D71-3231-B4A72BF830A7}"/>
              </a:ext>
            </a:extLst>
          </p:cNvPr>
          <p:cNvSpPr txBox="1">
            <a:spLocks/>
          </p:cNvSpPr>
          <p:nvPr/>
        </p:nvSpPr>
        <p:spPr>
          <a:xfrm>
            <a:off x="924526" y="534076"/>
            <a:ext cx="103611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  <a:buFont typeface="Helvetica Neue"/>
              <a:buNone/>
            </a:pPr>
            <a:r>
              <a:rPr lang="en-GB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Channel sounding in IEEE 802.11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696A09-D247-A96D-C00D-282A489E07BE}"/>
              </a:ext>
            </a:extLst>
          </p:cNvPr>
          <p:cNvSpPr/>
          <p:nvPr/>
        </p:nvSpPr>
        <p:spPr>
          <a:xfrm>
            <a:off x="3068227" y="1783737"/>
            <a:ext cx="831407" cy="4934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8F17B-F1CB-DA8C-FF7D-19239B99E34A}"/>
              </a:ext>
            </a:extLst>
          </p:cNvPr>
          <p:cNvSpPr/>
          <p:nvPr/>
        </p:nvSpPr>
        <p:spPr>
          <a:xfrm>
            <a:off x="8295621" y="1787489"/>
            <a:ext cx="831407" cy="4934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</a:p>
        </p:txBody>
      </p:sp>
    </p:spTree>
    <p:extLst>
      <p:ext uri="{BB962C8B-B14F-4D97-AF65-F5344CB8AC3E}">
        <p14:creationId xmlns:p14="http://schemas.microsoft.com/office/powerpoint/2010/main" val="13377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41F879-2836-68FB-208B-41E3FD9D40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fld id="{00000000-1234-1234-1234-123412341234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8F4988-DE8C-C2EF-2424-EE412CBB3912}"/>
              </a:ext>
            </a:extLst>
          </p:cNvPr>
          <p:cNvSpPr/>
          <p:nvPr/>
        </p:nvSpPr>
        <p:spPr>
          <a:xfrm>
            <a:off x="4248827" y="4822956"/>
            <a:ext cx="3054675" cy="723182"/>
          </a:xfrm>
          <a:prstGeom prst="rect">
            <a:avLst/>
          </a:prstGeom>
          <a:solidFill>
            <a:srgbClr val="FF0000">
              <a:alpha val="30224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ctr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Transmitted unencrypted</a:t>
            </a:r>
          </a:p>
          <a:p>
            <a:pPr marL="36000" algn="ctr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Assumed legitimate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388F5184-76CD-DEC3-9AD4-89D91F3F22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056" t="6200" r="3755" b="6629"/>
          <a:stretch/>
        </p:blipFill>
        <p:spPr>
          <a:xfrm rot="919998">
            <a:off x="4384001" y="2190552"/>
            <a:ext cx="399808" cy="778197"/>
          </a:xfrm>
          <a:prstGeom prst="rect">
            <a:avLst/>
          </a:prstGeom>
        </p:spPr>
      </p:pic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B8F6F119-9147-2909-BF89-A8C0DA6B2E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145" t="6200" r="26707" b="6629"/>
          <a:stretch/>
        </p:blipFill>
        <p:spPr>
          <a:xfrm rot="20672327">
            <a:off x="4383603" y="3055188"/>
            <a:ext cx="461456" cy="7781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406051-953A-4402-CE86-3C788A7905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71" r="11415"/>
          <a:stretch/>
        </p:blipFill>
        <p:spPr>
          <a:xfrm>
            <a:off x="333110" y="2232288"/>
            <a:ext cx="1230414" cy="12171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81D761-6FC0-3151-C55B-CCD2052C9F6E}"/>
              </a:ext>
            </a:extLst>
          </p:cNvPr>
          <p:cNvCxnSpPr>
            <a:cxnSpLocks/>
          </p:cNvCxnSpPr>
          <p:nvPr/>
        </p:nvCxnSpPr>
        <p:spPr>
          <a:xfrm>
            <a:off x="1676819" y="1973751"/>
            <a:ext cx="0" cy="23254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76D29-8701-69B4-D08C-09AAA8C9C9E6}"/>
              </a:ext>
            </a:extLst>
          </p:cNvPr>
          <p:cNvCxnSpPr>
            <a:cxnSpLocks/>
          </p:cNvCxnSpPr>
          <p:nvPr/>
        </p:nvCxnSpPr>
        <p:spPr>
          <a:xfrm>
            <a:off x="4176130" y="1969312"/>
            <a:ext cx="0" cy="234763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entagon 8">
            <a:extLst>
              <a:ext uri="{FF2B5EF4-FFF2-40B4-BE49-F238E27FC236}">
                <a16:creationId xmlns:a16="http://schemas.microsoft.com/office/drawing/2014/main" id="{A0EF9A72-2886-CCDB-65DB-0D723F5E4FE9}"/>
              </a:ext>
            </a:extLst>
          </p:cNvPr>
          <p:cNvSpPr/>
          <p:nvPr/>
        </p:nvSpPr>
        <p:spPr>
          <a:xfrm>
            <a:off x="1771334" y="2160419"/>
            <a:ext cx="2319452" cy="309528"/>
          </a:xfrm>
          <a:prstGeom prst="homePlat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NDP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1F7AB551-1680-9B0D-2130-4D535C71CEDE}"/>
              </a:ext>
            </a:extLst>
          </p:cNvPr>
          <p:cNvSpPr/>
          <p:nvPr/>
        </p:nvSpPr>
        <p:spPr>
          <a:xfrm flipH="1">
            <a:off x="1772965" y="3582800"/>
            <a:ext cx="2298964" cy="596025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Compressed channel feedback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6CBB15-F075-A243-3C16-F62C543B3AE4}"/>
              </a:ext>
            </a:extLst>
          </p:cNvPr>
          <p:cNvSpPr/>
          <p:nvPr/>
        </p:nvSpPr>
        <p:spPr>
          <a:xfrm>
            <a:off x="4874132" y="2372737"/>
            <a:ext cx="2645876" cy="121006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1750" indent="-10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 channel matrix</a:t>
            </a:r>
          </a:p>
          <a:p>
            <a:pPr marL="141750" indent="-10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 compressed feedback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B7E0C2-6B00-882C-AF25-77A2CEE000F7}"/>
              </a:ext>
            </a:extLst>
          </p:cNvPr>
          <p:cNvSpPr/>
          <p:nvPr/>
        </p:nvSpPr>
        <p:spPr>
          <a:xfrm>
            <a:off x="530987" y="1843266"/>
            <a:ext cx="831407" cy="4934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B5A006-8B3E-7F29-94CF-75EFDF801EDC}"/>
              </a:ext>
            </a:extLst>
          </p:cNvPr>
          <p:cNvSpPr/>
          <p:nvPr/>
        </p:nvSpPr>
        <p:spPr>
          <a:xfrm>
            <a:off x="5758381" y="1847018"/>
            <a:ext cx="831407" cy="4934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85D52678-F677-C718-F860-4F460ABADC97}"/>
              </a:ext>
            </a:extLst>
          </p:cNvPr>
          <p:cNvCxnSpPr>
            <a:cxnSpLocks/>
            <a:stCxn id="10" idx="2"/>
            <a:endCxn id="3" idx="1"/>
          </p:cNvCxnSpPr>
          <p:nvPr/>
        </p:nvCxnSpPr>
        <p:spPr>
          <a:xfrm rot="16200000" flipH="1">
            <a:off x="3157279" y="4092999"/>
            <a:ext cx="1005722" cy="1177374"/>
          </a:xfrm>
          <a:prstGeom prst="curvedConnector2">
            <a:avLst/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E612442-407F-61C3-C8C6-D633D3642C80}"/>
              </a:ext>
            </a:extLst>
          </p:cNvPr>
          <p:cNvSpPr/>
          <p:nvPr/>
        </p:nvSpPr>
        <p:spPr>
          <a:xfrm>
            <a:off x="634565" y="5142992"/>
            <a:ext cx="3205457" cy="528612"/>
          </a:xfrm>
          <a:prstGeom prst="rect">
            <a:avLst/>
          </a:prstGeom>
          <a:solidFill>
            <a:srgbClr val="FF0000">
              <a:alpha val="30224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 universally known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EC49B564-A9CA-4DF5-9D94-C841D896FF6C}"/>
              </a:ext>
            </a:extLst>
          </p:cNvPr>
          <p:cNvCxnSpPr>
            <a:cxnSpLocks/>
            <a:endCxn id="15" idx="0"/>
          </p:cNvCxnSpPr>
          <p:nvPr/>
        </p:nvCxnSpPr>
        <p:spPr>
          <a:xfrm rot="16200000" flipH="1">
            <a:off x="1087687" y="3993385"/>
            <a:ext cx="1076036" cy="1223178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8A45ED9-D8A8-C23A-80FF-351FBFF9B2FD}"/>
              </a:ext>
            </a:extLst>
          </p:cNvPr>
          <p:cNvSpPr/>
          <p:nvPr/>
        </p:nvSpPr>
        <p:spPr>
          <a:xfrm>
            <a:off x="4177251" y="4397367"/>
            <a:ext cx="468000" cy="468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EA3450-18E4-FDAC-3573-83D20DCD1E96}"/>
              </a:ext>
            </a:extLst>
          </p:cNvPr>
          <p:cNvSpPr/>
          <p:nvPr/>
        </p:nvSpPr>
        <p:spPr>
          <a:xfrm>
            <a:off x="478978" y="4698855"/>
            <a:ext cx="468000" cy="4680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9" name="Graphic 18" descr="Warning with solid fill">
            <a:extLst>
              <a:ext uri="{FF2B5EF4-FFF2-40B4-BE49-F238E27FC236}">
                <a16:creationId xmlns:a16="http://schemas.microsoft.com/office/drawing/2014/main" id="{144AF287-83A6-1E83-5ECA-814E4E9B4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8665" y="4272043"/>
            <a:ext cx="676766" cy="676766"/>
          </a:xfrm>
          <a:prstGeom prst="rect">
            <a:avLst/>
          </a:prstGeom>
        </p:spPr>
      </p:pic>
      <p:pic>
        <p:nvPicPr>
          <p:cNvPr id="20" name="Graphic 19" descr="Warning with solid fill">
            <a:extLst>
              <a:ext uri="{FF2B5EF4-FFF2-40B4-BE49-F238E27FC236}">
                <a16:creationId xmlns:a16="http://schemas.microsoft.com/office/drawing/2014/main" id="{7DA810AD-1C1D-E094-EA22-FE39F66B24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848" y="4591970"/>
            <a:ext cx="676766" cy="6767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68FB7A-B74E-40DF-CD56-FFC4288B196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077" t="1979" r="37333" b="3742"/>
          <a:stretch/>
        </p:blipFill>
        <p:spPr>
          <a:xfrm>
            <a:off x="7432173" y="1392438"/>
            <a:ext cx="4800424" cy="4525853"/>
          </a:xfrm>
          <a:prstGeom prst="rect">
            <a:avLst/>
          </a:prstGeom>
        </p:spPr>
      </p:pic>
      <p:sp>
        <p:nvSpPr>
          <p:cNvPr id="22" name="Google Shape;58;p6">
            <a:extLst>
              <a:ext uri="{FF2B5EF4-FFF2-40B4-BE49-F238E27FC236}">
                <a16:creationId xmlns:a16="http://schemas.microsoft.com/office/drawing/2014/main" id="{E92CEBE4-C0DD-17F7-BB88-968DE4385693}"/>
              </a:ext>
            </a:extLst>
          </p:cNvPr>
          <p:cNvSpPr txBox="1">
            <a:spLocks/>
          </p:cNvSpPr>
          <p:nvPr/>
        </p:nvSpPr>
        <p:spPr>
          <a:xfrm>
            <a:off x="924526" y="534076"/>
            <a:ext cx="103611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  <a:buFont typeface="Helvetica Neue"/>
              <a:buNone/>
            </a:pPr>
            <a:r>
              <a:rPr lang="en-GB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Vulnerabilities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1A5950-E3C7-ACB6-C34B-755BB457384A}"/>
              </a:ext>
            </a:extLst>
          </p:cNvPr>
          <p:cNvSpPr/>
          <p:nvPr/>
        </p:nvSpPr>
        <p:spPr>
          <a:xfrm>
            <a:off x="220536" y="3628690"/>
            <a:ext cx="1248909" cy="44349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 algn="ctr"/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Precoding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5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6E38A-0280-50A4-022F-2FEE953B1B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fld id="{00000000-1234-1234-1234-123412341234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26C8D328-5F39-29D3-196F-295BF15722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7056" t="6200" r="3755" b="6629"/>
          <a:stretch/>
        </p:blipFill>
        <p:spPr>
          <a:xfrm rot="20700000">
            <a:off x="3695551" y="1576731"/>
            <a:ext cx="399808" cy="778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BBAE7-A67C-6F66-39AD-504DD3A69F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71" r="11415"/>
          <a:stretch/>
        </p:blipFill>
        <p:spPr>
          <a:xfrm>
            <a:off x="8940686" y="2245719"/>
            <a:ext cx="1230414" cy="121719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7B538E-B682-F987-D56A-E62B061A22E6}"/>
              </a:ext>
            </a:extLst>
          </p:cNvPr>
          <p:cNvCxnSpPr>
            <a:cxnSpLocks/>
          </p:cNvCxnSpPr>
          <p:nvPr/>
        </p:nvCxnSpPr>
        <p:spPr>
          <a:xfrm>
            <a:off x="8752202" y="1744870"/>
            <a:ext cx="0" cy="23254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30B3F87-319B-D3AD-7123-EA6E8C41FA2F}"/>
              </a:ext>
            </a:extLst>
          </p:cNvPr>
          <p:cNvCxnSpPr>
            <a:cxnSpLocks/>
          </p:cNvCxnSpPr>
          <p:nvPr/>
        </p:nvCxnSpPr>
        <p:spPr>
          <a:xfrm>
            <a:off x="4501552" y="1741478"/>
            <a:ext cx="0" cy="234763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entagon 6">
            <a:extLst>
              <a:ext uri="{FF2B5EF4-FFF2-40B4-BE49-F238E27FC236}">
                <a16:creationId xmlns:a16="http://schemas.microsoft.com/office/drawing/2014/main" id="{040F2D9A-2CD8-6FBC-E945-C98834F79AC5}"/>
              </a:ext>
            </a:extLst>
          </p:cNvPr>
          <p:cNvSpPr/>
          <p:nvPr/>
        </p:nvSpPr>
        <p:spPr>
          <a:xfrm>
            <a:off x="4694445" y="3573568"/>
            <a:ext cx="3889247" cy="493401"/>
          </a:xfrm>
          <a:prstGeom prst="homePlate">
            <a:avLst/>
          </a:prstGeom>
          <a:gradFill flip="none" rotWithShape="1">
            <a:gsLst>
              <a:gs pos="0">
                <a:srgbClr val="D24A62"/>
              </a:gs>
              <a:gs pos="36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 channel feedback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3935F9-964F-4FED-BBA0-775EB5F956A4}"/>
              </a:ext>
            </a:extLst>
          </p:cNvPr>
          <p:cNvSpPr/>
          <p:nvPr/>
        </p:nvSpPr>
        <p:spPr>
          <a:xfrm>
            <a:off x="9140188" y="1772425"/>
            <a:ext cx="831407" cy="4934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2A65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002361-8851-060D-D5F2-BCFB2297E562}"/>
              </a:ext>
            </a:extLst>
          </p:cNvPr>
          <p:cNvSpPr/>
          <p:nvPr/>
        </p:nvSpPr>
        <p:spPr>
          <a:xfrm>
            <a:off x="928479" y="1643957"/>
            <a:ext cx="2509999" cy="4934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2A65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Legitimate STA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DC9317-39E1-A683-167E-3501519F2EF7}"/>
              </a:ext>
            </a:extLst>
          </p:cNvPr>
          <p:cNvSpPr/>
          <p:nvPr/>
        </p:nvSpPr>
        <p:spPr>
          <a:xfrm>
            <a:off x="8931438" y="3447691"/>
            <a:ext cx="1248909" cy="6414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Incorrect precoding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7FBE66-AE6E-D72C-F4B3-59D2289894A8}"/>
              </a:ext>
            </a:extLst>
          </p:cNvPr>
          <p:cNvSpPr/>
          <p:nvPr/>
        </p:nvSpPr>
        <p:spPr>
          <a:xfrm>
            <a:off x="4824486" y="3382211"/>
            <a:ext cx="360000" cy="360000"/>
          </a:xfrm>
          <a:prstGeom prst="ellipse">
            <a:avLst/>
          </a:prstGeom>
          <a:solidFill>
            <a:srgbClr val="2A65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2693AB-1A1A-6882-8249-66489498B219}"/>
              </a:ext>
            </a:extLst>
          </p:cNvPr>
          <p:cNvSpPr/>
          <p:nvPr/>
        </p:nvSpPr>
        <p:spPr>
          <a:xfrm>
            <a:off x="979206" y="3601652"/>
            <a:ext cx="2399007" cy="4934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2A65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Adversary STA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DD1FEAC0-6D90-3CEE-8974-1352B0FFB8AB}"/>
              </a:ext>
            </a:extLst>
          </p:cNvPr>
          <p:cNvSpPr/>
          <p:nvPr/>
        </p:nvSpPr>
        <p:spPr>
          <a:xfrm>
            <a:off x="4694446" y="1720446"/>
            <a:ext cx="3889247" cy="49340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Compressed channel feedback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75A722-B685-C379-946B-60B26C6A7E2D}"/>
              </a:ext>
            </a:extLst>
          </p:cNvPr>
          <p:cNvSpPr/>
          <p:nvPr/>
        </p:nvSpPr>
        <p:spPr>
          <a:xfrm>
            <a:off x="979206" y="2168634"/>
            <a:ext cx="360000" cy="360000"/>
          </a:xfrm>
          <a:prstGeom prst="ellipse">
            <a:avLst/>
          </a:prstGeom>
          <a:solidFill>
            <a:srgbClr val="2A65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F3967F5-2330-36A1-33B4-6E2117BBC6CC}"/>
              </a:ext>
            </a:extLst>
          </p:cNvPr>
          <p:cNvSpPr/>
          <p:nvPr/>
        </p:nvSpPr>
        <p:spPr>
          <a:xfrm>
            <a:off x="10134021" y="3569626"/>
            <a:ext cx="360000" cy="360000"/>
          </a:xfrm>
          <a:prstGeom prst="ellipse">
            <a:avLst/>
          </a:prstGeom>
          <a:solidFill>
            <a:srgbClr val="2A65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16" name="Curved Connector 36">
            <a:extLst>
              <a:ext uri="{FF2B5EF4-FFF2-40B4-BE49-F238E27FC236}">
                <a16:creationId xmlns:a16="http://schemas.microsoft.com/office/drawing/2014/main" id="{8FCE1652-097B-F2FB-C78B-FD5431769CFD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 rot="5400000">
            <a:off x="4538022" y="1467554"/>
            <a:ext cx="1231405" cy="2723991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-up of an ear&#10;&#10;Description automatically generated">
            <a:extLst>
              <a:ext uri="{FF2B5EF4-FFF2-40B4-BE49-F238E27FC236}">
                <a16:creationId xmlns:a16="http://schemas.microsoft.com/office/drawing/2014/main" id="{243A86CA-B00B-E555-9D78-BB54F19FD2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609" r="14142"/>
          <a:stretch/>
        </p:blipFill>
        <p:spPr>
          <a:xfrm>
            <a:off x="5223770" y="2566884"/>
            <a:ext cx="459318" cy="653647"/>
          </a:xfrm>
          <a:prstGeom prst="rect">
            <a:avLst/>
          </a:prstGeom>
        </p:spPr>
      </p:pic>
      <p:pic>
        <p:nvPicPr>
          <p:cNvPr id="18" name="Picture 17" descr="A red devil horns and a red arrow&#10;&#10;Description automatically generated">
            <a:extLst>
              <a:ext uri="{FF2B5EF4-FFF2-40B4-BE49-F238E27FC236}">
                <a16:creationId xmlns:a16="http://schemas.microsoft.com/office/drawing/2014/main" id="{A1AB948F-EAA4-4060-AEA5-F39AA7739A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3039"/>
          <a:stretch/>
        </p:blipFill>
        <p:spPr>
          <a:xfrm>
            <a:off x="3168895" y="4089149"/>
            <a:ext cx="978613" cy="669171"/>
          </a:xfrm>
          <a:prstGeom prst="rect">
            <a:avLst/>
          </a:prstGeom>
        </p:spPr>
      </p:pic>
      <p:pic>
        <p:nvPicPr>
          <p:cNvPr id="19" name="Content Placeholder 10">
            <a:extLst>
              <a:ext uri="{FF2B5EF4-FFF2-40B4-BE49-F238E27FC236}">
                <a16:creationId xmlns:a16="http://schemas.microsoft.com/office/drawing/2014/main" id="{BFB5C36C-C3C5-4E74-14C7-50FC36EABF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145" t="6200" r="26707" b="6629"/>
          <a:stretch/>
        </p:blipFill>
        <p:spPr>
          <a:xfrm rot="20672327">
            <a:off x="3664728" y="3431171"/>
            <a:ext cx="461456" cy="778197"/>
          </a:xfrm>
          <a:prstGeom prst="rect">
            <a:avLst/>
          </a:prstGeom>
        </p:spPr>
      </p:pic>
      <p:pic>
        <p:nvPicPr>
          <p:cNvPr id="20" name="Picture 19" descr="A red devil horns and a red arrow&#10;&#10;Description automatically generated">
            <a:extLst>
              <a:ext uri="{FF2B5EF4-FFF2-40B4-BE49-F238E27FC236}">
                <a16:creationId xmlns:a16="http://schemas.microsoft.com/office/drawing/2014/main" id="{79221819-0C3A-CDE0-D0AE-C3FB2728E2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411" b="55483"/>
          <a:stretch/>
        </p:blipFill>
        <p:spPr>
          <a:xfrm rot="20743216">
            <a:off x="3974230" y="3072039"/>
            <a:ext cx="414662" cy="589538"/>
          </a:xfrm>
          <a:prstGeom prst="rect">
            <a:avLst/>
          </a:prstGeom>
        </p:spPr>
      </p:pic>
      <p:pic>
        <p:nvPicPr>
          <p:cNvPr id="21" name="Picture 20" descr="A red devil horns and a red arrow&#10;&#10;Description automatically generated">
            <a:extLst>
              <a:ext uri="{FF2B5EF4-FFF2-40B4-BE49-F238E27FC236}">
                <a16:creationId xmlns:a16="http://schemas.microsoft.com/office/drawing/2014/main" id="{DCCA5E63-7DFC-ED6A-7F1C-0D005BA1CE2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2557" b="55483"/>
          <a:stretch/>
        </p:blipFill>
        <p:spPr>
          <a:xfrm rot="20743216">
            <a:off x="3205300" y="3277837"/>
            <a:ext cx="429125" cy="61248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AD79D1-D78F-7DC4-AFB0-9610DFF15DED}"/>
              </a:ext>
            </a:extLst>
          </p:cNvPr>
          <p:cNvSpPr/>
          <p:nvPr/>
        </p:nvSpPr>
        <p:spPr>
          <a:xfrm>
            <a:off x="6061340" y="2757949"/>
            <a:ext cx="1772180" cy="44902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Eavesdropping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FDCE95-1F7C-25C9-19D5-8A69B600C3BA}"/>
              </a:ext>
            </a:extLst>
          </p:cNvPr>
          <p:cNvSpPr/>
          <p:nvPr/>
        </p:nvSpPr>
        <p:spPr>
          <a:xfrm>
            <a:off x="5767094" y="2777749"/>
            <a:ext cx="360000" cy="360000"/>
          </a:xfrm>
          <a:prstGeom prst="ellipse">
            <a:avLst/>
          </a:prstGeom>
          <a:solidFill>
            <a:srgbClr val="2A65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214173-B997-53CF-0E19-B91F4F9932AA}"/>
              </a:ext>
            </a:extLst>
          </p:cNvPr>
          <p:cNvSpPr/>
          <p:nvPr/>
        </p:nvSpPr>
        <p:spPr>
          <a:xfrm>
            <a:off x="1339206" y="2033816"/>
            <a:ext cx="1904840" cy="64142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-65% Mbps</a:t>
            </a:r>
          </a:p>
        </p:txBody>
      </p:sp>
      <p:sp>
        <p:nvSpPr>
          <p:cNvPr id="25" name="Google Shape;58;p6">
            <a:extLst>
              <a:ext uri="{FF2B5EF4-FFF2-40B4-BE49-F238E27FC236}">
                <a16:creationId xmlns:a16="http://schemas.microsoft.com/office/drawing/2014/main" id="{265769C4-FA26-A95D-0A12-B08FA537AF3E}"/>
              </a:ext>
            </a:extLst>
          </p:cNvPr>
          <p:cNvSpPr txBox="1">
            <a:spLocks/>
          </p:cNvSpPr>
          <p:nvPr/>
        </p:nvSpPr>
        <p:spPr>
          <a:xfrm>
            <a:off x="924526" y="534076"/>
            <a:ext cx="103611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  <a:buFont typeface="Helvetica Neue"/>
              <a:buNone/>
            </a:pPr>
            <a:r>
              <a:rPr lang="en-GB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BREAK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0B29A3-3D91-1DD4-C7DE-AD12D3284EC9}"/>
              </a:ext>
            </a:extLst>
          </p:cNvPr>
          <p:cNvSpPr/>
          <p:nvPr/>
        </p:nvSpPr>
        <p:spPr>
          <a:xfrm>
            <a:off x="4500394" y="4208975"/>
            <a:ext cx="1772180" cy="44902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corrupted</a:t>
            </a:r>
          </a:p>
        </p:txBody>
      </p:sp>
      <p:cxnSp>
        <p:nvCxnSpPr>
          <p:cNvPr id="29" name="Curved Connector 36">
            <a:extLst>
              <a:ext uri="{FF2B5EF4-FFF2-40B4-BE49-F238E27FC236}">
                <a16:creationId xmlns:a16="http://schemas.microsoft.com/office/drawing/2014/main" id="{D2B80DFF-CD47-3BE0-1A43-AC2CAD851BEE}"/>
              </a:ext>
            </a:extLst>
          </p:cNvPr>
          <p:cNvCxnSpPr>
            <a:cxnSpLocks/>
          </p:cNvCxnSpPr>
          <p:nvPr/>
        </p:nvCxnSpPr>
        <p:spPr>
          <a:xfrm flipH="1">
            <a:off x="4694445" y="4191863"/>
            <a:ext cx="1098873" cy="0"/>
          </a:xfrm>
          <a:prstGeom prst="straightConnector1">
            <a:avLst/>
          </a:prstGeom>
          <a:ln w="38100">
            <a:solidFill>
              <a:srgbClr val="B27F47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083F3D19-A793-366F-3608-27A403727053}"/>
              </a:ext>
            </a:extLst>
          </p:cNvPr>
          <p:cNvSpPr/>
          <p:nvPr/>
        </p:nvSpPr>
        <p:spPr>
          <a:xfrm>
            <a:off x="4500399" y="3989354"/>
            <a:ext cx="1772169" cy="768966"/>
          </a:xfrm>
          <a:prstGeom prst="ellipse">
            <a:avLst/>
          </a:prstGeom>
          <a:noFill/>
          <a:ln w="38100">
            <a:solidFill>
              <a:srgbClr val="2A65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D86305-8B29-80A8-9F5C-C3A32F7A91BA}"/>
              </a:ext>
            </a:extLst>
          </p:cNvPr>
          <p:cNvGrpSpPr>
            <a:grpSpLocks noChangeAspect="1"/>
          </p:cNvGrpSpPr>
          <p:nvPr/>
        </p:nvGrpSpPr>
        <p:grpSpPr>
          <a:xfrm>
            <a:off x="6525481" y="4373837"/>
            <a:ext cx="4685175" cy="2052000"/>
            <a:chOff x="6096000" y="1396687"/>
            <a:chExt cx="5895988" cy="2582308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67C1513-C586-129C-3B0C-586F94D0838D}"/>
                </a:ext>
              </a:extLst>
            </p:cNvPr>
            <p:cNvGrpSpPr/>
            <p:nvPr/>
          </p:nvGrpSpPr>
          <p:grpSpPr>
            <a:xfrm>
              <a:off x="6096000" y="1396687"/>
              <a:ext cx="5895988" cy="2582308"/>
              <a:chOff x="6096000" y="1336362"/>
              <a:chExt cx="5895988" cy="2582308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50F8AB6-C509-806E-BAF6-CE1B654D8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b="54867"/>
              <a:stretch/>
            </p:blipFill>
            <p:spPr>
              <a:xfrm>
                <a:off x="6096000" y="1336362"/>
                <a:ext cx="5895988" cy="221754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9AAFF0E-EA7B-071F-712F-F838C6AEA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l="9703" t="90322" r="49178"/>
              <a:stretch/>
            </p:blipFill>
            <p:spPr>
              <a:xfrm>
                <a:off x="6668108" y="3443139"/>
                <a:ext cx="2424378" cy="475531"/>
              </a:xfrm>
              <a:prstGeom prst="rect">
                <a:avLst/>
              </a:prstGeom>
            </p:spPr>
          </p:pic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F623DDF-E915-2616-3B46-406C16C2F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59523" t="90322"/>
            <a:stretch/>
          </p:blipFill>
          <p:spPr>
            <a:xfrm>
              <a:off x="9605474" y="3503463"/>
              <a:ext cx="2386514" cy="475531"/>
            </a:xfrm>
            <a:prstGeom prst="rect">
              <a:avLst/>
            </a:prstGeom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1DDC08A4-88E7-39C1-2109-25C424FDF24B}"/>
              </a:ext>
            </a:extLst>
          </p:cNvPr>
          <p:cNvSpPr/>
          <p:nvPr/>
        </p:nvSpPr>
        <p:spPr>
          <a:xfrm>
            <a:off x="7725914" y="4881101"/>
            <a:ext cx="758537" cy="1001876"/>
          </a:xfrm>
          <a:prstGeom prst="ellipse">
            <a:avLst/>
          </a:prstGeom>
          <a:noFill/>
          <a:ln w="38100">
            <a:solidFill>
              <a:srgbClr val="2A65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Curved Connector 38">
            <a:extLst>
              <a:ext uri="{FF2B5EF4-FFF2-40B4-BE49-F238E27FC236}">
                <a16:creationId xmlns:a16="http://schemas.microsoft.com/office/drawing/2014/main" id="{B6EEF58A-CFDF-496B-354E-0CE0D3D9CB10}"/>
              </a:ext>
            </a:extLst>
          </p:cNvPr>
          <p:cNvCxnSpPr>
            <a:cxnSpLocks/>
            <a:stCxn id="30" idx="6"/>
            <a:endCxn id="38" idx="0"/>
          </p:cNvCxnSpPr>
          <p:nvPr/>
        </p:nvCxnSpPr>
        <p:spPr>
          <a:xfrm>
            <a:off x="6272568" y="4373837"/>
            <a:ext cx="1832615" cy="507264"/>
          </a:xfrm>
          <a:prstGeom prst="curvedConnector2">
            <a:avLst/>
          </a:prstGeom>
          <a:ln w="38100">
            <a:solidFill>
              <a:srgbClr val="2A65B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3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4" grpId="0" animBg="1"/>
      <p:bldP spid="15" grpId="0" animBg="1"/>
      <p:bldP spid="22" grpId="0"/>
      <p:bldP spid="23" grpId="0" animBg="1"/>
      <p:bldP spid="24" grpId="0"/>
      <p:bldP spid="28" grpId="0"/>
      <p:bldP spid="30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78516F-9687-F4AF-67C2-006F9723F0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</a:t>
            </a:r>
            <a:fld id="{00000000-1234-1234-1234-123412341234}" type="slidenum">
              <a:rPr lang="en-GB" smtClean="0"/>
              <a:t>6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9BD0A-AFCF-6495-8476-671F708C6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317" y="2792594"/>
            <a:ext cx="7799365" cy="2568838"/>
          </a:xfrm>
          <a:prstGeom prst="rect">
            <a:avLst/>
          </a:prstGeom>
        </p:spPr>
      </p:pic>
      <p:sp>
        <p:nvSpPr>
          <p:cNvPr id="4" name="Google Shape;58;p6">
            <a:extLst>
              <a:ext uri="{FF2B5EF4-FFF2-40B4-BE49-F238E27FC236}">
                <a16:creationId xmlns:a16="http://schemas.microsoft.com/office/drawing/2014/main" id="{BC310DDD-16E5-3723-101F-A0A1C27CD37E}"/>
              </a:ext>
            </a:extLst>
          </p:cNvPr>
          <p:cNvSpPr txBox="1">
            <a:spLocks/>
          </p:cNvSpPr>
          <p:nvPr/>
        </p:nvSpPr>
        <p:spPr>
          <a:xfrm>
            <a:off x="924526" y="534076"/>
            <a:ext cx="103611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  <a:buFont typeface="Helvetica Neue"/>
              <a:buNone/>
            </a:pPr>
            <a:r>
              <a:rPr lang="en-GB" sz="3600" b="1" dirty="0">
                <a:latin typeface="Times New Roman"/>
                <a:ea typeface="Times New Roman"/>
                <a:cs typeface="Times New Roman"/>
                <a:sym typeface="Times New Roman"/>
              </a:rPr>
              <a:t>Random attack does not work</a:t>
            </a:r>
          </a:p>
        </p:txBody>
      </p:sp>
    </p:spTree>
    <p:extLst>
      <p:ext uri="{BB962C8B-B14F-4D97-AF65-F5344CB8AC3E}">
        <p14:creationId xmlns:p14="http://schemas.microsoft.com/office/powerpoint/2010/main" val="13882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530C1-7B75-17F2-24FD-667C4B4E7E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fld id="{00000000-1234-1234-1234-123412341234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7" descr="A diagram of a diagram&#10;&#10;Description automatically generated">
            <a:extLst>
              <a:ext uri="{FF2B5EF4-FFF2-40B4-BE49-F238E27FC236}">
                <a16:creationId xmlns:a16="http://schemas.microsoft.com/office/drawing/2014/main" id="{469E8C2C-060C-CC9F-ACD0-CB7C88F50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892" y="1196189"/>
            <a:ext cx="5009932" cy="3248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8C54CB-8DA4-8C75-763E-A9CF8DA24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41865"/>
            <a:ext cx="3451807" cy="852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03B5A6-21F0-844D-CF99-A765BA988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993893"/>
            <a:ext cx="3481174" cy="517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42FDD0-67DA-A215-CB03-EDEB0CE899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571" t="14351" r="14184" b="3808"/>
          <a:stretch/>
        </p:blipFill>
        <p:spPr>
          <a:xfrm>
            <a:off x="387327" y="3969687"/>
            <a:ext cx="3922348" cy="1942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2CA14A-9E22-94CA-850C-9782C6C48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977" y="4943463"/>
            <a:ext cx="5181600" cy="1104900"/>
          </a:xfrm>
          <a:prstGeom prst="rect">
            <a:avLst/>
          </a:prstGeom>
        </p:spPr>
      </p:pic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15BC7E54-4F64-CBA6-E7B2-0B4ABFE8AEAD}"/>
              </a:ext>
            </a:extLst>
          </p:cNvPr>
          <p:cNvCxnSpPr>
            <a:cxnSpLocks/>
            <a:stCxn id="9" idx="4"/>
            <a:endCxn id="11" idx="2"/>
          </p:cNvCxnSpPr>
          <p:nvPr/>
        </p:nvCxnSpPr>
        <p:spPr>
          <a:xfrm rot="5400000" flipH="1" flipV="1">
            <a:off x="4166525" y="2633859"/>
            <a:ext cx="370529" cy="3610126"/>
          </a:xfrm>
          <a:prstGeom prst="curvedConnector3">
            <a:avLst>
              <a:gd name="adj1" fmla="val -10730"/>
            </a:avLst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A96FA1A-DCD5-DF1D-E077-BA92BDAE48AF}"/>
              </a:ext>
            </a:extLst>
          </p:cNvPr>
          <p:cNvSpPr/>
          <p:nvPr/>
        </p:nvSpPr>
        <p:spPr>
          <a:xfrm>
            <a:off x="2168993" y="3887454"/>
            <a:ext cx="755468" cy="7367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499FAF-47CA-4D6C-C5FE-76C4BB66ADA0}"/>
              </a:ext>
            </a:extLst>
          </p:cNvPr>
          <p:cNvGrpSpPr/>
          <p:nvPr/>
        </p:nvGrpSpPr>
        <p:grpSpPr>
          <a:xfrm>
            <a:off x="4453535" y="3504032"/>
            <a:ext cx="3639648" cy="1126726"/>
            <a:chOff x="6066466" y="4059055"/>
            <a:chExt cx="3639648" cy="1126726"/>
          </a:xfrm>
        </p:grpSpPr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FF39EDE7-4C24-9F96-A3ED-645B80296058}"/>
                </a:ext>
              </a:extLst>
            </p:cNvPr>
            <p:cNvSpPr txBox="1">
              <a:spLocks/>
            </p:cNvSpPr>
            <p:nvPr/>
          </p:nvSpPr>
          <p:spPr>
            <a:xfrm>
              <a:off x="6066466" y="4419142"/>
              <a:ext cx="3406636" cy="3895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800" kern="1200" dirty="0" smtClean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it-IT" sz="1600" kern="1200" dirty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Not available at the adversary</a:t>
              </a:r>
            </a:p>
          </p:txBody>
        </p:sp>
        <p:pic>
          <p:nvPicPr>
            <p:cNvPr id="12" name="Picture 11" descr="A red devil horns and a red arrow&#10;&#10;Description automatically generated">
              <a:extLst>
                <a:ext uri="{FF2B5EF4-FFF2-40B4-BE49-F238E27FC236}">
                  <a16:creationId xmlns:a16="http://schemas.microsoft.com/office/drawing/2014/main" id="{3118E7E4-366E-FAAF-CE4A-812B5765D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43039"/>
            <a:stretch/>
          </p:blipFill>
          <p:spPr>
            <a:xfrm>
              <a:off x="8252908" y="4647123"/>
              <a:ext cx="787747" cy="538658"/>
            </a:xfrm>
            <a:prstGeom prst="rect">
              <a:avLst/>
            </a:prstGeom>
          </p:spPr>
        </p:pic>
        <p:pic>
          <p:nvPicPr>
            <p:cNvPr id="13" name="Picture 12" descr="A red devil horns and a red arrow&#10;&#10;Description automatically generated">
              <a:extLst>
                <a:ext uri="{FF2B5EF4-FFF2-40B4-BE49-F238E27FC236}">
                  <a16:creationId xmlns:a16="http://schemas.microsoft.com/office/drawing/2014/main" id="{F2AE1130-CBFE-93F2-E25E-8A4ED237B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62411" b="55483"/>
            <a:stretch/>
          </p:blipFill>
          <p:spPr>
            <a:xfrm rot="883876">
              <a:off x="9372327" y="4244262"/>
              <a:ext cx="333787" cy="474556"/>
            </a:xfrm>
            <a:prstGeom prst="rect">
              <a:avLst/>
            </a:prstGeom>
          </p:spPr>
        </p:pic>
        <p:pic>
          <p:nvPicPr>
            <p:cNvPr id="14" name="Picture 13" descr="A red devil horns and a red arrow&#10;&#10;Description automatically generated">
              <a:extLst>
                <a:ext uri="{FF2B5EF4-FFF2-40B4-BE49-F238E27FC236}">
                  <a16:creationId xmlns:a16="http://schemas.microsoft.com/office/drawing/2014/main" id="{D8B6D72B-C6F1-4BAD-C101-89E255B20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62557" b="55483"/>
            <a:stretch/>
          </p:blipFill>
          <p:spPr>
            <a:xfrm rot="1313822">
              <a:off x="8481576" y="4059055"/>
              <a:ext cx="345430" cy="493025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4F39D2B-8A3B-E98F-8B99-0E7E315DDF41}"/>
              </a:ext>
            </a:extLst>
          </p:cNvPr>
          <p:cNvSpPr/>
          <p:nvPr/>
        </p:nvSpPr>
        <p:spPr>
          <a:xfrm>
            <a:off x="739288" y="2074928"/>
            <a:ext cx="715617" cy="480842"/>
          </a:xfrm>
          <a:prstGeom prst="ellipse">
            <a:avLst/>
          </a:prstGeom>
          <a:noFill/>
          <a:ln w="38100">
            <a:solidFill>
              <a:srgbClr val="2A65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6DF3B4-964C-8C16-F9F4-4BD120045689}"/>
              </a:ext>
            </a:extLst>
          </p:cNvPr>
          <p:cNvSpPr/>
          <p:nvPr/>
        </p:nvSpPr>
        <p:spPr>
          <a:xfrm>
            <a:off x="3183496" y="3075799"/>
            <a:ext cx="705321" cy="482923"/>
          </a:xfrm>
          <a:prstGeom prst="ellipse">
            <a:avLst/>
          </a:prstGeom>
          <a:noFill/>
          <a:ln w="38100">
            <a:solidFill>
              <a:srgbClr val="2A65B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8177948-4DAA-DE3C-932F-E7B947C6E366}"/>
              </a:ext>
            </a:extLst>
          </p:cNvPr>
          <p:cNvSpPr/>
          <p:nvPr/>
        </p:nvSpPr>
        <p:spPr>
          <a:xfrm rot="5400000">
            <a:off x="2521806" y="1821310"/>
            <a:ext cx="480843" cy="19497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58;p6">
            <a:extLst>
              <a:ext uri="{FF2B5EF4-FFF2-40B4-BE49-F238E27FC236}">
                <a16:creationId xmlns:a16="http://schemas.microsoft.com/office/drawing/2014/main" id="{BCDD2B85-EF03-9864-BC52-D9EF1B8E5B8F}"/>
              </a:ext>
            </a:extLst>
          </p:cNvPr>
          <p:cNvSpPr txBox="1">
            <a:spLocks/>
          </p:cNvSpPr>
          <p:nvPr/>
        </p:nvSpPr>
        <p:spPr>
          <a:xfrm>
            <a:off x="924526" y="534076"/>
            <a:ext cx="103611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  <a:buFont typeface="Helvetica Neue"/>
              <a:buNone/>
            </a:pPr>
            <a:r>
              <a:rPr lang="en-GB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BREAK malicious feedback</a:t>
            </a:r>
          </a:p>
        </p:txBody>
      </p:sp>
    </p:spTree>
    <p:extLst>
      <p:ext uri="{BB962C8B-B14F-4D97-AF65-F5344CB8AC3E}">
        <p14:creationId xmlns:p14="http://schemas.microsoft.com/office/powerpoint/2010/main" val="32906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B3307F-80CB-3B01-92EF-351CA58F17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fld id="{00000000-1234-1234-1234-123412341234}" type="slidenum">
              <a:rPr lang="en-GB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26F485C4-3FFE-0C5F-ADF4-3A769616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189687"/>
            <a:ext cx="6172200" cy="4152364"/>
          </a:xfrm>
          <a:prstGeom prst="rect">
            <a:avLst/>
          </a:prstGeom>
          <a:noFill/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9BCF77D-70C8-82AC-52E2-24FB1ECFE1AF}"/>
              </a:ext>
            </a:extLst>
          </p:cNvPr>
          <p:cNvSpPr txBox="1">
            <a:spLocks/>
          </p:cNvSpPr>
          <p:nvPr/>
        </p:nvSpPr>
        <p:spPr>
          <a:xfrm>
            <a:off x="274069" y="2115749"/>
            <a:ext cx="4740693" cy="3871165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802.11ac channel 157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MHz bandwidth (256 OFDM sub-channels)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A65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</a:p>
          <a:p>
            <a:pPr marL="800100" lvl="1" indent="-342900">
              <a:buFont typeface="System Font Regular"/>
              <a:buChar char="-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Asus RT-AC86U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802.11ac Wi-Fi router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A65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STAs</a:t>
            </a:r>
          </a:p>
          <a:p>
            <a:pPr marL="800100" lvl="1" indent="-342900">
              <a:buFont typeface="System Font Regular"/>
              <a:buChar char="-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Asus RT-AC86U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802.11ac Wi-Fi router</a:t>
            </a:r>
          </a:p>
          <a:p>
            <a:pPr marL="800100" lvl="1" indent="-342900">
              <a:buFont typeface="System Font Regular"/>
              <a:buChar char="-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Samsung A52S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smartphone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DDCCD-DF79-4C9B-09D5-C3DF4591FE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979" b="30609"/>
          <a:stretch/>
        </p:blipFill>
        <p:spPr>
          <a:xfrm>
            <a:off x="4890434" y="1243731"/>
            <a:ext cx="2946361" cy="2702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D29D6C-9CC2-3C88-8CB9-1889C0CAA2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979" t="78222"/>
          <a:stretch/>
        </p:blipFill>
        <p:spPr>
          <a:xfrm>
            <a:off x="7836795" y="1243732"/>
            <a:ext cx="3132908" cy="901912"/>
          </a:xfrm>
          <a:prstGeom prst="rect">
            <a:avLst/>
          </a:prstGeom>
        </p:spPr>
      </p:pic>
      <p:sp>
        <p:nvSpPr>
          <p:cNvPr id="7" name="Google Shape;58;p6">
            <a:extLst>
              <a:ext uri="{FF2B5EF4-FFF2-40B4-BE49-F238E27FC236}">
                <a16:creationId xmlns:a16="http://schemas.microsoft.com/office/drawing/2014/main" id="{1F85D500-224F-9144-1221-E38C9F52A87F}"/>
              </a:ext>
            </a:extLst>
          </p:cNvPr>
          <p:cNvSpPr txBox="1">
            <a:spLocks/>
          </p:cNvSpPr>
          <p:nvPr/>
        </p:nvSpPr>
        <p:spPr>
          <a:xfrm>
            <a:off x="924526" y="534076"/>
            <a:ext cx="103611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  <a:buFont typeface="Helvetica Neue"/>
              <a:buNone/>
            </a:pPr>
            <a:r>
              <a:rPr lang="en-GB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Experimental setup</a:t>
            </a:r>
          </a:p>
        </p:txBody>
      </p:sp>
    </p:spTree>
    <p:extLst>
      <p:ext uri="{BB962C8B-B14F-4D97-AF65-F5344CB8AC3E}">
        <p14:creationId xmlns:p14="http://schemas.microsoft.com/office/powerpoint/2010/main" val="379194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36DA22-F66F-CC1E-0914-EDBDC949FE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Slide </a:t>
            </a:r>
            <a:fld id="{00000000-1234-1234-1234-123412341234}" type="slidenum">
              <a:rPr lang="en-GB" smtClean="0"/>
              <a:t>9</a:t>
            </a:fld>
            <a:endParaRPr/>
          </a:p>
        </p:txBody>
      </p:sp>
      <p:pic>
        <p:nvPicPr>
          <p:cNvPr id="3" name="Content Placeholder 11">
            <a:extLst>
              <a:ext uri="{FF2B5EF4-FFF2-40B4-BE49-F238E27FC236}">
                <a16:creationId xmlns:a16="http://schemas.microsoft.com/office/drawing/2014/main" id="{4CA0669A-4AF8-BE89-FDF1-CA899BF11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" y="1977172"/>
            <a:ext cx="6011567" cy="1980000"/>
          </a:xfrm>
          <a:prstGeom prst="rect">
            <a:avLst/>
          </a:prstGeom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770DBF9D-B594-8280-A01E-6C9CB0EF1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048" y="1170229"/>
            <a:ext cx="4626207" cy="31122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6518E4-076A-365F-DC8B-6D52A456C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6" y="4185992"/>
            <a:ext cx="6011567" cy="19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BA0850-EEAB-95E0-8B3D-A2AA5286E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379" y="4345483"/>
            <a:ext cx="6011567" cy="1980000"/>
          </a:xfrm>
          <a:prstGeom prst="rect">
            <a:avLst/>
          </a:prstGeom>
        </p:spPr>
      </p:pic>
      <p:sp>
        <p:nvSpPr>
          <p:cNvPr id="7" name="Google Shape;58;p6">
            <a:extLst>
              <a:ext uri="{FF2B5EF4-FFF2-40B4-BE49-F238E27FC236}">
                <a16:creationId xmlns:a16="http://schemas.microsoft.com/office/drawing/2014/main" id="{19399F27-BD5A-0F8E-904B-388DCFD23837}"/>
              </a:ext>
            </a:extLst>
          </p:cNvPr>
          <p:cNvSpPr txBox="1">
            <a:spLocks/>
          </p:cNvSpPr>
          <p:nvPr/>
        </p:nvSpPr>
        <p:spPr>
          <a:xfrm>
            <a:off x="924526" y="534076"/>
            <a:ext cx="10361100" cy="10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3200"/>
              <a:buFont typeface="Helvetica Neue"/>
              <a:buNone/>
            </a:pPr>
            <a:r>
              <a:rPr lang="en-GB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Two-STA evaluation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B89C3-B1E3-EA88-F4A0-7A72556582F0}"/>
              </a:ext>
            </a:extLst>
          </p:cNvPr>
          <p:cNvSpPr txBox="1"/>
          <p:nvPr/>
        </p:nvSpPr>
        <p:spPr>
          <a:xfrm>
            <a:off x="6932048" y="739455"/>
            <a:ext cx="41666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watch?v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=SeVt0PWZZ8o</a:t>
            </a:r>
          </a:p>
        </p:txBody>
      </p:sp>
    </p:spTree>
    <p:extLst>
      <p:ext uri="{BB962C8B-B14F-4D97-AF65-F5344CB8AC3E}">
        <p14:creationId xmlns:p14="http://schemas.microsoft.com/office/powerpoint/2010/main" val="32190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289</Words>
  <Application>Microsoft Office PowerPoint</Application>
  <PresentationFormat>Widescreen</PresentationFormat>
  <Paragraphs>85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Helvetica Neue</vt:lpstr>
      <vt:lpstr>Times New Roman</vt:lpstr>
      <vt:lpstr>System Font Regular</vt:lpstr>
      <vt:lpstr>Office Theme</vt:lpstr>
      <vt:lpstr>Document</vt:lpstr>
      <vt:lpstr>Intrinsic vulnerabilities of the MIMO channel sounding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AI/ML for communication assisted sensing in 802.11 networks</dc:title>
  <cp:lastModifiedBy>Lei Wang (A-SID)</cp:lastModifiedBy>
  <cp:revision>51</cp:revision>
  <dcterms:modified xsi:type="dcterms:W3CDTF">2025-03-10T22:28:56Z</dcterms:modified>
</cp:coreProperties>
</file>