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4" r:id="rId4"/>
    <p:sldId id="266" r:id="rId5"/>
    <p:sldId id="267" r:id="rId6"/>
    <p:sldId id="269" r:id="rId7"/>
    <p:sldId id="265" r:id="rId8"/>
    <p:sldId id="268" r:id="rId9"/>
    <p:sldId id="270"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51FECE-410B-D76E-426B-439772CA9C3B}" name="Jungnickel, Volker" initials="VJ" userId="S::volker.jungnickel@hhi.fraunhofer.de::9c80a660-46c5-49ac-8972-5883fd11f51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p:cViewPr>
        <p:scale>
          <a:sx n="111" d="100"/>
          <a:sy n="111" d="100"/>
        </p:scale>
        <p:origin x="360"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B36B131A-37D9-4D1E-9216-DBD7C22DDC20}"/>
    <pc:docChg chg="modMainMaster">
      <pc:chgData name="Nikola Serafimovski" userId="105a20b8-82e7-4e30-9a7f-338da8645521" providerId="ADAL" clId="{B36B131A-37D9-4D1E-9216-DBD7C22DDC20}" dt="2025-03-11T23:47:25.378" v="1" actId="20577"/>
      <pc:docMkLst>
        <pc:docMk/>
      </pc:docMkLst>
      <pc:sldMasterChg chg="modSp mod">
        <pc:chgData name="Nikola Serafimovski" userId="105a20b8-82e7-4e30-9a7f-338da8645521" providerId="ADAL" clId="{B36B131A-37D9-4D1E-9216-DBD7C22DDC20}" dt="2025-03-11T23:47:25.378" v="1" actId="20577"/>
        <pc:sldMasterMkLst>
          <pc:docMk/>
          <pc:sldMasterMk cId="0" sldId="2147483648"/>
        </pc:sldMasterMkLst>
        <pc:spChg chg="mod">
          <ac:chgData name="Nikola Serafimovski" userId="105a20b8-82e7-4e30-9a7f-338da8645521" providerId="ADAL" clId="{B36B131A-37D9-4D1E-9216-DBD7C22DDC20}" dt="2025-03-11T23:47:25.378"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98A9DA8-8A05-49D0-92D3-CEEEF426A0D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31E728-134F-5084-3AB3-CE93BB9AD5F2}"/>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DCB47A1C-D521-ABA1-4D04-B91E1F891C99}"/>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971BF257-B6CE-2845-61A4-820EC890F4B6}"/>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1195268B-9807-EE01-5E6F-94B93A959889}"/>
              </a:ext>
            </a:extLst>
          </p:cNvPr>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a:extLst>
              <a:ext uri="{FF2B5EF4-FFF2-40B4-BE49-F238E27FC236}">
                <a16:creationId xmlns:a16="http://schemas.microsoft.com/office/drawing/2014/main" id="{EBA61EC9-3AEB-4885-9058-99F1B5BDD42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4115E529-9E7F-E665-05B6-F41213B441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9623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C7F271B-C4F6-C724-CAC1-36EFA448EF9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C0120D-83ED-598A-7865-49D68568989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16393084-0152-D959-F556-43A25FC2416D}"/>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F262850E-53AD-91E9-CBF9-DBA586E30E71}"/>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C581311C-91E3-1442-863D-F1BF59DA178F}"/>
              </a:ext>
            </a:extLst>
          </p:cNvPr>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a:extLst>
              <a:ext uri="{FF2B5EF4-FFF2-40B4-BE49-F238E27FC236}">
                <a16:creationId xmlns:a16="http://schemas.microsoft.com/office/drawing/2014/main" id="{EF6A9826-7C92-1357-2884-F5EEFD48910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179A87A7-5862-FB55-1AE2-A0537A89CB9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5291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BC1E174-7811-77FD-33C2-1A298930F77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9C2785A-E979-A578-2C11-DDF88BEFBB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C1F2B400-5BB2-41A3-3160-DD65282118BC}"/>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AB384327-BB31-271D-B609-767A3838C8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22DCFA33-2FAB-DB52-1CE7-4D4FA5C0BE02}"/>
              </a:ext>
            </a:extLst>
          </p:cNvPr>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a:extLst>
              <a:ext uri="{FF2B5EF4-FFF2-40B4-BE49-F238E27FC236}">
                <a16:creationId xmlns:a16="http://schemas.microsoft.com/office/drawing/2014/main" id="{B4063F8F-0536-EAEB-D07A-D038202EA16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E43B25DB-CFE5-715F-6384-67BB6988C85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29754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18C8BA4-2B07-4D2B-EC4D-09E5989BFE6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A93C8A5-4229-A590-8F31-B819B9BCFE6D}"/>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377613C5-769E-3B12-9BE5-32C2C6E7DBEA}"/>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7D2CE918-C454-DCAF-25D0-18AFAF35D6F8}"/>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4E8658BE-9521-A4F3-46AB-F3FA7694373F}"/>
              </a:ext>
            </a:extLst>
          </p:cNvPr>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a:extLst>
              <a:ext uri="{FF2B5EF4-FFF2-40B4-BE49-F238E27FC236}">
                <a16:creationId xmlns:a16="http://schemas.microsoft.com/office/drawing/2014/main" id="{608B834B-DE14-D156-7B0A-E232E4988C5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B5C87E7D-88DF-545C-BFBD-83A984E483F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8189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69FD3D-A12A-C377-5874-5A9B7EC3D9B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E82DBB7-2324-3EC1-D927-13DCD114D774}"/>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1DB7DF14-82B2-2581-C173-BDDCEA490411}"/>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40D6309D-5B96-FF34-96E7-7BA8A66C9D29}"/>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2799F0C4-3ED4-81F9-083A-ADD64CEB7A72}"/>
              </a:ext>
            </a:extLst>
          </p:cNvPr>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a:extLst>
              <a:ext uri="{FF2B5EF4-FFF2-40B4-BE49-F238E27FC236}">
                <a16:creationId xmlns:a16="http://schemas.microsoft.com/office/drawing/2014/main" id="{1757C460-9E26-BE79-CE85-9709C9AEAD5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569C1818-21A8-FBE1-82F8-3865D781F3A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94941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02B920E-7E74-6878-BD7E-A8A00E9E312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354C5B7-9E4F-BF59-5A6C-3C2DA939F928}"/>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C6D2F4BC-15D4-F0AC-6CF6-E759DCC83E8B}"/>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F97C302D-FF6E-9FE6-A2E4-E5B123BE0519}"/>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B47E17DD-DB41-683A-0B96-D9042EABBB2E}"/>
              </a:ext>
            </a:extLst>
          </p:cNvPr>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a:extLst>
              <a:ext uri="{FF2B5EF4-FFF2-40B4-BE49-F238E27FC236}">
                <a16:creationId xmlns:a16="http://schemas.microsoft.com/office/drawing/2014/main" id="{68E66B68-5F99-3AC8-D9BB-EE582B9EA60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AADD6315-F78D-26F0-DD07-DCD6F821BA4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46364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802.11-25/0458r3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Comments and Responses on P802.11br PAR and CSD</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dirty="0"/>
              <a:t>Volker Jungnickel, Fraunhofer HHI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10621104"/>
              </p:ext>
            </p:extLst>
          </p:nvPr>
        </p:nvGraphicFramePr>
        <p:xfrm>
          <a:off x="1000125" y="3487738"/>
          <a:ext cx="9929813" cy="2403475"/>
        </p:xfrm>
        <a:graphic>
          <a:graphicData uri="http://schemas.openxmlformats.org/presentationml/2006/ole">
            <mc:AlternateContent xmlns:mc="http://schemas.openxmlformats.org/markup-compatibility/2006">
              <mc:Choice xmlns:v="urn:schemas-microsoft-com:vml" Requires="v">
                <p:oleObj name="Document" r:id="rId3" imgW="10464785" imgH="2540109" progId="Word.Document.8">
                  <p:embed/>
                </p:oleObj>
              </mc:Choice>
              <mc:Fallback>
                <p:oleObj name="Document" r:id="rId3" imgW="10464785" imgH="2540109" progId="Word.Document.8">
                  <p:embed/>
                  <p:pic>
                    <p:nvPicPr>
                      <p:cNvPr id="3075" name="Object 3"/>
                      <p:cNvPicPr>
                        <a:picLocks noChangeAspect="1" noChangeArrowheads="1"/>
                      </p:cNvPicPr>
                      <p:nvPr/>
                    </p:nvPicPr>
                    <p:blipFill>
                      <a:blip r:embed="rId4"/>
                      <a:srcRect/>
                      <a:stretch>
                        <a:fillRect/>
                      </a:stretch>
                    </p:blipFill>
                    <p:spPr bwMode="auto">
                      <a:xfrm>
                        <a:off x="1000125" y="3487738"/>
                        <a:ext cx="9929813" cy="24034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14288">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includes all comments obtained from 802 working groups regarding the P802.11br (Enhanced Light Communications, ELC) PAR and CSD and the proposed resolutions.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March 2025</a:t>
            </a:r>
            <a:endParaRPr lang="en-GB" dirty="0"/>
          </a:p>
        </p:txBody>
      </p:sp>
      <p:sp>
        <p:nvSpPr>
          <p:cNvPr id="2" name="Footer Placeholder 4">
            <a:extLst>
              <a:ext uri="{FF2B5EF4-FFF2-40B4-BE49-F238E27FC236}">
                <a16:creationId xmlns:a16="http://schemas.microsoft.com/office/drawing/2014/main" id="{F2C07861-71CF-8F49-5E88-935B861E815A}"/>
              </a:ext>
            </a:extLst>
          </p:cNvPr>
          <p:cNvSpPr>
            <a:spLocks noGrp="1"/>
          </p:cNvSpPr>
          <p:nvPr>
            <p:ph type="ftr" idx="14"/>
          </p:nvPr>
        </p:nvSpPr>
        <p:spPr>
          <a:xfrm>
            <a:off x="7143757" y="6475414"/>
            <a:ext cx="4246027" cy="180975"/>
          </a:xfrm>
        </p:spPr>
        <p:txBody>
          <a:bodyPr/>
          <a:lstStyle/>
          <a:p>
            <a:r>
              <a:rPr lang="en-GB" dirty="0"/>
              <a:t>Volker Jungnickel, Fraunhofer HHI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RevCom members on P802.11br PAR</a:t>
            </a:r>
          </a:p>
        </p:txBody>
      </p:sp>
      <p:sp>
        <p:nvSpPr>
          <p:cNvPr id="2" name="Content Placeholder 1"/>
          <p:cNvSpPr>
            <a:spLocks noGrp="1"/>
          </p:cNvSpPr>
          <p:nvPr>
            <p:ph idx="1"/>
          </p:nvPr>
        </p:nvSpPr>
        <p:spPr>
          <a:xfrm>
            <a:off x="914401" y="1981200"/>
            <a:ext cx="10726215" cy="4113213"/>
          </a:xfrm>
        </p:spPr>
        <p:txBody>
          <a:bodyPr/>
          <a:lstStyle/>
          <a:p>
            <a:pPr>
              <a:buFont typeface="Arial" panose="020B0604020202020204" pitchFamily="34" charset="0"/>
              <a:buChar char="•"/>
            </a:pPr>
            <a:r>
              <a:rPr lang="en-US" sz="1800" dirty="0">
                <a:effectLst/>
                <a:latin typeface="Aptos" panose="020B0004020202020204" pitchFamily="34" charset="0"/>
                <a:ea typeface="Aptos" panose="020B0004020202020204" pitchFamily="34" charset="0"/>
                <a:cs typeface="Aptos" panose="020B0004020202020204" pitchFamily="34" charset="0"/>
              </a:rPr>
              <a:t> </a:t>
            </a:r>
            <a:r>
              <a:rPr lang="en-US" sz="1800" b="0" dirty="0">
                <a:effectLst/>
                <a:latin typeface="+mj-lt"/>
                <a:ea typeface="Aptos" panose="020B0004020202020204" pitchFamily="34" charset="0"/>
                <a:cs typeface="Aptos" panose="020B0004020202020204" pitchFamily="34" charset="0"/>
              </a:rPr>
              <a:t>Please spell out the full titles of IEEE Std 802.11bb-2023 in Section 8.1.</a:t>
            </a:r>
            <a:endParaRPr lang="de-DE" sz="1800" b="0" dirty="0">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endParaRPr lang="de-DE" sz="1800" b="0" dirty="0">
              <a:effectLst/>
              <a:latin typeface="+mj-lt"/>
              <a:ea typeface="Aptos" panose="020B0004020202020204" pitchFamily="34" charset="0"/>
              <a:cs typeface="Aptos" panose="020B0004020202020204" pitchFamily="34" charset="0"/>
            </a:endParaRPr>
          </a:p>
          <a:p>
            <a:pPr lvl="1">
              <a:buFont typeface="Arial" panose="020B0604020202020204" pitchFamily="34" charset="0"/>
              <a:buChar char="•"/>
            </a:pPr>
            <a:r>
              <a:rPr lang="de-DE" sz="1800" dirty="0">
                <a:solidFill>
                  <a:schemeClr val="accent6"/>
                </a:solidFill>
                <a:latin typeface="+mj-lt"/>
                <a:ea typeface="Aptos" panose="020B0004020202020204" pitchFamily="34" charset="0"/>
                <a:cs typeface="Aptos" panose="020B0004020202020204" pitchFamily="34" charset="0"/>
              </a:rPr>
              <a:t>Accepted. </a:t>
            </a:r>
            <a:r>
              <a:rPr lang="de-DE" sz="1800" dirty="0" err="1">
                <a:solidFill>
                  <a:schemeClr val="accent6"/>
                </a:solidFill>
                <a:latin typeface="+mj-lt"/>
                <a:ea typeface="Aptos" panose="020B0004020202020204" pitchFamily="34" charset="0"/>
                <a:cs typeface="Aptos" panose="020B0004020202020204" pitchFamily="34" charset="0"/>
              </a:rPr>
              <a:t>Replace</a:t>
            </a:r>
            <a:r>
              <a:rPr lang="de-DE" sz="1800" dirty="0">
                <a:solidFill>
                  <a:schemeClr val="accent6"/>
                </a:solidFill>
                <a:latin typeface="+mj-lt"/>
                <a:ea typeface="Aptos" panose="020B0004020202020204" pitchFamily="34" charset="0"/>
                <a:cs typeface="Aptos" panose="020B0004020202020204" pitchFamily="34" charset="0"/>
              </a:rPr>
              <a:t> „LC“ </a:t>
            </a:r>
            <a:r>
              <a:rPr lang="de-DE" sz="1800" dirty="0" err="1">
                <a:solidFill>
                  <a:schemeClr val="accent6"/>
                </a:solidFill>
                <a:latin typeface="+mj-lt"/>
                <a:ea typeface="Aptos" panose="020B0004020202020204" pitchFamily="34" charset="0"/>
                <a:cs typeface="Aptos" panose="020B0004020202020204" pitchFamily="34" charset="0"/>
              </a:rPr>
              <a:t>by</a:t>
            </a:r>
            <a:r>
              <a:rPr lang="de-DE" sz="1800" dirty="0">
                <a:solidFill>
                  <a:schemeClr val="accent6"/>
                </a:solidFill>
                <a:latin typeface="+mj-lt"/>
                <a:ea typeface="Aptos" panose="020B0004020202020204" pitchFamily="34" charset="0"/>
                <a:cs typeface="Aptos" panose="020B0004020202020204" pitchFamily="34" charset="0"/>
              </a:rPr>
              <a:t> „</a:t>
            </a:r>
            <a:r>
              <a:rPr lang="en-US" sz="1800" b="0" dirty="0">
                <a:solidFill>
                  <a:schemeClr val="accent6"/>
                </a:solidFill>
                <a:effectLst/>
                <a:latin typeface="+mj-lt"/>
                <a:ea typeface="Aptos" panose="020B0004020202020204" pitchFamily="34" charset="0"/>
                <a:cs typeface="Aptos" panose="020B0004020202020204" pitchFamily="34" charset="0"/>
              </a:rPr>
              <a:t>IEEE Std 802.11bb-2023</a:t>
            </a:r>
            <a:r>
              <a:rPr lang="en-US" sz="1800" dirty="0">
                <a:solidFill>
                  <a:schemeClr val="accent6"/>
                </a:solidFill>
                <a:effectLst/>
                <a:ea typeface="Verdana" panose="020B0604030504040204" pitchFamily="34" charset="0"/>
                <a:cs typeface="Verdana" panose="020B0604030504040204" pitchFamily="34" charset="0"/>
              </a:rPr>
              <a:t>™</a:t>
            </a:r>
            <a:r>
              <a:rPr lang="en-US" sz="1800" b="0" dirty="0">
                <a:solidFill>
                  <a:schemeClr val="accent6"/>
                </a:solidFill>
                <a:effectLst/>
                <a:latin typeface="+mj-lt"/>
                <a:ea typeface="Aptos" panose="020B0004020202020204" pitchFamily="34" charset="0"/>
                <a:cs typeface="Aptos" panose="020B0004020202020204" pitchFamily="34" charset="0"/>
              </a:rPr>
              <a:t>” in 8.1</a:t>
            </a:r>
            <a:endParaRPr lang="de-DE" sz="1800" b="0" dirty="0">
              <a:solidFill>
                <a:schemeClr val="accent6"/>
              </a:solidFill>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endParaRPr lang="de-DE" sz="1800" b="0" dirty="0">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r>
              <a:rPr lang="en-US" sz="1800" b="0" dirty="0">
                <a:effectLst/>
                <a:latin typeface="+mj-lt"/>
                <a:ea typeface="Aptos" panose="020B0004020202020204" pitchFamily="34" charset="0"/>
                <a:cs typeface="Aptos" panose="020B0004020202020204" pitchFamily="34" charset="0"/>
              </a:rPr>
              <a:t>5.5 Spell out "LC".</a:t>
            </a:r>
          </a:p>
          <a:p>
            <a:pPr>
              <a:buFont typeface="Arial" panose="020B0604020202020204" pitchFamily="34" charset="0"/>
              <a:buChar char="•"/>
            </a:pPr>
            <a:endParaRPr lang="en-US" sz="1800" b="0" dirty="0">
              <a:latin typeface="+mj-lt"/>
              <a:ea typeface="Aptos" panose="020B0004020202020204" pitchFamily="34" charset="0"/>
              <a:cs typeface="Aptos" panose="020B0004020202020204" pitchFamily="34" charset="0"/>
            </a:endParaRPr>
          </a:p>
          <a:p>
            <a:pPr lvl="1">
              <a:buFont typeface="Arial" panose="020B0604020202020204" pitchFamily="34" charset="0"/>
              <a:buChar char="•"/>
            </a:pPr>
            <a:r>
              <a:rPr lang="de-DE" sz="1800" b="0" dirty="0">
                <a:solidFill>
                  <a:schemeClr val="accent6"/>
                </a:solidFill>
                <a:effectLst/>
                <a:latin typeface="+mj-lt"/>
                <a:ea typeface="Aptos" panose="020B0004020202020204" pitchFamily="34" charset="0"/>
                <a:cs typeface="Aptos" panose="020B0004020202020204" pitchFamily="34" charset="0"/>
              </a:rPr>
              <a:t>Replaced LC with „</a:t>
            </a:r>
            <a:r>
              <a:rPr lang="en-US" sz="1800" b="0" dirty="0">
                <a:solidFill>
                  <a:schemeClr val="accent6"/>
                </a:solidFill>
                <a:effectLst/>
                <a:latin typeface="+mj-lt"/>
                <a:ea typeface="Aptos" panose="020B0004020202020204" pitchFamily="34" charset="0"/>
                <a:cs typeface="Aptos" panose="020B0004020202020204" pitchFamily="34" charset="0"/>
              </a:rPr>
              <a:t>IEEE Std 802.11bb-2023</a:t>
            </a:r>
            <a:r>
              <a:rPr lang="en-US" sz="1800" dirty="0">
                <a:solidFill>
                  <a:schemeClr val="accent6"/>
                </a:solidFill>
                <a:effectLst/>
                <a:ea typeface="Verdana" panose="020B0604030504040204" pitchFamily="34" charset="0"/>
                <a:cs typeface="Verdana" panose="020B0604030504040204" pitchFamily="34" charset="0"/>
              </a:rPr>
              <a:t>™</a:t>
            </a:r>
            <a:r>
              <a:rPr lang="en-US" sz="1800" b="0" dirty="0">
                <a:solidFill>
                  <a:schemeClr val="accent6"/>
                </a:solidFill>
                <a:effectLst/>
                <a:latin typeface="+mj-lt"/>
                <a:ea typeface="Aptos" panose="020B0004020202020204" pitchFamily="34" charset="0"/>
                <a:cs typeface="Aptos" panose="020B0004020202020204" pitchFamily="34" charset="0"/>
              </a:rPr>
              <a:t>” </a:t>
            </a:r>
            <a:endParaRPr lang="de-DE" sz="1800" b="0" dirty="0">
              <a:solidFill>
                <a:schemeClr val="accent6"/>
              </a:solidFill>
              <a:effectLst/>
              <a:latin typeface="+mj-lt"/>
              <a:ea typeface="Aptos" panose="020B0004020202020204" pitchFamily="34" charset="0"/>
              <a:cs typeface="Aptos" panose="020B0004020202020204" pitchFamily="34" charset="0"/>
            </a:endParaRPr>
          </a:p>
          <a:p>
            <a:pPr marL="0" indent="0"/>
            <a:r>
              <a:rPr lang="en-US" sz="1800" b="0" dirty="0">
                <a:effectLst/>
                <a:latin typeface="+mj-lt"/>
                <a:ea typeface="Aptos" panose="020B0004020202020204" pitchFamily="34" charset="0"/>
                <a:cs typeface="Aptos" panose="020B0004020202020204" pitchFamily="34" charset="0"/>
              </a:rPr>
              <a:t> </a:t>
            </a:r>
            <a:endParaRPr lang="de-DE" sz="1800" b="0" dirty="0">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r>
              <a:rPr lang="en-US" sz="1800" b="0" dirty="0">
                <a:effectLst/>
                <a:latin typeface="+mj-lt"/>
                <a:ea typeface="Aptos" panose="020B0004020202020204" pitchFamily="34" charset="0"/>
                <a:cs typeface="Aptos" panose="020B0004020202020204" pitchFamily="34" charset="0"/>
              </a:rPr>
              <a:t>IEEE Standards follow the Chicago manual of Style. According to this manual, dashes are set without preceding or following spaces. Please consider removing the related white-spaces in 2.1.</a:t>
            </a:r>
          </a:p>
          <a:p>
            <a:pPr>
              <a:buFont typeface="Arial" panose="020B0604020202020204" pitchFamily="34" charset="0"/>
              <a:buChar char="•"/>
            </a:pPr>
            <a:endParaRPr lang="en-US" sz="1800" b="0" dirty="0">
              <a:latin typeface="+mj-lt"/>
              <a:ea typeface="Aptos" panose="020B0004020202020204" pitchFamily="34" charset="0"/>
              <a:cs typeface="Aptos" panose="020B0004020202020204" pitchFamily="34" charset="0"/>
            </a:endParaRPr>
          </a:p>
          <a:p>
            <a:pPr lvl="1">
              <a:buFont typeface="Arial" panose="020B0604020202020204" pitchFamily="34" charset="0"/>
              <a:buChar char="•"/>
            </a:pPr>
            <a:r>
              <a:rPr lang="en-US" sz="1800" dirty="0">
                <a:solidFill>
                  <a:schemeClr val="accent6"/>
                </a:solidFill>
                <a:effectLst/>
                <a:ea typeface="Aptos" panose="020B0004020202020204" pitchFamily="34" charset="0"/>
                <a:cs typeface="Aptos" panose="020B0004020202020204" pitchFamily="34" charset="0"/>
              </a:rPr>
              <a:t>Accepted – comments to RevCom wil</a:t>
            </a:r>
            <a:r>
              <a:rPr lang="en-US" sz="1800" dirty="0">
                <a:solidFill>
                  <a:schemeClr val="accent6"/>
                </a:solidFill>
                <a:ea typeface="Aptos" panose="020B0004020202020204" pitchFamily="34" charset="0"/>
                <a:cs typeface="Aptos" panose="020B0004020202020204" pitchFamily="34" charset="0"/>
              </a:rPr>
              <a:t>l be submitted to address the formatting.</a:t>
            </a:r>
            <a:endParaRPr lang="de-DE" sz="1400" b="0" dirty="0">
              <a:solidFill>
                <a:schemeClr val="accent6"/>
              </a:solidFill>
              <a:effectLst/>
              <a:latin typeface="+mj-lt"/>
              <a:ea typeface="Aptos" panose="020B0004020202020204" pitchFamily="34" charset="0"/>
              <a:cs typeface="Aptos" panose="020B0004020202020204" pitchFamily="34" charset="0"/>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5" name="Footer Placeholder 4"/>
          <p:cNvSpPr>
            <a:spLocks noGrp="1"/>
          </p:cNvSpPr>
          <p:nvPr>
            <p:ph type="ftr" idx="14"/>
          </p:nvPr>
        </p:nvSpPr>
        <p:spPr/>
        <p:txBody>
          <a:bodyPr/>
          <a:lstStyle/>
          <a:p>
            <a:r>
              <a:rPr lang="en-GB" dirty="0"/>
              <a:t>Volker Jungnickel, Fraunhofer HHI</a:t>
            </a:r>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8AB5E-4A79-2EA6-B059-36146BDB367B}"/>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6749E5BA-90D5-7764-4FC7-AC27A247F4A8}"/>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members on P802.11br PAR</a:t>
            </a:r>
          </a:p>
        </p:txBody>
      </p:sp>
      <p:sp>
        <p:nvSpPr>
          <p:cNvPr id="2" name="Content Placeholder 1">
            <a:extLst>
              <a:ext uri="{FF2B5EF4-FFF2-40B4-BE49-F238E27FC236}">
                <a16:creationId xmlns:a16="http://schemas.microsoft.com/office/drawing/2014/main" id="{0A91D53A-1C41-C2CD-A35E-9EEC0350B6F6}"/>
              </a:ext>
            </a:extLst>
          </p:cNvPr>
          <p:cNvSpPr>
            <a:spLocks noGrp="1"/>
          </p:cNvSpPr>
          <p:nvPr>
            <p:ph idx="1"/>
          </p:nvPr>
        </p:nvSpPr>
        <p:spPr>
          <a:xfrm>
            <a:off x="914401" y="1981200"/>
            <a:ext cx="10726215" cy="4113213"/>
          </a:xfrm>
        </p:spPr>
        <p:txBody>
          <a:bodyPr/>
          <a:lstStyle/>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5.2.b: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modification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list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does</a:t>
            </a:r>
            <a:r>
              <a:rPr lang="de-DE" sz="1800" b="0" dirty="0">
                <a:effectLst/>
                <a:ea typeface="Aptos" panose="020B0004020202020204" pitchFamily="34" charset="0"/>
                <a:cs typeface="Aptos" panose="020B0004020202020204" pitchFamily="34" charset="0"/>
              </a:rPr>
              <a:t> not </a:t>
            </a:r>
            <a:r>
              <a:rPr lang="de-DE" sz="1800" b="0" dirty="0" err="1">
                <a:effectLst/>
                <a:ea typeface="Aptos" panose="020B0004020202020204" pitchFamily="34" charset="0"/>
                <a:cs typeface="Aptos" panose="020B0004020202020204" pitchFamily="34" charset="0"/>
              </a:rPr>
              <a:t>include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MAC </a:t>
            </a:r>
            <a:r>
              <a:rPr lang="de-DE" sz="1800" b="0" dirty="0" err="1">
                <a:effectLst/>
                <a:ea typeface="Aptos" panose="020B0004020202020204" pitchFamily="34" charset="0"/>
                <a:cs typeface="Aptos" panose="020B0004020202020204" pitchFamily="34" charset="0"/>
              </a:rPr>
              <a:t>modification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which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us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believe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MAC was not </a:t>
            </a:r>
            <a:r>
              <a:rPr lang="de-DE" sz="1800" b="0" dirty="0" err="1">
                <a:effectLst/>
                <a:ea typeface="Aptos" panose="020B0004020202020204" pitchFamily="34" charset="0"/>
                <a:cs typeface="Aptos" panose="020B0004020202020204" pitchFamily="34" charset="0"/>
              </a:rPr>
              <a:t>changed</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project</a:t>
            </a:r>
            <a:r>
              <a:rPr lang="de-DE" sz="1800" b="0" dirty="0">
                <a:effectLst/>
                <a:ea typeface="Aptos" panose="020B0004020202020204" pitchFamily="34" charset="0"/>
                <a:cs typeface="Aptos" panose="020B0004020202020204" pitchFamily="34" charset="0"/>
              </a:rPr>
              <a:t>.  The </a:t>
            </a:r>
            <a:r>
              <a:rPr lang="de-DE" sz="1800" b="0" dirty="0" err="1">
                <a:effectLst/>
                <a:ea typeface="Aptos" panose="020B0004020202020204" pitchFamily="34" charset="0"/>
                <a:cs typeface="Aptos" panose="020B0004020202020204" pitchFamily="34" charset="0"/>
              </a:rPr>
              <a:t>text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could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changed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include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MAC.  </a:t>
            </a:r>
          </a:p>
          <a:p>
            <a:r>
              <a:rPr lang="de-DE" sz="1800" b="0" dirty="0" err="1">
                <a:effectLst/>
                <a:ea typeface="Aptos" panose="020B0004020202020204" pitchFamily="34" charset="0"/>
                <a:cs typeface="Aptos" panose="020B0004020202020204" pitchFamily="34" charset="0"/>
              </a:rPr>
              <a:t>Suggest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change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introduction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paragraph</a:t>
            </a:r>
            <a:r>
              <a:rPr lang="de-DE" sz="1800" b="0" dirty="0">
                <a:effectLst/>
                <a:ea typeface="Aptos" panose="020B0004020202020204" pitchFamily="34" charset="0"/>
                <a:cs typeface="Aptos" panose="020B0004020202020204" pitchFamily="34" charset="0"/>
              </a:rPr>
              <a:t> in 5.2.b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a:t>
            </a:r>
          </a:p>
          <a:p>
            <a:r>
              <a:rPr lang="de-DE" sz="1800" b="0" dirty="0">
                <a:effectLst/>
                <a:ea typeface="Aptos" panose="020B0004020202020204" pitchFamily="34" charset="0"/>
                <a:cs typeface="Aptos" panose="020B0004020202020204" pitchFamily="34" charset="0"/>
              </a:rPr>
              <a:t>“This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provides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enhanced</a:t>
            </a:r>
            <a:r>
              <a:rPr lang="de-DE" sz="1800" b="0" dirty="0">
                <a:effectLst/>
                <a:ea typeface="Aptos" panose="020B0004020202020204" pitchFamily="34" charset="0"/>
                <a:cs typeface="Aptos" panose="020B0004020202020204" pitchFamily="34" charset="0"/>
              </a:rPr>
              <a:t> light </a:t>
            </a:r>
            <a:r>
              <a:rPr lang="de-DE" sz="1800" b="0" dirty="0" err="1">
                <a:effectLst/>
                <a:ea typeface="Aptos" panose="020B0004020202020204" pitchFamily="34" charset="0"/>
                <a:cs typeface="Aptos" panose="020B0004020202020204" pitchFamily="34" charset="0"/>
              </a:rPr>
              <a:t>communications</a:t>
            </a:r>
            <a:r>
              <a:rPr lang="de-DE" sz="1800" b="0" dirty="0">
                <a:effectLst/>
                <a:ea typeface="Aptos" panose="020B0004020202020204" pitchFamily="34" charset="0"/>
                <a:cs typeface="Aptos" panose="020B0004020202020204" pitchFamily="34" charset="0"/>
              </a:rPr>
              <a:t> (ELC) </a:t>
            </a:r>
            <a:r>
              <a:rPr lang="de-DE" sz="1800" b="0" dirty="0" err="1">
                <a:effectLst/>
                <a:ea typeface="Aptos" panose="020B0004020202020204" pitchFamily="34" charset="0"/>
                <a:cs typeface="Aptos" panose="020B0004020202020204" pitchFamily="34" charset="0"/>
              </a:rPr>
              <a:t>for</a:t>
            </a:r>
            <a:r>
              <a:rPr lang="de-DE" sz="1800" b="0" dirty="0">
                <a:effectLst/>
                <a:ea typeface="Aptos" panose="020B0004020202020204" pitchFamily="34" charset="0"/>
                <a:cs typeface="Aptos" panose="020B0004020202020204" pitchFamily="34" charset="0"/>
              </a:rPr>
              <a:t> Wireless LAN </a:t>
            </a:r>
            <a:r>
              <a:rPr lang="de-DE" sz="1800" b="0" dirty="0" err="1">
                <a:effectLst/>
                <a:ea typeface="Aptos" panose="020B0004020202020204" pitchFamily="34" charset="0"/>
                <a:cs typeface="Aptos" panose="020B0004020202020204" pitchFamily="34" charset="0"/>
              </a:rPr>
              <a:t>operation</a:t>
            </a:r>
            <a:r>
              <a:rPr lang="de-DE" sz="1800" b="0" dirty="0">
                <a:effectLst/>
                <a:ea typeface="Aptos" panose="020B0004020202020204" pitchFamily="34" charset="0"/>
                <a:cs typeface="Aptos" panose="020B0004020202020204" pitchFamily="34" charset="0"/>
              </a:rPr>
              <a:t>. This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modifies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IEEE 802.11 MAC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support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ELC PHY and multi-link </a:t>
            </a:r>
            <a:r>
              <a:rPr lang="de-DE" sz="1800" b="0" dirty="0" err="1">
                <a:effectLst/>
                <a:ea typeface="Aptos" panose="020B0004020202020204" pitchFamily="34" charset="0"/>
                <a:cs typeface="Aptos" panose="020B0004020202020204" pitchFamily="34" charset="0"/>
              </a:rPr>
              <a:t>operation</a:t>
            </a:r>
            <a:r>
              <a:rPr lang="de-DE" sz="1800" b="0" dirty="0">
                <a:effectLst/>
                <a:ea typeface="Aptos" panose="020B0004020202020204" pitchFamily="34" charset="0"/>
                <a:cs typeface="Aptos" panose="020B0004020202020204" pitchFamily="34" charset="0"/>
              </a:rPr>
              <a:t>. The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introduces</a:t>
            </a:r>
            <a:r>
              <a:rPr lang="de-DE" sz="1800" b="0" dirty="0">
                <a:effectLst/>
                <a:ea typeface="Aptos" panose="020B0004020202020204" pitchFamily="34" charset="0"/>
                <a:cs typeface="Aptos" panose="020B0004020202020204" pitchFamily="34" charset="0"/>
              </a:rPr>
              <a:t> an ELC PHY </a:t>
            </a:r>
            <a:r>
              <a:rPr lang="de-DE" sz="1800" b="0" dirty="0" err="1">
                <a:effectLst/>
                <a:ea typeface="Aptos" panose="020B0004020202020204" pitchFamily="34" charset="0"/>
                <a:cs typeface="Aptos" panose="020B0004020202020204" pitchFamily="34" charset="0"/>
              </a:rPr>
              <a:t>through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modification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of</a:t>
            </a:r>
            <a:r>
              <a:rPr lang="de-DE" sz="1800" b="0" dirty="0">
                <a:effectLst/>
                <a:ea typeface="Aptos" panose="020B0004020202020204" pitchFamily="34" charset="0"/>
                <a:cs typeface="Aptos" panose="020B0004020202020204" pitchFamily="34" charset="0"/>
              </a:rPr>
              <a:t> IEEE 802.11 sub-7.25 GHz </a:t>
            </a:r>
            <a:r>
              <a:rPr lang="de-DE" sz="1800" b="0" dirty="0" err="1">
                <a:effectLst/>
                <a:ea typeface="Aptos" panose="020B0004020202020204" pitchFamily="34" charset="0"/>
                <a:cs typeface="Aptos" panose="020B0004020202020204" pitchFamily="34" charset="0"/>
              </a:rPr>
              <a:t>PHYs.</a:t>
            </a:r>
            <a:r>
              <a:rPr lang="de-DE" sz="1800" b="0" dirty="0">
                <a:effectLst/>
                <a:ea typeface="Aptos" panose="020B0004020202020204" pitchFamily="34" charset="0"/>
                <a:cs typeface="Aptos" panose="020B0004020202020204" pitchFamily="34" charset="0"/>
              </a:rPr>
              <a:t> The </a:t>
            </a:r>
            <a:r>
              <a:rPr lang="de-DE" sz="1800" b="0" dirty="0" err="1">
                <a:effectLst/>
                <a:ea typeface="Aptos" panose="020B0004020202020204" pitchFamily="34" charset="0"/>
                <a:cs typeface="Aptos" panose="020B0004020202020204" pitchFamily="34" charset="0"/>
              </a:rPr>
              <a:t>modifications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ELC PHY </a:t>
            </a:r>
            <a:r>
              <a:rPr lang="de-DE" sz="1800" b="0" dirty="0" err="1">
                <a:effectLst/>
                <a:ea typeface="Aptos" panose="020B0004020202020204" pitchFamily="34" charset="0"/>
                <a:cs typeface="Aptos" panose="020B0004020202020204" pitchFamily="34" charset="0"/>
              </a:rPr>
              <a:t>are</a:t>
            </a:r>
            <a:r>
              <a:rPr lang="de-DE" sz="1800" b="0" dirty="0">
                <a:effectLst/>
                <a:ea typeface="Aptos" panose="020B0004020202020204" pitchFamily="34" charset="0"/>
                <a:cs typeface="Aptos" panose="020B0004020202020204" pitchFamily="34" charset="0"/>
              </a:rPr>
              <a:t> limited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specifying</a:t>
            </a:r>
            <a:r>
              <a:rPr lang="de-DE" sz="1800" b="0" dirty="0">
                <a:effectLst/>
                <a:ea typeface="Aptos" panose="020B0004020202020204" pitchFamily="34" charset="0"/>
                <a:cs typeface="Aptos" panose="020B0004020202020204" pitchFamily="34" charset="0"/>
              </a:rPr>
              <a:t>:”</a:t>
            </a:r>
          </a:p>
          <a:p>
            <a:endParaRPr lang="de-DE" sz="1800" b="0" dirty="0">
              <a:effectLst/>
              <a:ea typeface="Aptos" panose="020B0004020202020204" pitchFamily="34" charset="0"/>
              <a:cs typeface="Aptos" panose="020B0004020202020204" pitchFamily="34" charset="0"/>
            </a:endParaRPr>
          </a:p>
          <a:p>
            <a:pPr>
              <a:buFont typeface="Arial" panose="020B0604020202020204" pitchFamily="34" charset="0"/>
              <a:buChar char="•"/>
            </a:pPr>
            <a:r>
              <a:rPr lang="de-DE" sz="2000" b="0" dirty="0">
                <a:solidFill>
                  <a:schemeClr val="accent6"/>
                </a:solidFill>
                <a:effectLst/>
                <a:ea typeface="Aptos" panose="020B0004020202020204" pitchFamily="34" charset="0"/>
                <a:cs typeface="Aptos" panose="020B0004020202020204" pitchFamily="34" charset="0"/>
              </a:rPr>
              <a:t>Accepted.</a:t>
            </a:r>
            <a:endParaRPr lang="de-DE" sz="1800" b="0" dirty="0">
              <a:solidFill>
                <a:schemeClr val="accent6"/>
              </a:solidFill>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F7E4B9A7-DEE8-6D2F-D26C-C252CB14FA23}"/>
              </a:ext>
            </a:extLst>
          </p:cNvPr>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5" name="Footer Placeholder 4">
            <a:extLst>
              <a:ext uri="{FF2B5EF4-FFF2-40B4-BE49-F238E27FC236}">
                <a16:creationId xmlns:a16="http://schemas.microsoft.com/office/drawing/2014/main" id="{E389D509-7BB2-0F9D-BF4C-3DD119C50F56}"/>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C0343421-187F-840A-D916-A844C03C4DE3}"/>
              </a:ext>
            </a:extLst>
          </p:cNvPr>
          <p:cNvSpPr>
            <a:spLocks noGrp="1"/>
          </p:cNvSpPr>
          <p:nvPr>
            <p:ph type="dt" idx="15"/>
          </p:nvPr>
        </p:nvSpPr>
        <p:spPr/>
        <p:txBody>
          <a:bodyPr/>
          <a:lstStyle/>
          <a:p>
            <a:r>
              <a:rPr lang="en-US"/>
              <a:t>March 2025</a:t>
            </a:r>
            <a:endParaRPr lang="en-GB" dirty="0"/>
          </a:p>
        </p:txBody>
      </p:sp>
      <p:sp>
        <p:nvSpPr>
          <p:cNvPr id="3" name="Content Placeholder 1">
            <a:extLst>
              <a:ext uri="{FF2B5EF4-FFF2-40B4-BE49-F238E27FC236}">
                <a16:creationId xmlns:a16="http://schemas.microsoft.com/office/drawing/2014/main" id="{56DCACD9-15B9-E50C-F0E7-64EDD02D21A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Tree>
    <p:extLst>
      <p:ext uri="{BB962C8B-B14F-4D97-AF65-F5344CB8AC3E}">
        <p14:creationId xmlns:p14="http://schemas.microsoft.com/office/powerpoint/2010/main" val="566191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D4CC1-D1C4-1ACB-DC68-108FA3E0A8CE}"/>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1813BC81-BACA-FEA8-380D-2C90D4009EA0}"/>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PAR</a:t>
            </a:r>
          </a:p>
        </p:txBody>
      </p:sp>
      <p:sp>
        <p:nvSpPr>
          <p:cNvPr id="2" name="Content Placeholder 1">
            <a:extLst>
              <a:ext uri="{FF2B5EF4-FFF2-40B4-BE49-F238E27FC236}">
                <a16:creationId xmlns:a16="http://schemas.microsoft.com/office/drawing/2014/main" id="{1469DB43-0BCF-4BAA-7191-9532D43CD26E}"/>
              </a:ext>
            </a:extLst>
          </p:cNvPr>
          <p:cNvSpPr>
            <a:spLocks noGrp="1"/>
          </p:cNvSpPr>
          <p:nvPr>
            <p:ph idx="1"/>
          </p:nvPr>
        </p:nvSpPr>
        <p:spPr>
          <a:xfrm>
            <a:off x="914401" y="1981200"/>
            <a:ext cx="10726215" cy="4113213"/>
          </a:xfrm>
        </p:spPr>
        <p:txBody>
          <a:bodyPr/>
          <a:lstStyle/>
          <a:p>
            <a:r>
              <a:rPr lang="de-DE" sz="1800" b="0" dirty="0">
                <a:effectLst/>
                <a:ea typeface="Aptos" panose="020B0004020202020204" pitchFamily="34" charset="0"/>
                <a:cs typeface="Aptos" panose="020B0004020202020204" pitchFamily="34" charset="0"/>
              </a:rPr>
              <a:t>Change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last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of</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5.2.b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a:t>
            </a:r>
          </a:p>
          <a:p>
            <a:r>
              <a:rPr lang="de-DE" sz="1800" b="0" dirty="0">
                <a:effectLst/>
                <a:ea typeface="Aptos" panose="020B0004020202020204" pitchFamily="34" charset="0"/>
                <a:cs typeface="Aptos" panose="020B0004020202020204" pitchFamily="34" charset="0"/>
              </a:rPr>
              <a:t>“This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provides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for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compatibility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with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legacy</a:t>
            </a:r>
            <a:r>
              <a:rPr lang="de-DE" sz="1800" b="0" dirty="0">
                <a:effectLst/>
                <a:ea typeface="Aptos" panose="020B0004020202020204" pitchFamily="34" charset="0"/>
                <a:cs typeface="Aptos" panose="020B0004020202020204" pitchFamily="34" charset="0"/>
              </a:rPr>
              <a:t> IEEE 802.11</a:t>
            </a:r>
            <a:r>
              <a:rPr lang="de-DE" sz="1800" b="0" dirty="0">
                <a:solidFill>
                  <a:schemeClr val="accent6"/>
                </a:solidFill>
                <a:effectLst/>
                <a:ea typeface="Aptos" panose="020B0004020202020204" pitchFamily="34" charset="0"/>
                <a:cs typeface="Aptos" panose="020B0004020202020204" pitchFamily="34" charset="0"/>
              </a:rPr>
              <a:t>bb</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devices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operating</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identified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optical</a:t>
            </a:r>
            <a:r>
              <a:rPr lang="de-DE" sz="1800" b="0" dirty="0">
                <a:effectLst/>
                <a:ea typeface="Aptos" panose="020B0004020202020204" pitchFamily="34" charset="0"/>
                <a:cs typeface="Aptos" panose="020B0004020202020204" pitchFamily="34" charset="0"/>
              </a:rPr>
              <a:t> bands.”</a:t>
            </a: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Revised – now reads „ Light Communications (LC) devices </a:t>
            </a:r>
            <a:r>
              <a:rPr lang="en-GB" sz="1800" b="0" dirty="0">
                <a:solidFill>
                  <a:schemeClr val="accent6"/>
                </a:solidFill>
                <a:effectLst/>
                <a:ea typeface="Aptos" panose="020B0004020202020204" pitchFamily="34" charset="0"/>
                <a:cs typeface="Aptos" panose="020B0004020202020204" pitchFamily="34" charset="0"/>
              </a:rPr>
              <a:t>as defined in IEEE Std 802.11bb-2023™</a:t>
            </a:r>
            <a:r>
              <a:rPr lang="de-DE" sz="1800" b="0" dirty="0">
                <a:solidFill>
                  <a:schemeClr val="accent6"/>
                </a:solidFill>
                <a:effectLst/>
                <a:ea typeface="Aptos" panose="020B0004020202020204" pitchFamily="34" charset="0"/>
                <a:cs typeface="Aptos" panose="020B0004020202020204" pitchFamily="34" charset="0"/>
              </a:rPr>
              <a:t> “ </a:t>
            </a:r>
          </a:p>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5.5: </a:t>
            </a:r>
            <a:r>
              <a:rPr lang="de-DE" sz="1800" b="0" dirty="0" err="1">
                <a:effectLst/>
                <a:ea typeface="Aptos" panose="020B0004020202020204" pitchFamily="34" charset="0"/>
                <a:cs typeface="Aptos" panose="020B0004020202020204" pitchFamily="34" charset="0"/>
              </a:rPr>
              <a:t>expand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acronym</a:t>
            </a:r>
            <a:r>
              <a:rPr lang="de-DE" sz="1800" b="0" dirty="0">
                <a:effectLst/>
                <a:ea typeface="Aptos" panose="020B0004020202020204" pitchFamily="34" charset="0"/>
                <a:cs typeface="Aptos" panose="020B0004020202020204" pitchFamily="34" charset="0"/>
              </a:rPr>
              <a:t> “LC”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fourth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a:t>
            </a:r>
          </a:p>
          <a:p>
            <a:pPr>
              <a:buFont typeface="Arial" panose="020B0604020202020204" pitchFamily="34" charset="0"/>
              <a:buChar char="•"/>
            </a:pPr>
            <a:r>
              <a:rPr lang="de-DE" sz="1800" b="0" dirty="0">
                <a:solidFill>
                  <a:schemeClr val="accent6"/>
                </a:solidFill>
                <a:ea typeface="Aptos" panose="020B0004020202020204" pitchFamily="34" charset="0"/>
                <a:cs typeface="Aptos" panose="020B0004020202020204" pitchFamily="34" charset="0"/>
              </a:rPr>
              <a:t>Revised </a:t>
            </a:r>
            <a:r>
              <a:rPr lang="de-DE" sz="1800" b="0" dirty="0">
                <a:solidFill>
                  <a:schemeClr val="accent6"/>
                </a:solidFill>
                <a:effectLst/>
                <a:ea typeface="Aptos" panose="020B0004020202020204" pitchFamily="34" charset="0"/>
                <a:cs typeface="Aptos" panose="020B0004020202020204" pitchFamily="34" charset="0"/>
              </a:rPr>
              <a:t>– a previous change expanded the acronym earlier in the PAR (LC defined in 5.2.b in the new version). Expansion is not needed here.</a:t>
            </a:r>
            <a:endParaRPr lang="de-DE" sz="1800" b="0" dirty="0">
              <a:solidFill>
                <a:schemeClr val="accent6"/>
              </a:solidFill>
              <a:ea typeface="Aptos" panose="020B0004020202020204" pitchFamily="34" charset="0"/>
              <a:cs typeface="Aptos" panose="020B0004020202020204" pitchFamily="34" charset="0"/>
            </a:endParaRPr>
          </a:p>
          <a:p>
            <a:r>
              <a:rPr lang="de-DE" sz="1800" b="0" dirty="0">
                <a:effectLst/>
                <a:ea typeface="Aptos" panose="020B0004020202020204" pitchFamily="34" charset="0"/>
                <a:cs typeface="Aptos" panose="020B0004020202020204" pitchFamily="34" charset="0"/>
              </a:rPr>
              <a:t>Also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stakeholder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statement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confusing</a:t>
            </a:r>
            <a:r>
              <a:rPr lang="de-DE" sz="1800" b="0" dirty="0">
                <a:effectLst/>
                <a:ea typeface="Aptos" panose="020B0004020202020204" pitchFamily="34" charset="0"/>
                <a:cs typeface="Aptos" panose="020B0004020202020204" pitchFamily="34" charset="0"/>
              </a:rPr>
              <a:t> and </a:t>
            </a:r>
            <a:r>
              <a:rPr lang="de-DE" sz="1800" b="0" dirty="0" err="1">
                <a:effectLst/>
                <a:ea typeface="Aptos" panose="020B0004020202020204" pitchFamily="34" charset="0"/>
                <a:cs typeface="Aptos" panose="020B0004020202020204" pitchFamily="34" charset="0"/>
              </a:rPr>
              <a:t>implies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stakeholders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may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a:t>
            </a:r>
            <a:r>
              <a:rPr lang="de-DE" sz="1800" b="0" dirty="0">
                <a:effectLst/>
                <a:ea typeface="Aptos" panose="020B0004020202020204" pitchFamily="34" charset="0"/>
                <a:cs typeface="Aptos" panose="020B0004020202020204" pitchFamily="34" charset="0"/>
              </a:rPr>
              <a:t> end </a:t>
            </a:r>
            <a:r>
              <a:rPr lang="de-DE" sz="1800" b="0" dirty="0" err="1">
                <a:effectLst/>
                <a:ea typeface="Aptos" panose="020B0004020202020204" pitchFamily="34" charset="0"/>
                <a:cs typeface="Aptos" panose="020B0004020202020204" pitchFamily="34" charset="0"/>
              </a:rPr>
              <a:t>users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Suggest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use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stakeholder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statement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from</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CSD </a:t>
            </a:r>
            <a:r>
              <a:rPr lang="de-DE" sz="1800" b="0" dirty="0" err="1">
                <a:effectLst/>
                <a:ea typeface="Aptos" panose="020B0004020202020204" pitchFamily="34" charset="0"/>
                <a:cs typeface="Aptos" panose="020B0004020202020204" pitchFamily="34" charset="0"/>
              </a:rPr>
              <a:t>document</a:t>
            </a:r>
            <a:r>
              <a:rPr lang="de-DE" sz="1800" b="0" dirty="0">
                <a:effectLst/>
                <a:ea typeface="Aptos" panose="020B0004020202020204" pitchFamily="34" charset="0"/>
                <a:cs typeface="Aptos" panose="020B0004020202020204" pitchFamily="34" charset="0"/>
              </a:rPr>
              <a:t>.  </a:t>
            </a:r>
          </a:p>
          <a:p>
            <a:pPr>
              <a:buFont typeface="Arial" panose="020B0604020202020204" pitchFamily="34" charset="0"/>
              <a:buChar char="•"/>
            </a:pPr>
            <a:r>
              <a:rPr lang="de-DE" sz="1800" b="0" dirty="0">
                <a:effectLst/>
                <a:ea typeface="Aptos" panose="020B0004020202020204" pitchFamily="34" charset="0"/>
                <a:cs typeface="Aptos" panose="020B0004020202020204" pitchFamily="34" charset="0"/>
              </a:rPr>
              <a:t> </a:t>
            </a:r>
            <a:r>
              <a:rPr lang="de-DE" sz="1800" b="0" dirty="0">
                <a:solidFill>
                  <a:schemeClr val="accent6"/>
                </a:solidFill>
                <a:effectLst/>
                <a:ea typeface="Aptos" panose="020B0004020202020204" pitchFamily="34" charset="0"/>
                <a:cs typeface="Aptos" panose="020B0004020202020204" pitchFamily="34" charset="0"/>
              </a:rPr>
              <a:t>Accepted – stakeholder definition aligned with that provided in the CSD.</a:t>
            </a:r>
          </a:p>
        </p:txBody>
      </p:sp>
      <p:sp>
        <p:nvSpPr>
          <p:cNvPr id="6" name="Slide Number Placeholder 5">
            <a:extLst>
              <a:ext uri="{FF2B5EF4-FFF2-40B4-BE49-F238E27FC236}">
                <a16:creationId xmlns:a16="http://schemas.microsoft.com/office/drawing/2014/main" id="{72E5E8C6-31BF-F11B-5EC8-22E053F20783}"/>
              </a:ext>
            </a:extLst>
          </p:cNvPr>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a:extLst>
              <a:ext uri="{FF2B5EF4-FFF2-40B4-BE49-F238E27FC236}">
                <a16:creationId xmlns:a16="http://schemas.microsoft.com/office/drawing/2014/main" id="{D9226EA0-2434-6C02-30ED-6F750557B7B4}"/>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3C1DA97A-FA17-6565-7F44-81D0DBE852E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61965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D1F2F-0FD5-2669-6B6E-E468E6C13A73}"/>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C83DDADE-FF9B-A8B9-4B8D-3B47557F6656}"/>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PAR</a:t>
            </a:r>
          </a:p>
        </p:txBody>
      </p:sp>
      <p:sp>
        <p:nvSpPr>
          <p:cNvPr id="2" name="Content Placeholder 1">
            <a:extLst>
              <a:ext uri="{FF2B5EF4-FFF2-40B4-BE49-F238E27FC236}">
                <a16:creationId xmlns:a16="http://schemas.microsoft.com/office/drawing/2014/main" id="{04B0398D-2538-EEBE-E540-F8BA1F51CC50}"/>
              </a:ext>
            </a:extLst>
          </p:cNvPr>
          <p:cNvSpPr>
            <a:spLocks noGrp="1"/>
          </p:cNvSpPr>
          <p:nvPr>
            <p:ph idx="1"/>
          </p:nvPr>
        </p:nvSpPr>
        <p:spPr>
          <a:xfrm>
            <a:off x="914401" y="1981200"/>
            <a:ext cx="10726215" cy="4113213"/>
          </a:xfrm>
        </p:spPr>
        <p:txBody>
          <a:bodyPr/>
          <a:lstStyle/>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7.1:  </a:t>
            </a:r>
            <a:r>
              <a:rPr lang="de-DE" sz="1800" b="0" dirty="0" err="1">
                <a:effectLst/>
                <a:ea typeface="Aptos" panose="020B0004020202020204" pitchFamily="34" charset="0"/>
                <a:cs typeface="Aptos" panose="020B0004020202020204" pitchFamily="34" charset="0"/>
              </a:rPr>
              <a:t>how</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does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project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relate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ITU-T G.9991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referenced</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CSDs?</a:t>
            </a:r>
          </a:p>
          <a:p>
            <a:pPr>
              <a:buFont typeface="Arial" panose="020B0604020202020204" pitchFamily="34" charset="0"/>
              <a:buChar char="•"/>
            </a:pPr>
            <a:r>
              <a:rPr lang="de-DE" sz="1800" b="0" dirty="0">
                <a:solidFill>
                  <a:schemeClr val="accent2"/>
                </a:solidFill>
                <a:effectLst/>
                <a:ea typeface="Aptos" panose="020B0004020202020204" pitchFamily="34" charset="0"/>
                <a:cs typeface="Aptos" panose="020B0004020202020204" pitchFamily="34" charset="0"/>
              </a:rPr>
              <a:t>No changes to the PAR. </a:t>
            </a:r>
          </a:p>
          <a:p>
            <a:pPr>
              <a:buFont typeface="Arial" panose="020B0604020202020204" pitchFamily="34" charset="0"/>
              <a:buChar char="•"/>
            </a:pPr>
            <a:r>
              <a:rPr lang="de-DE" sz="1800" b="0" dirty="0">
                <a:solidFill>
                  <a:schemeClr val="accent2"/>
                </a:solidFill>
                <a:effectLst/>
                <a:ea typeface="Aptos" panose="020B0004020202020204" pitchFamily="34" charset="0"/>
                <a:cs typeface="Aptos" panose="020B0004020202020204" pitchFamily="34" charset="0"/>
              </a:rPr>
              <a:t>To address the comment, </a:t>
            </a:r>
            <a:r>
              <a:rPr lang="en-GB" sz="1800" b="0" dirty="0">
                <a:solidFill>
                  <a:schemeClr val="accent2"/>
                </a:solidFill>
                <a:effectLst/>
                <a:ea typeface="Aptos" panose="020B0004020202020204" pitchFamily="34" charset="0"/>
                <a:cs typeface="Aptos" panose="020B0004020202020204" pitchFamily="34" charset="0"/>
              </a:rPr>
              <a:t>t</a:t>
            </a:r>
            <a:r>
              <a:rPr lang="en-GB" sz="1800" b="0" dirty="0">
                <a:solidFill>
                  <a:schemeClr val="accent2"/>
                </a:solidFill>
                <a:ea typeface="Aptos" panose="020B0004020202020204" pitchFamily="34" charset="0"/>
                <a:cs typeface="Aptos" panose="020B0004020202020204" pitchFamily="34" charset="0"/>
              </a:rPr>
              <a:t>he added benefit of the IEEE 802.11 ELC amendment over ITU-T G.9991 is the use of the IEEE 802.11 MAC and PHY, which enable enhanced mobility, interoperability with other wireless local area networks and lower power consumption. Specifically, the proposed IEEE 802.11 ELC amendment uses the IEEE 802.11 sub-7 GHz MAC and PHY. Tighter integration with IEEE 802.11, coexistence and hand-over with other IEEE 802.11 systems will help to increase the ELC market by addressing additional applications. </a:t>
            </a:r>
            <a:endParaRPr lang="de-DE" sz="1800" b="0" dirty="0">
              <a:solidFill>
                <a:schemeClr val="accent2"/>
              </a:solidFill>
              <a:effectLst/>
              <a:ea typeface="Aptos" panose="020B0004020202020204" pitchFamily="34" charset="0"/>
              <a:cs typeface="Aptos" panose="020B0004020202020204" pitchFamily="34" charset="0"/>
            </a:endParaRPr>
          </a:p>
          <a:p>
            <a:pPr marL="0" indent="0"/>
            <a:endParaRPr lang="de-DE" sz="1800" b="0" dirty="0">
              <a:solidFill>
                <a:schemeClr val="accent6"/>
              </a:solidFill>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34207AA2-B3F6-7BB6-45E3-B8614F4D666A}"/>
              </a:ext>
            </a:extLst>
          </p:cNvPr>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a:extLst>
              <a:ext uri="{FF2B5EF4-FFF2-40B4-BE49-F238E27FC236}">
                <a16:creationId xmlns:a16="http://schemas.microsoft.com/office/drawing/2014/main" id="{56622CF5-5339-20D2-C157-08DB836828E0}"/>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83B8CDE1-7029-F261-F9DD-7F9A2DD15FE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24588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7892C-EE24-5F67-8E42-4CC6768BBE24}"/>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315772AD-EA81-1C4D-1EA3-ADC1DF9BB091}"/>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CSD</a:t>
            </a:r>
          </a:p>
        </p:txBody>
      </p:sp>
      <p:sp>
        <p:nvSpPr>
          <p:cNvPr id="2" name="Content Placeholder 1">
            <a:extLst>
              <a:ext uri="{FF2B5EF4-FFF2-40B4-BE49-F238E27FC236}">
                <a16:creationId xmlns:a16="http://schemas.microsoft.com/office/drawing/2014/main" id="{0678A713-5D66-01A0-8FD1-D41D6393501F}"/>
              </a:ext>
            </a:extLst>
          </p:cNvPr>
          <p:cNvSpPr>
            <a:spLocks noGrp="1"/>
          </p:cNvSpPr>
          <p:nvPr>
            <p:ph idx="1"/>
          </p:nvPr>
        </p:nvSpPr>
        <p:spPr>
          <a:xfrm>
            <a:off x="914401" y="1981200"/>
            <a:ext cx="10726215" cy="4113213"/>
          </a:xfrm>
        </p:spPr>
        <p:txBody>
          <a:bodyPr/>
          <a:lstStyle/>
          <a:p>
            <a:r>
              <a:rPr lang="de-DE" sz="1800" b="0" dirty="0">
                <a:effectLst/>
                <a:ea typeface="Aptos" panose="020B0004020202020204" pitchFamily="34" charset="0"/>
                <a:cs typeface="Aptos" panose="020B0004020202020204" pitchFamily="34" charset="0"/>
              </a:rPr>
              <a:t>CSD </a:t>
            </a:r>
            <a:r>
              <a:rPr lang="de-DE" sz="1800" b="0" dirty="0" err="1">
                <a:effectLst/>
                <a:ea typeface="Aptos" panose="020B0004020202020204" pitchFamily="34" charset="0"/>
                <a:cs typeface="Aptos" panose="020B0004020202020204" pitchFamily="34" charset="0"/>
              </a:rPr>
              <a:t>comments</a:t>
            </a:r>
            <a:r>
              <a:rPr lang="de-DE" sz="1800" b="0" dirty="0">
                <a:effectLst/>
                <a:ea typeface="Aptos" panose="020B0004020202020204" pitchFamily="34" charset="0"/>
                <a:cs typeface="Aptos" panose="020B0004020202020204" pitchFamily="34" charset="0"/>
              </a:rPr>
              <a:t>:  </a:t>
            </a:r>
          </a:p>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1.2.1, an </a:t>
            </a:r>
            <a:r>
              <a:rPr lang="de-DE" sz="1800" b="0" dirty="0" err="1">
                <a:effectLst/>
                <a:ea typeface="Aptos" panose="020B0004020202020204" pitchFamily="34" charset="0"/>
                <a:cs typeface="Aptos" panose="020B0004020202020204" pitchFamily="34" charset="0"/>
              </a:rPr>
              <a:t>improvement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last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page</a:t>
            </a:r>
            <a:r>
              <a:rPr lang="de-DE" sz="1800" b="0" dirty="0">
                <a:effectLst/>
                <a:ea typeface="Aptos" panose="020B0004020202020204" pitchFamily="34" charset="0"/>
                <a:cs typeface="Aptos" panose="020B0004020202020204" pitchFamily="34" charset="0"/>
              </a:rPr>
              <a:t> 3, </a:t>
            </a:r>
            <a:r>
              <a:rPr lang="de-DE" sz="1800" b="0" dirty="0" err="1">
                <a:effectLst/>
                <a:ea typeface="Aptos" panose="020B0004020202020204" pitchFamily="34" charset="0"/>
                <a:cs typeface="Aptos" panose="020B0004020202020204" pitchFamily="34" charset="0"/>
              </a:rPr>
              <a:t>line</a:t>
            </a:r>
            <a:r>
              <a:rPr lang="de-DE" sz="1800" b="0" dirty="0">
                <a:effectLst/>
                <a:ea typeface="Aptos" panose="020B0004020202020204" pitchFamily="34" charset="0"/>
                <a:cs typeface="Aptos" panose="020B0004020202020204" pitchFamily="34" charset="0"/>
              </a:rPr>
              <a:t> 11) </a:t>
            </a:r>
            <a:r>
              <a:rPr lang="de-DE" sz="1800" b="0" dirty="0" err="1">
                <a:effectLst/>
                <a:ea typeface="Aptos" panose="020B0004020202020204" pitchFamily="34" charset="0"/>
                <a:cs typeface="Aptos" panose="020B0004020202020204" pitchFamily="34" charset="0"/>
              </a:rPr>
              <a:t>could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improved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Suggested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change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lighting</a:t>
            </a:r>
            <a:r>
              <a:rPr lang="de-DE" sz="1800" b="0" dirty="0">
                <a:effectLst/>
                <a:ea typeface="Aptos" panose="020B0004020202020204" pitchFamily="34" charset="0"/>
                <a:cs typeface="Aptos" panose="020B0004020202020204" pitchFamily="34" charset="0"/>
              </a:rPr>
              <a:t> </a:t>
            </a:r>
            <a:r>
              <a:rPr lang="de-DE" sz="1800" b="0" dirty="0" err="1">
                <a:solidFill>
                  <a:schemeClr val="accent6"/>
                </a:solidFill>
                <a:effectLst/>
                <a:ea typeface="Aptos" panose="020B0004020202020204" pitchFamily="34" charset="0"/>
                <a:cs typeface="Aptos" panose="020B0004020202020204" pitchFamily="34" charset="0"/>
              </a:rPr>
              <a:t>infrastructure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has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opportunity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become</a:t>
            </a:r>
            <a:r>
              <a:rPr lang="de-DE" sz="1800" b="0" dirty="0">
                <a:effectLst/>
                <a:ea typeface="Aptos" panose="020B0004020202020204" pitchFamily="34" charset="0"/>
                <a:cs typeface="Aptos" panose="020B0004020202020204" pitchFamily="34" charset="0"/>
              </a:rPr>
              <a:t> an </a:t>
            </a:r>
            <a:r>
              <a:rPr lang="de-DE" sz="1800" b="0" dirty="0" err="1">
                <a:effectLst/>
                <a:ea typeface="Aptos" panose="020B0004020202020204" pitchFamily="34" charset="0"/>
                <a:cs typeface="Aptos" panose="020B0004020202020204" pitchFamily="34" charset="0"/>
              </a:rPr>
              <a:t>important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communications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infrastructure</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future</a:t>
            </a:r>
            <a:r>
              <a:rPr lang="de-DE" sz="1800" b="0" dirty="0">
                <a:effectLst/>
                <a:ea typeface="Aptos" panose="020B0004020202020204" pitchFamily="34" charset="0"/>
                <a:cs typeface="Aptos" panose="020B0004020202020204" pitchFamily="34" charset="0"/>
              </a:rPr>
              <a:t>.”</a:t>
            </a: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Accepted</a:t>
            </a:r>
          </a:p>
          <a:p>
            <a:r>
              <a:rPr lang="de-DE" sz="1800" b="0" dirty="0">
                <a:effectLst/>
                <a:ea typeface="Aptos" panose="020B0004020202020204" pitchFamily="34" charset="0"/>
                <a:cs typeface="Aptos" panose="020B0004020202020204" pitchFamily="34" charset="0"/>
              </a:rPr>
              <a:t>Section 1.2.3:  Distinct Identity see the comment against the PAR regarding ITU-T G.9991 relevance.  </a:t>
            </a:r>
          </a:p>
          <a:p>
            <a:pPr>
              <a:buFont typeface="Arial" panose="020B0604020202020204" pitchFamily="34" charset="0"/>
              <a:buChar char="•"/>
            </a:pPr>
            <a:r>
              <a:rPr lang="de-DE" sz="1800" b="0" dirty="0">
                <a:solidFill>
                  <a:schemeClr val="accent6"/>
                </a:solidFill>
                <a:ea typeface="Aptos" panose="020B0004020202020204" pitchFamily="34" charset="0"/>
                <a:cs typeface="Aptos" panose="020B0004020202020204" pitchFamily="34" charset="0"/>
              </a:rPr>
              <a:t>S</a:t>
            </a:r>
            <a:r>
              <a:rPr lang="de-DE" sz="1800" b="0" dirty="0">
                <a:solidFill>
                  <a:schemeClr val="accent6"/>
                </a:solidFill>
                <a:effectLst/>
                <a:ea typeface="Aptos" panose="020B0004020202020204" pitchFamily="34" charset="0"/>
                <a:cs typeface="Aptos" panose="020B0004020202020204" pitchFamily="34" charset="0"/>
              </a:rPr>
              <a:t>ee comment above. </a:t>
            </a:r>
          </a:p>
          <a:p>
            <a:pPr>
              <a:buFont typeface="Arial" panose="020B0604020202020204" pitchFamily="34" charset="0"/>
              <a:buChar char="•"/>
            </a:pPr>
            <a:r>
              <a:rPr lang="de-DE" sz="1800" b="0" dirty="0">
                <a:solidFill>
                  <a:schemeClr val="accent6"/>
                </a:solidFill>
                <a:ea typeface="Aptos" panose="020B0004020202020204" pitchFamily="34" charset="0"/>
                <a:cs typeface="Aptos" panose="020B0004020202020204" pitchFamily="34" charset="0"/>
              </a:rPr>
              <a:t>Changed the wording in the CSD as follows: „</a:t>
            </a:r>
            <a:r>
              <a:rPr lang="en-GB" sz="1800" b="0" dirty="0">
                <a:solidFill>
                  <a:schemeClr val="accent6"/>
                </a:solidFill>
                <a:effectLst/>
                <a:ea typeface="Aptos" panose="020B0004020202020204" pitchFamily="34" charset="0"/>
                <a:cs typeface="Aptos" panose="020B0004020202020204" pitchFamily="34" charset="0"/>
              </a:rPr>
              <a:t>The added benefit of the IEEE 802.11 ELC amendment over ITU-T G.9991 is the use of the IEEE 802.11 MAC and PHY, which enable enhanced mobility, interoperability with other wireless local area networks and lower power consumption. Specifically, the proposed IEEE 802.11 ELC amendment uses the IEEE 802.11 sub-7 GHz MAC and PHY. Tighter integration with IEEE 802.11, coexistence and hand-over with other IEEE 802.11 systems will help to increase the ELC market by addressing additional applications.”</a:t>
            </a:r>
            <a:endParaRPr lang="de-DE" sz="1800" b="0" dirty="0">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C414AAA7-6ED3-8D83-F64E-665E5899D600}"/>
              </a:ext>
            </a:extLst>
          </p:cNvPr>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a:extLst>
              <a:ext uri="{FF2B5EF4-FFF2-40B4-BE49-F238E27FC236}">
                <a16:creationId xmlns:a16="http://schemas.microsoft.com/office/drawing/2014/main" id="{D08DAA39-24DA-3402-4D58-13B557CF1633}"/>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F29B8286-4F3A-BB86-3BB3-F5B0CE035CC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596381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F712E-05F1-6A58-FF92-07B7725AEEE9}"/>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2307923F-F1BF-A911-220B-60ABBC601993}"/>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CSD</a:t>
            </a:r>
          </a:p>
        </p:txBody>
      </p:sp>
      <p:sp>
        <p:nvSpPr>
          <p:cNvPr id="2" name="Content Placeholder 1">
            <a:extLst>
              <a:ext uri="{FF2B5EF4-FFF2-40B4-BE49-F238E27FC236}">
                <a16:creationId xmlns:a16="http://schemas.microsoft.com/office/drawing/2014/main" id="{2FA65CDE-DBF3-CA5F-5077-FEDF38246A52}"/>
              </a:ext>
            </a:extLst>
          </p:cNvPr>
          <p:cNvSpPr>
            <a:spLocks noGrp="1"/>
          </p:cNvSpPr>
          <p:nvPr>
            <p:ph idx="1"/>
          </p:nvPr>
        </p:nvSpPr>
        <p:spPr>
          <a:xfrm>
            <a:off x="914401" y="1556792"/>
            <a:ext cx="10726215" cy="4537621"/>
          </a:xfrm>
        </p:spPr>
        <p:txBody>
          <a:bodyPr/>
          <a:lstStyle/>
          <a:p>
            <a:r>
              <a:rPr lang="de-DE" sz="1800" b="0" dirty="0">
                <a:effectLst/>
                <a:ea typeface="Aptos" panose="020B0004020202020204" pitchFamily="34" charset="0"/>
                <a:cs typeface="Aptos" panose="020B0004020202020204" pitchFamily="34" charset="0"/>
              </a:rPr>
              <a:t> Section 1.2.4, proven similar technology section (page 3, line 36).  </a:t>
            </a:r>
            <a:r>
              <a:rPr lang="de-DE" sz="1800" b="0" dirty="0" err="1">
                <a:effectLst/>
                <a:ea typeface="Aptos" panose="020B0004020202020204" pitchFamily="34" charset="0"/>
                <a:cs typeface="Aptos" panose="020B0004020202020204" pitchFamily="34" charset="0"/>
              </a:rPr>
              <a:t>Referring</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802.11 </a:t>
            </a:r>
            <a:r>
              <a:rPr lang="de-DE" sz="1800" b="0" dirty="0" err="1">
                <a:effectLst/>
                <a:ea typeface="Aptos" panose="020B0004020202020204" pitchFamily="34" charset="0"/>
                <a:cs typeface="Aptos" panose="020B0004020202020204" pitchFamily="34" charset="0"/>
              </a:rPr>
              <a:t>as</a:t>
            </a:r>
            <a:r>
              <a:rPr lang="de-DE" sz="1800" b="0" dirty="0">
                <a:effectLst/>
                <a:ea typeface="Aptos" panose="020B0004020202020204" pitchFamily="34" charset="0"/>
                <a:cs typeface="Aptos" panose="020B0004020202020204" pitchFamily="34" charset="0"/>
              </a:rPr>
              <a:t> a </a:t>
            </a:r>
            <a:r>
              <a:rPr lang="de-DE" sz="1800" b="0" dirty="0" err="1">
                <a:effectLst/>
                <a:ea typeface="Aptos" panose="020B0004020202020204" pitchFamily="34" charset="0"/>
                <a:cs typeface="Aptos" panose="020B0004020202020204" pitchFamily="34" charset="0"/>
              </a:rPr>
              <a:t>mature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technology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does</a:t>
            </a:r>
            <a:r>
              <a:rPr lang="de-DE" sz="1800" b="0" dirty="0">
                <a:effectLst/>
                <a:ea typeface="Aptos" panose="020B0004020202020204" pitchFamily="34" charset="0"/>
                <a:cs typeface="Aptos" panose="020B0004020202020204" pitchFamily="34" charset="0"/>
              </a:rPr>
              <a:t> not </a:t>
            </a:r>
            <a:r>
              <a:rPr lang="de-DE" sz="1800" b="0" dirty="0" err="1">
                <a:effectLst/>
                <a:ea typeface="Aptos" panose="020B0004020202020204" pitchFamily="34" charset="0"/>
                <a:cs typeface="Aptos" panose="020B0004020202020204" pitchFamily="34" charset="0"/>
              </a:rPr>
              <a:t>imply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LC </a:t>
            </a:r>
            <a:r>
              <a:rPr lang="de-DE" sz="1800" b="0" dirty="0" err="1">
                <a:effectLst/>
                <a:ea typeface="Aptos" panose="020B0004020202020204" pitchFamily="34" charset="0"/>
                <a:cs typeface="Aptos" panose="020B0004020202020204" pitchFamily="34" charset="0"/>
              </a:rPr>
              <a:t>infrastructure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mature</a:t>
            </a:r>
            <a:r>
              <a:rPr lang="de-DE" sz="1800" b="0" dirty="0">
                <a:effectLst/>
                <a:ea typeface="Aptos" panose="020B0004020202020204" pitchFamily="34" charset="0"/>
                <a:cs typeface="Aptos" panose="020B0004020202020204" pitchFamily="34" charset="0"/>
              </a:rPr>
              <a:t>.  Are </a:t>
            </a:r>
            <a:r>
              <a:rPr lang="de-DE" sz="1800" b="0" dirty="0" err="1">
                <a:effectLst/>
                <a:ea typeface="Aptos" panose="020B0004020202020204" pitchFamily="34" charset="0"/>
                <a:cs typeface="Aptos" panose="020B0004020202020204" pitchFamily="34" charset="0"/>
              </a:rPr>
              <a:t>you</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referring</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802.11 </a:t>
            </a:r>
            <a:r>
              <a:rPr lang="de-DE" sz="1800" b="0" dirty="0" err="1">
                <a:effectLst/>
                <a:ea typeface="Aptos" panose="020B0004020202020204" pitchFamily="34" charset="0"/>
                <a:cs typeface="Aptos" panose="020B0004020202020204" pitchFamily="34" charset="0"/>
              </a:rPr>
              <a:t>or</a:t>
            </a:r>
            <a:r>
              <a:rPr lang="de-DE" sz="1800" b="0" dirty="0">
                <a:effectLst/>
                <a:ea typeface="Aptos" panose="020B0004020202020204" pitchFamily="34" charset="0"/>
                <a:cs typeface="Aptos" panose="020B0004020202020204" pitchFamily="34" charset="0"/>
              </a:rPr>
              <a:t> 802.11bb?  It seems to be more appropriate to refer to 802.11bb.  </a:t>
            </a: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Revised – new sentence added: „ </a:t>
            </a:r>
            <a:r>
              <a:rPr lang="en-GB" sz="1800" b="0" dirty="0">
                <a:solidFill>
                  <a:schemeClr val="accent6"/>
                </a:solidFill>
                <a:effectLst/>
                <a:ea typeface="Aptos" panose="020B0004020202020204" pitchFamily="34" charset="0"/>
                <a:cs typeface="Aptos" panose="020B0004020202020204" pitchFamily="34" charset="0"/>
              </a:rPr>
              <a:t>IEEE 802.11bb enables IEEE 802.11 devices to use the optical spectrum with products shipping since 2024. “</a:t>
            </a:r>
            <a:endParaRPr lang="de-DE" sz="1800" b="0" dirty="0">
              <a:solidFill>
                <a:schemeClr val="accent6"/>
              </a:solidFill>
              <a:ea typeface="Aptos" panose="020B0004020202020204" pitchFamily="34" charset="0"/>
              <a:cs typeface="Aptos" panose="020B0004020202020204" pitchFamily="34" charset="0"/>
            </a:endParaRPr>
          </a:p>
          <a:p>
            <a:pPr>
              <a:buFont typeface="Arial" panose="020B0604020202020204" pitchFamily="34" charset="0"/>
              <a:buChar char="•"/>
            </a:pPr>
            <a:endParaRPr lang="de-DE" sz="1800" b="0" dirty="0">
              <a:effectLst/>
              <a:ea typeface="Aptos" panose="020B0004020202020204" pitchFamily="34" charset="0"/>
              <a:cs typeface="Aptos" panose="020B0004020202020204" pitchFamily="34" charset="0"/>
            </a:endParaRPr>
          </a:p>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1.2.5 </a:t>
            </a:r>
            <a:r>
              <a:rPr lang="de-DE" sz="1800" b="0" dirty="0" err="1">
                <a:effectLst/>
                <a:ea typeface="Aptos" panose="020B0004020202020204" pitchFamily="34" charset="0"/>
                <a:cs typeface="Aptos" panose="020B0004020202020204" pitchFamily="34" charset="0"/>
              </a:rPr>
              <a:t>Economic</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Feasibility</a:t>
            </a:r>
            <a:r>
              <a:rPr lang="de-DE" sz="1800" b="0" dirty="0">
                <a:effectLst/>
                <a:ea typeface="Aptos" panose="020B0004020202020204" pitchFamily="34" charset="0"/>
                <a:cs typeface="Aptos" panose="020B0004020202020204" pitchFamily="34" charset="0"/>
              </a:rPr>
              <a:t>, item “d”.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second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security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 </a:t>
            </a:r>
            <a:r>
              <a:rPr lang="de-DE" sz="1800" b="0" dirty="0" err="1">
                <a:effectLst/>
                <a:ea typeface="Aptos" panose="020B0004020202020204" pitchFamily="34" charset="0"/>
                <a:cs typeface="Aptos" panose="020B0004020202020204" pitchFamily="34" charset="0"/>
              </a:rPr>
              <a:t>broad</a:t>
            </a:r>
            <a:r>
              <a:rPr lang="de-DE" sz="1800" b="0" dirty="0">
                <a:effectLst/>
                <a:ea typeface="Aptos" panose="020B0004020202020204" pitchFamily="34" charset="0"/>
                <a:cs typeface="Aptos" panose="020B0004020202020204" pitchFamily="34" charset="0"/>
              </a:rPr>
              <a:t> and </a:t>
            </a:r>
            <a:r>
              <a:rPr lang="de-DE" sz="1800" b="0" dirty="0" err="1">
                <a:effectLst/>
                <a:ea typeface="Aptos" panose="020B0004020202020204" pitchFamily="34" charset="0"/>
                <a:cs typeface="Aptos" panose="020B0004020202020204" pitchFamily="34" charset="0"/>
              </a:rPr>
              <a:t>loaded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term</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Please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either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improve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remove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claims</a:t>
            </a:r>
            <a:r>
              <a:rPr lang="de-DE" sz="1800" b="0" dirty="0">
                <a:effectLst/>
                <a:ea typeface="Aptos" panose="020B0004020202020204" pitchFamily="34" charset="0"/>
                <a:cs typeface="Aptos" panose="020B0004020202020204" pitchFamily="34" charset="0"/>
              </a:rPr>
              <a:t> on </a:t>
            </a:r>
            <a:r>
              <a:rPr lang="de-DE" sz="1800" b="0" dirty="0" err="1">
                <a:effectLst/>
                <a:ea typeface="Aptos" panose="020B0004020202020204" pitchFamily="34" charset="0"/>
                <a:cs typeface="Aptos" panose="020B0004020202020204" pitchFamily="34" charset="0"/>
              </a:rPr>
              <a:t>security</a:t>
            </a:r>
            <a:r>
              <a:rPr lang="de-DE" sz="1800" b="0" dirty="0">
                <a:effectLst/>
                <a:ea typeface="Aptos" panose="020B0004020202020204" pitchFamily="34" charset="0"/>
                <a:cs typeface="Aptos" panose="020B0004020202020204" pitchFamily="34" charset="0"/>
              </a:rPr>
              <a:t> and </a:t>
            </a:r>
            <a:r>
              <a:rPr lang="de-DE" sz="1800" b="0" dirty="0" err="1">
                <a:effectLst/>
                <a:ea typeface="Aptos" panose="020B0004020202020204" pitchFamily="34" charset="0"/>
                <a:cs typeface="Aptos" panose="020B0004020202020204" pitchFamily="34" charset="0"/>
              </a:rPr>
              <a:t>safety</a:t>
            </a:r>
            <a:r>
              <a:rPr lang="de-DE" sz="1800" b="0" dirty="0">
                <a:effectLst/>
                <a:ea typeface="Aptos" panose="020B0004020202020204" pitchFamily="34" charset="0"/>
                <a:cs typeface="Aptos" panose="020B0004020202020204" pitchFamily="34" charset="0"/>
              </a:rPr>
              <a:t>.  </a:t>
            </a:r>
            <a:endParaRPr lang="de-DE" sz="1800" b="0" dirty="0">
              <a:solidFill>
                <a:schemeClr val="accent6"/>
              </a:solidFill>
              <a:effectLst/>
              <a:ea typeface="Aptos" panose="020B0004020202020204" pitchFamily="34" charset="0"/>
              <a:cs typeface="Aptos" panose="020B0004020202020204" pitchFamily="34" charset="0"/>
            </a:endParaRP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Revised – added a statement to clarify the security and safety claims. </a:t>
            </a:r>
            <a:r>
              <a:rPr lang="de-DE" sz="1800" b="0" dirty="0">
                <a:solidFill>
                  <a:schemeClr val="accent6"/>
                </a:solidFill>
                <a:ea typeface="Aptos" panose="020B0004020202020204" pitchFamily="34" charset="0"/>
                <a:cs typeface="Aptos" panose="020B0004020202020204" pitchFamily="34" charset="0"/>
              </a:rPr>
              <a:t>Revised text reads as</a:t>
            </a:r>
            <a:r>
              <a:rPr lang="de-DE" sz="1800" b="0" dirty="0">
                <a:solidFill>
                  <a:schemeClr val="accent6"/>
                </a:solidFill>
                <a:effectLst/>
                <a:ea typeface="Aptos" panose="020B0004020202020204" pitchFamily="34" charset="0"/>
                <a:cs typeface="Aptos" panose="020B0004020202020204" pitchFamily="34" charset="0"/>
              </a:rPr>
              <a:t>:</a:t>
            </a:r>
          </a:p>
          <a:p>
            <a:pPr>
              <a:buFont typeface="Arial" panose="020B0604020202020204" pitchFamily="34" charset="0"/>
              <a:buChar char="•"/>
            </a:pPr>
            <a:r>
              <a:rPr lang="en-GB" sz="1800" b="0" dirty="0">
                <a:solidFill>
                  <a:schemeClr val="accent6"/>
                </a:solidFill>
                <a:ea typeface="Aptos" panose="020B0004020202020204" pitchFamily="34" charset="0"/>
                <a:cs typeface="Aptos" panose="020B0004020202020204" pitchFamily="34" charset="0"/>
              </a:rPr>
              <a:t>“Using the light spectrum in ELC for downlink and uplink can be more power consuming relative to sub-7 GHz IEEE 802.11 systems. However, the use of ELC offers added security and safety benefits because light does not pass through walls, cannot be jammed and does not interfere with existing RF systems. These features can outweigh the additional energy consumption and offer tangible advantages by enabling wireless communications where typical RF systems could not be deployed. </a:t>
            </a:r>
            <a:r>
              <a:rPr lang="en-GB" sz="1800" b="0" dirty="0">
                <a:solidFill>
                  <a:schemeClr val="accent6"/>
                </a:solidFill>
                <a:effectLst/>
                <a:ea typeface="Aptos" panose="020B0004020202020204" pitchFamily="34" charset="0"/>
                <a:cs typeface="Aptos" panose="020B0004020202020204" pitchFamily="34" charset="0"/>
              </a:rPr>
              <a:t>“ </a:t>
            </a:r>
            <a:endParaRPr lang="de-DE" sz="1800" b="0" dirty="0">
              <a:solidFill>
                <a:schemeClr val="accent6"/>
              </a:solidFill>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4920060F-237D-A9C8-6266-2383EC55783E}"/>
              </a:ext>
            </a:extLst>
          </p:cNvPr>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a:extLst>
              <a:ext uri="{FF2B5EF4-FFF2-40B4-BE49-F238E27FC236}">
                <a16:creationId xmlns:a16="http://schemas.microsoft.com/office/drawing/2014/main" id="{59938DF0-BF51-A5DB-A8A9-7C8C23525D14}"/>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05FE4FDA-5883-064E-8482-3F1AD79ABFC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15321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C90764-6775-E045-A522-1BEF978D2F64}"/>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BBFC6D65-31C3-0C2E-8891-20A3FC9B8142}"/>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802.1 on P802.11br CSD</a:t>
            </a:r>
          </a:p>
        </p:txBody>
      </p:sp>
      <p:sp>
        <p:nvSpPr>
          <p:cNvPr id="2" name="Content Placeholder 1">
            <a:extLst>
              <a:ext uri="{FF2B5EF4-FFF2-40B4-BE49-F238E27FC236}">
                <a16:creationId xmlns:a16="http://schemas.microsoft.com/office/drawing/2014/main" id="{7F922F34-3979-557A-C52A-78561900921C}"/>
              </a:ext>
            </a:extLst>
          </p:cNvPr>
          <p:cNvSpPr>
            <a:spLocks noGrp="1"/>
          </p:cNvSpPr>
          <p:nvPr>
            <p:ph idx="1"/>
          </p:nvPr>
        </p:nvSpPr>
        <p:spPr>
          <a:xfrm>
            <a:off x="914401" y="1556792"/>
            <a:ext cx="10726215" cy="4537621"/>
          </a:xfrm>
        </p:spPr>
        <p:txBody>
          <a:bodyPr/>
          <a:lstStyle/>
          <a:p>
            <a:pPr>
              <a:buFont typeface="Arial" panose="020B0604020202020204" pitchFamily="34" charset="0"/>
              <a:buChar char="•"/>
            </a:pPr>
            <a:r>
              <a:rPr lang="en-GB" sz="1800" b="0" dirty="0">
                <a:effectLst/>
                <a:ea typeface="Aptos" panose="020B0004020202020204" pitchFamily="34" charset="0"/>
                <a:cs typeface="Aptos" panose="020B0004020202020204" pitchFamily="34" charset="0"/>
              </a:rPr>
              <a:t>Comment towards P802.11br CSD: page 2, line 39</a:t>
            </a:r>
          </a:p>
          <a:p>
            <a:pPr lvl="1">
              <a:buFont typeface="Arial" panose="020B0604020202020204" pitchFamily="34" charset="0"/>
              <a:buChar char="•"/>
            </a:pPr>
            <a:r>
              <a:rPr lang="en-GB" sz="1400" b="0" dirty="0">
                <a:effectLst/>
                <a:ea typeface="Aptos" panose="020B0004020202020204" pitchFamily="34" charset="0"/>
                <a:cs typeface="Aptos" panose="020B0004020202020204" pitchFamily="34" charset="0"/>
              </a:rPr>
              <a:t>"use-case" should be "use-cases“.</a:t>
            </a:r>
          </a:p>
          <a:p>
            <a:pPr marL="0" indent="0"/>
            <a:r>
              <a:rPr lang="de-DE" sz="1800" b="0" dirty="0">
                <a:solidFill>
                  <a:schemeClr val="accent6"/>
                </a:solidFill>
                <a:ea typeface="Aptos" panose="020B0004020202020204" pitchFamily="34" charset="0"/>
                <a:cs typeface="Aptos" panose="020B0004020202020204" pitchFamily="34" charset="0"/>
              </a:rPr>
              <a:t>Accepted</a:t>
            </a:r>
            <a:endParaRPr lang="de-DE" sz="1800" b="0" dirty="0">
              <a:solidFill>
                <a:schemeClr val="accent6"/>
              </a:solidFill>
              <a:effectLst/>
              <a:ea typeface="Aptos" panose="020B0004020202020204" pitchFamily="34" charset="0"/>
              <a:cs typeface="Aptos" panose="020B0004020202020204" pitchFamily="34" charset="0"/>
            </a:endParaRPr>
          </a:p>
          <a:p>
            <a:endParaRPr lang="en-GB" sz="1800" b="0" dirty="0">
              <a:effectLst/>
              <a:ea typeface="Aptos" panose="020B0004020202020204" pitchFamily="34" charset="0"/>
              <a:cs typeface="Aptos" panose="020B0004020202020204" pitchFamily="34" charset="0"/>
            </a:endParaRPr>
          </a:p>
          <a:p>
            <a:pPr>
              <a:buFont typeface="Arial" panose="020B0604020202020204" pitchFamily="34" charset="0"/>
              <a:buChar char="•"/>
            </a:pPr>
            <a:r>
              <a:rPr lang="en-GB" sz="1800" b="0" dirty="0">
                <a:effectLst/>
                <a:ea typeface="Aptos" panose="020B0004020202020204" pitchFamily="34" charset="0"/>
                <a:cs typeface="Aptos" panose="020B0004020202020204" pitchFamily="34" charset="0"/>
              </a:rPr>
              <a:t>Comment towards P802.11br CSD: page 3, line 7</a:t>
            </a:r>
          </a:p>
          <a:p>
            <a:pPr lvl="1">
              <a:buFont typeface="Arial" panose="020B0604020202020204" pitchFamily="34" charset="0"/>
              <a:buChar char="•"/>
            </a:pPr>
            <a:r>
              <a:rPr lang="en-GB" sz="1400" b="0" dirty="0">
                <a:effectLst/>
                <a:ea typeface="Aptos" panose="020B0004020202020204" pitchFamily="34" charset="0"/>
                <a:cs typeface="Aptos" panose="020B0004020202020204" pitchFamily="34" charset="0"/>
              </a:rPr>
              <a:t>Missing a closed </a:t>
            </a:r>
            <a:r>
              <a:rPr lang="en-GB" sz="1400" b="0" dirty="0" err="1">
                <a:effectLst/>
                <a:ea typeface="Aptos" panose="020B0004020202020204" pitchFamily="34" charset="0"/>
                <a:cs typeface="Aptos" panose="020B0004020202020204" pitchFamily="34" charset="0"/>
              </a:rPr>
              <a:t>paranthesis</a:t>
            </a:r>
            <a:r>
              <a:rPr lang="en-GB" sz="1400" b="0" dirty="0">
                <a:effectLst/>
                <a:ea typeface="Aptos" panose="020B0004020202020204" pitchFamily="34" charset="0"/>
                <a:cs typeface="Aptos" panose="020B0004020202020204" pitchFamily="34" charset="0"/>
              </a:rPr>
              <a:t> after "etc..“.</a:t>
            </a:r>
          </a:p>
          <a:p>
            <a:r>
              <a:rPr lang="de-DE" sz="1800" b="0" dirty="0">
                <a:solidFill>
                  <a:schemeClr val="accent6"/>
                </a:solidFill>
                <a:ea typeface="Aptos" panose="020B0004020202020204" pitchFamily="34" charset="0"/>
                <a:cs typeface="Aptos" panose="020B0004020202020204" pitchFamily="34" charset="0"/>
              </a:rPr>
              <a:t>Accepted</a:t>
            </a:r>
            <a:endParaRPr lang="de-DE" sz="1800" b="0" dirty="0">
              <a:solidFill>
                <a:schemeClr val="accent6"/>
              </a:solidFill>
              <a:effectLst/>
              <a:ea typeface="Aptos" panose="020B0004020202020204" pitchFamily="34" charset="0"/>
              <a:cs typeface="Aptos" panose="020B0004020202020204" pitchFamily="34" charset="0"/>
            </a:endParaRPr>
          </a:p>
          <a:p>
            <a:endParaRPr lang="de-DE" sz="1800" b="0" dirty="0">
              <a:solidFill>
                <a:schemeClr val="accent6"/>
              </a:solidFill>
              <a:effectLst/>
              <a:ea typeface="Aptos" panose="020B0004020202020204" pitchFamily="34" charset="0"/>
              <a:cs typeface="Aptos" panose="020B0004020202020204" pitchFamily="34" charset="0"/>
            </a:endParaRPr>
          </a:p>
          <a:p>
            <a:pPr>
              <a:buFont typeface="Arial" panose="020B0604020202020204" pitchFamily="34" charset="0"/>
              <a:buChar char="•"/>
            </a:pPr>
            <a:r>
              <a:rPr lang="en-GB" sz="1800" b="0" dirty="0">
                <a:effectLst/>
                <a:ea typeface="Aptos" panose="020B0004020202020204" pitchFamily="34" charset="0"/>
                <a:cs typeface="Aptos" panose="020B0004020202020204" pitchFamily="34" charset="0"/>
              </a:rPr>
              <a:t>Comment towards P802.11br CSD: page 4, line 9</a:t>
            </a:r>
          </a:p>
          <a:p>
            <a:pPr lvl="1">
              <a:buFont typeface="Arial" panose="020B0604020202020204" pitchFamily="34" charset="0"/>
              <a:buChar char="•"/>
            </a:pPr>
            <a:r>
              <a:rPr lang="en-GB" sz="1400" b="0" dirty="0">
                <a:effectLst/>
                <a:ea typeface="Aptos" panose="020B0004020202020204" pitchFamily="34" charset="0"/>
                <a:cs typeface="Aptos" panose="020B0004020202020204" pitchFamily="34" charset="0"/>
              </a:rPr>
              <a:t>"of" should be inserted between "use" and "IEEE“</a:t>
            </a:r>
          </a:p>
          <a:p>
            <a:pPr marL="0" indent="0"/>
            <a:r>
              <a:rPr lang="de-DE" sz="1800" b="0" dirty="0">
                <a:solidFill>
                  <a:schemeClr val="accent6"/>
                </a:solidFill>
                <a:ea typeface="Aptos" panose="020B0004020202020204" pitchFamily="34" charset="0"/>
                <a:cs typeface="Aptos" panose="020B0004020202020204" pitchFamily="34" charset="0"/>
              </a:rPr>
              <a:t>Accepted – note, the change was on page 4, line 11</a:t>
            </a:r>
            <a:endParaRPr lang="de-DE" sz="1800" b="0" dirty="0">
              <a:solidFill>
                <a:schemeClr val="accent6"/>
              </a:solidFill>
              <a:effectLst/>
              <a:ea typeface="Aptos" panose="020B0004020202020204" pitchFamily="34" charset="0"/>
              <a:cs typeface="Aptos" panose="020B0004020202020204" pitchFamily="34" charset="0"/>
            </a:endParaRPr>
          </a:p>
          <a:p>
            <a:pPr marL="457200" lvl="1" indent="0"/>
            <a:endParaRPr lang="en-GB" sz="1400" b="0" dirty="0">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50B28EFD-F88E-56F7-A69E-55ED686C65A8}"/>
              </a:ext>
            </a:extLst>
          </p:cNvPr>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a:extLst>
              <a:ext uri="{FF2B5EF4-FFF2-40B4-BE49-F238E27FC236}">
                <a16:creationId xmlns:a16="http://schemas.microsoft.com/office/drawing/2014/main" id="{93F868E8-7746-1031-10D0-3DC3632744C2}"/>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C60A4051-4DC8-5FF6-A922-2E484CB4CF7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002945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113</TotalTime>
  <Words>1184</Words>
  <Application>Microsoft Office PowerPoint</Application>
  <PresentationFormat>Widescreen</PresentationFormat>
  <Paragraphs>124</Paragraphs>
  <Slides>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Aptos</vt:lpstr>
      <vt:lpstr>Arial</vt:lpstr>
      <vt:lpstr>Arial Unicode MS</vt:lpstr>
      <vt:lpstr>Times New Roman</vt:lpstr>
      <vt:lpstr>Verdana</vt:lpstr>
      <vt:lpstr>Office Theme</vt:lpstr>
      <vt:lpstr>Document</vt:lpstr>
      <vt:lpstr>Comments and Responses on P802.11br PAR and CSD</vt:lpstr>
      <vt:lpstr>Abstract</vt:lpstr>
      <vt:lpstr>Comments from RevCom members on P802.11br PAR</vt:lpstr>
      <vt:lpstr>Comments from 802.3 members on P802.11br PAR</vt:lpstr>
      <vt:lpstr>Comments from 802.3 on P802.11br PAR</vt:lpstr>
      <vt:lpstr>Comments from 802.3 on P802.11br PAR</vt:lpstr>
      <vt:lpstr>Comments from 802.3 on P802.11br CSD</vt:lpstr>
      <vt:lpstr>Comments from 802.3 on P802.11br CSD</vt:lpstr>
      <vt:lpstr>Comments from 802.1 on P802.11br CSD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119</cp:revision>
  <cp:lastPrinted>1601-01-01T00:00:00Z</cp:lastPrinted>
  <dcterms:created xsi:type="dcterms:W3CDTF">2019-08-08T09:50:31Z</dcterms:created>
  <dcterms:modified xsi:type="dcterms:W3CDTF">2025-03-11T23:47:34Z</dcterms:modified>
</cp:coreProperties>
</file>