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28" r:id="rId3"/>
    <p:sldId id="595" r:id="rId4"/>
    <p:sldId id="596" r:id="rId5"/>
    <p:sldId id="597" r:id="rId6"/>
    <p:sldId id="599" r:id="rId7"/>
    <p:sldId id="601" r:id="rId8"/>
    <p:sldId id="577" r:id="rId9"/>
    <p:sldId id="598" r:id="rId10"/>
    <p:sldId id="589" r:id="rId11"/>
    <p:sldId id="600" r:id="rId12"/>
    <p:sldId id="58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068975-0DC2-5D3F-9053-F231B0B83339}" name="Avner Epstein" initials="AE" userId="S::aepstein@maxlinear.com::db4434f7-a91d-48cd-bea2-3b04150f21e4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FA"/>
    <a:srgbClr val="FFCC66"/>
    <a:srgbClr val="C2C2FE"/>
    <a:srgbClr val="FFABFF"/>
    <a:srgbClr val="CC00CC"/>
    <a:srgbClr val="DDDDDD"/>
    <a:srgbClr val="7A5646"/>
    <a:srgbClr val="DFB7D9"/>
    <a:srgbClr val="90FA93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66159E-B1D2-43C3-ABB9-C8B9960AD711}" v="46" dt="2025-03-05T14:38:01.6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42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67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11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73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58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3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44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8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87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38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21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 </a:t>
            </a:r>
            <a:r>
              <a:rPr lang="en-US" err="1"/>
              <a:t>xhjgxs</a:t>
            </a:r>
            <a:r>
              <a:rPr lang="en-US"/>
              <a:t>  </a:t>
            </a:r>
            <a:r>
              <a:rPr lang="en-US" err="1"/>
              <a:t>hjx</a:t>
            </a:r>
            <a:r>
              <a:rPr lang="en-US"/>
              <a:t> </a:t>
            </a:r>
            <a:r>
              <a:rPr lang="en-US" err="1"/>
              <a:t>xsghjk</a:t>
            </a:r>
            <a:r>
              <a:rPr lang="en-US"/>
              <a:t> </a:t>
            </a:r>
            <a:r>
              <a:rPr lang="en-US" err="1"/>
              <a:t>xkjhg</a:t>
            </a:r>
            <a:r>
              <a:rPr lang="en-US"/>
              <a:t> </a:t>
            </a:r>
            <a:r>
              <a:rPr lang="en-US" err="1"/>
              <a:t>jh</a:t>
            </a:r>
            <a:r>
              <a:rPr lang="en-US"/>
              <a:t> </a:t>
            </a:r>
            <a:r>
              <a:rPr lang="en-US" err="1"/>
              <a:t>kxjhg</a:t>
            </a:r>
            <a:r>
              <a:rPr lang="en-US"/>
              <a:t> </a:t>
            </a:r>
            <a:r>
              <a:rPr lang="en-US" err="1"/>
              <a:t>kjxh</a:t>
            </a:r>
            <a:r>
              <a:rPr lang="en-US"/>
              <a:t> </a:t>
            </a:r>
            <a:r>
              <a:rPr lang="en-US" err="1"/>
              <a:t>gxkjhg</a:t>
            </a:r>
            <a:r>
              <a:rPr lang="en-US"/>
              <a:t> </a:t>
            </a:r>
            <a:r>
              <a:rPr lang="en-US" err="1"/>
              <a:t>kxjhg</a:t>
            </a:r>
            <a:r>
              <a:rPr lang="en-US"/>
              <a:t> </a:t>
            </a:r>
            <a:r>
              <a:rPr lang="en-US" err="1"/>
              <a:t>xkhg</a:t>
            </a:r>
            <a:r>
              <a:rPr lang="en-US"/>
              <a:t> x </a:t>
            </a:r>
            <a:r>
              <a:rPr lang="en-US" err="1"/>
              <a:t>jxkghkjxh</a:t>
            </a:r>
            <a:r>
              <a:rPr lang="en-US"/>
              <a:t> </a:t>
            </a:r>
            <a:r>
              <a:rPr lang="en-US" err="1"/>
              <a:t>xkjhgx</a:t>
            </a:r>
            <a:endParaRPr lang="en-US"/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802.11-25/0450r0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2936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February 2025</a:t>
            </a: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9522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Avner Epstein et al</a:t>
            </a:r>
            <a:r>
              <a:rPr lang="en-US" baseline="0"/>
              <a:t> (Maxlinear)</a:t>
            </a: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epstein@maxlinear.com" TargetMode="External"/><Relationship Id="rId7" Type="http://schemas.openxmlformats.org/officeDocument/2006/relationships/hyperlink" Target="mailto:sschelstraete@maxlinear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kedem@maxlinear.com" TargetMode="External"/><Relationship Id="rId5" Type="http://schemas.openxmlformats.org/officeDocument/2006/relationships/hyperlink" Target="mailto:ebenyosef@maxlinear.com" TargetMode="External"/><Relationship Id="rId4" Type="http://schemas.openxmlformats.org/officeDocument/2006/relationships/hyperlink" Target="mailto:ishemer@maxlinear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>
                <a:solidFill>
                  <a:schemeClr val="tx1"/>
                </a:solidFill>
              </a:rPr>
              <a:t>IFCS Discussion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9050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March 10th, 2025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4384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242185"/>
              </p:ext>
            </p:extLst>
          </p:nvPr>
        </p:nvGraphicFramePr>
        <p:xfrm>
          <a:off x="990903" y="3218522"/>
          <a:ext cx="7467600" cy="19168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Avner Epstein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>
                          <a:latin typeface="+mn-lt"/>
                          <a:ea typeface="Times New Roman"/>
                          <a:cs typeface="Arial"/>
                        </a:rPr>
                        <a:t>MaxLinear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aepstein@maxlinear.com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Ido Shemer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ishemer@maxlinear.com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Elad Ben Yosef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ebenyosef@maxlinear.com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Oren Kedem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okedem@maxlinear.com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sschelstraete@maxlinear.com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SP2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 dirty="0"/>
              <a:t>Option B</a:t>
            </a:r>
            <a:r>
              <a:rPr lang="en-US" sz="1800" dirty="0"/>
              <a:t>?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162094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SP3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/>
              <a:t>Option C</a:t>
            </a:r>
            <a:r>
              <a:rPr lang="en-US" sz="1800"/>
              <a:t>?</a:t>
            </a: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397263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/>
              <a:t>References</a:t>
            </a:r>
            <a:endParaRPr lang="zh-CN" altLang="en-US" sz="280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53975" lvl="1" indent="0">
              <a:spcAft>
                <a:spcPts val="0"/>
              </a:spcAft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4986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Introduction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8486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UHR Trigger Frame Format added </a:t>
            </a:r>
            <a:r>
              <a:rPr lang="en-US" sz="1800" dirty="0" err="1"/>
              <a:t>iFCS</a:t>
            </a:r>
            <a:r>
              <a:rPr lang="en-US" sz="1800" dirty="0"/>
              <a:t> to enable frame validation up to but excluding the padding field.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 motivation for </a:t>
            </a:r>
            <a:r>
              <a:rPr lang="en-US" sz="1800" dirty="0" err="1"/>
              <a:t>iFCS</a:t>
            </a:r>
            <a:r>
              <a:rPr lang="en-US" sz="1800" dirty="0"/>
              <a:t> is to enable a STA that uses the Trigger Frame as a trigger for switching functionality (e.g. an EMLSR Non-AP STA that needs to switch to its main radio) to validate the Trigger Frame before the beginning of the padding field; otherwise, the padding field does not fulfil its purpose, or the STA is performing the switch without being able to validate the Trigger Frame.</a:t>
            </a:r>
          </a:p>
        </p:txBody>
      </p:sp>
    </p:spTree>
    <p:extLst>
      <p:ext uri="{BB962C8B-B14F-4D97-AF65-F5344CB8AC3E}">
        <p14:creationId xmlns:p14="http://schemas.microsoft.com/office/powerpoint/2010/main" val="344447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Problem Description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056" y="1523999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In order to maintain backwards compatibility with Non-AP HE STAs it is required to keep the format of user-info and not to exceed the 5 octets allocated for user-info.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Therefore, according to SFD, the </a:t>
            </a:r>
            <a:r>
              <a:rPr lang="en-US" sz="1800" dirty="0" err="1"/>
              <a:t>iFCS</a:t>
            </a:r>
            <a:r>
              <a:rPr lang="en-US" sz="1800" dirty="0"/>
              <a:t> field is split into two parts in two consecutive user-info fields: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Splitting the </a:t>
            </a:r>
            <a:r>
              <a:rPr lang="en-US" sz="1800" dirty="0" err="1"/>
              <a:t>iFCS</a:t>
            </a:r>
            <a:r>
              <a:rPr lang="en-US" sz="1800" dirty="0"/>
              <a:t> into two sub-fields adds non-negligible complexity on the CRC calculation hardware (in both transmit and receive paths).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F322AA-11AF-65BF-0015-F66160208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994" y="3321278"/>
            <a:ext cx="8217206" cy="90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3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685800" y="755343"/>
            <a:ext cx="7772400" cy="533400"/>
          </a:xfrm>
        </p:spPr>
        <p:txBody>
          <a:bodyPr/>
          <a:lstStyle/>
          <a:p>
            <a:pPr lvl="0"/>
            <a:r>
              <a:rPr lang="en-US" sz="2800" dirty="0"/>
              <a:t>Solution – Option A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28801"/>
            <a:ext cx="7696200" cy="159350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Since the Trigger Frame is intended for UHR STAs, they are able to identify the format of the </a:t>
            </a:r>
            <a:r>
              <a:rPr lang="en-US" sz="1800" dirty="0" err="1"/>
              <a:t>iFCS</a:t>
            </a:r>
            <a:r>
              <a:rPr lang="en-US" sz="1800" dirty="0"/>
              <a:t> field, hence it may be increased to 6 octets, thus allowing the </a:t>
            </a:r>
            <a:r>
              <a:rPr lang="en-US" sz="1800" dirty="0" err="1"/>
              <a:t>iFCS</a:t>
            </a:r>
            <a:r>
              <a:rPr lang="en-US" sz="1800" dirty="0"/>
              <a:t> to be contiguous.</a:t>
            </a:r>
          </a:p>
          <a:p>
            <a:pPr marL="682625" lvl="2">
              <a:spcAft>
                <a:spcPts val="0"/>
              </a:spcAft>
            </a:pPr>
            <a:r>
              <a:rPr lang="en-US" sz="1400" dirty="0"/>
              <a:t>Note: the user-info with AID12=2011 (for the </a:t>
            </a:r>
            <a:r>
              <a:rPr lang="en-US" sz="1400" dirty="0" err="1"/>
              <a:t>iFCS</a:t>
            </a:r>
            <a:r>
              <a:rPr lang="en-US" sz="1400" dirty="0"/>
              <a:t>) should be the last user-info before that with AID12=4095 (for the padding).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3BF772-FAF7-0609-3D4A-CE9ABF60A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932911"/>
            <a:ext cx="4444069" cy="1761467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65EE98E-DC9E-EE6F-8122-A86A1E26EB81}"/>
              </a:ext>
            </a:extLst>
          </p:cNvPr>
          <p:cNvSpPr txBox="1">
            <a:spLocks/>
          </p:cNvSpPr>
          <p:nvPr/>
        </p:nvSpPr>
        <p:spPr bwMode="auto">
          <a:xfrm>
            <a:off x="89831" y="3833926"/>
            <a:ext cx="4482169" cy="263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1313" lvl="1">
              <a:spcAft>
                <a:spcPts val="0"/>
              </a:spcAft>
            </a:pPr>
            <a:r>
              <a:rPr lang="en-US" sz="1600" u="sng" dirty="0"/>
              <a:t>Backwards compatibility: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When HE STAs are addressed via Trigger Frame using the HE Variant (first row in the table) there is no backwards compatibility issue.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EHT &amp; UHR STAs are not mixed together in the same Trigger Frame, and the EHT STAs are able to identify this is not an EHT Variant based on the </a:t>
            </a:r>
            <a:r>
              <a:rPr lang="en-US" dirty="0" err="1"/>
              <a:t>Phy</a:t>
            </a:r>
            <a:r>
              <a:rPr lang="en-US" dirty="0"/>
              <a:t> Version field in the Special User Info.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 only limitation is with the mixed UHR-HE variant (last two rows in the table) – in this case an HE STA may be fooled to find its AID in the IFCS3 field; however, mixed UHR-HE variant is currently not part of 11bn SFD (relies on A-PPDU which is currently out-of-scope).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E637D8-0990-A02B-447D-4114AAEB75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088" y="2827624"/>
            <a:ext cx="8365824" cy="9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3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B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4587"/>
            <a:ext cx="7696200" cy="3844182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600" dirty="0"/>
              <a:t>According to 11be,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he Padding field, if present, is at least two octets in length and is set to all 1s. If the Padding field is present in a Trigger frame, its length is computed as described in 26.5.2.2.3 (Padding for a triggering frame) and 35.5.2.2.3 (Padding for a Trigger frame).</a:t>
            </a:r>
            <a:endParaRPr lang="en-US" sz="1600" dirty="0">
              <a:solidFill>
                <a:srgbClr val="000000"/>
              </a:solidFill>
              <a:latin typeface="TimesNewRoman"/>
            </a:endParaRPr>
          </a:p>
          <a:p>
            <a:pPr marL="341313" lvl="1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NewRoman"/>
              </a:rPr>
              <a:t>The padding field is identified by AID12=4095 as part of the first two octets that are all 1s.</a:t>
            </a:r>
            <a:endParaRPr lang="en-US" sz="1600" dirty="0"/>
          </a:p>
          <a:p>
            <a:pPr marL="341313" lvl="1">
              <a:spcAft>
                <a:spcPts val="0"/>
              </a:spcAft>
            </a:pPr>
            <a:r>
              <a:rPr lang="en-US" sz="1600" dirty="0"/>
              <a:t>The </a:t>
            </a:r>
            <a:r>
              <a:rPr lang="en-US" sz="1600" dirty="0" err="1"/>
              <a:t>iFCS</a:t>
            </a:r>
            <a:r>
              <a:rPr lang="en-US" sz="1600" dirty="0"/>
              <a:t> field could be defined to </a:t>
            </a:r>
            <a:r>
              <a:rPr lang="en-US" sz="1600" u="sng" dirty="0"/>
              <a:t>overlap</a:t>
            </a:r>
            <a:r>
              <a:rPr lang="en-US" sz="1600" dirty="0"/>
              <a:t> the padding (after the first two octets); hence only the first two octets shall be all 1s (and not the entire padding field).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/>
              <a:t>The risk for backwards compatibility issues </a:t>
            </a:r>
            <a:r>
              <a:rPr lang="en-US" sz="1600" u="sng" dirty="0"/>
              <a:t>is low</a:t>
            </a:r>
            <a:r>
              <a:rPr lang="en-US" sz="1600" dirty="0"/>
              <a:t>, since STAs that require padding use this time for processing and/or switching time (e.g. EMLSR) and do not (cannot) verify that the remaining bits in the padding field are all 1s.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/>
              <a:t>If an AP calculates the required padding length as N octets it should increase the padding field by 4 octets to account for the </a:t>
            </a:r>
            <a:r>
              <a:rPr lang="en-US" sz="1600" dirty="0" err="1"/>
              <a:t>iFCS</a:t>
            </a:r>
            <a:r>
              <a:rPr lang="en-US" sz="1600" dirty="0"/>
              <a:t> and the total field length should be at least 6 octets (rather than 2, as it is now).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C2B4BC-8F19-4F52-4222-EE5E8C255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66073"/>
            <a:ext cx="8687535" cy="116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8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C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056" y="1523999"/>
            <a:ext cx="7696200" cy="465055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Still use CRC32, but only provide the highest 28bits (omit the lower nibble of the FCS).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This option has no backwards compatibility issues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Since the Trigger Frame is significantly shorter than a QoS data frame, then we argue that 28bits are sufficient, as shown in the next slide.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Alternatively, we may use only the highest 3 octets of the FCS (effectively CRC24), while relying on a constant value in the first two octets of the user-info (AID12=2011 and four bits of 1) for increased robustness.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Note, the CRC calculation shall remain CRC32, but the lowest 4 bits shall be omitted.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009AEE-80BA-2365-7888-9E8D79AA3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91" y="2498101"/>
            <a:ext cx="8530533" cy="102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651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C (continue)</a:t>
            </a:r>
            <a:endParaRPr lang="zh-CN" altLang="en-US" sz="2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D62B1C6-25F3-A22E-27B0-D2FE0E81E7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96189"/>
              </p:ext>
            </p:extLst>
          </p:nvPr>
        </p:nvGraphicFramePr>
        <p:xfrm>
          <a:off x="972865" y="4172759"/>
          <a:ext cx="7198270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1693">
                  <a:extLst>
                    <a:ext uri="{9D8B030D-6E8A-4147-A177-3AD203B41FA5}">
                      <a16:colId xmlns:a16="http://schemas.microsoft.com/office/drawing/2014/main" val="1973359437"/>
                    </a:ext>
                  </a:extLst>
                </a:gridCol>
                <a:gridCol w="1042443">
                  <a:extLst>
                    <a:ext uri="{9D8B030D-6E8A-4147-A177-3AD203B41FA5}">
                      <a16:colId xmlns:a16="http://schemas.microsoft.com/office/drawing/2014/main" val="3466574798"/>
                    </a:ext>
                  </a:extLst>
                </a:gridCol>
                <a:gridCol w="2349213">
                  <a:extLst>
                    <a:ext uri="{9D8B030D-6E8A-4147-A177-3AD203B41FA5}">
                      <a16:colId xmlns:a16="http://schemas.microsoft.com/office/drawing/2014/main" val="262196528"/>
                    </a:ext>
                  </a:extLst>
                </a:gridCol>
                <a:gridCol w="2964921">
                  <a:extLst>
                    <a:ext uri="{9D8B030D-6E8A-4147-A177-3AD203B41FA5}">
                      <a16:colId xmlns:a16="http://schemas.microsoft.com/office/drawing/2014/main" val="2231391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N_users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Trigger Frame size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Miss-Detect Probability with CRC28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QoS data frame size with equivalent miss-detect probability using CRC32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42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552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2.06e-6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1104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51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872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3.25e-6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1744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107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1512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5.63e-6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3024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670605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5D0498-D615-83A0-CF7C-718D6A9E73CC}"/>
              </a:ext>
            </a:extLst>
          </p:cNvPr>
          <p:cNvSpPr txBox="1">
            <a:spLocks/>
          </p:cNvSpPr>
          <p:nvPr/>
        </p:nvSpPr>
        <p:spPr bwMode="auto">
          <a:xfrm>
            <a:off x="762000" y="1327328"/>
            <a:ext cx="7696200" cy="2452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1313" lvl="1">
              <a:spcAft>
                <a:spcPts val="0"/>
              </a:spcAft>
            </a:pPr>
            <a:r>
              <a:rPr lang="en-US" sz="1600" kern="0" dirty="0"/>
              <a:t>BSRP Trigger Frame: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Header = 16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Common-Info = 8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Special User-Info = 5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User-Info = 5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Total = 16+8+5+N_users*5</a:t>
            </a:r>
          </a:p>
          <a:p>
            <a:pPr marL="341313" lvl="1">
              <a:spcAft>
                <a:spcPts val="0"/>
              </a:spcAft>
            </a:pPr>
            <a:r>
              <a:rPr lang="en-US" sz="1600" kern="0" dirty="0"/>
              <a:t>Miss detect probability:</a:t>
            </a:r>
          </a:p>
          <a:p>
            <a:pPr marL="682625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The probability of a single bit undetected error: P</a:t>
            </a:r>
            <a:r>
              <a:rPr lang="en-US" sz="1400" kern="0" baseline="-25000" dirty="0"/>
              <a:t>k</a:t>
            </a:r>
            <a:r>
              <a:rPr lang="en-US" sz="1400" kern="0" dirty="0"/>
              <a:t>= ~2^(-k), where k is the CRC size.</a:t>
            </a:r>
          </a:p>
          <a:p>
            <a:pPr marL="682625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The probability of miss-detect of at least 1 bit in an n-bit frame is: 1-(1-P</a:t>
            </a:r>
            <a:r>
              <a:rPr lang="en-US" sz="1400" kern="0" baseline="-25000" dirty="0"/>
              <a:t>k</a:t>
            </a:r>
            <a:r>
              <a:rPr lang="en-US" sz="1400" kern="0" dirty="0"/>
              <a:t>)^n</a:t>
            </a:r>
          </a:p>
          <a:p>
            <a:pPr marL="341313" lvl="1">
              <a:spcAft>
                <a:spcPts val="0"/>
              </a:spcAft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211373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/>
              <a:t>Conclusions</a:t>
            </a:r>
            <a:endParaRPr lang="zh-CN" altLang="en-US" sz="280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810812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The proposed format of </a:t>
            </a:r>
            <a:r>
              <a:rPr lang="en-US" dirty="0" err="1"/>
              <a:t>iFCS</a:t>
            </a:r>
            <a:r>
              <a:rPr lang="en-US" dirty="0"/>
              <a:t> field in UHR Variant of the Trigger Frame adds non-negligible complexity on the CRC calculation hardware (also in receive path).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Three solutions have been proposed for working around this problem:</a:t>
            </a:r>
          </a:p>
          <a:p>
            <a:pPr marL="682625" lvl="2">
              <a:spcAft>
                <a:spcPts val="0"/>
              </a:spcAft>
            </a:pPr>
            <a:r>
              <a:rPr lang="en-US" b="1" dirty="0"/>
              <a:t>Solution A</a:t>
            </a:r>
            <a:r>
              <a:rPr lang="en-US" dirty="0"/>
              <a:t> – may have backwards compatibility issues with HE STAs; however mixed Trigger Frame is relying on the definition of A-PPDU, which is currently not present neither in 11be nor in 11bn</a:t>
            </a:r>
          </a:p>
          <a:p>
            <a:pPr marL="682625" lvl="2">
              <a:spcAft>
                <a:spcPts val="0"/>
              </a:spcAft>
            </a:pPr>
            <a:r>
              <a:rPr lang="en-US" b="1" dirty="0"/>
              <a:t>Solution B</a:t>
            </a:r>
            <a:r>
              <a:rPr lang="en-US" dirty="0"/>
              <a:t> – Low risk for backwards compatibility issues (STAs do not verify that remaining bits in the padding field are all 1s).</a:t>
            </a:r>
          </a:p>
          <a:p>
            <a:pPr marL="682625" lvl="2">
              <a:spcAft>
                <a:spcPts val="0"/>
              </a:spcAft>
            </a:pPr>
            <a:r>
              <a:rPr lang="en-US" b="1" dirty="0"/>
              <a:t>Solution C </a:t>
            </a:r>
            <a:r>
              <a:rPr lang="en-US" dirty="0"/>
              <a:t>– no backwards compatibility concern. The simplest solution, relying on the fact that a Trigger Frame is much shorter than data frame and usually transmitted with lower MCS.</a:t>
            </a:r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r>
              <a:rPr lang="en-US" dirty="0"/>
              <a:t>Note, similar considerations might apply also to the MIC field in protected Trigger Frame</a:t>
            </a:r>
          </a:p>
        </p:txBody>
      </p:sp>
    </p:spTree>
    <p:extLst>
      <p:ext uri="{BB962C8B-B14F-4D97-AF65-F5344CB8AC3E}">
        <p14:creationId xmlns:p14="http://schemas.microsoft.com/office/powerpoint/2010/main" val="289997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SP1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 dirty="0"/>
              <a:t>Option A</a:t>
            </a:r>
            <a:r>
              <a:rPr lang="en-US" sz="1800" dirty="0"/>
              <a:t>?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42658435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1284</Words>
  <Application>Microsoft Office PowerPoint</Application>
  <PresentationFormat>On-screen Show (4:3)</PresentationFormat>
  <Paragraphs>160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Times New Roman</vt:lpstr>
      <vt:lpstr>TimesNewRoman</vt:lpstr>
      <vt:lpstr>802-11-Submission</vt:lpstr>
      <vt:lpstr>IFCS Discussion</vt:lpstr>
      <vt:lpstr>Introduction</vt:lpstr>
      <vt:lpstr>Problem Description</vt:lpstr>
      <vt:lpstr>Solution – Option A</vt:lpstr>
      <vt:lpstr>Solution – Option B</vt:lpstr>
      <vt:lpstr>Solution – Option C</vt:lpstr>
      <vt:lpstr>Solution – Option C (continue)</vt:lpstr>
      <vt:lpstr>Conclusions</vt:lpstr>
      <vt:lpstr>SP1</vt:lpstr>
      <vt:lpstr>SP2</vt:lpstr>
      <vt:lpstr>SP3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aepstein@maxlinear.com</dc:creator>
  <cp:lastModifiedBy>Avner Epstein</cp:lastModifiedBy>
  <cp:revision>3</cp:revision>
  <cp:lastPrinted>1998-02-10T13:28:06Z</cp:lastPrinted>
  <dcterms:created xsi:type="dcterms:W3CDTF">2013-11-12T18:41:50Z</dcterms:created>
  <dcterms:modified xsi:type="dcterms:W3CDTF">2025-03-10T14:37:56Z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(3)NCNJzTKCyPE21zKqd5U29uFaJERjZdge6WPjo0N+7VTUBPODTYN3daek1VqOyLUxutYM8p9U
oPdoeZfcmeifspp2PSCI3qwAjeZRMbF3lf0bF3h1pvrEnBuJpk47C9QV+NtMgSI4+KaCRuPg
WRfkLZminWMzRFCeci8w1dnUDDX4K3mvqng0AAzi/V0J3NiM6VMJ4OgQUaYZ2/tlMBm6Svla
w7/TCMQ7bxbpF76Mex</vt:lpwstr>
  </property>
  <property fmtid="{D5CDD505-2E9C-101B-9397-08002B2CF9AE}" pid="4" name="_2015_ms_pID_7253431">
    <vt:lpwstr>Jxy8+10HGefimn7KwllIkToF8AQK20fHjFPZVfzhmxQc8FcRJ6Jk36
cwPclsidZpw39xnO9iEwHpYwBYs4DAR9utjfWzIWWli2B4WeacGssBVj/WPR43wWxbckXBb8
VZzLJnpS5GPf7JuATBlDXdc8lsCW5UUq3RXP2yKCDnBSEHNbwXG8vMrRk/jpXGGjztuRxEfJ
sKtZJm3tlInDaush1hNK0m8j2C94H8H1NNew</vt:lpwstr>
  </property>
  <property fmtid="{D5CDD505-2E9C-101B-9397-08002B2CF9AE}" pid="5" name="_2015_ms_pID_7253432">
    <vt:lpwstr>ig==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1630398755</vt:lpwstr>
  </property>
</Properties>
</file>