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9" r:id="rId3"/>
    <p:sldId id="362" r:id="rId4"/>
    <p:sldId id="281" r:id="rId5"/>
    <p:sldId id="364" r:id="rId6"/>
    <p:sldId id="365" r:id="rId7"/>
    <p:sldId id="366" r:id="rId8"/>
    <p:sldId id="301" r:id="rId9"/>
    <p:sldId id="277" r:id="rId10"/>
    <p:sldId id="310" r:id="rId11"/>
    <p:sldId id="327" r:id="rId12"/>
    <p:sldId id="367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88" autoAdjust="0"/>
    <p:restoredTop sz="94660"/>
  </p:normalViewPr>
  <p:slideViewPr>
    <p:cSldViewPr>
      <p:cViewPr>
        <p:scale>
          <a:sx n="85" d="100"/>
          <a:sy n="85" d="100"/>
        </p:scale>
        <p:origin x="33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xxx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Feb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Global CSD Starting Index </a:t>
            </a:r>
            <a:r>
              <a:rPr lang="en-US" altLang="zh-CN" dirty="0">
                <a:solidFill>
                  <a:schemeClr val="tx1"/>
                </a:solidFill>
              </a:rPr>
              <a:t>Assignment </a:t>
            </a:r>
            <a:r>
              <a:rPr lang="en-US" altLang="zh-CN" dirty="0"/>
              <a:t>for DBW60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538158"/>
              </p:ext>
            </p:extLst>
          </p:nvPr>
        </p:nvGraphicFramePr>
        <p:xfrm>
          <a:off x="799306" y="3356992"/>
          <a:ext cx="7620000" cy="173970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BC2B7071-0F23-4101-84B2-4A16C4EB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49167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11-24-0209-09-00bn-specification-framework-for-tgbn</a:t>
            </a:r>
          </a:p>
          <a:p>
            <a:pPr marL="0" indent="0">
              <a:buNone/>
            </a:pPr>
            <a:r>
              <a:rPr lang="en-US" altLang="ko-KR" sz="2000" dirty="0"/>
              <a:t>[2] 11-24-1188-02-00bn-global-csd-index-assignment-for-dru-stf-transmission-in-11bn</a:t>
            </a:r>
          </a:p>
        </p:txBody>
      </p:sp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689" y="642358"/>
            <a:ext cx="7770813" cy="554394"/>
          </a:xfrm>
        </p:spPr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582826" y="11049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b="0" dirty="0"/>
              <a:t>Do you support to include the following text to the 11bn SFD?</a:t>
            </a:r>
          </a:p>
          <a:p>
            <a:pPr lvl="1"/>
            <a:r>
              <a:rPr lang="en-US" altLang="zh-CN" sz="1400" dirty="0"/>
              <a:t>Global CSD start index assignment of 60MHz DBW for DRU UHR-STR transmission will be based on the following table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altLang="zh-CN" kern="0" dirty="0">
              <a:solidFill>
                <a:srgbClr val="000000"/>
              </a:solidFill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F3F3037B-0CCB-4049-BA2C-E440923CE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71224"/>
              </p:ext>
            </p:extLst>
          </p:nvPr>
        </p:nvGraphicFramePr>
        <p:xfrm>
          <a:off x="1547664" y="2132856"/>
          <a:ext cx="4758622" cy="939652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Global CSD starting index of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DBW60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=1:16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{1,2,7,4,3,6,5,8,6,2,4,8}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{1,7,3,5,6,4,}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{1,3,6}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703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689" y="642358"/>
            <a:ext cx="7770813" cy="554394"/>
          </a:xfrm>
        </p:spPr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582826" y="11049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Do you </a:t>
            </a:r>
            <a:r>
              <a:rPr lang="en-US" altLang="zh-CN" b="0" dirty="0">
                <a:solidFill>
                  <a:srgbClr val="000000"/>
                </a:solidFill>
                <a:latin typeface="Times New Roman"/>
                <a:ea typeface="MS Gothic"/>
              </a:rPr>
              <a:t>support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to include the following text to the 11bn SFD?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 charset="-128"/>
                <a:cs typeface="+mn-cs"/>
              </a:rPr>
              <a:t>Global CSD start index assignment of 60MHz DBW for DRU UHR-STR transmission will be based on the following table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F3F3037B-0CCB-4049-BA2C-E440923CE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422143"/>
              </p:ext>
            </p:extLst>
          </p:nvPr>
        </p:nvGraphicFramePr>
        <p:xfrm>
          <a:off x="1547664" y="2132856"/>
          <a:ext cx="4758622" cy="939652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Global CSD starting index of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DBW60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=1:16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{1,5,2,6,3,7,4,8,7,5,8,6}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{1,2,3,4,5,6}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{2,4,6}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55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571364" y="1581766"/>
            <a:ext cx="80758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Global CSD has been used for DRU UHR-STF transmission to solve unintentional beamforming issue.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We have decided to reuse the 8 CSD table/values in 11ax/be for global CSD allocation[1]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To minimize signaling overhead, the DRU hierarchical structure will be utilized to indicate the global CSD starting index via the DRU index [2].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C0B78F3-8F99-4DF3-9ECF-E715915A9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684" y="4434065"/>
            <a:ext cx="6690631" cy="173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Existing global CSD Assignments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85800" y="1495074"/>
            <a:ext cx="80758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The optimal CSD index assignment minimizing CSD value collisions for DBW 20MHz, 40MHz, and 80MHz is presented in [2]. However, DBW 60MHz has not been addressed in the current design.</a:t>
            </a:r>
          </a:p>
        </p:txBody>
      </p:sp>
      <p:graphicFrame>
        <p:nvGraphicFramePr>
          <p:cNvPr id="10" name="Table 1">
            <a:extLst>
              <a:ext uri="{FF2B5EF4-FFF2-40B4-BE49-F238E27FC236}">
                <a16:creationId xmlns:a16="http://schemas.microsoft.com/office/drawing/2014/main" id="{9BA59EC8-FB80-4DC1-88D0-28F273C02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402177"/>
              </p:ext>
            </p:extLst>
          </p:nvPr>
        </p:nvGraphicFramePr>
        <p:xfrm>
          <a:off x="2915816" y="3376138"/>
          <a:ext cx="2957985" cy="762000"/>
        </p:xfrm>
        <a:graphic>
          <a:graphicData uri="http://schemas.openxmlformats.org/drawingml/2006/table">
            <a:tbl>
              <a:tblPr/>
              <a:tblGrid>
                <a:gridCol w="328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2">
            <a:extLst>
              <a:ext uri="{FF2B5EF4-FFF2-40B4-BE49-F238E27FC236}">
                <a16:creationId xmlns:a16="http://schemas.microsoft.com/office/drawing/2014/main" id="{BEF00C54-B0B5-4DBE-8340-09E145F9905C}"/>
              </a:ext>
            </a:extLst>
          </p:cNvPr>
          <p:cNvSpPr txBox="1"/>
          <p:nvPr/>
        </p:nvSpPr>
        <p:spPr>
          <a:xfrm>
            <a:off x="2905543" y="3068960"/>
            <a:ext cx="38740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Global CSD starting index for corresponded DRU Index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8E9DE271-8714-4476-A7A1-A5A250EBFAEC}"/>
              </a:ext>
            </a:extLst>
          </p:cNvPr>
          <p:cNvSpPr txBox="1"/>
          <p:nvPr/>
        </p:nvSpPr>
        <p:spPr>
          <a:xfrm>
            <a:off x="1081198" y="3611484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BW20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945C44C9-F7E7-4A65-B38A-6FD24BD77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080231"/>
              </p:ext>
            </p:extLst>
          </p:nvPr>
        </p:nvGraphicFramePr>
        <p:xfrm>
          <a:off x="1979219" y="3371912"/>
          <a:ext cx="1080613" cy="7620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5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5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5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graphicFrame>
        <p:nvGraphicFramePr>
          <p:cNvPr id="20" name="Table 10">
            <a:extLst>
              <a:ext uri="{FF2B5EF4-FFF2-40B4-BE49-F238E27FC236}">
                <a16:creationId xmlns:a16="http://schemas.microsoft.com/office/drawing/2014/main" id="{1EF2DFB6-4216-4B0F-A491-1D6A79EF0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470563"/>
              </p:ext>
            </p:extLst>
          </p:nvPr>
        </p:nvGraphicFramePr>
        <p:xfrm>
          <a:off x="2910414" y="4368056"/>
          <a:ext cx="5333994" cy="856056"/>
        </p:xfrm>
        <a:graphic>
          <a:graphicData uri="http://schemas.openxmlformats.org/drawingml/2006/table">
            <a:tbl>
              <a:tblPr/>
              <a:tblGrid>
                <a:gridCol w="296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118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" name="Table 11">
            <a:extLst>
              <a:ext uri="{FF2B5EF4-FFF2-40B4-BE49-F238E27FC236}">
                <a16:creationId xmlns:a16="http://schemas.microsoft.com/office/drawing/2014/main" id="{8ACD4BE4-2ED7-49CC-B544-A0B93CCBA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71219"/>
              </p:ext>
            </p:extLst>
          </p:nvPr>
        </p:nvGraphicFramePr>
        <p:xfrm>
          <a:off x="2910408" y="5394120"/>
          <a:ext cx="5334000" cy="856057"/>
        </p:xfrm>
        <a:graphic>
          <a:graphicData uri="http://schemas.openxmlformats.org/drawingml/2006/table">
            <a:tbl>
              <a:tblPr/>
              <a:tblGrid>
                <a:gridCol w="33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118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3"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13">
            <a:extLst>
              <a:ext uri="{FF2B5EF4-FFF2-40B4-BE49-F238E27FC236}">
                <a16:creationId xmlns:a16="http://schemas.microsoft.com/office/drawing/2014/main" id="{2D6467CE-3DD0-48D8-A51A-17D0B27E4E2C}"/>
              </a:ext>
            </a:extLst>
          </p:cNvPr>
          <p:cNvSpPr txBox="1"/>
          <p:nvPr/>
        </p:nvSpPr>
        <p:spPr>
          <a:xfrm>
            <a:off x="1067013" y="4521223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BW40</a:t>
            </a: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3084EA2B-93CA-447A-B595-58FF1ECBD5F6}"/>
              </a:ext>
            </a:extLst>
          </p:cNvPr>
          <p:cNvSpPr txBox="1"/>
          <p:nvPr/>
        </p:nvSpPr>
        <p:spPr>
          <a:xfrm>
            <a:off x="1079826" y="5563857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BW80</a:t>
            </a:r>
          </a:p>
        </p:txBody>
      </p:sp>
      <p:graphicFrame>
        <p:nvGraphicFramePr>
          <p:cNvPr id="24" name="Table 8">
            <a:extLst>
              <a:ext uri="{FF2B5EF4-FFF2-40B4-BE49-F238E27FC236}">
                <a16:creationId xmlns:a16="http://schemas.microsoft.com/office/drawing/2014/main" id="{F90C7467-2AF2-4F15-89BC-74DB07594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792201"/>
              </p:ext>
            </p:extLst>
          </p:nvPr>
        </p:nvGraphicFramePr>
        <p:xfrm>
          <a:off x="1951001" y="4320295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graphicFrame>
        <p:nvGraphicFramePr>
          <p:cNvPr id="25" name="Table 19">
            <a:extLst>
              <a:ext uri="{FF2B5EF4-FFF2-40B4-BE49-F238E27FC236}">
                <a16:creationId xmlns:a16="http://schemas.microsoft.com/office/drawing/2014/main" id="{4BA87DF8-42AC-4F2E-8476-E80FEDB18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955831"/>
              </p:ext>
            </p:extLst>
          </p:nvPr>
        </p:nvGraphicFramePr>
        <p:xfrm>
          <a:off x="1943782" y="5394120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DRU484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70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529980"/>
            <a:ext cx="7770813" cy="1065213"/>
          </a:xfrm>
        </p:spPr>
        <p:txBody>
          <a:bodyPr/>
          <a:lstStyle/>
          <a:p>
            <a:r>
              <a:rPr lang="en-US" altLang="zh-CN" dirty="0"/>
              <a:t>Challenges of Reusing 80MHz DBW CSD Index Assignment for 60MHz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B142E23-81A6-4AF9-988F-F6DB8721F3B9}"/>
              </a:ext>
            </a:extLst>
          </p:cNvPr>
          <p:cNvSpPr txBox="1"/>
          <p:nvPr/>
        </p:nvSpPr>
        <p:spPr>
          <a:xfrm>
            <a:off x="628068" y="2941681"/>
            <a:ext cx="795431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For 60MHz DBW, the simplest approach would be to reuse the global CSD starting index mapping from 80MHz DBW.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However, this would not minimize CSD value collisions. Specifically, collisions between large DRUs from the left 40MHz and 52-tone DRUs from the third 20MHz can be avoided.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For example: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The 106-tone DRU 1 and 52-tone DRU 9 share the same CSD starting index 1.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The 242-tone DRU 1 and 52-tone DRU 11 share the same CSD starting index 2.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The 106-tone DRU 5 and 52-tone DRU 11 share the same CSD starting index 2.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altLang="zh-CN" sz="16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11">
            <a:extLst>
              <a:ext uri="{FF2B5EF4-FFF2-40B4-BE49-F238E27FC236}">
                <a16:creationId xmlns:a16="http://schemas.microsoft.com/office/drawing/2014/main" id="{042FD516-64C8-4005-8573-AAA75EA5D1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808010"/>
              </p:ext>
            </p:extLst>
          </p:nvPr>
        </p:nvGraphicFramePr>
        <p:xfrm>
          <a:off x="1938226" y="2009744"/>
          <a:ext cx="5334000" cy="856057"/>
        </p:xfrm>
        <a:graphic>
          <a:graphicData uri="http://schemas.openxmlformats.org/drawingml/2006/table">
            <a:tbl>
              <a:tblPr/>
              <a:tblGrid>
                <a:gridCol w="33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118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3"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19">
            <a:extLst>
              <a:ext uri="{FF2B5EF4-FFF2-40B4-BE49-F238E27FC236}">
                <a16:creationId xmlns:a16="http://schemas.microsoft.com/office/drawing/2014/main" id="{364A5660-CFEF-4724-99ED-4E7DD31AA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971256"/>
              </p:ext>
            </p:extLst>
          </p:nvPr>
        </p:nvGraphicFramePr>
        <p:xfrm>
          <a:off x="971600" y="2009744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DRU484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CEA05574-54EC-41C3-B268-1F759C7F26F1}"/>
              </a:ext>
            </a:extLst>
          </p:cNvPr>
          <p:cNvSpPr/>
          <p:nvPr/>
        </p:nvSpPr>
        <p:spPr bwMode="auto">
          <a:xfrm>
            <a:off x="1979712" y="2019300"/>
            <a:ext cx="3924699" cy="612775"/>
          </a:xfrm>
          <a:prstGeom prst="rect">
            <a:avLst/>
          </a:prstGeom>
          <a:solidFill>
            <a:srgbClr val="00B8FF">
              <a:alpha val="4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AD82D378-5040-4699-BD75-76981683DA81}"/>
              </a:ext>
            </a:extLst>
          </p:cNvPr>
          <p:cNvSpPr txBox="1"/>
          <p:nvPr/>
        </p:nvSpPr>
        <p:spPr>
          <a:xfrm>
            <a:off x="288648" y="2262743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BW80</a:t>
            </a:r>
          </a:p>
        </p:txBody>
      </p:sp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BD38D1-FF8D-4E8D-B9C6-CD78F861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Global CSD Index Assignment Optimizations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7A981F-AD55-4724-8877-57C9ED533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 valid DRU Allocation has 5*5*5=125 cases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An exhaustive search was conducted according to the structure outlined below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BB1985C-B861-4D6E-92C9-1599C02BA5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F61A3F9-4045-4F96-8F32-293E3AADF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50" y="2492896"/>
            <a:ext cx="4608512" cy="16561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11">
                <a:extLst>
                  <a:ext uri="{FF2B5EF4-FFF2-40B4-BE49-F238E27FC236}">
                    <a16:creationId xmlns:a16="http://schemas.microsoft.com/office/drawing/2014/main" id="{8D1D93A9-C178-4112-93CA-FE4792BEAA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6336976"/>
                  </p:ext>
                </p:extLst>
              </p:nvPr>
            </p:nvGraphicFramePr>
            <p:xfrm>
              <a:off x="2534236" y="5085184"/>
              <a:ext cx="4073940" cy="848907"/>
            </p:xfrm>
            <a:graphic>
              <a:graphicData uri="http://schemas.openxmlformats.org/drawingml/2006/table">
                <a:tbl>
                  <a:tblPr/>
                  <a:tblGrid>
                    <a:gridCol w="33949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10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11"/>
                        </a:ext>
                      </a:extLst>
                    </a:gridCol>
                  </a:tblGrid>
                  <a:tr h="282969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zh-CN" sz="1100" b="0" i="1" u="none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82969"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82969">
                    <a:tc gridSpan="4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Times New Roman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 </a:t>
                          </a:r>
                          <a:r>
                            <a:rPr lang="en-US" altLang="zh-CN" sz="1100" b="0" i="0" u="none" strike="noStrike" dirty="0">
                              <a:solidFill>
                                <a:schemeClr val="tx1"/>
                              </a:solidFill>
                              <a:latin typeface="Calibri"/>
                            </a:rPr>
                            <a:t>or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0" i="0" u="none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CN" sz="1100" b="0" i="1" u="none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latin typeface="Calibri"/>
                          </a:endParaRPr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11">
                <a:extLst>
                  <a:ext uri="{FF2B5EF4-FFF2-40B4-BE49-F238E27FC236}">
                    <a16:creationId xmlns:a16="http://schemas.microsoft.com/office/drawing/2014/main" id="{8D1D93A9-C178-4112-93CA-FE4792BEAA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6336976"/>
                  </p:ext>
                </p:extLst>
              </p:nvPr>
            </p:nvGraphicFramePr>
            <p:xfrm>
              <a:off x="2534236" y="5085184"/>
              <a:ext cx="4073940" cy="848907"/>
            </p:xfrm>
            <a:graphic>
              <a:graphicData uri="http://schemas.openxmlformats.org/drawingml/2006/table">
                <a:tbl>
                  <a:tblPr/>
                  <a:tblGrid>
                    <a:gridCol w="33949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10"/>
                        </a:ext>
                      </a:extLst>
                    </a:gridCol>
                    <a:gridCol w="339495">
                      <a:extLst>
                        <a:ext uri="{9D8B030D-6E8A-4147-A177-3AD203B41FA5}">
                          <a16:colId xmlns:a16="http://schemas.microsoft.com/office/drawing/2014/main" val="20011"/>
                        </a:ext>
                      </a:extLst>
                    </a:gridCol>
                  </a:tblGrid>
                  <a:tr h="28296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786" t="-2128" r="-1098214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1786" t="-2128" r="-998214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1786" t="-2128" r="-898214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7273" t="-2128" r="-814545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2128" r="-700000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0000" t="-2128" r="-600000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00000" t="-2128" r="-500000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00000" t="-2128" r="-400000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00000" t="-2128" r="-300000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16364" t="-2128" r="-205455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8214" t="-2128" r="-101786" b="-2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98214" t="-2128" r="-1786" b="-2085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82969"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93" t="-104348" r="-499107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1802" t="-104348" r="-403604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104348" r="-300000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000" t="-104348" r="-200000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3604" t="-104348" r="-101802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9107" t="-104348" r="-893" b="-1130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82969">
                    <a:tc gridSpan="4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48" t="-200000" r="-200897" b="-1063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200000" r="-100000" b="-1063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0" marR="0" marT="0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897" t="-200000" r="-448" b="-1063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7" name="Table 19">
            <a:extLst>
              <a:ext uri="{FF2B5EF4-FFF2-40B4-BE49-F238E27FC236}">
                <a16:creationId xmlns:a16="http://schemas.microsoft.com/office/drawing/2014/main" id="{6970C423-6B8D-4479-8FAA-DEABE039E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999347"/>
              </p:ext>
            </p:extLst>
          </p:nvPr>
        </p:nvGraphicFramePr>
        <p:xfrm>
          <a:off x="1813663" y="5013176"/>
          <a:ext cx="720573" cy="1074620"/>
        </p:xfrm>
        <a:graphic>
          <a:graphicData uri="http://schemas.openxmlformats.org/drawingml/2006/table">
            <a:tbl>
              <a:tblPr/>
              <a:tblGrid>
                <a:gridCol w="72057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1159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A6AF626F-9381-43A4-A49F-22A6CB6CAB62}"/>
              </a:ext>
            </a:extLst>
          </p:cNvPr>
          <p:cNvSpPr txBox="1"/>
          <p:nvPr/>
        </p:nvSpPr>
        <p:spPr>
          <a:xfrm>
            <a:off x="1187624" y="594928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Note: Green and blue regions are restricted from sharing any CSD index.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261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BD38D1-FF8D-4E8D-B9C6-CD78F861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Global CSD Index Assignment Optimizations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47A981F-AD55-4724-8877-57C9ED5334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062664" cy="4113213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dirty="0"/>
                  <a:t>The factors considered for searching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The maximum number of STAs share the same CSD value, denoted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𝑐𝑜𝑚𝑚𝑜𝑛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Total number of collisions over all the DRU allocation combinations, denoted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𝑐𝑜𝑙𝑙𝑖𝑠𝑖𝑜𝑛</m:t>
                        </m:r>
                      </m:sub>
                    </m:sSub>
                  </m:oMath>
                </a14:m>
                <a:r>
                  <a:rPr lang="en-US" altLang="zh-CN" dirty="0"/>
                  <a:t> 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Individual total number of collisions for 0-STA (no collision), 1-STA, 2-STA, …, i-STA,  share the same CSD value, denoted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</m:oMath>
                </a14:m>
                <a:r>
                  <a:rPr lang="en-US" altLang="zh-CN" dirty="0"/>
                  <a:t> </a:t>
                </a:r>
              </a:p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dirty="0"/>
                  <a:t>The optimal value for both single and two streams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47A981F-AD55-4724-8877-57C9ED5334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062664" cy="4113213"/>
              </a:xfrm>
              <a:blipFill>
                <a:blip r:embed="rId2"/>
                <a:stretch>
                  <a:fillRect l="-1059" t="-1185" r="-13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BB1985C-B861-4D6E-92C9-1599C02BA5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表格 7">
                <a:extLst>
                  <a:ext uri="{FF2B5EF4-FFF2-40B4-BE49-F238E27FC236}">
                    <a16:creationId xmlns:a16="http://schemas.microsoft.com/office/drawing/2014/main" id="{81EFE3E9-092F-411C-A7F3-E063CF4699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0349631"/>
                  </p:ext>
                </p:extLst>
              </p:nvPr>
            </p:nvGraphicFramePr>
            <p:xfrm>
              <a:off x="1410182" y="5085184"/>
              <a:ext cx="6834223" cy="68275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01578">
                      <a:extLst>
                        <a:ext uri="{9D8B030D-6E8A-4147-A177-3AD203B41FA5}">
                          <a16:colId xmlns:a16="http://schemas.microsoft.com/office/drawing/2014/main" val="2896448116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2996364868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4179662716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2375209053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3080065597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600787074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1081162683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3117121612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 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smtClean="0">
                                        <a:latin typeface="Cambria Math" panose="02040503050406030204" pitchFamily="18" charset="0"/>
                                      </a:rPr>
                                      <m:t>𝑐𝑜𝑚𝑚𝑜𝑛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05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05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CN" sz="1050" b="0" i="1" smtClean="0">
                                      <a:latin typeface="Cambria Math" panose="02040503050406030204" pitchFamily="18" charset="0"/>
                                    </a:rPr>
                                    <m:t>𝑐𝑜𝑙𝑙𝑖𝑠𝑖𝑜𝑛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1050" dirty="0"/>
                            <a:t> 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0−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1−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2−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3−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4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altLang="zh-CN" sz="1050" b="0" i="1" kern="100" smtClean="0"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+mn-cs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3333439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100" b="1" dirty="0"/>
                            <a:t>Single stream</a:t>
                          </a:r>
                          <a:endParaRPr lang="zh-CN" sz="11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8340085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100" b="1" dirty="0"/>
                            <a:t>Two stream</a:t>
                          </a:r>
                          <a:endParaRPr lang="zh-CN" altLang="zh-CN" sz="11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1050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2585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131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373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161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408815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表格 7">
                <a:extLst>
                  <a:ext uri="{FF2B5EF4-FFF2-40B4-BE49-F238E27FC236}">
                    <a16:creationId xmlns:a16="http://schemas.microsoft.com/office/drawing/2014/main" id="{81EFE3E9-092F-411C-A7F3-E063CF4699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0349631"/>
                  </p:ext>
                </p:extLst>
              </p:nvPr>
            </p:nvGraphicFramePr>
            <p:xfrm>
              <a:off x="1410182" y="5085184"/>
              <a:ext cx="6834223" cy="68275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01578">
                      <a:extLst>
                        <a:ext uri="{9D8B030D-6E8A-4147-A177-3AD203B41FA5}">
                          <a16:colId xmlns:a16="http://schemas.microsoft.com/office/drawing/2014/main" val="2896448116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2996364868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4179662716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2375209053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3080065597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600787074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1081162683"/>
                        </a:ext>
                      </a:extLst>
                    </a:gridCol>
                    <a:gridCol w="833235">
                      <a:extLst>
                        <a:ext uri="{9D8B030D-6E8A-4147-A177-3AD203B41FA5}">
                          <a16:colId xmlns:a16="http://schemas.microsoft.com/office/drawing/2014/main" val="3117121612"/>
                        </a:ext>
                      </a:extLst>
                    </a:gridCol>
                  </a:tblGrid>
                  <a:tr h="24003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 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20438" t="-2500" r="-600730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20438" t="-2500" r="-500730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20438" t="-2500" r="-400730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420438" t="-2500" r="-300730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524265" t="-2500" r="-202941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619708" t="-2500" r="-101460" b="-21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719708" t="-2500" r="-1460" b="-21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3334398"/>
                      </a:ext>
                    </a:extLst>
                  </a:tr>
                  <a:tr h="221361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100" b="1" dirty="0"/>
                            <a:t>Single stream</a:t>
                          </a:r>
                          <a:endParaRPr lang="zh-CN" sz="11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83400856"/>
                      </a:ext>
                    </a:extLst>
                  </a:tr>
                  <a:tr h="221361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100" b="1" dirty="0"/>
                            <a:t>Two stream</a:t>
                          </a:r>
                          <a:endParaRPr lang="zh-CN" altLang="zh-CN" sz="11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1050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2585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131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373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161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408815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8028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C488FA-E137-4818-967C-FFCA14763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global CSD index assignment for 60MHz DBW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382853-EFC3-4E6D-8870-53C6F989A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854" y="1751013"/>
            <a:ext cx="8136904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Because no single assignment can simultaneously achieve optimal performance for both </a:t>
            </a:r>
            <a:r>
              <a:rPr lang="en-US" altLang="zh-CN" dirty="0" err="1"/>
              <a:t>Nss</a:t>
            </a:r>
            <a:r>
              <a:rPr lang="en-US" altLang="zh-CN" dirty="0"/>
              <a:t>=1 and </a:t>
            </a:r>
            <a:r>
              <a:rPr lang="en-US" altLang="zh-CN" dirty="0" err="1"/>
              <a:t>Nss</a:t>
            </a:r>
            <a:r>
              <a:rPr lang="en-US" altLang="zh-CN" dirty="0"/>
              <a:t>=2, we propose two different approaches.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Option 1 is optimized for </a:t>
            </a:r>
            <a:r>
              <a:rPr lang="en-US" altLang="zh-CN" dirty="0" err="1"/>
              <a:t>Nss</a:t>
            </a:r>
            <a:r>
              <a:rPr lang="en-US" altLang="zh-CN" dirty="0"/>
              <a:t>=1, yet suboptimal for </a:t>
            </a:r>
            <a:r>
              <a:rPr lang="en-US" altLang="zh-CN" dirty="0" err="1"/>
              <a:t>Nss</a:t>
            </a:r>
            <a:r>
              <a:rPr lang="en-US" altLang="zh-CN" dirty="0"/>
              <a:t>=2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Option 2 reuses the 80DBW approach with minor changes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 marL="0" indent="0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0D41504-7386-4FC7-BF78-DF9FB46F3F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517CB5A-32ED-4DCA-AA72-8FC1472D3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359850"/>
              </p:ext>
            </p:extLst>
          </p:nvPr>
        </p:nvGraphicFramePr>
        <p:xfrm>
          <a:off x="685801" y="3510136"/>
          <a:ext cx="7770811" cy="1143000"/>
        </p:xfrm>
        <a:graphic>
          <a:graphicData uri="http://schemas.openxmlformats.org/drawingml/2006/table">
            <a:tbl>
              <a:tblPr firstRow="1" firstCol="1" bandRow="1"/>
              <a:tblGrid>
                <a:gridCol w="1213801">
                  <a:extLst>
                    <a:ext uri="{9D8B030D-6E8A-4147-A177-3AD203B41FA5}">
                      <a16:colId xmlns:a16="http://schemas.microsoft.com/office/drawing/2014/main" val="3516198222"/>
                    </a:ext>
                  </a:extLst>
                </a:gridCol>
                <a:gridCol w="545511">
                  <a:extLst>
                    <a:ext uri="{9D8B030D-6E8A-4147-A177-3AD203B41FA5}">
                      <a16:colId xmlns:a16="http://schemas.microsoft.com/office/drawing/2014/main" val="1003673755"/>
                    </a:ext>
                  </a:extLst>
                </a:gridCol>
                <a:gridCol w="550174">
                  <a:extLst>
                    <a:ext uri="{9D8B030D-6E8A-4147-A177-3AD203B41FA5}">
                      <a16:colId xmlns:a16="http://schemas.microsoft.com/office/drawing/2014/main" val="131109778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1018731348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511443080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524012769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377937920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387473050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096821471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817756508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4224962695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111237824"/>
                    </a:ext>
                  </a:extLst>
                </a:gridCol>
                <a:gridCol w="537740">
                  <a:extLst>
                    <a:ext uri="{9D8B030D-6E8A-4147-A177-3AD203B41FA5}">
                      <a16:colId xmlns:a16="http://schemas.microsoft.com/office/drawing/2014/main" val="4415749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52-tone DRU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9210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106-tone DRU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41409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242-tone DRU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467693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199756C-C6A8-4746-B90F-D9F6B7F7F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661096"/>
              </p:ext>
            </p:extLst>
          </p:nvPr>
        </p:nvGraphicFramePr>
        <p:xfrm>
          <a:off x="689621" y="5310336"/>
          <a:ext cx="7770811" cy="1143000"/>
        </p:xfrm>
        <a:graphic>
          <a:graphicData uri="http://schemas.openxmlformats.org/drawingml/2006/table">
            <a:tbl>
              <a:tblPr firstRow="1" firstCol="1" bandRow="1"/>
              <a:tblGrid>
                <a:gridCol w="1213801">
                  <a:extLst>
                    <a:ext uri="{9D8B030D-6E8A-4147-A177-3AD203B41FA5}">
                      <a16:colId xmlns:a16="http://schemas.microsoft.com/office/drawing/2014/main" val="3516198222"/>
                    </a:ext>
                  </a:extLst>
                </a:gridCol>
                <a:gridCol w="545511">
                  <a:extLst>
                    <a:ext uri="{9D8B030D-6E8A-4147-A177-3AD203B41FA5}">
                      <a16:colId xmlns:a16="http://schemas.microsoft.com/office/drawing/2014/main" val="1003673755"/>
                    </a:ext>
                  </a:extLst>
                </a:gridCol>
                <a:gridCol w="550174">
                  <a:extLst>
                    <a:ext uri="{9D8B030D-6E8A-4147-A177-3AD203B41FA5}">
                      <a16:colId xmlns:a16="http://schemas.microsoft.com/office/drawing/2014/main" val="131109778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1018731348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511443080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524012769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377937920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3874730502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096821471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817756508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4224962695"/>
                    </a:ext>
                  </a:extLst>
                </a:gridCol>
                <a:gridCol w="547065">
                  <a:extLst>
                    <a:ext uri="{9D8B030D-6E8A-4147-A177-3AD203B41FA5}">
                      <a16:colId xmlns:a16="http://schemas.microsoft.com/office/drawing/2014/main" val="2111237824"/>
                    </a:ext>
                  </a:extLst>
                </a:gridCol>
                <a:gridCol w="537740">
                  <a:extLst>
                    <a:ext uri="{9D8B030D-6E8A-4147-A177-3AD203B41FA5}">
                      <a16:colId xmlns:a16="http://schemas.microsoft.com/office/drawing/2014/main" val="4415749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52-tone DRU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9210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106-tone DRU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5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41409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242-tone DRU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46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70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3673" y="685800"/>
            <a:ext cx="8162783" cy="1065213"/>
          </a:xfrm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Performance evaluation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07D9AA2-8ABA-472A-87AE-118AD784489C}"/>
              </a:ext>
            </a:extLst>
          </p:cNvPr>
          <p:cNvSpPr txBox="1"/>
          <p:nvPr/>
        </p:nvSpPr>
        <p:spPr>
          <a:xfrm>
            <a:off x="722141" y="1730009"/>
            <a:ext cx="79543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Performance evaluation for the two options: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The comparation of the two options: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EC281EEE-7D02-4D11-9591-FB2D2D872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7099799"/>
                  </p:ext>
                </p:extLst>
              </p:nvPr>
            </p:nvGraphicFramePr>
            <p:xfrm>
              <a:off x="1043608" y="2317578"/>
              <a:ext cx="6872643" cy="15076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96144">
                      <a:extLst>
                        <a:ext uri="{9D8B030D-6E8A-4147-A177-3AD203B41FA5}">
                          <a16:colId xmlns:a16="http://schemas.microsoft.com/office/drawing/2014/main" val="2896448116"/>
                        </a:ext>
                      </a:extLst>
                    </a:gridCol>
                    <a:gridCol w="727365">
                      <a:extLst>
                        <a:ext uri="{9D8B030D-6E8A-4147-A177-3AD203B41FA5}">
                          <a16:colId xmlns:a16="http://schemas.microsoft.com/office/drawing/2014/main" val="2996364868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4179662716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2375209053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3080065597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600787074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1081162683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1144827262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 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smtClean="0">
                                        <a:latin typeface="Cambria Math" panose="02040503050406030204" pitchFamily="18" charset="0"/>
                                      </a:rPr>
                                      <m:t>𝑐𝑜𝑚𝑚𝑜𝑛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05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050" b="0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CN" sz="1050" b="0" smtClean="0">
                                      <a:latin typeface="Cambria Math" panose="02040503050406030204" pitchFamily="18" charset="0"/>
                                    </a:rPr>
                                    <m:t>𝑐𝑜𝑙𝑙𝑖𝑠𝑖𝑜𝑛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1050" dirty="0"/>
                            <a:t> 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0−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3−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05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050" b="0" i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CN" sz="1050" b="0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3333439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Option1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8340085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Option2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7406578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Option1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1070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2568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158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364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166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257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9183191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Option2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4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1105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2553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425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118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408815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kern="100" dirty="0">
                              <a:effectLst/>
                            </a:rPr>
                            <a:t>Reuse DBW80</a:t>
                          </a:r>
                          <a:r>
                            <a:rPr lang="en-US" altLang="zh-CN" sz="1000" b="1" dirty="0"/>
                            <a:t>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180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3150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360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6303760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00" b="1" kern="100" dirty="0">
                              <a:effectLst/>
                            </a:rPr>
                            <a:t>Reuse DBW80</a:t>
                          </a:r>
                          <a:r>
                            <a:rPr lang="en-US" altLang="zh-CN" sz="1000" b="1" dirty="0"/>
                            <a:t>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4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1155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2549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133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327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225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172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2225742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EC281EEE-7D02-4D11-9591-FB2D2D872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7099799"/>
                  </p:ext>
                </p:extLst>
              </p:nvPr>
            </p:nvGraphicFramePr>
            <p:xfrm>
              <a:off x="1043608" y="2317578"/>
              <a:ext cx="6872643" cy="15076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96144">
                      <a:extLst>
                        <a:ext uri="{9D8B030D-6E8A-4147-A177-3AD203B41FA5}">
                          <a16:colId xmlns:a16="http://schemas.microsoft.com/office/drawing/2014/main" val="2896448116"/>
                        </a:ext>
                      </a:extLst>
                    </a:gridCol>
                    <a:gridCol w="727365">
                      <a:extLst>
                        <a:ext uri="{9D8B030D-6E8A-4147-A177-3AD203B41FA5}">
                          <a16:colId xmlns:a16="http://schemas.microsoft.com/office/drawing/2014/main" val="2996364868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4179662716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2375209053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3080065597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600787074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1081162683"/>
                        </a:ext>
                      </a:extLst>
                    </a:gridCol>
                    <a:gridCol w="808189">
                      <a:extLst>
                        <a:ext uri="{9D8B030D-6E8A-4147-A177-3AD203B41FA5}">
                          <a16:colId xmlns:a16="http://schemas.microsoft.com/office/drawing/2014/main" val="1144827262"/>
                        </a:ext>
                      </a:extLst>
                    </a:gridCol>
                  </a:tblGrid>
                  <a:tr h="24003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 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79832" t="-2564" r="-672269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50376" t="-2564" r="-501504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53030" t="-2564" r="-405303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49624" t="-2564" r="-302256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49624" t="-2564" r="-202256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654545" t="-2564" r="-103788" b="-56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48872" t="-2564" r="-3008" b="-56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3334398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Option1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83400856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Option2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130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3350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260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74065781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Option1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1070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2568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158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364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166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257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91831911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dirty="0"/>
                            <a:t>Option2 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4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1105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2553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050" kern="100" dirty="0">
                              <a:effectLst/>
                            </a:rPr>
                            <a:t>425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157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118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4088158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en-US" altLang="zh-CN" sz="1000" b="1" kern="100" dirty="0">
                              <a:effectLst/>
                            </a:rPr>
                            <a:t>Reuse DBW80</a:t>
                          </a:r>
                          <a:r>
                            <a:rPr lang="en-US" altLang="zh-CN" sz="1000" b="1" dirty="0"/>
                            <a:t>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=1)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180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3150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360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0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63037608"/>
                      </a:ext>
                    </a:extLst>
                  </a:tr>
                  <a:tr h="211265">
                    <a:tc>
                      <a:txBody>
                        <a:bodyPr/>
                        <a:lstStyle/>
                        <a:p>
                          <a:pPr marL="0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00" b="1" kern="100" dirty="0">
                              <a:effectLst/>
                            </a:rPr>
                            <a:t>Reuse DBW80</a:t>
                          </a:r>
                          <a:r>
                            <a:rPr lang="en-US" altLang="zh-CN" sz="1000" b="1" dirty="0"/>
                            <a:t>(</a:t>
                          </a:r>
                          <a:r>
                            <a:rPr lang="en-US" altLang="zh-CN" sz="1000" b="1" dirty="0" err="1"/>
                            <a:t>Nss</a:t>
                          </a:r>
                          <a:r>
                            <a:rPr lang="en-US" altLang="zh-CN" sz="1000" b="1" dirty="0"/>
                            <a:t>=2)</a:t>
                          </a:r>
                          <a:endParaRPr lang="zh-CN" altLang="zh-CN" sz="1000" b="1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4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1155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b="1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2549</a:t>
                          </a:r>
                          <a:endParaRPr lang="zh-CN" sz="105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133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</a:rPr>
                            <a:t>327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225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1050" kern="1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  <a:cs typeface="+mn-cs"/>
                            </a:rPr>
                            <a:t>172</a:t>
                          </a:r>
                          <a:endParaRPr lang="zh-CN" sz="1050" kern="1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2225742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" name="表格 5">
            <a:extLst>
              <a:ext uri="{FF2B5EF4-FFF2-40B4-BE49-F238E27FC236}">
                <a16:creationId xmlns:a16="http://schemas.microsoft.com/office/drawing/2014/main" id="{CF8222A0-424B-4D8B-817C-067B9573F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212406"/>
              </p:ext>
            </p:extLst>
          </p:nvPr>
        </p:nvGraphicFramePr>
        <p:xfrm>
          <a:off x="611560" y="4365104"/>
          <a:ext cx="7810299" cy="13817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41547">
                  <a:extLst>
                    <a:ext uri="{9D8B030D-6E8A-4147-A177-3AD203B41FA5}">
                      <a16:colId xmlns:a16="http://schemas.microsoft.com/office/drawing/2014/main" val="33400892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38935506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742775236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972549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err="1"/>
                        <a:t>Nss</a:t>
                      </a:r>
                      <a:r>
                        <a:rPr lang="en-US" altLang="zh-CN" b="1" dirty="0"/>
                        <a:t>=1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err="1"/>
                        <a:t>Nss</a:t>
                      </a:r>
                      <a:r>
                        <a:rPr lang="en-US" altLang="zh-CN" b="1" dirty="0"/>
                        <a:t>=2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implementation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572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Option1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Optimal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Suboptimal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Has a good pattern, so only the CSD index for 52-tone DRU need to be stored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3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Option2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Optimal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 optimized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Minor changes to existing table for 80DBW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3488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297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9C920D3-3B9F-4747-B2B6-3D4750E5DE8D}"/>
              </a:ext>
            </a:extLst>
          </p:cNvPr>
          <p:cNvSpPr txBox="1"/>
          <p:nvPr/>
        </p:nvSpPr>
        <p:spPr>
          <a:xfrm>
            <a:off x="722141" y="1730009"/>
            <a:ext cx="79543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In this contribution, we propose two global CSD starting index mapping for 60MHz DBW: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Option 1 is optimized for </a:t>
            </a:r>
            <a:r>
              <a:rPr lang="en-US" altLang="zh-CN" sz="2000" dirty="0" err="1">
                <a:solidFill>
                  <a:schemeClr val="tx1"/>
                </a:solidFill>
              </a:rPr>
              <a:t>Nss</a:t>
            </a:r>
            <a:r>
              <a:rPr lang="en-US" altLang="zh-CN" sz="2000" dirty="0">
                <a:solidFill>
                  <a:schemeClr val="tx1"/>
                </a:solidFill>
              </a:rPr>
              <a:t>=1, yet suboptimal for </a:t>
            </a:r>
            <a:r>
              <a:rPr lang="en-US" altLang="zh-CN" sz="2000" dirty="0" err="1">
                <a:solidFill>
                  <a:schemeClr val="tx1"/>
                </a:solidFill>
              </a:rPr>
              <a:t>Nss</a:t>
            </a:r>
            <a:r>
              <a:rPr lang="en-US" altLang="zh-CN" sz="2000" dirty="0">
                <a:solidFill>
                  <a:schemeClr val="tx1"/>
                </a:solidFill>
              </a:rPr>
              <a:t>=2.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Has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good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pattern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which can reduce the memory.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Option 2 requires minimal modifications to reuse the existing 80DBW table. Optimal for </a:t>
            </a:r>
            <a:r>
              <a:rPr lang="en-US" altLang="zh-CN" sz="2000" dirty="0" err="1">
                <a:solidFill>
                  <a:schemeClr val="tx1"/>
                </a:solidFill>
              </a:rPr>
              <a:t>Nss</a:t>
            </a:r>
            <a:r>
              <a:rPr lang="en-US" altLang="zh-CN" sz="2000" dirty="0">
                <a:solidFill>
                  <a:schemeClr val="tx1"/>
                </a:solidFill>
              </a:rPr>
              <a:t>=1.</a:t>
            </a: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22272</TotalTime>
  <Words>1089</Words>
  <Application>Microsoft Office PowerPoint</Application>
  <PresentationFormat>全屏显示(4:3)</PresentationFormat>
  <Paragraphs>395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 Unicode MS</vt:lpstr>
      <vt:lpstr>굴림</vt:lpstr>
      <vt:lpstr>MS Gothic</vt:lpstr>
      <vt:lpstr>等线</vt:lpstr>
      <vt:lpstr>宋体</vt:lpstr>
      <vt:lpstr>Arial</vt:lpstr>
      <vt:lpstr>Calibri</vt:lpstr>
      <vt:lpstr>Cambria Math</vt:lpstr>
      <vt:lpstr>Times New Roman</vt:lpstr>
      <vt:lpstr>Wingdings</vt:lpstr>
      <vt:lpstr>Office 主题</vt:lpstr>
      <vt:lpstr>Global CSD Starting Index Assignment for DBW60</vt:lpstr>
      <vt:lpstr>Introduction</vt:lpstr>
      <vt:lpstr>Existing global CSD Assignments</vt:lpstr>
      <vt:lpstr>Challenges of Reusing 80MHz DBW CSD Index Assignment for 60MHz</vt:lpstr>
      <vt:lpstr>Global CSD Index Assignment Optimizations</vt:lpstr>
      <vt:lpstr>Global CSD Index Assignment Optimizations</vt:lpstr>
      <vt:lpstr>Proposed global CSD index assignment for 60MHz DBW</vt:lpstr>
      <vt:lpstr>Performance evaluation</vt:lpstr>
      <vt:lpstr>Summary</vt:lpstr>
      <vt:lpstr>References</vt:lpstr>
      <vt:lpstr>SP1</vt:lpstr>
      <vt:lpstr>SP2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453</cp:revision>
  <cp:lastPrinted>1601-01-01T00:00:00Z</cp:lastPrinted>
  <dcterms:created xsi:type="dcterms:W3CDTF">2020-06-15T07:09:50Z</dcterms:created>
  <dcterms:modified xsi:type="dcterms:W3CDTF">2025-03-09T23:46:20Z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(3)CNynUwekVlQ9el3j0UcVAn/xSlZJfvAa45frpixR2uz6sAPdBaZs/nPBOAdHy+vd52L66QpK
7tZzi89nv1LDs9lRGhtWH8elRWW5VkvlvDub0W/e4cZPZZKFiBT3AezcTYfxlev82AeVuC+m
ZG3sjZSTiiVICYYK9JYfb8CeaK5bkNQ7vljFO3WvBxhb5X3f5fMEkXBguIh5bC1iDc8+5y+c
G2IKQ+CRWqkuZWeW9k</vt:lpwstr>
  </property>
  <property fmtid="{D5CDD505-2E9C-101B-9397-08002B2CF9AE}" pid="3" name="_2015_ms_pID_7253431">
    <vt:lpwstr>r1xO86CFrBGAM+eXbNC0SEBht3EVJCktlPztCrAP74bHHcTJBBdvL9
uoHBuCs24GoD7VVQBp24z/BZ1A12H1nYh1LAUvvFtK2jk7gnXTMiwkUJC6iqpa4ZDUe+Yxun
bdWelrvz+kAKJBo9/Ak+kbfaks6gqItqRkwGiA4yRepIrtFXDV7f/sNU+UdRxDXTqXQnqz4K
DGjOjf0+y8T8xx2luUtv+/Ir6NN1G0TeNVmo</vt:lpwstr>
  </property>
  <property fmtid="{D5CDD505-2E9C-101B-9397-08002B2CF9AE}" pid="4" name="_2015_ms_pID_7253432">
    <vt:lpwstr>8Q==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1740014182</vt:lpwstr>
  </property>
</Properties>
</file>