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603" r:id="rId3"/>
    <p:sldId id="663" r:id="rId4"/>
    <p:sldId id="668" r:id="rId5"/>
    <p:sldId id="674" r:id="rId6"/>
    <p:sldId id="666" r:id="rId7"/>
    <p:sldId id="672" r:id="rId8"/>
    <p:sldId id="673" r:id="rId9"/>
    <p:sldId id="671" r:id="rId10"/>
    <p:sldId id="664" r:id="rId11"/>
    <p:sldId id="667" r:id="rId12"/>
    <p:sldId id="675" r:id="rId13"/>
    <p:sldId id="669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  <p188:author id="{D54C35BA-4BB6-BEC7-4737-16117DD879E7}" name="Sigurd Schelstraete" initials="SS" userId="S::sschelstraete@maxlinear.com::cc1875bc-5b00-4f0e-92c1-b5b7dcde1a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63" d="100"/>
          <a:sy n="63" d="100"/>
        </p:scale>
        <p:origin x="65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35B8C603-30BF-4566-A59B-AE5FFA69A96E}"/>
    <pc:docChg chg="modMainMaster">
      <pc:chgData name="Sigurd Schelstraete" userId="cc1875bc-5b00-4f0e-92c1-b5b7dcde1a21" providerId="ADAL" clId="{35B8C603-30BF-4566-A59B-AE5FFA69A96E}" dt="2025-03-09T04:43:06.047" v="7" actId="20577"/>
      <pc:docMkLst>
        <pc:docMk/>
      </pc:docMkLst>
      <pc:sldMasterChg chg="modSp mod">
        <pc:chgData name="Sigurd Schelstraete" userId="cc1875bc-5b00-4f0e-92c1-b5b7dcde1a21" providerId="ADAL" clId="{35B8C603-30BF-4566-A59B-AE5FFA69A96E}" dt="2025-03-09T04:43:06.047" v="7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35B8C603-30BF-4566-A59B-AE5FFA69A96E}" dt="2025-03-09T04:43:06.047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Packet Detection for ELR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06-Mar-25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56569"/>
              </p:ext>
            </p:extLst>
          </p:nvPr>
        </p:nvGraphicFramePr>
        <p:xfrm>
          <a:off x="1851025" y="2525713"/>
          <a:ext cx="7772400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25713"/>
                        <a:ext cx="7772400" cy="23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04F1B-9F8F-6886-F13C-EA185C2E2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4CB2C-802E-BFAD-CEDF-F2A5C949C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PAPR as function of CFO (AWGN)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B7143-6A21-A473-6EFD-2C2E80B481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Autocorrelation detection</a:t>
            </a:r>
          </a:p>
          <a:p>
            <a:endParaRPr lang="de-DE" sz="2200" dirty="0"/>
          </a:p>
          <a:p>
            <a:endParaRPr lang="de-DE" sz="22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lvl="1" indent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5C8E53-43BC-7AB4-83CA-2E32122FB6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Cross-correlation detection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6B6D7-AF28-085D-927A-968115A6A9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94583-8329-375A-CB1A-B8CC9A60E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EAEA1-4374-251A-4E78-C7A68A508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E0C99-ACEC-7EDD-071A-4BF5122CAE21}"/>
              </a:ext>
            </a:extLst>
          </p:cNvPr>
          <p:cNvSpPr txBox="1"/>
          <p:nvPr/>
        </p:nvSpPr>
        <p:spPr>
          <a:xfrm>
            <a:off x="914401" y="5612657"/>
            <a:ext cx="1051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While the auto-correlation PAPR doesn‘t change with the clock offset, cross-correlation PAPR is lowered significantly with increasing clock offset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AEAAB1-0CDA-58A9-3BC3-60137B5CEEC9}"/>
              </a:ext>
            </a:extLst>
          </p:cNvPr>
          <p:cNvSpPr txBox="1"/>
          <p:nvPr/>
        </p:nvSpPr>
        <p:spPr>
          <a:xfrm>
            <a:off x="10081683" y="2516539"/>
            <a:ext cx="175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</a:rPr>
              <a:t>Conditions:</a:t>
            </a:r>
          </a:p>
          <a:p>
            <a:r>
              <a:rPr lang="de-DE" sz="1400" dirty="0">
                <a:solidFill>
                  <a:schemeClr val="tx1"/>
                </a:solidFill>
              </a:rPr>
              <a:t>5.25GHz</a:t>
            </a:r>
          </a:p>
          <a:p>
            <a:r>
              <a:rPr lang="de-DE" sz="1400" dirty="0">
                <a:solidFill>
                  <a:schemeClr val="tx1"/>
                </a:solidFill>
              </a:rPr>
              <a:t>AWGN (no channel)</a:t>
            </a:r>
          </a:p>
          <a:p>
            <a:r>
              <a:rPr lang="de-DE" sz="1400" dirty="0">
                <a:solidFill>
                  <a:schemeClr val="tx1"/>
                </a:solidFill>
              </a:rPr>
              <a:t>1 antenna</a:t>
            </a:r>
          </a:p>
          <a:p>
            <a:r>
              <a:rPr lang="de-DE" sz="1400" dirty="0">
                <a:solidFill>
                  <a:schemeClr val="tx1"/>
                </a:solidFill>
              </a:rPr>
              <a:t>20MHz bandwidth</a:t>
            </a:r>
          </a:p>
          <a:p>
            <a:r>
              <a:rPr lang="de-DE" sz="1400" dirty="0">
                <a:solidFill>
                  <a:schemeClr val="tx1"/>
                </a:solidFill>
              </a:rPr>
              <a:t>8µs LSTF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560DF0-4F4E-307D-A9DD-C5BA8BAF566A}"/>
              </a:ext>
            </a:extLst>
          </p:cNvPr>
          <p:cNvSpPr txBox="1"/>
          <p:nvPr/>
        </p:nvSpPr>
        <p:spPr>
          <a:xfrm rot="16200000">
            <a:off x="4202642" y="349716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tx1"/>
                </a:solidFill>
              </a:rPr>
              <a:t>PAPR/dB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7A75B2-8166-4427-6EC7-262D392AFAAB}"/>
              </a:ext>
            </a:extLst>
          </p:cNvPr>
          <p:cNvSpPr txBox="1"/>
          <p:nvPr/>
        </p:nvSpPr>
        <p:spPr>
          <a:xfrm rot="16200000">
            <a:off x="9309098" y="415377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tx1"/>
                </a:solidFill>
              </a:rPr>
              <a:t>PAPR/dB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133CAE-39F4-BA11-27CC-2C6B11E789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79" t="5080" r="7892"/>
          <a:stretch/>
        </p:blipFill>
        <p:spPr>
          <a:xfrm>
            <a:off x="562888" y="2516538"/>
            <a:ext cx="4466312" cy="31347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8A9CD96-61BE-9CB0-B354-757E5B18125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576" t="5804" r="8593"/>
          <a:stretch/>
        </p:blipFill>
        <p:spPr>
          <a:xfrm>
            <a:off x="5873234" y="2516538"/>
            <a:ext cx="4127498" cy="291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379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93032-954A-C07E-D24A-9B18C0FFB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EEAF-CB27-FE00-C31E-FA32B24A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PAPR as function of CFO (Channel 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4406F-5405-AACE-D15F-A3C703AD94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Autocorrelation detection</a:t>
            </a:r>
          </a:p>
          <a:p>
            <a:endParaRPr lang="de-DE" sz="2200" dirty="0"/>
          </a:p>
          <a:p>
            <a:endParaRPr lang="de-DE" sz="22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lvl="1" indent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6C4FF2-E062-10A1-DEFF-AD1DA82249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Cross-correlation detection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00E862-5740-162A-D8C3-501F7AD14E3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286C4-5873-9362-3CDC-3DFD86F01B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5C876-6A14-C5E2-D14C-040D77BCD8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3B07F2-EEC9-C6F9-AA14-92993B57071D}"/>
              </a:ext>
            </a:extLst>
          </p:cNvPr>
          <p:cNvSpPr txBox="1"/>
          <p:nvPr/>
        </p:nvSpPr>
        <p:spPr>
          <a:xfrm>
            <a:off x="914401" y="5612657"/>
            <a:ext cx="1051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The channel impulse response lowers the PAPR and thus, the detection capabilities.</a:t>
            </a:r>
          </a:p>
          <a:p>
            <a:r>
              <a:rPr lang="de-DE" dirty="0">
                <a:solidFill>
                  <a:schemeClr val="tx1"/>
                </a:solidFill>
              </a:rPr>
              <a:t>Cross-corrleation is more sensitive than autocorrelation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3F1045-83EC-9A23-E19A-654FA76253B2}"/>
              </a:ext>
            </a:extLst>
          </p:cNvPr>
          <p:cNvSpPr txBox="1"/>
          <p:nvPr/>
        </p:nvSpPr>
        <p:spPr>
          <a:xfrm>
            <a:off x="10081683" y="2516539"/>
            <a:ext cx="175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</a:rPr>
              <a:t>Conditions:</a:t>
            </a:r>
          </a:p>
          <a:p>
            <a:r>
              <a:rPr lang="de-DE" sz="1400" dirty="0">
                <a:solidFill>
                  <a:schemeClr val="tx1"/>
                </a:solidFill>
              </a:rPr>
              <a:t>5.25GHz</a:t>
            </a:r>
          </a:p>
          <a:p>
            <a:r>
              <a:rPr lang="de-DE" sz="1400" dirty="0">
                <a:solidFill>
                  <a:schemeClr val="tx1"/>
                </a:solidFill>
              </a:rPr>
              <a:t>D NLOS channel</a:t>
            </a:r>
          </a:p>
          <a:p>
            <a:r>
              <a:rPr lang="de-DE" sz="1400" dirty="0">
                <a:solidFill>
                  <a:schemeClr val="tx1"/>
                </a:solidFill>
              </a:rPr>
              <a:t>2 rx antennas</a:t>
            </a:r>
          </a:p>
          <a:p>
            <a:r>
              <a:rPr lang="de-DE" sz="1400" dirty="0">
                <a:solidFill>
                  <a:schemeClr val="tx1"/>
                </a:solidFill>
              </a:rPr>
              <a:t>20MHz bandwidth</a:t>
            </a:r>
          </a:p>
          <a:p>
            <a:r>
              <a:rPr lang="de-DE" sz="1400" dirty="0">
                <a:solidFill>
                  <a:schemeClr val="tx1"/>
                </a:solidFill>
              </a:rPr>
              <a:t>8µs LSTF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46285A-D8AD-549D-9AB3-0F0D95248929}"/>
              </a:ext>
            </a:extLst>
          </p:cNvPr>
          <p:cNvSpPr txBox="1"/>
          <p:nvPr/>
        </p:nvSpPr>
        <p:spPr>
          <a:xfrm rot="16200000">
            <a:off x="4202642" y="349716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tx1"/>
                </a:solidFill>
              </a:rPr>
              <a:t>PAPR/dB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C277FD-DDAC-B123-E1FB-2026BECEFFB7}"/>
              </a:ext>
            </a:extLst>
          </p:cNvPr>
          <p:cNvSpPr txBox="1"/>
          <p:nvPr/>
        </p:nvSpPr>
        <p:spPr>
          <a:xfrm rot="16200000">
            <a:off x="9244993" y="418062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tx1"/>
                </a:solidFill>
              </a:rPr>
              <a:t>PAPR/dB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87A8C7-8726-7C8E-D797-4D22D23127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65" t="5080" r="7606"/>
          <a:stretch/>
        </p:blipFill>
        <p:spPr>
          <a:xfrm>
            <a:off x="433263" y="2516539"/>
            <a:ext cx="4496422" cy="315593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60406C3-ECD3-2654-A6D3-4829A609C14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648" t="4891" r="8523"/>
          <a:stretch/>
        </p:blipFill>
        <p:spPr>
          <a:xfrm>
            <a:off x="5614193" y="2452446"/>
            <a:ext cx="4444998" cy="317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24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2CF7-BF7A-F9DB-4916-5368E2BA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 PPDU pre-compensation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DFEBA-9D5F-D5AF-E814-7AF2A3E64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CFO pre-compensation requirement for ELR PPDUs is 15 kHz (See 38.3.20.2)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6.25 ppm at 2.4 GHz, 2.7 ppm at 5.5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these values correspond to regions where CC outperforms AC (see previous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Per 802.11bn D0.1, pre-compensation  </a:t>
            </a:r>
            <a:r>
              <a:rPr lang="en-US" dirty="0"/>
              <a:t>is only required for “</a:t>
            </a:r>
            <a:r>
              <a:rPr lang="en-US" i="1" dirty="0"/>
              <a:t>ELR PPDU carrying immediate response frame in response to a preceding soliciting frame</a:t>
            </a:r>
            <a:r>
              <a:rPr lang="en-US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Degradation of CFO pre-compensation over time may result in CC losing its advantage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10307-3C5F-7934-A0A6-B0342E02B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4DF1-1BBB-D3AD-3ACD-B6466DA292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8F435C-FA7C-DB03-B611-6A10F90D9B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086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1F0702-F0EA-4998-A29C-0D2027D16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D3EB-A389-C12E-0DB7-20C7042C9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8CCE4-F294-FA8F-287F-11F133882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/>
          <a:lstStyle/>
          <a:p>
            <a:r>
              <a:rPr lang="de-DE" sz="2200" dirty="0"/>
              <a:t>Clock Synchronization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Cross-correlation detection only gives a benefit with sufficiently low CFO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Multiple antennas help improve detection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802.11bn D0.1 only imposes a precompensation requirements for UL packets sent as responses the AP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This is not sufficient for general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If some CFO precompensation is not ensured, the detection sensitivity of CC will decrease and extended-range property of ELR will be lost due to detection errors</a:t>
            </a:r>
          </a:p>
          <a:p>
            <a:pPr marL="57150" indent="0"/>
            <a:r>
              <a:rPr lang="de-DE" sz="2200" dirty="0"/>
              <a:t>Receiver complexity and Power Consumption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de-DE" dirty="0"/>
              <a:t>Without guaranteed precompensation, the receiver can not rely on CC exclusively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de-DE" dirty="0"/>
              <a:t>Sophisticated detection schemes (e.g., a combination of cross-correlation and autocorrelation), may have a significant impact on the APs power consumption, as this is the hardware component which remains active all time, even without traffic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4838F-8092-7931-C1FB-37D7D4944C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A59A0-4FC3-C61D-033B-834E63C76B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933531-9E89-4443-1EDB-1E02A990A3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463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[1] Wook Bong Lee et.al., “An ELR PPDU Follow-Up” IEEE 802.11-24/1573r0,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[2] “IEEE 802.11bn CC50 comments on D0.1”, IEEE 802.11-25/0296r0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921" y="1372393"/>
            <a:ext cx="10361084" cy="4113213"/>
          </a:xfrm>
        </p:spPr>
        <p:txBody>
          <a:bodyPr/>
          <a:lstStyle/>
          <a:p>
            <a:r>
              <a:rPr lang="en-US" dirty="0"/>
              <a:t>Detection Improvements for ELR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Cross-correlation (CC) detection has been proposed [1] to improve detection of ELR frames in low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Otherwise range extension may be limited by L-STF detection, despite other ELR  improvements in the PPDU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contrast to autocorrelation (AC) detection, which is widely used now, CC requires a better clock synchronization between transmitter and receiver</a:t>
            </a:r>
          </a:p>
          <a:p>
            <a:pPr marL="0" indent="0"/>
            <a:r>
              <a:rPr lang="en-US" dirty="0"/>
              <a:t>This contribution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Compares autocorrelation vs. cross-correlation detection for different CFO offsets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Points out the need to have pre-correction requirements for all ELR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additional context for CID 357 [2]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6EF827-1B64-81AA-E22D-BB865E131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517" y="5385515"/>
            <a:ext cx="7607300" cy="99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32FFB-A73F-8DF7-3296-D2BBBB31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Mathematics of Detection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6BE752-49F0-0B17-8FA0-A869A1C777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sz="2200" dirty="0"/>
                  <a:t>Autocorrelation detection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sz="1800" dirty="0"/>
                  <a:t>Receive signal vector </a:t>
                </a:r>
                <a14:m>
                  <m:oMath xmlns:m="http://schemas.openxmlformats.org/officeDocument/2006/math">
                    <m:r>
                      <a:rPr lang="de-DE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de-D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,…,</m:t>
                    </m:r>
                  </m:oMath>
                </a14:m>
                <a:r>
                  <a:rPr lang="de-DE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de-DE" sz="1800" dirty="0"/>
                  <a:t>, e.g.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=160</m:t>
                    </m:r>
                  </m:oMath>
                </a14:m>
                <a:r>
                  <a:rPr lang="de-DE" sz="1800" dirty="0"/>
                  <a:t> samples for 20MHz bandwidth/8µs length.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sz="1800" dirty="0"/>
                  <a:t>Auto-correlation: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1800" b="1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de-DE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…,</m:t>
                        </m:r>
                        <m:nary>
                          <m:naryPr>
                            <m:chr m:val="∑"/>
                            <m:ctrlPr>
                              <a:rPr lang="de-DE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de-DE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de-DE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sSub>
                              <m:sSub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nary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nary>
                          <m:naryPr>
                            <m:chr m:val="∑"/>
                            <m:ctrlPr>
                              <a:rPr lang="de-DE" sz="1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18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sSub>
                              <m:sSubPr>
                                <m:ctrlP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nary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nary>
                          <m:naryPr>
                            <m:chr m:val="∑"/>
                            <m:ctrlPr>
                              <a:rPr lang="de-DE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sSub>
                              <m:sSub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nary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</m:e>
                    </m:d>
                  </m:oMath>
                </a14:m>
                <a:endParaRPr lang="de-DE" sz="18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sz="1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sz="1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800" dirty="0"/>
                  <a:t> for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de-DE" sz="1800" dirty="0"/>
                  <a:t> or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de-DE" sz="1800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de-DE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de-DE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e>
                      <m:sup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de-DE" sz="1800" dirty="0"/>
              </a:p>
              <a:p>
                <a:pPr marL="57150" indent="0"/>
                <a:r>
                  <a:rPr lang="de-DE" sz="2200" dirty="0"/>
                  <a:t>Cross-correlation detection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de-DE" sz="1800" dirty="0"/>
                  <a:t>Cross-correlation: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1800" b="1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de-DE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ref</m:t>
                        </m:r>
                      </m:sub>
                    </m:sSub>
                  </m:oMath>
                </a14:m>
                <a:r>
                  <a:rPr lang="de-DE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XC</m:t>
                        </m:r>
                      </m:sub>
                    </m:sSub>
                    <m:r>
                      <a:rPr lang="de-DE" sz="1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de-DE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de-DE" sz="1800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ref</m:t>
                        </m:r>
                      </m:sub>
                    </m:sSub>
                  </m:oMath>
                </a14:m>
                <a:r>
                  <a:rPr lang="de-DE" sz="18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de-DE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de-DE" sz="1800" dirty="0"/>
                  <a:t> is the known transmit signal</a:t>
                </a:r>
              </a:p>
              <a:p>
                <a:r>
                  <a:rPr lang="de-DE" sz="2200" dirty="0"/>
                  <a:t>PAPR (Peak-to-average power ratio)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𝑃𝐴𝑃𝑅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AC</m:t>
                        </m:r>
                      </m:sub>
                    </m:sSub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de-DE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180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sub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=1,…,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−1,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+1,…,2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800" b="0" i="0" smtClean="0">
                                        <a:latin typeface="Cambria Math" panose="02040503050406030204" pitchFamily="18" charset="0"/>
                                      </a:rPr>
                                      <m:t>AC</m:t>
                                    </m:r>
                                    <m:r>
                                      <a:rPr lang="de-DE" sz="1800" b="0" i="0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de-DE" sz="1800" b="0" i="0" smtClean="0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ad>
                          <m:radPr>
                            <m:degHide m:val="on"/>
                            <m:ctrlPr>
                              <a:rPr lang="de-DE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=1,…,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−1,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+1,…,2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de-D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8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 sz="1800">
                                                <a:latin typeface="Cambria Math" panose="02040503050406030204" pitchFamily="18" charset="0"/>
                                              </a:rPr>
                                              <m:t>AC</m:t>
                                            </m:r>
                                            <m:r>
                                              <a:rPr lang="de-DE" sz="180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 sz="1800">
                                                <a:latin typeface="Cambria Math" panose="02040503050406030204" pitchFamily="18" charset="0"/>
                                              </a:rPr>
                                              <m:t>t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</m:den>
                    </m:f>
                  </m:oMath>
                </a14:m>
                <a:r>
                  <a:rPr lang="de-DE" sz="1800" dirty="0"/>
                  <a:t>,		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𝑃𝐴𝑃𝑅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sty m:val="p"/>
                          </m:rPr>
                          <a:rPr lang="de-DE" sz="180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de-DE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de-DE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180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sub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=1,…,2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8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de-DE" sz="180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de-DE" sz="180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de-DE" sz="1800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ad>
                          <m:radPr>
                            <m:degHide m:val="on"/>
                            <m:ctrlPr>
                              <a:rPr lang="de-DE" sz="1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=1,…,2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de-D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8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 sz="1800" b="0" i="0" smtClean="0">
                                                <a:latin typeface="Cambria Math" panose="02040503050406030204" pitchFamily="18" charset="0"/>
                                              </a:rPr>
                                              <m:t>X</m:t>
                                            </m:r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 sz="1800">
                                                <a:latin typeface="Cambria Math" panose="02040503050406030204" pitchFamily="18" charset="0"/>
                                              </a:rPr>
                                              <m:t>C</m:t>
                                            </m:r>
                                            <m:r>
                                              <a:rPr lang="de-DE" sz="180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 sz="1800">
                                                <a:latin typeface="Cambria Math" panose="02040503050406030204" pitchFamily="18" charset="0"/>
                                              </a:rPr>
                                              <m:t>t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de-DE" sz="1800" dirty="0"/>
              </a:p>
              <a:p>
                <a:pPr marL="0" indent="0">
                  <a:spcBef>
                    <a:spcPts val="0"/>
                  </a:spcBef>
                </a:pPr>
                <a:endParaRPr lang="de-DE" sz="1600" b="0" dirty="0"/>
              </a:p>
              <a:p>
                <a:pPr marL="457200" lvl="1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6BE752-49F0-0B17-8FA0-A869A1C777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E6BEB-5A6F-402D-1A5A-479CFF0282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4E97-5464-6512-98F1-38D56556A5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04BFE2-5FBC-7FE0-2C08-BBC85D0826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03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DF363-EC4D-4032-80E9-9459D8A9B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2D61F-99AD-3044-F393-8483D2D5D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Example Signals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256A3-9670-7031-B7C4-B1457A09BC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Autocorrelation detection</a:t>
            </a:r>
          </a:p>
          <a:p>
            <a:endParaRPr lang="de-DE" sz="2200" dirty="0"/>
          </a:p>
          <a:p>
            <a:endParaRPr lang="de-DE" sz="22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lvl="1" indent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8262F27-4F1A-6A6D-FF47-10E3762F94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Cross-correlation detection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E84AE0-C1F4-9A32-0C50-11EC4983191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B78D4-3DE8-67E6-B8BD-7CC9796A68D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C48A9-7E9D-3019-B724-0A8BD124C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D35664-41F8-594F-BCC2-D21BDD3FB946}"/>
              </a:ext>
            </a:extLst>
          </p:cNvPr>
          <p:cNvSpPr txBox="1"/>
          <p:nvPr/>
        </p:nvSpPr>
        <p:spPr>
          <a:xfrm>
            <a:off x="929217" y="6013749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In the ACF, the center value is excluded (as it is always a peak), no frequency offset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534198-FEC4-F312-2BCF-E05318A780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714" t="6666" r="7143"/>
          <a:stretch/>
        </p:blipFill>
        <p:spPr>
          <a:xfrm>
            <a:off x="914401" y="2514600"/>
            <a:ext cx="4089398" cy="328492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D0F5BD9-131B-602A-3E6F-7D7BA2FAAE9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897" t="7132" r="7143"/>
          <a:stretch/>
        </p:blipFill>
        <p:spPr>
          <a:xfrm>
            <a:off x="6094943" y="2514600"/>
            <a:ext cx="4341282" cy="339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4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93C62-1891-0CFA-BFD5-05884873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Mathematics of Detection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2F02-D2D4-63F8-1DB2-8D4252587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57366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PAPR can be a good measure for signal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absence of signal PAPR will be low (top figure)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signal present, PAPR will be high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15.5dB (with signal) vs. 8.5dB PAPR (without signal) in the example figures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PAPR decreases as noise, CFO, … become stronger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Choosing a threshold for PAPR establishes a detect/no-detect criterion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next slides for details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E55C7-573B-152B-2D43-8263C1AA34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C4B4D-D19B-998F-9726-87C65810A8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6A75DA-BA6D-418A-7CCE-74D59B5CE2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FB88E6-C587-2FC9-AEF6-886FF912B1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324" r="7176"/>
          <a:stretch/>
        </p:blipFill>
        <p:spPr>
          <a:xfrm>
            <a:off x="7488068" y="1600201"/>
            <a:ext cx="4667243" cy="23698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1881C4-B553-6EC6-44C8-F090D43D63D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715" r="8572"/>
          <a:stretch/>
        </p:blipFill>
        <p:spPr>
          <a:xfrm>
            <a:off x="7488068" y="3881775"/>
            <a:ext cx="4572000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58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1C767-9872-3C06-3FB6-48EDA2811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79670-4018-9AD7-3D55-3AE38296D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" indent="0"/>
            <a:r>
              <a:rPr lang="de-DE" sz="3200" dirty="0"/>
              <a:t>Threshold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81C5D-6205-F7A8-6E26-292F3DAE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229356" cy="4113213"/>
          </a:xfrm>
        </p:spPr>
        <p:txBody>
          <a:bodyPr/>
          <a:lstStyle/>
          <a:p>
            <a:r>
              <a:rPr lang="de-DE" sz="2200" dirty="0"/>
              <a:t>Role of the Detection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The threshold for determining a correct detection is subject to the trade-off between false alarms (false positives) and missed detections (false negatives)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False alarms cause unnecessary operations at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Missed detections cause a packet loss</a:t>
            </a:r>
          </a:p>
          <a:p>
            <a:pPr marL="57150" indent="0"/>
            <a:r>
              <a:rPr lang="de-DE" sz="2200" dirty="0"/>
              <a:t>Threshold Selection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de-DE" sz="1800" dirty="0"/>
              <a:t>From a given false-alarm requirement (e.g., one false-alarm per second), the PAPR threshold can be derived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de-DE" sz="1800" dirty="0"/>
              <a:t>The threshold also depends on the number of antennas</a:t>
            </a:r>
          </a:p>
          <a:p>
            <a:pPr marL="57150" indent="0"/>
            <a:endParaRPr lang="de-DE" sz="22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F1794-514A-CBE9-9BB7-BABAEB368A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6A409-A1A4-6960-517C-6348266833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CF0038-9277-8B56-2F3D-3355FFE7CA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417443-A1B6-E31F-16D1-0500212B41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57" t="2391" r="7143"/>
          <a:stretch/>
        </p:blipFill>
        <p:spPr>
          <a:xfrm>
            <a:off x="7010400" y="2096346"/>
            <a:ext cx="4800600" cy="3904813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2D403D-7648-ECAB-3CDB-9DB414DC1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39730"/>
              </p:ext>
            </p:extLst>
          </p:nvPr>
        </p:nvGraphicFramePr>
        <p:xfrm>
          <a:off x="971230" y="5479568"/>
          <a:ext cx="5181600" cy="692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46084106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0970222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6666472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523808431"/>
                    </a:ext>
                  </a:extLst>
                </a:gridCol>
              </a:tblGrid>
              <a:tr h="230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 antenna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 antenna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 antenna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6449869"/>
                  </a:ext>
                </a:extLst>
              </a:tr>
              <a:tr h="230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100" kern="10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utocorrelation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10.9 dB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9.8 dB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9.1 dB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28787"/>
                  </a:ext>
                </a:extLst>
              </a:tr>
              <a:tr h="230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100" kern="10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rosscorrelation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12.2 dB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10.5 dB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9.4 dB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478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64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3BF53-2E97-B6C1-C72D-0DB2CA462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AFB98-0022-944D-AECA-6EE51B4B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Mis-Detection Probability (AWGN)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5F11-2A61-7D4B-43BE-C1668A008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981201"/>
            <a:ext cx="6934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Once Threshold is established, the probability of false negatives (misdetection) can be evaluated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Conditions (AWGN)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No channel, 1 antenna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Detection TH = 10.9dB (acorr)/12.2dB (xcorr)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de-DE" sz="1600" dirty="0"/>
              <a:t>i.e., 1 false alarm per second (see slide 6)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5.25GHz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Observations</a:t>
            </a:r>
          </a:p>
          <a:p>
            <a:pPr marL="673100" lvl="2" indent="-185738"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sz="1600" dirty="0"/>
              <a:t>With less than 5ppm CFO, 3dB improved sensitivity of cross-correlation vs. Autocorrleation is achieved</a:t>
            </a:r>
          </a:p>
          <a:p>
            <a:pPr marL="673100" lvl="2" indent="-185738">
              <a:buFont typeface="Arial" panose="020B0604020202020204" pitchFamily="34" charset="0"/>
              <a:buChar char="•"/>
            </a:pPr>
            <a:r>
              <a:rPr lang="de-DE" sz="1600" dirty="0"/>
              <a:t>With autocorrelation and cross-correlation, the miss-detection probability is sufficiently low to avoid a substantial increase of the packet error rate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000" dirty="0"/>
          </a:p>
          <a:p>
            <a:pPr>
              <a:buFont typeface="Arial" panose="020B0604020202020204" pitchFamily="34" charset="0"/>
              <a:buChar char="•"/>
            </a:pPr>
            <a:endParaRPr lang="de-DE" sz="2000" dirty="0"/>
          </a:p>
          <a:p>
            <a:pPr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F38639-D989-5A87-B33A-3D93FF5528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AE26F-C950-9F67-ABA1-1878C47924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A3575-DD4D-2B7F-30EB-6BFCA6BA3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265D66E-93CB-3A38-F446-CCF638B0266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531" t="4709" r="7469"/>
          <a:stretch/>
        </p:blipFill>
        <p:spPr>
          <a:xfrm>
            <a:off x="6858000" y="2476769"/>
            <a:ext cx="4572001" cy="3204795"/>
          </a:xfrm>
        </p:spPr>
      </p:pic>
    </p:spTree>
    <p:extLst>
      <p:ext uri="{BB962C8B-B14F-4D97-AF65-F5344CB8AC3E}">
        <p14:creationId xmlns:p14="http://schemas.microsoft.com/office/powerpoint/2010/main" val="38408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7AA08-42B7-EF20-3EC4-17FD5E989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6AD7-D60A-ABE0-249F-F8DA76EBE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Mis-Detection Probability (B LOS channel)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D4100-E585-FE8C-FE9F-9459F1E2E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981201"/>
            <a:ext cx="5791199" cy="4113213"/>
          </a:xfrm>
        </p:spPr>
        <p:txBody>
          <a:bodyPr/>
          <a:lstStyle/>
          <a:p>
            <a:r>
              <a:rPr lang="de-DE" dirty="0"/>
              <a:t>Conditions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B LOS channel, 2 antennas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/>
              <a:t>Detection TH = 9.8dB (acorr)/10.5dB (xcorr)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de-DE" dirty="0"/>
              <a:t>i.e., 1 false alarm per second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5.25GHz channel</a:t>
            </a:r>
          </a:p>
          <a:p>
            <a:pPr marL="0" indent="0"/>
            <a:r>
              <a:rPr lang="de-DE" dirty="0"/>
              <a:t>Observation</a:t>
            </a:r>
          </a:p>
          <a:p>
            <a:pPr marL="273050" lvl="1" indent="-185738"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sz="2000" dirty="0"/>
              <a:t>Cross-correlation still achieves ~3dB better sensitivity, but a higher SNR is required for the same miss-detect probability (compared to AWGN)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sz="2200" dirty="0"/>
          </a:p>
          <a:p>
            <a:endParaRPr lang="de-DE" sz="22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lvl="1" indent="0"/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6818EE-E422-A750-F01B-41DEA47C87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2E523-537E-DFA8-08B1-57DB19C59B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E487B-9D80-3B59-0E5F-B794D09C73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EA6B3BA-C6F3-0D2D-4AE7-D2A385B29C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531" t="4709" r="7469"/>
          <a:stretch/>
        </p:blipFill>
        <p:spPr>
          <a:xfrm>
            <a:off x="6324599" y="2087294"/>
            <a:ext cx="5181601" cy="3632101"/>
          </a:xfrm>
        </p:spPr>
      </p:pic>
    </p:spTree>
    <p:extLst>
      <p:ext uri="{BB962C8B-B14F-4D97-AF65-F5344CB8AC3E}">
        <p14:creationId xmlns:p14="http://schemas.microsoft.com/office/powerpoint/2010/main" val="3765304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77656-CB29-2BAD-5506-056E882F4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93BE7-56D1-BB88-F02C-2FDB3813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Mis-Detection Probability (D NLOS channel)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67588-4FAC-0ABC-63CF-3E873A49E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096000" cy="4113213"/>
          </a:xfrm>
        </p:spPr>
        <p:txBody>
          <a:bodyPr/>
          <a:lstStyle/>
          <a:p>
            <a:r>
              <a:rPr lang="de-DE" dirty="0"/>
              <a:t>Conditions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D NLOS channel, 2 antennas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/>
              <a:t>Detection TH = 9.8dB (acorr)/10.5dB (xcorr)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de-DE" dirty="0"/>
              <a:t>i.e., 1 false alarm per second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5.25GHz channel</a:t>
            </a:r>
          </a:p>
          <a:p>
            <a:pPr marL="0" indent="0"/>
            <a:r>
              <a:rPr lang="de-DE" dirty="0"/>
              <a:t>Observation</a:t>
            </a:r>
          </a:p>
          <a:p>
            <a:pPr marL="273050" lvl="1" indent="-185738"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sz="2000" dirty="0"/>
              <a:t>With the D NLOS channel, the performance of cross-correlation detection is degraded</a:t>
            </a:r>
          </a:p>
          <a:p>
            <a:pPr marL="273050" lvl="1" indent="-185738">
              <a:buFont typeface="Arial" panose="020B0604020202020204" pitchFamily="34" charset="0"/>
              <a:buChar char="•"/>
              <a:tabLst>
                <a:tab pos="622300" algn="l"/>
              </a:tabLst>
            </a:pPr>
            <a:r>
              <a:rPr lang="de-DE" sz="2000" dirty="0"/>
              <a:t>Even at higher SNR, there are mis-detects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sz="2200" dirty="0"/>
          </a:p>
          <a:p>
            <a:endParaRPr lang="de-DE" sz="22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lvl="1" indent="0"/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DDC85-34AD-626F-547E-C6289E2DA2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F2B43-820C-2EAA-1FC7-C81E4C3165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A9A7F-C38E-7E0C-1ACC-8AE875D99F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77381A0-391B-CDD9-D8B4-6DF063F348F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531" t="2443" r="5969"/>
          <a:stretch/>
        </p:blipFill>
        <p:spPr>
          <a:xfrm>
            <a:off x="6857999" y="1981201"/>
            <a:ext cx="5334001" cy="3765076"/>
          </a:xfrm>
        </p:spPr>
      </p:pic>
    </p:spTree>
    <p:extLst>
      <p:ext uri="{BB962C8B-B14F-4D97-AF65-F5344CB8AC3E}">
        <p14:creationId xmlns:p14="http://schemas.microsoft.com/office/powerpoint/2010/main" val="117488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22178</TotalTime>
  <Words>1116</Words>
  <Application>Microsoft Office PowerPoint</Application>
  <PresentationFormat>Widescreen</PresentationFormat>
  <Paragraphs>193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Arial</vt:lpstr>
      <vt:lpstr>Arial Unicode MS</vt:lpstr>
      <vt:lpstr>Cambria Math</vt:lpstr>
      <vt:lpstr>Times New Roman</vt:lpstr>
      <vt:lpstr>Office Theme</vt:lpstr>
      <vt:lpstr>Document</vt:lpstr>
      <vt:lpstr>Packet Detection for ELR</vt:lpstr>
      <vt:lpstr>Introduction</vt:lpstr>
      <vt:lpstr>Mathematics of Detection</vt:lpstr>
      <vt:lpstr>Example Signals</vt:lpstr>
      <vt:lpstr>Mathematics of Detection (2)</vt:lpstr>
      <vt:lpstr>Threshold Selection</vt:lpstr>
      <vt:lpstr>Mis-Detection Probability (AWGN)</vt:lpstr>
      <vt:lpstr>Mis-Detection Probability (B LOS channel)</vt:lpstr>
      <vt:lpstr>Mis-Detection Probability (D NLOS channel)</vt:lpstr>
      <vt:lpstr>PAPR as function of CFO (AWGN)</vt:lpstr>
      <vt:lpstr>PAPR as function of CFO (Channel D)</vt:lpstr>
      <vt:lpstr>ELR PPDU pre-compensation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ELR</dc:title>
  <dc:creator>Rainer Strobel</dc:creator>
  <cp:keywords/>
  <cp:lastModifiedBy>Sigurd Schelstraete</cp:lastModifiedBy>
  <cp:revision>13</cp:revision>
  <cp:lastPrinted>1601-01-01T00:00:00Z</cp:lastPrinted>
  <dcterms:created xsi:type="dcterms:W3CDTF">2023-12-07T08:56:55Z</dcterms:created>
  <dcterms:modified xsi:type="dcterms:W3CDTF">2025-03-09T04:43:12Z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