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73" r:id="rId2"/>
    <p:sldMasterId id="2147483661" r:id="rId3"/>
  </p:sldMasterIdLst>
  <p:notesMasterIdLst>
    <p:notesMasterId r:id="rId10"/>
  </p:notesMasterIdLst>
  <p:handoutMasterIdLst>
    <p:handoutMasterId r:id="rId11"/>
  </p:handoutMasterIdLst>
  <p:sldIdLst>
    <p:sldId id="269" r:id="rId4"/>
    <p:sldId id="484" r:id="rId5"/>
    <p:sldId id="550" r:id="rId6"/>
    <p:sldId id="551" r:id="rId7"/>
    <p:sldId id="498" r:id="rId8"/>
    <p:sldId id="538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6385" autoAdjust="0"/>
  </p:normalViewPr>
  <p:slideViewPr>
    <p:cSldViewPr>
      <p:cViewPr varScale="1">
        <p:scale>
          <a:sx n="83" d="100"/>
          <a:sy n="83" d="100"/>
        </p:scale>
        <p:origin x="1478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3211" y="72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F8F1622B-DF3E-4A4F-8EC7-948B036F3BDE}" type="datetime1">
              <a:rPr lang="en-US" smtClean="0"/>
              <a:t>3/12/2025</a:t>
            </a:fld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fld id="{7FCB179B-77EE-4E17-8DD6-3C366A76086D}" type="datetime1">
              <a:rPr lang="en-US" smtClean="0"/>
              <a:t>3/12/2025</a:t>
            </a:fld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85880" y="95706"/>
            <a:ext cx="2195858" cy="215444"/>
          </a:xfrm>
        </p:spPr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  <a:endParaRPr lang="en-US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749D3E45-C71B-405C-86DD-77B348C7B682}" type="datetime1">
              <a:rPr lang="en-US" smtClean="0"/>
              <a:t>3/12/2025</a:t>
            </a:fld>
            <a:endParaRPr lang="en-US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748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B13D12-61F7-4E20-B5DA-9E81662E47AB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C5BDF9-8B94-4F21-90DF-D303BDC075A0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E00FA-3959-4373-BC1B-BC6E25140303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45457" y="1666619"/>
            <a:ext cx="8582751" cy="4354712"/>
          </a:xfrm>
          <a:prstGeom prst="rect">
            <a:avLst/>
          </a:prstGeom>
        </p:spPr>
        <p:txBody>
          <a:bodyPr>
            <a:noAutofit/>
          </a:bodyPr>
          <a:lstStyle>
            <a:lvl1pPr marL="280988" indent="-223838">
              <a:lnSpc>
                <a:spcPct val="95000"/>
              </a:lnSpc>
              <a:spcBef>
                <a:spcPts val="111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600" b="0" i="0">
                <a:solidFill>
                  <a:schemeClr val="tx2"/>
                </a:solidFill>
                <a:latin typeface="+mn-lt"/>
                <a:cs typeface="CiscoSans ExtraLight"/>
              </a:defRPr>
            </a:lvl1pPr>
            <a:lvl2pPr marL="508000" indent="-215900">
              <a:lnSpc>
                <a:spcPct val="95000"/>
              </a:lnSpc>
              <a:spcBef>
                <a:spcPts val="45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400" b="0" i="0">
                <a:solidFill>
                  <a:schemeClr val="tx2"/>
                </a:solidFill>
                <a:latin typeface="+mn-lt"/>
                <a:cs typeface="CiscoSans ExtraLight"/>
              </a:defRPr>
            </a:lvl2pPr>
            <a:lvl3pPr marL="747713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200" b="0" i="0">
                <a:solidFill>
                  <a:schemeClr val="tx2"/>
                </a:solidFill>
                <a:latin typeface="+mn-lt"/>
                <a:cs typeface="CiscoSans ExtraLight"/>
              </a:defRPr>
            </a:lvl3pPr>
            <a:lvl4pPr marL="911225" indent="-171450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100" b="0" i="0">
                <a:solidFill>
                  <a:schemeClr val="tx2"/>
                </a:solidFill>
                <a:latin typeface="+mn-lt"/>
                <a:cs typeface="CiscoSans ExtraLight"/>
              </a:defRPr>
            </a:lvl4pPr>
            <a:lvl5pPr marL="1082675" indent="-168275"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 sz="1050" b="0" i="0">
                <a:solidFill>
                  <a:schemeClr val="tx2"/>
                </a:solidFill>
                <a:latin typeface="+mn-lt"/>
                <a:cs typeface="CiscoSans ExtraLigh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259742" y="404085"/>
            <a:ext cx="8659976" cy="971709"/>
          </a:xfrm>
          <a:prstGeom prst="rect">
            <a:avLst/>
          </a:prstGeom>
        </p:spPr>
        <p:txBody>
          <a:bodyPr anchor="t" anchorCtr="0">
            <a:noAutofit/>
          </a:bodyPr>
          <a:lstStyle>
            <a:lvl1pPr algn="l">
              <a:lnSpc>
                <a:spcPct val="90000"/>
              </a:lnSpc>
              <a:defRPr sz="2500" b="0" i="0" spc="0" baseline="0">
                <a:solidFill>
                  <a:srgbClr val="00A2BF"/>
                </a:solidFill>
                <a:latin typeface="+mj-lt"/>
                <a:cs typeface="CiscoSans Thin"/>
              </a:defRPr>
            </a:lvl1pPr>
          </a:lstStyle>
          <a:p>
            <a:r>
              <a:rPr lang="en-US" dirty="0"/>
              <a:t>Bullet Title Goes Here</a:t>
            </a:r>
          </a:p>
        </p:txBody>
      </p:sp>
    </p:spTree>
    <p:extLst>
      <p:ext uri="{BB962C8B-B14F-4D97-AF65-F5344CB8AC3E}">
        <p14:creationId xmlns:p14="http://schemas.microsoft.com/office/powerpoint/2010/main" val="3221615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2FF5BB-3C1F-17C8-F668-71D72B683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6D2537-D3D6-17CE-6446-865E9F0D31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6A21B2-0B50-B0EA-7BE3-26A3944AC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3653D-8DA6-0E9F-3A8E-AEBA18403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B7F30-A318-7D16-ECEA-9209360A5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38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2884C-E741-1680-933C-C06FF0BAE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570AB-7224-BB2F-FCE8-B918FA834D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D19F-368A-E094-F1BC-3FCE1A2AA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937CFB-4FC4-0CD7-5FEC-A565F4CDE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BED99-92BB-6041-6749-A9B9BA44EE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3196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CA229-DC3E-6F4E-8D03-81B1AF8E1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0348E-008D-C3D4-340B-FEBD25AB48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E0A387-6F2E-328D-F803-2515B2463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25F56-85F1-2A54-D75B-D783BE28EC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F64EF6-F8AC-3AB3-BEBD-502353424A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1272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74745-DF42-CA0D-60EC-43405979A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259382-6EC6-6013-6CF5-992DAC876F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A35D25-FA49-573C-1D55-C0317D591D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916E72-6A6E-5EEA-5CC0-8BCADBD33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77A418E-CF71-A55F-0B9A-CB028223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82AF6-CBF6-46CD-7B44-47445926B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3406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CA0E13-B7E1-A05A-1D65-ECE5C79D5F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6B35D6-E9D9-F15E-83BD-8BE113CC0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90A2DA-584F-5290-8218-1AD2AB119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1664A36-FF45-4EFD-9BA0-0D560A2BAD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361A9-8F9A-CD57-EB7F-952544C905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4CAB30-DF82-9376-6A7D-EA679E481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9D9F40-284E-2DCD-2546-80EEFDA86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1CC619-1436-9B65-977F-89BC99C54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9504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85182-84D2-B867-9346-08AEAAC17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EDB270-B940-DE34-DDCD-55F1A005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B32C24-95DA-D3C7-1940-F4C6E7AE0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E242AB-DE93-5942-AFC4-B31185861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8207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BAE97-DDD2-F537-B056-932FA8E8B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AAD2E29-ABCA-252F-E6B1-41C9B5A48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3B2C59-BA5B-0DD7-A949-A3445C2E4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3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6E1F34-58E6-4907-84D7-7733C881E2DD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hdr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6602E-1A7A-7C3B-361F-751292CA2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4DDAFC-1692-FD0C-0C8D-86FBAFB5A1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C1EC65-C3DA-36CF-619B-FA535D9373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021363-B93A-2179-4F4D-30BB547509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89CE2-1E8C-F212-B1F0-38DAE477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48B940-D477-A1EC-958D-EDFA917D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81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0020DC-953B-A2FE-8006-50EE2498DF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526328-A699-8083-3516-72F71F5468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5A5F8-DC0D-9B2D-9DE4-8BBF77684C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BF8DE-A074-CDA6-A2F9-1DDC4D8B2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39811B-EC91-A6F4-BDD2-AA52E7A14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4830F-FE75-C64A-2BC0-43110A728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2857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0DD4-02E6-CE71-16B1-4024220E7A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767709-4864-4B36-7F4D-1F3AC1D50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18ABED-B625-AE23-E2AF-5E51BA5C8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56DF8-121A-758B-0A22-D50ABAA75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1C994-E379-D7E6-2F7E-E4FE9AABD7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75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60D11D-7991-B959-9244-35375A4CD5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7379FC-3CE4-65A7-2E8A-D8742FF58E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F105B4-0454-2C55-19E6-0F3D3DC07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84769C-501E-C49B-0915-FC5DD7815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8791-77B4-8E91-F9C5-2AC6FD8F0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9394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61C9-20E2-41C9-98BD-44F06424A9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899AEC-0A77-4F3B-9809-BF562718E4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50FA9D-801D-4584-83BF-F2E9B412CA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57FAAA-6112-4EE5-82EB-01DDAD9AE8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91010D-7310-496A-A36C-32785071C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779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49DA8-87EB-4979-B649-7CE334B76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745D0-7D61-4475-A5D5-764EABBAD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02B718-2073-4BA1-9DDD-60DC39C8C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6B8D5E-CD0E-4380-AE5E-26E1BA7F1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4162D3-832A-482D-8E21-3A24A5790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2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2371A-F671-456F-924C-1CDFDFA6A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C2BCB7-7E20-4E4E-A9FC-847B7102E0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EB49ED-EC6F-45E1-9A0F-4297C3106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FF3763-C212-4C14-AAB8-D298770A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2B0D79-59CD-4296-A49F-CE14C44D66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31961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315845-A40C-403A-9171-4545FAD049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B2CE5-F9B0-405F-BBA5-33A9A38075C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F8F139-2E43-4B69-BFB6-9A090452E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B24565-6684-4B6B-9346-556A44917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531E93-0BC7-4E8B-AF32-721719464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1A7E52-26CC-407A-A520-8AE9C02F4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8170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59FAA-6795-4E7C-90EE-1246AF1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246EB9-DA66-44CE-B979-D3BF519BFE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1BD353-66A4-440D-81E5-11A70DDE3E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C69172-2F42-45CE-95DD-DC68AFAF6F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99E44B6-D39D-40A5-80F6-BA5EBBC3E4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4D68B92-4EA4-4C26-A1B2-73FEC78D2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D975AB-C591-4B70-B89A-8D0EE1C6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7A7E1C6-62D8-4BD3-AC28-E10B992C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2333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68CF-792E-436F-BAF3-F6DF03E6CC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924BA9-0516-4B85-8E59-A4E69F9A1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0164A24-56DA-40FD-B805-90DFFCB45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AC1BA-B4BF-4A8D-997D-524E192C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3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F222D8-2810-4CF0-A1DA-68C56AB7E42C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DC2506-6C28-4B36-82A8-D55C2CE2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4A1336-9015-45AA-A2F8-33278768F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C1C8CB-94E2-4BDD-B9AC-57CB0658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7761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3A8B74-6E51-4743-AF3D-7F4A3D60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7B90F-01E1-4D7F-BCA5-8FCD33182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A3C22-2730-4FE0-9E50-204F4BE0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CA936-2721-4744-B38D-84C58854D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9957FC-D4A4-4B5B-9A21-33F4F84EA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DB018EE-18CA-4950-B021-AACA8AD95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092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27E74-180F-4AAE-A169-2FD4B8960D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4A851E8-3860-4D72-9F13-D4B87430CF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6F8325E-0688-488A-87D5-3278E67371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6975DB-C4F2-4C11-B085-333A13832D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15E3BB-623A-446E-84FA-2F5E44474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9A82F-B356-461F-B1E4-5422CE1E1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54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B153B-9FA5-4A75-AF96-DDB78735F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6F537C-A146-4764-939A-54EA95F27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807E62-5371-4DBA-856D-2364C3D19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19E373-8B91-4D3E-BF19-5A1B84DB24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BB75B-7272-4153-97AD-0DE4BB4A4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2200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DF9B2F-2001-402D-9F8B-239A4F9967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FE7C31-ED82-4A3B-ACD1-20081C669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4DE46B-3605-4C5D-9B92-442907330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D817E-04F3-42F2-837E-FE1A8FDC6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5E22B-2190-4931-961F-5D7580417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90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67C03-48FC-4471-98D4-3A4BA55C5E50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C868E-A55C-4C15-8123-3DE071ACCE60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7EBD04-52DD-4733-9FF2-6FD5AF55358F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F25BF-14C0-45CF-A140-411F0F72F069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28B212-F625-4953-B883-66EEC8E5B462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F1E1A-B4DB-4934-88AC-8AD4207B7778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/>
              <a:t>Hongyuan</a:t>
            </a:r>
            <a:r>
              <a:rPr lang="en-US" dirty="0"/>
              <a:t> Zhang et al (Marvell)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fld id="{912FE514-08E9-42E2-8DF6-3F8F916FFC03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Liwen Chu et al (Marvell)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241017" y="370701"/>
            <a:ext cx="32060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Arial" charset="0"/>
              </a:rPr>
              <a:t>.: IEEE 802.11-25/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425r0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420688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91AE2F-C8F8-8FF6-7793-62EB8D13E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A25726-D3A7-62A2-6E2E-2F398C0097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259502-914E-8C72-CC85-2A35555A9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CF11-8AA8-49FD-971C-D4AA25CB567D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D4957A-507A-C0D7-DBCC-F627A1A06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51DE8-AAE5-A2AB-6F8A-ECB8A7425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64A04-1739-4266-A33D-58FEECC8F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511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E2A5E57-4D48-4EF0-9700-6493F7BF5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22E0C1-167D-425C-AF04-3801F9F3C4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6DF0B-A64D-48D9-A0DC-D0669EAF6A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B6C8A-7081-4445-8B8A-29B369267A1E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CCFABE-F802-49BD-8B14-98CE956857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23AF5-F22F-4871-BDC2-48851E77B6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479D3-BB11-48AB-9BB5-4F61A36AA9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48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400" dirty="0">
                <a:effectLst/>
                <a:latin typeface="Aptos" panose="020B0004020202020204" pitchFamily="34" charset="0"/>
                <a:ea typeface="DengXian" panose="02010600030101010101" pitchFamily="2" charset="-122"/>
                <a:cs typeface="Aptos" panose="020B0004020202020204" pitchFamily="34" charset="0"/>
              </a:rPr>
              <a:t>ICF and NAV Operation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2025-03-09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16132" y="304800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7560306"/>
              </p:ext>
            </p:extLst>
          </p:nvPr>
        </p:nvGraphicFramePr>
        <p:xfrm>
          <a:off x="685800" y="2824688"/>
          <a:ext cx="7772401" cy="1583638"/>
        </p:xfrm>
        <a:graphic>
          <a:graphicData uri="http://schemas.openxmlformats.org/drawingml/2006/table">
            <a:tbl>
              <a:tblPr/>
              <a:tblGrid>
                <a:gridCol w="1801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50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04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6143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240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0347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0" dirty="0">
                          <a:effectLst/>
                          <a:latin typeface="Times New Roman"/>
                        </a:rPr>
                        <a:t>Name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Affiliations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Address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Phone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imes New Roman"/>
                          <a:ea typeface="Times New Roman"/>
                        </a:rPr>
                        <a:t>email</a:t>
                      </a:r>
                      <a:endParaRPr lang="en-US" sz="9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47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Liwen Chu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Huizhao Wang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Hongyuan Zhang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Rui Cao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Sudhir Srinivasa </a:t>
                      </a:r>
                      <a:endParaRPr lang="en-US" sz="1400" dirty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Hui-Ling Lou</a:t>
                      </a: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NXP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0696" marR="6069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nb-NO" dirty="0"/>
              <a:t>Liwen Chu et al (NXP)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74" y="697792"/>
            <a:ext cx="9144000" cy="623501"/>
          </a:xfrm>
        </p:spPr>
        <p:txBody>
          <a:bodyPr/>
          <a:lstStyle/>
          <a:p>
            <a:r>
              <a:rPr lang="en-US" sz="2800" dirty="0"/>
              <a:t>Recap: RTS, MU-RTS and NAV Operation</a:t>
            </a:r>
            <a:endParaRPr lang="en-US" sz="28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724399"/>
          </a:xfrm>
        </p:spPr>
        <p:txBody>
          <a:bodyPr/>
          <a:lstStyle/>
          <a:p>
            <a:r>
              <a:rPr lang="en-US" sz="2000" dirty="0"/>
              <a:t>A </a:t>
            </a:r>
            <a:r>
              <a:rPr lang="en-US" sz="2000" dirty="0" err="1"/>
              <a:t>NAVTimeout</a:t>
            </a:r>
            <a:r>
              <a:rPr lang="en-US" sz="2000" dirty="0"/>
              <a:t> is defined as </a:t>
            </a:r>
          </a:p>
          <a:p>
            <a:pPr lvl="1"/>
            <a:r>
              <a:rPr lang="en-US" b="0" i="0" u="none" strike="noStrike" baseline="0" dirty="0"/>
              <a:t>(2 × </a:t>
            </a:r>
            <a:r>
              <a:rPr lang="en-US" b="0" i="0" u="none" strike="noStrike" baseline="0" dirty="0" err="1"/>
              <a:t>aSIFSTime</a:t>
            </a:r>
            <a:r>
              <a:rPr lang="en-US" b="0" i="0" u="none" strike="noStrike" baseline="0" dirty="0"/>
              <a:t>) + (</a:t>
            </a:r>
            <a:r>
              <a:rPr lang="en-US" b="0" i="0" u="none" strike="noStrike" baseline="0" dirty="0" err="1"/>
              <a:t>CTS_Time</a:t>
            </a:r>
            <a:r>
              <a:rPr lang="en-US" b="0" i="0" u="none" strike="noStrike" baseline="0" dirty="0"/>
              <a:t>) + </a:t>
            </a:r>
            <a:r>
              <a:rPr lang="en-US" b="0" i="0" u="none" strike="noStrike" baseline="0" dirty="0" err="1"/>
              <a:t>aRxPHYStartDelay</a:t>
            </a:r>
            <a:r>
              <a:rPr lang="en-US" b="0" i="0" u="none" strike="noStrike" baseline="0" dirty="0"/>
              <a:t> + (2 × </a:t>
            </a:r>
            <a:r>
              <a:rPr lang="en-US" b="0" i="0" u="none" strike="noStrike" baseline="0" dirty="0" err="1"/>
              <a:t>aSlotTime</a:t>
            </a:r>
            <a:r>
              <a:rPr lang="en-US" b="0" i="0" u="none" strike="noStrike" baseline="0" dirty="0"/>
              <a:t>)</a:t>
            </a:r>
            <a:r>
              <a:rPr lang="en-US" dirty="0"/>
              <a:t>.</a:t>
            </a:r>
          </a:p>
          <a:p>
            <a:r>
              <a:rPr lang="en-US" sz="2000" dirty="0"/>
              <a:t>The NAV timer can be reset if the detected frame exchange solicited by RTS or MU-RTS fails</a:t>
            </a:r>
          </a:p>
          <a:p>
            <a:pPr lvl="1"/>
            <a:r>
              <a:rPr lang="en-US" dirty="0"/>
              <a:t>When the following conditions are true</a:t>
            </a:r>
          </a:p>
          <a:p>
            <a:pPr lvl="2"/>
            <a:r>
              <a:rPr lang="en-US" sz="2000" dirty="0"/>
              <a:t>a STA receives RTS or MU-RTS sets its NAV timer </a:t>
            </a:r>
          </a:p>
          <a:p>
            <a:pPr lvl="2"/>
            <a:r>
              <a:rPr lang="en-US" sz="2000" dirty="0"/>
              <a:t>The STA doesn’t detect </a:t>
            </a:r>
            <a:r>
              <a:rPr lang="en-US" sz="2000" b="0" i="0" u="none" strike="noStrike" baseline="0" dirty="0"/>
              <a:t>PHY-</a:t>
            </a:r>
            <a:r>
              <a:rPr lang="en-US" sz="2000" b="0" i="0" u="none" strike="noStrike" baseline="0" dirty="0" err="1"/>
              <a:t>RXEARLYSIG.indication</a:t>
            </a:r>
            <a:r>
              <a:rPr lang="en-US" sz="2000" b="0" i="0" u="none" strike="noStrike" baseline="0" dirty="0"/>
              <a:t> or PHYRXSTART. indication primitive is received </a:t>
            </a:r>
            <a:r>
              <a:rPr lang="en-US" sz="2000" dirty="0"/>
              <a:t>within </a:t>
            </a:r>
            <a:r>
              <a:rPr lang="en-US" sz="2000" b="0" i="0" u="none" strike="noStrike" baseline="0" dirty="0" err="1"/>
              <a:t>NAVTimeout</a:t>
            </a:r>
            <a:r>
              <a:rPr lang="en-US" sz="2000" b="0" i="0" u="none" strike="noStrike" baseline="0" dirty="0"/>
              <a:t> period</a:t>
            </a:r>
            <a:r>
              <a:rPr lang="en-US" sz="2000" dirty="0"/>
              <a:t> related to the end of the PPDU carrying the RTS or MU-RTS</a:t>
            </a:r>
          </a:p>
          <a:p>
            <a:pPr lvl="1"/>
            <a:r>
              <a:rPr lang="en-US" dirty="0"/>
              <a:t>Then the STA can reset is NAV timer.</a:t>
            </a:r>
          </a:p>
          <a:p>
            <a:pPr lvl="1"/>
            <a:endParaRPr lang="en-US" sz="1600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7504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8" y="669544"/>
            <a:ext cx="9144000" cy="623501"/>
          </a:xfrm>
        </p:spPr>
        <p:txBody>
          <a:bodyPr/>
          <a:lstStyle/>
          <a:p>
            <a:r>
              <a:rPr lang="en-US" sz="2400" dirty="0"/>
              <a:t>BSRP Trigger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4952999"/>
          </a:xfrm>
        </p:spPr>
        <p:txBody>
          <a:bodyPr/>
          <a:lstStyle/>
          <a:p>
            <a:r>
              <a:rPr lang="en-US" sz="2400" dirty="0"/>
              <a:t>In 11bn, MU-RTS is replaced by BSRP in some use cases</a:t>
            </a:r>
          </a:p>
          <a:p>
            <a:pPr lvl="1"/>
            <a:r>
              <a:rPr lang="en-US" dirty="0"/>
              <a:t>In DSO, BSRP Trigger is the ICF.</a:t>
            </a:r>
          </a:p>
          <a:p>
            <a:pPr lvl="1"/>
            <a:r>
              <a:rPr lang="en-US" dirty="0"/>
              <a:t>In DUO of in-device coexistence, BSRP is the ICF.</a:t>
            </a:r>
          </a:p>
          <a:p>
            <a:pPr lvl="1"/>
            <a:r>
              <a:rPr lang="en-US" dirty="0"/>
              <a:t>In NPCA, BSRP is the ICF being transmitted by a non-AP STA to its associated AP.</a:t>
            </a:r>
          </a:p>
          <a:p>
            <a:r>
              <a:rPr lang="en-US" dirty="0"/>
              <a:t>In some other features, such replacement is also required. </a:t>
            </a:r>
          </a:p>
          <a:p>
            <a:endParaRPr lang="en-US" dirty="0"/>
          </a:p>
          <a:p>
            <a:r>
              <a:rPr lang="en-US" dirty="0"/>
              <a:t>This is a requirement to reset NAV timer when BSRP is detected.</a:t>
            </a:r>
          </a:p>
          <a:p>
            <a:pPr marL="457200" lvl="1" indent="0">
              <a:buNone/>
            </a:pPr>
            <a:r>
              <a:rPr lang="en-US" dirty="0"/>
              <a:t> 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532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58" y="669544"/>
            <a:ext cx="9144000" cy="623501"/>
          </a:xfrm>
        </p:spPr>
        <p:txBody>
          <a:bodyPr/>
          <a:lstStyle/>
          <a:p>
            <a:r>
              <a:rPr lang="en-US" sz="2400" dirty="0"/>
              <a:t>BSRP and NAV Operation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4000" cy="4952999"/>
          </a:xfrm>
        </p:spPr>
        <p:txBody>
          <a:bodyPr/>
          <a:lstStyle/>
          <a:p>
            <a:r>
              <a:rPr lang="en-US" sz="2000" dirty="0"/>
              <a:t>A </a:t>
            </a:r>
            <a:r>
              <a:rPr lang="en-US" sz="2000" dirty="0" err="1"/>
              <a:t>NAVTimeout</a:t>
            </a:r>
            <a:r>
              <a:rPr lang="en-US" sz="2000" dirty="0"/>
              <a:t> is defined as </a:t>
            </a:r>
          </a:p>
          <a:p>
            <a:pPr lvl="1"/>
            <a:r>
              <a:rPr lang="en-US" sz="1800" b="1" dirty="0">
                <a:effectLst/>
                <a:ea typeface="Calibri" panose="020F0502020204030204" pitchFamily="34" charset="0"/>
              </a:rPr>
              <a:t>(2 × 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aSIFSTime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) + T_PREAMBLE + T_SIGNAL + 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UL_Length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 + 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aRxPHYStartDelay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 +  (2 × 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aSlotTime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)</a:t>
            </a:r>
          </a:p>
          <a:p>
            <a:pPr lvl="1"/>
            <a:r>
              <a:rPr lang="en-US" sz="1600" b="1" dirty="0">
                <a:effectLst/>
                <a:ea typeface="Calibri" panose="020F0502020204030204" pitchFamily="34" charset="0"/>
              </a:rPr>
              <a:t>(see Table 17-5—Timing-related parameters)</a:t>
            </a:r>
            <a:r>
              <a:rPr lang="en-US" sz="1600" dirty="0"/>
              <a:t>.</a:t>
            </a:r>
          </a:p>
          <a:p>
            <a:r>
              <a:rPr lang="en-US" sz="2000" dirty="0"/>
              <a:t>The NAV timer can be reset if the detected frame exchange solicited by BSRP fails</a:t>
            </a:r>
          </a:p>
          <a:p>
            <a:pPr lvl="1"/>
            <a:r>
              <a:rPr lang="en-US" dirty="0"/>
              <a:t>When the following conditions are true</a:t>
            </a:r>
          </a:p>
          <a:p>
            <a:pPr lvl="2"/>
            <a:r>
              <a:rPr lang="en-US" sz="2000" dirty="0"/>
              <a:t>a STA receives BSRP sets its NAV timer </a:t>
            </a:r>
          </a:p>
          <a:p>
            <a:pPr lvl="2"/>
            <a:r>
              <a:rPr lang="en-US" sz="2000" dirty="0"/>
              <a:t>The STA doesn’t detect </a:t>
            </a:r>
            <a:r>
              <a:rPr lang="en-US" sz="2000" b="0" i="0" u="none" strike="noStrike" baseline="0" dirty="0"/>
              <a:t>PHY-</a:t>
            </a:r>
            <a:r>
              <a:rPr lang="en-US" sz="2000" b="0" i="0" u="none" strike="noStrike" baseline="0" dirty="0" err="1"/>
              <a:t>RXEARLYSIG.indication</a:t>
            </a:r>
            <a:r>
              <a:rPr lang="en-US" sz="2000" b="0" i="0" u="none" strike="noStrike" baseline="0" dirty="0"/>
              <a:t> or PHYRXSTART. indication primitive is received </a:t>
            </a:r>
            <a:r>
              <a:rPr lang="en-US" sz="2000" dirty="0"/>
              <a:t>within </a:t>
            </a:r>
            <a:r>
              <a:rPr lang="en-US" sz="2000" b="0" i="0" u="none" strike="noStrike" baseline="0" dirty="0" err="1"/>
              <a:t>NAVTimeout</a:t>
            </a:r>
            <a:r>
              <a:rPr lang="en-US" sz="2000" b="0" i="0" u="none" strike="noStrike" baseline="0" dirty="0"/>
              <a:t> period</a:t>
            </a:r>
            <a:r>
              <a:rPr lang="en-US" sz="2000" dirty="0"/>
              <a:t> related to the end of the PPDU carrying the BSRP</a:t>
            </a:r>
          </a:p>
          <a:p>
            <a:pPr lvl="1"/>
            <a:r>
              <a:rPr lang="en-US" dirty="0"/>
              <a:t>Then the STA can reset is NAV timer.</a:t>
            </a:r>
          </a:p>
          <a:p>
            <a:pPr lvl="1"/>
            <a:endParaRPr lang="en-US" sz="1800" kern="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452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Summary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4572000"/>
          </a:xfrm>
        </p:spPr>
        <p:txBody>
          <a:bodyPr/>
          <a:lstStyle/>
          <a:p>
            <a:r>
              <a:rPr lang="en-US" sz="2000" dirty="0"/>
              <a:t>We proposed BSRP and NAV operation:</a:t>
            </a:r>
          </a:p>
          <a:p>
            <a:pPr lvl="1"/>
            <a:r>
              <a:rPr lang="en-US" dirty="0"/>
              <a:t>The </a:t>
            </a:r>
            <a:r>
              <a:rPr lang="en-US" dirty="0" err="1"/>
              <a:t>NAVTimeout</a:t>
            </a:r>
            <a:r>
              <a:rPr lang="en-US" dirty="0"/>
              <a:t> is defined related to UL TB PPDU length.</a:t>
            </a:r>
          </a:p>
          <a:p>
            <a:pPr lvl="1"/>
            <a:r>
              <a:rPr lang="en-US" dirty="0"/>
              <a:t>A STA detects frame exchange with BSRP as the soliciting frame fails and its NAV timer is set be BSRP can reset its NAV timer.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3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4524"/>
            <a:ext cx="9144000" cy="623501"/>
          </a:xfrm>
        </p:spPr>
        <p:txBody>
          <a:bodyPr/>
          <a:lstStyle/>
          <a:p>
            <a:r>
              <a:rPr lang="en-US" sz="2400" dirty="0"/>
              <a:t>SP1</a:t>
            </a:r>
            <a:endParaRPr lang="en-US" sz="2400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08025"/>
            <a:ext cx="8239125" cy="4125976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1800" b="1" dirty="0">
                <a:effectLst/>
                <a:ea typeface="Calibri" panose="020F0502020204030204" pitchFamily="34" charset="0"/>
              </a:rPr>
              <a:t>Do you support that an UHR STA that sets its NAV timer per the BSRP Trigger frame may reset its NAV timer if the following condition is true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914400" algn="l"/>
              </a:tabLst>
            </a:pPr>
            <a:r>
              <a:rPr lang="en-US" sz="1800" b="1" dirty="0">
                <a:effectLst/>
                <a:ea typeface="Calibri" panose="020F0502020204030204" pitchFamily="34" charset="0"/>
              </a:rPr>
              <a:t>no PHY-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RXEARLYSIG.indication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 or 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PHYRXSTART.indication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 primitive is received from the PHY during a </a:t>
            </a:r>
            <a:r>
              <a:rPr lang="en-US" sz="1800" b="1" dirty="0" err="1">
                <a:effectLst/>
                <a:ea typeface="Calibri" panose="020F0502020204030204" pitchFamily="34" charset="0"/>
              </a:rPr>
              <a:t>NAVTimeout</a:t>
            </a:r>
            <a:r>
              <a:rPr lang="en-US" sz="1800" b="1" dirty="0">
                <a:effectLst/>
                <a:ea typeface="Calibri" panose="020F0502020204030204" pitchFamily="34" charset="0"/>
              </a:rPr>
              <a:t> period.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1371600" algn="l"/>
              </a:tabLst>
            </a:pPr>
            <a:r>
              <a:rPr lang="en-US" b="1" dirty="0">
                <a:effectLst/>
                <a:ea typeface="Calibri" panose="020F0502020204030204" pitchFamily="34" charset="0"/>
              </a:rPr>
              <a:t>The </a:t>
            </a:r>
            <a:r>
              <a:rPr lang="en-US" b="1" dirty="0" err="1">
                <a:effectLst/>
                <a:ea typeface="Calibri" panose="020F0502020204030204" pitchFamily="34" charset="0"/>
              </a:rPr>
              <a:t>NAVTimeout</a:t>
            </a:r>
            <a:r>
              <a:rPr lang="en-US" b="1" dirty="0">
                <a:effectLst/>
                <a:ea typeface="Calibri" panose="020F0502020204030204" pitchFamily="34" charset="0"/>
              </a:rPr>
              <a:t> period is equal to (2 × </a:t>
            </a:r>
            <a:r>
              <a:rPr lang="en-US" b="1" dirty="0" err="1">
                <a:effectLst/>
                <a:ea typeface="Calibri" panose="020F0502020204030204" pitchFamily="34" charset="0"/>
              </a:rPr>
              <a:t>aSIFSTime</a:t>
            </a:r>
            <a:r>
              <a:rPr lang="en-US" b="1" dirty="0">
                <a:effectLst/>
                <a:ea typeface="Calibri" panose="020F0502020204030204" pitchFamily="34" charset="0"/>
              </a:rPr>
              <a:t>) + T_PREAMBLE + T_SIGNAL + </a:t>
            </a:r>
            <a:r>
              <a:rPr lang="en-US" b="1" dirty="0" err="1">
                <a:effectLst/>
                <a:ea typeface="Calibri" panose="020F0502020204030204" pitchFamily="34" charset="0"/>
              </a:rPr>
              <a:t>UL_Length</a:t>
            </a:r>
            <a:r>
              <a:rPr lang="en-US" b="1" dirty="0">
                <a:effectLst/>
                <a:ea typeface="Calibri" panose="020F0502020204030204" pitchFamily="34" charset="0"/>
              </a:rPr>
              <a:t> + </a:t>
            </a:r>
            <a:r>
              <a:rPr lang="en-US" b="1" dirty="0" err="1">
                <a:effectLst/>
                <a:ea typeface="Calibri" panose="020F0502020204030204" pitchFamily="34" charset="0"/>
              </a:rPr>
              <a:t>aRxPHYStartDelay</a:t>
            </a:r>
            <a:r>
              <a:rPr lang="en-US" b="1" dirty="0">
                <a:effectLst/>
                <a:ea typeface="Calibri" panose="020F0502020204030204" pitchFamily="34" charset="0"/>
              </a:rPr>
              <a:t> +  (2 × </a:t>
            </a:r>
            <a:r>
              <a:rPr lang="en-US" b="1" dirty="0" err="1">
                <a:effectLst/>
                <a:ea typeface="Calibri" panose="020F0502020204030204" pitchFamily="34" charset="0"/>
              </a:rPr>
              <a:t>aSlotTime</a:t>
            </a:r>
            <a:r>
              <a:rPr lang="en-US" b="1" dirty="0">
                <a:effectLst/>
                <a:ea typeface="Calibri" panose="020F0502020204030204" pitchFamily="34" charset="0"/>
              </a:rPr>
              <a:t>).</a:t>
            </a:r>
            <a:endParaRPr lang="en-US" dirty="0">
              <a:effectLst/>
              <a:ea typeface="Calibri" panose="020F0502020204030204" pitchFamily="34" charset="0"/>
            </a:endParaRPr>
          </a:p>
          <a:p>
            <a:pPr marL="10287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effectLst/>
                <a:ea typeface="Calibri" panose="020F0502020204030204" pitchFamily="34" charset="0"/>
              </a:rPr>
              <a:t>(see Table 17-5—Timing-related parameters)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lvl="2"/>
            <a:endParaRPr lang="en-US" sz="1400" dirty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en-US" sz="1800" dirty="0">
              <a:effectLst/>
              <a:latin typeface="Calibri" panose="020F0502020204030204" pitchFamily="34" charset="0"/>
              <a:ea typeface="DengXian" panose="02010600030101010101" pitchFamily="2" charset="-122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03/09/2024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06032" y="6475413"/>
            <a:ext cx="1437893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Liwen Chu et al (NXP)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95637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522</Words>
  <Application>Microsoft Office PowerPoint</Application>
  <PresentationFormat>On-screen Show (4:3)</PresentationFormat>
  <Paragraphs>75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6" baseType="lpstr">
      <vt:lpstr>Aptos</vt:lpstr>
      <vt:lpstr>Arial</vt:lpstr>
      <vt:lpstr>Calibri</vt:lpstr>
      <vt:lpstr>Calibri Light</vt:lpstr>
      <vt:lpstr>Symbol</vt:lpstr>
      <vt:lpstr>Times New Roman</vt:lpstr>
      <vt:lpstr>Wingdings</vt:lpstr>
      <vt:lpstr>802-11-Submission</vt:lpstr>
      <vt:lpstr>1_Custom Design</vt:lpstr>
      <vt:lpstr>Custom Design</vt:lpstr>
      <vt:lpstr>ICF and NAV Operation</vt:lpstr>
      <vt:lpstr>Recap: RTS, MU-RTS and NAV Operation</vt:lpstr>
      <vt:lpstr>BSRP Trigger</vt:lpstr>
      <vt:lpstr>BSRP and NAV Operation</vt:lpstr>
      <vt:lpstr>Summary</vt:lpstr>
      <vt:lpstr>SP1</vt:lpstr>
    </vt:vector>
  </TitlesOfParts>
  <Manager>Hongyuan Zhang</Manager>
  <Company>Marvell Semiconductor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Ditributed MUMIMO</dc:title>
  <dc:subject/>
  <dc:creator>Hongyuan Zhang</dc:creator>
  <cp:keywords>September 2017</cp:keywords>
  <dc:description/>
  <cp:lastModifiedBy>Liwen Chu</cp:lastModifiedBy>
  <cp:revision>2141</cp:revision>
  <cp:lastPrinted>1998-02-10T13:28:06Z</cp:lastPrinted>
  <dcterms:created xsi:type="dcterms:W3CDTF">2007-05-21T21:00:37Z</dcterms:created>
  <dcterms:modified xsi:type="dcterms:W3CDTF">2025-03-12T12:26:54Z</dcterms:modified>
  <cp:category>Submission</cp:category>
</cp:coreProperties>
</file>